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theme/theme14.xml" ContentType="application/vnd.openxmlformats-officedocument.theme+xml"/>
  <Override PartName="/ppt/slideLayouts/slideLayout15.xml" ContentType="application/vnd.openxmlformats-officedocument.presentationml.slideLayout+xml"/>
  <Override PartName="/ppt/theme/theme15.xml" ContentType="application/vnd.openxmlformats-officedocument.theme+xml"/>
  <Override PartName="/ppt/slideLayouts/slideLayout16.xml" ContentType="application/vnd.openxmlformats-officedocument.presentationml.slideLayout+xml"/>
  <Override PartName="/ppt/theme/theme16.xml" ContentType="application/vnd.openxmlformats-officedocument.theme+xml"/>
  <Override PartName="/ppt/slideLayouts/slideLayout17.xml" ContentType="application/vnd.openxmlformats-officedocument.presentationml.slideLayout+xml"/>
  <Override PartName="/ppt/theme/theme17.xml" ContentType="application/vnd.openxmlformats-officedocument.theme+xml"/>
  <Override PartName="/ppt/slideLayouts/slideLayout18.xml" ContentType="application/vnd.openxmlformats-officedocument.presentationml.slideLayout+xml"/>
  <Override PartName="/ppt/theme/theme18.xml" ContentType="application/vnd.openxmlformats-officedocument.theme+xml"/>
  <Override PartName="/ppt/slideLayouts/slideLayout19.xml" ContentType="application/vnd.openxmlformats-officedocument.presentationml.slideLayout+xml"/>
  <Override PartName="/ppt/theme/theme19.xml" ContentType="application/vnd.openxmlformats-officedocument.theme+xml"/>
  <Override PartName="/ppt/slideLayouts/slideLayout20.xml" ContentType="application/vnd.openxmlformats-officedocument.presentationml.slideLayout+xml"/>
  <Override PartName="/ppt/theme/theme20.xml" ContentType="application/vnd.openxmlformats-officedocument.theme+xml"/>
  <Override PartName="/ppt/slideLayouts/slideLayout21.xml" ContentType="application/vnd.openxmlformats-officedocument.presentationml.slideLayout+xml"/>
  <Override PartName="/ppt/theme/theme21.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2.xml" ContentType="application/vnd.openxmlformats-officedocument.theme+xml"/>
  <Override PartName="/ppt/slideLayouts/slideLayout24.xml" ContentType="application/vnd.openxmlformats-officedocument.presentationml.slideLayout+xml"/>
  <Override PartName="/ppt/theme/theme23.xml" ContentType="application/vnd.openxmlformats-officedocument.theme+xml"/>
  <Override PartName="/ppt/slideLayouts/slideLayout25.xml" ContentType="application/vnd.openxmlformats-officedocument.presentationml.slideLayout+xml"/>
  <Override PartName="/ppt/theme/theme24.xml" ContentType="application/vnd.openxmlformats-officedocument.theme+xml"/>
  <Override PartName="/ppt/slideLayouts/slideLayout26.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6.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7.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 id="2147483670" r:id="rId2"/>
    <p:sldMasterId id="2147483674" r:id="rId3"/>
    <p:sldMasterId id="2147483676" r:id="rId4"/>
    <p:sldMasterId id="2147483678" r:id="rId5"/>
    <p:sldMasterId id="2147483680" r:id="rId6"/>
    <p:sldMasterId id="2147483690" r:id="rId7"/>
    <p:sldMasterId id="2147483692" r:id="rId8"/>
    <p:sldMasterId id="2147483694" r:id="rId9"/>
    <p:sldMasterId id="2147483698" r:id="rId10"/>
    <p:sldMasterId id="2147483712" r:id="rId11"/>
    <p:sldMasterId id="2147483716" r:id="rId12"/>
    <p:sldMasterId id="2147483718" r:id="rId13"/>
    <p:sldMasterId id="2147483720" r:id="rId14"/>
    <p:sldMasterId id="2147483722" r:id="rId15"/>
    <p:sldMasterId id="2147483724" r:id="rId16"/>
    <p:sldMasterId id="2147483727" r:id="rId17"/>
    <p:sldMasterId id="2147483729" r:id="rId18"/>
    <p:sldMasterId id="2147483743" r:id="rId19"/>
    <p:sldMasterId id="2147483745" r:id="rId20"/>
    <p:sldMasterId id="2147483747" r:id="rId21"/>
    <p:sldMasterId id="2147483749" r:id="rId22"/>
    <p:sldMasterId id="2147483762" r:id="rId23"/>
    <p:sldMasterId id="2147483764" r:id="rId24"/>
    <p:sldMasterId id="2147483766" r:id="rId25"/>
  </p:sldMasterIdLst>
  <p:notesMasterIdLst>
    <p:notesMasterId r:id="rId129"/>
  </p:notesMasterIdLst>
  <p:sldIdLst>
    <p:sldId id="332" r:id="rId26"/>
    <p:sldId id="612" r:id="rId27"/>
    <p:sldId id="595" r:id="rId28"/>
    <p:sldId id="596" r:id="rId29"/>
    <p:sldId id="601" r:id="rId30"/>
    <p:sldId id="582" r:id="rId31"/>
    <p:sldId id="602" r:id="rId32"/>
    <p:sldId id="614" r:id="rId33"/>
    <p:sldId id="599" r:id="rId34"/>
    <p:sldId id="600" r:id="rId35"/>
    <p:sldId id="579" r:id="rId36"/>
    <p:sldId id="581" r:id="rId37"/>
    <p:sldId id="613" r:id="rId38"/>
    <p:sldId id="433" r:id="rId39"/>
    <p:sldId id="523" r:id="rId40"/>
    <p:sldId id="598" r:id="rId41"/>
    <p:sldId id="610" r:id="rId42"/>
    <p:sldId id="520" r:id="rId43"/>
    <p:sldId id="608" r:id="rId44"/>
    <p:sldId id="446" r:id="rId45"/>
    <p:sldId id="584" r:id="rId46"/>
    <p:sldId id="578" r:id="rId47"/>
    <p:sldId id="583" r:id="rId48"/>
    <p:sldId id="559" r:id="rId49"/>
    <p:sldId id="562" r:id="rId50"/>
    <p:sldId id="573" r:id="rId51"/>
    <p:sldId id="572" r:id="rId52"/>
    <p:sldId id="566" r:id="rId53"/>
    <p:sldId id="577" r:id="rId54"/>
    <p:sldId id="574" r:id="rId55"/>
    <p:sldId id="606" r:id="rId56"/>
    <p:sldId id="611" r:id="rId57"/>
    <p:sldId id="605" r:id="rId58"/>
    <p:sldId id="603" r:id="rId59"/>
    <p:sldId id="609" r:id="rId60"/>
    <p:sldId id="537" r:id="rId61"/>
    <p:sldId id="607" r:id="rId62"/>
    <p:sldId id="576" r:id="rId63"/>
    <p:sldId id="575" r:id="rId64"/>
    <p:sldId id="430" r:id="rId65"/>
    <p:sldId id="343" r:id="rId66"/>
    <p:sldId id="449" r:id="rId67"/>
    <p:sldId id="552" r:id="rId68"/>
    <p:sldId id="453" r:id="rId69"/>
    <p:sldId id="553" r:id="rId70"/>
    <p:sldId id="530" r:id="rId71"/>
    <p:sldId id="534" r:id="rId72"/>
    <p:sldId id="556" r:id="rId73"/>
    <p:sldId id="531" r:id="rId74"/>
    <p:sldId id="536" r:id="rId75"/>
    <p:sldId id="456" r:id="rId76"/>
    <p:sldId id="509" r:id="rId77"/>
    <p:sldId id="505" r:id="rId78"/>
    <p:sldId id="461" r:id="rId79"/>
    <p:sldId id="463" r:id="rId80"/>
    <p:sldId id="437" r:id="rId81"/>
    <p:sldId id="557" r:id="rId82"/>
    <p:sldId id="436" r:id="rId83"/>
    <p:sldId id="458" r:id="rId84"/>
    <p:sldId id="475" r:id="rId85"/>
    <p:sldId id="476" r:id="rId86"/>
    <p:sldId id="482" r:id="rId87"/>
    <p:sldId id="483" r:id="rId88"/>
    <p:sldId id="484" r:id="rId89"/>
    <p:sldId id="485" r:id="rId90"/>
    <p:sldId id="486" r:id="rId91"/>
    <p:sldId id="488" r:id="rId92"/>
    <p:sldId id="491" r:id="rId93"/>
    <p:sldId id="510" r:id="rId94"/>
    <p:sldId id="560" r:id="rId95"/>
    <p:sldId id="561" r:id="rId96"/>
    <p:sldId id="512" r:id="rId97"/>
    <p:sldId id="492" r:id="rId98"/>
    <p:sldId id="511" r:id="rId99"/>
    <p:sldId id="494" r:id="rId100"/>
    <p:sldId id="495" r:id="rId101"/>
    <p:sldId id="496" r:id="rId102"/>
    <p:sldId id="497" r:id="rId103"/>
    <p:sldId id="498" r:id="rId104"/>
    <p:sldId id="538" r:id="rId105"/>
    <p:sldId id="441" r:id="rId106"/>
    <p:sldId id="533" r:id="rId107"/>
    <p:sldId id="329" r:id="rId108"/>
    <p:sldId id="435" r:id="rId109"/>
    <p:sldId id="355" r:id="rId110"/>
    <p:sldId id="356" r:id="rId111"/>
    <p:sldId id="357" r:id="rId112"/>
    <p:sldId id="386" r:id="rId113"/>
    <p:sldId id="424" r:id="rId114"/>
    <p:sldId id="362" r:id="rId115"/>
    <p:sldId id="363" r:id="rId116"/>
    <p:sldId id="364" r:id="rId117"/>
    <p:sldId id="406" r:id="rId118"/>
    <p:sldId id="408" r:id="rId119"/>
    <p:sldId id="374" r:id="rId120"/>
    <p:sldId id="376" r:id="rId121"/>
    <p:sldId id="377" r:id="rId122"/>
    <p:sldId id="378" r:id="rId123"/>
    <p:sldId id="455" r:id="rId124"/>
    <p:sldId id="380" r:id="rId125"/>
    <p:sldId id="513" r:id="rId126"/>
    <p:sldId id="532" r:id="rId127"/>
    <p:sldId id="519" r:id="rId128"/>
  </p:sldIdLst>
  <p:sldSz cx="9144000" cy="6858000" type="screen4x3"/>
  <p:notesSz cx="6805613"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0000FF"/>
    <a:srgbClr val="000000"/>
    <a:srgbClr val="FFFFFF"/>
    <a:srgbClr val="FF00FF"/>
    <a:srgbClr val="4F81BD"/>
    <a:srgbClr val="FFFFCC"/>
    <a:srgbClr val="F79646"/>
    <a:srgbClr val="D9D9D9"/>
    <a:srgbClr val="818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70" autoAdjust="0"/>
    <p:restoredTop sz="88571" autoAdjust="0"/>
  </p:normalViewPr>
  <p:slideViewPr>
    <p:cSldViewPr snapToGrid="0">
      <p:cViewPr varScale="1">
        <p:scale>
          <a:sx n="52" d="100"/>
          <a:sy n="52" d="100"/>
        </p:scale>
        <p:origin x="940"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2.xml"/><Relationship Id="rId21" Type="http://schemas.openxmlformats.org/officeDocument/2006/relationships/slideMaster" Target="slideMasters/slideMaster21.xml"/><Relationship Id="rId42" Type="http://schemas.openxmlformats.org/officeDocument/2006/relationships/slide" Target="slides/slide17.xml"/><Relationship Id="rId63" Type="http://schemas.openxmlformats.org/officeDocument/2006/relationships/slide" Target="slides/slide38.xml"/><Relationship Id="rId84" Type="http://schemas.openxmlformats.org/officeDocument/2006/relationships/slide" Target="slides/slide59.xml"/><Relationship Id="rId16" Type="http://schemas.openxmlformats.org/officeDocument/2006/relationships/slideMaster" Target="slideMasters/slideMaster16.xml"/><Relationship Id="rId107" Type="http://schemas.openxmlformats.org/officeDocument/2006/relationships/slide" Target="slides/slide82.xml"/><Relationship Id="rId11" Type="http://schemas.openxmlformats.org/officeDocument/2006/relationships/slideMaster" Target="slideMasters/slideMaster11.xml"/><Relationship Id="rId32" Type="http://schemas.openxmlformats.org/officeDocument/2006/relationships/slide" Target="slides/slide7.xml"/><Relationship Id="rId37" Type="http://schemas.openxmlformats.org/officeDocument/2006/relationships/slide" Target="slides/slide12.xml"/><Relationship Id="rId53" Type="http://schemas.openxmlformats.org/officeDocument/2006/relationships/slide" Target="slides/slide28.xml"/><Relationship Id="rId58" Type="http://schemas.openxmlformats.org/officeDocument/2006/relationships/slide" Target="slides/slide33.xml"/><Relationship Id="rId74" Type="http://schemas.openxmlformats.org/officeDocument/2006/relationships/slide" Target="slides/slide49.xml"/><Relationship Id="rId79" Type="http://schemas.openxmlformats.org/officeDocument/2006/relationships/slide" Target="slides/slide54.xml"/><Relationship Id="rId102" Type="http://schemas.openxmlformats.org/officeDocument/2006/relationships/slide" Target="slides/slide77.xml"/><Relationship Id="rId123" Type="http://schemas.openxmlformats.org/officeDocument/2006/relationships/slide" Target="slides/slide98.xml"/><Relationship Id="rId128" Type="http://schemas.openxmlformats.org/officeDocument/2006/relationships/slide" Target="slides/slide103.xml"/><Relationship Id="rId5" Type="http://schemas.openxmlformats.org/officeDocument/2006/relationships/slideMaster" Target="slideMasters/slideMaster5.xml"/><Relationship Id="rId90" Type="http://schemas.openxmlformats.org/officeDocument/2006/relationships/slide" Target="slides/slide65.xml"/><Relationship Id="rId95" Type="http://schemas.openxmlformats.org/officeDocument/2006/relationships/slide" Target="slides/slide70.xml"/><Relationship Id="rId22" Type="http://schemas.openxmlformats.org/officeDocument/2006/relationships/slideMaster" Target="slideMasters/slideMaster22.xml"/><Relationship Id="rId27" Type="http://schemas.openxmlformats.org/officeDocument/2006/relationships/slide" Target="slides/slide2.xml"/><Relationship Id="rId43" Type="http://schemas.openxmlformats.org/officeDocument/2006/relationships/slide" Target="slides/slide18.xml"/><Relationship Id="rId48" Type="http://schemas.openxmlformats.org/officeDocument/2006/relationships/slide" Target="slides/slide23.xml"/><Relationship Id="rId64" Type="http://schemas.openxmlformats.org/officeDocument/2006/relationships/slide" Target="slides/slide39.xml"/><Relationship Id="rId69" Type="http://schemas.openxmlformats.org/officeDocument/2006/relationships/slide" Target="slides/slide44.xml"/><Relationship Id="rId113" Type="http://schemas.openxmlformats.org/officeDocument/2006/relationships/slide" Target="slides/slide88.xml"/><Relationship Id="rId118" Type="http://schemas.openxmlformats.org/officeDocument/2006/relationships/slide" Target="slides/slide93.xml"/><Relationship Id="rId80" Type="http://schemas.openxmlformats.org/officeDocument/2006/relationships/slide" Target="slides/slide55.xml"/><Relationship Id="rId85" Type="http://schemas.openxmlformats.org/officeDocument/2006/relationships/slide" Target="slides/slide60.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8.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slide" Target="slides/slide78.xml"/><Relationship Id="rId108" Type="http://schemas.openxmlformats.org/officeDocument/2006/relationships/slide" Target="slides/slide83.xml"/><Relationship Id="rId124" Type="http://schemas.openxmlformats.org/officeDocument/2006/relationships/slide" Target="slides/slide99.xml"/><Relationship Id="rId129" Type="http://schemas.openxmlformats.org/officeDocument/2006/relationships/notesMaster" Target="notesMasters/notesMaster1.xml"/><Relationship Id="rId54" Type="http://schemas.openxmlformats.org/officeDocument/2006/relationships/slide" Target="slides/slide29.xml"/><Relationship Id="rId70" Type="http://schemas.openxmlformats.org/officeDocument/2006/relationships/slide" Target="slides/slide45.xml"/><Relationship Id="rId75" Type="http://schemas.openxmlformats.org/officeDocument/2006/relationships/slide" Target="slides/slide50.xml"/><Relationship Id="rId91" Type="http://schemas.openxmlformats.org/officeDocument/2006/relationships/slide" Target="slides/slide66.xml"/><Relationship Id="rId96"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3.xml"/><Relationship Id="rId49" Type="http://schemas.openxmlformats.org/officeDocument/2006/relationships/slide" Target="slides/slide24.xml"/><Relationship Id="rId114" Type="http://schemas.openxmlformats.org/officeDocument/2006/relationships/slide" Target="slides/slide89.xml"/><Relationship Id="rId119" Type="http://schemas.openxmlformats.org/officeDocument/2006/relationships/slide" Target="slides/slide94.xml"/><Relationship Id="rId44" Type="http://schemas.openxmlformats.org/officeDocument/2006/relationships/slide" Target="slides/slide19.xml"/><Relationship Id="rId60" Type="http://schemas.openxmlformats.org/officeDocument/2006/relationships/slide" Target="slides/slide35.xml"/><Relationship Id="rId65" Type="http://schemas.openxmlformats.org/officeDocument/2006/relationships/slide" Target="slides/slide40.xml"/><Relationship Id="rId81" Type="http://schemas.openxmlformats.org/officeDocument/2006/relationships/slide" Target="slides/slide56.xml"/><Relationship Id="rId86" Type="http://schemas.openxmlformats.org/officeDocument/2006/relationships/slide" Target="slides/slide61.xml"/><Relationship Id="rId130"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109" Type="http://schemas.openxmlformats.org/officeDocument/2006/relationships/slide" Target="slides/slide8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slide" Target="slides/slide79.xml"/><Relationship Id="rId120" Type="http://schemas.openxmlformats.org/officeDocument/2006/relationships/slide" Target="slides/slide95.xml"/><Relationship Id="rId125" Type="http://schemas.openxmlformats.org/officeDocument/2006/relationships/slide" Target="slides/slide100.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4.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slide" Target="slides/slide85.xml"/><Relationship Id="rId115" Type="http://schemas.openxmlformats.org/officeDocument/2006/relationships/slide" Target="slides/slide90.xml"/><Relationship Id="rId131" Type="http://schemas.openxmlformats.org/officeDocument/2006/relationships/viewProps" Target="viewProps.xml"/><Relationship Id="rId61" Type="http://schemas.openxmlformats.org/officeDocument/2006/relationships/slide" Target="slides/slide36.xml"/><Relationship Id="rId82" Type="http://schemas.openxmlformats.org/officeDocument/2006/relationships/slide" Target="slides/slide5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slide" Target="slides/slide80.xml"/><Relationship Id="rId126" Type="http://schemas.openxmlformats.org/officeDocument/2006/relationships/slide" Target="slides/slide101.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98" Type="http://schemas.openxmlformats.org/officeDocument/2006/relationships/slide" Target="slides/slide73.xml"/><Relationship Id="rId121" Type="http://schemas.openxmlformats.org/officeDocument/2006/relationships/slide" Target="slides/slide96.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1.xml"/><Relationship Id="rId67" Type="http://schemas.openxmlformats.org/officeDocument/2006/relationships/slide" Target="slides/slide42.xml"/><Relationship Id="rId116" Type="http://schemas.openxmlformats.org/officeDocument/2006/relationships/slide" Target="slides/slide91.xml"/><Relationship Id="rId20" Type="http://schemas.openxmlformats.org/officeDocument/2006/relationships/slideMaster" Target="slideMasters/slideMaster20.xml"/><Relationship Id="rId41" Type="http://schemas.openxmlformats.org/officeDocument/2006/relationships/slide" Target="slides/slide16.xml"/><Relationship Id="rId62" Type="http://schemas.openxmlformats.org/officeDocument/2006/relationships/slide" Target="slides/slide37.xml"/><Relationship Id="rId83" Type="http://schemas.openxmlformats.org/officeDocument/2006/relationships/slide" Target="slides/slide58.xml"/><Relationship Id="rId88" Type="http://schemas.openxmlformats.org/officeDocument/2006/relationships/slide" Target="slides/slide63.xml"/><Relationship Id="rId111" Type="http://schemas.openxmlformats.org/officeDocument/2006/relationships/slide" Target="slides/slide86.xml"/><Relationship Id="rId132"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11.xml"/><Relationship Id="rId57" Type="http://schemas.openxmlformats.org/officeDocument/2006/relationships/slide" Target="slides/slide32.xml"/><Relationship Id="rId106" Type="http://schemas.openxmlformats.org/officeDocument/2006/relationships/slide" Target="slides/slide81.xml"/><Relationship Id="rId127" Type="http://schemas.openxmlformats.org/officeDocument/2006/relationships/slide" Target="slides/slide102.xml"/><Relationship Id="rId10" Type="http://schemas.openxmlformats.org/officeDocument/2006/relationships/slideMaster" Target="slideMasters/slideMaster10.xml"/><Relationship Id="rId31" Type="http://schemas.openxmlformats.org/officeDocument/2006/relationships/slide" Target="slides/slide6.xml"/><Relationship Id="rId52" Type="http://schemas.openxmlformats.org/officeDocument/2006/relationships/slide" Target="slides/slide27.xml"/><Relationship Id="rId73" Type="http://schemas.openxmlformats.org/officeDocument/2006/relationships/slide" Target="slides/slide48.xml"/><Relationship Id="rId78" Type="http://schemas.openxmlformats.org/officeDocument/2006/relationships/slide" Target="slides/slide53.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122"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xml"/><Relationship Id="rId47" Type="http://schemas.openxmlformats.org/officeDocument/2006/relationships/slide" Target="slides/slide22.xml"/><Relationship Id="rId68" Type="http://schemas.openxmlformats.org/officeDocument/2006/relationships/slide" Target="slides/slide43.xml"/><Relationship Id="rId89" Type="http://schemas.openxmlformats.org/officeDocument/2006/relationships/slide" Target="slides/slide64.xml"/><Relationship Id="rId112" Type="http://schemas.openxmlformats.org/officeDocument/2006/relationships/slide" Target="slides/slide87.xml"/><Relationship Id="rId13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oumi\Documents\HIHR\HMBL\cross-section\yoshida-cal\level.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noumi\Documents\HIHR\HMBL\cross-section\yoshida-cal\level.xlsx"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1" Type="http://schemas.openxmlformats.org/officeDocument/2006/relationships/oleObject" Target="file:///F:\tac130831\gamma.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noumi\Documents\HIHR\HMBL\cross-section-data.xls" TargetMode="External"/></Relationships>
</file>

<file path=ppt/charts/_rels/chart13.xml.rels><?xml version="1.0" encoding="UTF-8" standalone="yes"?>
<Relationships xmlns="http://schemas.openxmlformats.org/package/2006/relationships"><Relationship Id="rId3" Type="http://schemas.openxmlformats.org/officeDocument/2006/relationships/oleObject" Target="file:///C:\Users\noumi\Documents\HIHR\HMBL\cross-section\yoshida-cal\level.xlsx" TargetMode="External"/><Relationship Id="rId2" Type="http://schemas.microsoft.com/office/2011/relationships/chartColorStyle" Target="colors10.xml"/><Relationship Id="rId1" Type="http://schemas.microsoft.com/office/2011/relationships/chartStyle" Target="style10.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noumi\Documents\HIHR\HMBL\pac140514\br.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noumi\Documents\HIHR\HMBL\cross-section\yoshida-cal\level.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file:///C:\Users\noumi\Documents\J-PARC\hbg\&#12499;&#12540;&#12512;&#20809;&#23398;\K1.8\S-W.XLS"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C:\Users\noumi\Documents\HIHR\HMBL\pac140514\br.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C:\Users\noumi\Documents\HIHR\HMBL\cross-section\yoshida-cal\level.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C:\Users\noumi\Documents\HIHR\HMBL\cross-section\yoshida-cal\level.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file:///C:\Users\noumi\Documents\HIHR\HMBL\pac140514\rate&#35336;&#31639;.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file:///C:\Users\noumi\Documents\HIHR\HMBL\pac140514\rate&#35336;&#31639;.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file:///C:\Users\noumi\Documents\HIHR\HMBL\pac140514\rate&#35336;&#31639;.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611561624320685"/>
          <c:y val="4.3776831448833452E-2"/>
          <c:w val="0.75340002312206289"/>
          <c:h val="0.74820057556368658"/>
        </c:manualLayout>
      </c:layout>
      <c:scatterChart>
        <c:scatterStyle val="smoothMarker"/>
        <c:varyColors val="0"/>
        <c:ser>
          <c:idx val="0"/>
          <c:order val="0"/>
          <c:spPr>
            <a:ln w="19050" cap="rnd">
              <a:solidFill>
                <a:srgbClr val="FF0000"/>
              </a:solidFill>
              <a:round/>
            </a:ln>
            <a:effectLst/>
          </c:spPr>
          <c:marker>
            <c:symbol val="none"/>
          </c:marker>
          <c:xVal>
            <c:numRef>
              <c:f>Sheet1!$B$2:$B$96</c:f>
              <c:numCache>
                <c:formatCode>General</c:formatCode>
                <c:ptCount val="95"/>
                <c:pt idx="0">
                  <c:v>0.3</c:v>
                </c:pt>
                <c:pt idx="1">
                  <c:v>0.35</c:v>
                </c:pt>
                <c:pt idx="2">
                  <c:v>0.4</c:v>
                </c:pt>
                <c:pt idx="3">
                  <c:v>0.45</c:v>
                </c:pt>
                <c:pt idx="4">
                  <c:v>0.5</c:v>
                </c:pt>
                <c:pt idx="5">
                  <c:v>0.55000000000000004</c:v>
                </c:pt>
                <c:pt idx="6">
                  <c:v>0.6</c:v>
                </c:pt>
                <c:pt idx="7">
                  <c:v>0.65</c:v>
                </c:pt>
                <c:pt idx="8">
                  <c:v>0.7</c:v>
                </c:pt>
                <c:pt idx="9">
                  <c:v>0.75</c:v>
                </c:pt>
                <c:pt idx="10">
                  <c:v>0.8</c:v>
                </c:pt>
                <c:pt idx="11">
                  <c:v>0.85</c:v>
                </c:pt>
                <c:pt idx="12">
                  <c:v>0.9</c:v>
                </c:pt>
                <c:pt idx="13">
                  <c:v>0.95</c:v>
                </c:pt>
                <c:pt idx="14">
                  <c:v>1</c:v>
                </c:pt>
                <c:pt idx="15">
                  <c:v>1.05</c:v>
                </c:pt>
                <c:pt idx="16">
                  <c:v>1.1000000000000001</c:v>
                </c:pt>
                <c:pt idx="17">
                  <c:v>1.1499999999999999</c:v>
                </c:pt>
                <c:pt idx="18">
                  <c:v>1.2</c:v>
                </c:pt>
                <c:pt idx="19">
                  <c:v>1.25</c:v>
                </c:pt>
                <c:pt idx="20">
                  <c:v>1.3</c:v>
                </c:pt>
                <c:pt idx="21">
                  <c:v>1.35</c:v>
                </c:pt>
                <c:pt idx="22">
                  <c:v>1.4</c:v>
                </c:pt>
                <c:pt idx="23">
                  <c:v>1.45</c:v>
                </c:pt>
                <c:pt idx="24">
                  <c:v>1.5</c:v>
                </c:pt>
                <c:pt idx="25">
                  <c:v>1.55</c:v>
                </c:pt>
                <c:pt idx="26">
                  <c:v>1.6</c:v>
                </c:pt>
                <c:pt idx="27">
                  <c:v>1.65</c:v>
                </c:pt>
                <c:pt idx="28">
                  <c:v>1.7</c:v>
                </c:pt>
                <c:pt idx="29">
                  <c:v>1.75</c:v>
                </c:pt>
                <c:pt idx="30">
                  <c:v>1.8</c:v>
                </c:pt>
                <c:pt idx="31">
                  <c:v>1.85</c:v>
                </c:pt>
                <c:pt idx="32">
                  <c:v>1.9</c:v>
                </c:pt>
                <c:pt idx="33">
                  <c:v>1.95</c:v>
                </c:pt>
                <c:pt idx="34">
                  <c:v>2</c:v>
                </c:pt>
                <c:pt idx="35">
                  <c:v>2.0499999999999998</c:v>
                </c:pt>
                <c:pt idx="36">
                  <c:v>2.1</c:v>
                </c:pt>
                <c:pt idx="37">
                  <c:v>2.15</c:v>
                </c:pt>
                <c:pt idx="38">
                  <c:v>2.2000000000000002</c:v>
                </c:pt>
                <c:pt idx="39">
                  <c:v>2.25</c:v>
                </c:pt>
                <c:pt idx="40">
                  <c:v>2.2999999999999998</c:v>
                </c:pt>
                <c:pt idx="41">
                  <c:v>2.35</c:v>
                </c:pt>
                <c:pt idx="42">
                  <c:v>2.4</c:v>
                </c:pt>
                <c:pt idx="43">
                  <c:v>2.4500000000000002</c:v>
                </c:pt>
                <c:pt idx="44">
                  <c:v>2.5</c:v>
                </c:pt>
                <c:pt idx="45">
                  <c:v>2.5499999999999998</c:v>
                </c:pt>
                <c:pt idx="46">
                  <c:v>2.6</c:v>
                </c:pt>
                <c:pt idx="47">
                  <c:v>2.65</c:v>
                </c:pt>
                <c:pt idx="48">
                  <c:v>2.7</c:v>
                </c:pt>
                <c:pt idx="49">
                  <c:v>2.75</c:v>
                </c:pt>
                <c:pt idx="50">
                  <c:v>2.8</c:v>
                </c:pt>
                <c:pt idx="51">
                  <c:v>2.85</c:v>
                </c:pt>
                <c:pt idx="52">
                  <c:v>2.9</c:v>
                </c:pt>
                <c:pt idx="53">
                  <c:v>2.95</c:v>
                </c:pt>
                <c:pt idx="54">
                  <c:v>3</c:v>
                </c:pt>
                <c:pt idx="55">
                  <c:v>3.05</c:v>
                </c:pt>
                <c:pt idx="56">
                  <c:v>3.1</c:v>
                </c:pt>
                <c:pt idx="57">
                  <c:v>3.15</c:v>
                </c:pt>
                <c:pt idx="58">
                  <c:v>3.2</c:v>
                </c:pt>
                <c:pt idx="59">
                  <c:v>3.3</c:v>
                </c:pt>
                <c:pt idx="60">
                  <c:v>3.3</c:v>
                </c:pt>
                <c:pt idx="61">
                  <c:v>3.35</c:v>
                </c:pt>
                <c:pt idx="62">
                  <c:v>3.4</c:v>
                </c:pt>
                <c:pt idx="63">
                  <c:v>3.45</c:v>
                </c:pt>
                <c:pt idx="64">
                  <c:v>3.5</c:v>
                </c:pt>
                <c:pt idx="65">
                  <c:v>3.55</c:v>
                </c:pt>
                <c:pt idx="66">
                  <c:v>3.6</c:v>
                </c:pt>
                <c:pt idx="67">
                  <c:v>3.65</c:v>
                </c:pt>
                <c:pt idx="68">
                  <c:v>3.7</c:v>
                </c:pt>
                <c:pt idx="69">
                  <c:v>3.75</c:v>
                </c:pt>
                <c:pt idx="70">
                  <c:v>3.8</c:v>
                </c:pt>
                <c:pt idx="71">
                  <c:v>3.85</c:v>
                </c:pt>
                <c:pt idx="72">
                  <c:v>3.9</c:v>
                </c:pt>
                <c:pt idx="73">
                  <c:v>3.95</c:v>
                </c:pt>
                <c:pt idx="74">
                  <c:v>4</c:v>
                </c:pt>
                <c:pt idx="75">
                  <c:v>4.05</c:v>
                </c:pt>
                <c:pt idx="76">
                  <c:v>4.0999999999999996</c:v>
                </c:pt>
                <c:pt idx="77">
                  <c:v>4.1500000000000004</c:v>
                </c:pt>
                <c:pt idx="78">
                  <c:v>4.2</c:v>
                </c:pt>
                <c:pt idx="79">
                  <c:v>4.25</c:v>
                </c:pt>
                <c:pt idx="80">
                  <c:v>4.3</c:v>
                </c:pt>
                <c:pt idx="81">
                  <c:v>4.3499999999999996</c:v>
                </c:pt>
                <c:pt idx="82">
                  <c:v>4.4000000000000004</c:v>
                </c:pt>
                <c:pt idx="83">
                  <c:v>4.45</c:v>
                </c:pt>
                <c:pt idx="84">
                  <c:v>4.5</c:v>
                </c:pt>
                <c:pt idx="85">
                  <c:v>4.55</c:v>
                </c:pt>
                <c:pt idx="86">
                  <c:v>4.5999999999999996</c:v>
                </c:pt>
                <c:pt idx="87">
                  <c:v>4.6500000000000004</c:v>
                </c:pt>
                <c:pt idx="88">
                  <c:v>4.7</c:v>
                </c:pt>
                <c:pt idx="89">
                  <c:v>4.75</c:v>
                </c:pt>
                <c:pt idx="90">
                  <c:v>4.8</c:v>
                </c:pt>
                <c:pt idx="91">
                  <c:v>4.8499999999999996</c:v>
                </c:pt>
                <c:pt idx="92">
                  <c:v>4.9000000000000004</c:v>
                </c:pt>
                <c:pt idx="93">
                  <c:v>4.95</c:v>
                </c:pt>
                <c:pt idx="94">
                  <c:v>5</c:v>
                </c:pt>
              </c:numCache>
            </c:numRef>
          </c:xVal>
          <c:yVal>
            <c:numRef>
              <c:f>Sheet1!$D$2:$D$96</c:f>
              <c:numCache>
                <c:formatCode>General</c:formatCode>
                <c:ptCount val="95"/>
                <c:pt idx="0">
                  <c:v>404.81115272277805</c:v>
                </c:pt>
                <c:pt idx="1">
                  <c:v>405.93890038400002</c:v>
                </c:pt>
                <c:pt idx="2">
                  <c:v>402.711579228245</c:v>
                </c:pt>
                <c:pt idx="3">
                  <c:v>397.68502995981999</c:v>
                </c:pt>
                <c:pt idx="4">
                  <c:v>392.13213365495994</c:v>
                </c:pt>
                <c:pt idx="5">
                  <c:v>386.61678844719017</c:v>
                </c:pt>
                <c:pt idx="6">
                  <c:v>381.37197601749995</c:v>
                </c:pt>
                <c:pt idx="7">
                  <c:v>376.48153970675003</c:v>
                </c:pt>
                <c:pt idx="8">
                  <c:v>371.96235993449</c:v>
                </c:pt>
                <c:pt idx="9">
                  <c:v>367.80178352065991</c:v>
                </c:pt>
                <c:pt idx="10">
                  <c:v>363.97502905348983</c:v>
                </c:pt>
                <c:pt idx="11">
                  <c:v>360.45338878529992</c:v>
                </c:pt>
                <c:pt idx="12">
                  <c:v>357.2080697288402</c:v>
                </c:pt>
                <c:pt idx="13">
                  <c:v>354.21191754160986</c:v>
                </c:pt>
                <c:pt idx="14">
                  <c:v>351.44009853982016</c:v>
                </c:pt>
                <c:pt idx="15">
                  <c:v>348.87027019118</c:v>
                </c:pt>
                <c:pt idx="16">
                  <c:v>346.48250720190003</c:v>
                </c:pt>
                <c:pt idx="17">
                  <c:v>344.25911931705991</c:v>
                </c:pt>
                <c:pt idx="18">
                  <c:v>342.18443017428012</c:v>
                </c:pt>
                <c:pt idx="19">
                  <c:v>340.24455190314984</c:v>
                </c:pt>
                <c:pt idx="20">
                  <c:v>338.42717200776974</c:v>
                </c:pt>
                <c:pt idx="21">
                  <c:v>336.72135954439</c:v>
                </c:pt>
                <c:pt idx="22">
                  <c:v>335.11739267178973</c:v>
                </c:pt>
                <c:pt idx="23">
                  <c:v>333.60660717511018</c:v>
                </c:pt>
                <c:pt idx="24">
                  <c:v>332.18126440974015</c:v>
                </c:pt>
                <c:pt idx="25">
                  <c:v>330.83443666069002</c:v>
                </c:pt>
                <c:pt idx="26">
                  <c:v>329.55990782860999</c:v>
                </c:pt>
                <c:pt idx="27">
                  <c:v>328.35208745180989</c:v>
                </c:pt>
                <c:pt idx="28">
                  <c:v>327.20593625185984</c:v>
                </c:pt>
                <c:pt idx="29">
                  <c:v>326.11690159859972</c:v>
                </c:pt>
                <c:pt idx="30">
                  <c:v>325.08086149366</c:v>
                </c:pt>
                <c:pt idx="31">
                  <c:v>324.09407586645011</c:v>
                </c:pt>
                <c:pt idx="32">
                  <c:v>323.15314414631985</c:v>
                </c:pt>
                <c:pt idx="33">
                  <c:v>322.25496822621972</c:v>
                </c:pt>
                <c:pt idx="34">
                  <c:v>321.39672006421006</c:v>
                </c:pt>
                <c:pt idx="35">
                  <c:v>320.57581327940989</c:v>
                </c:pt>
                <c:pt idx="36">
                  <c:v>319.78987819562008</c:v>
                </c:pt>
                <c:pt idx="37">
                  <c:v>319.03673986524018</c:v>
                </c:pt>
                <c:pt idx="38">
                  <c:v>318.31439867583003</c:v>
                </c:pt>
                <c:pt idx="39">
                  <c:v>317.62101319842031</c:v>
                </c:pt>
                <c:pt idx="40">
                  <c:v>316.95488498607983</c:v>
                </c:pt>
                <c:pt idx="41">
                  <c:v>316.31444507338028</c:v>
                </c:pt>
                <c:pt idx="42">
                  <c:v>315.69824196110994</c:v>
                </c:pt>
                <c:pt idx="43">
                  <c:v>315.1049309026198</c:v>
                </c:pt>
                <c:pt idx="44">
                  <c:v>314.53326433096981</c:v>
                </c:pt>
                <c:pt idx="45">
                  <c:v>313.98208329005001</c:v>
                </c:pt>
                <c:pt idx="46">
                  <c:v>313.45030974962992</c:v>
                </c:pt>
                <c:pt idx="47">
                  <c:v>312.93693970131017</c:v>
                </c:pt>
                <c:pt idx="48">
                  <c:v>312.44103694428986</c:v>
                </c:pt>
                <c:pt idx="49">
                  <c:v>311.96172748355002</c:v>
                </c:pt>
                <c:pt idx="50">
                  <c:v>311.49819447068012</c:v>
                </c:pt>
                <c:pt idx="51">
                  <c:v>311.04967362822026</c:v>
                </c:pt>
                <c:pt idx="52">
                  <c:v>310.61544910427983</c:v>
                </c:pt>
                <c:pt idx="53">
                  <c:v>310.19484971161</c:v>
                </c:pt>
                <c:pt idx="54">
                  <c:v>309.78724551004007</c:v>
                </c:pt>
                <c:pt idx="55">
                  <c:v>309.39204469678998</c:v>
                </c:pt>
                <c:pt idx="56">
                  <c:v>309.00869077276002</c:v>
                </c:pt>
                <c:pt idx="57">
                  <c:v>308.63665995687006</c:v>
                </c:pt>
                <c:pt idx="58">
                  <c:v>308.27545882334971</c:v>
                </c:pt>
                <c:pt idx="59">
                  <c:v>307.92462214033003</c:v>
                </c:pt>
                <c:pt idx="60">
                  <c:v>307.58371088991998</c:v>
                </c:pt>
                <c:pt idx="61">
                  <c:v>307.2523104522802</c:v>
                </c:pt>
                <c:pt idx="62">
                  <c:v>306.93002893790981</c:v>
                </c:pt>
                <c:pt idx="63">
                  <c:v>306.61649565495009</c:v>
                </c:pt>
                <c:pt idx="64">
                  <c:v>306.31135969796969</c:v>
                </c:pt>
                <c:pt idx="65">
                  <c:v>306.01428864828995</c:v>
                </c:pt>
                <c:pt idx="66">
                  <c:v>305.72496737466963</c:v>
                </c:pt>
                <c:pt idx="67">
                  <c:v>305.4430969262803</c:v>
                </c:pt>
                <c:pt idx="68">
                  <c:v>305.16839350922055</c:v>
                </c:pt>
                <c:pt idx="69">
                  <c:v>304.90058753992071</c:v>
                </c:pt>
                <c:pt idx="70">
                  <c:v>304.63942276797025</c:v>
                </c:pt>
                <c:pt idx="71">
                  <c:v>304.38465546354928</c:v>
                </c:pt>
                <c:pt idx="72">
                  <c:v>304.13605366304</c:v>
                </c:pt>
                <c:pt idx="73">
                  <c:v>303.89339646855024</c:v>
                </c:pt>
                <c:pt idx="74">
                  <c:v>303.65647339688985</c:v>
                </c:pt>
                <c:pt idx="75">
                  <c:v>303.42508377389004</c:v>
                </c:pt>
                <c:pt idx="76">
                  <c:v>303.19903617020009</c:v>
                </c:pt>
                <c:pt idx="77">
                  <c:v>302.97814787591051</c:v>
                </c:pt>
                <c:pt idx="78">
                  <c:v>302.76224441015984</c:v>
                </c:pt>
                <c:pt idx="79">
                  <c:v>302.55115906364972</c:v>
                </c:pt>
                <c:pt idx="80">
                  <c:v>302.34473247128972</c:v>
                </c:pt>
                <c:pt idx="81">
                  <c:v>302.14281221265992</c:v>
                </c:pt>
                <c:pt idx="82">
                  <c:v>301.9452524381195</c:v>
                </c:pt>
                <c:pt idx="83">
                  <c:v>301.75191351894955</c:v>
                </c:pt>
                <c:pt idx="84">
                  <c:v>301.56266171964944</c:v>
                </c:pt>
                <c:pt idx="85">
                  <c:v>301.37736889043026</c:v>
                </c:pt>
                <c:pt idx="86">
                  <c:v>301.19591217896959</c:v>
                </c:pt>
                <c:pt idx="87">
                  <c:v>301.01817375973042</c:v>
                </c:pt>
                <c:pt idx="88">
                  <c:v>300.84404057969004</c:v>
                </c:pt>
                <c:pt idx="89">
                  <c:v>300.67340411943951</c:v>
                </c:pt>
                <c:pt idx="90">
                  <c:v>300.50616016821004</c:v>
                </c:pt>
                <c:pt idx="91">
                  <c:v>300.34220861250014</c:v>
                </c:pt>
                <c:pt idx="92">
                  <c:v>300.18145323672979</c:v>
                </c:pt>
                <c:pt idx="93">
                  <c:v>300.02380153558079</c:v>
                </c:pt>
                <c:pt idx="94">
                  <c:v>299.86916453694994</c:v>
                </c:pt>
              </c:numCache>
            </c:numRef>
          </c:yVal>
          <c:smooth val="1"/>
        </c:ser>
        <c:ser>
          <c:idx val="1"/>
          <c:order val="1"/>
          <c:spPr>
            <a:ln w="19050" cap="rnd">
              <a:solidFill>
                <a:srgbClr val="0000FF"/>
              </a:solidFill>
              <a:round/>
            </a:ln>
            <a:effectLst/>
          </c:spPr>
          <c:marker>
            <c:symbol val="none"/>
          </c:marker>
          <c:xVal>
            <c:numRef>
              <c:f>Sheet1!$B$2:$B$96</c:f>
              <c:numCache>
                <c:formatCode>General</c:formatCode>
                <c:ptCount val="95"/>
                <c:pt idx="0">
                  <c:v>0.3</c:v>
                </c:pt>
                <c:pt idx="1">
                  <c:v>0.35</c:v>
                </c:pt>
                <c:pt idx="2">
                  <c:v>0.4</c:v>
                </c:pt>
                <c:pt idx="3">
                  <c:v>0.45</c:v>
                </c:pt>
                <c:pt idx="4">
                  <c:v>0.5</c:v>
                </c:pt>
                <c:pt idx="5">
                  <c:v>0.55000000000000004</c:v>
                </c:pt>
                <c:pt idx="6">
                  <c:v>0.6</c:v>
                </c:pt>
                <c:pt idx="7">
                  <c:v>0.65</c:v>
                </c:pt>
                <c:pt idx="8">
                  <c:v>0.7</c:v>
                </c:pt>
                <c:pt idx="9">
                  <c:v>0.75</c:v>
                </c:pt>
                <c:pt idx="10">
                  <c:v>0.8</c:v>
                </c:pt>
                <c:pt idx="11">
                  <c:v>0.85</c:v>
                </c:pt>
                <c:pt idx="12">
                  <c:v>0.9</c:v>
                </c:pt>
                <c:pt idx="13">
                  <c:v>0.95</c:v>
                </c:pt>
                <c:pt idx="14">
                  <c:v>1</c:v>
                </c:pt>
                <c:pt idx="15">
                  <c:v>1.05</c:v>
                </c:pt>
                <c:pt idx="16">
                  <c:v>1.1000000000000001</c:v>
                </c:pt>
                <c:pt idx="17">
                  <c:v>1.1499999999999999</c:v>
                </c:pt>
                <c:pt idx="18">
                  <c:v>1.2</c:v>
                </c:pt>
                <c:pt idx="19">
                  <c:v>1.25</c:v>
                </c:pt>
                <c:pt idx="20">
                  <c:v>1.3</c:v>
                </c:pt>
                <c:pt idx="21">
                  <c:v>1.35</c:v>
                </c:pt>
                <c:pt idx="22">
                  <c:v>1.4</c:v>
                </c:pt>
                <c:pt idx="23">
                  <c:v>1.45</c:v>
                </c:pt>
                <c:pt idx="24">
                  <c:v>1.5</c:v>
                </c:pt>
                <c:pt idx="25">
                  <c:v>1.55</c:v>
                </c:pt>
                <c:pt idx="26">
                  <c:v>1.6</c:v>
                </c:pt>
                <c:pt idx="27">
                  <c:v>1.65</c:v>
                </c:pt>
                <c:pt idx="28">
                  <c:v>1.7</c:v>
                </c:pt>
                <c:pt idx="29">
                  <c:v>1.75</c:v>
                </c:pt>
                <c:pt idx="30">
                  <c:v>1.8</c:v>
                </c:pt>
                <c:pt idx="31">
                  <c:v>1.85</c:v>
                </c:pt>
                <c:pt idx="32">
                  <c:v>1.9</c:v>
                </c:pt>
                <c:pt idx="33">
                  <c:v>1.95</c:v>
                </c:pt>
                <c:pt idx="34">
                  <c:v>2</c:v>
                </c:pt>
                <c:pt idx="35">
                  <c:v>2.0499999999999998</c:v>
                </c:pt>
                <c:pt idx="36">
                  <c:v>2.1</c:v>
                </c:pt>
                <c:pt idx="37">
                  <c:v>2.15</c:v>
                </c:pt>
                <c:pt idx="38">
                  <c:v>2.2000000000000002</c:v>
                </c:pt>
                <c:pt idx="39">
                  <c:v>2.25</c:v>
                </c:pt>
                <c:pt idx="40">
                  <c:v>2.2999999999999998</c:v>
                </c:pt>
                <c:pt idx="41">
                  <c:v>2.35</c:v>
                </c:pt>
                <c:pt idx="42">
                  <c:v>2.4</c:v>
                </c:pt>
                <c:pt idx="43">
                  <c:v>2.4500000000000002</c:v>
                </c:pt>
                <c:pt idx="44">
                  <c:v>2.5</c:v>
                </c:pt>
                <c:pt idx="45">
                  <c:v>2.5499999999999998</c:v>
                </c:pt>
                <c:pt idx="46">
                  <c:v>2.6</c:v>
                </c:pt>
                <c:pt idx="47">
                  <c:v>2.65</c:v>
                </c:pt>
                <c:pt idx="48">
                  <c:v>2.7</c:v>
                </c:pt>
                <c:pt idx="49">
                  <c:v>2.75</c:v>
                </c:pt>
                <c:pt idx="50">
                  <c:v>2.8</c:v>
                </c:pt>
                <c:pt idx="51">
                  <c:v>2.85</c:v>
                </c:pt>
                <c:pt idx="52">
                  <c:v>2.9</c:v>
                </c:pt>
                <c:pt idx="53">
                  <c:v>2.95</c:v>
                </c:pt>
                <c:pt idx="54">
                  <c:v>3</c:v>
                </c:pt>
                <c:pt idx="55">
                  <c:v>3.05</c:v>
                </c:pt>
                <c:pt idx="56">
                  <c:v>3.1</c:v>
                </c:pt>
                <c:pt idx="57">
                  <c:v>3.15</c:v>
                </c:pt>
                <c:pt idx="58">
                  <c:v>3.2</c:v>
                </c:pt>
                <c:pt idx="59">
                  <c:v>3.3</c:v>
                </c:pt>
                <c:pt idx="60">
                  <c:v>3.3</c:v>
                </c:pt>
                <c:pt idx="61">
                  <c:v>3.35</c:v>
                </c:pt>
                <c:pt idx="62">
                  <c:v>3.4</c:v>
                </c:pt>
                <c:pt idx="63">
                  <c:v>3.45</c:v>
                </c:pt>
                <c:pt idx="64">
                  <c:v>3.5</c:v>
                </c:pt>
                <c:pt idx="65">
                  <c:v>3.55</c:v>
                </c:pt>
                <c:pt idx="66">
                  <c:v>3.6</c:v>
                </c:pt>
                <c:pt idx="67">
                  <c:v>3.65</c:v>
                </c:pt>
                <c:pt idx="68">
                  <c:v>3.7</c:v>
                </c:pt>
                <c:pt idx="69">
                  <c:v>3.75</c:v>
                </c:pt>
                <c:pt idx="70">
                  <c:v>3.8</c:v>
                </c:pt>
                <c:pt idx="71">
                  <c:v>3.85</c:v>
                </c:pt>
                <c:pt idx="72">
                  <c:v>3.9</c:v>
                </c:pt>
                <c:pt idx="73">
                  <c:v>3.95</c:v>
                </c:pt>
                <c:pt idx="74">
                  <c:v>4</c:v>
                </c:pt>
                <c:pt idx="75">
                  <c:v>4.05</c:v>
                </c:pt>
                <c:pt idx="76">
                  <c:v>4.0999999999999996</c:v>
                </c:pt>
                <c:pt idx="77">
                  <c:v>4.1500000000000004</c:v>
                </c:pt>
                <c:pt idx="78">
                  <c:v>4.2</c:v>
                </c:pt>
                <c:pt idx="79">
                  <c:v>4.25</c:v>
                </c:pt>
                <c:pt idx="80">
                  <c:v>4.3</c:v>
                </c:pt>
                <c:pt idx="81">
                  <c:v>4.3499999999999996</c:v>
                </c:pt>
                <c:pt idx="82">
                  <c:v>4.4000000000000004</c:v>
                </c:pt>
                <c:pt idx="83">
                  <c:v>4.45</c:v>
                </c:pt>
                <c:pt idx="84">
                  <c:v>4.5</c:v>
                </c:pt>
                <c:pt idx="85">
                  <c:v>4.55</c:v>
                </c:pt>
                <c:pt idx="86">
                  <c:v>4.5999999999999996</c:v>
                </c:pt>
                <c:pt idx="87">
                  <c:v>4.6500000000000004</c:v>
                </c:pt>
                <c:pt idx="88">
                  <c:v>4.7</c:v>
                </c:pt>
                <c:pt idx="89">
                  <c:v>4.75</c:v>
                </c:pt>
                <c:pt idx="90">
                  <c:v>4.8</c:v>
                </c:pt>
                <c:pt idx="91">
                  <c:v>4.8499999999999996</c:v>
                </c:pt>
                <c:pt idx="92">
                  <c:v>4.9000000000000004</c:v>
                </c:pt>
                <c:pt idx="93">
                  <c:v>4.95</c:v>
                </c:pt>
                <c:pt idx="94">
                  <c:v>5</c:v>
                </c:pt>
              </c:numCache>
            </c:numRef>
          </c:xVal>
          <c:yVal>
            <c:numRef>
              <c:f>Sheet1!$F$2:$F$96</c:f>
              <c:numCache>
                <c:formatCode>General</c:formatCode>
                <c:ptCount val="95"/>
                <c:pt idx="0">
                  <c:v>504.781435881628</c:v>
                </c:pt>
                <c:pt idx="1">
                  <c:v>509.61547635373006</c:v>
                </c:pt>
                <c:pt idx="2">
                  <c:v>516.51163792908505</c:v>
                </c:pt>
                <c:pt idx="3">
                  <c:v>523.80278005283003</c:v>
                </c:pt>
                <c:pt idx="4">
                  <c:v>530.73030372322</c:v>
                </c:pt>
                <c:pt idx="5">
                  <c:v>537.04045661830014</c:v>
                </c:pt>
                <c:pt idx="6">
                  <c:v>542.69406010651983</c:v>
                </c:pt>
                <c:pt idx="7">
                  <c:v>547.73208098023019</c:v>
                </c:pt>
                <c:pt idx="8">
                  <c:v>552.22009232854998</c:v>
                </c:pt>
                <c:pt idx="9">
                  <c:v>556.22640374574985</c:v>
                </c:pt>
                <c:pt idx="10">
                  <c:v>559.81405222622993</c:v>
                </c:pt>
                <c:pt idx="11">
                  <c:v>563.03844290453003</c:v>
                </c:pt>
                <c:pt idx="12">
                  <c:v>565.94723567415008</c:v>
                </c:pt>
                <c:pt idx="13">
                  <c:v>568.58105437406994</c:v>
                </c:pt>
                <c:pt idx="14">
                  <c:v>570.97442518677985</c:v>
                </c:pt>
                <c:pt idx="15">
                  <c:v>573.15670487819011</c:v>
                </c:pt>
                <c:pt idx="16">
                  <c:v>575.15291174822005</c:v>
                </c:pt>
                <c:pt idx="17">
                  <c:v>576.98443697134985</c:v>
                </c:pt>
                <c:pt idx="18">
                  <c:v>578.66964038212996</c:v>
                </c:pt>
                <c:pt idx="19">
                  <c:v>580.22434420472018</c:v>
                </c:pt>
                <c:pt idx="20">
                  <c:v>581.66224036061999</c:v>
                </c:pt>
                <c:pt idx="21">
                  <c:v>582.99522613907993</c:v>
                </c:pt>
                <c:pt idx="22">
                  <c:v>584.23368112722983</c:v>
                </c:pt>
                <c:pt idx="23">
                  <c:v>585.38669621568033</c:v>
                </c:pt>
                <c:pt idx="24">
                  <c:v>586.46226356368993</c:v>
                </c:pt>
                <c:pt idx="25">
                  <c:v>587.46743474367008</c:v>
                </c:pt>
                <c:pt idx="26">
                  <c:v>588.40845289962999</c:v>
                </c:pt>
                <c:pt idx="27">
                  <c:v>589.29086362605995</c:v>
                </c:pt>
                <c:pt idx="28">
                  <c:v>590.11960836508979</c:v>
                </c:pt>
                <c:pt idx="29">
                  <c:v>590.89910339008975</c:v>
                </c:pt>
                <c:pt idx="30">
                  <c:v>591.63330686035988</c:v>
                </c:pt>
                <c:pt idx="31">
                  <c:v>592.32577596657029</c:v>
                </c:pt>
                <c:pt idx="32">
                  <c:v>592.97971581163984</c:v>
                </c:pt>
                <c:pt idx="33">
                  <c:v>593.59802137308998</c:v>
                </c:pt>
                <c:pt idx="34">
                  <c:v>594.18331365166023</c:v>
                </c:pt>
                <c:pt idx="35">
                  <c:v>594.73797091660981</c:v>
                </c:pt>
                <c:pt idx="36">
                  <c:v>595.26415580014009</c:v>
                </c:pt>
                <c:pt idx="37">
                  <c:v>595.76383886627991</c:v>
                </c:pt>
                <c:pt idx="38">
                  <c:v>596.23881917457993</c:v>
                </c:pt>
                <c:pt idx="39">
                  <c:v>596.69074227400006</c:v>
                </c:pt>
                <c:pt idx="40">
                  <c:v>597.12111599204991</c:v>
                </c:pt>
                <c:pt idx="41">
                  <c:v>597.53132432682014</c:v>
                </c:pt>
                <c:pt idx="42">
                  <c:v>597.92263970089016</c:v>
                </c:pt>
                <c:pt idx="43">
                  <c:v>598.29623379846998</c:v>
                </c:pt>
                <c:pt idx="44">
                  <c:v>598.65318717124001</c:v>
                </c:pt>
                <c:pt idx="45">
                  <c:v>598.99449777333984</c:v>
                </c:pt>
                <c:pt idx="46">
                  <c:v>599.32108856166997</c:v>
                </c:pt>
                <c:pt idx="47">
                  <c:v>599.6338142781201</c:v>
                </c:pt>
                <c:pt idx="48">
                  <c:v>599.9334675146697</c:v>
                </c:pt>
                <c:pt idx="49">
                  <c:v>600.22078414788984</c:v>
                </c:pt>
                <c:pt idx="50">
                  <c:v>600.49644821766969</c:v>
                </c:pt>
                <c:pt idx="51">
                  <c:v>600.7610963153802</c:v>
                </c:pt>
                <c:pt idx="52">
                  <c:v>601.01532153769995</c:v>
                </c:pt>
                <c:pt idx="53">
                  <c:v>601.25967705551966</c:v>
                </c:pt>
                <c:pt idx="54">
                  <c:v>601.49467934037011</c:v>
                </c:pt>
                <c:pt idx="55">
                  <c:v>601.72081108650036</c:v>
                </c:pt>
                <c:pt idx="56">
                  <c:v>601.93852386097024</c:v>
                </c:pt>
                <c:pt idx="57">
                  <c:v>602.14824051115056</c:v>
                </c:pt>
                <c:pt idx="58">
                  <c:v>602.35035735459996</c:v>
                </c:pt>
                <c:pt idx="59">
                  <c:v>602.54524617407014</c:v>
                </c:pt>
                <c:pt idx="60">
                  <c:v>602.73325603770945</c:v>
                </c:pt>
                <c:pt idx="61">
                  <c:v>602.91471496140048</c:v>
                </c:pt>
                <c:pt idx="62">
                  <c:v>603.08993142927011</c:v>
                </c:pt>
                <c:pt idx="63">
                  <c:v>603.25919578634966</c:v>
                </c:pt>
                <c:pt idx="64">
                  <c:v>603.42278151519031</c:v>
                </c:pt>
                <c:pt idx="65">
                  <c:v>603.58094640808031</c:v>
                </c:pt>
                <c:pt idx="66">
                  <c:v>603.73393364397953</c:v>
                </c:pt>
                <c:pt idx="67">
                  <c:v>603.88197277964991</c:v>
                </c:pt>
                <c:pt idx="68">
                  <c:v>604.02528066227023</c:v>
                </c:pt>
                <c:pt idx="69">
                  <c:v>604.16406227110019</c:v>
                </c:pt>
                <c:pt idx="70">
                  <c:v>604.2985114940102</c:v>
                </c:pt>
                <c:pt idx="71">
                  <c:v>604.42881184512953</c:v>
                </c:pt>
                <c:pt idx="72">
                  <c:v>604.55513712821994</c:v>
                </c:pt>
                <c:pt idx="73">
                  <c:v>604.67765205098021</c:v>
                </c:pt>
                <c:pt idx="74">
                  <c:v>604.79651279389054</c:v>
                </c:pt>
                <c:pt idx="75">
                  <c:v>604.9118675378495</c:v>
                </c:pt>
                <c:pt idx="76">
                  <c:v>605.02385695380053</c:v>
                </c:pt>
                <c:pt idx="77">
                  <c:v>605.13261465768028</c:v>
                </c:pt>
                <c:pt idx="78">
                  <c:v>605.23826763292982</c:v>
                </c:pt>
                <c:pt idx="79">
                  <c:v>605.34093662408031</c:v>
                </c:pt>
                <c:pt idx="80">
                  <c:v>605.44073650291011</c:v>
                </c:pt>
                <c:pt idx="81">
                  <c:v>605.53777660977994</c:v>
                </c:pt>
                <c:pt idx="82">
                  <c:v>605.63216107177959</c:v>
                </c:pt>
                <c:pt idx="83">
                  <c:v>605.72398909973981</c:v>
                </c:pt>
                <c:pt idx="84">
                  <c:v>605.81335526567</c:v>
                </c:pt>
                <c:pt idx="85">
                  <c:v>605.90034976171046</c:v>
                </c:pt>
                <c:pt idx="86">
                  <c:v>605.98505864269009</c:v>
                </c:pt>
                <c:pt idx="87">
                  <c:v>606.06756405280976</c:v>
                </c:pt>
                <c:pt idx="88">
                  <c:v>606.14794443798019</c:v>
                </c:pt>
                <c:pt idx="89">
                  <c:v>606.22627474489946</c:v>
                </c:pt>
                <c:pt idx="90">
                  <c:v>606.3026266074794</c:v>
                </c:pt>
                <c:pt idx="91">
                  <c:v>606.37706852190968</c:v>
                </c:pt>
                <c:pt idx="92">
                  <c:v>606.44966601092983</c:v>
                </c:pt>
                <c:pt idx="93">
                  <c:v>606.5204817781605</c:v>
                </c:pt>
                <c:pt idx="94">
                  <c:v>606.58957585299049</c:v>
                </c:pt>
              </c:numCache>
            </c:numRef>
          </c:yVal>
          <c:smooth val="1"/>
        </c:ser>
        <c:ser>
          <c:idx val="2"/>
          <c:order val="2"/>
          <c:spPr>
            <a:ln w="19050" cap="rnd">
              <a:solidFill>
                <a:srgbClr val="00B050"/>
              </a:solidFill>
              <a:round/>
            </a:ln>
            <a:effectLst/>
          </c:spPr>
          <c:marker>
            <c:symbol val="none"/>
          </c:marker>
          <c:xVal>
            <c:numRef>
              <c:f>Sheet1!$B$2:$B$96</c:f>
              <c:numCache>
                <c:formatCode>General</c:formatCode>
                <c:ptCount val="95"/>
                <c:pt idx="0">
                  <c:v>0.3</c:v>
                </c:pt>
                <c:pt idx="1">
                  <c:v>0.35</c:v>
                </c:pt>
                <c:pt idx="2">
                  <c:v>0.4</c:v>
                </c:pt>
                <c:pt idx="3">
                  <c:v>0.45</c:v>
                </c:pt>
                <c:pt idx="4">
                  <c:v>0.5</c:v>
                </c:pt>
                <c:pt idx="5">
                  <c:v>0.55000000000000004</c:v>
                </c:pt>
                <c:pt idx="6">
                  <c:v>0.6</c:v>
                </c:pt>
                <c:pt idx="7">
                  <c:v>0.65</c:v>
                </c:pt>
                <c:pt idx="8">
                  <c:v>0.7</c:v>
                </c:pt>
                <c:pt idx="9">
                  <c:v>0.75</c:v>
                </c:pt>
                <c:pt idx="10">
                  <c:v>0.8</c:v>
                </c:pt>
                <c:pt idx="11">
                  <c:v>0.85</c:v>
                </c:pt>
                <c:pt idx="12">
                  <c:v>0.9</c:v>
                </c:pt>
                <c:pt idx="13">
                  <c:v>0.95</c:v>
                </c:pt>
                <c:pt idx="14">
                  <c:v>1</c:v>
                </c:pt>
                <c:pt idx="15">
                  <c:v>1.05</c:v>
                </c:pt>
                <c:pt idx="16">
                  <c:v>1.1000000000000001</c:v>
                </c:pt>
                <c:pt idx="17">
                  <c:v>1.1499999999999999</c:v>
                </c:pt>
                <c:pt idx="18">
                  <c:v>1.2</c:v>
                </c:pt>
                <c:pt idx="19">
                  <c:v>1.25</c:v>
                </c:pt>
                <c:pt idx="20">
                  <c:v>1.3</c:v>
                </c:pt>
                <c:pt idx="21">
                  <c:v>1.35</c:v>
                </c:pt>
                <c:pt idx="22">
                  <c:v>1.4</c:v>
                </c:pt>
                <c:pt idx="23">
                  <c:v>1.45</c:v>
                </c:pt>
                <c:pt idx="24">
                  <c:v>1.5</c:v>
                </c:pt>
                <c:pt idx="25">
                  <c:v>1.55</c:v>
                </c:pt>
                <c:pt idx="26">
                  <c:v>1.6</c:v>
                </c:pt>
                <c:pt idx="27">
                  <c:v>1.65</c:v>
                </c:pt>
                <c:pt idx="28">
                  <c:v>1.7</c:v>
                </c:pt>
                <c:pt idx="29">
                  <c:v>1.75</c:v>
                </c:pt>
                <c:pt idx="30">
                  <c:v>1.8</c:v>
                </c:pt>
                <c:pt idx="31">
                  <c:v>1.85</c:v>
                </c:pt>
                <c:pt idx="32">
                  <c:v>1.9</c:v>
                </c:pt>
                <c:pt idx="33">
                  <c:v>1.95</c:v>
                </c:pt>
                <c:pt idx="34">
                  <c:v>2</c:v>
                </c:pt>
                <c:pt idx="35">
                  <c:v>2.0499999999999998</c:v>
                </c:pt>
                <c:pt idx="36">
                  <c:v>2.1</c:v>
                </c:pt>
                <c:pt idx="37">
                  <c:v>2.15</c:v>
                </c:pt>
                <c:pt idx="38">
                  <c:v>2.2000000000000002</c:v>
                </c:pt>
                <c:pt idx="39">
                  <c:v>2.25</c:v>
                </c:pt>
                <c:pt idx="40">
                  <c:v>2.2999999999999998</c:v>
                </c:pt>
                <c:pt idx="41">
                  <c:v>2.35</c:v>
                </c:pt>
                <c:pt idx="42">
                  <c:v>2.4</c:v>
                </c:pt>
                <c:pt idx="43">
                  <c:v>2.4500000000000002</c:v>
                </c:pt>
                <c:pt idx="44">
                  <c:v>2.5</c:v>
                </c:pt>
                <c:pt idx="45">
                  <c:v>2.5499999999999998</c:v>
                </c:pt>
                <c:pt idx="46">
                  <c:v>2.6</c:v>
                </c:pt>
                <c:pt idx="47">
                  <c:v>2.65</c:v>
                </c:pt>
                <c:pt idx="48">
                  <c:v>2.7</c:v>
                </c:pt>
                <c:pt idx="49">
                  <c:v>2.75</c:v>
                </c:pt>
                <c:pt idx="50">
                  <c:v>2.8</c:v>
                </c:pt>
                <c:pt idx="51">
                  <c:v>2.85</c:v>
                </c:pt>
                <c:pt idx="52">
                  <c:v>2.9</c:v>
                </c:pt>
                <c:pt idx="53">
                  <c:v>2.95</c:v>
                </c:pt>
                <c:pt idx="54">
                  <c:v>3</c:v>
                </c:pt>
                <c:pt idx="55">
                  <c:v>3.05</c:v>
                </c:pt>
                <c:pt idx="56">
                  <c:v>3.1</c:v>
                </c:pt>
                <c:pt idx="57">
                  <c:v>3.15</c:v>
                </c:pt>
                <c:pt idx="58">
                  <c:v>3.2</c:v>
                </c:pt>
                <c:pt idx="59">
                  <c:v>3.3</c:v>
                </c:pt>
                <c:pt idx="60">
                  <c:v>3.3</c:v>
                </c:pt>
                <c:pt idx="61">
                  <c:v>3.35</c:v>
                </c:pt>
                <c:pt idx="62">
                  <c:v>3.4</c:v>
                </c:pt>
                <c:pt idx="63">
                  <c:v>3.45</c:v>
                </c:pt>
                <c:pt idx="64">
                  <c:v>3.5</c:v>
                </c:pt>
                <c:pt idx="65">
                  <c:v>3.55</c:v>
                </c:pt>
                <c:pt idx="66">
                  <c:v>3.6</c:v>
                </c:pt>
                <c:pt idx="67">
                  <c:v>3.65</c:v>
                </c:pt>
                <c:pt idx="68">
                  <c:v>3.7</c:v>
                </c:pt>
                <c:pt idx="69">
                  <c:v>3.75</c:v>
                </c:pt>
                <c:pt idx="70">
                  <c:v>3.8</c:v>
                </c:pt>
                <c:pt idx="71">
                  <c:v>3.85</c:v>
                </c:pt>
                <c:pt idx="72">
                  <c:v>3.9</c:v>
                </c:pt>
                <c:pt idx="73">
                  <c:v>3.95</c:v>
                </c:pt>
                <c:pt idx="74">
                  <c:v>4</c:v>
                </c:pt>
                <c:pt idx="75">
                  <c:v>4.05</c:v>
                </c:pt>
                <c:pt idx="76">
                  <c:v>4.0999999999999996</c:v>
                </c:pt>
                <c:pt idx="77">
                  <c:v>4.1500000000000004</c:v>
                </c:pt>
                <c:pt idx="78">
                  <c:v>4.2</c:v>
                </c:pt>
                <c:pt idx="79">
                  <c:v>4.25</c:v>
                </c:pt>
                <c:pt idx="80">
                  <c:v>4.3</c:v>
                </c:pt>
                <c:pt idx="81">
                  <c:v>4.3499999999999996</c:v>
                </c:pt>
                <c:pt idx="82">
                  <c:v>4.4000000000000004</c:v>
                </c:pt>
                <c:pt idx="83">
                  <c:v>4.45</c:v>
                </c:pt>
                <c:pt idx="84">
                  <c:v>4.5</c:v>
                </c:pt>
                <c:pt idx="85">
                  <c:v>4.55</c:v>
                </c:pt>
                <c:pt idx="86">
                  <c:v>4.5999999999999996</c:v>
                </c:pt>
                <c:pt idx="87">
                  <c:v>4.6500000000000004</c:v>
                </c:pt>
                <c:pt idx="88">
                  <c:v>4.7</c:v>
                </c:pt>
                <c:pt idx="89">
                  <c:v>4.75</c:v>
                </c:pt>
                <c:pt idx="90">
                  <c:v>4.8</c:v>
                </c:pt>
                <c:pt idx="91">
                  <c:v>4.8499999999999996</c:v>
                </c:pt>
                <c:pt idx="92">
                  <c:v>4.9000000000000004</c:v>
                </c:pt>
                <c:pt idx="93">
                  <c:v>4.95</c:v>
                </c:pt>
                <c:pt idx="94">
                  <c:v>5</c:v>
                </c:pt>
              </c:numCache>
            </c:numRef>
          </c:xVal>
          <c:yVal>
            <c:numRef>
              <c:f>Sheet1!$H$2:$H$96</c:f>
              <c:numCache>
                <c:formatCode>General</c:formatCode>
                <c:ptCount val="95"/>
                <c:pt idx="0">
                  <c:v>692.63754979616795</c:v>
                </c:pt>
                <c:pt idx="1">
                  <c:v>687.80565036950009</c:v>
                </c:pt>
                <c:pt idx="2">
                  <c:v>683.49798918543502</c:v>
                </c:pt>
                <c:pt idx="3">
                  <c:v>679.71453785674998</c:v>
                </c:pt>
                <c:pt idx="4">
                  <c:v>676.40293928454003</c:v>
                </c:pt>
                <c:pt idx="5">
                  <c:v>673.5002342496</c:v>
                </c:pt>
                <c:pt idx="6">
                  <c:v>670.94696309038</c:v>
                </c:pt>
                <c:pt idx="7">
                  <c:v>668.69123533740003</c:v>
                </c:pt>
                <c:pt idx="8">
                  <c:v>666.68917107880998</c:v>
                </c:pt>
                <c:pt idx="9">
                  <c:v>664.90412321310987</c:v>
                </c:pt>
                <c:pt idx="10">
                  <c:v>663.30559393837984</c:v>
                </c:pt>
                <c:pt idx="11">
                  <c:v>661.86817978403997</c:v>
                </c:pt>
                <c:pt idx="12">
                  <c:v>660.57065218818025</c:v>
                </c:pt>
                <c:pt idx="13">
                  <c:v>659.39519271719996</c:v>
                </c:pt>
                <c:pt idx="14">
                  <c:v>658.32677032867991</c:v>
                </c:pt>
                <c:pt idx="15">
                  <c:v>657.35263897695017</c:v>
                </c:pt>
                <c:pt idx="16">
                  <c:v>656.46193349434998</c:v>
                </c:pt>
                <c:pt idx="17">
                  <c:v>655.64534433026006</c:v>
                </c:pt>
                <c:pt idx="18">
                  <c:v>654.89485507166023</c:v>
                </c:pt>
                <c:pt idx="19">
                  <c:v>654.20352981956012</c:v>
                </c:pt>
                <c:pt idx="20">
                  <c:v>653.56534018054003</c:v>
                </c:pt>
                <c:pt idx="21">
                  <c:v>652.97502381162985</c:v>
                </c:pt>
                <c:pt idx="22">
                  <c:v>652.42796818729994</c:v>
                </c:pt>
                <c:pt idx="23">
                  <c:v>651.92011461205993</c:v>
                </c:pt>
                <c:pt idx="24">
                  <c:v>651.4478785580402</c:v>
                </c:pt>
                <c:pt idx="25">
                  <c:v>651.00808322954003</c:v>
                </c:pt>
                <c:pt idx="26">
                  <c:v>650.59790389610998</c:v>
                </c:pt>
                <c:pt idx="27">
                  <c:v>650.21482103407016</c:v>
                </c:pt>
                <c:pt idx="28">
                  <c:v>649.85658070861973</c:v>
                </c:pt>
                <c:pt idx="29">
                  <c:v>649.5211609347898</c:v>
                </c:pt>
                <c:pt idx="30">
                  <c:v>649.20674299761004</c:v>
                </c:pt>
                <c:pt idx="31">
                  <c:v>648.91168690421</c:v>
                </c:pt>
                <c:pt idx="32">
                  <c:v>648.63451029341968</c:v>
                </c:pt>
                <c:pt idx="33">
                  <c:v>648.37387024950976</c:v>
                </c:pt>
                <c:pt idx="34">
                  <c:v>648.12854756630986</c:v>
                </c:pt>
                <c:pt idx="35">
                  <c:v>647.89743308574998</c:v>
                </c:pt>
                <c:pt idx="36">
                  <c:v>647.6795157992201</c:v>
                </c:pt>
                <c:pt idx="37">
                  <c:v>647.47387245284017</c:v>
                </c:pt>
                <c:pt idx="38">
                  <c:v>647.27965843952006</c:v>
                </c:pt>
                <c:pt idx="39">
                  <c:v>647.09609979614015</c:v>
                </c:pt>
                <c:pt idx="40">
                  <c:v>646.92248615231983</c:v>
                </c:pt>
                <c:pt idx="41">
                  <c:v>646.75816450199</c:v>
                </c:pt>
                <c:pt idx="42">
                  <c:v>646.60253368720987</c:v>
                </c:pt>
                <c:pt idx="43">
                  <c:v>646.45503950197963</c:v>
                </c:pt>
                <c:pt idx="44">
                  <c:v>646.31517033554019</c:v>
                </c:pt>
                <c:pt idx="45">
                  <c:v>646.18245328729017</c:v>
                </c:pt>
                <c:pt idx="46">
                  <c:v>646.05645069523007</c:v>
                </c:pt>
                <c:pt idx="47">
                  <c:v>645.93675702712017</c:v>
                </c:pt>
                <c:pt idx="48">
                  <c:v>645.82299609110987</c:v>
                </c:pt>
                <c:pt idx="49">
                  <c:v>645.71481852828992</c:v>
                </c:pt>
                <c:pt idx="50">
                  <c:v>645.61189955455984</c:v>
                </c:pt>
                <c:pt idx="51">
                  <c:v>645.5139369232902</c:v>
                </c:pt>
                <c:pt idx="52">
                  <c:v>645.42064908415978</c:v>
                </c:pt>
                <c:pt idx="53">
                  <c:v>645.33177351677978</c:v>
                </c:pt>
                <c:pt idx="54">
                  <c:v>645.24706521953976</c:v>
                </c:pt>
                <c:pt idx="55">
                  <c:v>645.16629533785999</c:v>
                </c:pt>
                <c:pt idx="56">
                  <c:v>645.08924991658023</c:v>
                </c:pt>
                <c:pt idx="57">
                  <c:v>645.01572876401997</c:v>
                </c:pt>
                <c:pt idx="58">
                  <c:v>644.94554441603987</c:v>
                </c:pt>
                <c:pt idx="59">
                  <c:v>644.87852119017998</c:v>
                </c:pt>
                <c:pt idx="60">
                  <c:v>644.81449432100953</c:v>
                </c:pt>
                <c:pt idx="61">
                  <c:v>644.75330916863049</c:v>
                </c:pt>
                <c:pt idx="62">
                  <c:v>644.69482049310955</c:v>
                </c:pt>
                <c:pt idx="63">
                  <c:v>644.63889178912996</c:v>
                </c:pt>
                <c:pt idx="64">
                  <c:v>644.58539467449964</c:v>
                </c:pt>
                <c:pt idx="65">
                  <c:v>644.53420832806023</c:v>
                </c:pt>
                <c:pt idx="66">
                  <c:v>644.48521897222008</c:v>
                </c:pt>
                <c:pt idx="67">
                  <c:v>644.43831939615029</c:v>
                </c:pt>
                <c:pt idx="68">
                  <c:v>644.3934085159799</c:v>
                </c:pt>
                <c:pt idx="69">
                  <c:v>644.35039096883065</c:v>
                </c:pt>
                <c:pt idx="70">
                  <c:v>644.30917673759996</c:v>
                </c:pt>
                <c:pt idx="71">
                  <c:v>644.26968080393999</c:v>
                </c:pt>
                <c:pt idx="72">
                  <c:v>644.23182282702965</c:v>
                </c:pt>
                <c:pt idx="73">
                  <c:v>644.19552684590963</c:v>
                </c:pt>
                <c:pt idx="74">
                  <c:v>644.16072100350993</c:v>
                </c:pt>
                <c:pt idx="75">
                  <c:v>644.12733729051979</c:v>
                </c:pt>
                <c:pt idx="76">
                  <c:v>644.09531130741016</c:v>
                </c:pt>
                <c:pt idx="77">
                  <c:v>644.06458204360024</c:v>
                </c:pt>
                <c:pt idx="78">
                  <c:v>644.03509167142056</c:v>
                </c:pt>
                <c:pt idx="79">
                  <c:v>644.0067853549599</c:v>
                </c:pt>
                <c:pt idx="80">
                  <c:v>643.97961107159972</c:v>
                </c:pt>
                <c:pt idx="81">
                  <c:v>643.95351944592039</c:v>
                </c:pt>
                <c:pt idx="82">
                  <c:v>643.92846359450959</c:v>
                </c:pt>
                <c:pt idx="83">
                  <c:v>643.90439898129989</c:v>
                </c:pt>
                <c:pt idx="84">
                  <c:v>643.88128328251969</c:v>
                </c:pt>
                <c:pt idx="85">
                  <c:v>643.85907626022072</c:v>
                </c:pt>
                <c:pt idx="86">
                  <c:v>643.83773964427019</c:v>
                </c:pt>
                <c:pt idx="87">
                  <c:v>643.81723702176987</c:v>
                </c:pt>
                <c:pt idx="88">
                  <c:v>643.79753373362018</c:v>
                </c:pt>
                <c:pt idx="89">
                  <c:v>643.77859677756987</c:v>
                </c:pt>
                <c:pt idx="90">
                  <c:v>643.76039471736021</c:v>
                </c:pt>
                <c:pt idx="91">
                  <c:v>643.74289759754993</c:v>
                </c:pt>
                <c:pt idx="92">
                  <c:v>643.72607686347965</c:v>
                </c:pt>
                <c:pt idx="93">
                  <c:v>643.70990528639049</c:v>
                </c:pt>
                <c:pt idx="94">
                  <c:v>643.69435689274997</c:v>
                </c:pt>
              </c:numCache>
            </c:numRef>
          </c:yVal>
          <c:smooth val="1"/>
        </c:ser>
        <c:ser>
          <c:idx val="6"/>
          <c:order val="3"/>
          <c:spPr>
            <a:ln w="19050" cap="rnd">
              <a:solidFill>
                <a:schemeClr val="bg1">
                  <a:lumMod val="50000"/>
                </a:schemeClr>
              </a:solidFill>
              <a:prstDash val="dash"/>
              <a:round/>
            </a:ln>
            <a:effectLst/>
          </c:spPr>
          <c:marker>
            <c:symbol val="none"/>
          </c:marker>
          <c:xVal>
            <c:numRef>
              <c:f>Sheet1!$R$2:$R$49</c:f>
              <c:numCache>
                <c:formatCode>General</c:formatCode>
                <c:ptCount val="48"/>
                <c:pt idx="0">
                  <c:v>0.3</c:v>
                </c:pt>
                <c:pt idx="1">
                  <c:v>0.4</c:v>
                </c:pt>
                <c:pt idx="2">
                  <c:v>0.5</c:v>
                </c:pt>
                <c:pt idx="3">
                  <c:v>0.6</c:v>
                </c:pt>
                <c:pt idx="4">
                  <c:v>0.7</c:v>
                </c:pt>
                <c:pt idx="5">
                  <c:v>0.8</c:v>
                </c:pt>
                <c:pt idx="6">
                  <c:v>0.9</c:v>
                </c:pt>
                <c:pt idx="7">
                  <c:v>1</c:v>
                </c:pt>
                <c:pt idx="8">
                  <c:v>1.1000000000000001</c:v>
                </c:pt>
                <c:pt idx="9">
                  <c:v>1.2</c:v>
                </c:pt>
                <c:pt idx="10">
                  <c:v>1.3</c:v>
                </c:pt>
                <c:pt idx="11">
                  <c:v>1.4</c:v>
                </c:pt>
                <c:pt idx="12">
                  <c:v>1.5</c:v>
                </c:pt>
                <c:pt idx="13">
                  <c:v>1.6</c:v>
                </c:pt>
                <c:pt idx="14">
                  <c:v>1.7</c:v>
                </c:pt>
                <c:pt idx="15">
                  <c:v>1.8</c:v>
                </c:pt>
                <c:pt idx="16">
                  <c:v>1.9</c:v>
                </c:pt>
                <c:pt idx="17">
                  <c:v>2</c:v>
                </c:pt>
                <c:pt idx="18">
                  <c:v>2.1</c:v>
                </c:pt>
                <c:pt idx="19">
                  <c:v>2.2000000000000002</c:v>
                </c:pt>
                <c:pt idx="20">
                  <c:v>2.2999999999999998</c:v>
                </c:pt>
                <c:pt idx="21">
                  <c:v>2.4</c:v>
                </c:pt>
                <c:pt idx="22">
                  <c:v>2.5</c:v>
                </c:pt>
                <c:pt idx="23">
                  <c:v>2.6</c:v>
                </c:pt>
                <c:pt idx="24">
                  <c:v>2.7</c:v>
                </c:pt>
                <c:pt idx="25">
                  <c:v>2.8</c:v>
                </c:pt>
                <c:pt idx="26">
                  <c:v>2.9</c:v>
                </c:pt>
                <c:pt idx="27">
                  <c:v>3</c:v>
                </c:pt>
                <c:pt idx="28">
                  <c:v>3.1</c:v>
                </c:pt>
                <c:pt idx="29">
                  <c:v>3.2</c:v>
                </c:pt>
                <c:pt idx="30">
                  <c:v>3.3</c:v>
                </c:pt>
                <c:pt idx="31">
                  <c:v>3.4</c:v>
                </c:pt>
                <c:pt idx="32">
                  <c:v>3.5</c:v>
                </c:pt>
                <c:pt idx="33">
                  <c:v>3.6</c:v>
                </c:pt>
                <c:pt idx="34">
                  <c:v>3.7</c:v>
                </c:pt>
                <c:pt idx="35">
                  <c:v>3.8</c:v>
                </c:pt>
                <c:pt idx="36">
                  <c:v>3.9</c:v>
                </c:pt>
                <c:pt idx="37">
                  <c:v>4</c:v>
                </c:pt>
                <c:pt idx="38">
                  <c:v>4.0999999999999996</c:v>
                </c:pt>
                <c:pt idx="39">
                  <c:v>4.2</c:v>
                </c:pt>
                <c:pt idx="40">
                  <c:v>4.3</c:v>
                </c:pt>
                <c:pt idx="41">
                  <c:v>4.4000000000000004</c:v>
                </c:pt>
                <c:pt idx="42">
                  <c:v>4.5</c:v>
                </c:pt>
                <c:pt idx="43">
                  <c:v>4.5999999999999996</c:v>
                </c:pt>
                <c:pt idx="44">
                  <c:v>4.7</c:v>
                </c:pt>
                <c:pt idx="45">
                  <c:v>4.8</c:v>
                </c:pt>
                <c:pt idx="46">
                  <c:v>4.9000000000000004</c:v>
                </c:pt>
                <c:pt idx="47">
                  <c:v>5</c:v>
                </c:pt>
              </c:numCache>
            </c:numRef>
          </c:xVal>
          <c:yVal>
            <c:numRef>
              <c:f>Sheet1!$U$2:$U$49</c:f>
              <c:numCache>
                <c:formatCode>General</c:formatCode>
                <c:ptCount val="48"/>
                <c:pt idx="0">
                  <c:v>7.558753387887009</c:v>
                </c:pt>
                <c:pt idx="1">
                  <c:v>47.835858257664995</c:v>
                </c:pt>
                <c:pt idx="2">
                  <c:v>75.727702403620015</c:v>
                </c:pt>
                <c:pt idx="3">
                  <c:v>95.89485667864983</c:v>
                </c:pt>
                <c:pt idx="4">
                  <c:v>111.06820714113996</c:v>
                </c:pt>
                <c:pt idx="5">
                  <c:v>122.86498133960981</c:v>
                </c:pt>
                <c:pt idx="6">
                  <c:v>132.28478253317007</c:v>
                </c:pt>
                <c:pt idx="7">
                  <c:v>139.97309416936014</c:v>
                </c:pt>
                <c:pt idx="8">
                  <c:v>146.36332078699002</c:v>
                </c:pt>
                <c:pt idx="9">
                  <c:v>151.75645436328</c:v>
                </c:pt>
                <c:pt idx="10">
                  <c:v>156.36768229626</c:v>
                </c:pt>
                <c:pt idx="11">
                  <c:v>160.35474726340999</c:v>
                </c:pt>
                <c:pt idx="12">
                  <c:v>163.83582199665011</c:v>
                </c:pt>
                <c:pt idx="13">
                  <c:v>166.90113274205987</c:v>
                </c:pt>
                <c:pt idx="14">
                  <c:v>169.62072946896978</c:v>
                </c:pt>
                <c:pt idx="15">
                  <c:v>172.04980916206023</c:v>
                </c:pt>
                <c:pt idx="16">
                  <c:v>174.23244330716989</c:v>
                </c:pt>
                <c:pt idx="17">
                  <c:v>176.20423949264023</c:v>
                </c:pt>
                <c:pt idx="18">
                  <c:v>177.99427562285018</c:v>
                </c:pt>
                <c:pt idx="19">
                  <c:v>179.62652802819002</c:v>
                </c:pt>
                <c:pt idx="20">
                  <c:v>181.12094119556014</c:v>
                </c:pt>
                <c:pt idx="21">
                  <c:v>182.49423963604977</c:v>
                </c:pt>
                <c:pt idx="22">
                  <c:v>183.76055148492014</c:v>
                </c:pt>
                <c:pt idx="23">
                  <c:v>184.93189279590979</c:v>
                </c:pt>
                <c:pt idx="24">
                  <c:v>186.01854747992002</c:v>
                </c:pt>
                <c:pt idx="25">
                  <c:v>187.02936818007993</c:v>
                </c:pt>
                <c:pt idx="26">
                  <c:v>187.97201661065992</c:v>
                </c:pt>
                <c:pt idx="27">
                  <c:v>188.85315709321003</c:v>
                </c:pt>
                <c:pt idx="28">
                  <c:v>189.6786135775601</c:v>
                </c:pt>
                <c:pt idx="29">
                  <c:v>190.45349793267997</c:v>
                </c:pt>
                <c:pt idx="30">
                  <c:v>191.18231545292974</c:v>
                </c:pt>
                <c:pt idx="31">
                  <c:v>191.86905216144987</c:v>
                </c:pt>
                <c:pt idx="32">
                  <c:v>192.51724746842001</c:v>
                </c:pt>
                <c:pt idx="33">
                  <c:v>193.13005497096992</c:v>
                </c:pt>
                <c:pt idx="34">
                  <c:v>193.71029359097065</c:v>
                </c:pt>
                <c:pt idx="35">
                  <c:v>194.26049079457061</c:v>
                </c:pt>
                <c:pt idx="36">
                  <c:v>194.78291928714953</c:v>
                </c:pt>
                <c:pt idx="37">
                  <c:v>195.27962830369052</c:v>
                </c:pt>
                <c:pt idx="38">
                  <c:v>195.75247040080012</c:v>
                </c:pt>
                <c:pt idx="39">
                  <c:v>196.2031244865002</c:v>
                </c:pt>
                <c:pt idx="40">
                  <c:v>196.63311568961035</c:v>
                </c:pt>
                <c:pt idx="41">
                  <c:v>197.04383256365963</c:v>
                </c:pt>
                <c:pt idx="42">
                  <c:v>197.4365420326294</c:v>
                </c:pt>
                <c:pt idx="43">
                  <c:v>197.81240241699015</c:v>
                </c:pt>
                <c:pt idx="44">
                  <c:v>198.17247482166022</c:v>
                </c:pt>
                <c:pt idx="45">
                  <c:v>198.51773312090972</c:v>
                </c:pt>
                <c:pt idx="46">
                  <c:v>198.84907273794943</c:v>
                </c:pt>
                <c:pt idx="47">
                  <c:v>199.16731838566011</c:v>
                </c:pt>
              </c:numCache>
            </c:numRef>
          </c:yVal>
          <c:smooth val="1"/>
        </c:ser>
        <c:ser>
          <c:idx val="7"/>
          <c:order val="4"/>
          <c:spPr>
            <a:ln w="19050" cap="rnd">
              <a:solidFill>
                <a:schemeClr val="bg1">
                  <a:lumMod val="50000"/>
                </a:schemeClr>
              </a:solidFill>
              <a:prstDash val="dash"/>
              <a:round/>
            </a:ln>
            <a:effectLst/>
          </c:spPr>
          <c:marker>
            <c:symbol val="none"/>
          </c:marker>
          <c:xVal>
            <c:numRef>
              <c:f>Sheet1!$R$2:$R$49</c:f>
              <c:numCache>
                <c:formatCode>General</c:formatCode>
                <c:ptCount val="48"/>
                <c:pt idx="0">
                  <c:v>0.3</c:v>
                </c:pt>
                <c:pt idx="1">
                  <c:v>0.4</c:v>
                </c:pt>
                <c:pt idx="2">
                  <c:v>0.5</c:v>
                </c:pt>
                <c:pt idx="3">
                  <c:v>0.6</c:v>
                </c:pt>
                <c:pt idx="4">
                  <c:v>0.7</c:v>
                </c:pt>
                <c:pt idx="5">
                  <c:v>0.8</c:v>
                </c:pt>
                <c:pt idx="6">
                  <c:v>0.9</c:v>
                </c:pt>
                <c:pt idx="7">
                  <c:v>1</c:v>
                </c:pt>
                <c:pt idx="8">
                  <c:v>1.1000000000000001</c:v>
                </c:pt>
                <c:pt idx="9">
                  <c:v>1.2</c:v>
                </c:pt>
                <c:pt idx="10">
                  <c:v>1.3</c:v>
                </c:pt>
                <c:pt idx="11">
                  <c:v>1.4</c:v>
                </c:pt>
                <c:pt idx="12">
                  <c:v>1.5</c:v>
                </c:pt>
                <c:pt idx="13">
                  <c:v>1.6</c:v>
                </c:pt>
                <c:pt idx="14">
                  <c:v>1.7</c:v>
                </c:pt>
                <c:pt idx="15">
                  <c:v>1.8</c:v>
                </c:pt>
                <c:pt idx="16">
                  <c:v>1.9</c:v>
                </c:pt>
                <c:pt idx="17">
                  <c:v>2</c:v>
                </c:pt>
                <c:pt idx="18">
                  <c:v>2.1</c:v>
                </c:pt>
                <c:pt idx="19">
                  <c:v>2.2000000000000002</c:v>
                </c:pt>
                <c:pt idx="20">
                  <c:v>2.2999999999999998</c:v>
                </c:pt>
                <c:pt idx="21">
                  <c:v>2.4</c:v>
                </c:pt>
                <c:pt idx="22">
                  <c:v>2.5</c:v>
                </c:pt>
                <c:pt idx="23">
                  <c:v>2.6</c:v>
                </c:pt>
                <c:pt idx="24">
                  <c:v>2.7</c:v>
                </c:pt>
                <c:pt idx="25">
                  <c:v>2.8</c:v>
                </c:pt>
                <c:pt idx="26">
                  <c:v>2.9</c:v>
                </c:pt>
                <c:pt idx="27">
                  <c:v>3</c:v>
                </c:pt>
                <c:pt idx="28">
                  <c:v>3.1</c:v>
                </c:pt>
                <c:pt idx="29">
                  <c:v>3.2</c:v>
                </c:pt>
                <c:pt idx="30">
                  <c:v>3.3</c:v>
                </c:pt>
                <c:pt idx="31">
                  <c:v>3.4</c:v>
                </c:pt>
                <c:pt idx="32">
                  <c:v>3.5</c:v>
                </c:pt>
                <c:pt idx="33">
                  <c:v>3.6</c:v>
                </c:pt>
                <c:pt idx="34">
                  <c:v>3.7</c:v>
                </c:pt>
                <c:pt idx="35">
                  <c:v>3.8</c:v>
                </c:pt>
                <c:pt idx="36">
                  <c:v>3.9</c:v>
                </c:pt>
                <c:pt idx="37">
                  <c:v>4</c:v>
                </c:pt>
                <c:pt idx="38">
                  <c:v>4.0999999999999996</c:v>
                </c:pt>
                <c:pt idx="39">
                  <c:v>4.2</c:v>
                </c:pt>
                <c:pt idx="40">
                  <c:v>4.3</c:v>
                </c:pt>
                <c:pt idx="41">
                  <c:v>4.4000000000000004</c:v>
                </c:pt>
                <c:pt idx="42">
                  <c:v>4.5</c:v>
                </c:pt>
                <c:pt idx="43">
                  <c:v>4.5999999999999996</c:v>
                </c:pt>
                <c:pt idx="44">
                  <c:v>4.7</c:v>
                </c:pt>
                <c:pt idx="45">
                  <c:v>4.8</c:v>
                </c:pt>
                <c:pt idx="46">
                  <c:v>4.9000000000000004</c:v>
                </c:pt>
                <c:pt idx="47">
                  <c:v>5</c:v>
                </c:pt>
              </c:numCache>
            </c:numRef>
          </c:xVal>
          <c:yVal>
            <c:numRef>
              <c:f>Sheet1!$W$2:$W$49</c:f>
              <c:numCache>
                <c:formatCode>General</c:formatCode>
                <c:ptCount val="48"/>
                <c:pt idx="0">
                  <c:v>302.85454687767799</c:v>
                </c:pt>
                <c:pt idx="1">
                  <c:v>288.53383132825502</c:v>
                </c:pt>
                <c:pt idx="2">
                  <c:v>277.86671922400001</c:v>
                </c:pt>
                <c:pt idx="3">
                  <c:v>269.79039969411997</c:v>
                </c:pt>
                <c:pt idx="4">
                  <c:v>263.51140131486</c:v>
                </c:pt>
                <c:pt idx="5">
                  <c:v>258.50628216661994</c:v>
                </c:pt>
                <c:pt idx="6">
                  <c:v>254.42956062198004</c:v>
                </c:pt>
                <c:pt idx="7">
                  <c:v>251.04766678042006</c:v>
                </c:pt>
                <c:pt idx="8">
                  <c:v>248.19822959635985</c:v>
                </c:pt>
                <c:pt idx="9">
                  <c:v>245.76532725024003</c:v>
                </c:pt>
                <c:pt idx="10">
                  <c:v>243.66417899955991</c:v>
                </c:pt>
                <c:pt idx="11">
                  <c:v>241.83143370633979</c:v>
                </c:pt>
                <c:pt idx="12">
                  <c:v>240.21884368021006</c:v>
                </c:pt>
                <c:pt idx="13">
                  <c:v>238.78903826993974</c:v>
                </c:pt>
                <c:pt idx="14">
                  <c:v>237.51263352096976</c:v>
                </c:pt>
                <c:pt idx="15">
                  <c:v>236.36621294851011</c:v>
                </c:pt>
                <c:pt idx="16">
                  <c:v>235.33088930647</c:v>
                </c:pt>
                <c:pt idx="17">
                  <c:v>234.39126202283023</c:v>
                </c:pt>
                <c:pt idx="18">
                  <c:v>233.53464928741005</c:v>
                </c:pt>
                <c:pt idx="19">
                  <c:v>232.75051415342978</c:v>
                </c:pt>
                <c:pt idx="20">
                  <c:v>232.03002990100003</c:v>
                </c:pt>
                <c:pt idx="21">
                  <c:v>231.36574684238985</c:v>
                </c:pt>
                <c:pt idx="22">
                  <c:v>230.75133402228994</c:v>
                </c:pt>
                <c:pt idx="23">
                  <c:v>230.18137690859976</c:v>
                </c:pt>
                <c:pt idx="24">
                  <c:v>229.65121742133988</c:v>
                </c:pt>
                <c:pt idx="25">
                  <c:v>229.15682632194012</c:v>
                </c:pt>
                <c:pt idx="26">
                  <c:v>228.69470057990975</c:v>
                </c:pt>
                <c:pt idx="27">
                  <c:v>228.26178019756981</c:v>
                </c:pt>
                <c:pt idx="28">
                  <c:v>227.85538032283011</c:v>
                </c:pt>
                <c:pt idx="29">
                  <c:v>227.47313547101976</c:v>
                </c:pt>
                <c:pt idx="30">
                  <c:v>227.11295340926972</c:v>
                </c:pt>
                <c:pt idx="31">
                  <c:v>226.77297680633001</c:v>
                </c:pt>
                <c:pt idx="32">
                  <c:v>226.45155116404976</c:v>
                </c:pt>
                <c:pt idx="33">
                  <c:v>226.14719786254</c:v>
                </c:pt>
                <c:pt idx="34">
                  <c:v>225.85859139229069</c:v>
                </c:pt>
                <c:pt idx="35">
                  <c:v>225.58454003385032</c:v>
                </c:pt>
                <c:pt idx="36">
                  <c:v>225.32396939104001</c:v>
                </c:pt>
                <c:pt idx="37">
                  <c:v>225.07590829787023</c:v>
                </c:pt>
                <c:pt idx="38">
                  <c:v>224.83947670929047</c:v>
                </c:pt>
                <c:pt idx="39">
                  <c:v>224.61387525765986</c:v>
                </c:pt>
                <c:pt idx="40">
                  <c:v>224.3983762131702</c:v>
                </c:pt>
                <c:pt idx="41">
                  <c:v>224.19231563360972</c:v>
                </c:pt>
                <c:pt idx="42">
                  <c:v>223.99508652383975</c:v>
                </c:pt>
                <c:pt idx="43">
                  <c:v>223.80613285762956</c:v>
                </c:pt>
                <c:pt idx="44">
                  <c:v>223.62494433674055</c:v>
                </c:pt>
                <c:pt idx="45">
                  <c:v>223.45105178426002</c:v>
                </c:pt>
                <c:pt idx="46">
                  <c:v>223.28402308316981</c:v>
                </c:pt>
                <c:pt idx="47">
                  <c:v>223.1234595877404</c:v>
                </c:pt>
              </c:numCache>
            </c:numRef>
          </c:yVal>
          <c:smooth val="1"/>
        </c:ser>
        <c:dLbls>
          <c:showLegendKey val="0"/>
          <c:showVal val="0"/>
          <c:showCatName val="0"/>
          <c:showSerName val="0"/>
          <c:showPercent val="0"/>
          <c:showBubbleSize val="0"/>
        </c:dLbls>
        <c:axId val="-522577136"/>
        <c:axId val="-522566256"/>
      </c:scatterChart>
      <c:valAx>
        <c:axId val="-522577136"/>
        <c:scaling>
          <c:orientation val="minMax"/>
          <c:max val="5"/>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dirty="0">
                    <a:solidFill>
                      <a:schemeClr val="tx1"/>
                    </a:solidFill>
                  </a:rPr>
                  <a:t>M</a:t>
                </a:r>
                <a:r>
                  <a:rPr lang="en-US" sz="1800" baseline="-25000" dirty="0">
                    <a:solidFill>
                      <a:schemeClr val="tx1"/>
                    </a:solidFill>
                  </a:rPr>
                  <a:t>Q</a:t>
                </a:r>
                <a:r>
                  <a:rPr lang="en-US" sz="1800" dirty="0">
                    <a:solidFill>
                      <a:schemeClr val="tx1"/>
                    </a:solidFill>
                  </a:rPr>
                  <a:t> </a:t>
                </a:r>
                <a:r>
                  <a:rPr lang="en-US" sz="1800" dirty="0" smtClean="0">
                    <a:solidFill>
                      <a:schemeClr val="tx1"/>
                    </a:solidFill>
                  </a:rPr>
                  <a:t>[GeV/c</a:t>
                </a:r>
                <a:r>
                  <a:rPr lang="en-US" sz="1800" baseline="30000" dirty="0" smtClean="0">
                    <a:solidFill>
                      <a:schemeClr val="tx1"/>
                    </a:solidFill>
                  </a:rPr>
                  <a:t>2</a:t>
                </a:r>
                <a:r>
                  <a:rPr lang="en-US" sz="1800" dirty="0">
                    <a:solidFill>
                      <a:schemeClr val="tx1"/>
                    </a:solidFill>
                  </a:rPr>
                  <a:t>]</a:t>
                </a:r>
                <a:endParaRPr lang="ja-JP" sz="1800" dirty="0">
                  <a:solidFill>
                    <a:schemeClr val="tx1"/>
                  </a:solidFill>
                </a:endParaRP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ja-JP"/>
            </a:p>
          </c:txPr>
        </c:title>
        <c:numFmt formatCode="General" sourceLinked="1"/>
        <c:majorTickMark val="none"/>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ja-JP"/>
          </a:p>
        </c:txPr>
        <c:crossAx val="-522566256"/>
        <c:crosses val="autoZero"/>
        <c:crossBetween val="midCat"/>
        <c:majorUnit val="0.5"/>
      </c:valAx>
      <c:valAx>
        <c:axId val="-5225662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ja-JP" sz="1800" dirty="0" smtClean="0">
                    <a:solidFill>
                      <a:schemeClr val="tx1"/>
                    </a:solidFill>
                  </a:rPr>
                  <a:t>Y</a:t>
                </a:r>
                <a:r>
                  <a:rPr lang="ja-JP" altLang="en-US" sz="1800" dirty="0" smtClean="0">
                    <a:solidFill>
                      <a:schemeClr val="tx1"/>
                    </a:solidFill>
                  </a:rPr>
                  <a:t>* </a:t>
                </a:r>
                <a:r>
                  <a:rPr lang="en-US" altLang="ja-JP" sz="1800" dirty="0" smtClean="0">
                    <a:solidFill>
                      <a:schemeClr val="tx1"/>
                    </a:solidFill>
                  </a:rPr>
                  <a:t>-</a:t>
                </a:r>
                <a:r>
                  <a:rPr lang="ja-JP" altLang="en-US" sz="1800" dirty="0" smtClean="0">
                    <a:solidFill>
                      <a:schemeClr val="tx1"/>
                    </a:solidFill>
                  </a:rPr>
                  <a:t> </a:t>
                </a:r>
                <a:r>
                  <a:rPr lang="en-US" altLang="ja-JP" sz="1800" dirty="0" smtClean="0">
                    <a:solidFill>
                      <a:schemeClr val="tx1"/>
                    </a:solidFill>
                  </a:rPr>
                  <a:t>YG.S.</a:t>
                </a:r>
                <a:r>
                  <a:rPr lang="ja-JP" altLang="en-US" sz="1800" dirty="0" smtClean="0">
                    <a:solidFill>
                      <a:schemeClr val="tx1"/>
                    </a:solidFill>
                  </a:rPr>
                  <a:t> </a:t>
                </a:r>
                <a:r>
                  <a:rPr lang="en-US" altLang="ja-JP" sz="1800" dirty="0" smtClean="0">
                    <a:solidFill>
                      <a:schemeClr val="tx1"/>
                    </a:solidFill>
                  </a:rPr>
                  <a:t>[MeV]</a:t>
                </a:r>
                <a:endParaRPr lang="ja-JP" sz="1800" dirty="0">
                  <a:solidFill>
                    <a:schemeClr val="tx1"/>
                  </a:solidFill>
                </a:endParaRPr>
              </a:p>
            </c:rich>
          </c:tx>
          <c:layout>
            <c:manualLayout>
              <c:xMode val="edge"/>
              <c:yMode val="edge"/>
              <c:x val="2.4201939458308508E-2"/>
              <c:y val="4.4374013208502566E-2"/>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ja-JP"/>
            </a:p>
          </c:txPr>
        </c:title>
        <c:numFmt formatCode="General" sourceLinked="1"/>
        <c:majorTickMark val="none"/>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ja-JP"/>
          </a:p>
        </c:txPr>
        <c:crossAx val="-522577136"/>
        <c:crosses val="autoZero"/>
        <c:crossBetween val="midCat"/>
        <c:minorUnit val="50"/>
      </c:valAx>
      <c:spPr>
        <a:noFill/>
        <a:ln>
          <a:solidFill>
            <a:schemeClr val="tx1"/>
          </a:solidFill>
        </a:ln>
        <a:effectLst/>
      </c:spPr>
    </c:plotArea>
    <c:plotVisOnly val="1"/>
    <c:dispBlanksAs val="gap"/>
    <c:showDLblsOverMax val="0"/>
  </c:chart>
  <c:spPr>
    <a:noFill/>
    <a:ln>
      <a:noFill/>
    </a:ln>
    <a:effectLst/>
  </c:spPr>
  <c:txPr>
    <a:bodyPr/>
    <a:lstStyle/>
    <a:p>
      <a:pPr>
        <a:defRPr>
          <a:solidFill>
            <a:schemeClr val="bg1"/>
          </a:solidFill>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611561624320685"/>
          <c:y val="4.3776831448833452E-2"/>
          <c:w val="0.75340002312206289"/>
          <c:h val="0.74820057556368658"/>
        </c:manualLayout>
      </c:layout>
      <c:scatterChart>
        <c:scatterStyle val="smoothMarker"/>
        <c:varyColors val="0"/>
        <c:ser>
          <c:idx val="0"/>
          <c:order val="0"/>
          <c:spPr>
            <a:ln w="19050" cap="rnd">
              <a:solidFill>
                <a:srgbClr val="FF0000"/>
              </a:solidFill>
              <a:round/>
            </a:ln>
            <a:effectLst/>
          </c:spPr>
          <c:marker>
            <c:symbol val="none"/>
          </c:marker>
          <c:xVal>
            <c:numRef>
              <c:f>Sheet1!$B$2:$B$96</c:f>
              <c:numCache>
                <c:formatCode>General</c:formatCode>
                <c:ptCount val="95"/>
                <c:pt idx="0">
                  <c:v>0.3</c:v>
                </c:pt>
                <c:pt idx="1">
                  <c:v>0.35</c:v>
                </c:pt>
                <c:pt idx="2">
                  <c:v>0.4</c:v>
                </c:pt>
                <c:pt idx="3">
                  <c:v>0.45</c:v>
                </c:pt>
                <c:pt idx="4">
                  <c:v>0.5</c:v>
                </c:pt>
                <c:pt idx="5">
                  <c:v>0.55000000000000004</c:v>
                </c:pt>
                <c:pt idx="6">
                  <c:v>0.6</c:v>
                </c:pt>
                <c:pt idx="7">
                  <c:v>0.65</c:v>
                </c:pt>
                <c:pt idx="8">
                  <c:v>0.7</c:v>
                </c:pt>
                <c:pt idx="9">
                  <c:v>0.75</c:v>
                </c:pt>
                <c:pt idx="10">
                  <c:v>0.8</c:v>
                </c:pt>
                <c:pt idx="11">
                  <c:v>0.85</c:v>
                </c:pt>
                <c:pt idx="12">
                  <c:v>0.9</c:v>
                </c:pt>
                <c:pt idx="13">
                  <c:v>0.95</c:v>
                </c:pt>
                <c:pt idx="14">
                  <c:v>1</c:v>
                </c:pt>
                <c:pt idx="15">
                  <c:v>1.05</c:v>
                </c:pt>
                <c:pt idx="16">
                  <c:v>1.1000000000000001</c:v>
                </c:pt>
                <c:pt idx="17">
                  <c:v>1.1499999999999999</c:v>
                </c:pt>
                <c:pt idx="18">
                  <c:v>1.2</c:v>
                </c:pt>
                <c:pt idx="19">
                  <c:v>1.25</c:v>
                </c:pt>
                <c:pt idx="20">
                  <c:v>1.3</c:v>
                </c:pt>
                <c:pt idx="21">
                  <c:v>1.35</c:v>
                </c:pt>
                <c:pt idx="22">
                  <c:v>1.4</c:v>
                </c:pt>
                <c:pt idx="23">
                  <c:v>1.45</c:v>
                </c:pt>
                <c:pt idx="24">
                  <c:v>1.5</c:v>
                </c:pt>
                <c:pt idx="25">
                  <c:v>1.55</c:v>
                </c:pt>
                <c:pt idx="26">
                  <c:v>1.6</c:v>
                </c:pt>
                <c:pt idx="27">
                  <c:v>1.65</c:v>
                </c:pt>
                <c:pt idx="28">
                  <c:v>1.7</c:v>
                </c:pt>
                <c:pt idx="29">
                  <c:v>1.75</c:v>
                </c:pt>
                <c:pt idx="30">
                  <c:v>1.8</c:v>
                </c:pt>
                <c:pt idx="31">
                  <c:v>1.85</c:v>
                </c:pt>
                <c:pt idx="32">
                  <c:v>1.9</c:v>
                </c:pt>
                <c:pt idx="33">
                  <c:v>1.95</c:v>
                </c:pt>
                <c:pt idx="34">
                  <c:v>2</c:v>
                </c:pt>
                <c:pt idx="35">
                  <c:v>2.0499999999999998</c:v>
                </c:pt>
                <c:pt idx="36">
                  <c:v>2.1</c:v>
                </c:pt>
                <c:pt idx="37">
                  <c:v>2.15</c:v>
                </c:pt>
                <c:pt idx="38">
                  <c:v>2.2000000000000002</c:v>
                </c:pt>
                <c:pt idx="39">
                  <c:v>2.25</c:v>
                </c:pt>
                <c:pt idx="40">
                  <c:v>2.2999999999999998</c:v>
                </c:pt>
                <c:pt idx="41">
                  <c:v>2.35</c:v>
                </c:pt>
                <c:pt idx="42">
                  <c:v>2.4</c:v>
                </c:pt>
                <c:pt idx="43">
                  <c:v>2.4500000000000002</c:v>
                </c:pt>
                <c:pt idx="44">
                  <c:v>2.5</c:v>
                </c:pt>
                <c:pt idx="45">
                  <c:v>2.5499999999999998</c:v>
                </c:pt>
                <c:pt idx="46">
                  <c:v>2.6</c:v>
                </c:pt>
                <c:pt idx="47">
                  <c:v>2.65</c:v>
                </c:pt>
                <c:pt idx="48">
                  <c:v>2.7</c:v>
                </c:pt>
                <c:pt idx="49">
                  <c:v>2.75</c:v>
                </c:pt>
                <c:pt idx="50">
                  <c:v>2.8</c:v>
                </c:pt>
                <c:pt idx="51">
                  <c:v>2.85</c:v>
                </c:pt>
                <c:pt idx="52">
                  <c:v>2.9</c:v>
                </c:pt>
                <c:pt idx="53">
                  <c:v>2.95</c:v>
                </c:pt>
                <c:pt idx="54">
                  <c:v>3</c:v>
                </c:pt>
                <c:pt idx="55">
                  <c:v>3.05</c:v>
                </c:pt>
                <c:pt idx="56">
                  <c:v>3.1</c:v>
                </c:pt>
                <c:pt idx="57">
                  <c:v>3.15</c:v>
                </c:pt>
                <c:pt idx="58">
                  <c:v>3.2</c:v>
                </c:pt>
                <c:pt idx="59">
                  <c:v>3.3</c:v>
                </c:pt>
                <c:pt idx="60">
                  <c:v>3.3</c:v>
                </c:pt>
                <c:pt idx="61">
                  <c:v>3.35</c:v>
                </c:pt>
                <c:pt idx="62">
                  <c:v>3.4</c:v>
                </c:pt>
                <c:pt idx="63">
                  <c:v>3.45</c:v>
                </c:pt>
                <c:pt idx="64">
                  <c:v>3.5</c:v>
                </c:pt>
                <c:pt idx="65">
                  <c:v>3.55</c:v>
                </c:pt>
                <c:pt idx="66">
                  <c:v>3.6</c:v>
                </c:pt>
                <c:pt idx="67">
                  <c:v>3.65</c:v>
                </c:pt>
                <c:pt idx="68">
                  <c:v>3.7</c:v>
                </c:pt>
                <c:pt idx="69">
                  <c:v>3.75</c:v>
                </c:pt>
                <c:pt idx="70">
                  <c:v>3.8</c:v>
                </c:pt>
                <c:pt idx="71">
                  <c:v>3.85</c:v>
                </c:pt>
                <c:pt idx="72">
                  <c:v>3.9</c:v>
                </c:pt>
                <c:pt idx="73">
                  <c:v>3.95</c:v>
                </c:pt>
                <c:pt idx="74">
                  <c:v>4</c:v>
                </c:pt>
                <c:pt idx="75">
                  <c:v>4.05</c:v>
                </c:pt>
                <c:pt idx="76">
                  <c:v>4.0999999999999996</c:v>
                </c:pt>
                <c:pt idx="77">
                  <c:v>4.1500000000000004</c:v>
                </c:pt>
                <c:pt idx="78">
                  <c:v>4.2</c:v>
                </c:pt>
                <c:pt idx="79">
                  <c:v>4.25</c:v>
                </c:pt>
                <c:pt idx="80">
                  <c:v>4.3</c:v>
                </c:pt>
                <c:pt idx="81">
                  <c:v>4.3499999999999996</c:v>
                </c:pt>
                <c:pt idx="82">
                  <c:v>4.4000000000000004</c:v>
                </c:pt>
                <c:pt idx="83">
                  <c:v>4.45</c:v>
                </c:pt>
                <c:pt idx="84">
                  <c:v>4.5</c:v>
                </c:pt>
                <c:pt idx="85">
                  <c:v>4.55</c:v>
                </c:pt>
                <c:pt idx="86">
                  <c:v>4.5999999999999996</c:v>
                </c:pt>
                <c:pt idx="87">
                  <c:v>4.6500000000000004</c:v>
                </c:pt>
                <c:pt idx="88">
                  <c:v>4.7</c:v>
                </c:pt>
                <c:pt idx="89">
                  <c:v>4.75</c:v>
                </c:pt>
                <c:pt idx="90">
                  <c:v>4.8</c:v>
                </c:pt>
                <c:pt idx="91">
                  <c:v>4.8499999999999996</c:v>
                </c:pt>
                <c:pt idx="92">
                  <c:v>4.9000000000000004</c:v>
                </c:pt>
                <c:pt idx="93">
                  <c:v>4.95</c:v>
                </c:pt>
                <c:pt idx="94">
                  <c:v>5</c:v>
                </c:pt>
              </c:numCache>
            </c:numRef>
          </c:xVal>
          <c:yVal>
            <c:numRef>
              <c:f>Sheet1!$D$2:$D$96</c:f>
              <c:numCache>
                <c:formatCode>General</c:formatCode>
                <c:ptCount val="95"/>
                <c:pt idx="0">
                  <c:v>404.81115272277805</c:v>
                </c:pt>
                <c:pt idx="1">
                  <c:v>405.93890038400002</c:v>
                </c:pt>
                <c:pt idx="2">
                  <c:v>402.711579228245</c:v>
                </c:pt>
                <c:pt idx="3">
                  <c:v>397.68502995981999</c:v>
                </c:pt>
                <c:pt idx="4">
                  <c:v>392.13213365495994</c:v>
                </c:pt>
                <c:pt idx="5">
                  <c:v>386.61678844719017</c:v>
                </c:pt>
                <c:pt idx="6">
                  <c:v>381.37197601749995</c:v>
                </c:pt>
                <c:pt idx="7">
                  <c:v>376.48153970675003</c:v>
                </c:pt>
                <c:pt idx="8">
                  <c:v>371.96235993449</c:v>
                </c:pt>
                <c:pt idx="9">
                  <c:v>367.80178352065991</c:v>
                </c:pt>
                <c:pt idx="10">
                  <c:v>363.97502905348983</c:v>
                </c:pt>
                <c:pt idx="11">
                  <c:v>360.45338878529992</c:v>
                </c:pt>
                <c:pt idx="12">
                  <c:v>357.2080697288402</c:v>
                </c:pt>
                <c:pt idx="13">
                  <c:v>354.21191754160986</c:v>
                </c:pt>
                <c:pt idx="14">
                  <c:v>351.44009853982016</c:v>
                </c:pt>
                <c:pt idx="15">
                  <c:v>348.87027019118</c:v>
                </c:pt>
                <c:pt idx="16">
                  <c:v>346.48250720190003</c:v>
                </c:pt>
                <c:pt idx="17">
                  <c:v>344.25911931705991</c:v>
                </c:pt>
                <c:pt idx="18">
                  <c:v>342.18443017428012</c:v>
                </c:pt>
                <c:pt idx="19">
                  <c:v>340.24455190314984</c:v>
                </c:pt>
                <c:pt idx="20">
                  <c:v>338.42717200776974</c:v>
                </c:pt>
                <c:pt idx="21">
                  <c:v>336.72135954439</c:v>
                </c:pt>
                <c:pt idx="22">
                  <c:v>335.11739267178973</c:v>
                </c:pt>
                <c:pt idx="23">
                  <c:v>333.60660717511018</c:v>
                </c:pt>
                <c:pt idx="24">
                  <c:v>332.18126440974015</c:v>
                </c:pt>
                <c:pt idx="25">
                  <c:v>330.83443666069002</c:v>
                </c:pt>
                <c:pt idx="26">
                  <c:v>329.55990782860999</c:v>
                </c:pt>
                <c:pt idx="27">
                  <c:v>328.35208745180989</c:v>
                </c:pt>
                <c:pt idx="28">
                  <c:v>327.20593625185984</c:v>
                </c:pt>
                <c:pt idx="29">
                  <c:v>326.11690159859972</c:v>
                </c:pt>
                <c:pt idx="30">
                  <c:v>325.08086149366</c:v>
                </c:pt>
                <c:pt idx="31">
                  <c:v>324.09407586645011</c:v>
                </c:pt>
                <c:pt idx="32">
                  <c:v>323.15314414631985</c:v>
                </c:pt>
                <c:pt idx="33">
                  <c:v>322.25496822621972</c:v>
                </c:pt>
                <c:pt idx="34">
                  <c:v>321.39672006421006</c:v>
                </c:pt>
                <c:pt idx="35">
                  <c:v>320.57581327940989</c:v>
                </c:pt>
                <c:pt idx="36">
                  <c:v>319.78987819562008</c:v>
                </c:pt>
                <c:pt idx="37">
                  <c:v>319.03673986524018</c:v>
                </c:pt>
                <c:pt idx="38">
                  <c:v>318.31439867583003</c:v>
                </c:pt>
                <c:pt idx="39">
                  <c:v>317.62101319842031</c:v>
                </c:pt>
                <c:pt idx="40">
                  <c:v>316.95488498607983</c:v>
                </c:pt>
                <c:pt idx="41">
                  <c:v>316.31444507338028</c:v>
                </c:pt>
                <c:pt idx="42">
                  <c:v>315.69824196110994</c:v>
                </c:pt>
                <c:pt idx="43">
                  <c:v>315.1049309026198</c:v>
                </c:pt>
                <c:pt idx="44">
                  <c:v>314.53326433096981</c:v>
                </c:pt>
                <c:pt idx="45">
                  <c:v>313.98208329005001</c:v>
                </c:pt>
                <c:pt idx="46">
                  <c:v>313.45030974962992</c:v>
                </c:pt>
                <c:pt idx="47">
                  <c:v>312.93693970131017</c:v>
                </c:pt>
                <c:pt idx="48">
                  <c:v>312.44103694428986</c:v>
                </c:pt>
                <c:pt idx="49">
                  <c:v>311.96172748355002</c:v>
                </c:pt>
                <c:pt idx="50">
                  <c:v>311.49819447068012</c:v>
                </c:pt>
                <c:pt idx="51">
                  <c:v>311.04967362822026</c:v>
                </c:pt>
                <c:pt idx="52">
                  <c:v>310.61544910427983</c:v>
                </c:pt>
                <c:pt idx="53">
                  <c:v>310.19484971161</c:v>
                </c:pt>
                <c:pt idx="54">
                  <c:v>309.78724551004007</c:v>
                </c:pt>
                <c:pt idx="55">
                  <c:v>309.39204469678998</c:v>
                </c:pt>
                <c:pt idx="56">
                  <c:v>309.00869077276002</c:v>
                </c:pt>
                <c:pt idx="57">
                  <c:v>308.63665995687006</c:v>
                </c:pt>
                <c:pt idx="58">
                  <c:v>308.27545882334971</c:v>
                </c:pt>
                <c:pt idx="59">
                  <c:v>307.92462214033003</c:v>
                </c:pt>
                <c:pt idx="60">
                  <c:v>307.58371088991998</c:v>
                </c:pt>
                <c:pt idx="61">
                  <c:v>307.2523104522802</c:v>
                </c:pt>
                <c:pt idx="62">
                  <c:v>306.93002893790981</c:v>
                </c:pt>
                <c:pt idx="63">
                  <c:v>306.61649565495009</c:v>
                </c:pt>
                <c:pt idx="64">
                  <c:v>306.31135969796969</c:v>
                </c:pt>
                <c:pt idx="65">
                  <c:v>306.01428864828995</c:v>
                </c:pt>
                <c:pt idx="66">
                  <c:v>305.72496737466963</c:v>
                </c:pt>
                <c:pt idx="67">
                  <c:v>305.4430969262803</c:v>
                </c:pt>
                <c:pt idx="68">
                  <c:v>305.16839350922055</c:v>
                </c:pt>
                <c:pt idx="69">
                  <c:v>304.90058753992071</c:v>
                </c:pt>
                <c:pt idx="70">
                  <c:v>304.63942276797025</c:v>
                </c:pt>
                <c:pt idx="71">
                  <c:v>304.38465546354928</c:v>
                </c:pt>
                <c:pt idx="72">
                  <c:v>304.13605366304</c:v>
                </c:pt>
                <c:pt idx="73">
                  <c:v>303.89339646855024</c:v>
                </c:pt>
                <c:pt idx="74">
                  <c:v>303.65647339688985</c:v>
                </c:pt>
                <c:pt idx="75">
                  <c:v>303.42508377389004</c:v>
                </c:pt>
                <c:pt idx="76">
                  <c:v>303.19903617020009</c:v>
                </c:pt>
                <c:pt idx="77">
                  <c:v>302.97814787591051</c:v>
                </c:pt>
                <c:pt idx="78">
                  <c:v>302.76224441015984</c:v>
                </c:pt>
                <c:pt idx="79">
                  <c:v>302.55115906364972</c:v>
                </c:pt>
                <c:pt idx="80">
                  <c:v>302.34473247128972</c:v>
                </c:pt>
                <c:pt idx="81">
                  <c:v>302.14281221265992</c:v>
                </c:pt>
                <c:pt idx="82">
                  <c:v>301.9452524381195</c:v>
                </c:pt>
                <c:pt idx="83">
                  <c:v>301.75191351894955</c:v>
                </c:pt>
                <c:pt idx="84">
                  <c:v>301.56266171964944</c:v>
                </c:pt>
                <c:pt idx="85">
                  <c:v>301.37736889043026</c:v>
                </c:pt>
                <c:pt idx="86">
                  <c:v>301.19591217896959</c:v>
                </c:pt>
                <c:pt idx="87">
                  <c:v>301.01817375973042</c:v>
                </c:pt>
                <c:pt idx="88">
                  <c:v>300.84404057969004</c:v>
                </c:pt>
                <c:pt idx="89">
                  <c:v>300.67340411943951</c:v>
                </c:pt>
                <c:pt idx="90">
                  <c:v>300.50616016821004</c:v>
                </c:pt>
                <c:pt idx="91">
                  <c:v>300.34220861250014</c:v>
                </c:pt>
                <c:pt idx="92">
                  <c:v>300.18145323672979</c:v>
                </c:pt>
                <c:pt idx="93">
                  <c:v>300.02380153558079</c:v>
                </c:pt>
                <c:pt idx="94">
                  <c:v>299.86916453694994</c:v>
                </c:pt>
              </c:numCache>
            </c:numRef>
          </c:yVal>
          <c:smooth val="1"/>
        </c:ser>
        <c:ser>
          <c:idx val="1"/>
          <c:order val="1"/>
          <c:spPr>
            <a:ln w="19050" cap="rnd">
              <a:solidFill>
                <a:srgbClr val="0000FF"/>
              </a:solidFill>
              <a:round/>
            </a:ln>
            <a:effectLst/>
          </c:spPr>
          <c:marker>
            <c:symbol val="none"/>
          </c:marker>
          <c:xVal>
            <c:numRef>
              <c:f>Sheet1!$B$2:$B$96</c:f>
              <c:numCache>
                <c:formatCode>General</c:formatCode>
                <c:ptCount val="95"/>
                <c:pt idx="0">
                  <c:v>0.3</c:v>
                </c:pt>
                <c:pt idx="1">
                  <c:v>0.35</c:v>
                </c:pt>
                <c:pt idx="2">
                  <c:v>0.4</c:v>
                </c:pt>
                <c:pt idx="3">
                  <c:v>0.45</c:v>
                </c:pt>
                <c:pt idx="4">
                  <c:v>0.5</c:v>
                </c:pt>
                <c:pt idx="5">
                  <c:v>0.55000000000000004</c:v>
                </c:pt>
                <c:pt idx="6">
                  <c:v>0.6</c:v>
                </c:pt>
                <c:pt idx="7">
                  <c:v>0.65</c:v>
                </c:pt>
                <c:pt idx="8">
                  <c:v>0.7</c:v>
                </c:pt>
                <c:pt idx="9">
                  <c:v>0.75</c:v>
                </c:pt>
                <c:pt idx="10">
                  <c:v>0.8</c:v>
                </c:pt>
                <c:pt idx="11">
                  <c:v>0.85</c:v>
                </c:pt>
                <c:pt idx="12">
                  <c:v>0.9</c:v>
                </c:pt>
                <c:pt idx="13">
                  <c:v>0.95</c:v>
                </c:pt>
                <c:pt idx="14">
                  <c:v>1</c:v>
                </c:pt>
                <c:pt idx="15">
                  <c:v>1.05</c:v>
                </c:pt>
                <c:pt idx="16">
                  <c:v>1.1000000000000001</c:v>
                </c:pt>
                <c:pt idx="17">
                  <c:v>1.1499999999999999</c:v>
                </c:pt>
                <c:pt idx="18">
                  <c:v>1.2</c:v>
                </c:pt>
                <c:pt idx="19">
                  <c:v>1.25</c:v>
                </c:pt>
                <c:pt idx="20">
                  <c:v>1.3</c:v>
                </c:pt>
                <c:pt idx="21">
                  <c:v>1.35</c:v>
                </c:pt>
                <c:pt idx="22">
                  <c:v>1.4</c:v>
                </c:pt>
                <c:pt idx="23">
                  <c:v>1.45</c:v>
                </c:pt>
                <c:pt idx="24">
                  <c:v>1.5</c:v>
                </c:pt>
                <c:pt idx="25">
                  <c:v>1.55</c:v>
                </c:pt>
                <c:pt idx="26">
                  <c:v>1.6</c:v>
                </c:pt>
                <c:pt idx="27">
                  <c:v>1.65</c:v>
                </c:pt>
                <c:pt idx="28">
                  <c:v>1.7</c:v>
                </c:pt>
                <c:pt idx="29">
                  <c:v>1.75</c:v>
                </c:pt>
                <c:pt idx="30">
                  <c:v>1.8</c:v>
                </c:pt>
                <c:pt idx="31">
                  <c:v>1.85</c:v>
                </c:pt>
                <c:pt idx="32">
                  <c:v>1.9</c:v>
                </c:pt>
                <c:pt idx="33">
                  <c:v>1.95</c:v>
                </c:pt>
                <c:pt idx="34">
                  <c:v>2</c:v>
                </c:pt>
                <c:pt idx="35">
                  <c:v>2.0499999999999998</c:v>
                </c:pt>
                <c:pt idx="36">
                  <c:v>2.1</c:v>
                </c:pt>
                <c:pt idx="37">
                  <c:v>2.15</c:v>
                </c:pt>
                <c:pt idx="38">
                  <c:v>2.2000000000000002</c:v>
                </c:pt>
                <c:pt idx="39">
                  <c:v>2.25</c:v>
                </c:pt>
                <c:pt idx="40">
                  <c:v>2.2999999999999998</c:v>
                </c:pt>
                <c:pt idx="41">
                  <c:v>2.35</c:v>
                </c:pt>
                <c:pt idx="42">
                  <c:v>2.4</c:v>
                </c:pt>
                <c:pt idx="43">
                  <c:v>2.4500000000000002</c:v>
                </c:pt>
                <c:pt idx="44">
                  <c:v>2.5</c:v>
                </c:pt>
                <c:pt idx="45">
                  <c:v>2.5499999999999998</c:v>
                </c:pt>
                <c:pt idx="46">
                  <c:v>2.6</c:v>
                </c:pt>
                <c:pt idx="47">
                  <c:v>2.65</c:v>
                </c:pt>
                <c:pt idx="48">
                  <c:v>2.7</c:v>
                </c:pt>
                <c:pt idx="49">
                  <c:v>2.75</c:v>
                </c:pt>
                <c:pt idx="50">
                  <c:v>2.8</c:v>
                </c:pt>
                <c:pt idx="51">
                  <c:v>2.85</c:v>
                </c:pt>
                <c:pt idx="52">
                  <c:v>2.9</c:v>
                </c:pt>
                <c:pt idx="53">
                  <c:v>2.95</c:v>
                </c:pt>
                <c:pt idx="54">
                  <c:v>3</c:v>
                </c:pt>
                <c:pt idx="55">
                  <c:v>3.05</c:v>
                </c:pt>
                <c:pt idx="56">
                  <c:v>3.1</c:v>
                </c:pt>
                <c:pt idx="57">
                  <c:v>3.15</c:v>
                </c:pt>
                <c:pt idx="58">
                  <c:v>3.2</c:v>
                </c:pt>
                <c:pt idx="59">
                  <c:v>3.3</c:v>
                </c:pt>
                <c:pt idx="60">
                  <c:v>3.3</c:v>
                </c:pt>
                <c:pt idx="61">
                  <c:v>3.35</c:v>
                </c:pt>
                <c:pt idx="62">
                  <c:v>3.4</c:v>
                </c:pt>
                <c:pt idx="63">
                  <c:v>3.45</c:v>
                </c:pt>
                <c:pt idx="64">
                  <c:v>3.5</c:v>
                </c:pt>
                <c:pt idx="65">
                  <c:v>3.55</c:v>
                </c:pt>
                <c:pt idx="66">
                  <c:v>3.6</c:v>
                </c:pt>
                <c:pt idx="67">
                  <c:v>3.65</c:v>
                </c:pt>
                <c:pt idx="68">
                  <c:v>3.7</c:v>
                </c:pt>
                <c:pt idx="69">
                  <c:v>3.75</c:v>
                </c:pt>
                <c:pt idx="70">
                  <c:v>3.8</c:v>
                </c:pt>
                <c:pt idx="71">
                  <c:v>3.85</c:v>
                </c:pt>
                <c:pt idx="72">
                  <c:v>3.9</c:v>
                </c:pt>
                <c:pt idx="73">
                  <c:v>3.95</c:v>
                </c:pt>
                <c:pt idx="74">
                  <c:v>4</c:v>
                </c:pt>
                <c:pt idx="75">
                  <c:v>4.05</c:v>
                </c:pt>
                <c:pt idx="76">
                  <c:v>4.0999999999999996</c:v>
                </c:pt>
                <c:pt idx="77">
                  <c:v>4.1500000000000004</c:v>
                </c:pt>
                <c:pt idx="78">
                  <c:v>4.2</c:v>
                </c:pt>
                <c:pt idx="79">
                  <c:v>4.25</c:v>
                </c:pt>
                <c:pt idx="80">
                  <c:v>4.3</c:v>
                </c:pt>
                <c:pt idx="81">
                  <c:v>4.3499999999999996</c:v>
                </c:pt>
                <c:pt idx="82">
                  <c:v>4.4000000000000004</c:v>
                </c:pt>
                <c:pt idx="83">
                  <c:v>4.45</c:v>
                </c:pt>
                <c:pt idx="84">
                  <c:v>4.5</c:v>
                </c:pt>
                <c:pt idx="85">
                  <c:v>4.55</c:v>
                </c:pt>
                <c:pt idx="86">
                  <c:v>4.5999999999999996</c:v>
                </c:pt>
                <c:pt idx="87">
                  <c:v>4.6500000000000004</c:v>
                </c:pt>
                <c:pt idx="88">
                  <c:v>4.7</c:v>
                </c:pt>
                <c:pt idx="89">
                  <c:v>4.75</c:v>
                </c:pt>
                <c:pt idx="90">
                  <c:v>4.8</c:v>
                </c:pt>
                <c:pt idx="91">
                  <c:v>4.8499999999999996</c:v>
                </c:pt>
                <c:pt idx="92">
                  <c:v>4.9000000000000004</c:v>
                </c:pt>
                <c:pt idx="93">
                  <c:v>4.95</c:v>
                </c:pt>
                <c:pt idx="94">
                  <c:v>5</c:v>
                </c:pt>
              </c:numCache>
            </c:numRef>
          </c:xVal>
          <c:yVal>
            <c:numRef>
              <c:f>Sheet1!$F$2:$F$96</c:f>
              <c:numCache>
                <c:formatCode>General</c:formatCode>
                <c:ptCount val="95"/>
                <c:pt idx="0">
                  <c:v>504.781435881628</c:v>
                </c:pt>
                <c:pt idx="1">
                  <c:v>509.61547635373006</c:v>
                </c:pt>
                <c:pt idx="2">
                  <c:v>516.51163792908505</c:v>
                </c:pt>
                <c:pt idx="3">
                  <c:v>523.80278005283003</c:v>
                </c:pt>
                <c:pt idx="4">
                  <c:v>530.73030372322</c:v>
                </c:pt>
                <c:pt idx="5">
                  <c:v>537.04045661830014</c:v>
                </c:pt>
                <c:pt idx="6">
                  <c:v>542.69406010651983</c:v>
                </c:pt>
                <c:pt idx="7">
                  <c:v>547.73208098023019</c:v>
                </c:pt>
                <c:pt idx="8">
                  <c:v>552.22009232854998</c:v>
                </c:pt>
                <c:pt idx="9">
                  <c:v>556.22640374574985</c:v>
                </c:pt>
                <c:pt idx="10">
                  <c:v>559.81405222622993</c:v>
                </c:pt>
                <c:pt idx="11">
                  <c:v>563.03844290453003</c:v>
                </c:pt>
                <c:pt idx="12">
                  <c:v>565.94723567415008</c:v>
                </c:pt>
                <c:pt idx="13">
                  <c:v>568.58105437406994</c:v>
                </c:pt>
                <c:pt idx="14">
                  <c:v>570.97442518677985</c:v>
                </c:pt>
                <c:pt idx="15">
                  <c:v>573.15670487819011</c:v>
                </c:pt>
                <c:pt idx="16">
                  <c:v>575.15291174822005</c:v>
                </c:pt>
                <c:pt idx="17">
                  <c:v>576.98443697134985</c:v>
                </c:pt>
                <c:pt idx="18">
                  <c:v>578.66964038212996</c:v>
                </c:pt>
                <c:pt idx="19">
                  <c:v>580.22434420472018</c:v>
                </c:pt>
                <c:pt idx="20">
                  <c:v>581.66224036061999</c:v>
                </c:pt>
                <c:pt idx="21">
                  <c:v>582.99522613907993</c:v>
                </c:pt>
                <c:pt idx="22">
                  <c:v>584.23368112722983</c:v>
                </c:pt>
                <c:pt idx="23">
                  <c:v>585.38669621568033</c:v>
                </c:pt>
                <c:pt idx="24">
                  <c:v>586.46226356368993</c:v>
                </c:pt>
                <c:pt idx="25">
                  <c:v>587.46743474367008</c:v>
                </c:pt>
                <c:pt idx="26">
                  <c:v>588.40845289962999</c:v>
                </c:pt>
                <c:pt idx="27">
                  <c:v>589.29086362605995</c:v>
                </c:pt>
                <c:pt idx="28">
                  <c:v>590.11960836508979</c:v>
                </c:pt>
                <c:pt idx="29">
                  <c:v>590.89910339008975</c:v>
                </c:pt>
                <c:pt idx="30">
                  <c:v>591.63330686035988</c:v>
                </c:pt>
                <c:pt idx="31">
                  <c:v>592.32577596657029</c:v>
                </c:pt>
                <c:pt idx="32">
                  <c:v>592.97971581163984</c:v>
                </c:pt>
                <c:pt idx="33">
                  <c:v>593.59802137308998</c:v>
                </c:pt>
                <c:pt idx="34">
                  <c:v>594.18331365166023</c:v>
                </c:pt>
                <c:pt idx="35">
                  <c:v>594.73797091660981</c:v>
                </c:pt>
                <c:pt idx="36">
                  <c:v>595.26415580014009</c:v>
                </c:pt>
                <c:pt idx="37">
                  <c:v>595.76383886627991</c:v>
                </c:pt>
                <c:pt idx="38">
                  <c:v>596.23881917457993</c:v>
                </c:pt>
                <c:pt idx="39">
                  <c:v>596.69074227400006</c:v>
                </c:pt>
                <c:pt idx="40">
                  <c:v>597.12111599204991</c:v>
                </c:pt>
                <c:pt idx="41">
                  <c:v>597.53132432682014</c:v>
                </c:pt>
                <c:pt idx="42">
                  <c:v>597.92263970089016</c:v>
                </c:pt>
                <c:pt idx="43">
                  <c:v>598.29623379846998</c:v>
                </c:pt>
                <c:pt idx="44">
                  <c:v>598.65318717124001</c:v>
                </c:pt>
                <c:pt idx="45">
                  <c:v>598.99449777333984</c:v>
                </c:pt>
                <c:pt idx="46">
                  <c:v>599.32108856166997</c:v>
                </c:pt>
                <c:pt idx="47">
                  <c:v>599.6338142781201</c:v>
                </c:pt>
                <c:pt idx="48">
                  <c:v>599.9334675146697</c:v>
                </c:pt>
                <c:pt idx="49">
                  <c:v>600.22078414788984</c:v>
                </c:pt>
                <c:pt idx="50">
                  <c:v>600.49644821766969</c:v>
                </c:pt>
                <c:pt idx="51">
                  <c:v>600.7610963153802</c:v>
                </c:pt>
                <c:pt idx="52">
                  <c:v>601.01532153769995</c:v>
                </c:pt>
                <c:pt idx="53">
                  <c:v>601.25967705551966</c:v>
                </c:pt>
                <c:pt idx="54">
                  <c:v>601.49467934037011</c:v>
                </c:pt>
                <c:pt idx="55">
                  <c:v>601.72081108650036</c:v>
                </c:pt>
                <c:pt idx="56">
                  <c:v>601.93852386097024</c:v>
                </c:pt>
                <c:pt idx="57">
                  <c:v>602.14824051115056</c:v>
                </c:pt>
                <c:pt idx="58">
                  <c:v>602.35035735459996</c:v>
                </c:pt>
                <c:pt idx="59">
                  <c:v>602.54524617407014</c:v>
                </c:pt>
                <c:pt idx="60">
                  <c:v>602.73325603770945</c:v>
                </c:pt>
                <c:pt idx="61">
                  <c:v>602.91471496140048</c:v>
                </c:pt>
                <c:pt idx="62">
                  <c:v>603.08993142927011</c:v>
                </c:pt>
                <c:pt idx="63">
                  <c:v>603.25919578634966</c:v>
                </c:pt>
                <c:pt idx="64">
                  <c:v>603.42278151519031</c:v>
                </c:pt>
                <c:pt idx="65">
                  <c:v>603.58094640808031</c:v>
                </c:pt>
                <c:pt idx="66">
                  <c:v>603.73393364397953</c:v>
                </c:pt>
                <c:pt idx="67">
                  <c:v>603.88197277964991</c:v>
                </c:pt>
                <c:pt idx="68">
                  <c:v>604.02528066227023</c:v>
                </c:pt>
                <c:pt idx="69">
                  <c:v>604.16406227110019</c:v>
                </c:pt>
                <c:pt idx="70">
                  <c:v>604.2985114940102</c:v>
                </c:pt>
                <c:pt idx="71">
                  <c:v>604.42881184512953</c:v>
                </c:pt>
                <c:pt idx="72">
                  <c:v>604.55513712821994</c:v>
                </c:pt>
                <c:pt idx="73">
                  <c:v>604.67765205098021</c:v>
                </c:pt>
                <c:pt idx="74">
                  <c:v>604.79651279389054</c:v>
                </c:pt>
                <c:pt idx="75">
                  <c:v>604.9118675378495</c:v>
                </c:pt>
                <c:pt idx="76">
                  <c:v>605.02385695380053</c:v>
                </c:pt>
                <c:pt idx="77">
                  <c:v>605.13261465768028</c:v>
                </c:pt>
                <c:pt idx="78">
                  <c:v>605.23826763292982</c:v>
                </c:pt>
                <c:pt idx="79">
                  <c:v>605.34093662408031</c:v>
                </c:pt>
                <c:pt idx="80">
                  <c:v>605.44073650291011</c:v>
                </c:pt>
                <c:pt idx="81">
                  <c:v>605.53777660977994</c:v>
                </c:pt>
                <c:pt idx="82">
                  <c:v>605.63216107177959</c:v>
                </c:pt>
                <c:pt idx="83">
                  <c:v>605.72398909973981</c:v>
                </c:pt>
                <c:pt idx="84">
                  <c:v>605.81335526567</c:v>
                </c:pt>
                <c:pt idx="85">
                  <c:v>605.90034976171046</c:v>
                </c:pt>
                <c:pt idx="86">
                  <c:v>605.98505864269009</c:v>
                </c:pt>
                <c:pt idx="87">
                  <c:v>606.06756405280976</c:v>
                </c:pt>
                <c:pt idx="88">
                  <c:v>606.14794443798019</c:v>
                </c:pt>
                <c:pt idx="89">
                  <c:v>606.22627474489946</c:v>
                </c:pt>
                <c:pt idx="90">
                  <c:v>606.3026266074794</c:v>
                </c:pt>
                <c:pt idx="91">
                  <c:v>606.37706852190968</c:v>
                </c:pt>
                <c:pt idx="92">
                  <c:v>606.44966601092983</c:v>
                </c:pt>
                <c:pt idx="93">
                  <c:v>606.5204817781605</c:v>
                </c:pt>
                <c:pt idx="94">
                  <c:v>606.58957585299049</c:v>
                </c:pt>
              </c:numCache>
            </c:numRef>
          </c:yVal>
          <c:smooth val="1"/>
        </c:ser>
        <c:ser>
          <c:idx val="2"/>
          <c:order val="2"/>
          <c:spPr>
            <a:ln w="19050" cap="rnd">
              <a:solidFill>
                <a:srgbClr val="0000FF"/>
              </a:solidFill>
              <a:round/>
            </a:ln>
            <a:effectLst/>
          </c:spPr>
          <c:marker>
            <c:symbol val="none"/>
          </c:marker>
          <c:xVal>
            <c:numRef>
              <c:f>Sheet1!$B$2:$B$96</c:f>
              <c:numCache>
                <c:formatCode>General</c:formatCode>
                <c:ptCount val="95"/>
                <c:pt idx="0">
                  <c:v>0.3</c:v>
                </c:pt>
                <c:pt idx="1">
                  <c:v>0.35</c:v>
                </c:pt>
                <c:pt idx="2">
                  <c:v>0.4</c:v>
                </c:pt>
                <c:pt idx="3">
                  <c:v>0.45</c:v>
                </c:pt>
                <c:pt idx="4">
                  <c:v>0.5</c:v>
                </c:pt>
                <c:pt idx="5">
                  <c:v>0.55000000000000004</c:v>
                </c:pt>
                <c:pt idx="6">
                  <c:v>0.6</c:v>
                </c:pt>
                <c:pt idx="7">
                  <c:v>0.65</c:v>
                </c:pt>
                <c:pt idx="8">
                  <c:v>0.7</c:v>
                </c:pt>
                <c:pt idx="9">
                  <c:v>0.75</c:v>
                </c:pt>
                <c:pt idx="10">
                  <c:v>0.8</c:v>
                </c:pt>
                <c:pt idx="11">
                  <c:v>0.85</c:v>
                </c:pt>
                <c:pt idx="12">
                  <c:v>0.9</c:v>
                </c:pt>
                <c:pt idx="13">
                  <c:v>0.95</c:v>
                </c:pt>
                <c:pt idx="14">
                  <c:v>1</c:v>
                </c:pt>
                <c:pt idx="15">
                  <c:v>1.05</c:v>
                </c:pt>
                <c:pt idx="16">
                  <c:v>1.1000000000000001</c:v>
                </c:pt>
                <c:pt idx="17">
                  <c:v>1.1499999999999999</c:v>
                </c:pt>
                <c:pt idx="18">
                  <c:v>1.2</c:v>
                </c:pt>
                <c:pt idx="19">
                  <c:v>1.25</c:v>
                </c:pt>
                <c:pt idx="20">
                  <c:v>1.3</c:v>
                </c:pt>
                <c:pt idx="21">
                  <c:v>1.35</c:v>
                </c:pt>
                <c:pt idx="22">
                  <c:v>1.4</c:v>
                </c:pt>
                <c:pt idx="23">
                  <c:v>1.45</c:v>
                </c:pt>
                <c:pt idx="24">
                  <c:v>1.5</c:v>
                </c:pt>
                <c:pt idx="25">
                  <c:v>1.55</c:v>
                </c:pt>
                <c:pt idx="26">
                  <c:v>1.6</c:v>
                </c:pt>
                <c:pt idx="27">
                  <c:v>1.65</c:v>
                </c:pt>
                <c:pt idx="28">
                  <c:v>1.7</c:v>
                </c:pt>
                <c:pt idx="29">
                  <c:v>1.75</c:v>
                </c:pt>
                <c:pt idx="30">
                  <c:v>1.8</c:v>
                </c:pt>
                <c:pt idx="31">
                  <c:v>1.85</c:v>
                </c:pt>
                <c:pt idx="32">
                  <c:v>1.9</c:v>
                </c:pt>
                <c:pt idx="33">
                  <c:v>1.95</c:v>
                </c:pt>
                <c:pt idx="34">
                  <c:v>2</c:v>
                </c:pt>
                <c:pt idx="35">
                  <c:v>2.0499999999999998</c:v>
                </c:pt>
                <c:pt idx="36">
                  <c:v>2.1</c:v>
                </c:pt>
                <c:pt idx="37">
                  <c:v>2.15</c:v>
                </c:pt>
                <c:pt idx="38">
                  <c:v>2.2000000000000002</c:v>
                </c:pt>
                <c:pt idx="39">
                  <c:v>2.25</c:v>
                </c:pt>
                <c:pt idx="40">
                  <c:v>2.2999999999999998</c:v>
                </c:pt>
                <c:pt idx="41">
                  <c:v>2.35</c:v>
                </c:pt>
                <c:pt idx="42">
                  <c:v>2.4</c:v>
                </c:pt>
                <c:pt idx="43">
                  <c:v>2.4500000000000002</c:v>
                </c:pt>
                <c:pt idx="44">
                  <c:v>2.5</c:v>
                </c:pt>
                <c:pt idx="45">
                  <c:v>2.5499999999999998</c:v>
                </c:pt>
                <c:pt idx="46">
                  <c:v>2.6</c:v>
                </c:pt>
                <c:pt idx="47">
                  <c:v>2.65</c:v>
                </c:pt>
                <c:pt idx="48">
                  <c:v>2.7</c:v>
                </c:pt>
                <c:pt idx="49">
                  <c:v>2.75</c:v>
                </c:pt>
                <c:pt idx="50">
                  <c:v>2.8</c:v>
                </c:pt>
                <c:pt idx="51">
                  <c:v>2.85</c:v>
                </c:pt>
                <c:pt idx="52">
                  <c:v>2.9</c:v>
                </c:pt>
                <c:pt idx="53">
                  <c:v>2.95</c:v>
                </c:pt>
                <c:pt idx="54">
                  <c:v>3</c:v>
                </c:pt>
                <c:pt idx="55">
                  <c:v>3.05</c:v>
                </c:pt>
                <c:pt idx="56">
                  <c:v>3.1</c:v>
                </c:pt>
                <c:pt idx="57">
                  <c:v>3.15</c:v>
                </c:pt>
                <c:pt idx="58">
                  <c:v>3.2</c:v>
                </c:pt>
                <c:pt idx="59">
                  <c:v>3.3</c:v>
                </c:pt>
                <c:pt idx="60">
                  <c:v>3.3</c:v>
                </c:pt>
                <c:pt idx="61">
                  <c:v>3.35</c:v>
                </c:pt>
                <c:pt idx="62">
                  <c:v>3.4</c:v>
                </c:pt>
                <c:pt idx="63">
                  <c:v>3.45</c:v>
                </c:pt>
                <c:pt idx="64">
                  <c:v>3.5</c:v>
                </c:pt>
                <c:pt idx="65">
                  <c:v>3.55</c:v>
                </c:pt>
                <c:pt idx="66">
                  <c:v>3.6</c:v>
                </c:pt>
                <c:pt idx="67">
                  <c:v>3.65</c:v>
                </c:pt>
                <c:pt idx="68">
                  <c:v>3.7</c:v>
                </c:pt>
                <c:pt idx="69">
                  <c:v>3.75</c:v>
                </c:pt>
                <c:pt idx="70">
                  <c:v>3.8</c:v>
                </c:pt>
                <c:pt idx="71">
                  <c:v>3.85</c:v>
                </c:pt>
                <c:pt idx="72">
                  <c:v>3.9</c:v>
                </c:pt>
                <c:pt idx="73">
                  <c:v>3.95</c:v>
                </c:pt>
                <c:pt idx="74">
                  <c:v>4</c:v>
                </c:pt>
                <c:pt idx="75">
                  <c:v>4.05</c:v>
                </c:pt>
                <c:pt idx="76">
                  <c:v>4.0999999999999996</c:v>
                </c:pt>
                <c:pt idx="77">
                  <c:v>4.1500000000000004</c:v>
                </c:pt>
                <c:pt idx="78">
                  <c:v>4.2</c:v>
                </c:pt>
                <c:pt idx="79">
                  <c:v>4.25</c:v>
                </c:pt>
                <c:pt idx="80">
                  <c:v>4.3</c:v>
                </c:pt>
                <c:pt idx="81">
                  <c:v>4.3499999999999996</c:v>
                </c:pt>
                <c:pt idx="82">
                  <c:v>4.4000000000000004</c:v>
                </c:pt>
                <c:pt idx="83">
                  <c:v>4.45</c:v>
                </c:pt>
                <c:pt idx="84">
                  <c:v>4.5</c:v>
                </c:pt>
                <c:pt idx="85">
                  <c:v>4.55</c:v>
                </c:pt>
                <c:pt idx="86">
                  <c:v>4.5999999999999996</c:v>
                </c:pt>
                <c:pt idx="87">
                  <c:v>4.6500000000000004</c:v>
                </c:pt>
                <c:pt idx="88">
                  <c:v>4.7</c:v>
                </c:pt>
                <c:pt idx="89">
                  <c:v>4.75</c:v>
                </c:pt>
                <c:pt idx="90">
                  <c:v>4.8</c:v>
                </c:pt>
                <c:pt idx="91">
                  <c:v>4.8499999999999996</c:v>
                </c:pt>
                <c:pt idx="92">
                  <c:v>4.9000000000000004</c:v>
                </c:pt>
                <c:pt idx="93">
                  <c:v>4.95</c:v>
                </c:pt>
                <c:pt idx="94">
                  <c:v>5</c:v>
                </c:pt>
              </c:numCache>
            </c:numRef>
          </c:xVal>
          <c:yVal>
            <c:numRef>
              <c:f>Sheet1!$H$2:$H$96</c:f>
              <c:numCache>
                <c:formatCode>General</c:formatCode>
                <c:ptCount val="95"/>
                <c:pt idx="0">
                  <c:v>692.63754979616795</c:v>
                </c:pt>
                <c:pt idx="1">
                  <c:v>687.80565036950009</c:v>
                </c:pt>
                <c:pt idx="2">
                  <c:v>683.49798918543502</c:v>
                </c:pt>
                <c:pt idx="3">
                  <c:v>679.71453785674998</c:v>
                </c:pt>
                <c:pt idx="4">
                  <c:v>676.40293928454003</c:v>
                </c:pt>
                <c:pt idx="5">
                  <c:v>673.5002342496</c:v>
                </c:pt>
                <c:pt idx="6">
                  <c:v>670.94696309038</c:v>
                </c:pt>
                <c:pt idx="7">
                  <c:v>668.69123533740003</c:v>
                </c:pt>
                <c:pt idx="8">
                  <c:v>666.68917107880998</c:v>
                </c:pt>
                <c:pt idx="9">
                  <c:v>664.90412321310987</c:v>
                </c:pt>
                <c:pt idx="10">
                  <c:v>663.30559393837984</c:v>
                </c:pt>
                <c:pt idx="11">
                  <c:v>661.86817978403997</c:v>
                </c:pt>
                <c:pt idx="12">
                  <c:v>660.57065218818025</c:v>
                </c:pt>
                <c:pt idx="13">
                  <c:v>659.39519271719996</c:v>
                </c:pt>
                <c:pt idx="14">
                  <c:v>658.32677032867991</c:v>
                </c:pt>
                <c:pt idx="15">
                  <c:v>657.35263897695017</c:v>
                </c:pt>
                <c:pt idx="16">
                  <c:v>656.46193349434998</c:v>
                </c:pt>
                <c:pt idx="17">
                  <c:v>655.64534433026006</c:v>
                </c:pt>
                <c:pt idx="18">
                  <c:v>654.89485507166023</c:v>
                </c:pt>
                <c:pt idx="19">
                  <c:v>654.20352981956012</c:v>
                </c:pt>
                <c:pt idx="20">
                  <c:v>653.56534018054003</c:v>
                </c:pt>
                <c:pt idx="21">
                  <c:v>652.97502381162985</c:v>
                </c:pt>
                <c:pt idx="22">
                  <c:v>652.42796818729994</c:v>
                </c:pt>
                <c:pt idx="23">
                  <c:v>651.92011461205993</c:v>
                </c:pt>
                <c:pt idx="24">
                  <c:v>651.4478785580402</c:v>
                </c:pt>
                <c:pt idx="25">
                  <c:v>651.00808322954003</c:v>
                </c:pt>
                <c:pt idx="26">
                  <c:v>650.59790389610998</c:v>
                </c:pt>
                <c:pt idx="27">
                  <c:v>650.21482103407016</c:v>
                </c:pt>
                <c:pt idx="28">
                  <c:v>649.85658070861973</c:v>
                </c:pt>
                <c:pt idx="29">
                  <c:v>649.5211609347898</c:v>
                </c:pt>
                <c:pt idx="30">
                  <c:v>649.20674299761004</c:v>
                </c:pt>
                <c:pt idx="31">
                  <c:v>648.91168690421</c:v>
                </c:pt>
                <c:pt idx="32">
                  <c:v>648.63451029341968</c:v>
                </c:pt>
                <c:pt idx="33">
                  <c:v>648.37387024950976</c:v>
                </c:pt>
                <c:pt idx="34">
                  <c:v>648.12854756630986</c:v>
                </c:pt>
                <c:pt idx="35">
                  <c:v>647.89743308574998</c:v>
                </c:pt>
                <c:pt idx="36">
                  <c:v>647.6795157992201</c:v>
                </c:pt>
                <c:pt idx="37">
                  <c:v>647.47387245284017</c:v>
                </c:pt>
                <c:pt idx="38">
                  <c:v>647.27965843952006</c:v>
                </c:pt>
                <c:pt idx="39">
                  <c:v>647.09609979614015</c:v>
                </c:pt>
                <c:pt idx="40">
                  <c:v>646.92248615231983</c:v>
                </c:pt>
                <c:pt idx="41">
                  <c:v>646.75816450199</c:v>
                </c:pt>
                <c:pt idx="42">
                  <c:v>646.60253368720987</c:v>
                </c:pt>
                <c:pt idx="43">
                  <c:v>646.45503950197963</c:v>
                </c:pt>
                <c:pt idx="44">
                  <c:v>646.31517033554019</c:v>
                </c:pt>
                <c:pt idx="45">
                  <c:v>646.18245328729017</c:v>
                </c:pt>
                <c:pt idx="46">
                  <c:v>646.05645069523007</c:v>
                </c:pt>
                <c:pt idx="47">
                  <c:v>645.93675702712017</c:v>
                </c:pt>
                <c:pt idx="48">
                  <c:v>645.82299609110987</c:v>
                </c:pt>
                <c:pt idx="49">
                  <c:v>645.71481852828992</c:v>
                </c:pt>
                <c:pt idx="50">
                  <c:v>645.61189955455984</c:v>
                </c:pt>
                <c:pt idx="51">
                  <c:v>645.5139369232902</c:v>
                </c:pt>
                <c:pt idx="52">
                  <c:v>645.42064908415978</c:v>
                </c:pt>
                <c:pt idx="53">
                  <c:v>645.33177351677978</c:v>
                </c:pt>
                <c:pt idx="54">
                  <c:v>645.24706521953976</c:v>
                </c:pt>
                <c:pt idx="55">
                  <c:v>645.16629533785999</c:v>
                </c:pt>
                <c:pt idx="56">
                  <c:v>645.08924991658023</c:v>
                </c:pt>
                <c:pt idx="57">
                  <c:v>645.01572876401997</c:v>
                </c:pt>
                <c:pt idx="58">
                  <c:v>644.94554441603987</c:v>
                </c:pt>
                <c:pt idx="59">
                  <c:v>644.87852119017998</c:v>
                </c:pt>
                <c:pt idx="60">
                  <c:v>644.81449432100953</c:v>
                </c:pt>
                <c:pt idx="61">
                  <c:v>644.75330916863049</c:v>
                </c:pt>
                <c:pt idx="62">
                  <c:v>644.69482049310955</c:v>
                </c:pt>
                <c:pt idx="63">
                  <c:v>644.63889178912996</c:v>
                </c:pt>
                <c:pt idx="64">
                  <c:v>644.58539467449964</c:v>
                </c:pt>
                <c:pt idx="65">
                  <c:v>644.53420832806023</c:v>
                </c:pt>
                <c:pt idx="66">
                  <c:v>644.48521897222008</c:v>
                </c:pt>
                <c:pt idx="67">
                  <c:v>644.43831939615029</c:v>
                </c:pt>
                <c:pt idx="68">
                  <c:v>644.3934085159799</c:v>
                </c:pt>
                <c:pt idx="69">
                  <c:v>644.35039096883065</c:v>
                </c:pt>
                <c:pt idx="70">
                  <c:v>644.30917673759996</c:v>
                </c:pt>
                <c:pt idx="71">
                  <c:v>644.26968080393999</c:v>
                </c:pt>
                <c:pt idx="72">
                  <c:v>644.23182282702965</c:v>
                </c:pt>
                <c:pt idx="73">
                  <c:v>644.19552684590963</c:v>
                </c:pt>
                <c:pt idx="74">
                  <c:v>644.16072100350993</c:v>
                </c:pt>
                <c:pt idx="75">
                  <c:v>644.12733729051979</c:v>
                </c:pt>
                <c:pt idx="76">
                  <c:v>644.09531130741016</c:v>
                </c:pt>
                <c:pt idx="77">
                  <c:v>644.06458204360024</c:v>
                </c:pt>
                <c:pt idx="78">
                  <c:v>644.03509167142056</c:v>
                </c:pt>
                <c:pt idx="79">
                  <c:v>644.0067853549599</c:v>
                </c:pt>
                <c:pt idx="80">
                  <c:v>643.97961107159972</c:v>
                </c:pt>
                <c:pt idx="81">
                  <c:v>643.95351944592039</c:v>
                </c:pt>
                <c:pt idx="82">
                  <c:v>643.92846359450959</c:v>
                </c:pt>
                <c:pt idx="83">
                  <c:v>643.90439898129989</c:v>
                </c:pt>
                <c:pt idx="84">
                  <c:v>643.88128328251969</c:v>
                </c:pt>
                <c:pt idx="85">
                  <c:v>643.85907626022072</c:v>
                </c:pt>
                <c:pt idx="86">
                  <c:v>643.83773964427019</c:v>
                </c:pt>
                <c:pt idx="87">
                  <c:v>643.81723702176987</c:v>
                </c:pt>
                <c:pt idx="88">
                  <c:v>643.79753373362018</c:v>
                </c:pt>
                <c:pt idx="89">
                  <c:v>643.77859677756987</c:v>
                </c:pt>
                <c:pt idx="90">
                  <c:v>643.76039471736021</c:v>
                </c:pt>
                <c:pt idx="91">
                  <c:v>643.74289759754993</c:v>
                </c:pt>
                <c:pt idx="92">
                  <c:v>643.72607686347965</c:v>
                </c:pt>
                <c:pt idx="93">
                  <c:v>643.70990528639049</c:v>
                </c:pt>
                <c:pt idx="94">
                  <c:v>643.69435689274997</c:v>
                </c:pt>
              </c:numCache>
            </c:numRef>
          </c:yVal>
          <c:smooth val="1"/>
        </c:ser>
        <c:ser>
          <c:idx val="3"/>
          <c:order val="3"/>
          <c:spPr>
            <a:ln w="19050" cap="rnd">
              <a:solidFill>
                <a:srgbClr val="FF0000"/>
              </a:solidFill>
              <a:prstDash val="dash"/>
              <a:round/>
            </a:ln>
            <a:effectLst/>
          </c:spPr>
          <c:marker>
            <c:symbol val="none"/>
          </c:marker>
          <c:xVal>
            <c:numRef>
              <c:f>Sheet1!$B$2:$B$96</c:f>
              <c:numCache>
                <c:formatCode>General</c:formatCode>
                <c:ptCount val="95"/>
                <c:pt idx="0">
                  <c:v>0.3</c:v>
                </c:pt>
                <c:pt idx="1">
                  <c:v>0.35</c:v>
                </c:pt>
                <c:pt idx="2">
                  <c:v>0.4</c:v>
                </c:pt>
                <c:pt idx="3">
                  <c:v>0.45</c:v>
                </c:pt>
                <c:pt idx="4">
                  <c:v>0.5</c:v>
                </c:pt>
                <c:pt idx="5">
                  <c:v>0.55000000000000004</c:v>
                </c:pt>
                <c:pt idx="6">
                  <c:v>0.6</c:v>
                </c:pt>
                <c:pt idx="7">
                  <c:v>0.65</c:v>
                </c:pt>
                <c:pt idx="8">
                  <c:v>0.7</c:v>
                </c:pt>
                <c:pt idx="9">
                  <c:v>0.75</c:v>
                </c:pt>
                <c:pt idx="10">
                  <c:v>0.8</c:v>
                </c:pt>
                <c:pt idx="11">
                  <c:v>0.85</c:v>
                </c:pt>
                <c:pt idx="12">
                  <c:v>0.9</c:v>
                </c:pt>
                <c:pt idx="13">
                  <c:v>0.95</c:v>
                </c:pt>
                <c:pt idx="14">
                  <c:v>1</c:v>
                </c:pt>
                <c:pt idx="15">
                  <c:v>1.05</c:v>
                </c:pt>
                <c:pt idx="16">
                  <c:v>1.1000000000000001</c:v>
                </c:pt>
                <c:pt idx="17">
                  <c:v>1.1499999999999999</c:v>
                </c:pt>
                <c:pt idx="18">
                  <c:v>1.2</c:v>
                </c:pt>
                <c:pt idx="19">
                  <c:v>1.25</c:v>
                </c:pt>
                <c:pt idx="20">
                  <c:v>1.3</c:v>
                </c:pt>
                <c:pt idx="21">
                  <c:v>1.35</c:v>
                </c:pt>
                <c:pt idx="22">
                  <c:v>1.4</c:v>
                </c:pt>
                <c:pt idx="23">
                  <c:v>1.45</c:v>
                </c:pt>
                <c:pt idx="24">
                  <c:v>1.5</c:v>
                </c:pt>
                <c:pt idx="25">
                  <c:v>1.55</c:v>
                </c:pt>
                <c:pt idx="26">
                  <c:v>1.6</c:v>
                </c:pt>
                <c:pt idx="27">
                  <c:v>1.65</c:v>
                </c:pt>
                <c:pt idx="28">
                  <c:v>1.7</c:v>
                </c:pt>
                <c:pt idx="29">
                  <c:v>1.75</c:v>
                </c:pt>
                <c:pt idx="30">
                  <c:v>1.8</c:v>
                </c:pt>
                <c:pt idx="31">
                  <c:v>1.85</c:v>
                </c:pt>
                <c:pt idx="32">
                  <c:v>1.9</c:v>
                </c:pt>
                <c:pt idx="33">
                  <c:v>1.95</c:v>
                </c:pt>
                <c:pt idx="34">
                  <c:v>2</c:v>
                </c:pt>
                <c:pt idx="35">
                  <c:v>2.0499999999999998</c:v>
                </c:pt>
                <c:pt idx="36">
                  <c:v>2.1</c:v>
                </c:pt>
                <c:pt idx="37">
                  <c:v>2.15</c:v>
                </c:pt>
                <c:pt idx="38">
                  <c:v>2.2000000000000002</c:v>
                </c:pt>
                <c:pt idx="39">
                  <c:v>2.25</c:v>
                </c:pt>
                <c:pt idx="40">
                  <c:v>2.2999999999999998</c:v>
                </c:pt>
                <c:pt idx="41">
                  <c:v>2.35</c:v>
                </c:pt>
                <c:pt idx="42">
                  <c:v>2.4</c:v>
                </c:pt>
                <c:pt idx="43">
                  <c:v>2.4500000000000002</c:v>
                </c:pt>
                <c:pt idx="44">
                  <c:v>2.5</c:v>
                </c:pt>
                <c:pt idx="45">
                  <c:v>2.5499999999999998</c:v>
                </c:pt>
                <c:pt idx="46">
                  <c:v>2.6</c:v>
                </c:pt>
                <c:pt idx="47">
                  <c:v>2.65</c:v>
                </c:pt>
                <c:pt idx="48">
                  <c:v>2.7</c:v>
                </c:pt>
                <c:pt idx="49">
                  <c:v>2.75</c:v>
                </c:pt>
                <c:pt idx="50">
                  <c:v>2.8</c:v>
                </c:pt>
                <c:pt idx="51">
                  <c:v>2.85</c:v>
                </c:pt>
                <c:pt idx="52">
                  <c:v>2.9</c:v>
                </c:pt>
                <c:pt idx="53">
                  <c:v>2.95</c:v>
                </c:pt>
                <c:pt idx="54">
                  <c:v>3</c:v>
                </c:pt>
                <c:pt idx="55">
                  <c:v>3.05</c:v>
                </c:pt>
                <c:pt idx="56">
                  <c:v>3.1</c:v>
                </c:pt>
                <c:pt idx="57">
                  <c:v>3.15</c:v>
                </c:pt>
                <c:pt idx="58">
                  <c:v>3.2</c:v>
                </c:pt>
                <c:pt idx="59">
                  <c:v>3.3</c:v>
                </c:pt>
                <c:pt idx="60">
                  <c:v>3.3</c:v>
                </c:pt>
                <c:pt idx="61">
                  <c:v>3.35</c:v>
                </c:pt>
                <c:pt idx="62">
                  <c:v>3.4</c:v>
                </c:pt>
                <c:pt idx="63">
                  <c:v>3.45</c:v>
                </c:pt>
                <c:pt idx="64">
                  <c:v>3.5</c:v>
                </c:pt>
                <c:pt idx="65">
                  <c:v>3.55</c:v>
                </c:pt>
                <c:pt idx="66">
                  <c:v>3.6</c:v>
                </c:pt>
                <c:pt idx="67">
                  <c:v>3.65</c:v>
                </c:pt>
                <c:pt idx="68">
                  <c:v>3.7</c:v>
                </c:pt>
                <c:pt idx="69">
                  <c:v>3.75</c:v>
                </c:pt>
                <c:pt idx="70">
                  <c:v>3.8</c:v>
                </c:pt>
                <c:pt idx="71">
                  <c:v>3.85</c:v>
                </c:pt>
                <c:pt idx="72">
                  <c:v>3.9</c:v>
                </c:pt>
                <c:pt idx="73">
                  <c:v>3.95</c:v>
                </c:pt>
                <c:pt idx="74">
                  <c:v>4</c:v>
                </c:pt>
                <c:pt idx="75">
                  <c:v>4.05</c:v>
                </c:pt>
                <c:pt idx="76">
                  <c:v>4.0999999999999996</c:v>
                </c:pt>
                <c:pt idx="77">
                  <c:v>4.1500000000000004</c:v>
                </c:pt>
                <c:pt idx="78">
                  <c:v>4.2</c:v>
                </c:pt>
                <c:pt idx="79">
                  <c:v>4.25</c:v>
                </c:pt>
                <c:pt idx="80">
                  <c:v>4.3</c:v>
                </c:pt>
                <c:pt idx="81">
                  <c:v>4.3499999999999996</c:v>
                </c:pt>
                <c:pt idx="82">
                  <c:v>4.4000000000000004</c:v>
                </c:pt>
                <c:pt idx="83">
                  <c:v>4.45</c:v>
                </c:pt>
                <c:pt idx="84">
                  <c:v>4.5</c:v>
                </c:pt>
                <c:pt idx="85">
                  <c:v>4.55</c:v>
                </c:pt>
                <c:pt idx="86">
                  <c:v>4.5999999999999996</c:v>
                </c:pt>
                <c:pt idx="87">
                  <c:v>4.6500000000000004</c:v>
                </c:pt>
                <c:pt idx="88">
                  <c:v>4.7</c:v>
                </c:pt>
                <c:pt idx="89">
                  <c:v>4.75</c:v>
                </c:pt>
                <c:pt idx="90">
                  <c:v>4.8</c:v>
                </c:pt>
                <c:pt idx="91">
                  <c:v>4.8499999999999996</c:v>
                </c:pt>
                <c:pt idx="92">
                  <c:v>4.9000000000000004</c:v>
                </c:pt>
                <c:pt idx="93">
                  <c:v>4.95</c:v>
                </c:pt>
                <c:pt idx="94">
                  <c:v>5</c:v>
                </c:pt>
              </c:numCache>
            </c:numRef>
          </c:xVal>
          <c:yVal>
            <c:numRef>
              <c:f>Sheet1!$L$2:$L$96</c:f>
              <c:numCache>
                <c:formatCode>General</c:formatCode>
                <c:ptCount val="95"/>
                <c:pt idx="0">
                  <c:v>542.45112339582795</c:v>
                </c:pt>
                <c:pt idx="1">
                  <c:v>543.63801525813994</c:v>
                </c:pt>
                <c:pt idx="2">
                  <c:v>543.93309980310505</c:v>
                </c:pt>
                <c:pt idx="3">
                  <c:v>543.64132398463994</c:v>
                </c:pt>
                <c:pt idx="4">
                  <c:v>542.96562775037</c:v>
                </c:pt>
                <c:pt idx="5">
                  <c:v>542.04521221842015</c:v>
                </c:pt>
                <c:pt idx="6">
                  <c:v>540.97676915125999</c:v>
                </c:pt>
                <c:pt idx="7">
                  <c:v>539.82745701771</c:v>
                </c:pt>
                <c:pt idx="8">
                  <c:v>538.64352795006994</c:v>
                </c:pt>
                <c:pt idx="9">
                  <c:v>537.45636881504993</c:v>
                </c:pt>
                <c:pt idx="10">
                  <c:v>536.28682868996998</c:v>
                </c:pt>
                <c:pt idx="11">
                  <c:v>535.14833431456009</c:v>
                </c:pt>
                <c:pt idx="12">
                  <c:v>534.04912590975005</c:v>
                </c:pt>
                <c:pt idx="13">
                  <c:v>532.99385241064988</c:v>
                </c:pt>
                <c:pt idx="14">
                  <c:v>531.98470281905998</c:v>
                </c:pt>
                <c:pt idx="15">
                  <c:v>531.02220423070025</c:v>
                </c:pt>
                <c:pt idx="16">
                  <c:v>530.10578202017996</c:v>
                </c:pt>
                <c:pt idx="17">
                  <c:v>529.23415122957999</c:v>
                </c:pt>
                <c:pt idx="18">
                  <c:v>528.40558862410012</c:v>
                </c:pt>
                <c:pt idx="19">
                  <c:v>527.61812060367993</c:v>
                </c:pt>
                <c:pt idx="20">
                  <c:v>526.86965189601983</c:v>
                </c:pt>
                <c:pt idx="21">
                  <c:v>526.15805263850007</c:v>
                </c:pt>
                <c:pt idx="22">
                  <c:v>525.48121627310002</c:v>
                </c:pt>
                <c:pt idx="23">
                  <c:v>524.83709701884027</c:v>
                </c:pt>
                <c:pt idx="24">
                  <c:v>524.22373310418993</c:v>
                </c:pt>
                <c:pt idx="25">
                  <c:v>523.63926012522984</c:v>
                </c:pt>
                <c:pt idx="26">
                  <c:v>523.08191761032958</c:v>
                </c:pt>
                <c:pt idx="27">
                  <c:v>522.55005096688001</c:v>
                </c:pt>
                <c:pt idx="28">
                  <c:v>522.04211034377977</c:v>
                </c:pt>
                <c:pt idx="29">
                  <c:v>521.55664749019979</c:v>
                </c:pt>
                <c:pt idx="30">
                  <c:v>521.0923113663398</c:v>
                </c:pt>
                <c:pt idx="31">
                  <c:v>520.64784303623037</c:v>
                </c:pt>
                <c:pt idx="32">
                  <c:v>520.22207020622</c:v>
                </c:pt>
                <c:pt idx="33">
                  <c:v>519.81390165960966</c:v>
                </c:pt>
                <c:pt idx="34">
                  <c:v>519.42232175438994</c:v>
                </c:pt>
                <c:pt idx="35">
                  <c:v>519.04638509331971</c:v>
                </c:pt>
                <c:pt idx="36">
                  <c:v>518.68521143433009</c:v>
                </c:pt>
                <c:pt idx="37">
                  <c:v>518.33798088023013</c:v>
                </c:pt>
                <c:pt idx="38">
                  <c:v>518.00392936718981</c:v>
                </c:pt>
                <c:pt idx="39">
                  <c:v>517.68234445742019</c:v>
                </c:pt>
                <c:pt idx="40">
                  <c:v>517.37256143189006</c:v>
                </c:pt>
                <c:pt idx="41">
                  <c:v>517.07395967361026</c:v>
                </c:pt>
                <c:pt idx="42">
                  <c:v>516.7859593275698</c:v>
                </c:pt>
                <c:pt idx="43">
                  <c:v>516.50801822205995</c:v>
                </c:pt>
                <c:pt idx="44">
                  <c:v>516.23962903379015</c:v>
                </c:pt>
                <c:pt idx="45">
                  <c:v>515.98031668026988</c:v>
                </c:pt>
                <c:pt idx="46">
                  <c:v>515.72963592255019</c:v>
                </c:pt>
                <c:pt idx="47">
                  <c:v>515.48716916173998</c:v>
                </c:pt>
                <c:pt idx="48">
                  <c:v>515.25252441404973</c:v>
                </c:pt>
                <c:pt idx="49">
                  <c:v>515.02533344983976</c:v>
                </c:pt>
                <c:pt idx="50">
                  <c:v>514.80525008269979</c:v>
                </c:pt>
                <c:pt idx="51">
                  <c:v>514.59194859644003</c:v>
                </c:pt>
                <c:pt idx="52">
                  <c:v>514.38512229773005</c:v>
                </c:pt>
                <c:pt idx="53">
                  <c:v>514.18448218448975</c:v>
                </c:pt>
                <c:pt idx="54">
                  <c:v>513.98975571917981</c:v>
                </c:pt>
                <c:pt idx="55">
                  <c:v>513.80068569873993</c:v>
                </c:pt>
                <c:pt idx="56">
                  <c:v>513.61702921270989</c:v>
                </c:pt>
                <c:pt idx="57">
                  <c:v>513.43855668202059</c:v>
                </c:pt>
                <c:pt idx="58">
                  <c:v>513.26505097135987</c:v>
                </c:pt>
                <c:pt idx="59">
                  <c:v>513.09630656927993</c:v>
                </c:pt>
                <c:pt idx="60">
                  <c:v>512.93212883025944</c:v>
                </c:pt>
                <c:pt idx="61">
                  <c:v>512.77233327306976</c:v>
                </c:pt>
                <c:pt idx="62">
                  <c:v>512.61674493142982</c:v>
                </c:pt>
                <c:pt idx="63">
                  <c:v>512.46519775208981</c:v>
                </c:pt>
                <c:pt idx="64">
                  <c:v>512.31753403663015</c:v>
                </c:pt>
                <c:pt idx="65">
                  <c:v>512.17360392365026</c:v>
                </c:pt>
                <c:pt idx="66">
                  <c:v>512.03326490740028</c:v>
                </c:pt>
                <c:pt idx="67">
                  <c:v>511.89638139067029</c:v>
                </c:pt>
                <c:pt idx="68">
                  <c:v>511.7628242687706</c:v>
                </c:pt>
                <c:pt idx="69">
                  <c:v>511.63247054212025</c:v>
                </c:pt>
                <c:pt idx="70">
                  <c:v>511.50520295532988</c:v>
                </c:pt>
                <c:pt idx="71">
                  <c:v>511.38090966070922</c:v>
                </c:pt>
                <c:pt idx="72">
                  <c:v>511.25948390429949</c:v>
                </c:pt>
                <c:pt idx="73">
                  <c:v>511.14082373237034</c:v>
                </c:pt>
                <c:pt idx="74">
                  <c:v>511.02483171735003</c:v>
                </c:pt>
                <c:pt idx="75">
                  <c:v>510.91141470137973</c:v>
                </c:pt>
                <c:pt idx="76">
                  <c:v>510.80048355610052</c:v>
                </c:pt>
                <c:pt idx="77">
                  <c:v>510.69195295773989</c:v>
                </c:pt>
                <c:pt idx="78">
                  <c:v>510.58574117598982</c:v>
                </c:pt>
                <c:pt idx="79">
                  <c:v>510.48176987600982</c:v>
                </c:pt>
                <c:pt idx="80">
                  <c:v>510.37996393225967</c:v>
                </c:pt>
                <c:pt idx="81">
                  <c:v>510.28025125372005</c:v>
                </c:pt>
                <c:pt idx="82">
                  <c:v>510.18256261907936</c:v>
                </c:pt>
                <c:pt idx="83">
                  <c:v>510.08683152151025</c:v>
                </c:pt>
                <c:pt idx="84">
                  <c:v>509.99299402265024</c:v>
                </c:pt>
                <c:pt idx="85">
                  <c:v>509.90098861429033</c:v>
                </c:pt>
                <c:pt idx="86">
                  <c:v>509.81075608799983</c:v>
                </c:pt>
                <c:pt idx="87">
                  <c:v>509.72223941163975</c:v>
                </c:pt>
                <c:pt idx="88">
                  <c:v>509.63538361250994</c:v>
                </c:pt>
                <c:pt idx="89">
                  <c:v>509.55013566648995</c:v>
                </c:pt>
                <c:pt idx="90">
                  <c:v>509.46644439274951</c:v>
                </c:pt>
                <c:pt idx="91">
                  <c:v>509.38426035380962</c:v>
                </c:pt>
                <c:pt idx="92">
                  <c:v>509.30353576019024</c:v>
                </c:pt>
                <c:pt idx="93">
                  <c:v>509.22422437977002</c:v>
                </c:pt>
                <c:pt idx="94">
                  <c:v>509.14628145087045</c:v>
                </c:pt>
              </c:numCache>
            </c:numRef>
          </c:yVal>
          <c:smooth val="1"/>
        </c:ser>
        <c:ser>
          <c:idx val="4"/>
          <c:order val="4"/>
          <c:spPr>
            <a:ln w="19050" cap="rnd">
              <a:solidFill>
                <a:srgbClr val="FF0000"/>
              </a:solidFill>
              <a:prstDash val="dash"/>
              <a:round/>
            </a:ln>
            <a:effectLst/>
          </c:spPr>
          <c:marker>
            <c:symbol val="none"/>
          </c:marker>
          <c:xVal>
            <c:numRef>
              <c:f>Sheet1!$B$2:$B$96</c:f>
              <c:numCache>
                <c:formatCode>General</c:formatCode>
                <c:ptCount val="95"/>
                <c:pt idx="0">
                  <c:v>0.3</c:v>
                </c:pt>
                <c:pt idx="1">
                  <c:v>0.35</c:v>
                </c:pt>
                <c:pt idx="2">
                  <c:v>0.4</c:v>
                </c:pt>
                <c:pt idx="3">
                  <c:v>0.45</c:v>
                </c:pt>
                <c:pt idx="4">
                  <c:v>0.5</c:v>
                </c:pt>
                <c:pt idx="5">
                  <c:v>0.55000000000000004</c:v>
                </c:pt>
                <c:pt idx="6">
                  <c:v>0.6</c:v>
                </c:pt>
                <c:pt idx="7">
                  <c:v>0.65</c:v>
                </c:pt>
                <c:pt idx="8">
                  <c:v>0.7</c:v>
                </c:pt>
                <c:pt idx="9">
                  <c:v>0.75</c:v>
                </c:pt>
                <c:pt idx="10">
                  <c:v>0.8</c:v>
                </c:pt>
                <c:pt idx="11">
                  <c:v>0.85</c:v>
                </c:pt>
                <c:pt idx="12">
                  <c:v>0.9</c:v>
                </c:pt>
                <c:pt idx="13">
                  <c:v>0.95</c:v>
                </c:pt>
                <c:pt idx="14">
                  <c:v>1</c:v>
                </c:pt>
                <c:pt idx="15">
                  <c:v>1.05</c:v>
                </c:pt>
                <c:pt idx="16">
                  <c:v>1.1000000000000001</c:v>
                </c:pt>
                <c:pt idx="17">
                  <c:v>1.1499999999999999</c:v>
                </c:pt>
                <c:pt idx="18">
                  <c:v>1.2</c:v>
                </c:pt>
                <c:pt idx="19">
                  <c:v>1.25</c:v>
                </c:pt>
                <c:pt idx="20">
                  <c:v>1.3</c:v>
                </c:pt>
                <c:pt idx="21">
                  <c:v>1.35</c:v>
                </c:pt>
                <c:pt idx="22">
                  <c:v>1.4</c:v>
                </c:pt>
                <c:pt idx="23">
                  <c:v>1.45</c:v>
                </c:pt>
                <c:pt idx="24">
                  <c:v>1.5</c:v>
                </c:pt>
                <c:pt idx="25">
                  <c:v>1.55</c:v>
                </c:pt>
                <c:pt idx="26">
                  <c:v>1.6</c:v>
                </c:pt>
                <c:pt idx="27">
                  <c:v>1.65</c:v>
                </c:pt>
                <c:pt idx="28">
                  <c:v>1.7</c:v>
                </c:pt>
                <c:pt idx="29">
                  <c:v>1.75</c:v>
                </c:pt>
                <c:pt idx="30">
                  <c:v>1.8</c:v>
                </c:pt>
                <c:pt idx="31">
                  <c:v>1.85</c:v>
                </c:pt>
                <c:pt idx="32">
                  <c:v>1.9</c:v>
                </c:pt>
                <c:pt idx="33">
                  <c:v>1.95</c:v>
                </c:pt>
                <c:pt idx="34">
                  <c:v>2</c:v>
                </c:pt>
                <c:pt idx="35">
                  <c:v>2.0499999999999998</c:v>
                </c:pt>
                <c:pt idx="36">
                  <c:v>2.1</c:v>
                </c:pt>
                <c:pt idx="37">
                  <c:v>2.15</c:v>
                </c:pt>
                <c:pt idx="38">
                  <c:v>2.2000000000000002</c:v>
                </c:pt>
                <c:pt idx="39">
                  <c:v>2.25</c:v>
                </c:pt>
                <c:pt idx="40">
                  <c:v>2.2999999999999998</c:v>
                </c:pt>
                <c:pt idx="41">
                  <c:v>2.35</c:v>
                </c:pt>
                <c:pt idx="42">
                  <c:v>2.4</c:v>
                </c:pt>
                <c:pt idx="43">
                  <c:v>2.4500000000000002</c:v>
                </c:pt>
                <c:pt idx="44">
                  <c:v>2.5</c:v>
                </c:pt>
                <c:pt idx="45">
                  <c:v>2.5499999999999998</c:v>
                </c:pt>
                <c:pt idx="46">
                  <c:v>2.6</c:v>
                </c:pt>
                <c:pt idx="47">
                  <c:v>2.65</c:v>
                </c:pt>
                <c:pt idx="48">
                  <c:v>2.7</c:v>
                </c:pt>
                <c:pt idx="49">
                  <c:v>2.75</c:v>
                </c:pt>
                <c:pt idx="50">
                  <c:v>2.8</c:v>
                </c:pt>
                <c:pt idx="51">
                  <c:v>2.85</c:v>
                </c:pt>
                <c:pt idx="52">
                  <c:v>2.9</c:v>
                </c:pt>
                <c:pt idx="53">
                  <c:v>2.95</c:v>
                </c:pt>
                <c:pt idx="54">
                  <c:v>3</c:v>
                </c:pt>
                <c:pt idx="55">
                  <c:v>3.05</c:v>
                </c:pt>
                <c:pt idx="56">
                  <c:v>3.1</c:v>
                </c:pt>
                <c:pt idx="57">
                  <c:v>3.15</c:v>
                </c:pt>
                <c:pt idx="58">
                  <c:v>3.2</c:v>
                </c:pt>
                <c:pt idx="59">
                  <c:v>3.3</c:v>
                </c:pt>
                <c:pt idx="60">
                  <c:v>3.3</c:v>
                </c:pt>
                <c:pt idx="61">
                  <c:v>3.35</c:v>
                </c:pt>
                <c:pt idx="62">
                  <c:v>3.4</c:v>
                </c:pt>
                <c:pt idx="63">
                  <c:v>3.45</c:v>
                </c:pt>
                <c:pt idx="64">
                  <c:v>3.5</c:v>
                </c:pt>
                <c:pt idx="65">
                  <c:v>3.55</c:v>
                </c:pt>
                <c:pt idx="66">
                  <c:v>3.6</c:v>
                </c:pt>
                <c:pt idx="67">
                  <c:v>3.65</c:v>
                </c:pt>
                <c:pt idx="68">
                  <c:v>3.7</c:v>
                </c:pt>
                <c:pt idx="69">
                  <c:v>3.75</c:v>
                </c:pt>
                <c:pt idx="70">
                  <c:v>3.8</c:v>
                </c:pt>
                <c:pt idx="71">
                  <c:v>3.85</c:v>
                </c:pt>
                <c:pt idx="72">
                  <c:v>3.9</c:v>
                </c:pt>
                <c:pt idx="73">
                  <c:v>3.95</c:v>
                </c:pt>
                <c:pt idx="74">
                  <c:v>4</c:v>
                </c:pt>
                <c:pt idx="75">
                  <c:v>4.05</c:v>
                </c:pt>
                <c:pt idx="76">
                  <c:v>4.0999999999999996</c:v>
                </c:pt>
                <c:pt idx="77">
                  <c:v>4.1500000000000004</c:v>
                </c:pt>
                <c:pt idx="78">
                  <c:v>4.2</c:v>
                </c:pt>
                <c:pt idx="79">
                  <c:v>4.25</c:v>
                </c:pt>
                <c:pt idx="80">
                  <c:v>4.3</c:v>
                </c:pt>
                <c:pt idx="81">
                  <c:v>4.3499999999999996</c:v>
                </c:pt>
                <c:pt idx="82">
                  <c:v>4.4000000000000004</c:v>
                </c:pt>
                <c:pt idx="83">
                  <c:v>4.45</c:v>
                </c:pt>
                <c:pt idx="84">
                  <c:v>4.5</c:v>
                </c:pt>
                <c:pt idx="85">
                  <c:v>4.55</c:v>
                </c:pt>
                <c:pt idx="86">
                  <c:v>4.5999999999999996</c:v>
                </c:pt>
                <c:pt idx="87">
                  <c:v>4.6500000000000004</c:v>
                </c:pt>
                <c:pt idx="88">
                  <c:v>4.7</c:v>
                </c:pt>
                <c:pt idx="89">
                  <c:v>4.75</c:v>
                </c:pt>
                <c:pt idx="90">
                  <c:v>4.8</c:v>
                </c:pt>
                <c:pt idx="91">
                  <c:v>4.8499999999999996</c:v>
                </c:pt>
                <c:pt idx="92">
                  <c:v>4.9000000000000004</c:v>
                </c:pt>
                <c:pt idx="93">
                  <c:v>4.95</c:v>
                </c:pt>
                <c:pt idx="94">
                  <c:v>5</c:v>
                </c:pt>
              </c:numCache>
            </c:numRef>
          </c:xVal>
          <c:yVal>
            <c:numRef>
              <c:f>Sheet1!$N$2:$N$96</c:f>
              <c:numCache>
                <c:formatCode>General</c:formatCode>
                <c:ptCount val="95"/>
                <c:pt idx="0">
                  <c:v>651.473666956388</c:v>
                </c:pt>
                <c:pt idx="1">
                  <c:v>643.71577886206012</c:v>
                </c:pt>
                <c:pt idx="2">
                  <c:v>637.47195317272485</c:v>
                </c:pt>
                <c:pt idx="3">
                  <c:v>632.4579908420701</c:v>
                </c:pt>
                <c:pt idx="4">
                  <c:v>628.37268246304006</c:v>
                </c:pt>
                <c:pt idx="5">
                  <c:v>624.84540854163015</c:v>
                </c:pt>
                <c:pt idx="6">
                  <c:v>621.01119861433995</c:v>
                </c:pt>
                <c:pt idx="7">
                  <c:v>615.5628563183102</c:v>
                </c:pt>
                <c:pt idx="8">
                  <c:v>609.56437285644006</c:v>
                </c:pt>
                <c:pt idx="9">
                  <c:v>603.89152129462991</c:v>
                </c:pt>
                <c:pt idx="10">
                  <c:v>598.67331242952991</c:v>
                </c:pt>
                <c:pt idx="11">
                  <c:v>593.89401116617</c:v>
                </c:pt>
                <c:pt idx="12">
                  <c:v>589.51305248810013</c:v>
                </c:pt>
                <c:pt idx="13">
                  <c:v>585.48804301751989</c:v>
                </c:pt>
                <c:pt idx="14">
                  <c:v>581.78001772512994</c:v>
                </c:pt>
                <c:pt idx="15">
                  <c:v>578.35447483418989</c:v>
                </c:pt>
                <c:pt idx="16">
                  <c:v>575.18124332288971</c:v>
                </c:pt>
                <c:pt idx="17">
                  <c:v>572.2340313361899</c:v>
                </c:pt>
                <c:pt idx="18">
                  <c:v>569.48992114412999</c:v>
                </c:pt>
                <c:pt idx="19">
                  <c:v>566.92889635477013</c:v>
                </c:pt>
                <c:pt idx="20">
                  <c:v>564.5334257520401</c:v>
                </c:pt>
                <c:pt idx="21">
                  <c:v>562.28810628683004</c:v>
                </c:pt>
                <c:pt idx="22">
                  <c:v>560.17936021548985</c:v>
                </c:pt>
                <c:pt idx="23">
                  <c:v>558.19517928002006</c:v>
                </c:pt>
                <c:pt idx="24">
                  <c:v>556.32490879630018</c:v>
                </c:pt>
                <c:pt idx="25">
                  <c:v>554.55906522329974</c:v>
                </c:pt>
                <c:pt idx="26">
                  <c:v>552.88918168819964</c:v>
                </c:pt>
                <c:pt idx="27">
                  <c:v>551.30767682165015</c:v>
                </c:pt>
                <c:pt idx="28">
                  <c:v>549.80774304321994</c:v>
                </c:pt>
                <c:pt idx="29">
                  <c:v>548.38325110501</c:v>
                </c:pt>
                <c:pt idx="30">
                  <c:v>547.02866825746014</c:v>
                </c:pt>
                <c:pt idx="31">
                  <c:v>545.73898786372001</c:v>
                </c:pt>
                <c:pt idx="32">
                  <c:v>544.50966866352974</c:v>
                </c:pt>
                <c:pt idx="33">
                  <c:v>543.33658219716972</c:v>
                </c:pt>
                <c:pt idx="34">
                  <c:v>542.21596715229998</c:v>
                </c:pt>
                <c:pt idx="35">
                  <c:v>541.14438960280995</c:v>
                </c:pt>
                <c:pt idx="36">
                  <c:v>540.11870827837993</c:v>
                </c:pt>
                <c:pt idx="37">
                  <c:v>539.13604414251995</c:v>
                </c:pt>
                <c:pt idx="38">
                  <c:v>538.19375367255998</c:v>
                </c:pt>
                <c:pt idx="39">
                  <c:v>537.28940532915021</c:v>
                </c:pt>
                <c:pt idx="40">
                  <c:v>536.42075878175001</c:v>
                </c:pt>
                <c:pt idx="41">
                  <c:v>535.5857465231702</c:v>
                </c:pt>
                <c:pt idx="42">
                  <c:v>534.78245755896978</c:v>
                </c:pt>
                <c:pt idx="43">
                  <c:v>534.00912290571978</c:v>
                </c:pt>
                <c:pt idx="44">
                  <c:v>533.26410266827997</c:v>
                </c:pt>
                <c:pt idx="45">
                  <c:v>532.54587450001009</c:v>
                </c:pt>
                <c:pt idx="46">
                  <c:v>531.85302327696991</c:v>
                </c:pt>
                <c:pt idx="47">
                  <c:v>531.18423183982986</c:v>
                </c:pt>
                <c:pt idx="48">
                  <c:v>530.53827267730003</c:v>
                </c:pt>
                <c:pt idx="49">
                  <c:v>529.91400044150987</c:v>
                </c:pt>
                <c:pt idx="50">
                  <c:v>529.31034520005005</c:v>
                </c:pt>
                <c:pt idx="51">
                  <c:v>528.72630634157986</c:v>
                </c:pt>
                <c:pt idx="52">
                  <c:v>528.16094706241984</c:v>
                </c:pt>
                <c:pt idx="53">
                  <c:v>527.61338937104983</c:v>
                </c:pt>
                <c:pt idx="54">
                  <c:v>527.08280955404007</c:v>
                </c:pt>
                <c:pt idx="55">
                  <c:v>526.56843405520021</c:v>
                </c:pt>
                <c:pt idx="56">
                  <c:v>526.06953572434986</c:v>
                </c:pt>
                <c:pt idx="57">
                  <c:v>525.58543039785991</c:v>
                </c:pt>
                <c:pt idx="58">
                  <c:v>525.11547377718989</c:v>
                </c:pt>
                <c:pt idx="59">
                  <c:v>524.65905857544976</c:v>
                </c:pt>
                <c:pt idx="60">
                  <c:v>524.21561190633975</c:v>
                </c:pt>
                <c:pt idx="61">
                  <c:v>523.7845928906404</c:v>
                </c:pt>
                <c:pt idx="62">
                  <c:v>523.36549046019991</c:v>
                </c:pt>
                <c:pt idx="63">
                  <c:v>522.95782134100955</c:v>
                </c:pt>
                <c:pt idx="64">
                  <c:v>522.56112819744021</c:v>
                </c:pt>
                <c:pt idx="65">
                  <c:v>522.17497792429003</c:v>
                </c:pt>
                <c:pt idx="66">
                  <c:v>521.79896007176967</c:v>
                </c:pt>
                <c:pt idx="67">
                  <c:v>521.43268539266955</c:v>
                </c:pt>
                <c:pt idx="68">
                  <c:v>521.07578450003075</c:v>
                </c:pt>
                <c:pt idx="69">
                  <c:v>520.72790662626085</c:v>
                </c:pt>
                <c:pt idx="70">
                  <c:v>520.38871847431074</c:v>
                </c:pt>
                <c:pt idx="71">
                  <c:v>520.05790315377999</c:v>
                </c:pt>
                <c:pt idx="72">
                  <c:v>519.73515919402962</c:v>
                </c:pt>
                <c:pt idx="73">
                  <c:v>519.42019962850009</c:v>
                </c:pt>
                <c:pt idx="74">
                  <c:v>519.11275114415002</c:v>
                </c:pt>
                <c:pt idx="75">
                  <c:v>518.81255329047963</c:v>
                </c:pt>
                <c:pt idx="76">
                  <c:v>518.51935774385038</c:v>
                </c:pt>
                <c:pt idx="77">
                  <c:v>518.23292762239998</c:v>
                </c:pt>
                <c:pt idx="78">
                  <c:v>517.95303684736064</c:v>
                </c:pt>
                <c:pt idx="79">
                  <c:v>517.67946954798026</c:v>
                </c:pt>
                <c:pt idx="80">
                  <c:v>517.41201950577033</c:v>
                </c:pt>
                <c:pt idx="81">
                  <c:v>517.15048963570007</c:v>
                </c:pt>
                <c:pt idx="82">
                  <c:v>516.8946915014194</c:v>
                </c:pt>
                <c:pt idx="83">
                  <c:v>516.64444486200955</c:v>
                </c:pt>
                <c:pt idx="84">
                  <c:v>516.39957724803025</c:v>
                </c:pt>
                <c:pt idx="85">
                  <c:v>516.15992356449078</c:v>
                </c:pt>
                <c:pt idx="86">
                  <c:v>515.92532571921947</c:v>
                </c:pt>
                <c:pt idx="87">
                  <c:v>515.69563227463004</c:v>
                </c:pt>
                <c:pt idx="88">
                  <c:v>515.47069812123027</c:v>
                </c:pt>
                <c:pt idx="89">
                  <c:v>515.25038417164978</c:v>
                </c:pt>
                <c:pt idx="90">
                  <c:v>515.03455707332978</c:v>
                </c:pt>
                <c:pt idx="91">
                  <c:v>514.82308893935988</c:v>
                </c:pt>
                <c:pt idx="92">
                  <c:v>514.61585709539941</c:v>
                </c:pt>
                <c:pt idx="93">
                  <c:v>514.41274384254029</c:v>
                </c:pt>
                <c:pt idx="94">
                  <c:v>514.21363623438992</c:v>
                </c:pt>
              </c:numCache>
            </c:numRef>
          </c:yVal>
          <c:smooth val="1"/>
        </c:ser>
        <c:ser>
          <c:idx val="5"/>
          <c:order val="5"/>
          <c:spPr>
            <a:ln w="19050" cap="rnd">
              <a:solidFill>
                <a:srgbClr val="0000FF"/>
              </a:solidFill>
              <a:prstDash val="dash"/>
              <a:round/>
            </a:ln>
            <a:effectLst/>
          </c:spPr>
          <c:marker>
            <c:symbol val="none"/>
          </c:marker>
          <c:xVal>
            <c:numRef>
              <c:f>Sheet1!$B$2:$B$96</c:f>
              <c:numCache>
                <c:formatCode>General</c:formatCode>
                <c:ptCount val="95"/>
                <c:pt idx="0">
                  <c:v>0.3</c:v>
                </c:pt>
                <c:pt idx="1">
                  <c:v>0.35</c:v>
                </c:pt>
                <c:pt idx="2">
                  <c:v>0.4</c:v>
                </c:pt>
                <c:pt idx="3">
                  <c:v>0.45</c:v>
                </c:pt>
                <c:pt idx="4">
                  <c:v>0.5</c:v>
                </c:pt>
                <c:pt idx="5">
                  <c:v>0.55000000000000004</c:v>
                </c:pt>
                <c:pt idx="6">
                  <c:v>0.6</c:v>
                </c:pt>
                <c:pt idx="7">
                  <c:v>0.65</c:v>
                </c:pt>
                <c:pt idx="8">
                  <c:v>0.7</c:v>
                </c:pt>
                <c:pt idx="9">
                  <c:v>0.75</c:v>
                </c:pt>
                <c:pt idx="10">
                  <c:v>0.8</c:v>
                </c:pt>
                <c:pt idx="11">
                  <c:v>0.85</c:v>
                </c:pt>
                <c:pt idx="12">
                  <c:v>0.9</c:v>
                </c:pt>
                <c:pt idx="13">
                  <c:v>0.95</c:v>
                </c:pt>
                <c:pt idx="14">
                  <c:v>1</c:v>
                </c:pt>
                <c:pt idx="15">
                  <c:v>1.05</c:v>
                </c:pt>
                <c:pt idx="16">
                  <c:v>1.1000000000000001</c:v>
                </c:pt>
                <c:pt idx="17">
                  <c:v>1.1499999999999999</c:v>
                </c:pt>
                <c:pt idx="18">
                  <c:v>1.2</c:v>
                </c:pt>
                <c:pt idx="19">
                  <c:v>1.25</c:v>
                </c:pt>
                <c:pt idx="20">
                  <c:v>1.3</c:v>
                </c:pt>
                <c:pt idx="21">
                  <c:v>1.35</c:v>
                </c:pt>
                <c:pt idx="22">
                  <c:v>1.4</c:v>
                </c:pt>
                <c:pt idx="23">
                  <c:v>1.45</c:v>
                </c:pt>
                <c:pt idx="24">
                  <c:v>1.5</c:v>
                </c:pt>
                <c:pt idx="25">
                  <c:v>1.55</c:v>
                </c:pt>
                <c:pt idx="26">
                  <c:v>1.6</c:v>
                </c:pt>
                <c:pt idx="27">
                  <c:v>1.65</c:v>
                </c:pt>
                <c:pt idx="28">
                  <c:v>1.7</c:v>
                </c:pt>
                <c:pt idx="29">
                  <c:v>1.75</c:v>
                </c:pt>
                <c:pt idx="30">
                  <c:v>1.8</c:v>
                </c:pt>
                <c:pt idx="31">
                  <c:v>1.85</c:v>
                </c:pt>
                <c:pt idx="32">
                  <c:v>1.9</c:v>
                </c:pt>
                <c:pt idx="33">
                  <c:v>1.95</c:v>
                </c:pt>
                <c:pt idx="34">
                  <c:v>2</c:v>
                </c:pt>
                <c:pt idx="35">
                  <c:v>2.0499999999999998</c:v>
                </c:pt>
                <c:pt idx="36">
                  <c:v>2.1</c:v>
                </c:pt>
                <c:pt idx="37">
                  <c:v>2.15</c:v>
                </c:pt>
                <c:pt idx="38">
                  <c:v>2.2000000000000002</c:v>
                </c:pt>
                <c:pt idx="39">
                  <c:v>2.25</c:v>
                </c:pt>
                <c:pt idx="40">
                  <c:v>2.2999999999999998</c:v>
                </c:pt>
                <c:pt idx="41">
                  <c:v>2.35</c:v>
                </c:pt>
                <c:pt idx="42">
                  <c:v>2.4</c:v>
                </c:pt>
                <c:pt idx="43">
                  <c:v>2.4500000000000002</c:v>
                </c:pt>
                <c:pt idx="44">
                  <c:v>2.5</c:v>
                </c:pt>
                <c:pt idx="45">
                  <c:v>2.5499999999999998</c:v>
                </c:pt>
                <c:pt idx="46">
                  <c:v>2.6</c:v>
                </c:pt>
                <c:pt idx="47">
                  <c:v>2.65</c:v>
                </c:pt>
                <c:pt idx="48">
                  <c:v>2.7</c:v>
                </c:pt>
                <c:pt idx="49">
                  <c:v>2.75</c:v>
                </c:pt>
                <c:pt idx="50">
                  <c:v>2.8</c:v>
                </c:pt>
                <c:pt idx="51">
                  <c:v>2.85</c:v>
                </c:pt>
                <c:pt idx="52">
                  <c:v>2.9</c:v>
                </c:pt>
                <c:pt idx="53">
                  <c:v>2.95</c:v>
                </c:pt>
                <c:pt idx="54">
                  <c:v>3</c:v>
                </c:pt>
                <c:pt idx="55">
                  <c:v>3.05</c:v>
                </c:pt>
                <c:pt idx="56">
                  <c:v>3.1</c:v>
                </c:pt>
                <c:pt idx="57">
                  <c:v>3.15</c:v>
                </c:pt>
                <c:pt idx="58">
                  <c:v>3.2</c:v>
                </c:pt>
                <c:pt idx="59">
                  <c:v>3.3</c:v>
                </c:pt>
                <c:pt idx="60">
                  <c:v>3.3</c:v>
                </c:pt>
                <c:pt idx="61">
                  <c:v>3.35</c:v>
                </c:pt>
                <c:pt idx="62">
                  <c:v>3.4</c:v>
                </c:pt>
                <c:pt idx="63">
                  <c:v>3.45</c:v>
                </c:pt>
                <c:pt idx="64">
                  <c:v>3.5</c:v>
                </c:pt>
                <c:pt idx="65">
                  <c:v>3.55</c:v>
                </c:pt>
                <c:pt idx="66">
                  <c:v>3.6</c:v>
                </c:pt>
                <c:pt idx="67">
                  <c:v>3.65</c:v>
                </c:pt>
                <c:pt idx="68">
                  <c:v>3.7</c:v>
                </c:pt>
                <c:pt idx="69">
                  <c:v>3.75</c:v>
                </c:pt>
                <c:pt idx="70">
                  <c:v>3.8</c:v>
                </c:pt>
                <c:pt idx="71">
                  <c:v>3.85</c:v>
                </c:pt>
                <c:pt idx="72">
                  <c:v>3.9</c:v>
                </c:pt>
                <c:pt idx="73">
                  <c:v>3.95</c:v>
                </c:pt>
                <c:pt idx="74">
                  <c:v>4</c:v>
                </c:pt>
                <c:pt idx="75">
                  <c:v>4.05</c:v>
                </c:pt>
                <c:pt idx="76">
                  <c:v>4.0999999999999996</c:v>
                </c:pt>
                <c:pt idx="77">
                  <c:v>4.1500000000000004</c:v>
                </c:pt>
                <c:pt idx="78">
                  <c:v>4.2</c:v>
                </c:pt>
                <c:pt idx="79">
                  <c:v>4.25</c:v>
                </c:pt>
                <c:pt idx="80">
                  <c:v>4.3</c:v>
                </c:pt>
                <c:pt idx="81">
                  <c:v>4.3499999999999996</c:v>
                </c:pt>
                <c:pt idx="82">
                  <c:v>4.4000000000000004</c:v>
                </c:pt>
                <c:pt idx="83">
                  <c:v>4.45</c:v>
                </c:pt>
                <c:pt idx="84">
                  <c:v>4.5</c:v>
                </c:pt>
                <c:pt idx="85">
                  <c:v>4.55</c:v>
                </c:pt>
                <c:pt idx="86">
                  <c:v>4.5999999999999996</c:v>
                </c:pt>
                <c:pt idx="87">
                  <c:v>4.6500000000000004</c:v>
                </c:pt>
                <c:pt idx="88">
                  <c:v>4.7</c:v>
                </c:pt>
                <c:pt idx="89">
                  <c:v>4.75</c:v>
                </c:pt>
                <c:pt idx="90">
                  <c:v>4.8</c:v>
                </c:pt>
                <c:pt idx="91">
                  <c:v>4.8499999999999996</c:v>
                </c:pt>
                <c:pt idx="92">
                  <c:v>4.9000000000000004</c:v>
                </c:pt>
                <c:pt idx="93">
                  <c:v>4.95</c:v>
                </c:pt>
                <c:pt idx="94">
                  <c:v>5</c:v>
                </c:pt>
              </c:numCache>
            </c:numRef>
          </c:xVal>
          <c:yVal>
            <c:numRef>
              <c:f>Sheet1!$P$2:$P$96</c:f>
              <c:numCache>
                <c:formatCode>General</c:formatCode>
                <c:ptCount val="95"/>
                <c:pt idx="0">
                  <c:v>692.07280323666816</c:v>
                </c:pt>
                <c:pt idx="1">
                  <c:v>677.03072729907001</c:v>
                </c:pt>
                <c:pt idx="2">
                  <c:v>663.72098863786505</c:v>
                </c:pt>
                <c:pt idx="3">
                  <c:v>652.04639759811994</c:v>
                </c:pt>
                <c:pt idx="4">
                  <c:v>641.85381223016998</c:v>
                </c:pt>
                <c:pt idx="5">
                  <c:v>633.0972280056701</c:v>
                </c:pt>
                <c:pt idx="6">
                  <c:v>626.28987549812996</c:v>
                </c:pt>
                <c:pt idx="7">
                  <c:v>622.45165225506003</c:v>
                </c:pt>
                <c:pt idx="8">
                  <c:v>620.28700839202997</c:v>
                </c:pt>
                <c:pt idx="9">
                  <c:v>618.73424322902997</c:v>
                </c:pt>
                <c:pt idx="10">
                  <c:v>617.51485583041995</c:v>
                </c:pt>
                <c:pt idx="11">
                  <c:v>616.52387480121001</c:v>
                </c:pt>
                <c:pt idx="12">
                  <c:v>615.70382299131006</c:v>
                </c:pt>
                <c:pt idx="13">
                  <c:v>615.01691866294982</c:v>
                </c:pt>
                <c:pt idx="14">
                  <c:v>614.43609098644015</c:v>
                </c:pt>
                <c:pt idx="15">
                  <c:v>613.94105587396029</c:v>
                </c:pt>
                <c:pt idx="16">
                  <c:v>613.51620639805014</c:v>
                </c:pt>
                <c:pt idx="17">
                  <c:v>613.14931826653969</c:v>
                </c:pt>
                <c:pt idx="18">
                  <c:v>612.83068812122997</c:v>
                </c:pt>
                <c:pt idx="19">
                  <c:v>612.55253016705001</c:v>
                </c:pt>
                <c:pt idx="20">
                  <c:v>612.30853952891971</c:v>
                </c:pt>
                <c:pt idx="21">
                  <c:v>612.09356895482006</c:v>
                </c:pt>
                <c:pt idx="22">
                  <c:v>611.90338534502007</c:v>
                </c:pt>
                <c:pt idx="23">
                  <c:v>611.73448392475029</c:v>
                </c:pt>
                <c:pt idx="24">
                  <c:v>611.58394482660992</c:v>
                </c:pt>
                <c:pt idx="25">
                  <c:v>611.44932133621001</c:v>
                </c:pt>
                <c:pt idx="26">
                  <c:v>611.32855206462</c:v>
                </c:pt>
                <c:pt idx="27">
                  <c:v>611.21989138843992</c:v>
                </c:pt>
                <c:pt idx="28">
                  <c:v>611.12185396504992</c:v>
                </c:pt>
                <c:pt idx="29">
                  <c:v>611.03317018114012</c:v>
                </c:pt>
                <c:pt idx="30">
                  <c:v>610.95275015775997</c:v>
                </c:pt>
                <c:pt idx="31">
                  <c:v>610.87965449902003</c:v>
                </c:pt>
                <c:pt idx="32">
                  <c:v>610.81307038969999</c:v>
                </c:pt>
                <c:pt idx="33">
                  <c:v>610.7522919613798</c:v>
                </c:pt>
                <c:pt idx="34">
                  <c:v>610.69670408511001</c:v>
                </c:pt>
                <c:pt idx="35">
                  <c:v>610.64576892918967</c:v>
                </c:pt>
                <c:pt idx="36">
                  <c:v>610.59901476021014</c:v>
                </c:pt>
                <c:pt idx="37">
                  <c:v>610.55602657290001</c:v>
                </c:pt>
                <c:pt idx="38">
                  <c:v>610.51643821823973</c:v>
                </c:pt>
                <c:pt idx="39">
                  <c:v>610.47992576403021</c:v>
                </c:pt>
                <c:pt idx="40">
                  <c:v>610.44620187406008</c:v>
                </c:pt>
                <c:pt idx="41">
                  <c:v>610.41501103273004</c:v>
                </c:pt>
                <c:pt idx="42">
                  <c:v>610.38612547341017</c:v>
                </c:pt>
                <c:pt idx="43">
                  <c:v>610.35934169617985</c:v>
                </c:pt>
                <c:pt idx="44">
                  <c:v>610.33447747947002</c:v>
                </c:pt>
                <c:pt idx="45">
                  <c:v>610.31136930798993</c:v>
                </c:pt>
                <c:pt idx="46">
                  <c:v>610.28987015254006</c:v>
                </c:pt>
                <c:pt idx="47">
                  <c:v>610.26984754811974</c:v>
                </c:pt>
                <c:pt idx="48">
                  <c:v>610.25118192559967</c:v>
                </c:pt>
                <c:pt idx="49">
                  <c:v>610.23376515991959</c:v>
                </c:pt>
                <c:pt idx="50">
                  <c:v>610.21749930346004</c:v>
                </c:pt>
                <c:pt idx="51">
                  <c:v>610.20229547807003</c:v>
                </c:pt>
                <c:pt idx="52">
                  <c:v>610.18807290389987</c:v>
                </c:pt>
                <c:pt idx="53">
                  <c:v>610.17475804633978</c:v>
                </c:pt>
                <c:pt idx="54">
                  <c:v>610.16228386424018</c:v>
                </c:pt>
                <c:pt idx="55">
                  <c:v>610.15058914717019</c:v>
                </c:pt>
                <c:pt idx="56">
                  <c:v>610.13961792901955</c:v>
                </c:pt>
                <c:pt idx="57">
                  <c:v>610.12931896866985</c:v>
                </c:pt>
                <c:pt idx="58">
                  <c:v>610.11964528881026</c:v>
                </c:pt>
                <c:pt idx="59">
                  <c:v>610.11055376590002</c:v>
                </c:pt>
                <c:pt idx="60">
                  <c:v>610.10200476497948</c:v>
                </c:pt>
                <c:pt idx="61">
                  <c:v>610.09396181359034</c:v>
                </c:pt>
                <c:pt idx="62">
                  <c:v>610.08639131018026</c:v>
                </c:pt>
                <c:pt idx="63">
                  <c:v>610.07926226330983</c:v>
                </c:pt>
                <c:pt idx="64">
                  <c:v>610.07254605736989</c:v>
                </c:pt>
                <c:pt idx="65">
                  <c:v>610.06621624257969</c:v>
                </c:pt>
                <c:pt idx="66">
                  <c:v>610.06024834558002</c:v>
                </c:pt>
                <c:pt idx="67">
                  <c:v>610.05461969923999</c:v>
                </c:pt>
                <c:pt idx="68">
                  <c:v>610.04930928870999</c:v>
                </c:pt>
                <c:pt idx="69">
                  <c:v>610.0442976127506</c:v>
                </c:pt>
                <c:pt idx="70">
                  <c:v>610.03956655789989</c:v>
                </c:pt>
                <c:pt idx="71">
                  <c:v>610.03509928473977</c:v>
                </c:pt>
                <c:pt idx="72">
                  <c:v>610.03088012472017</c:v>
                </c:pt>
                <c:pt idx="73">
                  <c:v>610.02689448626006</c:v>
                </c:pt>
                <c:pt idx="74">
                  <c:v>610.02312876964061</c:v>
                </c:pt>
                <c:pt idx="75">
                  <c:v>610.01957028942979</c:v>
                </c:pt>
                <c:pt idx="76">
                  <c:v>610.0162072036801</c:v>
                </c:pt>
                <c:pt idx="77">
                  <c:v>610.01302844958991</c:v>
                </c:pt>
                <c:pt idx="78">
                  <c:v>610.01002368439003</c:v>
                </c:pt>
                <c:pt idx="79">
                  <c:v>610.00718323166984</c:v>
                </c:pt>
                <c:pt idx="80">
                  <c:v>610.00449803191987</c:v>
                </c:pt>
                <c:pt idx="81">
                  <c:v>610.00195959757002</c:v>
                </c:pt>
                <c:pt idx="82">
                  <c:v>609.99955997138932</c:v>
                </c:pt>
                <c:pt idx="83">
                  <c:v>609.9972916884999</c:v>
                </c:pt>
                <c:pt idx="84">
                  <c:v>609.99514774158979</c:v>
                </c:pt>
                <c:pt idx="85">
                  <c:v>609.99312154864037</c:v>
                </c:pt>
                <c:pt idx="86">
                  <c:v>609.99120692335964</c:v>
                </c:pt>
                <c:pt idx="87">
                  <c:v>609.98939804808015</c:v>
                </c:pt>
                <c:pt idx="88">
                  <c:v>609.98768944847052</c:v>
                </c:pt>
                <c:pt idx="89">
                  <c:v>609.98607597048976</c:v>
                </c:pt>
                <c:pt idx="90">
                  <c:v>609.98455275884953</c:v>
                </c:pt>
                <c:pt idx="91">
                  <c:v>609.98311523738994</c:v>
                </c:pt>
                <c:pt idx="92">
                  <c:v>609.98175909060956</c:v>
                </c:pt>
                <c:pt idx="93">
                  <c:v>609.98048024684067</c:v>
                </c:pt>
                <c:pt idx="94">
                  <c:v>609.97927486242043</c:v>
                </c:pt>
              </c:numCache>
            </c:numRef>
          </c:yVal>
          <c:smooth val="1"/>
        </c:ser>
        <c:ser>
          <c:idx val="6"/>
          <c:order val="6"/>
          <c:spPr>
            <a:ln w="19050" cap="rnd">
              <a:solidFill>
                <a:schemeClr val="bg1">
                  <a:lumMod val="50000"/>
                </a:schemeClr>
              </a:solidFill>
              <a:prstDash val="dash"/>
              <a:round/>
            </a:ln>
            <a:effectLst/>
          </c:spPr>
          <c:marker>
            <c:symbol val="none"/>
          </c:marker>
          <c:xVal>
            <c:numRef>
              <c:f>Sheet1!$R$2:$R$49</c:f>
              <c:numCache>
                <c:formatCode>General</c:formatCode>
                <c:ptCount val="48"/>
                <c:pt idx="0">
                  <c:v>0.3</c:v>
                </c:pt>
                <c:pt idx="1">
                  <c:v>0.4</c:v>
                </c:pt>
                <c:pt idx="2">
                  <c:v>0.5</c:v>
                </c:pt>
                <c:pt idx="3">
                  <c:v>0.6</c:v>
                </c:pt>
                <c:pt idx="4">
                  <c:v>0.7</c:v>
                </c:pt>
                <c:pt idx="5">
                  <c:v>0.8</c:v>
                </c:pt>
                <c:pt idx="6">
                  <c:v>0.9</c:v>
                </c:pt>
                <c:pt idx="7">
                  <c:v>1</c:v>
                </c:pt>
                <c:pt idx="8">
                  <c:v>1.1000000000000001</c:v>
                </c:pt>
                <c:pt idx="9">
                  <c:v>1.2</c:v>
                </c:pt>
                <c:pt idx="10">
                  <c:v>1.3</c:v>
                </c:pt>
                <c:pt idx="11">
                  <c:v>1.4</c:v>
                </c:pt>
                <c:pt idx="12">
                  <c:v>1.5</c:v>
                </c:pt>
                <c:pt idx="13">
                  <c:v>1.6</c:v>
                </c:pt>
                <c:pt idx="14">
                  <c:v>1.7</c:v>
                </c:pt>
                <c:pt idx="15">
                  <c:v>1.8</c:v>
                </c:pt>
                <c:pt idx="16">
                  <c:v>1.9</c:v>
                </c:pt>
                <c:pt idx="17">
                  <c:v>2</c:v>
                </c:pt>
                <c:pt idx="18">
                  <c:v>2.1</c:v>
                </c:pt>
                <c:pt idx="19">
                  <c:v>2.2000000000000002</c:v>
                </c:pt>
                <c:pt idx="20">
                  <c:v>2.2999999999999998</c:v>
                </c:pt>
                <c:pt idx="21">
                  <c:v>2.4</c:v>
                </c:pt>
                <c:pt idx="22">
                  <c:v>2.5</c:v>
                </c:pt>
                <c:pt idx="23">
                  <c:v>2.6</c:v>
                </c:pt>
                <c:pt idx="24">
                  <c:v>2.7</c:v>
                </c:pt>
                <c:pt idx="25">
                  <c:v>2.8</c:v>
                </c:pt>
                <c:pt idx="26">
                  <c:v>2.9</c:v>
                </c:pt>
                <c:pt idx="27">
                  <c:v>3</c:v>
                </c:pt>
                <c:pt idx="28">
                  <c:v>3.1</c:v>
                </c:pt>
                <c:pt idx="29">
                  <c:v>3.2</c:v>
                </c:pt>
                <c:pt idx="30">
                  <c:v>3.3</c:v>
                </c:pt>
                <c:pt idx="31">
                  <c:v>3.4</c:v>
                </c:pt>
                <c:pt idx="32">
                  <c:v>3.5</c:v>
                </c:pt>
                <c:pt idx="33">
                  <c:v>3.6</c:v>
                </c:pt>
                <c:pt idx="34">
                  <c:v>3.7</c:v>
                </c:pt>
                <c:pt idx="35">
                  <c:v>3.8</c:v>
                </c:pt>
                <c:pt idx="36">
                  <c:v>3.9</c:v>
                </c:pt>
                <c:pt idx="37">
                  <c:v>4</c:v>
                </c:pt>
                <c:pt idx="38">
                  <c:v>4.0999999999999996</c:v>
                </c:pt>
                <c:pt idx="39">
                  <c:v>4.2</c:v>
                </c:pt>
                <c:pt idx="40">
                  <c:v>4.3</c:v>
                </c:pt>
                <c:pt idx="41">
                  <c:v>4.4000000000000004</c:v>
                </c:pt>
                <c:pt idx="42">
                  <c:v>4.5</c:v>
                </c:pt>
                <c:pt idx="43">
                  <c:v>4.5999999999999996</c:v>
                </c:pt>
                <c:pt idx="44">
                  <c:v>4.7</c:v>
                </c:pt>
                <c:pt idx="45">
                  <c:v>4.8</c:v>
                </c:pt>
                <c:pt idx="46">
                  <c:v>4.9000000000000004</c:v>
                </c:pt>
                <c:pt idx="47">
                  <c:v>5</c:v>
                </c:pt>
              </c:numCache>
            </c:numRef>
          </c:xVal>
          <c:yVal>
            <c:numRef>
              <c:f>Sheet1!$U$2:$U$49</c:f>
              <c:numCache>
                <c:formatCode>General</c:formatCode>
                <c:ptCount val="48"/>
                <c:pt idx="0">
                  <c:v>7.558753387887009</c:v>
                </c:pt>
                <c:pt idx="1">
                  <c:v>47.835858257664995</c:v>
                </c:pt>
                <c:pt idx="2">
                  <c:v>75.727702403620015</c:v>
                </c:pt>
                <c:pt idx="3">
                  <c:v>95.89485667864983</c:v>
                </c:pt>
                <c:pt idx="4">
                  <c:v>111.06820714113996</c:v>
                </c:pt>
                <c:pt idx="5">
                  <c:v>122.86498133960981</c:v>
                </c:pt>
                <c:pt idx="6">
                  <c:v>132.28478253317007</c:v>
                </c:pt>
                <c:pt idx="7">
                  <c:v>139.97309416936014</c:v>
                </c:pt>
                <c:pt idx="8">
                  <c:v>146.36332078699002</c:v>
                </c:pt>
                <c:pt idx="9">
                  <c:v>151.75645436328</c:v>
                </c:pt>
                <c:pt idx="10">
                  <c:v>156.36768229626</c:v>
                </c:pt>
                <c:pt idx="11">
                  <c:v>160.35474726340999</c:v>
                </c:pt>
                <c:pt idx="12">
                  <c:v>163.83582199665011</c:v>
                </c:pt>
                <c:pt idx="13">
                  <c:v>166.90113274205987</c:v>
                </c:pt>
                <c:pt idx="14">
                  <c:v>169.62072946896978</c:v>
                </c:pt>
                <c:pt idx="15">
                  <c:v>172.04980916206023</c:v>
                </c:pt>
                <c:pt idx="16">
                  <c:v>174.23244330716989</c:v>
                </c:pt>
                <c:pt idx="17">
                  <c:v>176.20423949264023</c:v>
                </c:pt>
                <c:pt idx="18">
                  <c:v>177.99427562285018</c:v>
                </c:pt>
                <c:pt idx="19">
                  <c:v>179.62652802819002</c:v>
                </c:pt>
                <c:pt idx="20">
                  <c:v>181.12094119556014</c:v>
                </c:pt>
                <c:pt idx="21">
                  <c:v>182.49423963604977</c:v>
                </c:pt>
                <c:pt idx="22">
                  <c:v>183.76055148492014</c:v>
                </c:pt>
                <c:pt idx="23">
                  <c:v>184.93189279590979</c:v>
                </c:pt>
                <c:pt idx="24">
                  <c:v>186.01854747992002</c:v>
                </c:pt>
                <c:pt idx="25">
                  <c:v>187.02936818007993</c:v>
                </c:pt>
                <c:pt idx="26">
                  <c:v>187.97201661065992</c:v>
                </c:pt>
                <c:pt idx="27">
                  <c:v>188.85315709321003</c:v>
                </c:pt>
                <c:pt idx="28">
                  <c:v>189.6786135775601</c:v>
                </c:pt>
                <c:pt idx="29">
                  <c:v>190.45349793267997</c:v>
                </c:pt>
                <c:pt idx="30">
                  <c:v>191.18231545292974</c:v>
                </c:pt>
                <c:pt idx="31">
                  <c:v>191.86905216144987</c:v>
                </c:pt>
                <c:pt idx="32">
                  <c:v>192.51724746842001</c:v>
                </c:pt>
                <c:pt idx="33">
                  <c:v>193.13005497096992</c:v>
                </c:pt>
                <c:pt idx="34">
                  <c:v>193.71029359097065</c:v>
                </c:pt>
                <c:pt idx="35">
                  <c:v>194.26049079457061</c:v>
                </c:pt>
                <c:pt idx="36">
                  <c:v>194.78291928714953</c:v>
                </c:pt>
                <c:pt idx="37">
                  <c:v>195.27962830369052</c:v>
                </c:pt>
                <c:pt idx="38">
                  <c:v>195.75247040080012</c:v>
                </c:pt>
                <c:pt idx="39">
                  <c:v>196.2031244865002</c:v>
                </c:pt>
                <c:pt idx="40">
                  <c:v>196.63311568961035</c:v>
                </c:pt>
                <c:pt idx="41">
                  <c:v>197.04383256365963</c:v>
                </c:pt>
                <c:pt idx="42">
                  <c:v>197.4365420326294</c:v>
                </c:pt>
                <c:pt idx="43">
                  <c:v>197.81240241699015</c:v>
                </c:pt>
                <c:pt idx="44">
                  <c:v>198.17247482166022</c:v>
                </c:pt>
                <c:pt idx="45">
                  <c:v>198.51773312090972</c:v>
                </c:pt>
                <c:pt idx="46">
                  <c:v>198.84907273794943</c:v>
                </c:pt>
                <c:pt idx="47">
                  <c:v>199.16731838566011</c:v>
                </c:pt>
              </c:numCache>
            </c:numRef>
          </c:yVal>
          <c:smooth val="1"/>
        </c:ser>
        <c:ser>
          <c:idx val="7"/>
          <c:order val="7"/>
          <c:spPr>
            <a:ln w="19050" cap="rnd">
              <a:solidFill>
                <a:schemeClr val="bg1">
                  <a:lumMod val="50000"/>
                </a:schemeClr>
              </a:solidFill>
              <a:prstDash val="dash"/>
              <a:round/>
            </a:ln>
            <a:effectLst/>
          </c:spPr>
          <c:marker>
            <c:symbol val="none"/>
          </c:marker>
          <c:xVal>
            <c:numRef>
              <c:f>Sheet1!$R$2:$R$49</c:f>
              <c:numCache>
                <c:formatCode>General</c:formatCode>
                <c:ptCount val="48"/>
                <c:pt idx="0">
                  <c:v>0.3</c:v>
                </c:pt>
                <c:pt idx="1">
                  <c:v>0.4</c:v>
                </c:pt>
                <c:pt idx="2">
                  <c:v>0.5</c:v>
                </c:pt>
                <c:pt idx="3">
                  <c:v>0.6</c:v>
                </c:pt>
                <c:pt idx="4">
                  <c:v>0.7</c:v>
                </c:pt>
                <c:pt idx="5">
                  <c:v>0.8</c:v>
                </c:pt>
                <c:pt idx="6">
                  <c:v>0.9</c:v>
                </c:pt>
                <c:pt idx="7">
                  <c:v>1</c:v>
                </c:pt>
                <c:pt idx="8">
                  <c:v>1.1000000000000001</c:v>
                </c:pt>
                <c:pt idx="9">
                  <c:v>1.2</c:v>
                </c:pt>
                <c:pt idx="10">
                  <c:v>1.3</c:v>
                </c:pt>
                <c:pt idx="11">
                  <c:v>1.4</c:v>
                </c:pt>
                <c:pt idx="12">
                  <c:v>1.5</c:v>
                </c:pt>
                <c:pt idx="13">
                  <c:v>1.6</c:v>
                </c:pt>
                <c:pt idx="14">
                  <c:v>1.7</c:v>
                </c:pt>
                <c:pt idx="15">
                  <c:v>1.8</c:v>
                </c:pt>
                <c:pt idx="16">
                  <c:v>1.9</c:v>
                </c:pt>
                <c:pt idx="17">
                  <c:v>2</c:v>
                </c:pt>
                <c:pt idx="18">
                  <c:v>2.1</c:v>
                </c:pt>
                <c:pt idx="19">
                  <c:v>2.2000000000000002</c:v>
                </c:pt>
                <c:pt idx="20">
                  <c:v>2.2999999999999998</c:v>
                </c:pt>
                <c:pt idx="21">
                  <c:v>2.4</c:v>
                </c:pt>
                <c:pt idx="22">
                  <c:v>2.5</c:v>
                </c:pt>
                <c:pt idx="23">
                  <c:v>2.6</c:v>
                </c:pt>
                <c:pt idx="24">
                  <c:v>2.7</c:v>
                </c:pt>
                <c:pt idx="25">
                  <c:v>2.8</c:v>
                </c:pt>
                <c:pt idx="26">
                  <c:v>2.9</c:v>
                </c:pt>
                <c:pt idx="27">
                  <c:v>3</c:v>
                </c:pt>
                <c:pt idx="28">
                  <c:v>3.1</c:v>
                </c:pt>
                <c:pt idx="29">
                  <c:v>3.2</c:v>
                </c:pt>
                <c:pt idx="30">
                  <c:v>3.3</c:v>
                </c:pt>
                <c:pt idx="31">
                  <c:v>3.4</c:v>
                </c:pt>
                <c:pt idx="32">
                  <c:v>3.5</c:v>
                </c:pt>
                <c:pt idx="33">
                  <c:v>3.6</c:v>
                </c:pt>
                <c:pt idx="34">
                  <c:v>3.7</c:v>
                </c:pt>
                <c:pt idx="35">
                  <c:v>3.8</c:v>
                </c:pt>
                <c:pt idx="36">
                  <c:v>3.9</c:v>
                </c:pt>
                <c:pt idx="37">
                  <c:v>4</c:v>
                </c:pt>
                <c:pt idx="38">
                  <c:v>4.0999999999999996</c:v>
                </c:pt>
                <c:pt idx="39">
                  <c:v>4.2</c:v>
                </c:pt>
                <c:pt idx="40">
                  <c:v>4.3</c:v>
                </c:pt>
                <c:pt idx="41">
                  <c:v>4.4000000000000004</c:v>
                </c:pt>
                <c:pt idx="42">
                  <c:v>4.5</c:v>
                </c:pt>
                <c:pt idx="43">
                  <c:v>4.5999999999999996</c:v>
                </c:pt>
                <c:pt idx="44">
                  <c:v>4.7</c:v>
                </c:pt>
                <c:pt idx="45">
                  <c:v>4.8</c:v>
                </c:pt>
                <c:pt idx="46">
                  <c:v>4.9000000000000004</c:v>
                </c:pt>
                <c:pt idx="47">
                  <c:v>5</c:v>
                </c:pt>
              </c:numCache>
            </c:numRef>
          </c:xVal>
          <c:yVal>
            <c:numRef>
              <c:f>Sheet1!$W$2:$W$49</c:f>
              <c:numCache>
                <c:formatCode>General</c:formatCode>
                <c:ptCount val="48"/>
                <c:pt idx="0">
                  <c:v>302.85454687767799</c:v>
                </c:pt>
                <c:pt idx="1">
                  <c:v>288.53383132825502</c:v>
                </c:pt>
                <c:pt idx="2">
                  <c:v>277.86671922400001</c:v>
                </c:pt>
                <c:pt idx="3">
                  <c:v>269.79039969411997</c:v>
                </c:pt>
                <c:pt idx="4">
                  <c:v>263.51140131486</c:v>
                </c:pt>
                <c:pt idx="5">
                  <c:v>258.50628216661994</c:v>
                </c:pt>
                <c:pt idx="6">
                  <c:v>254.42956062198004</c:v>
                </c:pt>
                <c:pt idx="7">
                  <c:v>251.04766678042006</c:v>
                </c:pt>
                <c:pt idx="8">
                  <c:v>248.19822959635985</c:v>
                </c:pt>
                <c:pt idx="9">
                  <c:v>245.76532725024003</c:v>
                </c:pt>
                <c:pt idx="10">
                  <c:v>243.66417899955991</c:v>
                </c:pt>
                <c:pt idx="11">
                  <c:v>241.83143370633979</c:v>
                </c:pt>
                <c:pt idx="12">
                  <c:v>240.21884368021006</c:v>
                </c:pt>
                <c:pt idx="13">
                  <c:v>238.78903826993974</c:v>
                </c:pt>
                <c:pt idx="14">
                  <c:v>237.51263352096976</c:v>
                </c:pt>
                <c:pt idx="15">
                  <c:v>236.36621294851011</c:v>
                </c:pt>
                <c:pt idx="16">
                  <c:v>235.33088930647</c:v>
                </c:pt>
                <c:pt idx="17">
                  <c:v>234.39126202283023</c:v>
                </c:pt>
                <c:pt idx="18">
                  <c:v>233.53464928741005</c:v>
                </c:pt>
                <c:pt idx="19">
                  <c:v>232.75051415342978</c:v>
                </c:pt>
                <c:pt idx="20">
                  <c:v>232.03002990100003</c:v>
                </c:pt>
                <c:pt idx="21">
                  <c:v>231.36574684238985</c:v>
                </c:pt>
                <c:pt idx="22">
                  <c:v>230.75133402228994</c:v>
                </c:pt>
                <c:pt idx="23">
                  <c:v>230.18137690859976</c:v>
                </c:pt>
                <c:pt idx="24">
                  <c:v>229.65121742133988</c:v>
                </c:pt>
                <c:pt idx="25">
                  <c:v>229.15682632194012</c:v>
                </c:pt>
                <c:pt idx="26">
                  <c:v>228.69470057990975</c:v>
                </c:pt>
                <c:pt idx="27">
                  <c:v>228.26178019756981</c:v>
                </c:pt>
                <c:pt idx="28">
                  <c:v>227.85538032283011</c:v>
                </c:pt>
                <c:pt idx="29">
                  <c:v>227.47313547101976</c:v>
                </c:pt>
                <c:pt idx="30">
                  <c:v>227.11295340926972</c:v>
                </c:pt>
                <c:pt idx="31">
                  <c:v>226.77297680633001</c:v>
                </c:pt>
                <c:pt idx="32">
                  <c:v>226.45155116404976</c:v>
                </c:pt>
                <c:pt idx="33">
                  <c:v>226.14719786254</c:v>
                </c:pt>
                <c:pt idx="34">
                  <c:v>225.85859139229069</c:v>
                </c:pt>
                <c:pt idx="35">
                  <c:v>225.58454003385032</c:v>
                </c:pt>
                <c:pt idx="36">
                  <c:v>225.32396939104001</c:v>
                </c:pt>
                <c:pt idx="37">
                  <c:v>225.07590829787023</c:v>
                </c:pt>
                <c:pt idx="38">
                  <c:v>224.83947670929047</c:v>
                </c:pt>
                <c:pt idx="39">
                  <c:v>224.61387525765986</c:v>
                </c:pt>
                <c:pt idx="40">
                  <c:v>224.3983762131702</c:v>
                </c:pt>
                <c:pt idx="41">
                  <c:v>224.19231563360972</c:v>
                </c:pt>
                <c:pt idx="42">
                  <c:v>223.99508652383975</c:v>
                </c:pt>
                <c:pt idx="43">
                  <c:v>223.80613285762956</c:v>
                </c:pt>
                <c:pt idx="44">
                  <c:v>223.62494433674055</c:v>
                </c:pt>
                <c:pt idx="45">
                  <c:v>223.45105178426002</c:v>
                </c:pt>
                <c:pt idx="46">
                  <c:v>223.28402308316981</c:v>
                </c:pt>
                <c:pt idx="47">
                  <c:v>223.1234595877404</c:v>
                </c:pt>
              </c:numCache>
            </c:numRef>
          </c:yVal>
          <c:smooth val="1"/>
        </c:ser>
        <c:dLbls>
          <c:showLegendKey val="0"/>
          <c:showVal val="0"/>
          <c:showCatName val="0"/>
          <c:showSerName val="0"/>
          <c:showPercent val="0"/>
          <c:showBubbleSize val="0"/>
        </c:dLbls>
        <c:axId val="-277146624"/>
        <c:axId val="-277149888"/>
      </c:scatterChart>
      <c:valAx>
        <c:axId val="-277146624"/>
        <c:scaling>
          <c:orientation val="minMax"/>
          <c:max val="5"/>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a:solidFill>
                      <a:schemeClr val="tx1"/>
                    </a:solidFill>
                  </a:rPr>
                  <a:t>MQ [MeV/c2]</a:t>
                </a:r>
                <a:endParaRPr lang="ja-JP" sz="1800">
                  <a:solidFill>
                    <a:schemeClr val="tx1"/>
                  </a:solidFill>
                </a:endParaRP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ja-JP"/>
            </a:p>
          </c:txPr>
        </c:title>
        <c:numFmt formatCode="General"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ja-JP"/>
          </a:p>
        </c:txPr>
        <c:crossAx val="-277149888"/>
        <c:crosses val="autoZero"/>
        <c:crossBetween val="midCat"/>
        <c:majorUnit val="0.5"/>
      </c:valAx>
      <c:valAx>
        <c:axId val="-277149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ja-JP" sz="1800" smtClean="0">
                    <a:solidFill>
                      <a:schemeClr val="tx1"/>
                    </a:solidFill>
                  </a:rPr>
                  <a:t>Y</a:t>
                </a:r>
                <a:r>
                  <a:rPr lang="ja-JP" altLang="en-US" sz="1800" dirty="0" smtClean="0">
                    <a:solidFill>
                      <a:schemeClr val="tx1"/>
                    </a:solidFill>
                  </a:rPr>
                  <a:t>* </a:t>
                </a:r>
                <a:r>
                  <a:rPr lang="en-US" altLang="ja-JP" sz="1800" dirty="0" smtClean="0">
                    <a:solidFill>
                      <a:schemeClr val="tx1"/>
                    </a:solidFill>
                  </a:rPr>
                  <a:t>-</a:t>
                </a:r>
                <a:r>
                  <a:rPr lang="ja-JP" altLang="en-US" sz="1800" dirty="0" smtClean="0">
                    <a:solidFill>
                      <a:schemeClr val="tx1"/>
                    </a:solidFill>
                  </a:rPr>
                  <a:t> </a:t>
                </a:r>
                <a:r>
                  <a:rPr lang="en-US" altLang="ja-JP" sz="1800" dirty="0" smtClean="0">
                    <a:solidFill>
                      <a:schemeClr val="tx1"/>
                    </a:solidFill>
                  </a:rPr>
                  <a:t>YG.S.</a:t>
                </a:r>
                <a:r>
                  <a:rPr lang="ja-JP" altLang="en-US" sz="1800" dirty="0" smtClean="0">
                    <a:solidFill>
                      <a:schemeClr val="tx1"/>
                    </a:solidFill>
                  </a:rPr>
                  <a:t> </a:t>
                </a:r>
                <a:r>
                  <a:rPr lang="en-US" altLang="ja-JP" sz="1800" dirty="0" smtClean="0">
                    <a:solidFill>
                      <a:schemeClr val="tx1"/>
                    </a:solidFill>
                  </a:rPr>
                  <a:t>[MeV]</a:t>
                </a:r>
                <a:endParaRPr lang="ja-JP" sz="1800" dirty="0">
                  <a:solidFill>
                    <a:schemeClr val="tx1"/>
                  </a:solidFill>
                </a:endParaRPr>
              </a:p>
            </c:rich>
          </c:tx>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ja-JP"/>
            </a:p>
          </c:txPr>
        </c:title>
        <c:numFmt formatCode="General"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ja-JP"/>
          </a:p>
        </c:txPr>
        <c:crossAx val="-277146624"/>
        <c:crosses val="autoZero"/>
        <c:crossBetween val="midCat"/>
        <c:minorUnit val="50"/>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v>D* (exp(R^2t))</c:v>
          </c:tx>
          <c:spPr>
            <a:ln w="38100">
              <a:solidFill>
                <a:srgbClr val="0000FF"/>
              </a:solidFill>
            </a:ln>
          </c:spPr>
          <c:marker>
            <c:symbol val="none"/>
          </c:marker>
          <c:xVal>
            <c:numRef>
              <c:f>Regg3f!$C$6:$C$24</c:f>
              <c:numCache>
                <c:formatCode>General</c:formatCode>
                <c:ptCount val="19"/>
                <c:pt idx="0">
                  <c:v>1.01734602</c:v>
                </c:pt>
                <c:pt idx="1">
                  <c:v>1.0637533699999999</c:v>
                </c:pt>
                <c:pt idx="2">
                  <c:v>1.1101768000000001</c:v>
                </c:pt>
                <c:pt idx="3">
                  <c:v>1.15661228</c:v>
                </c:pt>
                <c:pt idx="4">
                  <c:v>1.38893676</c:v>
                </c:pt>
                <c:pt idx="5">
                  <c:v>1.6214138300000001</c:v>
                </c:pt>
                <c:pt idx="6">
                  <c:v>2.0865869500000001</c:v>
                </c:pt>
                <c:pt idx="7">
                  <c:v>2.5519161199999987</c:v>
                </c:pt>
                <c:pt idx="8">
                  <c:v>3.0173215900000012</c:v>
                </c:pt>
                <c:pt idx="9">
                  <c:v>3.4827666299999978</c:v>
                </c:pt>
                <c:pt idx="10">
                  <c:v>3.9482314600000001</c:v>
                </c:pt>
                <c:pt idx="11">
                  <c:v>4.4137296700000004</c:v>
                </c:pt>
                <c:pt idx="12">
                  <c:v>4.8792276399999999</c:v>
                </c:pt>
                <c:pt idx="13">
                  <c:v>6.0430021299999996</c:v>
                </c:pt>
                <c:pt idx="14">
                  <c:v>7.2068295500000001</c:v>
                </c:pt>
                <c:pt idx="15">
                  <c:v>8.3706970200000068</c:v>
                </c:pt>
                <c:pt idx="16">
                  <c:v>9.5345115699999994</c:v>
                </c:pt>
                <c:pt idx="17">
                  <c:v>11.862245600000024</c:v>
                </c:pt>
                <c:pt idx="18">
                  <c:v>14.1901913</c:v>
                </c:pt>
              </c:numCache>
            </c:numRef>
          </c:xVal>
          <c:yVal>
            <c:numRef>
              <c:f>Regg3f!$G$6:$G$24</c:f>
              <c:numCache>
                <c:formatCode>General</c:formatCode>
                <c:ptCount val="19"/>
                <c:pt idx="0">
                  <c:v>4.8871852400000002E-6</c:v>
                </c:pt>
                <c:pt idx="1">
                  <c:v>7.1694739500000821E-5</c:v>
                </c:pt>
                <c:pt idx="2">
                  <c:v>2.6407255800000418E-4</c:v>
                </c:pt>
                <c:pt idx="3">
                  <c:v>6.066513600000037E-4</c:v>
                </c:pt>
                <c:pt idx="4">
                  <c:v>3.7132671550000329E-3</c:v>
                </c:pt>
                <c:pt idx="5">
                  <c:v>6.4352606500000936E-3</c:v>
                </c:pt>
                <c:pt idx="6">
                  <c:v>7.547678900000067E-3</c:v>
                </c:pt>
                <c:pt idx="7">
                  <c:v>6.1372174000000482E-3</c:v>
                </c:pt>
                <c:pt idx="8">
                  <c:v>4.5318156499999998E-3</c:v>
                </c:pt>
                <c:pt idx="9">
                  <c:v>3.272415140000011E-3</c:v>
                </c:pt>
                <c:pt idx="10">
                  <c:v>2.3693852150000012E-3</c:v>
                </c:pt>
                <c:pt idx="11">
                  <c:v>1.7358143800000057E-3</c:v>
                </c:pt>
                <c:pt idx="12">
                  <c:v>1.2904398600000102E-3</c:v>
                </c:pt>
                <c:pt idx="13">
                  <c:v>6.5626576500000134E-4</c:v>
                </c:pt>
                <c:pt idx="14">
                  <c:v>3.6238797450000596E-4</c:v>
                </c:pt>
                <c:pt idx="15">
                  <c:v>2.1389435300000012E-4</c:v>
                </c:pt>
                <c:pt idx="16">
                  <c:v>1.3316003600000127E-4</c:v>
                </c:pt>
                <c:pt idx="17">
                  <c:v>5.8282232000000837E-5</c:v>
                </c:pt>
                <c:pt idx="18">
                  <c:v>2.8716287500000316E-5</c:v>
                </c:pt>
              </c:numCache>
            </c:numRef>
          </c:yVal>
          <c:smooth val="1"/>
        </c:ser>
        <c:ser>
          <c:idx val="1"/>
          <c:order val="1"/>
          <c:tx>
            <c:v>K* (exp(R^2t))</c:v>
          </c:tx>
          <c:spPr>
            <a:ln w="38100">
              <a:solidFill>
                <a:srgbClr val="0000FF"/>
              </a:solidFill>
            </a:ln>
          </c:spPr>
          <c:marker>
            <c:symbol val="none"/>
          </c:marker>
          <c:xVal>
            <c:numRef>
              <c:f>Regg3f!$C$30:$C$48</c:f>
              <c:numCache>
                <c:formatCode>General</c:formatCode>
                <c:ptCount val="19"/>
                <c:pt idx="0">
                  <c:v>1.017344709999991</c:v>
                </c:pt>
                <c:pt idx="1">
                  <c:v>1.0637525300000001</c:v>
                </c:pt>
                <c:pt idx="2">
                  <c:v>1.1101763200000001</c:v>
                </c:pt>
                <c:pt idx="3">
                  <c:v>1.1566125200000157</c:v>
                </c:pt>
                <c:pt idx="4">
                  <c:v>1.38893735</c:v>
                </c:pt>
                <c:pt idx="5">
                  <c:v>1.6214124000000001</c:v>
                </c:pt>
                <c:pt idx="6">
                  <c:v>2.0865886199999997</c:v>
                </c:pt>
                <c:pt idx="7">
                  <c:v>2.5519149299999997</c:v>
                </c:pt>
                <c:pt idx="8">
                  <c:v>3.0173184899999987</c:v>
                </c:pt>
                <c:pt idx="9">
                  <c:v>3.4827644799999997</c:v>
                </c:pt>
                <c:pt idx="10">
                  <c:v>3.94823623</c:v>
                </c:pt>
                <c:pt idx="11">
                  <c:v>4.41372681</c:v>
                </c:pt>
                <c:pt idx="12">
                  <c:v>4.8792266800000501</c:v>
                </c:pt>
                <c:pt idx="13">
                  <c:v>6.0430202499999846</c:v>
                </c:pt>
                <c:pt idx="14">
                  <c:v>7.2068438500000003</c:v>
                </c:pt>
                <c:pt idx="15">
                  <c:v>8.3706941600000047</c:v>
                </c:pt>
                <c:pt idx="16">
                  <c:v>9.5345373200000001</c:v>
                </c:pt>
                <c:pt idx="17">
                  <c:v>11.862259900000026</c:v>
                </c:pt>
                <c:pt idx="18">
                  <c:v>14.1900063</c:v>
                </c:pt>
              </c:numCache>
            </c:numRef>
          </c:xVal>
          <c:yVal>
            <c:numRef>
              <c:f>Regg3f!$G$30:$G$48</c:f>
              <c:numCache>
                <c:formatCode>General</c:formatCode>
                <c:ptCount val="19"/>
                <c:pt idx="0">
                  <c:v>62.977676499999994</c:v>
                </c:pt>
                <c:pt idx="1">
                  <c:v>100.74220300000061</c:v>
                </c:pt>
                <c:pt idx="2">
                  <c:v>111.7653505</c:v>
                </c:pt>
                <c:pt idx="3">
                  <c:v>113.71702600000064</c:v>
                </c:pt>
                <c:pt idx="4">
                  <c:v>93.598037499999919</c:v>
                </c:pt>
                <c:pt idx="5">
                  <c:v>73.063270500000002</c:v>
                </c:pt>
                <c:pt idx="6">
                  <c:v>47.954128250000004</c:v>
                </c:pt>
                <c:pt idx="7">
                  <c:v>34.365386950000001</c:v>
                </c:pt>
                <c:pt idx="8">
                  <c:v>26.169742599999733</c:v>
                </c:pt>
                <c:pt idx="9">
                  <c:v>20.802602749999831</c:v>
                </c:pt>
                <c:pt idx="10">
                  <c:v>17.067333199999986</c:v>
                </c:pt>
                <c:pt idx="11">
                  <c:v>14.345086100000024</c:v>
                </c:pt>
                <c:pt idx="12">
                  <c:v>12.2884159</c:v>
                </c:pt>
                <c:pt idx="13">
                  <c:v>8.8735733000000003</c:v>
                </c:pt>
                <c:pt idx="14">
                  <c:v>6.8154916999999955</c:v>
                </c:pt>
                <c:pt idx="15">
                  <c:v>5.4602980499999996</c:v>
                </c:pt>
                <c:pt idx="16">
                  <c:v>4.5105628949999996</c:v>
                </c:pt>
                <c:pt idx="17">
                  <c:v>3.283281565000034</c:v>
                </c:pt>
                <c:pt idx="18">
                  <c:v>2.5361595149999987</c:v>
                </c:pt>
              </c:numCache>
            </c:numRef>
          </c:yVal>
          <c:smooth val="1"/>
        </c:ser>
        <c:ser>
          <c:idx val="4"/>
          <c:order val="2"/>
          <c:tx>
            <c:v>K* data</c:v>
          </c:tx>
          <c:spPr>
            <a:ln>
              <a:noFill/>
            </a:ln>
          </c:spPr>
          <c:marker>
            <c:symbol val="square"/>
            <c:size val="5"/>
            <c:spPr>
              <a:solidFill>
                <a:srgbClr val="FF0000"/>
              </a:solidFill>
              <a:ln>
                <a:solidFill>
                  <a:srgbClr val="FF0000"/>
                </a:solidFill>
              </a:ln>
            </c:spPr>
          </c:marker>
          <c:errBars>
            <c:errDir val="y"/>
            <c:errBarType val="both"/>
            <c:errValType val="cust"/>
            <c:noEndCap val="0"/>
            <c:plus>
              <c:numRef>
                <c:f>Regg3f!$G$50:$G$54</c:f>
                <c:numCache>
                  <c:formatCode>General</c:formatCode>
                  <c:ptCount val="5"/>
                  <c:pt idx="0">
                    <c:v>7.4</c:v>
                  </c:pt>
                  <c:pt idx="1">
                    <c:v>5.6</c:v>
                  </c:pt>
                  <c:pt idx="2">
                    <c:v>7.7</c:v>
                  </c:pt>
                  <c:pt idx="3">
                    <c:v>2</c:v>
                  </c:pt>
                  <c:pt idx="4">
                    <c:v>2</c:v>
                  </c:pt>
                </c:numCache>
              </c:numRef>
            </c:plus>
            <c:minus>
              <c:numRef>
                <c:f>Regg3f!$G$50:$G$54</c:f>
                <c:numCache>
                  <c:formatCode>General</c:formatCode>
                  <c:ptCount val="5"/>
                  <c:pt idx="0">
                    <c:v>7.4</c:v>
                  </c:pt>
                  <c:pt idx="1">
                    <c:v>5.6</c:v>
                  </c:pt>
                  <c:pt idx="2">
                    <c:v>7.7</c:v>
                  </c:pt>
                  <c:pt idx="3">
                    <c:v>2</c:v>
                  </c:pt>
                  <c:pt idx="4">
                    <c:v>2</c:v>
                  </c:pt>
                </c:numCache>
              </c:numRef>
            </c:minus>
          </c:errBars>
          <c:xVal>
            <c:numRef>
              <c:f>Regg3f!$C$50:$C$54</c:f>
              <c:numCache>
                <c:formatCode>General</c:formatCode>
                <c:ptCount val="5"/>
                <c:pt idx="0">
                  <c:v>1.1589</c:v>
                </c:pt>
                <c:pt idx="1">
                  <c:v>1.6712</c:v>
                </c:pt>
                <c:pt idx="2">
                  <c:v>2.0907999999999998</c:v>
                </c:pt>
                <c:pt idx="3">
                  <c:v>2.3239000000000001</c:v>
                </c:pt>
                <c:pt idx="4">
                  <c:v>3.0232999999999999</c:v>
                </c:pt>
              </c:numCache>
            </c:numRef>
          </c:xVal>
          <c:yVal>
            <c:numRef>
              <c:f>Regg3f!$F$50:$F$54</c:f>
              <c:numCache>
                <c:formatCode>General</c:formatCode>
                <c:ptCount val="5"/>
                <c:pt idx="0">
                  <c:v>98.4</c:v>
                </c:pt>
                <c:pt idx="1">
                  <c:v>63</c:v>
                </c:pt>
                <c:pt idx="2">
                  <c:v>63.1</c:v>
                </c:pt>
                <c:pt idx="3">
                  <c:v>53</c:v>
                </c:pt>
                <c:pt idx="4">
                  <c:v>25.5</c:v>
                </c:pt>
              </c:numCache>
            </c:numRef>
          </c:yVal>
          <c:smooth val="1"/>
        </c:ser>
        <c:dLbls>
          <c:showLegendKey val="0"/>
          <c:showVal val="0"/>
          <c:showCatName val="0"/>
          <c:showSerName val="0"/>
          <c:showPercent val="0"/>
          <c:showBubbleSize val="0"/>
        </c:dLbls>
        <c:axId val="-277142816"/>
        <c:axId val="-242118800"/>
      </c:scatterChart>
      <c:valAx>
        <c:axId val="-277142816"/>
        <c:scaling>
          <c:logBase val="10"/>
          <c:orientation val="minMax"/>
          <c:max val="10"/>
        </c:scaling>
        <c:delete val="0"/>
        <c:axPos val="b"/>
        <c:numFmt formatCode="General" sourceLinked="1"/>
        <c:majorTickMark val="out"/>
        <c:minorTickMark val="out"/>
        <c:tickLblPos val="nextTo"/>
        <c:spPr>
          <a:ln>
            <a:solidFill>
              <a:prstClr val="black"/>
            </a:solidFill>
          </a:ln>
        </c:spPr>
        <c:crossAx val="-242118800"/>
        <c:crossesAt val="1.0000000000000165E-5"/>
        <c:crossBetween val="midCat"/>
        <c:minorUnit val="10"/>
      </c:valAx>
      <c:valAx>
        <c:axId val="-242118800"/>
        <c:scaling>
          <c:logBase val="10"/>
          <c:orientation val="minMax"/>
          <c:min val="1.0000000000000165E-5"/>
        </c:scaling>
        <c:delete val="0"/>
        <c:axPos val="l"/>
        <c:majorGridlines>
          <c:spPr>
            <a:ln w="12700">
              <a:solidFill>
                <a:schemeClr val="tx1"/>
              </a:solidFill>
            </a:ln>
          </c:spPr>
        </c:majorGridlines>
        <c:numFmt formatCode="0.E+00" sourceLinked="0"/>
        <c:majorTickMark val="out"/>
        <c:minorTickMark val="none"/>
        <c:tickLblPos val="nextTo"/>
        <c:spPr>
          <a:ln>
            <a:solidFill>
              <a:prstClr val="black"/>
            </a:solidFill>
          </a:ln>
        </c:spPr>
        <c:txPr>
          <a:bodyPr/>
          <a:lstStyle/>
          <a:p>
            <a:pPr>
              <a:defRPr sz="1200"/>
            </a:pPr>
            <a:endParaRPr lang="ja-JP"/>
          </a:p>
        </c:txPr>
        <c:crossAx val="-277142816"/>
        <c:crossesAt val="1"/>
        <c:crossBetween val="midCat"/>
      </c:valAx>
      <c:spPr>
        <a:ln>
          <a:solidFill>
            <a:prstClr val="black"/>
          </a:solidFill>
        </a:ln>
      </c:spPr>
    </c:plotArea>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0100773572222228E-2"/>
          <c:y val="1.767934966678554E-2"/>
          <c:w val="0.87809030801818422"/>
          <c:h val="0.88892799198894557"/>
        </c:manualLayout>
      </c:layout>
      <c:scatterChart>
        <c:scatterStyle val="lineMarker"/>
        <c:varyColors val="0"/>
        <c:ser>
          <c:idx val="0"/>
          <c:order val="0"/>
          <c:tx>
            <c:strRef>
              <c:f>production!$B$40</c:f>
              <c:strCache>
                <c:ptCount val="1"/>
                <c:pt idx="0">
                  <c:v>pi-p-&gt;K0Lambda</c:v>
                </c:pt>
              </c:strCache>
            </c:strRef>
          </c:tx>
          <c:spPr>
            <a:ln w="28575">
              <a:noFill/>
            </a:ln>
          </c:spPr>
          <c:errBars>
            <c:errDir val="y"/>
            <c:errBarType val="both"/>
            <c:errValType val="cust"/>
            <c:noEndCap val="1"/>
            <c:plus>
              <c:numRef>
                <c:f>production!$F$48:$F$77</c:f>
                <c:numCache>
                  <c:formatCode>General</c:formatCode>
                  <c:ptCount val="30"/>
                  <c:pt idx="0">
                    <c:v>19</c:v>
                  </c:pt>
                  <c:pt idx="1">
                    <c:v>23</c:v>
                  </c:pt>
                  <c:pt idx="2">
                    <c:v>21</c:v>
                  </c:pt>
                  <c:pt idx="3">
                    <c:v>25</c:v>
                  </c:pt>
                  <c:pt idx="4">
                    <c:v>12</c:v>
                  </c:pt>
                  <c:pt idx="5">
                    <c:v>12</c:v>
                  </c:pt>
                  <c:pt idx="6">
                    <c:v>15</c:v>
                  </c:pt>
                  <c:pt idx="7">
                    <c:v>11</c:v>
                  </c:pt>
                  <c:pt idx="8">
                    <c:v>20</c:v>
                  </c:pt>
                  <c:pt idx="9">
                    <c:v>17</c:v>
                  </c:pt>
                  <c:pt idx="10">
                    <c:v>15</c:v>
                  </c:pt>
                  <c:pt idx="11">
                    <c:v>20</c:v>
                  </c:pt>
                  <c:pt idx="12">
                    <c:v>11</c:v>
                  </c:pt>
                  <c:pt idx="13">
                    <c:v>10</c:v>
                  </c:pt>
                  <c:pt idx="14">
                    <c:v>14</c:v>
                  </c:pt>
                  <c:pt idx="15">
                    <c:v>12</c:v>
                  </c:pt>
                  <c:pt idx="16">
                    <c:v>11</c:v>
                  </c:pt>
                  <c:pt idx="17">
                    <c:v>25</c:v>
                  </c:pt>
                  <c:pt idx="18">
                    <c:v>15</c:v>
                  </c:pt>
                  <c:pt idx="19">
                    <c:v>14</c:v>
                  </c:pt>
                  <c:pt idx="20">
                    <c:v>14</c:v>
                  </c:pt>
                  <c:pt idx="21">
                    <c:v>12</c:v>
                  </c:pt>
                  <c:pt idx="22">
                    <c:v>10</c:v>
                  </c:pt>
                  <c:pt idx="23">
                    <c:v>12</c:v>
                  </c:pt>
                  <c:pt idx="24">
                    <c:v>8</c:v>
                  </c:pt>
                  <c:pt idx="25">
                    <c:v>2.2000000000000002</c:v>
                  </c:pt>
                  <c:pt idx="26">
                    <c:v>1.6</c:v>
                  </c:pt>
                  <c:pt idx="27">
                    <c:v>1.3</c:v>
                  </c:pt>
                  <c:pt idx="28">
                    <c:v>2</c:v>
                  </c:pt>
                  <c:pt idx="29">
                    <c:v>2.1074940687935633</c:v>
                  </c:pt>
                </c:numCache>
              </c:numRef>
            </c:plus>
            <c:minus>
              <c:numRef>
                <c:f>production!$G$48:$G$77</c:f>
                <c:numCache>
                  <c:formatCode>General</c:formatCode>
                  <c:ptCount val="30"/>
                  <c:pt idx="0">
                    <c:v>19</c:v>
                  </c:pt>
                  <c:pt idx="1">
                    <c:v>23</c:v>
                  </c:pt>
                  <c:pt idx="2">
                    <c:v>21</c:v>
                  </c:pt>
                  <c:pt idx="3">
                    <c:v>25</c:v>
                  </c:pt>
                  <c:pt idx="4">
                    <c:v>12</c:v>
                  </c:pt>
                  <c:pt idx="5">
                    <c:v>12</c:v>
                  </c:pt>
                  <c:pt idx="6">
                    <c:v>15</c:v>
                  </c:pt>
                  <c:pt idx="7">
                    <c:v>11</c:v>
                  </c:pt>
                  <c:pt idx="8">
                    <c:v>20</c:v>
                  </c:pt>
                  <c:pt idx="9">
                    <c:v>17</c:v>
                  </c:pt>
                  <c:pt idx="10">
                    <c:v>15</c:v>
                  </c:pt>
                  <c:pt idx="11">
                    <c:v>20</c:v>
                  </c:pt>
                  <c:pt idx="12">
                    <c:v>11</c:v>
                  </c:pt>
                  <c:pt idx="13">
                    <c:v>10</c:v>
                  </c:pt>
                  <c:pt idx="14">
                    <c:v>14</c:v>
                  </c:pt>
                  <c:pt idx="15">
                    <c:v>12</c:v>
                  </c:pt>
                  <c:pt idx="16">
                    <c:v>11</c:v>
                  </c:pt>
                  <c:pt idx="17">
                    <c:v>25</c:v>
                  </c:pt>
                  <c:pt idx="18">
                    <c:v>15</c:v>
                  </c:pt>
                  <c:pt idx="19">
                    <c:v>14</c:v>
                  </c:pt>
                  <c:pt idx="20">
                    <c:v>14</c:v>
                  </c:pt>
                  <c:pt idx="21">
                    <c:v>12</c:v>
                  </c:pt>
                  <c:pt idx="22">
                    <c:v>10</c:v>
                  </c:pt>
                  <c:pt idx="23">
                    <c:v>12</c:v>
                  </c:pt>
                  <c:pt idx="24">
                    <c:v>8</c:v>
                  </c:pt>
                  <c:pt idx="25">
                    <c:v>2.2000000000000002</c:v>
                  </c:pt>
                  <c:pt idx="26">
                    <c:v>1.6</c:v>
                  </c:pt>
                  <c:pt idx="27">
                    <c:v>1.3</c:v>
                  </c:pt>
                  <c:pt idx="28">
                    <c:v>2</c:v>
                  </c:pt>
                  <c:pt idx="29">
                    <c:v>2.1074940687935633</c:v>
                  </c:pt>
                </c:numCache>
              </c:numRef>
            </c:minus>
          </c:errBars>
          <c:xVal>
            <c:numRef>
              <c:f>production!$D$40:$D$77</c:f>
              <c:numCache>
                <c:formatCode>General</c:formatCode>
                <c:ptCount val="38"/>
                <c:pt idx="0">
                  <c:v>1.0050958764851792</c:v>
                </c:pt>
                <c:pt idx="1">
                  <c:v>1.0180733521040626</c:v>
                </c:pt>
                <c:pt idx="2">
                  <c:v>1.04402830334184</c:v>
                </c:pt>
                <c:pt idx="3">
                  <c:v>1.0743090797859101</c:v>
                </c:pt>
                <c:pt idx="4">
                  <c:v>1.1656036886531378</c:v>
                </c:pt>
                <c:pt idx="5">
                  <c:v>1.2417845063555248</c:v>
                </c:pt>
                <c:pt idx="6">
                  <c:v>1.2718799888486838</c:v>
                </c:pt>
                <c:pt idx="7">
                  <c:v>1.3070060941836739</c:v>
                </c:pt>
                <c:pt idx="8">
                  <c:v>1.4318452150409311</c:v>
                </c:pt>
                <c:pt idx="9">
                  <c:v>1.437588305956508</c:v>
                </c:pt>
                <c:pt idx="10">
                  <c:v>1.4964692193312619</c:v>
                </c:pt>
                <c:pt idx="11">
                  <c:v>1.5144255112590312</c:v>
                </c:pt>
                <c:pt idx="12">
                  <c:v>1.5683063908928059</c:v>
                </c:pt>
                <c:pt idx="13">
                  <c:v>1.6833040417820644</c:v>
                </c:pt>
                <c:pt idx="14">
                  <c:v>1.74801604147792</c:v>
                </c:pt>
                <c:pt idx="15">
                  <c:v>1.7552072590769126</c:v>
                </c:pt>
                <c:pt idx="16">
                  <c:v>1.7767820283382973</c:v>
                </c:pt>
                <c:pt idx="17">
                  <c:v>1.8271293215312963</c:v>
                </c:pt>
                <c:pt idx="18">
                  <c:v>1.8271293215312963</c:v>
                </c:pt>
                <c:pt idx="19">
                  <c:v>1.8918731168011904</c:v>
                </c:pt>
                <c:pt idx="20">
                  <c:v>1.8990676114836191</c:v>
                </c:pt>
                <c:pt idx="21">
                  <c:v>1.9710199741761147</c:v>
                </c:pt>
                <c:pt idx="22">
                  <c:v>2.0429846198497077</c:v>
                </c:pt>
                <c:pt idx="23">
                  <c:v>2.2265403826672592</c:v>
                </c:pt>
                <c:pt idx="24">
                  <c:v>2.2949379646589882</c:v>
                </c:pt>
                <c:pt idx="25">
                  <c:v>2.3309393134987526</c:v>
                </c:pt>
                <c:pt idx="26">
                  <c:v>2.4101480788119316</c:v>
                </c:pt>
                <c:pt idx="27">
                  <c:v>2.5109696141729332</c:v>
                </c:pt>
                <c:pt idx="28">
                  <c:v>2.5181715589102187</c:v>
                </c:pt>
                <c:pt idx="29">
                  <c:v>2.6009974893262942</c:v>
                </c:pt>
                <c:pt idx="30">
                  <c:v>2.6622205970508315</c:v>
                </c:pt>
                <c:pt idx="31">
                  <c:v>3.1484962988511112</c:v>
                </c:pt>
                <c:pt idx="32">
                  <c:v>3.3466439086677577</c:v>
                </c:pt>
                <c:pt idx="33">
                  <c:v>6.1143621972825084</c:v>
                </c:pt>
                <c:pt idx="34">
                  <c:v>8.0607620850298627</c:v>
                </c:pt>
                <c:pt idx="35">
                  <c:v>11.665407436831332</c:v>
                </c:pt>
                <c:pt idx="36">
                  <c:v>3.5916465637756843</c:v>
                </c:pt>
                <c:pt idx="37">
                  <c:v>4.6727129611328015</c:v>
                </c:pt>
              </c:numCache>
            </c:numRef>
          </c:xVal>
          <c:yVal>
            <c:numRef>
              <c:f>production!$E$40:$E$77</c:f>
              <c:numCache>
                <c:formatCode>General</c:formatCode>
                <c:ptCount val="38"/>
                <c:pt idx="0">
                  <c:v>56</c:v>
                </c:pt>
                <c:pt idx="1">
                  <c:v>140</c:v>
                </c:pt>
                <c:pt idx="2">
                  <c:v>430</c:v>
                </c:pt>
                <c:pt idx="3">
                  <c:v>560</c:v>
                </c:pt>
                <c:pt idx="4">
                  <c:v>592</c:v>
                </c:pt>
                <c:pt idx="5">
                  <c:v>485</c:v>
                </c:pt>
                <c:pt idx="6">
                  <c:v>447</c:v>
                </c:pt>
                <c:pt idx="7">
                  <c:v>367</c:v>
                </c:pt>
                <c:pt idx="8">
                  <c:v>334</c:v>
                </c:pt>
                <c:pt idx="9">
                  <c:v>214</c:v>
                </c:pt>
                <c:pt idx="10">
                  <c:v>214</c:v>
                </c:pt>
                <c:pt idx="11">
                  <c:v>208</c:v>
                </c:pt>
                <c:pt idx="12">
                  <c:v>199</c:v>
                </c:pt>
                <c:pt idx="13">
                  <c:v>181</c:v>
                </c:pt>
                <c:pt idx="14">
                  <c:v>185</c:v>
                </c:pt>
                <c:pt idx="15">
                  <c:v>182</c:v>
                </c:pt>
                <c:pt idx="16">
                  <c:v>184</c:v>
                </c:pt>
                <c:pt idx="17">
                  <c:v>182</c:v>
                </c:pt>
                <c:pt idx="18">
                  <c:v>179</c:v>
                </c:pt>
                <c:pt idx="19">
                  <c:v>162</c:v>
                </c:pt>
                <c:pt idx="20">
                  <c:v>192</c:v>
                </c:pt>
                <c:pt idx="21">
                  <c:v>172</c:v>
                </c:pt>
                <c:pt idx="22">
                  <c:v>174</c:v>
                </c:pt>
                <c:pt idx="23">
                  <c:v>106</c:v>
                </c:pt>
                <c:pt idx="24">
                  <c:v>120</c:v>
                </c:pt>
                <c:pt idx="25">
                  <c:v>90</c:v>
                </c:pt>
                <c:pt idx="26">
                  <c:v>109</c:v>
                </c:pt>
                <c:pt idx="27">
                  <c:v>31</c:v>
                </c:pt>
                <c:pt idx="28">
                  <c:v>84</c:v>
                </c:pt>
                <c:pt idx="29">
                  <c:v>94</c:v>
                </c:pt>
                <c:pt idx="30">
                  <c:v>87</c:v>
                </c:pt>
                <c:pt idx="31">
                  <c:v>67</c:v>
                </c:pt>
                <c:pt idx="32">
                  <c:v>49</c:v>
                </c:pt>
                <c:pt idx="33">
                  <c:v>22.1</c:v>
                </c:pt>
                <c:pt idx="34">
                  <c:v>15.7</c:v>
                </c:pt>
                <c:pt idx="35">
                  <c:v>9.1</c:v>
                </c:pt>
                <c:pt idx="36">
                  <c:v>54</c:v>
                </c:pt>
                <c:pt idx="37">
                  <c:v>37.70000000000001</c:v>
                </c:pt>
              </c:numCache>
            </c:numRef>
          </c:yVal>
          <c:smooth val="0"/>
        </c:ser>
        <c:ser>
          <c:idx val="1"/>
          <c:order val="1"/>
          <c:tx>
            <c:strRef>
              <c:f>production!$B$79</c:f>
              <c:strCache>
                <c:ptCount val="1"/>
                <c:pt idx="0">
                  <c:v>pi-p-&gt;K0Sigma0</c:v>
                </c:pt>
              </c:strCache>
            </c:strRef>
          </c:tx>
          <c:spPr>
            <a:ln w="28575">
              <a:noFill/>
            </a:ln>
          </c:spPr>
          <c:marker>
            <c:symbol val="square"/>
            <c:size val="5"/>
          </c:marker>
          <c:errBars>
            <c:errDir val="y"/>
            <c:errBarType val="both"/>
            <c:errValType val="cust"/>
            <c:noEndCap val="1"/>
            <c:plus>
              <c:numRef>
                <c:f>production!$F$79:$F$110</c:f>
                <c:numCache>
                  <c:formatCode>General</c:formatCode>
                  <c:ptCount val="32"/>
                  <c:pt idx="0">
                    <c:v>15</c:v>
                  </c:pt>
                  <c:pt idx="1">
                    <c:v>25</c:v>
                  </c:pt>
                  <c:pt idx="2">
                    <c:v>20</c:v>
                  </c:pt>
                  <c:pt idx="3">
                    <c:v>25</c:v>
                  </c:pt>
                  <c:pt idx="4">
                    <c:v>22</c:v>
                  </c:pt>
                  <c:pt idx="5">
                    <c:v>22</c:v>
                  </c:pt>
                  <c:pt idx="6">
                    <c:v>20</c:v>
                  </c:pt>
                  <c:pt idx="7">
                    <c:v>14</c:v>
                  </c:pt>
                  <c:pt idx="8">
                    <c:v>17</c:v>
                  </c:pt>
                  <c:pt idx="9">
                    <c:v>15</c:v>
                  </c:pt>
                  <c:pt idx="10">
                    <c:v>13</c:v>
                  </c:pt>
                  <c:pt idx="11">
                    <c:v>15</c:v>
                  </c:pt>
                  <c:pt idx="12">
                    <c:v>21</c:v>
                  </c:pt>
                  <c:pt idx="13">
                    <c:v>10</c:v>
                  </c:pt>
                  <c:pt idx="14">
                    <c:v>20</c:v>
                  </c:pt>
                  <c:pt idx="15">
                    <c:v>13</c:v>
                  </c:pt>
                  <c:pt idx="16">
                    <c:v>12</c:v>
                  </c:pt>
                  <c:pt idx="17">
                    <c:v>18</c:v>
                  </c:pt>
                  <c:pt idx="18">
                    <c:v>12</c:v>
                  </c:pt>
                  <c:pt idx="19">
                    <c:v>12</c:v>
                  </c:pt>
                  <c:pt idx="20">
                    <c:v>25</c:v>
                  </c:pt>
                  <c:pt idx="21">
                    <c:v>25</c:v>
                  </c:pt>
                  <c:pt idx="22">
                    <c:v>25</c:v>
                  </c:pt>
                  <c:pt idx="23">
                    <c:v>12</c:v>
                  </c:pt>
                  <c:pt idx="24">
                    <c:v>10</c:v>
                  </c:pt>
                  <c:pt idx="25">
                    <c:v>6</c:v>
                  </c:pt>
                  <c:pt idx="26">
                    <c:v>8</c:v>
                  </c:pt>
                  <c:pt idx="27">
                    <c:v>8</c:v>
                  </c:pt>
                  <c:pt idx="28">
                    <c:v>1.7</c:v>
                  </c:pt>
                  <c:pt idx="29">
                    <c:v>1.1000000000000001</c:v>
                  </c:pt>
                  <c:pt idx="30">
                    <c:v>1</c:v>
                  </c:pt>
                  <c:pt idx="31">
                    <c:v>2</c:v>
                  </c:pt>
                </c:numCache>
              </c:numRef>
            </c:plus>
            <c:minus>
              <c:numRef>
                <c:f>production!$G$79:$G$110</c:f>
                <c:numCache>
                  <c:formatCode>General</c:formatCode>
                  <c:ptCount val="32"/>
                  <c:pt idx="0">
                    <c:v>15</c:v>
                  </c:pt>
                  <c:pt idx="1">
                    <c:v>25</c:v>
                  </c:pt>
                  <c:pt idx="2">
                    <c:v>20</c:v>
                  </c:pt>
                  <c:pt idx="3">
                    <c:v>25</c:v>
                  </c:pt>
                  <c:pt idx="4">
                    <c:v>22</c:v>
                  </c:pt>
                  <c:pt idx="5">
                    <c:v>22</c:v>
                  </c:pt>
                  <c:pt idx="6">
                    <c:v>20</c:v>
                  </c:pt>
                  <c:pt idx="7">
                    <c:v>14</c:v>
                  </c:pt>
                  <c:pt idx="8">
                    <c:v>17</c:v>
                  </c:pt>
                  <c:pt idx="9">
                    <c:v>15</c:v>
                  </c:pt>
                  <c:pt idx="10">
                    <c:v>13</c:v>
                  </c:pt>
                  <c:pt idx="11">
                    <c:v>15</c:v>
                  </c:pt>
                  <c:pt idx="12">
                    <c:v>21</c:v>
                  </c:pt>
                  <c:pt idx="13">
                    <c:v>10</c:v>
                  </c:pt>
                  <c:pt idx="14">
                    <c:v>20</c:v>
                  </c:pt>
                  <c:pt idx="15">
                    <c:v>13</c:v>
                  </c:pt>
                  <c:pt idx="16">
                    <c:v>12</c:v>
                  </c:pt>
                  <c:pt idx="17">
                    <c:v>18</c:v>
                  </c:pt>
                  <c:pt idx="18">
                    <c:v>12</c:v>
                  </c:pt>
                  <c:pt idx="19">
                    <c:v>12</c:v>
                  </c:pt>
                  <c:pt idx="20">
                    <c:v>25</c:v>
                  </c:pt>
                  <c:pt idx="21">
                    <c:v>25</c:v>
                  </c:pt>
                  <c:pt idx="22">
                    <c:v>25</c:v>
                  </c:pt>
                  <c:pt idx="23">
                    <c:v>12</c:v>
                  </c:pt>
                  <c:pt idx="24">
                    <c:v>10</c:v>
                  </c:pt>
                  <c:pt idx="25">
                    <c:v>6</c:v>
                  </c:pt>
                  <c:pt idx="26">
                    <c:v>8</c:v>
                  </c:pt>
                  <c:pt idx="27">
                    <c:v>8</c:v>
                  </c:pt>
                  <c:pt idx="28">
                    <c:v>1.7</c:v>
                  </c:pt>
                  <c:pt idx="29">
                    <c:v>1.1000000000000001</c:v>
                  </c:pt>
                  <c:pt idx="30">
                    <c:v>1</c:v>
                  </c:pt>
                  <c:pt idx="31">
                    <c:v>2</c:v>
                  </c:pt>
                </c:numCache>
              </c:numRef>
            </c:minus>
          </c:errBars>
          <c:xVal>
            <c:numRef>
              <c:f>production!$D$79:$D$110</c:f>
              <c:numCache>
                <c:formatCode>General</c:formatCode>
                <c:ptCount val="32"/>
                <c:pt idx="0">
                  <c:v>1.0626826348123157</c:v>
                </c:pt>
                <c:pt idx="1">
                  <c:v>1.1321368008090531</c:v>
                </c:pt>
                <c:pt idx="2">
                  <c:v>1.159574897430667</c:v>
                </c:pt>
                <c:pt idx="3">
                  <c:v>1.1915994204580602</c:v>
                </c:pt>
                <c:pt idx="4">
                  <c:v>1.3054154345730697</c:v>
                </c:pt>
                <c:pt idx="5">
                  <c:v>1.3643332364124878</c:v>
                </c:pt>
                <c:pt idx="6">
                  <c:v>1.3807040147508007</c:v>
                </c:pt>
                <c:pt idx="7">
                  <c:v>1.4298272936942462</c:v>
                </c:pt>
                <c:pt idx="8">
                  <c:v>1.5346708248479963</c:v>
                </c:pt>
                <c:pt idx="9">
                  <c:v>1.5936688522308908</c:v>
                </c:pt>
                <c:pt idx="10">
                  <c:v>1.6002250961240798</c:v>
                </c:pt>
                <c:pt idx="11">
                  <c:v>1.619894845685905</c:v>
                </c:pt>
                <c:pt idx="12">
                  <c:v>1.6657965485604356</c:v>
                </c:pt>
                <c:pt idx="13">
                  <c:v>1.6657965485604356</c:v>
                </c:pt>
                <c:pt idx="14">
                  <c:v>1.724823564015973</c:v>
                </c:pt>
                <c:pt idx="15">
                  <c:v>1.7313827956310519</c:v>
                </c:pt>
                <c:pt idx="16">
                  <c:v>1.7969818728400302</c:v>
                </c:pt>
                <c:pt idx="17">
                  <c:v>1.8625921484613461</c:v>
                </c:pt>
                <c:pt idx="18">
                  <c:v>2.0299402133008817</c:v>
                </c:pt>
                <c:pt idx="19">
                  <c:v>2.0922983916022537</c:v>
                </c:pt>
                <c:pt idx="20">
                  <c:v>2.1251208754484212</c:v>
                </c:pt>
                <c:pt idx="21">
                  <c:v>2.197335625832828</c:v>
                </c:pt>
                <c:pt idx="22">
                  <c:v>2.2892547711531845</c:v>
                </c:pt>
                <c:pt idx="23">
                  <c:v>2.295820794994464</c:v>
                </c:pt>
                <c:pt idx="24">
                  <c:v>2.3713333202396867</c:v>
                </c:pt>
                <c:pt idx="25">
                  <c:v>2.4271505195686371</c:v>
                </c:pt>
                <c:pt idx="26">
                  <c:v>2.870488807757682</c:v>
                </c:pt>
                <c:pt idx="27">
                  <c:v>3.0511402814374242</c:v>
                </c:pt>
                <c:pt idx="28">
                  <c:v>5.5744732049647334</c:v>
                </c:pt>
                <c:pt idx="29">
                  <c:v>7.349008908004417</c:v>
                </c:pt>
                <c:pt idx="30">
                  <c:v>10.635369492915212</c:v>
                </c:pt>
                <c:pt idx="31">
                  <c:v>3.2745095703309426</c:v>
                </c:pt>
              </c:numCache>
            </c:numRef>
          </c:xVal>
          <c:yVal>
            <c:numRef>
              <c:f>production!$E$79:$E$110</c:f>
              <c:numCache>
                <c:formatCode>General</c:formatCode>
                <c:ptCount val="32"/>
                <c:pt idx="0">
                  <c:v>262</c:v>
                </c:pt>
                <c:pt idx="1">
                  <c:v>264</c:v>
                </c:pt>
                <c:pt idx="2">
                  <c:v>229</c:v>
                </c:pt>
                <c:pt idx="3">
                  <c:v>209</c:v>
                </c:pt>
                <c:pt idx="4">
                  <c:v>167</c:v>
                </c:pt>
                <c:pt idx="5">
                  <c:v>178</c:v>
                </c:pt>
                <c:pt idx="6">
                  <c:v>111</c:v>
                </c:pt>
                <c:pt idx="7">
                  <c:v>110</c:v>
                </c:pt>
                <c:pt idx="8">
                  <c:v>140</c:v>
                </c:pt>
                <c:pt idx="9">
                  <c:v>126</c:v>
                </c:pt>
                <c:pt idx="10">
                  <c:v>94</c:v>
                </c:pt>
                <c:pt idx="11">
                  <c:v>116</c:v>
                </c:pt>
                <c:pt idx="12">
                  <c:v>123</c:v>
                </c:pt>
                <c:pt idx="13">
                  <c:v>113</c:v>
                </c:pt>
                <c:pt idx="14">
                  <c:v>100</c:v>
                </c:pt>
                <c:pt idx="15">
                  <c:v>114</c:v>
                </c:pt>
                <c:pt idx="16">
                  <c:v>105</c:v>
                </c:pt>
                <c:pt idx="17">
                  <c:v>113</c:v>
                </c:pt>
                <c:pt idx="18">
                  <c:v>81</c:v>
                </c:pt>
                <c:pt idx="19">
                  <c:v>85</c:v>
                </c:pt>
                <c:pt idx="20">
                  <c:v>95</c:v>
                </c:pt>
                <c:pt idx="21">
                  <c:v>93</c:v>
                </c:pt>
                <c:pt idx="22">
                  <c:v>86</c:v>
                </c:pt>
                <c:pt idx="23">
                  <c:v>74</c:v>
                </c:pt>
                <c:pt idx="24">
                  <c:v>41</c:v>
                </c:pt>
                <c:pt idx="25">
                  <c:v>50</c:v>
                </c:pt>
                <c:pt idx="26">
                  <c:v>37</c:v>
                </c:pt>
                <c:pt idx="27">
                  <c:v>42</c:v>
                </c:pt>
                <c:pt idx="28">
                  <c:v>16.7</c:v>
                </c:pt>
                <c:pt idx="29">
                  <c:v>11</c:v>
                </c:pt>
                <c:pt idx="30">
                  <c:v>7</c:v>
                </c:pt>
                <c:pt idx="31">
                  <c:v>30</c:v>
                </c:pt>
              </c:numCache>
            </c:numRef>
          </c:yVal>
          <c:smooth val="0"/>
        </c:ser>
        <c:ser>
          <c:idx val="2"/>
          <c:order val="2"/>
          <c:tx>
            <c:strRef>
              <c:f>production!$B$3</c:f>
              <c:strCache>
                <c:ptCount val="1"/>
                <c:pt idx="0">
                  <c:v>pi-p -&gt; K*0Lambda</c:v>
                </c:pt>
              </c:strCache>
            </c:strRef>
          </c:tx>
          <c:spPr>
            <a:ln w="28575">
              <a:noFill/>
            </a:ln>
          </c:spPr>
          <c:marker>
            <c:spPr>
              <a:solidFill>
                <a:srgbClr val="00B050"/>
              </a:solidFill>
              <a:ln>
                <a:solidFill>
                  <a:srgbClr val="00B050"/>
                </a:solidFill>
              </a:ln>
            </c:spPr>
          </c:marker>
          <c:errBars>
            <c:errDir val="y"/>
            <c:errBarType val="both"/>
            <c:errValType val="cust"/>
            <c:noEndCap val="1"/>
            <c:plus>
              <c:numRef>
                <c:f>production!$F$3:$F$7</c:f>
                <c:numCache>
                  <c:formatCode>General</c:formatCode>
                  <c:ptCount val="5"/>
                  <c:pt idx="0">
                    <c:v>7.4</c:v>
                  </c:pt>
                  <c:pt idx="1">
                    <c:v>5.6</c:v>
                  </c:pt>
                  <c:pt idx="2">
                    <c:v>7.7</c:v>
                  </c:pt>
                  <c:pt idx="3">
                    <c:v>2</c:v>
                  </c:pt>
                  <c:pt idx="4">
                    <c:v>2</c:v>
                  </c:pt>
                </c:numCache>
              </c:numRef>
            </c:plus>
            <c:minus>
              <c:numRef>
                <c:f>production!$G$3:$G$7</c:f>
                <c:numCache>
                  <c:formatCode>General</c:formatCode>
                  <c:ptCount val="5"/>
                  <c:pt idx="0">
                    <c:v>7.4</c:v>
                  </c:pt>
                  <c:pt idx="1">
                    <c:v>5.6</c:v>
                  </c:pt>
                  <c:pt idx="2">
                    <c:v>7.7</c:v>
                  </c:pt>
                  <c:pt idx="3">
                    <c:v>2</c:v>
                  </c:pt>
                  <c:pt idx="4">
                    <c:v>2</c:v>
                  </c:pt>
                </c:numCache>
              </c:numRef>
            </c:minus>
          </c:errBars>
          <c:xVal>
            <c:numRef>
              <c:f>production!$D$3:$D$7</c:f>
              <c:numCache>
                <c:formatCode>General</c:formatCode>
                <c:ptCount val="5"/>
                <c:pt idx="0">
                  <c:v>1.1589204096986543</c:v>
                </c:pt>
                <c:pt idx="1">
                  <c:v>1.6712472015790427</c:v>
                </c:pt>
                <c:pt idx="2">
                  <c:v>2.0907521832131941</c:v>
                </c:pt>
                <c:pt idx="3">
                  <c:v>2.3238673861005208</c:v>
                </c:pt>
                <c:pt idx="4">
                  <c:v>3.0233390346656255</c:v>
                </c:pt>
              </c:numCache>
            </c:numRef>
          </c:xVal>
          <c:yVal>
            <c:numRef>
              <c:f>production!$E$3:$E$7</c:f>
              <c:numCache>
                <c:formatCode>General</c:formatCode>
                <c:ptCount val="5"/>
                <c:pt idx="0">
                  <c:v>98.4</c:v>
                </c:pt>
                <c:pt idx="1">
                  <c:v>63</c:v>
                </c:pt>
                <c:pt idx="2">
                  <c:v>63.1</c:v>
                </c:pt>
                <c:pt idx="3">
                  <c:v>53</c:v>
                </c:pt>
                <c:pt idx="4">
                  <c:v>25.5</c:v>
                </c:pt>
              </c:numCache>
            </c:numRef>
          </c:yVal>
          <c:smooth val="0"/>
        </c:ser>
        <c:ser>
          <c:idx val="3"/>
          <c:order val="3"/>
          <c:tx>
            <c:strRef>
              <c:f>production!$B$23</c:f>
              <c:strCache>
                <c:ptCount val="1"/>
                <c:pt idx="0">
                  <c:v>pi-p-&gt;K*0Sigma0</c:v>
                </c:pt>
              </c:strCache>
            </c:strRef>
          </c:tx>
          <c:spPr>
            <a:ln w="28575">
              <a:noFill/>
            </a:ln>
          </c:spPr>
          <c:marker>
            <c:symbol val="circle"/>
            <c:size val="7"/>
            <c:spPr>
              <a:solidFill>
                <a:srgbClr val="FFC000"/>
              </a:solidFill>
            </c:spPr>
          </c:marker>
          <c:errBars>
            <c:errDir val="y"/>
            <c:errBarType val="both"/>
            <c:errValType val="cust"/>
            <c:noEndCap val="1"/>
            <c:plus>
              <c:numRef>
                <c:f>production!$F$23:$F$26</c:f>
                <c:numCache>
                  <c:formatCode>General</c:formatCode>
                  <c:ptCount val="4"/>
                  <c:pt idx="0">
                    <c:v>4.4000000000000004</c:v>
                  </c:pt>
                  <c:pt idx="1">
                    <c:v>3.8</c:v>
                  </c:pt>
                  <c:pt idx="2">
                    <c:v>4.3</c:v>
                  </c:pt>
                  <c:pt idx="3">
                    <c:v>2</c:v>
                  </c:pt>
                </c:numCache>
              </c:numRef>
            </c:plus>
            <c:minus>
              <c:numRef>
                <c:f>production!$G$23:$G$26</c:f>
                <c:numCache>
                  <c:formatCode>General</c:formatCode>
                  <c:ptCount val="4"/>
                  <c:pt idx="0">
                    <c:v>4.4000000000000004</c:v>
                  </c:pt>
                  <c:pt idx="1">
                    <c:v>3.8</c:v>
                  </c:pt>
                  <c:pt idx="2">
                    <c:v>4.3</c:v>
                  </c:pt>
                  <c:pt idx="3">
                    <c:v>2</c:v>
                  </c:pt>
                </c:numCache>
              </c:numRef>
            </c:minus>
          </c:errBars>
          <c:xVal>
            <c:numRef>
              <c:f>production!$D$23:$D$26</c:f>
              <c:numCache>
                <c:formatCode>General</c:formatCode>
                <c:ptCount val="4"/>
                <c:pt idx="0">
                  <c:v>1.0755124663200701</c:v>
                </c:pt>
                <c:pt idx="1">
                  <c:v>1.5509669038171199</c:v>
                </c:pt>
                <c:pt idx="2">
                  <c:v>1.9402799521119853</c:v>
                </c:pt>
                <c:pt idx="3">
                  <c:v>2.156617765041891</c:v>
                </c:pt>
              </c:numCache>
            </c:numRef>
          </c:xVal>
          <c:yVal>
            <c:numRef>
              <c:f>production!$E$23:$E$26</c:f>
              <c:numCache>
                <c:formatCode>General</c:formatCode>
                <c:ptCount val="4"/>
                <c:pt idx="0">
                  <c:v>49.4</c:v>
                </c:pt>
                <c:pt idx="1">
                  <c:v>36.4</c:v>
                </c:pt>
                <c:pt idx="2">
                  <c:v>23.1</c:v>
                </c:pt>
                <c:pt idx="3">
                  <c:v>26</c:v>
                </c:pt>
              </c:numCache>
            </c:numRef>
          </c:yVal>
          <c:smooth val="0"/>
        </c:ser>
        <c:ser>
          <c:idx val="5"/>
          <c:order val="4"/>
          <c:tx>
            <c:strRef>
              <c:f>production!$B$9</c:f>
              <c:strCache>
                <c:ptCount val="1"/>
                <c:pt idx="0">
                  <c:v>pi-p -&gt; K0Lambda(1405)</c:v>
                </c:pt>
              </c:strCache>
            </c:strRef>
          </c:tx>
          <c:spPr>
            <a:ln w="28575">
              <a:noFill/>
            </a:ln>
          </c:spPr>
          <c:marker>
            <c:spPr>
              <a:solidFill>
                <a:srgbClr val="00B0F0"/>
              </a:solidFill>
            </c:spPr>
          </c:marker>
          <c:xVal>
            <c:numRef>
              <c:f>production!$D$9:$D$12</c:f>
              <c:numCache>
                <c:formatCode>General</c:formatCode>
                <c:ptCount val="4"/>
                <c:pt idx="0">
                  <c:v>1.2864924904206088</c:v>
                </c:pt>
                <c:pt idx="1">
                  <c:v>1.8552153853489879</c:v>
                </c:pt>
                <c:pt idx="2">
                  <c:v>2.3208987955727505</c:v>
                </c:pt>
                <c:pt idx="3">
                  <c:v>2.5796749422413452</c:v>
                </c:pt>
              </c:numCache>
            </c:numRef>
          </c:xVal>
          <c:yVal>
            <c:numRef>
              <c:f>production!$E$9:$E$12</c:f>
              <c:numCache>
                <c:formatCode>General</c:formatCode>
                <c:ptCount val="4"/>
                <c:pt idx="0">
                  <c:v>51</c:v>
                </c:pt>
                <c:pt idx="1">
                  <c:v>37.4</c:v>
                </c:pt>
                <c:pt idx="2">
                  <c:v>30.3</c:v>
                </c:pt>
                <c:pt idx="3">
                  <c:v>18</c:v>
                </c:pt>
              </c:numCache>
            </c:numRef>
          </c:yVal>
          <c:smooth val="0"/>
        </c:ser>
        <c:ser>
          <c:idx val="6"/>
          <c:order val="5"/>
          <c:tx>
            <c:strRef>
              <c:f>production!$B$14</c:f>
              <c:strCache>
                <c:ptCount val="1"/>
                <c:pt idx="0">
                  <c:v>pi-p -&gt; K0Lambda(1520)</c:v>
                </c:pt>
              </c:strCache>
            </c:strRef>
          </c:tx>
          <c:spPr>
            <a:ln w="28575">
              <a:noFill/>
            </a:ln>
          </c:spPr>
          <c:marker>
            <c:symbol val="triangle"/>
            <c:size val="7"/>
            <c:spPr>
              <a:solidFill>
                <a:srgbClr val="0070C0"/>
              </a:solidFill>
            </c:spPr>
          </c:marker>
          <c:dPt>
            <c:idx val="0"/>
            <c:marker>
              <c:spPr>
                <a:solidFill>
                  <a:srgbClr val="0070C0"/>
                </a:solidFill>
                <a:ln>
                  <a:solidFill>
                    <a:srgbClr val="0070C0"/>
                  </a:solidFill>
                </a:ln>
              </c:spPr>
            </c:marker>
            <c:bubble3D val="0"/>
          </c:dPt>
          <c:xVal>
            <c:numRef>
              <c:f>production!$D$14:$D$18</c:f>
              <c:numCache>
                <c:formatCode>General</c:formatCode>
                <c:ptCount val="5"/>
                <c:pt idx="0">
                  <c:v>1.1457894415943137</c:v>
                </c:pt>
                <c:pt idx="1">
                  <c:v>1.4680468068629862</c:v>
                </c:pt>
                <c:pt idx="2">
                  <c:v>1.65231139415452</c:v>
                </c:pt>
                <c:pt idx="3">
                  <c:v>2.0670632396049142</c:v>
                </c:pt>
                <c:pt idx="4">
                  <c:v>2.2975371668117557</c:v>
                </c:pt>
              </c:numCache>
            </c:numRef>
          </c:xVal>
          <c:yVal>
            <c:numRef>
              <c:f>production!$E$14:$E$18</c:f>
              <c:numCache>
                <c:formatCode>General</c:formatCode>
                <c:ptCount val="5"/>
                <c:pt idx="0">
                  <c:v>49</c:v>
                </c:pt>
                <c:pt idx="1">
                  <c:v>82.35</c:v>
                </c:pt>
                <c:pt idx="2">
                  <c:v>47</c:v>
                </c:pt>
                <c:pt idx="3">
                  <c:v>28</c:v>
                </c:pt>
                <c:pt idx="4">
                  <c:v>26</c:v>
                </c:pt>
              </c:numCache>
            </c:numRef>
          </c:yVal>
          <c:smooth val="0"/>
        </c:ser>
        <c:ser>
          <c:idx val="4"/>
          <c:order val="6"/>
          <c:tx>
            <c:strRef>
              <c:f>production!$B$112</c:f>
              <c:strCache>
                <c:ptCount val="1"/>
                <c:pt idx="0">
                  <c:v>pi-p-&gt;fn</c:v>
                </c:pt>
              </c:strCache>
            </c:strRef>
          </c:tx>
          <c:spPr>
            <a:ln w="28575">
              <a:noFill/>
            </a:ln>
          </c:spPr>
          <c:xVal>
            <c:numRef>
              <c:f>production!$D$112:$D$120</c:f>
              <c:numCache>
                <c:formatCode>General</c:formatCode>
                <c:ptCount val="9"/>
                <c:pt idx="0">
                  <c:v>1.0192378037410161</c:v>
                </c:pt>
                <c:pt idx="1">
                  <c:v>1.0679341598998817</c:v>
                </c:pt>
                <c:pt idx="2">
                  <c:v>1.1166497642481421</c:v>
                </c:pt>
                <c:pt idx="3">
                  <c:v>1.2141272320474146</c:v>
                </c:pt>
                <c:pt idx="4">
                  <c:v>1.7020401232524944</c:v>
                </c:pt>
                <c:pt idx="5">
                  <c:v>2.1903481376790968</c:v>
                </c:pt>
                <c:pt idx="6">
                  <c:v>2.6788144972784536</c:v>
                </c:pt>
                <c:pt idx="7">
                  <c:v>3.1673600904603711</c:v>
                </c:pt>
                <c:pt idx="8">
                  <c:v>3.1673600904603711</c:v>
                </c:pt>
              </c:numCache>
            </c:numRef>
          </c:xVal>
          <c:yVal>
            <c:numRef>
              <c:f>production!$E$112:$E$120</c:f>
              <c:numCache>
                <c:formatCode>General</c:formatCode>
                <c:ptCount val="9"/>
                <c:pt idx="0">
                  <c:v>19</c:v>
                </c:pt>
                <c:pt idx="1">
                  <c:v>24</c:v>
                </c:pt>
                <c:pt idx="2">
                  <c:v>25</c:v>
                </c:pt>
                <c:pt idx="3">
                  <c:v>21</c:v>
                </c:pt>
                <c:pt idx="4">
                  <c:v>4.9000000000000004</c:v>
                </c:pt>
                <c:pt idx="5">
                  <c:v>1.6600000000000001</c:v>
                </c:pt>
                <c:pt idx="6">
                  <c:v>0.58000000000000007</c:v>
                </c:pt>
                <c:pt idx="7">
                  <c:v>0.47000000000000008</c:v>
                </c:pt>
                <c:pt idx="8">
                  <c:v>0.39000000000000101</c:v>
                </c:pt>
              </c:numCache>
            </c:numRef>
          </c:yVal>
          <c:smooth val="0"/>
        </c:ser>
        <c:ser>
          <c:idx val="8"/>
          <c:order val="7"/>
          <c:spPr>
            <a:ln w="28575">
              <a:noFill/>
            </a:ln>
          </c:spPr>
          <c:xVal>
            <c:numRef>
              <c:f>production!$AQ$17:$AQ$34</c:f>
              <c:numCache>
                <c:formatCode>General</c:formatCode>
                <c:ptCount val="18"/>
                <c:pt idx="0">
                  <c:v>1.0737473423293498</c:v>
                </c:pt>
                <c:pt idx="1">
                  <c:v>1.288424261831504</c:v>
                </c:pt>
                <c:pt idx="2">
                  <c:v>1.5037012274764276</c:v>
                </c:pt>
                <c:pt idx="3">
                  <c:v>1.7912076467119817</c:v>
                </c:pt>
                <c:pt idx="4">
                  <c:v>2.5109990074415482</c:v>
                </c:pt>
                <c:pt idx="5">
                  <c:v>3.2313787714468112</c:v>
                </c:pt>
                <c:pt idx="6">
                  <c:v>3.9519945924014159</c:v>
                </c:pt>
                <c:pt idx="7">
                  <c:v>4.6727286125667895</c:v>
                </c:pt>
                <c:pt idx="8">
                  <c:v>5.3935302333392645</c:v>
                </c:pt>
                <c:pt idx="9">
                  <c:v>6.1143741286979356</c:v>
                </c:pt>
                <c:pt idx="10">
                  <c:v>6.8352462186376926</c:v>
                </c:pt>
                <c:pt idx="11">
                  <c:v>7.5561380508360845</c:v>
                </c:pt>
                <c:pt idx="12">
                  <c:v>9.3584229269824046</c:v>
                </c:pt>
                <c:pt idx="13">
                  <c:v>11.160755213709665</c:v>
                </c:pt>
                <c:pt idx="14">
                  <c:v>12.963114599901365</c:v>
                </c:pt>
                <c:pt idx="15">
                  <c:v>14.765490926556964</c:v>
                </c:pt>
                <c:pt idx="16">
                  <c:v>18.370274077890731</c:v>
                </c:pt>
                <c:pt idx="17">
                  <c:v>21.975080953457784</c:v>
                </c:pt>
              </c:numCache>
            </c:numRef>
          </c:xVal>
          <c:yVal>
            <c:numRef>
              <c:f>production!$AS$17:$AS$34</c:f>
              <c:numCache>
                <c:formatCode>0.00E+00</c:formatCode>
                <c:ptCount val="18"/>
                <c:pt idx="0">
                  <c:v>1.9275000000000075E-4</c:v>
                </c:pt>
                <c:pt idx="1">
                  <c:v>3.4405000000000126E-3</c:v>
                </c:pt>
                <c:pt idx="2">
                  <c:v>6.7650000000000123E-3</c:v>
                </c:pt>
                <c:pt idx="3">
                  <c:v>7.7700000000000243E-3</c:v>
                </c:pt>
                <c:pt idx="4">
                  <c:v>4.4270000000000004E-3</c:v>
                </c:pt>
                <c:pt idx="5">
                  <c:v>2.039E-3</c:v>
                </c:pt>
                <c:pt idx="6">
                  <c:v>9.7200000000000042E-4</c:v>
                </c:pt>
                <c:pt idx="7">
                  <c:v>4.9540000000000022E-4</c:v>
                </c:pt>
                <c:pt idx="8">
                  <c:v>2.6925000000000012E-4</c:v>
                </c:pt>
                <c:pt idx="9">
                  <c:v>1.548000000000007E-4</c:v>
                </c:pt>
                <c:pt idx="10">
                  <c:v>9.3350000000000561E-5</c:v>
                </c:pt>
                <c:pt idx="11">
                  <c:v>5.8650000000000104E-5</c:v>
                </c:pt>
                <c:pt idx="12">
                  <c:v>2.1130000000000104E-5</c:v>
                </c:pt>
                <c:pt idx="13">
                  <c:v>8.8700000000000642E-6</c:v>
                </c:pt>
                <c:pt idx="14">
                  <c:v>4.1579999999999998E-6</c:v>
                </c:pt>
                <c:pt idx="15">
                  <c:v>2.11800000000001E-6</c:v>
                </c:pt>
                <c:pt idx="16">
                  <c:v>6.575000000000044E-7</c:v>
                </c:pt>
                <c:pt idx="17">
                  <c:v>2.4135000000000151E-7</c:v>
                </c:pt>
              </c:numCache>
            </c:numRef>
          </c:yVal>
          <c:smooth val="0"/>
        </c:ser>
        <c:dLbls>
          <c:showLegendKey val="0"/>
          <c:showVal val="0"/>
          <c:showCatName val="0"/>
          <c:showSerName val="0"/>
          <c:showPercent val="0"/>
          <c:showBubbleSize val="0"/>
        </c:dLbls>
        <c:axId val="-242116624"/>
        <c:axId val="-242109008"/>
      </c:scatterChart>
      <c:valAx>
        <c:axId val="-242116624"/>
        <c:scaling>
          <c:logBase val="10"/>
          <c:orientation val="minMax"/>
          <c:max val="100"/>
          <c:min val="1"/>
        </c:scaling>
        <c:delete val="0"/>
        <c:axPos val="b"/>
        <c:numFmt formatCode="General" sourceLinked="1"/>
        <c:majorTickMark val="out"/>
        <c:minorTickMark val="in"/>
        <c:tickLblPos val="nextTo"/>
        <c:txPr>
          <a:bodyPr rot="0" vert="horz"/>
          <a:lstStyle/>
          <a:p>
            <a:pPr>
              <a:defRPr sz="1600" b="0" i="0" u="none" strike="noStrike" baseline="0">
                <a:solidFill>
                  <a:srgbClr val="000000"/>
                </a:solidFill>
                <a:latin typeface="ＭＳ Ｐゴシック"/>
                <a:ea typeface="ＭＳ Ｐゴシック"/>
                <a:cs typeface="ＭＳ Ｐゴシック"/>
              </a:defRPr>
            </a:pPr>
            <a:endParaRPr lang="ja-JP"/>
          </a:p>
        </c:txPr>
        <c:crossAx val="-242109008"/>
        <c:crossesAt val="0.1"/>
        <c:crossBetween val="midCat"/>
      </c:valAx>
      <c:valAx>
        <c:axId val="-242109008"/>
        <c:scaling>
          <c:logBase val="10"/>
          <c:orientation val="minMax"/>
          <c:max val="1000"/>
          <c:min val="0.1"/>
        </c:scaling>
        <c:delete val="0"/>
        <c:axPos val="l"/>
        <c:majorGridlines/>
        <c:numFmt formatCode="General" sourceLinked="1"/>
        <c:majorTickMark val="out"/>
        <c:minorTickMark val="none"/>
        <c:tickLblPos val="nextTo"/>
        <c:txPr>
          <a:bodyPr/>
          <a:lstStyle/>
          <a:p>
            <a:pPr>
              <a:defRPr sz="1600"/>
            </a:pPr>
            <a:endParaRPr lang="ja-JP"/>
          </a:p>
        </c:txPr>
        <c:crossAx val="-242116624"/>
        <c:crossesAt val="1"/>
        <c:crossBetween val="midCat"/>
      </c:valAx>
    </c:plotArea>
    <c:legend>
      <c:legendPos val="r"/>
      <c:layout>
        <c:manualLayout>
          <c:xMode val="edge"/>
          <c:yMode val="edge"/>
          <c:x val="0.57145022504274556"/>
          <c:y val="4.7989626296712912E-2"/>
          <c:w val="0.40276554637560597"/>
          <c:h val="0.39036464965371886"/>
        </c:manualLayout>
      </c:layout>
      <c:overlay val="0"/>
      <c:txPr>
        <a:bodyPr/>
        <a:lstStyle/>
        <a:p>
          <a:pPr>
            <a:defRPr sz="1800"/>
          </a:pPr>
          <a:endParaRPr lang="ja-JP"/>
        </a:p>
      </c:txPr>
    </c:legend>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611561624320685"/>
          <c:y val="4.3776831448833452E-2"/>
          <c:w val="0.75340002312206289"/>
          <c:h val="0.74820057556368658"/>
        </c:manualLayout>
      </c:layout>
      <c:scatterChart>
        <c:scatterStyle val="smoothMarker"/>
        <c:varyColors val="0"/>
        <c:ser>
          <c:idx val="0"/>
          <c:order val="0"/>
          <c:spPr>
            <a:ln w="19050" cap="rnd">
              <a:solidFill>
                <a:srgbClr val="FFFF00"/>
              </a:solidFill>
              <a:round/>
            </a:ln>
            <a:effectLst/>
          </c:spPr>
          <c:marker>
            <c:symbol val="none"/>
          </c:marker>
          <c:xVal>
            <c:numRef>
              <c:f>Sheet1!$B$2:$B$96</c:f>
              <c:numCache>
                <c:formatCode>General</c:formatCode>
                <c:ptCount val="95"/>
                <c:pt idx="0">
                  <c:v>0.3</c:v>
                </c:pt>
                <c:pt idx="1">
                  <c:v>0.35</c:v>
                </c:pt>
                <c:pt idx="2">
                  <c:v>0.4</c:v>
                </c:pt>
                <c:pt idx="3">
                  <c:v>0.45</c:v>
                </c:pt>
                <c:pt idx="4">
                  <c:v>0.5</c:v>
                </c:pt>
                <c:pt idx="5">
                  <c:v>0.55000000000000004</c:v>
                </c:pt>
                <c:pt idx="6">
                  <c:v>0.6</c:v>
                </c:pt>
                <c:pt idx="7">
                  <c:v>0.65</c:v>
                </c:pt>
                <c:pt idx="8">
                  <c:v>0.7</c:v>
                </c:pt>
                <c:pt idx="9">
                  <c:v>0.75</c:v>
                </c:pt>
                <c:pt idx="10">
                  <c:v>0.8</c:v>
                </c:pt>
                <c:pt idx="11">
                  <c:v>0.85</c:v>
                </c:pt>
                <c:pt idx="12">
                  <c:v>0.9</c:v>
                </c:pt>
                <c:pt idx="13">
                  <c:v>0.95</c:v>
                </c:pt>
                <c:pt idx="14">
                  <c:v>1</c:v>
                </c:pt>
                <c:pt idx="15">
                  <c:v>1.05</c:v>
                </c:pt>
                <c:pt idx="16">
                  <c:v>1.1000000000000001</c:v>
                </c:pt>
                <c:pt idx="17">
                  <c:v>1.1499999999999999</c:v>
                </c:pt>
                <c:pt idx="18">
                  <c:v>1.2</c:v>
                </c:pt>
                <c:pt idx="19">
                  <c:v>1.25</c:v>
                </c:pt>
                <c:pt idx="20">
                  <c:v>1.3</c:v>
                </c:pt>
                <c:pt idx="21">
                  <c:v>1.35</c:v>
                </c:pt>
                <c:pt idx="22">
                  <c:v>1.4</c:v>
                </c:pt>
                <c:pt idx="23">
                  <c:v>1.45</c:v>
                </c:pt>
                <c:pt idx="24">
                  <c:v>1.5</c:v>
                </c:pt>
                <c:pt idx="25">
                  <c:v>1.55</c:v>
                </c:pt>
                <c:pt idx="26">
                  <c:v>1.6</c:v>
                </c:pt>
                <c:pt idx="27">
                  <c:v>1.65</c:v>
                </c:pt>
                <c:pt idx="28">
                  <c:v>1.7</c:v>
                </c:pt>
                <c:pt idx="29">
                  <c:v>1.75</c:v>
                </c:pt>
                <c:pt idx="30">
                  <c:v>1.8</c:v>
                </c:pt>
                <c:pt idx="31">
                  <c:v>1.85</c:v>
                </c:pt>
                <c:pt idx="32">
                  <c:v>1.9</c:v>
                </c:pt>
                <c:pt idx="33">
                  <c:v>1.95</c:v>
                </c:pt>
                <c:pt idx="34">
                  <c:v>2</c:v>
                </c:pt>
                <c:pt idx="35">
                  <c:v>2.0499999999999998</c:v>
                </c:pt>
                <c:pt idx="36">
                  <c:v>2.1</c:v>
                </c:pt>
                <c:pt idx="37">
                  <c:v>2.15</c:v>
                </c:pt>
                <c:pt idx="38">
                  <c:v>2.2000000000000002</c:v>
                </c:pt>
                <c:pt idx="39">
                  <c:v>2.25</c:v>
                </c:pt>
                <c:pt idx="40">
                  <c:v>2.2999999999999998</c:v>
                </c:pt>
                <c:pt idx="41">
                  <c:v>2.35</c:v>
                </c:pt>
                <c:pt idx="42">
                  <c:v>2.4</c:v>
                </c:pt>
                <c:pt idx="43">
                  <c:v>2.4500000000000002</c:v>
                </c:pt>
                <c:pt idx="44">
                  <c:v>2.5</c:v>
                </c:pt>
                <c:pt idx="45">
                  <c:v>2.5499999999999998</c:v>
                </c:pt>
                <c:pt idx="46">
                  <c:v>2.6</c:v>
                </c:pt>
                <c:pt idx="47">
                  <c:v>2.65</c:v>
                </c:pt>
                <c:pt idx="48">
                  <c:v>2.7</c:v>
                </c:pt>
                <c:pt idx="49">
                  <c:v>2.75</c:v>
                </c:pt>
                <c:pt idx="50">
                  <c:v>2.8</c:v>
                </c:pt>
                <c:pt idx="51">
                  <c:v>2.85</c:v>
                </c:pt>
                <c:pt idx="52">
                  <c:v>2.9</c:v>
                </c:pt>
                <c:pt idx="53">
                  <c:v>2.95</c:v>
                </c:pt>
                <c:pt idx="54">
                  <c:v>3</c:v>
                </c:pt>
                <c:pt idx="55">
                  <c:v>3.05</c:v>
                </c:pt>
                <c:pt idx="56">
                  <c:v>3.1</c:v>
                </c:pt>
                <c:pt idx="57">
                  <c:v>3.15</c:v>
                </c:pt>
                <c:pt idx="58">
                  <c:v>3.2</c:v>
                </c:pt>
                <c:pt idx="59">
                  <c:v>3.3</c:v>
                </c:pt>
                <c:pt idx="60">
                  <c:v>3.3</c:v>
                </c:pt>
                <c:pt idx="61">
                  <c:v>3.35</c:v>
                </c:pt>
                <c:pt idx="62">
                  <c:v>3.4</c:v>
                </c:pt>
                <c:pt idx="63">
                  <c:v>3.45</c:v>
                </c:pt>
                <c:pt idx="64">
                  <c:v>3.5</c:v>
                </c:pt>
                <c:pt idx="65">
                  <c:v>3.55</c:v>
                </c:pt>
                <c:pt idx="66">
                  <c:v>3.6</c:v>
                </c:pt>
                <c:pt idx="67">
                  <c:v>3.65</c:v>
                </c:pt>
                <c:pt idx="68">
                  <c:v>3.7</c:v>
                </c:pt>
                <c:pt idx="69">
                  <c:v>3.75</c:v>
                </c:pt>
                <c:pt idx="70">
                  <c:v>3.8</c:v>
                </c:pt>
                <c:pt idx="71">
                  <c:v>3.85</c:v>
                </c:pt>
                <c:pt idx="72">
                  <c:v>3.9</c:v>
                </c:pt>
                <c:pt idx="73">
                  <c:v>3.95</c:v>
                </c:pt>
                <c:pt idx="74">
                  <c:v>4</c:v>
                </c:pt>
                <c:pt idx="75">
                  <c:v>4.05</c:v>
                </c:pt>
                <c:pt idx="76">
                  <c:v>4.0999999999999996</c:v>
                </c:pt>
                <c:pt idx="77">
                  <c:v>4.1500000000000004</c:v>
                </c:pt>
                <c:pt idx="78">
                  <c:v>4.2</c:v>
                </c:pt>
                <c:pt idx="79">
                  <c:v>4.25</c:v>
                </c:pt>
                <c:pt idx="80">
                  <c:v>4.3</c:v>
                </c:pt>
                <c:pt idx="81">
                  <c:v>4.3499999999999996</c:v>
                </c:pt>
                <c:pt idx="82">
                  <c:v>4.4000000000000004</c:v>
                </c:pt>
                <c:pt idx="83">
                  <c:v>4.45</c:v>
                </c:pt>
                <c:pt idx="84">
                  <c:v>4.5</c:v>
                </c:pt>
                <c:pt idx="85">
                  <c:v>4.55</c:v>
                </c:pt>
                <c:pt idx="86">
                  <c:v>4.5999999999999996</c:v>
                </c:pt>
                <c:pt idx="87">
                  <c:v>4.6500000000000004</c:v>
                </c:pt>
                <c:pt idx="88">
                  <c:v>4.7</c:v>
                </c:pt>
                <c:pt idx="89">
                  <c:v>4.75</c:v>
                </c:pt>
                <c:pt idx="90">
                  <c:v>4.8</c:v>
                </c:pt>
                <c:pt idx="91">
                  <c:v>4.8499999999999996</c:v>
                </c:pt>
                <c:pt idx="92">
                  <c:v>4.9000000000000004</c:v>
                </c:pt>
                <c:pt idx="93">
                  <c:v>4.95</c:v>
                </c:pt>
                <c:pt idx="94">
                  <c:v>5</c:v>
                </c:pt>
              </c:numCache>
            </c:numRef>
          </c:xVal>
          <c:yVal>
            <c:numRef>
              <c:f>Sheet1!$D$2:$D$96</c:f>
              <c:numCache>
                <c:formatCode>General</c:formatCode>
                <c:ptCount val="95"/>
                <c:pt idx="0">
                  <c:v>404.81115272277805</c:v>
                </c:pt>
                <c:pt idx="1">
                  <c:v>405.93890038400002</c:v>
                </c:pt>
                <c:pt idx="2">
                  <c:v>402.711579228245</c:v>
                </c:pt>
                <c:pt idx="3">
                  <c:v>397.68502995981999</c:v>
                </c:pt>
                <c:pt idx="4">
                  <c:v>392.13213365495994</c:v>
                </c:pt>
                <c:pt idx="5">
                  <c:v>386.61678844719017</c:v>
                </c:pt>
                <c:pt idx="6">
                  <c:v>381.37197601749995</c:v>
                </c:pt>
                <c:pt idx="7">
                  <c:v>376.48153970675003</c:v>
                </c:pt>
                <c:pt idx="8">
                  <c:v>371.96235993449</c:v>
                </c:pt>
                <c:pt idx="9">
                  <c:v>367.80178352065991</c:v>
                </c:pt>
                <c:pt idx="10">
                  <c:v>363.97502905348983</c:v>
                </c:pt>
                <c:pt idx="11">
                  <c:v>360.45338878529992</c:v>
                </c:pt>
                <c:pt idx="12">
                  <c:v>357.2080697288402</c:v>
                </c:pt>
                <c:pt idx="13">
                  <c:v>354.21191754160986</c:v>
                </c:pt>
                <c:pt idx="14">
                  <c:v>351.44009853982016</c:v>
                </c:pt>
                <c:pt idx="15">
                  <c:v>348.87027019118</c:v>
                </c:pt>
                <c:pt idx="16">
                  <c:v>346.48250720190003</c:v>
                </c:pt>
                <c:pt idx="17">
                  <c:v>344.25911931705991</c:v>
                </c:pt>
                <c:pt idx="18">
                  <c:v>342.18443017428012</c:v>
                </c:pt>
                <c:pt idx="19">
                  <c:v>340.24455190314984</c:v>
                </c:pt>
                <c:pt idx="20">
                  <c:v>338.42717200776974</c:v>
                </c:pt>
                <c:pt idx="21">
                  <c:v>336.72135954439</c:v>
                </c:pt>
                <c:pt idx="22">
                  <c:v>335.11739267178973</c:v>
                </c:pt>
                <c:pt idx="23">
                  <c:v>333.60660717511018</c:v>
                </c:pt>
                <c:pt idx="24">
                  <c:v>332.18126440974015</c:v>
                </c:pt>
                <c:pt idx="25">
                  <c:v>330.83443666069002</c:v>
                </c:pt>
                <c:pt idx="26">
                  <c:v>329.55990782860999</c:v>
                </c:pt>
                <c:pt idx="27">
                  <c:v>328.35208745180989</c:v>
                </c:pt>
                <c:pt idx="28">
                  <c:v>327.20593625185984</c:v>
                </c:pt>
                <c:pt idx="29">
                  <c:v>326.11690159859972</c:v>
                </c:pt>
                <c:pt idx="30">
                  <c:v>325.08086149366</c:v>
                </c:pt>
                <c:pt idx="31">
                  <c:v>324.09407586645011</c:v>
                </c:pt>
                <c:pt idx="32">
                  <c:v>323.15314414631985</c:v>
                </c:pt>
                <c:pt idx="33">
                  <c:v>322.25496822621972</c:v>
                </c:pt>
                <c:pt idx="34">
                  <c:v>321.39672006421006</c:v>
                </c:pt>
                <c:pt idx="35">
                  <c:v>320.57581327940989</c:v>
                </c:pt>
                <c:pt idx="36">
                  <c:v>319.78987819562008</c:v>
                </c:pt>
                <c:pt idx="37">
                  <c:v>319.03673986524018</c:v>
                </c:pt>
                <c:pt idx="38">
                  <c:v>318.31439867583003</c:v>
                </c:pt>
                <c:pt idx="39">
                  <c:v>317.62101319842031</c:v>
                </c:pt>
                <c:pt idx="40">
                  <c:v>316.95488498607983</c:v>
                </c:pt>
                <c:pt idx="41">
                  <c:v>316.31444507338028</c:v>
                </c:pt>
                <c:pt idx="42">
                  <c:v>315.69824196110994</c:v>
                </c:pt>
                <c:pt idx="43">
                  <c:v>315.1049309026198</c:v>
                </c:pt>
                <c:pt idx="44">
                  <c:v>314.53326433096981</c:v>
                </c:pt>
                <c:pt idx="45">
                  <c:v>313.98208329005001</c:v>
                </c:pt>
                <c:pt idx="46">
                  <c:v>313.45030974962992</c:v>
                </c:pt>
                <c:pt idx="47">
                  <c:v>312.93693970131017</c:v>
                </c:pt>
                <c:pt idx="48">
                  <c:v>312.44103694428986</c:v>
                </c:pt>
                <c:pt idx="49">
                  <c:v>311.96172748355002</c:v>
                </c:pt>
                <c:pt idx="50">
                  <c:v>311.49819447068012</c:v>
                </c:pt>
                <c:pt idx="51">
                  <c:v>311.04967362822026</c:v>
                </c:pt>
                <c:pt idx="52">
                  <c:v>310.61544910427983</c:v>
                </c:pt>
                <c:pt idx="53">
                  <c:v>310.19484971161</c:v>
                </c:pt>
                <c:pt idx="54">
                  <c:v>309.78724551004007</c:v>
                </c:pt>
                <c:pt idx="55">
                  <c:v>309.39204469678998</c:v>
                </c:pt>
                <c:pt idx="56">
                  <c:v>309.00869077276002</c:v>
                </c:pt>
                <c:pt idx="57">
                  <c:v>308.63665995687006</c:v>
                </c:pt>
                <c:pt idx="58">
                  <c:v>308.27545882334971</c:v>
                </c:pt>
                <c:pt idx="59">
                  <c:v>307.92462214033003</c:v>
                </c:pt>
                <c:pt idx="60">
                  <c:v>307.58371088991998</c:v>
                </c:pt>
                <c:pt idx="61">
                  <c:v>307.2523104522802</c:v>
                </c:pt>
                <c:pt idx="62">
                  <c:v>306.93002893790981</c:v>
                </c:pt>
                <c:pt idx="63">
                  <c:v>306.61649565495009</c:v>
                </c:pt>
                <c:pt idx="64">
                  <c:v>306.31135969796969</c:v>
                </c:pt>
                <c:pt idx="65">
                  <c:v>306.01428864828995</c:v>
                </c:pt>
                <c:pt idx="66">
                  <c:v>305.72496737466963</c:v>
                </c:pt>
                <c:pt idx="67">
                  <c:v>305.4430969262803</c:v>
                </c:pt>
                <c:pt idx="68">
                  <c:v>305.16839350922055</c:v>
                </c:pt>
                <c:pt idx="69">
                  <c:v>304.90058753992071</c:v>
                </c:pt>
                <c:pt idx="70">
                  <c:v>304.63942276797025</c:v>
                </c:pt>
                <c:pt idx="71">
                  <c:v>304.38465546354928</c:v>
                </c:pt>
                <c:pt idx="72">
                  <c:v>304.13605366304</c:v>
                </c:pt>
                <c:pt idx="73">
                  <c:v>303.89339646855024</c:v>
                </c:pt>
                <c:pt idx="74">
                  <c:v>303.65647339688985</c:v>
                </c:pt>
                <c:pt idx="75">
                  <c:v>303.42508377389004</c:v>
                </c:pt>
                <c:pt idx="76">
                  <c:v>303.19903617020009</c:v>
                </c:pt>
                <c:pt idx="77">
                  <c:v>302.97814787591051</c:v>
                </c:pt>
                <c:pt idx="78">
                  <c:v>302.76224441015984</c:v>
                </c:pt>
                <c:pt idx="79">
                  <c:v>302.55115906364972</c:v>
                </c:pt>
                <c:pt idx="80">
                  <c:v>302.34473247128972</c:v>
                </c:pt>
                <c:pt idx="81">
                  <c:v>302.14281221265992</c:v>
                </c:pt>
                <c:pt idx="82">
                  <c:v>301.9452524381195</c:v>
                </c:pt>
                <c:pt idx="83">
                  <c:v>301.75191351894955</c:v>
                </c:pt>
                <c:pt idx="84">
                  <c:v>301.56266171964944</c:v>
                </c:pt>
                <c:pt idx="85">
                  <c:v>301.37736889043026</c:v>
                </c:pt>
                <c:pt idx="86">
                  <c:v>301.19591217896959</c:v>
                </c:pt>
                <c:pt idx="87">
                  <c:v>301.01817375973042</c:v>
                </c:pt>
                <c:pt idx="88">
                  <c:v>300.84404057969004</c:v>
                </c:pt>
                <c:pt idx="89">
                  <c:v>300.67340411943951</c:v>
                </c:pt>
                <c:pt idx="90">
                  <c:v>300.50616016821004</c:v>
                </c:pt>
                <c:pt idx="91">
                  <c:v>300.34220861250014</c:v>
                </c:pt>
                <c:pt idx="92">
                  <c:v>300.18145323672979</c:v>
                </c:pt>
                <c:pt idx="93">
                  <c:v>300.02380153558079</c:v>
                </c:pt>
                <c:pt idx="94">
                  <c:v>299.86916453694994</c:v>
                </c:pt>
              </c:numCache>
            </c:numRef>
          </c:yVal>
          <c:smooth val="1"/>
        </c:ser>
        <c:ser>
          <c:idx val="1"/>
          <c:order val="1"/>
          <c:spPr>
            <a:ln w="19050" cap="rnd">
              <a:solidFill>
                <a:srgbClr val="00FFFF"/>
              </a:solidFill>
              <a:round/>
            </a:ln>
            <a:effectLst/>
          </c:spPr>
          <c:marker>
            <c:symbol val="none"/>
          </c:marker>
          <c:xVal>
            <c:numRef>
              <c:f>Sheet1!$B$2:$B$96</c:f>
              <c:numCache>
                <c:formatCode>General</c:formatCode>
                <c:ptCount val="95"/>
                <c:pt idx="0">
                  <c:v>0.3</c:v>
                </c:pt>
                <c:pt idx="1">
                  <c:v>0.35</c:v>
                </c:pt>
                <c:pt idx="2">
                  <c:v>0.4</c:v>
                </c:pt>
                <c:pt idx="3">
                  <c:v>0.45</c:v>
                </c:pt>
                <c:pt idx="4">
                  <c:v>0.5</c:v>
                </c:pt>
                <c:pt idx="5">
                  <c:v>0.55000000000000004</c:v>
                </c:pt>
                <c:pt idx="6">
                  <c:v>0.6</c:v>
                </c:pt>
                <c:pt idx="7">
                  <c:v>0.65</c:v>
                </c:pt>
                <c:pt idx="8">
                  <c:v>0.7</c:v>
                </c:pt>
                <c:pt idx="9">
                  <c:v>0.75</c:v>
                </c:pt>
                <c:pt idx="10">
                  <c:v>0.8</c:v>
                </c:pt>
                <c:pt idx="11">
                  <c:v>0.85</c:v>
                </c:pt>
                <c:pt idx="12">
                  <c:v>0.9</c:v>
                </c:pt>
                <c:pt idx="13">
                  <c:v>0.95</c:v>
                </c:pt>
                <c:pt idx="14">
                  <c:v>1</c:v>
                </c:pt>
                <c:pt idx="15">
                  <c:v>1.05</c:v>
                </c:pt>
                <c:pt idx="16">
                  <c:v>1.1000000000000001</c:v>
                </c:pt>
                <c:pt idx="17">
                  <c:v>1.1499999999999999</c:v>
                </c:pt>
                <c:pt idx="18">
                  <c:v>1.2</c:v>
                </c:pt>
                <c:pt idx="19">
                  <c:v>1.25</c:v>
                </c:pt>
                <c:pt idx="20">
                  <c:v>1.3</c:v>
                </c:pt>
                <c:pt idx="21">
                  <c:v>1.35</c:v>
                </c:pt>
                <c:pt idx="22">
                  <c:v>1.4</c:v>
                </c:pt>
                <c:pt idx="23">
                  <c:v>1.45</c:v>
                </c:pt>
                <c:pt idx="24">
                  <c:v>1.5</c:v>
                </c:pt>
                <c:pt idx="25">
                  <c:v>1.55</c:v>
                </c:pt>
                <c:pt idx="26">
                  <c:v>1.6</c:v>
                </c:pt>
                <c:pt idx="27">
                  <c:v>1.65</c:v>
                </c:pt>
                <c:pt idx="28">
                  <c:v>1.7</c:v>
                </c:pt>
                <c:pt idx="29">
                  <c:v>1.75</c:v>
                </c:pt>
                <c:pt idx="30">
                  <c:v>1.8</c:v>
                </c:pt>
                <c:pt idx="31">
                  <c:v>1.85</c:v>
                </c:pt>
                <c:pt idx="32">
                  <c:v>1.9</c:v>
                </c:pt>
                <c:pt idx="33">
                  <c:v>1.95</c:v>
                </c:pt>
                <c:pt idx="34">
                  <c:v>2</c:v>
                </c:pt>
                <c:pt idx="35">
                  <c:v>2.0499999999999998</c:v>
                </c:pt>
                <c:pt idx="36">
                  <c:v>2.1</c:v>
                </c:pt>
                <c:pt idx="37">
                  <c:v>2.15</c:v>
                </c:pt>
                <c:pt idx="38">
                  <c:v>2.2000000000000002</c:v>
                </c:pt>
                <c:pt idx="39">
                  <c:v>2.25</c:v>
                </c:pt>
                <c:pt idx="40">
                  <c:v>2.2999999999999998</c:v>
                </c:pt>
                <c:pt idx="41">
                  <c:v>2.35</c:v>
                </c:pt>
                <c:pt idx="42">
                  <c:v>2.4</c:v>
                </c:pt>
                <c:pt idx="43">
                  <c:v>2.4500000000000002</c:v>
                </c:pt>
                <c:pt idx="44">
                  <c:v>2.5</c:v>
                </c:pt>
                <c:pt idx="45">
                  <c:v>2.5499999999999998</c:v>
                </c:pt>
                <c:pt idx="46">
                  <c:v>2.6</c:v>
                </c:pt>
                <c:pt idx="47">
                  <c:v>2.65</c:v>
                </c:pt>
                <c:pt idx="48">
                  <c:v>2.7</c:v>
                </c:pt>
                <c:pt idx="49">
                  <c:v>2.75</c:v>
                </c:pt>
                <c:pt idx="50">
                  <c:v>2.8</c:v>
                </c:pt>
                <c:pt idx="51">
                  <c:v>2.85</c:v>
                </c:pt>
                <c:pt idx="52">
                  <c:v>2.9</c:v>
                </c:pt>
                <c:pt idx="53">
                  <c:v>2.95</c:v>
                </c:pt>
                <c:pt idx="54">
                  <c:v>3</c:v>
                </c:pt>
                <c:pt idx="55">
                  <c:v>3.05</c:v>
                </c:pt>
                <c:pt idx="56">
                  <c:v>3.1</c:v>
                </c:pt>
                <c:pt idx="57">
                  <c:v>3.15</c:v>
                </c:pt>
                <c:pt idx="58">
                  <c:v>3.2</c:v>
                </c:pt>
                <c:pt idx="59">
                  <c:v>3.3</c:v>
                </c:pt>
                <c:pt idx="60">
                  <c:v>3.3</c:v>
                </c:pt>
                <c:pt idx="61">
                  <c:v>3.35</c:v>
                </c:pt>
                <c:pt idx="62">
                  <c:v>3.4</c:v>
                </c:pt>
                <c:pt idx="63">
                  <c:v>3.45</c:v>
                </c:pt>
                <c:pt idx="64">
                  <c:v>3.5</c:v>
                </c:pt>
                <c:pt idx="65">
                  <c:v>3.55</c:v>
                </c:pt>
                <c:pt idx="66">
                  <c:v>3.6</c:v>
                </c:pt>
                <c:pt idx="67">
                  <c:v>3.65</c:v>
                </c:pt>
                <c:pt idx="68">
                  <c:v>3.7</c:v>
                </c:pt>
                <c:pt idx="69">
                  <c:v>3.75</c:v>
                </c:pt>
                <c:pt idx="70">
                  <c:v>3.8</c:v>
                </c:pt>
                <c:pt idx="71">
                  <c:v>3.85</c:v>
                </c:pt>
                <c:pt idx="72">
                  <c:v>3.9</c:v>
                </c:pt>
                <c:pt idx="73">
                  <c:v>3.95</c:v>
                </c:pt>
                <c:pt idx="74">
                  <c:v>4</c:v>
                </c:pt>
                <c:pt idx="75">
                  <c:v>4.05</c:v>
                </c:pt>
                <c:pt idx="76">
                  <c:v>4.0999999999999996</c:v>
                </c:pt>
                <c:pt idx="77">
                  <c:v>4.1500000000000004</c:v>
                </c:pt>
                <c:pt idx="78">
                  <c:v>4.2</c:v>
                </c:pt>
                <c:pt idx="79">
                  <c:v>4.25</c:v>
                </c:pt>
                <c:pt idx="80">
                  <c:v>4.3</c:v>
                </c:pt>
                <c:pt idx="81">
                  <c:v>4.3499999999999996</c:v>
                </c:pt>
                <c:pt idx="82">
                  <c:v>4.4000000000000004</c:v>
                </c:pt>
                <c:pt idx="83">
                  <c:v>4.45</c:v>
                </c:pt>
                <c:pt idx="84">
                  <c:v>4.5</c:v>
                </c:pt>
                <c:pt idx="85">
                  <c:v>4.55</c:v>
                </c:pt>
                <c:pt idx="86">
                  <c:v>4.5999999999999996</c:v>
                </c:pt>
                <c:pt idx="87">
                  <c:v>4.6500000000000004</c:v>
                </c:pt>
                <c:pt idx="88">
                  <c:v>4.7</c:v>
                </c:pt>
                <c:pt idx="89">
                  <c:v>4.75</c:v>
                </c:pt>
                <c:pt idx="90">
                  <c:v>4.8</c:v>
                </c:pt>
                <c:pt idx="91">
                  <c:v>4.8499999999999996</c:v>
                </c:pt>
                <c:pt idx="92">
                  <c:v>4.9000000000000004</c:v>
                </c:pt>
                <c:pt idx="93">
                  <c:v>4.95</c:v>
                </c:pt>
                <c:pt idx="94">
                  <c:v>5</c:v>
                </c:pt>
              </c:numCache>
            </c:numRef>
          </c:xVal>
          <c:yVal>
            <c:numRef>
              <c:f>Sheet1!$F$2:$F$96</c:f>
              <c:numCache>
                <c:formatCode>General</c:formatCode>
                <c:ptCount val="95"/>
                <c:pt idx="0">
                  <c:v>504.781435881628</c:v>
                </c:pt>
                <c:pt idx="1">
                  <c:v>509.61547635373006</c:v>
                </c:pt>
                <c:pt idx="2">
                  <c:v>516.51163792908505</c:v>
                </c:pt>
                <c:pt idx="3">
                  <c:v>523.80278005283003</c:v>
                </c:pt>
                <c:pt idx="4">
                  <c:v>530.73030372322</c:v>
                </c:pt>
                <c:pt idx="5">
                  <c:v>537.04045661830014</c:v>
                </c:pt>
                <c:pt idx="6">
                  <c:v>542.69406010651983</c:v>
                </c:pt>
                <c:pt idx="7">
                  <c:v>547.73208098023019</c:v>
                </c:pt>
                <c:pt idx="8">
                  <c:v>552.22009232854998</c:v>
                </c:pt>
                <c:pt idx="9">
                  <c:v>556.22640374574985</c:v>
                </c:pt>
                <c:pt idx="10">
                  <c:v>559.81405222622993</c:v>
                </c:pt>
                <c:pt idx="11">
                  <c:v>563.03844290453003</c:v>
                </c:pt>
                <c:pt idx="12">
                  <c:v>565.94723567415008</c:v>
                </c:pt>
                <c:pt idx="13">
                  <c:v>568.58105437406994</c:v>
                </c:pt>
                <c:pt idx="14">
                  <c:v>570.97442518677985</c:v>
                </c:pt>
                <c:pt idx="15">
                  <c:v>573.15670487819011</c:v>
                </c:pt>
                <c:pt idx="16">
                  <c:v>575.15291174822005</c:v>
                </c:pt>
                <c:pt idx="17">
                  <c:v>576.98443697134985</c:v>
                </c:pt>
                <c:pt idx="18">
                  <c:v>578.66964038212996</c:v>
                </c:pt>
                <c:pt idx="19">
                  <c:v>580.22434420472018</c:v>
                </c:pt>
                <c:pt idx="20">
                  <c:v>581.66224036061999</c:v>
                </c:pt>
                <c:pt idx="21">
                  <c:v>582.99522613907993</c:v>
                </c:pt>
                <c:pt idx="22">
                  <c:v>584.23368112722983</c:v>
                </c:pt>
                <c:pt idx="23">
                  <c:v>585.38669621568033</c:v>
                </c:pt>
                <c:pt idx="24">
                  <c:v>586.46226356368993</c:v>
                </c:pt>
                <c:pt idx="25">
                  <c:v>587.46743474367008</c:v>
                </c:pt>
                <c:pt idx="26">
                  <c:v>588.40845289962999</c:v>
                </c:pt>
                <c:pt idx="27">
                  <c:v>589.29086362605995</c:v>
                </c:pt>
                <c:pt idx="28">
                  <c:v>590.11960836508979</c:v>
                </c:pt>
                <c:pt idx="29">
                  <c:v>590.89910339008975</c:v>
                </c:pt>
                <c:pt idx="30">
                  <c:v>591.63330686035988</c:v>
                </c:pt>
                <c:pt idx="31">
                  <c:v>592.32577596657029</c:v>
                </c:pt>
                <c:pt idx="32">
                  <c:v>592.97971581163984</c:v>
                </c:pt>
                <c:pt idx="33">
                  <c:v>593.59802137308998</c:v>
                </c:pt>
                <c:pt idx="34">
                  <c:v>594.18331365166023</c:v>
                </c:pt>
                <c:pt idx="35">
                  <c:v>594.73797091660981</c:v>
                </c:pt>
                <c:pt idx="36">
                  <c:v>595.26415580014009</c:v>
                </c:pt>
                <c:pt idx="37">
                  <c:v>595.76383886627991</c:v>
                </c:pt>
                <c:pt idx="38">
                  <c:v>596.23881917457993</c:v>
                </c:pt>
                <c:pt idx="39">
                  <c:v>596.69074227400006</c:v>
                </c:pt>
                <c:pt idx="40">
                  <c:v>597.12111599204991</c:v>
                </c:pt>
                <c:pt idx="41">
                  <c:v>597.53132432682014</c:v>
                </c:pt>
                <c:pt idx="42">
                  <c:v>597.92263970089016</c:v>
                </c:pt>
                <c:pt idx="43">
                  <c:v>598.29623379846998</c:v>
                </c:pt>
                <c:pt idx="44">
                  <c:v>598.65318717124001</c:v>
                </c:pt>
                <c:pt idx="45">
                  <c:v>598.99449777333984</c:v>
                </c:pt>
                <c:pt idx="46">
                  <c:v>599.32108856166997</c:v>
                </c:pt>
                <c:pt idx="47">
                  <c:v>599.6338142781201</c:v>
                </c:pt>
                <c:pt idx="48">
                  <c:v>599.9334675146697</c:v>
                </c:pt>
                <c:pt idx="49">
                  <c:v>600.22078414788984</c:v>
                </c:pt>
                <c:pt idx="50">
                  <c:v>600.49644821766969</c:v>
                </c:pt>
                <c:pt idx="51">
                  <c:v>600.7610963153802</c:v>
                </c:pt>
                <c:pt idx="52">
                  <c:v>601.01532153769995</c:v>
                </c:pt>
                <c:pt idx="53">
                  <c:v>601.25967705551966</c:v>
                </c:pt>
                <c:pt idx="54">
                  <c:v>601.49467934037011</c:v>
                </c:pt>
                <c:pt idx="55">
                  <c:v>601.72081108650036</c:v>
                </c:pt>
                <c:pt idx="56">
                  <c:v>601.93852386097024</c:v>
                </c:pt>
                <c:pt idx="57">
                  <c:v>602.14824051115056</c:v>
                </c:pt>
                <c:pt idx="58">
                  <c:v>602.35035735459996</c:v>
                </c:pt>
                <c:pt idx="59">
                  <c:v>602.54524617407014</c:v>
                </c:pt>
                <c:pt idx="60">
                  <c:v>602.73325603770945</c:v>
                </c:pt>
                <c:pt idx="61">
                  <c:v>602.91471496140048</c:v>
                </c:pt>
                <c:pt idx="62">
                  <c:v>603.08993142927011</c:v>
                </c:pt>
                <c:pt idx="63">
                  <c:v>603.25919578634966</c:v>
                </c:pt>
                <c:pt idx="64">
                  <c:v>603.42278151519031</c:v>
                </c:pt>
                <c:pt idx="65">
                  <c:v>603.58094640808031</c:v>
                </c:pt>
                <c:pt idx="66">
                  <c:v>603.73393364397953</c:v>
                </c:pt>
                <c:pt idx="67">
                  <c:v>603.88197277964991</c:v>
                </c:pt>
                <c:pt idx="68">
                  <c:v>604.02528066227023</c:v>
                </c:pt>
                <c:pt idx="69">
                  <c:v>604.16406227110019</c:v>
                </c:pt>
                <c:pt idx="70">
                  <c:v>604.2985114940102</c:v>
                </c:pt>
                <c:pt idx="71">
                  <c:v>604.42881184512953</c:v>
                </c:pt>
                <c:pt idx="72">
                  <c:v>604.55513712821994</c:v>
                </c:pt>
                <c:pt idx="73">
                  <c:v>604.67765205098021</c:v>
                </c:pt>
                <c:pt idx="74">
                  <c:v>604.79651279389054</c:v>
                </c:pt>
                <c:pt idx="75">
                  <c:v>604.9118675378495</c:v>
                </c:pt>
                <c:pt idx="76">
                  <c:v>605.02385695380053</c:v>
                </c:pt>
                <c:pt idx="77">
                  <c:v>605.13261465768028</c:v>
                </c:pt>
                <c:pt idx="78">
                  <c:v>605.23826763292982</c:v>
                </c:pt>
                <c:pt idx="79">
                  <c:v>605.34093662408031</c:v>
                </c:pt>
                <c:pt idx="80">
                  <c:v>605.44073650291011</c:v>
                </c:pt>
                <c:pt idx="81">
                  <c:v>605.53777660977994</c:v>
                </c:pt>
                <c:pt idx="82">
                  <c:v>605.63216107177959</c:v>
                </c:pt>
                <c:pt idx="83">
                  <c:v>605.72398909973981</c:v>
                </c:pt>
                <c:pt idx="84">
                  <c:v>605.81335526567</c:v>
                </c:pt>
                <c:pt idx="85">
                  <c:v>605.90034976171046</c:v>
                </c:pt>
                <c:pt idx="86">
                  <c:v>605.98505864269009</c:v>
                </c:pt>
                <c:pt idx="87">
                  <c:v>606.06756405280976</c:v>
                </c:pt>
                <c:pt idx="88">
                  <c:v>606.14794443798019</c:v>
                </c:pt>
                <c:pt idx="89">
                  <c:v>606.22627474489946</c:v>
                </c:pt>
                <c:pt idx="90">
                  <c:v>606.3026266074794</c:v>
                </c:pt>
                <c:pt idx="91">
                  <c:v>606.37706852190968</c:v>
                </c:pt>
                <c:pt idx="92">
                  <c:v>606.44966601092983</c:v>
                </c:pt>
                <c:pt idx="93">
                  <c:v>606.5204817781605</c:v>
                </c:pt>
                <c:pt idx="94">
                  <c:v>606.58957585299049</c:v>
                </c:pt>
              </c:numCache>
            </c:numRef>
          </c:yVal>
          <c:smooth val="1"/>
        </c:ser>
        <c:ser>
          <c:idx val="2"/>
          <c:order val="2"/>
          <c:spPr>
            <a:ln w="19050" cap="rnd">
              <a:solidFill>
                <a:srgbClr val="00FF00"/>
              </a:solidFill>
              <a:round/>
            </a:ln>
            <a:effectLst/>
          </c:spPr>
          <c:marker>
            <c:symbol val="none"/>
          </c:marker>
          <c:xVal>
            <c:numRef>
              <c:f>Sheet1!$B$2:$B$96</c:f>
              <c:numCache>
                <c:formatCode>General</c:formatCode>
                <c:ptCount val="95"/>
                <c:pt idx="0">
                  <c:v>0.3</c:v>
                </c:pt>
                <c:pt idx="1">
                  <c:v>0.35</c:v>
                </c:pt>
                <c:pt idx="2">
                  <c:v>0.4</c:v>
                </c:pt>
                <c:pt idx="3">
                  <c:v>0.45</c:v>
                </c:pt>
                <c:pt idx="4">
                  <c:v>0.5</c:v>
                </c:pt>
                <c:pt idx="5">
                  <c:v>0.55000000000000004</c:v>
                </c:pt>
                <c:pt idx="6">
                  <c:v>0.6</c:v>
                </c:pt>
                <c:pt idx="7">
                  <c:v>0.65</c:v>
                </c:pt>
                <c:pt idx="8">
                  <c:v>0.7</c:v>
                </c:pt>
                <c:pt idx="9">
                  <c:v>0.75</c:v>
                </c:pt>
                <c:pt idx="10">
                  <c:v>0.8</c:v>
                </c:pt>
                <c:pt idx="11">
                  <c:v>0.85</c:v>
                </c:pt>
                <c:pt idx="12">
                  <c:v>0.9</c:v>
                </c:pt>
                <c:pt idx="13">
                  <c:v>0.95</c:v>
                </c:pt>
                <c:pt idx="14">
                  <c:v>1</c:v>
                </c:pt>
                <c:pt idx="15">
                  <c:v>1.05</c:v>
                </c:pt>
                <c:pt idx="16">
                  <c:v>1.1000000000000001</c:v>
                </c:pt>
                <c:pt idx="17">
                  <c:v>1.1499999999999999</c:v>
                </c:pt>
                <c:pt idx="18">
                  <c:v>1.2</c:v>
                </c:pt>
                <c:pt idx="19">
                  <c:v>1.25</c:v>
                </c:pt>
                <c:pt idx="20">
                  <c:v>1.3</c:v>
                </c:pt>
                <c:pt idx="21">
                  <c:v>1.35</c:v>
                </c:pt>
                <c:pt idx="22">
                  <c:v>1.4</c:v>
                </c:pt>
                <c:pt idx="23">
                  <c:v>1.45</c:v>
                </c:pt>
                <c:pt idx="24">
                  <c:v>1.5</c:v>
                </c:pt>
                <c:pt idx="25">
                  <c:v>1.55</c:v>
                </c:pt>
                <c:pt idx="26">
                  <c:v>1.6</c:v>
                </c:pt>
                <c:pt idx="27">
                  <c:v>1.65</c:v>
                </c:pt>
                <c:pt idx="28">
                  <c:v>1.7</c:v>
                </c:pt>
                <c:pt idx="29">
                  <c:v>1.75</c:v>
                </c:pt>
                <c:pt idx="30">
                  <c:v>1.8</c:v>
                </c:pt>
                <c:pt idx="31">
                  <c:v>1.85</c:v>
                </c:pt>
                <c:pt idx="32">
                  <c:v>1.9</c:v>
                </c:pt>
                <c:pt idx="33">
                  <c:v>1.95</c:v>
                </c:pt>
                <c:pt idx="34">
                  <c:v>2</c:v>
                </c:pt>
                <c:pt idx="35">
                  <c:v>2.0499999999999998</c:v>
                </c:pt>
                <c:pt idx="36">
                  <c:v>2.1</c:v>
                </c:pt>
                <c:pt idx="37">
                  <c:v>2.15</c:v>
                </c:pt>
                <c:pt idx="38">
                  <c:v>2.2000000000000002</c:v>
                </c:pt>
                <c:pt idx="39">
                  <c:v>2.25</c:v>
                </c:pt>
                <c:pt idx="40">
                  <c:v>2.2999999999999998</c:v>
                </c:pt>
                <c:pt idx="41">
                  <c:v>2.35</c:v>
                </c:pt>
                <c:pt idx="42">
                  <c:v>2.4</c:v>
                </c:pt>
                <c:pt idx="43">
                  <c:v>2.4500000000000002</c:v>
                </c:pt>
                <c:pt idx="44">
                  <c:v>2.5</c:v>
                </c:pt>
                <c:pt idx="45">
                  <c:v>2.5499999999999998</c:v>
                </c:pt>
                <c:pt idx="46">
                  <c:v>2.6</c:v>
                </c:pt>
                <c:pt idx="47">
                  <c:v>2.65</c:v>
                </c:pt>
                <c:pt idx="48">
                  <c:v>2.7</c:v>
                </c:pt>
                <c:pt idx="49">
                  <c:v>2.75</c:v>
                </c:pt>
                <c:pt idx="50">
                  <c:v>2.8</c:v>
                </c:pt>
                <c:pt idx="51">
                  <c:v>2.85</c:v>
                </c:pt>
                <c:pt idx="52">
                  <c:v>2.9</c:v>
                </c:pt>
                <c:pt idx="53">
                  <c:v>2.95</c:v>
                </c:pt>
                <c:pt idx="54">
                  <c:v>3</c:v>
                </c:pt>
                <c:pt idx="55">
                  <c:v>3.05</c:v>
                </c:pt>
                <c:pt idx="56">
                  <c:v>3.1</c:v>
                </c:pt>
                <c:pt idx="57">
                  <c:v>3.15</c:v>
                </c:pt>
                <c:pt idx="58">
                  <c:v>3.2</c:v>
                </c:pt>
                <c:pt idx="59">
                  <c:v>3.3</c:v>
                </c:pt>
                <c:pt idx="60">
                  <c:v>3.3</c:v>
                </c:pt>
                <c:pt idx="61">
                  <c:v>3.35</c:v>
                </c:pt>
                <c:pt idx="62">
                  <c:v>3.4</c:v>
                </c:pt>
                <c:pt idx="63">
                  <c:v>3.45</c:v>
                </c:pt>
                <c:pt idx="64">
                  <c:v>3.5</c:v>
                </c:pt>
                <c:pt idx="65">
                  <c:v>3.55</c:v>
                </c:pt>
                <c:pt idx="66">
                  <c:v>3.6</c:v>
                </c:pt>
                <c:pt idx="67">
                  <c:v>3.65</c:v>
                </c:pt>
                <c:pt idx="68">
                  <c:v>3.7</c:v>
                </c:pt>
                <c:pt idx="69">
                  <c:v>3.75</c:v>
                </c:pt>
                <c:pt idx="70">
                  <c:v>3.8</c:v>
                </c:pt>
                <c:pt idx="71">
                  <c:v>3.85</c:v>
                </c:pt>
                <c:pt idx="72">
                  <c:v>3.9</c:v>
                </c:pt>
                <c:pt idx="73">
                  <c:v>3.95</c:v>
                </c:pt>
                <c:pt idx="74">
                  <c:v>4</c:v>
                </c:pt>
                <c:pt idx="75">
                  <c:v>4.05</c:v>
                </c:pt>
                <c:pt idx="76">
                  <c:v>4.0999999999999996</c:v>
                </c:pt>
                <c:pt idx="77">
                  <c:v>4.1500000000000004</c:v>
                </c:pt>
                <c:pt idx="78">
                  <c:v>4.2</c:v>
                </c:pt>
                <c:pt idx="79">
                  <c:v>4.25</c:v>
                </c:pt>
                <c:pt idx="80">
                  <c:v>4.3</c:v>
                </c:pt>
                <c:pt idx="81">
                  <c:v>4.3499999999999996</c:v>
                </c:pt>
                <c:pt idx="82">
                  <c:v>4.4000000000000004</c:v>
                </c:pt>
                <c:pt idx="83">
                  <c:v>4.45</c:v>
                </c:pt>
                <c:pt idx="84">
                  <c:v>4.5</c:v>
                </c:pt>
                <c:pt idx="85">
                  <c:v>4.55</c:v>
                </c:pt>
                <c:pt idx="86">
                  <c:v>4.5999999999999996</c:v>
                </c:pt>
                <c:pt idx="87">
                  <c:v>4.6500000000000004</c:v>
                </c:pt>
                <c:pt idx="88">
                  <c:v>4.7</c:v>
                </c:pt>
                <c:pt idx="89">
                  <c:v>4.75</c:v>
                </c:pt>
                <c:pt idx="90">
                  <c:v>4.8</c:v>
                </c:pt>
                <c:pt idx="91">
                  <c:v>4.8499999999999996</c:v>
                </c:pt>
                <c:pt idx="92">
                  <c:v>4.9000000000000004</c:v>
                </c:pt>
                <c:pt idx="93">
                  <c:v>4.95</c:v>
                </c:pt>
                <c:pt idx="94">
                  <c:v>5</c:v>
                </c:pt>
              </c:numCache>
            </c:numRef>
          </c:xVal>
          <c:yVal>
            <c:numRef>
              <c:f>Sheet1!$H$2:$H$96</c:f>
              <c:numCache>
                <c:formatCode>General</c:formatCode>
                <c:ptCount val="95"/>
                <c:pt idx="0">
                  <c:v>692.63754979616795</c:v>
                </c:pt>
                <c:pt idx="1">
                  <c:v>687.80565036950009</c:v>
                </c:pt>
                <c:pt idx="2">
                  <c:v>683.49798918543502</c:v>
                </c:pt>
                <c:pt idx="3">
                  <c:v>679.71453785674998</c:v>
                </c:pt>
                <c:pt idx="4">
                  <c:v>676.40293928454003</c:v>
                </c:pt>
                <c:pt idx="5">
                  <c:v>673.5002342496</c:v>
                </c:pt>
                <c:pt idx="6">
                  <c:v>670.94696309038</c:v>
                </c:pt>
                <c:pt idx="7">
                  <c:v>668.69123533740003</c:v>
                </c:pt>
                <c:pt idx="8">
                  <c:v>666.68917107880998</c:v>
                </c:pt>
                <c:pt idx="9">
                  <c:v>664.90412321310987</c:v>
                </c:pt>
                <c:pt idx="10">
                  <c:v>663.30559393837984</c:v>
                </c:pt>
                <c:pt idx="11">
                  <c:v>661.86817978403997</c:v>
                </c:pt>
                <c:pt idx="12">
                  <c:v>660.57065218818025</c:v>
                </c:pt>
                <c:pt idx="13">
                  <c:v>659.39519271719996</c:v>
                </c:pt>
                <c:pt idx="14">
                  <c:v>658.32677032867991</c:v>
                </c:pt>
                <c:pt idx="15">
                  <c:v>657.35263897695017</c:v>
                </c:pt>
                <c:pt idx="16">
                  <c:v>656.46193349434998</c:v>
                </c:pt>
                <c:pt idx="17">
                  <c:v>655.64534433026006</c:v>
                </c:pt>
                <c:pt idx="18">
                  <c:v>654.89485507166023</c:v>
                </c:pt>
                <c:pt idx="19">
                  <c:v>654.20352981956012</c:v>
                </c:pt>
                <c:pt idx="20">
                  <c:v>653.56534018054003</c:v>
                </c:pt>
                <c:pt idx="21">
                  <c:v>652.97502381162985</c:v>
                </c:pt>
                <c:pt idx="22">
                  <c:v>652.42796818729994</c:v>
                </c:pt>
                <c:pt idx="23">
                  <c:v>651.92011461205993</c:v>
                </c:pt>
                <c:pt idx="24">
                  <c:v>651.4478785580402</c:v>
                </c:pt>
                <c:pt idx="25">
                  <c:v>651.00808322954003</c:v>
                </c:pt>
                <c:pt idx="26">
                  <c:v>650.59790389610998</c:v>
                </c:pt>
                <c:pt idx="27">
                  <c:v>650.21482103407016</c:v>
                </c:pt>
                <c:pt idx="28">
                  <c:v>649.85658070861973</c:v>
                </c:pt>
                <c:pt idx="29">
                  <c:v>649.5211609347898</c:v>
                </c:pt>
                <c:pt idx="30">
                  <c:v>649.20674299761004</c:v>
                </c:pt>
                <c:pt idx="31">
                  <c:v>648.91168690421</c:v>
                </c:pt>
                <c:pt idx="32">
                  <c:v>648.63451029341968</c:v>
                </c:pt>
                <c:pt idx="33">
                  <c:v>648.37387024950976</c:v>
                </c:pt>
                <c:pt idx="34">
                  <c:v>648.12854756630986</c:v>
                </c:pt>
                <c:pt idx="35">
                  <c:v>647.89743308574998</c:v>
                </c:pt>
                <c:pt idx="36">
                  <c:v>647.6795157992201</c:v>
                </c:pt>
                <c:pt idx="37">
                  <c:v>647.47387245284017</c:v>
                </c:pt>
                <c:pt idx="38">
                  <c:v>647.27965843952006</c:v>
                </c:pt>
                <c:pt idx="39">
                  <c:v>647.09609979614015</c:v>
                </c:pt>
                <c:pt idx="40">
                  <c:v>646.92248615231983</c:v>
                </c:pt>
                <c:pt idx="41">
                  <c:v>646.75816450199</c:v>
                </c:pt>
                <c:pt idx="42">
                  <c:v>646.60253368720987</c:v>
                </c:pt>
                <c:pt idx="43">
                  <c:v>646.45503950197963</c:v>
                </c:pt>
                <c:pt idx="44">
                  <c:v>646.31517033554019</c:v>
                </c:pt>
                <c:pt idx="45">
                  <c:v>646.18245328729017</c:v>
                </c:pt>
                <c:pt idx="46">
                  <c:v>646.05645069523007</c:v>
                </c:pt>
                <c:pt idx="47">
                  <c:v>645.93675702712017</c:v>
                </c:pt>
                <c:pt idx="48">
                  <c:v>645.82299609110987</c:v>
                </c:pt>
                <c:pt idx="49">
                  <c:v>645.71481852828992</c:v>
                </c:pt>
                <c:pt idx="50">
                  <c:v>645.61189955455984</c:v>
                </c:pt>
                <c:pt idx="51">
                  <c:v>645.5139369232902</c:v>
                </c:pt>
                <c:pt idx="52">
                  <c:v>645.42064908415978</c:v>
                </c:pt>
                <c:pt idx="53">
                  <c:v>645.33177351677978</c:v>
                </c:pt>
                <c:pt idx="54">
                  <c:v>645.24706521953976</c:v>
                </c:pt>
                <c:pt idx="55">
                  <c:v>645.16629533785999</c:v>
                </c:pt>
                <c:pt idx="56">
                  <c:v>645.08924991658023</c:v>
                </c:pt>
                <c:pt idx="57">
                  <c:v>645.01572876401997</c:v>
                </c:pt>
                <c:pt idx="58">
                  <c:v>644.94554441603987</c:v>
                </c:pt>
                <c:pt idx="59">
                  <c:v>644.87852119017998</c:v>
                </c:pt>
                <c:pt idx="60">
                  <c:v>644.81449432100953</c:v>
                </c:pt>
                <c:pt idx="61">
                  <c:v>644.75330916863049</c:v>
                </c:pt>
                <c:pt idx="62">
                  <c:v>644.69482049310955</c:v>
                </c:pt>
                <c:pt idx="63">
                  <c:v>644.63889178912996</c:v>
                </c:pt>
                <c:pt idx="64">
                  <c:v>644.58539467449964</c:v>
                </c:pt>
                <c:pt idx="65">
                  <c:v>644.53420832806023</c:v>
                </c:pt>
                <c:pt idx="66">
                  <c:v>644.48521897222008</c:v>
                </c:pt>
                <c:pt idx="67">
                  <c:v>644.43831939615029</c:v>
                </c:pt>
                <c:pt idx="68">
                  <c:v>644.3934085159799</c:v>
                </c:pt>
                <c:pt idx="69">
                  <c:v>644.35039096883065</c:v>
                </c:pt>
                <c:pt idx="70">
                  <c:v>644.30917673759996</c:v>
                </c:pt>
                <c:pt idx="71">
                  <c:v>644.26968080393999</c:v>
                </c:pt>
                <c:pt idx="72">
                  <c:v>644.23182282702965</c:v>
                </c:pt>
                <c:pt idx="73">
                  <c:v>644.19552684590963</c:v>
                </c:pt>
                <c:pt idx="74">
                  <c:v>644.16072100350993</c:v>
                </c:pt>
                <c:pt idx="75">
                  <c:v>644.12733729051979</c:v>
                </c:pt>
                <c:pt idx="76">
                  <c:v>644.09531130741016</c:v>
                </c:pt>
                <c:pt idx="77">
                  <c:v>644.06458204360024</c:v>
                </c:pt>
                <c:pt idx="78">
                  <c:v>644.03509167142056</c:v>
                </c:pt>
                <c:pt idx="79">
                  <c:v>644.0067853549599</c:v>
                </c:pt>
                <c:pt idx="80">
                  <c:v>643.97961107159972</c:v>
                </c:pt>
                <c:pt idx="81">
                  <c:v>643.95351944592039</c:v>
                </c:pt>
                <c:pt idx="82">
                  <c:v>643.92846359450959</c:v>
                </c:pt>
                <c:pt idx="83">
                  <c:v>643.90439898129989</c:v>
                </c:pt>
                <c:pt idx="84">
                  <c:v>643.88128328251969</c:v>
                </c:pt>
                <c:pt idx="85">
                  <c:v>643.85907626022072</c:v>
                </c:pt>
                <c:pt idx="86">
                  <c:v>643.83773964427019</c:v>
                </c:pt>
                <c:pt idx="87">
                  <c:v>643.81723702176987</c:v>
                </c:pt>
                <c:pt idx="88">
                  <c:v>643.79753373362018</c:v>
                </c:pt>
                <c:pt idx="89">
                  <c:v>643.77859677756987</c:v>
                </c:pt>
                <c:pt idx="90">
                  <c:v>643.76039471736021</c:v>
                </c:pt>
                <c:pt idx="91">
                  <c:v>643.74289759754993</c:v>
                </c:pt>
                <c:pt idx="92">
                  <c:v>643.72607686347965</c:v>
                </c:pt>
                <c:pt idx="93">
                  <c:v>643.70990528639049</c:v>
                </c:pt>
                <c:pt idx="94">
                  <c:v>643.69435689274997</c:v>
                </c:pt>
              </c:numCache>
            </c:numRef>
          </c:yVal>
          <c:smooth val="1"/>
        </c:ser>
        <c:ser>
          <c:idx val="3"/>
          <c:order val="3"/>
          <c:spPr>
            <a:ln w="19050" cap="rnd">
              <a:solidFill>
                <a:srgbClr val="FFFF00"/>
              </a:solidFill>
              <a:prstDash val="dash"/>
              <a:round/>
            </a:ln>
            <a:effectLst/>
          </c:spPr>
          <c:marker>
            <c:symbol val="none"/>
          </c:marker>
          <c:xVal>
            <c:numRef>
              <c:f>Sheet1!$B$2:$B$96</c:f>
              <c:numCache>
                <c:formatCode>General</c:formatCode>
                <c:ptCount val="95"/>
                <c:pt idx="0">
                  <c:v>0.3</c:v>
                </c:pt>
                <c:pt idx="1">
                  <c:v>0.35</c:v>
                </c:pt>
                <c:pt idx="2">
                  <c:v>0.4</c:v>
                </c:pt>
                <c:pt idx="3">
                  <c:v>0.45</c:v>
                </c:pt>
                <c:pt idx="4">
                  <c:v>0.5</c:v>
                </c:pt>
                <c:pt idx="5">
                  <c:v>0.55000000000000004</c:v>
                </c:pt>
                <c:pt idx="6">
                  <c:v>0.6</c:v>
                </c:pt>
                <c:pt idx="7">
                  <c:v>0.65</c:v>
                </c:pt>
                <c:pt idx="8">
                  <c:v>0.7</c:v>
                </c:pt>
                <c:pt idx="9">
                  <c:v>0.75</c:v>
                </c:pt>
                <c:pt idx="10">
                  <c:v>0.8</c:v>
                </c:pt>
                <c:pt idx="11">
                  <c:v>0.85</c:v>
                </c:pt>
                <c:pt idx="12">
                  <c:v>0.9</c:v>
                </c:pt>
                <c:pt idx="13">
                  <c:v>0.95</c:v>
                </c:pt>
                <c:pt idx="14">
                  <c:v>1</c:v>
                </c:pt>
                <c:pt idx="15">
                  <c:v>1.05</c:v>
                </c:pt>
                <c:pt idx="16">
                  <c:v>1.1000000000000001</c:v>
                </c:pt>
                <c:pt idx="17">
                  <c:v>1.1499999999999999</c:v>
                </c:pt>
                <c:pt idx="18">
                  <c:v>1.2</c:v>
                </c:pt>
                <c:pt idx="19">
                  <c:v>1.25</c:v>
                </c:pt>
                <c:pt idx="20">
                  <c:v>1.3</c:v>
                </c:pt>
                <c:pt idx="21">
                  <c:v>1.35</c:v>
                </c:pt>
                <c:pt idx="22">
                  <c:v>1.4</c:v>
                </c:pt>
                <c:pt idx="23">
                  <c:v>1.45</c:v>
                </c:pt>
                <c:pt idx="24">
                  <c:v>1.5</c:v>
                </c:pt>
                <c:pt idx="25">
                  <c:v>1.55</c:v>
                </c:pt>
                <c:pt idx="26">
                  <c:v>1.6</c:v>
                </c:pt>
                <c:pt idx="27">
                  <c:v>1.65</c:v>
                </c:pt>
                <c:pt idx="28">
                  <c:v>1.7</c:v>
                </c:pt>
                <c:pt idx="29">
                  <c:v>1.75</c:v>
                </c:pt>
                <c:pt idx="30">
                  <c:v>1.8</c:v>
                </c:pt>
                <c:pt idx="31">
                  <c:v>1.85</c:v>
                </c:pt>
                <c:pt idx="32">
                  <c:v>1.9</c:v>
                </c:pt>
                <c:pt idx="33">
                  <c:v>1.95</c:v>
                </c:pt>
                <c:pt idx="34">
                  <c:v>2</c:v>
                </c:pt>
                <c:pt idx="35">
                  <c:v>2.0499999999999998</c:v>
                </c:pt>
                <c:pt idx="36">
                  <c:v>2.1</c:v>
                </c:pt>
                <c:pt idx="37">
                  <c:v>2.15</c:v>
                </c:pt>
                <c:pt idx="38">
                  <c:v>2.2000000000000002</c:v>
                </c:pt>
                <c:pt idx="39">
                  <c:v>2.25</c:v>
                </c:pt>
                <c:pt idx="40">
                  <c:v>2.2999999999999998</c:v>
                </c:pt>
                <c:pt idx="41">
                  <c:v>2.35</c:v>
                </c:pt>
                <c:pt idx="42">
                  <c:v>2.4</c:v>
                </c:pt>
                <c:pt idx="43">
                  <c:v>2.4500000000000002</c:v>
                </c:pt>
                <c:pt idx="44">
                  <c:v>2.5</c:v>
                </c:pt>
                <c:pt idx="45">
                  <c:v>2.5499999999999998</c:v>
                </c:pt>
                <c:pt idx="46">
                  <c:v>2.6</c:v>
                </c:pt>
                <c:pt idx="47">
                  <c:v>2.65</c:v>
                </c:pt>
                <c:pt idx="48">
                  <c:v>2.7</c:v>
                </c:pt>
                <c:pt idx="49">
                  <c:v>2.75</c:v>
                </c:pt>
                <c:pt idx="50">
                  <c:v>2.8</c:v>
                </c:pt>
                <c:pt idx="51">
                  <c:v>2.85</c:v>
                </c:pt>
                <c:pt idx="52">
                  <c:v>2.9</c:v>
                </c:pt>
                <c:pt idx="53">
                  <c:v>2.95</c:v>
                </c:pt>
                <c:pt idx="54">
                  <c:v>3</c:v>
                </c:pt>
                <c:pt idx="55">
                  <c:v>3.05</c:v>
                </c:pt>
                <c:pt idx="56">
                  <c:v>3.1</c:v>
                </c:pt>
                <c:pt idx="57">
                  <c:v>3.15</c:v>
                </c:pt>
                <c:pt idx="58">
                  <c:v>3.2</c:v>
                </c:pt>
                <c:pt idx="59">
                  <c:v>3.3</c:v>
                </c:pt>
                <c:pt idx="60">
                  <c:v>3.3</c:v>
                </c:pt>
                <c:pt idx="61">
                  <c:v>3.35</c:v>
                </c:pt>
                <c:pt idx="62">
                  <c:v>3.4</c:v>
                </c:pt>
                <c:pt idx="63">
                  <c:v>3.45</c:v>
                </c:pt>
                <c:pt idx="64">
                  <c:v>3.5</c:v>
                </c:pt>
                <c:pt idx="65">
                  <c:v>3.55</c:v>
                </c:pt>
                <c:pt idx="66">
                  <c:v>3.6</c:v>
                </c:pt>
                <c:pt idx="67">
                  <c:v>3.65</c:v>
                </c:pt>
                <c:pt idx="68">
                  <c:v>3.7</c:v>
                </c:pt>
                <c:pt idx="69">
                  <c:v>3.75</c:v>
                </c:pt>
                <c:pt idx="70">
                  <c:v>3.8</c:v>
                </c:pt>
                <c:pt idx="71">
                  <c:v>3.85</c:v>
                </c:pt>
                <c:pt idx="72">
                  <c:v>3.9</c:v>
                </c:pt>
                <c:pt idx="73">
                  <c:v>3.95</c:v>
                </c:pt>
                <c:pt idx="74">
                  <c:v>4</c:v>
                </c:pt>
                <c:pt idx="75">
                  <c:v>4.05</c:v>
                </c:pt>
                <c:pt idx="76">
                  <c:v>4.0999999999999996</c:v>
                </c:pt>
                <c:pt idx="77">
                  <c:v>4.1500000000000004</c:v>
                </c:pt>
                <c:pt idx="78">
                  <c:v>4.2</c:v>
                </c:pt>
                <c:pt idx="79">
                  <c:v>4.25</c:v>
                </c:pt>
                <c:pt idx="80">
                  <c:v>4.3</c:v>
                </c:pt>
                <c:pt idx="81">
                  <c:v>4.3499999999999996</c:v>
                </c:pt>
                <c:pt idx="82">
                  <c:v>4.4000000000000004</c:v>
                </c:pt>
                <c:pt idx="83">
                  <c:v>4.45</c:v>
                </c:pt>
                <c:pt idx="84">
                  <c:v>4.5</c:v>
                </c:pt>
                <c:pt idx="85">
                  <c:v>4.55</c:v>
                </c:pt>
                <c:pt idx="86">
                  <c:v>4.5999999999999996</c:v>
                </c:pt>
                <c:pt idx="87">
                  <c:v>4.6500000000000004</c:v>
                </c:pt>
                <c:pt idx="88">
                  <c:v>4.7</c:v>
                </c:pt>
                <c:pt idx="89">
                  <c:v>4.75</c:v>
                </c:pt>
                <c:pt idx="90">
                  <c:v>4.8</c:v>
                </c:pt>
                <c:pt idx="91">
                  <c:v>4.8499999999999996</c:v>
                </c:pt>
                <c:pt idx="92">
                  <c:v>4.9000000000000004</c:v>
                </c:pt>
                <c:pt idx="93">
                  <c:v>4.95</c:v>
                </c:pt>
                <c:pt idx="94">
                  <c:v>5</c:v>
                </c:pt>
              </c:numCache>
            </c:numRef>
          </c:xVal>
          <c:yVal>
            <c:numRef>
              <c:f>Sheet1!$L$2:$L$96</c:f>
              <c:numCache>
                <c:formatCode>General</c:formatCode>
                <c:ptCount val="95"/>
                <c:pt idx="0">
                  <c:v>542.45112339582795</c:v>
                </c:pt>
                <c:pt idx="1">
                  <c:v>543.63801525813994</c:v>
                </c:pt>
                <c:pt idx="2">
                  <c:v>543.93309980310505</c:v>
                </c:pt>
                <c:pt idx="3">
                  <c:v>543.64132398463994</c:v>
                </c:pt>
                <c:pt idx="4">
                  <c:v>542.96562775037</c:v>
                </c:pt>
                <c:pt idx="5">
                  <c:v>542.04521221842015</c:v>
                </c:pt>
                <c:pt idx="6">
                  <c:v>540.97676915125999</c:v>
                </c:pt>
                <c:pt idx="7">
                  <c:v>539.82745701771</c:v>
                </c:pt>
                <c:pt idx="8">
                  <c:v>538.64352795006994</c:v>
                </c:pt>
                <c:pt idx="9">
                  <c:v>537.45636881504993</c:v>
                </c:pt>
                <c:pt idx="10">
                  <c:v>536.28682868996998</c:v>
                </c:pt>
                <c:pt idx="11">
                  <c:v>535.14833431456009</c:v>
                </c:pt>
                <c:pt idx="12">
                  <c:v>534.04912590975005</c:v>
                </c:pt>
                <c:pt idx="13">
                  <c:v>532.99385241064988</c:v>
                </c:pt>
                <c:pt idx="14">
                  <c:v>531.98470281905998</c:v>
                </c:pt>
                <c:pt idx="15">
                  <c:v>531.02220423070025</c:v>
                </c:pt>
                <c:pt idx="16">
                  <c:v>530.10578202017996</c:v>
                </c:pt>
                <c:pt idx="17">
                  <c:v>529.23415122957999</c:v>
                </c:pt>
                <c:pt idx="18">
                  <c:v>528.40558862410012</c:v>
                </c:pt>
                <c:pt idx="19">
                  <c:v>527.61812060367993</c:v>
                </c:pt>
                <c:pt idx="20">
                  <c:v>526.86965189601983</c:v>
                </c:pt>
                <c:pt idx="21">
                  <c:v>526.15805263850007</c:v>
                </c:pt>
                <c:pt idx="22">
                  <c:v>525.48121627310002</c:v>
                </c:pt>
                <c:pt idx="23">
                  <c:v>524.83709701884027</c:v>
                </c:pt>
                <c:pt idx="24">
                  <c:v>524.22373310418993</c:v>
                </c:pt>
                <c:pt idx="25">
                  <c:v>523.63926012522984</c:v>
                </c:pt>
                <c:pt idx="26">
                  <c:v>523.08191761032958</c:v>
                </c:pt>
                <c:pt idx="27">
                  <c:v>522.55005096688001</c:v>
                </c:pt>
                <c:pt idx="28">
                  <c:v>522.04211034377977</c:v>
                </c:pt>
                <c:pt idx="29">
                  <c:v>521.55664749019979</c:v>
                </c:pt>
                <c:pt idx="30">
                  <c:v>521.0923113663398</c:v>
                </c:pt>
                <c:pt idx="31">
                  <c:v>520.64784303623037</c:v>
                </c:pt>
                <c:pt idx="32">
                  <c:v>520.22207020622</c:v>
                </c:pt>
                <c:pt idx="33">
                  <c:v>519.81390165960966</c:v>
                </c:pt>
                <c:pt idx="34">
                  <c:v>519.42232175438994</c:v>
                </c:pt>
                <c:pt idx="35">
                  <c:v>519.04638509331971</c:v>
                </c:pt>
                <c:pt idx="36">
                  <c:v>518.68521143433009</c:v>
                </c:pt>
                <c:pt idx="37">
                  <c:v>518.33798088023013</c:v>
                </c:pt>
                <c:pt idx="38">
                  <c:v>518.00392936718981</c:v>
                </c:pt>
                <c:pt idx="39">
                  <c:v>517.68234445742019</c:v>
                </c:pt>
                <c:pt idx="40">
                  <c:v>517.37256143189006</c:v>
                </c:pt>
                <c:pt idx="41">
                  <c:v>517.07395967361026</c:v>
                </c:pt>
                <c:pt idx="42">
                  <c:v>516.7859593275698</c:v>
                </c:pt>
                <c:pt idx="43">
                  <c:v>516.50801822205995</c:v>
                </c:pt>
                <c:pt idx="44">
                  <c:v>516.23962903379015</c:v>
                </c:pt>
                <c:pt idx="45">
                  <c:v>515.98031668026988</c:v>
                </c:pt>
                <c:pt idx="46">
                  <c:v>515.72963592255019</c:v>
                </c:pt>
                <c:pt idx="47">
                  <c:v>515.48716916173998</c:v>
                </c:pt>
                <c:pt idx="48">
                  <c:v>515.25252441404973</c:v>
                </c:pt>
                <c:pt idx="49">
                  <c:v>515.02533344983976</c:v>
                </c:pt>
                <c:pt idx="50">
                  <c:v>514.80525008269979</c:v>
                </c:pt>
                <c:pt idx="51">
                  <c:v>514.59194859644003</c:v>
                </c:pt>
                <c:pt idx="52">
                  <c:v>514.38512229773005</c:v>
                </c:pt>
                <c:pt idx="53">
                  <c:v>514.18448218448975</c:v>
                </c:pt>
                <c:pt idx="54">
                  <c:v>513.98975571917981</c:v>
                </c:pt>
                <c:pt idx="55">
                  <c:v>513.80068569873993</c:v>
                </c:pt>
                <c:pt idx="56">
                  <c:v>513.61702921270989</c:v>
                </c:pt>
                <c:pt idx="57">
                  <c:v>513.43855668202059</c:v>
                </c:pt>
                <c:pt idx="58">
                  <c:v>513.26505097135987</c:v>
                </c:pt>
                <c:pt idx="59">
                  <c:v>513.09630656927993</c:v>
                </c:pt>
                <c:pt idx="60">
                  <c:v>512.93212883025944</c:v>
                </c:pt>
                <c:pt idx="61">
                  <c:v>512.77233327306976</c:v>
                </c:pt>
                <c:pt idx="62">
                  <c:v>512.61674493142982</c:v>
                </c:pt>
                <c:pt idx="63">
                  <c:v>512.46519775208981</c:v>
                </c:pt>
                <c:pt idx="64">
                  <c:v>512.31753403663015</c:v>
                </c:pt>
                <c:pt idx="65">
                  <c:v>512.17360392365026</c:v>
                </c:pt>
                <c:pt idx="66">
                  <c:v>512.03326490740028</c:v>
                </c:pt>
                <c:pt idx="67">
                  <c:v>511.89638139067029</c:v>
                </c:pt>
                <c:pt idx="68">
                  <c:v>511.7628242687706</c:v>
                </c:pt>
                <c:pt idx="69">
                  <c:v>511.63247054212025</c:v>
                </c:pt>
                <c:pt idx="70">
                  <c:v>511.50520295532988</c:v>
                </c:pt>
                <c:pt idx="71">
                  <c:v>511.38090966070922</c:v>
                </c:pt>
                <c:pt idx="72">
                  <c:v>511.25948390429949</c:v>
                </c:pt>
                <c:pt idx="73">
                  <c:v>511.14082373237034</c:v>
                </c:pt>
                <c:pt idx="74">
                  <c:v>511.02483171735003</c:v>
                </c:pt>
                <c:pt idx="75">
                  <c:v>510.91141470137973</c:v>
                </c:pt>
                <c:pt idx="76">
                  <c:v>510.80048355610052</c:v>
                </c:pt>
                <c:pt idx="77">
                  <c:v>510.69195295773989</c:v>
                </c:pt>
                <c:pt idx="78">
                  <c:v>510.58574117598982</c:v>
                </c:pt>
                <c:pt idx="79">
                  <c:v>510.48176987600982</c:v>
                </c:pt>
                <c:pt idx="80">
                  <c:v>510.37996393225967</c:v>
                </c:pt>
                <c:pt idx="81">
                  <c:v>510.28025125372005</c:v>
                </c:pt>
                <c:pt idx="82">
                  <c:v>510.18256261907936</c:v>
                </c:pt>
                <c:pt idx="83">
                  <c:v>510.08683152151025</c:v>
                </c:pt>
                <c:pt idx="84">
                  <c:v>509.99299402265024</c:v>
                </c:pt>
                <c:pt idx="85">
                  <c:v>509.90098861429033</c:v>
                </c:pt>
                <c:pt idx="86">
                  <c:v>509.81075608799983</c:v>
                </c:pt>
                <c:pt idx="87">
                  <c:v>509.72223941163975</c:v>
                </c:pt>
                <c:pt idx="88">
                  <c:v>509.63538361250994</c:v>
                </c:pt>
                <c:pt idx="89">
                  <c:v>509.55013566648995</c:v>
                </c:pt>
                <c:pt idx="90">
                  <c:v>509.46644439274951</c:v>
                </c:pt>
                <c:pt idx="91">
                  <c:v>509.38426035380962</c:v>
                </c:pt>
                <c:pt idx="92">
                  <c:v>509.30353576019024</c:v>
                </c:pt>
                <c:pt idx="93">
                  <c:v>509.22422437977002</c:v>
                </c:pt>
                <c:pt idx="94">
                  <c:v>509.14628145087045</c:v>
                </c:pt>
              </c:numCache>
            </c:numRef>
          </c:yVal>
          <c:smooth val="1"/>
        </c:ser>
        <c:ser>
          <c:idx val="4"/>
          <c:order val="4"/>
          <c:spPr>
            <a:ln w="19050" cap="rnd">
              <a:solidFill>
                <a:srgbClr val="00FF00"/>
              </a:solidFill>
              <a:prstDash val="dash"/>
              <a:round/>
            </a:ln>
            <a:effectLst/>
          </c:spPr>
          <c:marker>
            <c:symbol val="none"/>
          </c:marker>
          <c:xVal>
            <c:numRef>
              <c:f>Sheet1!$B$2:$B$96</c:f>
              <c:numCache>
                <c:formatCode>General</c:formatCode>
                <c:ptCount val="95"/>
                <c:pt idx="0">
                  <c:v>0.3</c:v>
                </c:pt>
                <c:pt idx="1">
                  <c:v>0.35</c:v>
                </c:pt>
                <c:pt idx="2">
                  <c:v>0.4</c:v>
                </c:pt>
                <c:pt idx="3">
                  <c:v>0.45</c:v>
                </c:pt>
                <c:pt idx="4">
                  <c:v>0.5</c:v>
                </c:pt>
                <c:pt idx="5">
                  <c:v>0.55000000000000004</c:v>
                </c:pt>
                <c:pt idx="6">
                  <c:v>0.6</c:v>
                </c:pt>
                <c:pt idx="7">
                  <c:v>0.65</c:v>
                </c:pt>
                <c:pt idx="8">
                  <c:v>0.7</c:v>
                </c:pt>
                <c:pt idx="9">
                  <c:v>0.75</c:v>
                </c:pt>
                <c:pt idx="10">
                  <c:v>0.8</c:v>
                </c:pt>
                <c:pt idx="11">
                  <c:v>0.85</c:v>
                </c:pt>
                <c:pt idx="12">
                  <c:v>0.9</c:v>
                </c:pt>
                <c:pt idx="13">
                  <c:v>0.95</c:v>
                </c:pt>
                <c:pt idx="14">
                  <c:v>1</c:v>
                </c:pt>
                <c:pt idx="15">
                  <c:v>1.05</c:v>
                </c:pt>
                <c:pt idx="16">
                  <c:v>1.1000000000000001</c:v>
                </c:pt>
                <c:pt idx="17">
                  <c:v>1.1499999999999999</c:v>
                </c:pt>
                <c:pt idx="18">
                  <c:v>1.2</c:v>
                </c:pt>
                <c:pt idx="19">
                  <c:v>1.25</c:v>
                </c:pt>
                <c:pt idx="20">
                  <c:v>1.3</c:v>
                </c:pt>
                <c:pt idx="21">
                  <c:v>1.35</c:v>
                </c:pt>
                <c:pt idx="22">
                  <c:v>1.4</c:v>
                </c:pt>
                <c:pt idx="23">
                  <c:v>1.45</c:v>
                </c:pt>
                <c:pt idx="24">
                  <c:v>1.5</c:v>
                </c:pt>
                <c:pt idx="25">
                  <c:v>1.55</c:v>
                </c:pt>
                <c:pt idx="26">
                  <c:v>1.6</c:v>
                </c:pt>
                <c:pt idx="27">
                  <c:v>1.65</c:v>
                </c:pt>
                <c:pt idx="28">
                  <c:v>1.7</c:v>
                </c:pt>
                <c:pt idx="29">
                  <c:v>1.75</c:v>
                </c:pt>
                <c:pt idx="30">
                  <c:v>1.8</c:v>
                </c:pt>
                <c:pt idx="31">
                  <c:v>1.85</c:v>
                </c:pt>
                <c:pt idx="32">
                  <c:v>1.9</c:v>
                </c:pt>
                <c:pt idx="33">
                  <c:v>1.95</c:v>
                </c:pt>
                <c:pt idx="34">
                  <c:v>2</c:v>
                </c:pt>
                <c:pt idx="35">
                  <c:v>2.0499999999999998</c:v>
                </c:pt>
                <c:pt idx="36">
                  <c:v>2.1</c:v>
                </c:pt>
                <c:pt idx="37">
                  <c:v>2.15</c:v>
                </c:pt>
                <c:pt idx="38">
                  <c:v>2.2000000000000002</c:v>
                </c:pt>
                <c:pt idx="39">
                  <c:v>2.25</c:v>
                </c:pt>
                <c:pt idx="40">
                  <c:v>2.2999999999999998</c:v>
                </c:pt>
                <c:pt idx="41">
                  <c:v>2.35</c:v>
                </c:pt>
                <c:pt idx="42">
                  <c:v>2.4</c:v>
                </c:pt>
                <c:pt idx="43">
                  <c:v>2.4500000000000002</c:v>
                </c:pt>
                <c:pt idx="44">
                  <c:v>2.5</c:v>
                </c:pt>
                <c:pt idx="45">
                  <c:v>2.5499999999999998</c:v>
                </c:pt>
                <c:pt idx="46">
                  <c:v>2.6</c:v>
                </c:pt>
                <c:pt idx="47">
                  <c:v>2.65</c:v>
                </c:pt>
                <c:pt idx="48">
                  <c:v>2.7</c:v>
                </c:pt>
                <c:pt idx="49">
                  <c:v>2.75</c:v>
                </c:pt>
                <c:pt idx="50">
                  <c:v>2.8</c:v>
                </c:pt>
                <c:pt idx="51">
                  <c:v>2.85</c:v>
                </c:pt>
                <c:pt idx="52">
                  <c:v>2.9</c:v>
                </c:pt>
                <c:pt idx="53">
                  <c:v>2.95</c:v>
                </c:pt>
                <c:pt idx="54">
                  <c:v>3</c:v>
                </c:pt>
                <c:pt idx="55">
                  <c:v>3.05</c:v>
                </c:pt>
                <c:pt idx="56">
                  <c:v>3.1</c:v>
                </c:pt>
                <c:pt idx="57">
                  <c:v>3.15</c:v>
                </c:pt>
                <c:pt idx="58">
                  <c:v>3.2</c:v>
                </c:pt>
                <c:pt idx="59">
                  <c:v>3.3</c:v>
                </c:pt>
                <c:pt idx="60">
                  <c:v>3.3</c:v>
                </c:pt>
                <c:pt idx="61">
                  <c:v>3.35</c:v>
                </c:pt>
                <c:pt idx="62">
                  <c:v>3.4</c:v>
                </c:pt>
                <c:pt idx="63">
                  <c:v>3.45</c:v>
                </c:pt>
                <c:pt idx="64">
                  <c:v>3.5</c:v>
                </c:pt>
                <c:pt idx="65">
                  <c:v>3.55</c:v>
                </c:pt>
                <c:pt idx="66">
                  <c:v>3.6</c:v>
                </c:pt>
                <c:pt idx="67">
                  <c:v>3.65</c:v>
                </c:pt>
                <c:pt idx="68">
                  <c:v>3.7</c:v>
                </c:pt>
                <c:pt idx="69">
                  <c:v>3.75</c:v>
                </c:pt>
                <c:pt idx="70">
                  <c:v>3.8</c:v>
                </c:pt>
                <c:pt idx="71">
                  <c:v>3.85</c:v>
                </c:pt>
                <c:pt idx="72">
                  <c:v>3.9</c:v>
                </c:pt>
                <c:pt idx="73">
                  <c:v>3.95</c:v>
                </c:pt>
                <c:pt idx="74">
                  <c:v>4</c:v>
                </c:pt>
                <c:pt idx="75">
                  <c:v>4.05</c:v>
                </c:pt>
                <c:pt idx="76">
                  <c:v>4.0999999999999996</c:v>
                </c:pt>
                <c:pt idx="77">
                  <c:v>4.1500000000000004</c:v>
                </c:pt>
                <c:pt idx="78">
                  <c:v>4.2</c:v>
                </c:pt>
                <c:pt idx="79">
                  <c:v>4.25</c:v>
                </c:pt>
                <c:pt idx="80">
                  <c:v>4.3</c:v>
                </c:pt>
                <c:pt idx="81">
                  <c:v>4.3499999999999996</c:v>
                </c:pt>
                <c:pt idx="82">
                  <c:v>4.4000000000000004</c:v>
                </c:pt>
                <c:pt idx="83">
                  <c:v>4.45</c:v>
                </c:pt>
                <c:pt idx="84">
                  <c:v>4.5</c:v>
                </c:pt>
                <c:pt idx="85">
                  <c:v>4.55</c:v>
                </c:pt>
                <c:pt idx="86">
                  <c:v>4.5999999999999996</c:v>
                </c:pt>
                <c:pt idx="87">
                  <c:v>4.6500000000000004</c:v>
                </c:pt>
                <c:pt idx="88">
                  <c:v>4.7</c:v>
                </c:pt>
                <c:pt idx="89">
                  <c:v>4.75</c:v>
                </c:pt>
                <c:pt idx="90">
                  <c:v>4.8</c:v>
                </c:pt>
                <c:pt idx="91">
                  <c:v>4.8499999999999996</c:v>
                </c:pt>
                <c:pt idx="92">
                  <c:v>4.9000000000000004</c:v>
                </c:pt>
                <c:pt idx="93">
                  <c:v>4.95</c:v>
                </c:pt>
                <c:pt idx="94">
                  <c:v>5</c:v>
                </c:pt>
              </c:numCache>
            </c:numRef>
          </c:xVal>
          <c:yVal>
            <c:numRef>
              <c:f>Sheet1!$N$2:$N$96</c:f>
              <c:numCache>
                <c:formatCode>General</c:formatCode>
                <c:ptCount val="95"/>
                <c:pt idx="0">
                  <c:v>651.473666956388</c:v>
                </c:pt>
                <c:pt idx="1">
                  <c:v>643.71577886206012</c:v>
                </c:pt>
                <c:pt idx="2">
                  <c:v>637.47195317272485</c:v>
                </c:pt>
                <c:pt idx="3">
                  <c:v>632.4579908420701</c:v>
                </c:pt>
                <c:pt idx="4">
                  <c:v>628.37268246304006</c:v>
                </c:pt>
                <c:pt idx="5">
                  <c:v>624.84540854163015</c:v>
                </c:pt>
                <c:pt idx="6">
                  <c:v>621.01119861433995</c:v>
                </c:pt>
                <c:pt idx="7">
                  <c:v>615.5628563183102</c:v>
                </c:pt>
                <c:pt idx="8">
                  <c:v>609.56437285644006</c:v>
                </c:pt>
                <c:pt idx="9">
                  <c:v>603.89152129462991</c:v>
                </c:pt>
                <c:pt idx="10">
                  <c:v>598.67331242952991</c:v>
                </c:pt>
                <c:pt idx="11">
                  <c:v>593.89401116617</c:v>
                </c:pt>
                <c:pt idx="12">
                  <c:v>589.51305248810013</c:v>
                </c:pt>
                <c:pt idx="13">
                  <c:v>585.48804301751989</c:v>
                </c:pt>
                <c:pt idx="14">
                  <c:v>581.78001772512994</c:v>
                </c:pt>
                <c:pt idx="15">
                  <c:v>578.35447483418989</c:v>
                </c:pt>
                <c:pt idx="16">
                  <c:v>575.18124332288971</c:v>
                </c:pt>
                <c:pt idx="17">
                  <c:v>572.2340313361899</c:v>
                </c:pt>
                <c:pt idx="18">
                  <c:v>569.48992114412999</c:v>
                </c:pt>
                <c:pt idx="19">
                  <c:v>566.92889635477013</c:v>
                </c:pt>
                <c:pt idx="20">
                  <c:v>564.5334257520401</c:v>
                </c:pt>
                <c:pt idx="21">
                  <c:v>562.28810628683004</c:v>
                </c:pt>
                <c:pt idx="22">
                  <c:v>560.17936021548985</c:v>
                </c:pt>
                <c:pt idx="23">
                  <c:v>558.19517928002006</c:v>
                </c:pt>
                <c:pt idx="24">
                  <c:v>556.32490879630018</c:v>
                </c:pt>
                <c:pt idx="25">
                  <c:v>554.55906522329974</c:v>
                </c:pt>
                <c:pt idx="26">
                  <c:v>552.88918168819964</c:v>
                </c:pt>
                <c:pt idx="27">
                  <c:v>551.30767682165015</c:v>
                </c:pt>
                <c:pt idx="28">
                  <c:v>549.80774304321994</c:v>
                </c:pt>
                <c:pt idx="29">
                  <c:v>548.38325110501</c:v>
                </c:pt>
                <c:pt idx="30">
                  <c:v>547.02866825746014</c:v>
                </c:pt>
                <c:pt idx="31">
                  <c:v>545.73898786372001</c:v>
                </c:pt>
                <c:pt idx="32">
                  <c:v>544.50966866352974</c:v>
                </c:pt>
                <c:pt idx="33">
                  <c:v>543.33658219716972</c:v>
                </c:pt>
                <c:pt idx="34">
                  <c:v>542.21596715229998</c:v>
                </c:pt>
                <c:pt idx="35">
                  <c:v>541.14438960280995</c:v>
                </c:pt>
                <c:pt idx="36">
                  <c:v>540.11870827837993</c:v>
                </c:pt>
                <c:pt idx="37">
                  <c:v>539.13604414251995</c:v>
                </c:pt>
                <c:pt idx="38">
                  <c:v>538.19375367255998</c:v>
                </c:pt>
                <c:pt idx="39">
                  <c:v>537.28940532915021</c:v>
                </c:pt>
                <c:pt idx="40">
                  <c:v>536.42075878175001</c:v>
                </c:pt>
                <c:pt idx="41">
                  <c:v>535.5857465231702</c:v>
                </c:pt>
                <c:pt idx="42">
                  <c:v>534.78245755896978</c:v>
                </c:pt>
                <c:pt idx="43">
                  <c:v>534.00912290571978</c:v>
                </c:pt>
                <c:pt idx="44">
                  <c:v>533.26410266827997</c:v>
                </c:pt>
                <c:pt idx="45">
                  <c:v>532.54587450001009</c:v>
                </c:pt>
                <c:pt idx="46">
                  <c:v>531.85302327696991</c:v>
                </c:pt>
                <c:pt idx="47">
                  <c:v>531.18423183982986</c:v>
                </c:pt>
                <c:pt idx="48">
                  <c:v>530.53827267730003</c:v>
                </c:pt>
                <c:pt idx="49">
                  <c:v>529.91400044150987</c:v>
                </c:pt>
                <c:pt idx="50">
                  <c:v>529.31034520005005</c:v>
                </c:pt>
                <c:pt idx="51">
                  <c:v>528.72630634157986</c:v>
                </c:pt>
                <c:pt idx="52">
                  <c:v>528.16094706241984</c:v>
                </c:pt>
                <c:pt idx="53">
                  <c:v>527.61338937104983</c:v>
                </c:pt>
                <c:pt idx="54">
                  <c:v>527.08280955404007</c:v>
                </c:pt>
                <c:pt idx="55">
                  <c:v>526.56843405520021</c:v>
                </c:pt>
                <c:pt idx="56">
                  <c:v>526.06953572434986</c:v>
                </c:pt>
                <c:pt idx="57">
                  <c:v>525.58543039785991</c:v>
                </c:pt>
                <c:pt idx="58">
                  <c:v>525.11547377718989</c:v>
                </c:pt>
                <c:pt idx="59">
                  <c:v>524.65905857544976</c:v>
                </c:pt>
                <c:pt idx="60">
                  <c:v>524.21561190633975</c:v>
                </c:pt>
                <c:pt idx="61">
                  <c:v>523.7845928906404</c:v>
                </c:pt>
                <c:pt idx="62">
                  <c:v>523.36549046019991</c:v>
                </c:pt>
                <c:pt idx="63">
                  <c:v>522.95782134100955</c:v>
                </c:pt>
                <c:pt idx="64">
                  <c:v>522.56112819744021</c:v>
                </c:pt>
                <c:pt idx="65">
                  <c:v>522.17497792429003</c:v>
                </c:pt>
                <c:pt idx="66">
                  <c:v>521.79896007176967</c:v>
                </c:pt>
                <c:pt idx="67">
                  <c:v>521.43268539266955</c:v>
                </c:pt>
                <c:pt idx="68">
                  <c:v>521.07578450003075</c:v>
                </c:pt>
                <c:pt idx="69">
                  <c:v>520.72790662626085</c:v>
                </c:pt>
                <c:pt idx="70">
                  <c:v>520.38871847431074</c:v>
                </c:pt>
                <c:pt idx="71">
                  <c:v>520.05790315377999</c:v>
                </c:pt>
                <c:pt idx="72">
                  <c:v>519.73515919402962</c:v>
                </c:pt>
                <c:pt idx="73">
                  <c:v>519.42019962850009</c:v>
                </c:pt>
                <c:pt idx="74">
                  <c:v>519.11275114415002</c:v>
                </c:pt>
                <c:pt idx="75">
                  <c:v>518.81255329047963</c:v>
                </c:pt>
                <c:pt idx="76">
                  <c:v>518.51935774385038</c:v>
                </c:pt>
                <c:pt idx="77">
                  <c:v>518.23292762239998</c:v>
                </c:pt>
                <c:pt idx="78">
                  <c:v>517.95303684736064</c:v>
                </c:pt>
                <c:pt idx="79">
                  <c:v>517.67946954798026</c:v>
                </c:pt>
                <c:pt idx="80">
                  <c:v>517.41201950577033</c:v>
                </c:pt>
                <c:pt idx="81">
                  <c:v>517.15048963570007</c:v>
                </c:pt>
                <c:pt idx="82">
                  <c:v>516.8946915014194</c:v>
                </c:pt>
                <c:pt idx="83">
                  <c:v>516.64444486200955</c:v>
                </c:pt>
                <c:pt idx="84">
                  <c:v>516.39957724803025</c:v>
                </c:pt>
                <c:pt idx="85">
                  <c:v>516.15992356449078</c:v>
                </c:pt>
                <c:pt idx="86">
                  <c:v>515.92532571921947</c:v>
                </c:pt>
                <c:pt idx="87">
                  <c:v>515.69563227463004</c:v>
                </c:pt>
                <c:pt idx="88">
                  <c:v>515.47069812123027</c:v>
                </c:pt>
                <c:pt idx="89">
                  <c:v>515.25038417164978</c:v>
                </c:pt>
                <c:pt idx="90">
                  <c:v>515.03455707332978</c:v>
                </c:pt>
                <c:pt idx="91">
                  <c:v>514.82308893935988</c:v>
                </c:pt>
                <c:pt idx="92">
                  <c:v>514.61585709539941</c:v>
                </c:pt>
                <c:pt idx="93">
                  <c:v>514.41274384254029</c:v>
                </c:pt>
                <c:pt idx="94">
                  <c:v>514.21363623438992</c:v>
                </c:pt>
              </c:numCache>
            </c:numRef>
          </c:yVal>
          <c:smooth val="1"/>
        </c:ser>
        <c:ser>
          <c:idx val="5"/>
          <c:order val="5"/>
          <c:spPr>
            <a:ln w="19050" cap="rnd">
              <a:solidFill>
                <a:srgbClr val="00FFFF"/>
              </a:solidFill>
              <a:prstDash val="dash"/>
              <a:round/>
            </a:ln>
            <a:effectLst/>
          </c:spPr>
          <c:marker>
            <c:symbol val="none"/>
          </c:marker>
          <c:xVal>
            <c:numRef>
              <c:f>Sheet1!$B$2:$B$96</c:f>
              <c:numCache>
                <c:formatCode>General</c:formatCode>
                <c:ptCount val="95"/>
                <c:pt idx="0">
                  <c:v>0.3</c:v>
                </c:pt>
                <c:pt idx="1">
                  <c:v>0.35</c:v>
                </c:pt>
                <c:pt idx="2">
                  <c:v>0.4</c:v>
                </c:pt>
                <c:pt idx="3">
                  <c:v>0.45</c:v>
                </c:pt>
                <c:pt idx="4">
                  <c:v>0.5</c:v>
                </c:pt>
                <c:pt idx="5">
                  <c:v>0.55000000000000004</c:v>
                </c:pt>
                <c:pt idx="6">
                  <c:v>0.6</c:v>
                </c:pt>
                <c:pt idx="7">
                  <c:v>0.65</c:v>
                </c:pt>
                <c:pt idx="8">
                  <c:v>0.7</c:v>
                </c:pt>
                <c:pt idx="9">
                  <c:v>0.75</c:v>
                </c:pt>
                <c:pt idx="10">
                  <c:v>0.8</c:v>
                </c:pt>
                <c:pt idx="11">
                  <c:v>0.85</c:v>
                </c:pt>
                <c:pt idx="12">
                  <c:v>0.9</c:v>
                </c:pt>
                <c:pt idx="13">
                  <c:v>0.95</c:v>
                </c:pt>
                <c:pt idx="14">
                  <c:v>1</c:v>
                </c:pt>
                <c:pt idx="15">
                  <c:v>1.05</c:v>
                </c:pt>
                <c:pt idx="16">
                  <c:v>1.1000000000000001</c:v>
                </c:pt>
                <c:pt idx="17">
                  <c:v>1.1499999999999999</c:v>
                </c:pt>
                <c:pt idx="18">
                  <c:v>1.2</c:v>
                </c:pt>
                <c:pt idx="19">
                  <c:v>1.25</c:v>
                </c:pt>
                <c:pt idx="20">
                  <c:v>1.3</c:v>
                </c:pt>
                <c:pt idx="21">
                  <c:v>1.35</c:v>
                </c:pt>
                <c:pt idx="22">
                  <c:v>1.4</c:v>
                </c:pt>
                <c:pt idx="23">
                  <c:v>1.45</c:v>
                </c:pt>
                <c:pt idx="24">
                  <c:v>1.5</c:v>
                </c:pt>
                <c:pt idx="25">
                  <c:v>1.55</c:v>
                </c:pt>
                <c:pt idx="26">
                  <c:v>1.6</c:v>
                </c:pt>
                <c:pt idx="27">
                  <c:v>1.65</c:v>
                </c:pt>
                <c:pt idx="28">
                  <c:v>1.7</c:v>
                </c:pt>
                <c:pt idx="29">
                  <c:v>1.75</c:v>
                </c:pt>
                <c:pt idx="30">
                  <c:v>1.8</c:v>
                </c:pt>
                <c:pt idx="31">
                  <c:v>1.85</c:v>
                </c:pt>
                <c:pt idx="32">
                  <c:v>1.9</c:v>
                </c:pt>
                <c:pt idx="33">
                  <c:v>1.95</c:v>
                </c:pt>
                <c:pt idx="34">
                  <c:v>2</c:v>
                </c:pt>
                <c:pt idx="35">
                  <c:v>2.0499999999999998</c:v>
                </c:pt>
                <c:pt idx="36">
                  <c:v>2.1</c:v>
                </c:pt>
                <c:pt idx="37">
                  <c:v>2.15</c:v>
                </c:pt>
                <c:pt idx="38">
                  <c:v>2.2000000000000002</c:v>
                </c:pt>
                <c:pt idx="39">
                  <c:v>2.25</c:v>
                </c:pt>
                <c:pt idx="40">
                  <c:v>2.2999999999999998</c:v>
                </c:pt>
                <c:pt idx="41">
                  <c:v>2.35</c:v>
                </c:pt>
                <c:pt idx="42">
                  <c:v>2.4</c:v>
                </c:pt>
                <c:pt idx="43">
                  <c:v>2.4500000000000002</c:v>
                </c:pt>
                <c:pt idx="44">
                  <c:v>2.5</c:v>
                </c:pt>
                <c:pt idx="45">
                  <c:v>2.5499999999999998</c:v>
                </c:pt>
                <c:pt idx="46">
                  <c:v>2.6</c:v>
                </c:pt>
                <c:pt idx="47">
                  <c:v>2.65</c:v>
                </c:pt>
                <c:pt idx="48">
                  <c:v>2.7</c:v>
                </c:pt>
                <c:pt idx="49">
                  <c:v>2.75</c:v>
                </c:pt>
                <c:pt idx="50">
                  <c:v>2.8</c:v>
                </c:pt>
                <c:pt idx="51">
                  <c:v>2.85</c:v>
                </c:pt>
                <c:pt idx="52">
                  <c:v>2.9</c:v>
                </c:pt>
                <c:pt idx="53">
                  <c:v>2.95</c:v>
                </c:pt>
                <c:pt idx="54">
                  <c:v>3</c:v>
                </c:pt>
                <c:pt idx="55">
                  <c:v>3.05</c:v>
                </c:pt>
                <c:pt idx="56">
                  <c:v>3.1</c:v>
                </c:pt>
                <c:pt idx="57">
                  <c:v>3.15</c:v>
                </c:pt>
                <c:pt idx="58">
                  <c:v>3.2</c:v>
                </c:pt>
                <c:pt idx="59">
                  <c:v>3.3</c:v>
                </c:pt>
                <c:pt idx="60">
                  <c:v>3.3</c:v>
                </c:pt>
                <c:pt idx="61">
                  <c:v>3.35</c:v>
                </c:pt>
                <c:pt idx="62">
                  <c:v>3.4</c:v>
                </c:pt>
                <c:pt idx="63">
                  <c:v>3.45</c:v>
                </c:pt>
                <c:pt idx="64">
                  <c:v>3.5</c:v>
                </c:pt>
                <c:pt idx="65">
                  <c:v>3.55</c:v>
                </c:pt>
                <c:pt idx="66">
                  <c:v>3.6</c:v>
                </c:pt>
                <c:pt idx="67">
                  <c:v>3.65</c:v>
                </c:pt>
                <c:pt idx="68">
                  <c:v>3.7</c:v>
                </c:pt>
                <c:pt idx="69">
                  <c:v>3.75</c:v>
                </c:pt>
                <c:pt idx="70">
                  <c:v>3.8</c:v>
                </c:pt>
                <c:pt idx="71">
                  <c:v>3.85</c:v>
                </c:pt>
                <c:pt idx="72">
                  <c:v>3.9</c:v>
                </c:pt>
                <c:pt idx="73">
                  <c:v>3.95</c:v>
                </c:pt>
                <c:pt idx="74">
                  <c:v>4</c:v>
                </c:pt>
                <c:pt idx="75">
                  <c:v>4.05</c:v>
                </c:pt>
                <c:pt idx="76">
                  <c:v>4.0999999999999996</c:v>
                </c:pt>
                <c:pt idx="77">
                  <c:v>4.1500000000000004</c:v>
                </c:pt>
                <c:pt idx="78">
                  <c:v>4.2</c:v>
                </c:pt>
                <c:pt idx="79">
                  <c:v>4.25</c:v>
                </c:pt>
                <c:pt idx="80">
                  <c:v>4.3</c:v>
                </c:pt>
                <c:pt idx="81">
                  <c:v>4.3499999999999996</c:v>
                </c:pt>
                <c:pt idx="82">
                  <c:v>4.4000000000000004</c:v>
                </c:pt>
                <c:pt idx="83">
                  <c:v>4.45</c:v>
                </c:pt>
                <c:pt idx="84">
                  <c:v>4.5</c:v>
                </c:pt>
                <c:pt idx="85">
                  <c:v>4.55</c:v>
                </c:pt>
                <c:pt idx="86">
                  <c:v>4.5999999999999996</c:v>
                </c:pt>
                <c:pt idx="87">
                  <c:v>4.6500000000000004</c:v>
                </c:pt>
                <c:pt idx="88">
                  <c:v>4.7</c:v>
                </c:pt>
                <c:pt idx="89">
                  <c:v>4.75</c:v>
                </c:pt>
                <c:pt idx="90">
                  <c:v>4.8</c:v>
                </c:pt>
                <c:pt idx="91">
                  <c:v>4.8499999999999996</c:v>
                </c:pt>
                <c:pt idx="92">
                  <c:v>4.9000000000000004</c:v>
                </c:pt>
                <c:pt idx="93">
                  <c:v>4.95</c:v>
                </c:pt>
                <c:pt idx="94">
                  <c:v>5</c:v>
                </c:pt>
              </c:numCache>
            </c:numRef>
          </c:xVal>
          <c:yVal>
            <c:numRef>
              <c:f>Sheet1!$P$2:$P$96</c:f>
              <c:numCache>
                <c:formatCode>General</c:formatCode>
                <c:ptCount val="95"/>
                <c:pt idx="0">
                  <c:v>692.07280323666816</c:v>
                </c:pt>
                <c:pt idx="1">
                  <c:v>677.03072729907001</c:v>
                </c:pt>
                <c:pt idx="2">
                  <c:v>663.72098863786505</c:v>
                </c:pt>
                <c:pt idx="3">
                  <c:v>652.04639759811994</c:v>
                </c:pt>
                <c:pt idx="4">
                  <c:v>641.85381223016998</c:v>
                </c:pt>
                <c:pt idx="5">
                  <c:v>633.0972280056701</c:v>
                </c:pt>
                <c:pt idx="6">
                  <c:v>626.28987549812996</c:v>
                </c:pt>
                <c:pt idx="7">
                  <c:v>622.45165225506003</c:v>
                </c:pt>
                <c:pt idx="8">
                  <c:v>620.28700839202997</c:v>
                </c:pt>
                <c:pt idx="9">
                  <c:v>618.73424322902997</c:v>
                </c:pt>
                <c:pt idx="10">
                  <c:v>617.51485583041995</c:v>
                </c:pt>
                <c:pt idx="11">
                  <c:v>616.52387480121001</c:v>
                </c:pt>
                <c:pt idx="12">
                  <c:v>615.70382299131006</c:v>
                </c:pt>
                <c:pt idx="13">
                  <c:v>615.01691866294982</c:v>
                </c:pt>
                <c:pt idx="14">
                  <c:v>614.43609098644015</c:v>
                </c:pt>
                <c:pt idx="15">
                  <c:v>613.94105587396029</c:v>
                </c:pt>
                <c:pt idx="16">
                  <c:v>613.51620639805014</c:v>
                </c:pt>
                <c:pt idx="17">
                  <c:v>613.14931826653969</c:v>
                </c:pt>
                <c:pt idx="18">
                  <c:v>612.83068812122997</c:v>
                </c:pt>
                <c:pt idx="19">
                  <c:v>612.55253016705001</c:v>
                </c:pt>
                <c:pt idx="20">
                  <c:v>612.30853952891971</c:v>
                </c:pt>
                <c:pt idx="21">
                  <c:v>612.09356895482006</c:v>
                </c:pt>
                <c:pt idx="22">
                  <c:v>611.90338534502007</c:v>
                </c:pt>
                <c:pt idx="23">
                  <c:v>611.73448392475029</c:v>
                </c:pt>
                <c:pt idx="24">
                  <c:v>611.58394482660992</c:v>
                </c:pt>
                <c:pt idx="25">
                  <c:v>611.44932133621001</c:v>
                </c:pt>
                <c:pt idx="26">
                  <c:v>611.32855206462</c:v>
                </c:pt>
                <c:pt idx="27">
                  <c:v>611.21989138843992</c:v>
                </c:pt>
                <c:pt idx="28">
                  <c:v>611.12185396504992</c:v>
                </c:pt>
                <c:pt idx="29">
                  <c:v>611.03317018114012</c:v>
                </c:pt>
                <c:pt idx="30">
                  <c:v>610.95275015775997</c:v>
                </c:pt>
                <c:pt idx="31">
                  <c:v>610.87965449902003</c:v>
                </c:pt>
                <c:pt idx="32">
                  <c:v>610.81307038969999</c:v>
                </c:pt>
                <c:pt idx="33">
                  <c:v>610.7522919613798</c:v>
                </c:pt>
                <c:pt idx="34">
                  <c:v>610.69670408511001</c:v>
                </c:pt>
                <c:pt idx="35">
                  <c:v>610.64576892918967</c:v>
                </c:pt>
                <c:pt idx="36">
                  <c:v>610.59901476021014</c:v>
                </c:pt>
                <c:pt idx="37">
                  <c:v>610.55602657290001</c:v>
                </c:pt>
                <c:pt idx="38">
                  <c:v>610.51643821823973</c:v>
                </c:pt>
                <c:pt idx="39">
                  <c:v>610.47992576403021</c:v>
                </c:pt>
                <c:pt idx="40">
                  <c:v>610.44620187406008</c:v>
                </c:pt>
                <c:pt idx="41">
                  <c:v>610.41501103273004</c:v>
                </c:pt>
                <c:pt idx="42">
                  <c:v>610.38612547341017</c:v>
                </c:pt>
                <c:pt idx="43">
                  <c:v>610.35934169617985</c:v>
                </c:pt>
                <c:pt idx="44">
                  <c:v>610.33447747947002</c:v>
                </c:pt>
                <c:pt idx="45">
                  <c:v>610.31136930798993</c:v>
                </c:pt>
                <c:pt idx="46">
                  <c:v>610.28987015254006</c:v>
                </c:pt>
                <c:pt idx="47">
                  <c:v>610.26984754811974</c:v>
                </c:pt>
                <c:pt idx="48">
                  <c:v>610.25118192559967</c:v>
                </c:pt>
                <c:pt idx="49">
                  <c:v>610.23376515991959</c:v>
                </c:pt>
                <c:pt idx="50">
                  <c:v>610.21749930346004</c:v>
                </c:pt>
                <c:pt idx="51">
                  <c:v>610.20229547807003</c:v>
                </c:pt>
                <c:pt idx="52">
                  <c:v>610.18807290389987</c:v>
                </c:pt>
                <c:pt idx="53">
                  <c:v>610.17475804633978</c:v>
                </c:pt>
                <c:pt idx="54">
                  <c:v>610.16228386424018</c:v>
                </c:pt>
                <c:pt idx="55">
                  <c:v>610.15058914717019</c:v>
                </c:pt>
                <c:pt idx="56">
                  <c:v>610.13961792901955</c:v>
                </c:pt>
                <c:pt idx="57">
                  <c:v>610.12931896866985</c:v>
                </c:pt>
                <c:pt idx="58">
                  <c:v>610.11964528881026</c:v>
                </c:pt>
                <c:pt idx="59">
                  <c:v>610.11055376590002</c:v>
                </c:pt>
                <c:pt idx="60">
                  <c:v>610.10200476497948</c:v>
                </c:pt>
                <c:pt idx="61">
                  <c:v>610.09396181359034</c:v>
                </c:pt>
                <c:pt idx="62">
                  <c:v>610.08639131018026</c:v>
                </c:pt>
                <c:pt idx="63">
                  <c:v>610.07926226330983</c:v>
                </c:pt>
                <c:pt idx="64">
                  <c:v>610.07254605736989</c:v>
                </c:pt>
                <c:pt idx="65">
                  <c:v>610.06621624257969</c:v>
                </c:pt>
                <c:pt idx="66">
                  <c:v>610.06024834558002</c:v>
                </c:pt>
                <c:pt idx="67">
                  <c:v>610.05461969923999</c:v>
                </c:pt>
                <c:pt idx="68">
                  <c:v>610.04930928870999</c:v>
                </c:pt>
                <c:pt idx="69">
                  <c:v>610.0442976127506</c:v>
                </c:pt>
                <c:pt idx="70">
                  <c:v>610.03956655789989</c:v>
                </c:pt>
                <c:pt idx="71">
                  <c:v>610.03509928473977</c:v>
                </c:pt>
                <c:pt idx="72">
                  <c:v>610.03088012472017</c:v>
                </c:pt>
                <c:pt idx="73">
                  <c:v>610.02689448626006</c:v>
                </c:pt>
                <c:pt idx="74">
                  <c:v>610.02312876964061</c:v>
                </c:pt>
                <c:pt idx="75">
                  <c:v>610.01957028942979</c:v>
                </c:pt>
                <c:pt idx="76">
                  <c:v>610.0162072036801</c:v>
                </c:pt>
                <c:pt idx="77">
                  <c:v>610.01302844958991</c:v>
                </c:pt>
                <c:pt idx="78">
                  <c:v>610.01002368439003</c:v>
                </c:pt>
                <c:pt idx="79">
                  <c:v>610.00718323166984</c:v>
                </c:pt>
                <c:pt idx="80">
                  <c:v>610.00449803191987</c:v>
                </c:pt>
                <c:pt idx="81">
                  <c:v>610.00195959757002</c:v>
                </c:pt>
                <c:pt idx="82">
                  <c:v>609.99955997138932</c:v>
                </c:pt>
                <c:pt idx="83">
                  <c:v>609.9972916884999</c:v>
                </c:pt>
                <c:pt idx="84">
                  <c:v>609.99514774158979</c:v>
                </c:pt>
                <c:pt idx="85">
                  <c:v>609.99312154864037</c:v>
                </c:pt>
                <c:pt idx="86">
                  <c:v>609.99120692335964</c:v>
                </c:pt>
                <c:pt idx="87">
                  <c:v>609.98939804808015</c:v>
                </c:pt>
                <c:pt idx="88">
                  <c:v>609.98768944847052</c:v>
                </c:pt>
                <c:pt idx="89">
                  <c:v>609.98607597048976</c:v>
                </c:pt>
                <c:pt idx="90">
                  <c:v>609.98455275884953</c:v>
                </c:pt>
                <c:pt idx="91">
                  <c:v>609.98311523738994</c:v>
                </c:pt>
                <c:pt idx="92">
                  <c:v>609.98175909060956</c:v>
                </c:pt>
                <c:pt idx="93">
                  <c:v>609.98048024684067</c:v>
                </c:pt>
                <c:pt idx="94">
                  <c:v>609.97927486242043</c:v>
                </c:pt>
              </c:numCache>
            </c:numRef>
          </c:yVal>
          <c:smooth val="1"/>
        </c:ser>
        <c:ser>
          <c:idx val="6"/>
          <c:order val="6"/>
          <c:spPr>
            <a:ln w="19050" cap="rnd">
              <a:solidFill>
                <a:schemeClr val="bg1">
                  <a:lumMod val="85000"/>
                </a:schemeClr>
              </a:solidFill>
              <a:prstDash val="dash"/>
              <a:round/>
            </a:ln>
            <a:effectLst/>
          </c:spPr>
          <c:marker>
            <c:symbol val="none"/>
          </c:marker>
          <c:xVal>
            <c:numRef>
              <c:f>Sheet1!$R$2:$R$49</c:f>
              <c:numCache>
                <c:formatCode>General</c:formatCode>
                <c:ptCount val="48"/>
                <c:pt idx="0">
                  <c:v>0.3</c:v>
                </c:pt>
                <c:pt idx="1">
                  <c:v>0.4</c:v>
                </c:pt>
                <c:pt idx="2">
                  <c:v>0.5</c:v>
                </c:pt>
                <c:pt idx="3">
                  <c:v>0.6</c:v>
                </c:pt>
                <c:pt idx="4">
                  <c:v>0.7</c:v>
                </c:pt>
                <c:pt idx="5">
                  <c:v>0.8</c:v>
                </c:pt>
                <c:pt idx="6">
                  <c:v>0.9</c:v>
                </c:pt>
                <c:pt idx="7">
                  <c:v>1</c:v>
                </c:pt>
                <c:pt idx="8">
                  <c:v>1.1000000000000001</c:v>
                </c:pt>
                <c:pt idx="9">
                  <c:v>1.2</c:v>
                </c:pt>
                <c:pt idx="10">
                  <c:v>1.3</c:v>
                </c:pt>
                <c:pt idx="11">
                  <c:v>1.4</c:v>
                </c:pt>
                <c:pt idx="12">
                  <c:v>1.5</c:v>
                </c:pt>
                <c:pt idx="13">
                  <c:v>1.6</c:v>
                </c:pt>
                <c:pt idx="14">
                  <c:v>1.7</c:v>
                </c:pt>
                <c:pt idx="15">
                  <c:v>1.8</c:v>
                </c:pt>
                <c:pt idx="16">
                  <c:v>1.9</c:v>
                </c:pt>
                <c:pt idx="17">
                  <c:v>2</c:v>
                </c:pt>
                <c:pt idx="18">
                  <c:v>2.1</c:v>
                </c:pt>
                <c:pt idx="19">
                  <c:v>2.2000000000000002</c:v>
                </c:pt>
                <c:pt idx="20">
                  <c:v>2.2999999999999998</c:v>
                </c:pt>
                <c:pt idx="21">
                  <c:v>2.4</c:v>
                </c:pt>
                <c:pt idx="22">
                  <c:v>2.5</c:v>
                </c:pt>
                <c:pt idx="23">
                  <c:v>2.6</c:v>
                </c:pt>
                <c:pt idx="24">
                  <c:v>2.7</c:v>
                </c:pt>
                <c:pt idx="25">
                  <c:v>2.8</c:v>
                </c:pt>
                <c:pt idx="26">
                  <c:v>2.9</c:v>
                </c:pt>
                <c:pt idx="27">
                  <c:v>3</c:v>
                </c:pt>
                <c:pt idx="28">
                  <c:v>3.1</c:v>
                </c:pt>
                <c:pt idx="29">
                  <c:v>3.2</c:v>
                </c:pt>
                <c:pt idx="30">
                  <c:v>3.3</c:v>
                </c:pt>
                <c:pt idx="31">
                  <c:v>3.4</c:v>
                </c:pt>
                <c:pt idx="32">
                  <c:v>3.5</c:v>
                </c:pt>
                <c:pt idx="33">
                  <c:v>3.6</c:v>
                </c:pt>
                <c:pt idx="34">
                  <c:v>3.7</c:v>
                </c:pt>
                <c:pt idx="35">
                  <c:v>3.8</c:v>
                </c:pt>
                <c:pt idx="36">
                  <c:v>3.9</c:v>
                </c:pt>
                <c:pt idx="37">
                  <c:v>4</c:v>
                </c:pt>
                <c:pt idx="38">
                  <c:v>4.0999999999999996</c:v>
                </c:pt>
                <c:pt idx="39">
                  <c:v>4.2</c:v>
                </c:pt>
                <c:pt idx="40">
                  <c:v>4.3</c:v>
                </c:pt>
                <c:pt idx="41">
                  <c:v>4.4000000000000004</c:v>
                </c:pt>
                <c:pt idx="42">
                  <c:v>4.5</c:v>
                </c:pt>
                <c:pt idx="43">
                  <c:v>4.5999999999999996</c:v>
                </c:pt>
                <c:pt idx="44">
                  <c:v>4.7</c:v>
                </c:pt>
                <c:pt idx="45">
                  <c:v>4.8</c:v>
                </c:pt>
                <c:pt idx="46">
                  <c:v>4.9000000000000004</c:v>
                </c:pt>
                <c:pt idx="47">
                  <c:v>5</c:v>
                </c:pt>
              </c:numCache>
            </c:numRef>
          </c:xVal>
          <c:yVal>
            <c:numRef>
              <c:f>Sheet1!$U$2:$U$49</c:f>
              <c:numCache>
                <c:formatCode>General</c:formatCode>
                <c:ptCount val="48"/>
                <c:pt idx="0">
                  <c:v>7.558753387887009</c:v>
                </c:pt>
                <c:pt idx="1">
                  <c:v>47.835858257664995</c:v>
                </c:pt>
                <c:pt idx="2">
                  <c:v>75.727702403620015</c:v>
                </c:pt>
                <c:pt idx="3">
                  <c:v>95.89485667864983</c:v>
                </c:pt>
                <c:pt idx="4">
                  <c:v>111.06820714113996</c:v>
                </c:pt>
                <c:pt idx="5">
                  <c:v>122.86498133960981</c:v>
                </c:pt>
                <c:pt idx="6">
                  <c:v>132.28478253317007</c:v>
                </c:pt>
                <c:pt idx="7">
                  <c:v>139.97309416936014</c:v>
                </c:pt>
                <c:pt idx="8">
                  <c:v>146.36332078699002</c:v>
                </c:pt>
                <c:pt idx="9">
                  <c:v>151.75645436328</c:v>
                </c:pt>
                <c:pt idx="10">
                  <c:v>156.36768229626</c:v>
                </c:pt>
                <c:pt idx="11">
                  <c:v>160.35474726340999</c:v>
                </c:pt>
                <c:pt idx="12">
                  <c:v>163.83582199665011</c:v>
                </c:pt>
                <c:pt idx="13">
                  <c:v>166.90113274205987</c:v>
                </c:pt>
                <c:pt idx="14">
                  <c:v>169.62072946896978</c:v>
                </c:pt>
                <c:pt idx="15">
                  <c:v>172.04980916206023</c:v>
                </c:pt>
                <c:pt idx="16">
                  <c:v>174.23244330716989</c:v>
                </c:pt>
                <c:pt idx="17">
                  <c:v>176.20423949264023</c:v>
                </c:pt>
                <c:pt idx="18">
                  <c:v>177.99427562285018</c:v>
                </c:pt>
                <c:pt idx="19">
                  <c:v>179.62652802819002</c:v>
                </c:pt>
                <c:pt idx="20">
                  <c:v>181.12094119556014</c:v>
                </c:pt>
                <c:pt idx="21">
                  <c:v>182.49423963604977</c:v>
                </c:pt>
                <c:pt idx="22">
                  <c:v>183.76055148492014</c:v>
                </c:pt>
                <c:pt idx="23">
                  <c:v>184.93189279590979</c:v>
                </c:pt>
                <c:pt idx="24">
                  <c:v>186.01854747992002</c:v>
                </c:pt>
                <c:pt idx="25">
                  <c:v>187.02936818007993</c:v>
                </c:pt>
                <c:pt idx="26">
                  <c:v>187.97201661065992</c:v>
                </c:pt>
                <c:pt idx="27">
                  <c:v>188.85315709321003</c:v>
                </c:pt>
                <c:pt idx="28">
                  <c:v>189.6786135775601</c:v>
                </c:pt>
                <c:pt idx="29">
                  <c:v>190.45349793267997</c:v>
                </c:pt>
                <c:pt idx="30">
                  <c:v>191.18231545292974</c:v>
                </c:pt>
                <c:pt idx="31">
                  <c:v>191.86905216144987</c:v>
                </c:pt>
                <c:pt idx="32">
                  <c:v>192.51724746842001</c:v>
                </c:pt>
                <c:pt idx="33">
                  <c:v>193.13005497096992</c:v>
                </c:pt>
                <c:pt idx="34">
                  <c:v>193.71029359097065</c:v>
                </c:pt>
                <c:pt idx="35">
                  <c:v>194.26049079457061</c:v>
                </c:pt>
                <c:pt idx="36">
                  <c:v>194.78291928714953</c:v>
                </c:pt>
                <c:pt idx="37">
                  <c:v>195.27962830369052</c:v>
                </c:pt>
                <c:pt idx="38">
                  <c:v>195.75247040080012</c:v>
                </c:pt>
                <c:pt idx="39">
                  <c:v>196.2031244865002</c:v>
                </c:pt>
                <c:pt idx="40">
                  <c:v>196.63311568961035</c:v>
                </c:pt>
                <c:pt idx="41">
                  <c:v>197.04383256365963</c:v>
                </c:pt>
                <c:pt idx="42">
                  <c:v>197.4365420326294</c:v>
                </c:pt>
                <c:pt idx="43">
                  <c:v>197.81240241699015</c:v>
                </c:pt>
                <c:pt idx="44">
                  <c:v>198.17247482166022</c:v>
                </c:pt>
                <c:pt idx="45">
                  <c:v>198.51773312090972</c:v>
                </c:pt>
                <c:pt idx="46">
                  <c:v>198.84907273794943</c:v>
                </c:pt>
                <c:pt idx="47">
                  <c:v>199.16731838566011</c:v>
                </c:pt>
              </c:numCache>
            </c:numRef>
          </c:yVal>
          <c:smooth val="1"/>
        </c:ser>
        <c:ser>
          <c:idx val="7"/>
          <c:order val="7"/>
          <c:spPr>
            <a:ln w="19050" cap="rnd">
              <a:solidFill>
                <a:schemeClr val="bg1">
                  <a:lumMod val="85000"/>
                </a:schemeClr>
              </a:solidFill>
              <a:prstDash val="dash"/>
              <a:round/>
            </a:ln>
            <a:effectLst/>
          </c:spPr>
          <c:marker>
            <c:symbol val="none"/>
          </c:marker>
          <c:xVal>
            <c:numRef>
              <c:f>Sheet1!$R$2:$R$49</c:f>
              <c:numCache>
                <c:formatCode>General</c:formatCode>
                <c:ptCount val="48"/>
                <c:pt idx="0">
                  <c:v>0.3</c:v>
                </c:pt>
                <c:pt idx="1">
                  <c:v>0.4</c:v>
                </c:pt>
                <c:pt idx="2">
                  <c:v>0.5</c:v>
                </c:pt>
                <c:pt idx="3">
                  <c:v>0.6</c:v>
                </c:pt>
                <c:pt idx="4">
                  <c:v>0.7</c:v>
                </c:pt>
                <c:pt idx="5">
                  <c:v>0.8</c:v>
                </c:pt>
                <c:pt idx="6">
                  <c:v>0.9</c:v>
                </c:pt>
                <c:pt idx="7">
                  <c:v>1</c:v>
                </c:pt>
                <c:pt idx="8">
                  <c:v>1.1000000000000001</c:v>
                </c:pt>
                <c:pt idx="9">
                  <c:v>1.2</c:v>
                </c:pt>
                <c:pt idx="10">
                  <c:v>1.3</c:v>
                </c:pt>
                <c:pt idx="11">
                  <c:v>1.4</c:v>
                </c:pt>
                <c:pt idx="12">
                  <c:v>1.5</c:v>
                </c:pt>
                <c:pt idx="13">
                  <c:v>1.6</c:v>
                </c:pt>
                <c:pt idx="14">
                  <c:v>1.7</c:v>
                </c:pt>
                <c:pt idx="15">
                  <c:v>1.8</c:v>
                </c:pt>
                <c:pt idx="16">
                  <c:v>1.9</c:v>
                </c:pt>
                <c:pt idx="17">
                  <c:v>2</c:v>
                </c:pt>
                <c:pt idx="18">
                  <c:v>2.1</c:v>
                </c:pt>
                <c:pt idx="19">
                  <c:v>2.2000000000000002</c:v>
                </c:pt>
                <c:pt idx="20">
                  <c:v>2.2999999999999998</c:v>
                </c:pt>
                <c:pt idx="21">
                  <c:v>2.4</c:v>
                </c:pt>
                <c:pt idx="22">
                  <c:v>2.5</c:v>
                </c:pt>
                <c:pt idx="23">
                  <c:v>2.6</c:v>
                </c:pt>
                <c:pt idx="24">
                  <c:v>2.7</c:v>
                </c:pt>
                <c:pt idx="25">
                  <c:v>2.8</c:v>
                </c:pt>
                <c:pt idx="26">
                  <c:v>2.9</c:v>
                </c:pt>
                <c:pt idx="27">
                  <c:v>3</c:v>
                </c:pt>
                <c:pt idx="28">
                  <c:v>3.1</c:v>
                </c:pt>
                <c:pt idx="29">
                  <c:v>3.2</c:v>
                </c:pt>
                <c:pt idx="30">
                  <c:v>3.3</c:v>
                </c:pt>
                <c:pt idx="31">
                  <c:v>3.4</c:v>
                </c:pt>
                <c:pt idx="32">
                  <c:v>3.5</c:v>
                </c:pt>
                <c:pt idx="33">
                  <c:v>3.6</c:v>
                </c:pt>
                <c:pt idx="34">
                  <c:v>3.7</c:v>
                </c:pt>
                <c:pt idx="35">
                  <c:v>3.8</c:v>
                </c:pt>
                <c:pt idx="36">
                  <c:v>3.9</c:v>
                </c:pt>
                <c:pt idx="37">
                  <c:v>4</c:v>
                </c:pt>
                <c:pt idx="38">
                  <c:v>4.0999999999999996</c:v>
                </c:pt>
                <c:pt idx="39">
                  <c:v>4.2</c:v>
                </c:pt>
                <c:pt idx="40">
                  <c:v>4.3</c:v>
                </c:pt>
                <c:pt idx="41">
                  <c:v>4.4000000000000004</c:v>
                </c:pt>
                <c:pt idx="42">
                  <c:v>4.5</c:v>
                </c:pt>
                <c:pt idx="43">
                  <c:v>4.5999999999999996</c:v>
                </c:pt>
                <c:pt idx="44">
                  <c:v>4.7</c:v>
                </c:pt>
                <c:pt idx="45">
                  <c:v>4.8</c:v>
                </c:pt>
                <c:pt idx="46">
                  <c:v>4.9000000000000004</c:v>
                </c:pt>
                <c:pt idx="47">
                  <c:v>5</c:v>
                </c:pt>
              </c:numCache>
            </c:numRef>
          </c:xVal>
          <c:yVal>
            <c:numRef>
              <c:f>Sheet1!$W$2:$W$49</c:f>
              <c:numCache>
                <c:formatCode>General</c:formatCode>
                <c:ptCount val="48"/>
                <c:pt idx="0">
                  <c:v>302.85454687767799</c:v>
                </c:pt>
                <c:pt idx="1">
                  <c:v>288.53383132825502</c:v>
                </c:pt>
                <c:pt idx="2">
                  <c:v>277.86671922400001</c:v>
                </c:pt>
                <c:pt idx="3">
                  <c:v>269.79039969411997</c:v>
                </c:pt>
                <c:pt idx="4">
                  <c:v>263.51140131486</c:v>
                </c:pt>
                <c:pt idx="5">
                  <c:v>258.50628216661994</c:v>
                </c:pt>
                <c:pt idx="6">
                  <c:v>254.42956062198004</c:v>
                </c:pt>
                <c:pt idx="7">
                  <c:v>251.04766678042006</c:v>
                </c:pt>
                <c:pt idx="8">
                  <c:v>248.19822959635985</c:v>
                </c:pt>
                <c:pt idx="9">
                  <c:v>245.76532725024003</c:v>
                </c:pt>
                <c:pt idx="10">
                  <c:v>243.66417899955991</c:v>
                </c:pt>
                <c:pt idx="11">
                  <c:v>241.83143370633979</c:v>
                </c:pt>
                <c:pt idx="12">
                  <c:v>240.21884368021006</c:v>
                </c:pt>
                <c:pt idx="13">
                  <c:v>238.78903826993974</c:v>
                </c:pt>
                <c:pt idx="14">
                  <c:v>237.51263352096976</c:v>
                </c:pt>
                <c:pt idx="15">
                  <c:v>236.36621294851011</c:v>
                </c:pt>
                <c:pt idx="16">
                  <c:v>235.33088930647</c:v>
                </c:pt>
                <c:pt idx="17">
                  <c:v>234.39126202283023</c:v>
                </c:pt>
                <c:pt idx="18">
                  <c:v>233.53464928741005</c:v>
                </c:pt>
                <c:pt idx="19">
                  <c:v>232.75051415342978</c:v>
                </c:pt>
                <c:pt idx="20">
                  <c:v>232.03002990100003</c:v>
                </c:pt>
                <c:pt idx="21">
                  <c:v>231.36574684238985</c:v>
                </c:pt>
                <c:pt idx="22">
                  <c:v>230.75133402228994</c:v>
                </c:pt>
                <c:pt idx="23">
                  <c:v>230.18137690859976</c:v>
                </c:pt>
                <c:pt idx="24">
                  <c:v>229.65121742133988</c:v>
                </c:pt>
                <c:pt idx="25">
                  <c:v>229.15682632194012</c:v>
                </c:pt>
                <c:pt idx="26">
                  <c:v>228.69470057990975</c:v>
                </c:pt>
                <c:pt idx="27">
                  <c:v>228.26178019756981</c:v>
                </c:pt>
                <c:pt idx="28">
                  <c:v>227.85538032283011</c:v>
                </c:pt>
                <c:pt idx="29">
                  <c:v>227.47313547101976</c:v>
                </c:pt>
                <c:pt idx="30">
                  <c:v>227.11295340926972</c:v>
                </c:pt>
                <c:pt idx="31">
                  <c:v>226.77297680633001</c:v>
                </c:pt>
                <c:pt idx="32">
                  <c:v>226.45155116404976</c:v>
                </c:pt>
                <c:pt idx="33">
                  <c:v>226.14719786254</c:v>
                </c:pt>
                <c:pt idx="34">
                  <c:v>225.85859139229069</c:v>
                </c:pt>
                <c:pt idx="35">
                  <c:v>225.58454003385032</c:v>
                </c:pt>
                <c:pt idx="36">
                  <c:v>225.32396939104001</c:v>
                </c:pt>
                <c:pt idx="37">
                  <c:v>225.07590829787023</c:v>
                </c:pt>
                <c:pt idx="38">
                  <c:v>224.83947670929047</c:v>
                </c:pt>
                <c:pt idx="39">
                  <c:v>224.61387525765986</c:v>
                </c:pt>
                <c:pt idx="40">
                  <c:v>224.3983762131702</c:v>
                </c:pt>
                <c:pt idx="41">
                  <c:v>224.19231563360972</c:v>
                </c:pt>
                <c:pt idx="42">
                  <c:v>223.99508652383975</c:v>
                </c:pt>
                <c:pt idx="43">
                  <c:v>223.80613285762956</c:v>
                </c:pt>
                <c:pt idx="44">
                  <c:v>223.62494433674055</c:v>
                </c:pt>
                <c:pt idx="45">
                  <c:v>223.45105178426002</c:v>
                </c:pt>
                <c:pt idx="46">
                  <c:v>223.28402308316981</c:v>
                </c:pt>
                <c:pt idx="47">
                  <c:v>223.1234595877404</c:v>
                </c:pt>
              </c:numCache>
            </c:numRef>
          </c:yVal>
          <c:smooth val="1"/>
        </c:ser>
        <c:dLbls>
          <c:showLegendKey val="0"/>
          <c:showVal val="0"/>
          <c:showCatName val="0"/>
          <c:showSerName val="0"/>
          <c:showPercent val="0"/>
          <c:showBubbleSize val="0"/>
        </c:dLbls>
        <c:axId val="-242122064"/>
        <c:axId val="-242108464"/>
      </c:scatterChart>
      <c:valAx>
        <c:axId val="-242122064"/>
        <c:scaling>
          <c:orientation val="minMax"/>
          <c:max val="5"/>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r>
                  <a:rPr lang="en-US" sz="1800"/>
                  <a:t>MQ [MeV/c2]</a:t>
                </a:r>
                <a:endParaRPr lang="ja-JP" sz="1800"/>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ja-JP"/>
            </a:p>
          </c:txPr>
        </c:title>
        <c:numFmt formatCode="General"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ja-JP"/>
          </a:p>
        </c:txPr>
        <c:crossAx val="-242108464"/>
        <c:crosses val="autoZero"/>
        <c:crossBetween val="midCat"/>
        <c:majorUnit val="0.5"/>
      </c:valAx>
      <c:valAx>
        <c:axId val="-2421084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bg1"/>
                    </a:solidFill>
                    <a:latin typeface="+mn-lt"/>
                    <a:ea typeface="+mn-ea"/>
                    <a:cs typeface="+mn-cs"/>
                  </a:defRPr>
                </a:pPr>
                <a:r>
                  <a:rPr lang="en-US" altLang="ja-JP" sz="1800" smtClean="0"/>
                  <a:t>Y</a:t>
                </a:r>
                <a:r>
                  <a:rPr lang="ja-JP" altLang="en-US" sz="1800" dirty="0" smtClean="0"/>
                  <a:t>* </a:t>
                </a:r>
                <a:r>
                  <a:rPr lang="en-US" altLang="ja-JP" sz="1800" dirty="0" smtClean="0"/>
                  <a:t>-</a:t>
                </a:r>
                <a:r>
                  <a:rPr lang="ja-JP" altLang="en-US" sz="1800" dirty="0" smtClean="0"/>
                  <a:t> </a:t>
                </a:r>
                <a:r>
                  <a:rPr lang="en-US" altLang="ja-JP" sz="1800" dirty="0" smtClean="0"/>
                  <a:t>YG.S.</a:t>
                </a:r>
                <a:r>
                  <a:rPr lang="ja-JP" altLang="en-US" sz="1800" dirty="0" smtClean="0"/>
                  <a:t> </a:t>
                </a:r>
                <a:r>
                  <a:rPr lang="en-US" altLang="ja-JP" sz="1800" dirty="0" smtClean="0"/>
                  <a:t>[MeV]</a:t>
                </a:r>
                <a:endParaRPr lang="ja-JP" sz="1800" dirty="0"/>
              </a:p>
            </c:rich>
          </c:tx>
          <c:layout/>
          <c:overlay val="0"/>
          <c:spPr>
            <a:noFill/>
            <a:ln>
              <a:noFill/>
            </a:ln>
            <a:effectLst/>
          </c:spPr>
          <c:txPr>
            <a:bodyPr rot="-54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ja-JP"/>
            </a:p>
          </c:txPr>
        </c:title>
        <c:numFmt formatCode="General"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ja-JP"/>
          </a:p>
        </c:txPr>
        <c:crossAx val="-242122064"/>
        <c:crosses val="autoZero"/>
        <c:crossBetween val="midCat"/>
        <c:minorUnit val="50"/>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chemeClr val="bg1">
                  <a:lumMod val="85000"/>
                </a:schemeClr>
              </a:solidFill>
              <a:round/>
            </a:ln>
            <a:effectLst/>
          </c:spPr>
          <c:marker>
            <c:symbol val="none"/>
          </c:marker>
          <c:xVal>
            <c:numRef>
              <c:f>Sheet1!$AF$3:$AF$97</c:f>
              <c:numCache>
                <c:formatCode>General</c:formatCode>
                <c:ptCount val="95"/>
                <c:pt idx="0">
                  <c:v>0.3</c:v>
                </c:pt>
                <c:pt idx="1">
                  <c:v>0.35</c:v>
                </c:pt>
                <c:pt idx="2">
                  <c:v>0.4</c:v>
                </c:pt>
                <c:pt idx="3">
                  <c:v>0.45</c:v>
                </c:pt>
                <c:pt idx="4">
                  <c:v>0.5</c:v>
                </c:pt>
                <c:pt idx="5">
                  <c:v>0.55000000000000004</c:v>
                </c:pt>
                <c:pt idx="6">
                  <c:v>0.6</c:v>
                </c:pt>
                <c:pt idx="7">
                  <c:v>0.65</c:v>
                </c:pt>
                <c:pt idx="8">
                  <c:v>0.7</c:v>
                </c:pt>
                <c:pt idx="9">
                  <c:v>0.75</c:v>
                </c:pt>
                <c:pt idx="10">
                  <c:v>0.8</c:v>
                </c:pt>
                <c:pt idx="11">
                  <c:v>0.85</c:v>
                </c:pt>
                <c:pt idx="12">
                  <c:v>0.9</c:v>
                </c:pt>
                <c:pt idx="13">
                  <c:v>0.95</c:v>
                </c:pt>
                <c:pt idx="14">
                  <c:v>1</c:v>
                </c:pt>
                <c:pt idx="15">
                  <c:v>1.05</c:v>
                </c:pt>
                <c:pt idx="16">
                  <c:v>1.1000000000000001</c:v>
                </c:pt>
                <c:pt idx="17">
                  <c:v>1.1499999999999999</c:v>
                </c:pt>
                <c:pt idx="18">
                  <c:v>1.2</c:v>
                </c:pt>
                <c:pt idx="19">
                  <c:v>1.25</c:v>
                </c:pt>
                <c:pt idx="20">
                  <c:v>1.3</c:v>
                </c:pt>
                <c:pt idx="21">
                  <c:v>1.35</c:v>
                </c:pt>
                <c:pt idx="22">
                  <c:v>1.4</c:v>
                </c:pt>
                <c:pt idx="23">
                  <c:v>1.45</c:v>
                </c:pt>
                <c:pt idx="24">
                  <c:v>1.5</c:v>
                </c:pt>
                <c:pt idx="25">
                  <c:v>1.55</c:v>
                </c:pt>
                <c:pt idx="26">
                  <c:v>1.6</c:v>
                </c:pt>
                <c:pt idx="27">
                  <c:v>1.65</c:v>
                </c:pt>
                <c:pt idx="28">
                  <c:v>1.7</c:v>
                </c:pt>
                <c:pt idx="29">
                  <c:v>1.75</c:v>
                </c:pt>
                <c:pt idx="30">
                  <c:v>1.8</c:v>
                </c:pt>
                <c:pt idx="31">
                  <c:v>1.85</c:v>
                </c:pt>
                <c:pt idx="32">
                  <c:v>1.9</c:v>
                </c:pt>
                <c:pt idx="33">
                  <c:v>1.95</c:v>
                </c:pt>
                <c:pt idx="34">
                  <c:v>2</c:v>
                </c:pt>
                <c:pt idx="35">
                  <c:v>2.0499999999999998</c:v>
                </c:pt>
                <c:pt idx="36">
                  <c:v>2.1</c:v>
                </c:pt>
                <c:pt idx="37">
                  <c:v>2.15</c:v>
                </c:pt>
                <c:pt idx="38">
                  <c:v>2.2000000000000002</c:v>
                </c:pt>
                <c:pt idx="39">
                  <c:v>2.25</c:v>
                </c:pt>
                <c:pt idx="40">
                  <c:v>2.2999999999999998</c:v>
                </c:pt>
                <c:pt idx="41">
                  <c:v>2.35</c:v>
                </c:pt>
                <c:pt idx="42">
                  <c:v>2.4</c:v>
                </c:pt>
                <c:pt idx="43">
                  <c:v>2.4500000000000002</c:v>
                </c:pt>
                <c:pt idx="44">
                  <c:v>2.5</c:v>
                </c:pt>
                <c:pt idx="45">
                  <c:v>2.5499999999999998</c:v>
                </c:pt>
                <c:pt idx="46">
                  <c:v>2.6</c:v>
                </c:pt>
                <c:pt idx="47">
                  <c:v>2.65</c:v>
                </c:pt>
                <c:pt idx="48">
                  <c:v>2.7</c:v>
                </c:pt>
                <c:pt idx="49">
                  <c:v>2.75</c:v>
                </c:pt>
                <c:pt idx="50">
                  <c:v>2.8</c:v>
                </c:pt>
                <c:pt idx="51">
                  <c:v>2.85</c:v>
                </c:pt>
                <c:pt idx="52">
                  <c:v>2.9</c:v>
                </c:pt>
                <c:pt idx="53">
                  <c:v>2.95</c:v>
                </c:pt>
                <c:pt idx="54">
                  <c:v>3</c:v>
                </c:pt>
                <c:pt idx="55">
                  <c:v>3.05</c:v>
                </c:pt>
                <c:pt idx="56">
                  <c:v>3.1</c:v>
                </c:pt>
                <c:pt idx="57">
                  <c:v>3.15</c:v>
                </c:pt>
                <c:pt idx="58">
                  <c:v>3.2</c:v>
                </c:pt>
                <c:pt idx="59">
                  <c:v>3.25</c:v>
                </c:pt>
                <c:pt idx="60">
                  <c:v>3.3</c:v>
                </c:pt>
                <c:pt idx="61">
                  <c:v>3.35</c:v>
                </c:pt>
                <c:pt idx="62">
                  <c:v>3.4</c:v>
                </c:pt>
                <c:pt idx="63">
                  <c:v>3.45</c:v>
                </c:pt>
                <c:pt idx="64">
                  <c:v>3.5</c:v>
                </c:pt>
                <c:pt idx="65">
                  <c:v>3.55</c:v>
                </c:pt>
                <c:pt idx="66">
                  <c:v>3.6</c:v>
                </c:pt>
                <c:pt idx="67">
                  <c:v>3.65</c:v>
                </c:pt>
                <c:pt idx="68">
                  <c:v>3.7</c:v>
                </c:pt>
                <c:pt idx="69">
                  <c:v>3.75</c:v>
                </c:pt>
                <c:pt idx="70">
                  <c:v>3.8</c:v>
                </c:pt>
                <c:pt idx="71">
                  <c:v>3.85</c:v>
                </c:pt>
                <c:pt idx="72">
                  <c:v>3.9</c:v>
                </c:pt>
                <c:pt idx="73">
                  <c:v>3.95</c:v>
                </c:pt>
                <c:pt idx="74">
                  <c:v>4</c:v>
                </c:pt>
                <c:pt idx="75">
                  <c:v>4.05</c:v>
                </c:pt>
                <c:pt idx="76">
                  <c:v>4.0999999999999996</c:v>
                </c:pt>
                <c:pt idx="77">
                  <c:v>4.1500000000000004</c:v>
                </c:pt>
                <c:pt idx="78">
                  <c:v>4.2</c:v>
                </c:pt>
                <c:pt idx="79">
                  <c:v>4.25</c:v>
                </c:pt>
                <c:pt idx="80">
                  <c:v>4.3</c:v>
                </c:pt>
                <c:pt idx="81">
                  <c:v>4.3499999999999996</c:v>
                </c:pt>
                <c:pt idx="82">
                  <c:v>4.4000000000000004</c:v>
                </c:pt>
                <c:pt idx="83">
                  <c:v>4.45</c:v>
                </c:pt>
                <c:pt idx="84">
                  <c:v>4.5</c:v>
                </c:pt>
                <c:pt idx="85">
                  <c:v>4.55</c:v>
                </c:pt>
                <c:pt idx="86">
                  <c:v>4.5999999999999996</c:v>
                </c:pt>
                <c:pt idx="87">
                  <c:v>4.6500000000000004</c:v>
                </c:pt>
                <c:pt idx="88">
                  <c:v>4.7</c:v>
                </c:pt>
                <c:pt idx="89">
                  <c:v>4.75</c:v>
                </c:pt>
                <c:pt idx="90">
                  <c:v>4.8</c:v>
                </c:pt>
                <c:pt idx="91">
                  <c:v>4.8499999999999996</c:v>
                </c:pt>
                <c:pt idx="92">
                  <c:v>4.9000000000000004</c:v>
                </c:pt>
                <c:pt idx="93">
                  <c:v>4.95</c:v>
                </c:pt>
                <c:pt idx="94">
                  <c:v>5</c:v>
                </c:pt>
              </c:numCache>
            </c:numRef>
          </c:xVal>
          <c:yVal>
            <c:numRef>
              <c:f>Sheet1!$AG$3:$AG$97</c:f>
              <c:numCache>
                <c:formatCode>General</c:formatCode>
                <c:ptCount val="95"/>
                <c:pt idx="0">
                  <c:v>284.25595749000001</c:v>
                </c:pt>
                <c:pt idx="1">
                  <c:v>259.89932090000013</c:v>
                </c:pt>
                <c:pt idx="2">
                  <c:v>238.71518723999998</c:v>
                </c:pt>
                <c:pt idx="3">
                  <c:v>220.3465076</c:v>
                </c:pt>
                <c:pt idx="4">
                  <c:v>204.37940380000009</c:v>
                </c:pt>
                <c:pt idx="5">
                  <c:v>190.43161423999982</c:v>
                </c:pt>
                <c:pt idx="6">
                  <c:v>178.17643098000008</c:v>
                </c:pt>
                <c:pt idx="7">
                  <c:v>167.34318274999987</c:v>
                </c:pt>
                <c:pt idx="8">
                  <c:v>157.71023156000001</c:v>
                </c:pt>
                <c:pt idx="9">
                  <c:v>149.09652798000002</c:v>
                </c:pt>
                <c:pt idx="10">
                  <c:v>141.35383827999999</c:v>
                </c:pt>
                <c:pt idx="11">
                  <c:v>134.36022359999993</c:v>
                </c:pt>
                <c:pt idx="12">
                  <c:v>128.01478291000012</c:v>
                </c:pt>
                <c:pt idx="13">
                  <c:v>122.23348870999985</c:v>
                </c:pt>
                <c:pt idx="14">
                  <c:v>116.94590984000024</c:v>
                </c:pt>
                <c:pt idx="15">
                  <c:v>112.09263433999968</c:v>
                </c:pt>
                <c:pt idx="16">
                  <c:v>107.62323721999974</c:v>
                </c:pt>
                <c:pt idx="17">
                  <c:v>103.49467077999998</c:v>
                </c:pt>
                <c:pt idx="18">
                  <c:v>99.669982230000187</c:v>
                </c:pt>
                <c:pt idx="19">
                  <c:v>96.117285950000223</c:v>
                </c:pt>
                <c:pt idx="20">
                  <c:v>92.808934509999744</c:v>
                </c:pt>
                <c:pt idx="21">
                  <c:v>89.720845589999954</c:v>
                </c:pt>
                <c:pt idx="22">
                  <c:v>86.831952239999737</c:v>
                </c:pt>
                <c:pt idx="23">
                  <c:v>84.123751000000084</c:v>
                </c:pt>
                <c:pt idx="24">
                  <c:v>81.579928370000289</c:v>
                </c:pt>
                <c:pt idx="25">
                  <c:v>79.186050180000166</c:v>
                </c:pt>
                <c:pt idx="26">
                  <c:v>76.92930208000007</c:v>
                </c:pt>
                <c:pt idx="27">
                  <c:v>74.798271520000071</c:v>
                </c:pt>
                <c:pt idx="28">
                  <c:v>72.782763660000001</c:v>
                </c:pt>
                <c:pt idx="29">
                  <c:v>70.873645329999817</c:v>
                </c:pt>
                <c:pt idx="30">
                  <c:v>69.062712269999793</c:v>
                </c:pt>
                <c:pt idx="31">
                  <c:v>67.342575399999987</c:v>
                </c:pt>
                <c:pt idx="32">
                  <c:v>65.70656340000005</c:v>
                </c:pt>
                <c:pt idx="33">
                  <c:v>64.148638709999886</c:v>
                </c:pt>
                <c:pt idx="34">
                  <c:v>62.66332495000006</c:v>
                </c:pt>
                <c:pt idx="35">
                  <c:v>61.245643940000264</c:v>
                </c:pt>
                <c:pt idx="36">
                  <c:v>59.891060959999777</c:v>
                </c:pt>
                <c:pt idx="37">
                  <c:v>58.595436949999566</c:v>
                </c:pt>
                <c:pt idx="38">
                  <c:v>57.354986710000048</c:v>
                </c:pt>
                <c:pt idx="39">
                  <c:v>56.166242199999942</c:v>
                </c:pt>
                <c:pt idx="40">
                  <c:v>55.026020340000287</c:v>
                </c:pt>
                <c:pt idx="41">
                  <c:v>53.931394440000076</c:v>
                </c:pt>
                <c:pt idx="42">
                  <c:v>52.879669150000154</c:v>
                </c:pt>
                <c:pt idx="43">
                  <c:v>51.868358130000161</c:v>
                </c:pt>
                <c:pt idx="44">
                  <c:v>50.895164309999927</c:v>
                </c:pt>
                <c:pt idx="45">
                  <c:v>49.957962210000005</c:v>
                </c:pt>
                <c:pt idx="46">
                  <c:v>49.054782340000202</c:v>
                </c:pt>
                <c:pt idx="47">
                  <c:v>48.183797119999326</c:v>
                </c:pt>
                <c:pt idx="48">
                  <c:v>47.343308360000265</c:v>
                </c:pt>
                <c:pt idx="49">
                  <c:v>46.531735980000121</c:v>
                </c:pt>
                <c:pt idx="50">
                  <c:v>45.747607950000202</c:v>
                </c:pt>
                <c:pt idx="51">
                  <c:v>44.989551140000003</c:v>
                </c:pt>
                <c:pt idx="52">
                  <c:v>44.25628320999931</c:v>
                </c:pt>
                <c:pt idx="53">
                  <c:v>43.546605100000306</c:v>
                </c:pt>
                <c:pt idx="54">
                  <c:v>42.859394460000658</c:v>
                </c:pt>
                <c:pt idx="55">
                  <c:v>42.193599469999754</c:v>
                </c:pt>
                <c:pt idx="56">
                  <c:v>41.548233470000014</c:v>
                </c:pt>
                <c:pt idx="57">
                  <c:v>40.92236985999989</c:v>
                </c:pt>
                <c:pt idx="58">
                  <c:v>40.31513760999951</c:v>
                </c:pt>
                <c:pt idx="59">
                  <c:v>39.72571717000028</c:v>
                </c:pt>
                <c:pt idx="60">
                  <c:v>39.153336610000224</c:v>
                </c:pt>
                <c:pt idx="61">
                  <c:v>38.597268249999615</c:v>
                </c:pt>
                <c:pt idx="62">
                  <c:v>38.056825489999937</c:v>
                </c:pt>
                <c:pt idx="63">
                  <c:v>37.531359870000415</c:v>
                </c:pt>
                <c:pt idx="64">
                  <c:v>37.020258550000108</c:v>
                </c:pt>
                <c:pt idx="65">
                  <c:v>36.522941760000322</c:v>
                </c:pt>
                <c:pt idx="66">
                  <c:v>36.038860669999849</c:v>
                </c:pt>
                <c:pt idx="67">
                  <c:v>35.567495270000109</c:v>
                </c:pt>
                <c:pt idx="68">
                  <c:v>35.108352520000153</c:v>
                </c:pt>
                <c:pt idx="69">
                  <c:v>34.660964570000033</c:v>
                </c:pt>
                <c:pt idx="70">
                  <c:v>34.224887229999695</c:v>
                </c:pt>
                <c:pt idx="71">
                  <c:v>33.799698410000019</c:v>
                </c:pt>
                <c:pt idx="72">
                  <c:v>33.384996770000726</c:v>
                </c:pt>
                <c:pt idx="73">
                  <c:v>32.98040046999995</c:v>
                </c:pt>
                <c:pt idx="74">
                  <c:v>32.585545969999657</c:v>
                </c:pt>
                <c:pt idx="75">
                  <c:v>32.200086939999892</c:v>
                </c:pt>
                <c:pt idx="76">
                  <c:v>31.823693260000255</c:v>
                </c:pt>
                <c:pt idx="77">
                  <c:v>31.456050040000264</c:v>
                </c:pt>
                <c:pt idx="78">
                  <c:v>31.096856799998932</c:v>
                </c:pt>
                <c:pt idx="79">
                  <c:v>30.745826610000222</c:v>
                </c:pt>
                <c:pt idx="80">
                  <c:v>30.402685339999152</c:v>
                </c:pt>
                <c:pt idx="81">
                  <c:v>30.067170939999414</c:v>
                </c:pt>
                <c:pt idx="82">
                  <c:v>29.739032810000936</c:v>
                </c:pt>
                <c:pt idx="83">
                  <c:v>29.418031139999584</c:v>
                </c:pt>
                <c:pt idx="84">
                  <c:v>29.103936350000367</c:v>
                </c:pt>
                <c:pt idx="85">
                  <c:v>28.796528580000086</c:v>
                </c:pt>
                <c:pt idx="86">
                  <c:v>28.495597109998926</c:v>
                </c:pt>
                <c:pt idx="87">
                  <c:v>28.200939950000247</c:v>
                </c:pt>
                <c:pt idx="88">
                  <c:v>27.91236335999929</c:v>
                </c:pt>
                <c:pt idx="89">
                  <c:v>27.629681450000135</c:v>
                </c:pt>
                <c:pt idx="90">
                  <c:v>27.352715779999926</c:v>
                </c:pt>
                <c:pt idx="91">
                  <c:v>27.081294959998559</c:v>
                </c:pt>
                <c:pt idx="92">
                  <c:v>26.81525436999982</c:v>
                </c:pt>
                <c:pt idx="93">
                  <c:v>26.554435780000858</c:v>
                </c:pt>
                <c:pt idx="94">
                  <c:v>26.298687049998989</c:v>
                </c:pt>
              </c:numCache>
            </c:numRef>
          </c:yVal>
          <c:smooth val="0"/>
        </c:ser>
        <c:ser>
          <c:idx val="1"/>
          <c:order val="1"/>
          <c:spPr>
            <a:ln w="19050" cap="rnd">
              <a:solidFill>
                <a:srgbClr val="00FFFF"/>
              </a:solidFill>
              <a:round/>
            </a:ln>
            <a:effectLst/>
          </c:spPr>
          <c:marker>
            <c:symbol val="none"/>
          </c:marker>
          <c:xVal>
            <c:numRef>
              <c:f>Sheet1!$AF$3:$AF$97</c:f>
              <c:numCache>
                <c:formatCode>General</c:formatCode>
                <c:ptCount val="95"/>
                <c:pt idx="0">
                  <c:v>0.3</c:v>
                </c:pt>
                <c:pt idx="1">
                  <c:v>0.35</c:v>
                </c:pt>
                <c:pt idx="2">
                  <c:v>0.4</c:v>
                </c:pt>
                <c:pt idx="3">
                  <c:v>0.45</c:v>
                </c:pt>
                <c:pt idx="4">
                  <c:v>0.5</c:v>
                </c:pt>
                <c:pt idx="5">
                  <c:v>0.55000000000000004</c:v>
                </c:pt>
                <c:pt idx="6">
                  <c:v>0.6</c:v>
                </c:pt>
                <c:pt idx="7">
                  <c:v>0.65</c:v>
                </c:pt>
                <c:pt idx="8">
                  <c:v>0.7</c:v>
                </c:pt>
                <c:pt idx="9">
                  <c:v>0.75</c:v>
                </c:pt>
                <c:pt idx="10">
                  <c:v>0.8</c:v>
                </c:pt>
                <c:pt idx="11">
                  <c:v>0.85</c:v>
                </c:pt>
                <c:pt idx="12">
                  <c:v>0.9</c:v>
                </c:pt>
                <c:pt idx="13">
                  <c:v>0.95</c:v>
                </c:pt>
                <c:pt idx="14">
                  <c:v>1</c:v>
                </c:pt>
                <c:pt idx="15">
                  <c:v>1.05</c:v>
                </c:pt>
                <c:pt idx="16">
                  <c:v>1.1000000000000001</c:v>
                </c:pt>
                <c:pt idx="17">
                  <c:v>1.1499999999999999</c:v>
                </c:pt>
                <c:pt idx="18">
                  <c:v>1.2</c:v>
                </c:pt>
                <c:pt idx="19">
                  <c:v>1.25</c:v>
                </c:pt>
                <c:pt idx="20">
                  <c:v>1.3</c:v>
                </c:pt>
                <c:pt idx="21">
                  <c:v>1.35</c:v>
                </c:pt>
                <c:pt idx="22">
                  <c:v>1.4</c:v>
                </c:pt>
                <c:pt idx="23">
                  <c:v>1.45</c:v>
                </c:pt>
                <c:pt idx="24">
                  <c:v>1.5</c:v>
                </c:pt>
                <c:pt idx="25">
                  <c:v>1.55</c:v>
                </c:pt>
                <c:pt idx="26">
                  <c:v>1.6</c:v>
                </c:pt>
                <c:pt idx="27">
                  <c:v>1.65</c:v>
                </c:pt>
                <c:pt idx="28">
                  <c:v>1.7</c:v>
                </c:pt>
                <c:pt idx="29">
                  <c:v>1.75</c:v>
                </c:pt>
                <c:pt idx="30">
                  <c:v>1.8</c:v>
                </c:pt>
                <c:pt idx="31">
                  <c:v>1.85</c:v>
                </c:pt>
                <c:pt idx="32">
                  <c:v>1.9</c:v>
                </c:pt>
                <c:pt idx="33">
                  <c:v>1.95</c:v>
                </c:pt>
                <c:pt idx="34">
                  <c:v>2</c:v>
                </c:pt>
                <c:pt idx="35">
                  <c:v>2.0499999999999998</c:v>
                </c:pt>
                <c:pt idx="36">
                  <c:v>2.1</c:v>
                </c:pt>
                <c:pt idx="37">
                  <c:v>2.15</c:v>
                </c:pt>
                <c:pt idx="38">
                  <c:v>2.2000000000000002</c:v>
                </c:pt>
                <c:pt idx="39">
                  <c:v>2.25</c:v>
                </c:pt>
                <c:pt idx="40">
                  <c:v>2.2999999999999998</c:v>
                </c:pt>
                <c:pt idx="41">
                  <c:v>2.35</c:v>
                </c:pt>
                <c:pt idx="42">
                  <c:v>2.4</c:v>
                </c:pt>
                <c:pt idx="43">
                  <c:v>2.4500000000000002</c:v>
                </c:pt>
                <c:pt idx="44">
                  <c:v>2.5</c:v>
                </c:pt>
                <c:pt idx="45">
                  <c:v>2.5499999999999998</c:v>
                </c:pt>
                <c:pt idx="46">
                  <c:v>2.6</c:v>
                </c:pt>
                <c:pt idx="47">
                  <c:v>2.65</c:v>
                </c:pt>
                <c:pt idx="48">
                  <c:v>2.7</c:v>
                </c:pt>
                <c:pt idx="49">
                  <c:v>2.75</c:v>
                </c:pt>
                <c:pt idx="50">
                  <c:v>2.8</c:v>
                </c:pt>
                <c:pt idx="51">
                  <c:v>2.85</c:v>
                </c:pt>
                <c:pt idx="52">
                  <c:v>2.9</c:v>
                </c:pt>
                <c:pt idx="53">
                  <c:v>2.95</c:v>
                </c:pt>
                <c:pt idx="54">
                  <c:v>3</c:v>
                </c:pt>
                <c:pt idx="55">
                  <c:v>3.05</c:v>
                </c:pt>
                <c:pt idx="56">
                  <c:v>3.1</c:v>
                </c:pt>
                <c:pt idx="57">
                  <c:v>3.15</c:v>
                </c:pt>
                <c:pt idx="58">
                  <c:v>3.2</c:v>
                </c:pt>
                <c:pt idx="59">
                  <c:v>3.25</c:v>
                </c:pt>
                <c:pt idx="60">
                  <c:v>3.3</c:v>
                </c:pt>
                <c:pt idx="61">
                  <c:v>3.35</c:v>
                </c:pt>
                <c:pt idx="62">
                  <c:v>3.4</c:v>
                </c:pt>
                <c:pt idx="63">
                  <c:v>3.45</c:v>
                </c:pt>
                <c:pt idx="64">
                  <c:v>3.5</c:v>
                </c:pt>
                <c:pt idx="65">
                  <c:v>3.55</c:v>
                </c:pt>
                <c:pt idx="66">
                  <c:v>3.6</c:v>
                </c:pt>
                <c:pt idx="67">
                  <c:v>3.65</c:v>
                </c:pt>
                <c:pt idx="68">
                  <c:v>3.7</c:v>
                </c:pt>
                <c:pt idx="69">
                  <c:v>3.75</c:v>
                </c:pt>
                <c:pt idx="70">
                  <c:v>3.8</c:v>
                </c:pt>
                <c:pt idx="71">
                  <c:v>3.85</c:v>
                </c:pt>
                <c:pt idx="72">
                  <c:v>3.9</c:v>
                </c:pt>
                <c:pt idx="73">
                  <c:v>3.95</c:v>
                </c:pt>
                <c:pt idx="74">
                  <c:v>4</c:v>
                </c:pt>
                <c:pt idx="75">
                  <c:v>4.05</c:v>
                </c:pt>
                <c:pt idx="76">
                  <c:v>4.0999999999999996</c:v>
                </c:pt>
                <c:pt idx="77">
                  <c:v>4.1500000000000004</c:v>
                </c:pt>
                <c:pt idx="78">
                  <c:v>4.2</c:v>
                </c:pt>
                <c:pt idx="79">
                  <c:v>4.25</c:v>
                </c:pt>
                <c:pt idx="80">
                  <c:v>4.3</c:v>
                </c:pt>
                <c:pt idx="81">
                  <c:v>4.3499999999999996</c:v>
                </c:pt>
                <c:pt idx="82">
                  <c:v>4.4000000000000004</c:v>
                </c:pt>
                <c:pt idx="83">
                  <c:v>4.45</c:v>
                </c:pt>
                <c:pt idx="84">
                  <c:v>4.5</c:v>
                </c:pt>
                <c:pt idx="85">
                  <c:v>4.55</c:v>
                </c:pt>
                <c:pt idx="86">
                  <c:v>4.5999999999999996</c:v>
                </c:pt>
                <c:pt idx="87">
                  <c:v>4.6500000000000004</c:v>
                </c:pt>
                <c:pt idx="88">
                  <c:v>4.7</c:v>
                </c:pt>
                <c:pt idx="89">
                  <c:v>4.75</c:v>
                </c:pt>
                <c:pt idx="90">
                  <c:v>4.8</c:v>
                </c:pt>
                <c:pt idx="91">
                  <c:v>4.8499999999999996</c:v>
                </c:pt>
                <c:pt idx="92">
                  <c:v>4.9000000000000004</c:v>
                </c:pt>
                <c:pt idx="93">
                  <c:v>4.95</c:v>
                </c:pt>
                <c:pt idx="94">
                  <c:v>5</c:v>
                </c:pt>
              </c:numCache>
            </c:numRef>
          </c:xVal>
          <c:yVal>
            <c:numRef>
              <c:f>Sheet1!$AH$3:$AH$97</c:f>
              <c:numCache>
                <c:formatCode>General</c:formatCode>
                <c:ptCount val="95"/>
                <c:pt idx="0">
                  <c:v>517.99268652000012</c:v>
                </c:pt>
                <c:pt idx="1">
                  <c:v>504.08830261000014</c:v>
                </c:pt>
                <c:pt idx="2">
                  <c:v>490.02383321000002</c:v>
                </c:pt>
                <c:pt idx="3">
                  <c:v>476.08142240999996</c:v>
                </c:pt>
                <c:pt idx="4">
                  <c:v>462.43485088000011</c:v>
                </c:pt>
                <c:pt idx="5">
                  <c:v>449.22997351000004</c:v>
                </c:pt>
                <c:pt idx="6">
                  <c:v>436.5850840600001</c:v>
                </c:pt>
                <c:pt idx="7">
                  <c:v>424.57800292999991</c:v>
                </c:pt>
                <c:pt idx="8">
                  <c:v>413.24450634000004</c:v>
                </c:pt>
                <c:pt idx="9">
                  <c:v>402.58668873000011</c:v>
                </c:pt>
                <c:pt idx="10">
                  <c:v>392.58406498999989</c:v>
                </c:pt>
                <c:pt idx="11">
                  <c:v>383.2030929</c:v>
                </c:pt>
                <c:pt idx="12">
                  <c:v>374.40393570000015</c:v>
                </c:pt>
                <c:pt idx="13">
                  <c:v>366.14477067999974</c:v>
                </c:pt>
                <c:pt idx="14">
                  <c:v>358.38432614000021</c:v>
                </c:pt>
                <c:pt idx="15">
                  <c:v>351.08326132000002</c:v>
                </c:pt>
                <c:pt idx="16">
                  <c:v>344.20483409999997</c:v>
                </c:pt>
                <c:pt idx="17">
                  <c:v>337.71514865000017</c:v>
                </c:pt>
                <c:pt idx="18">
                  <c:v>331.58316538000008</c:v>
                </c:pt>
                <c:pt idx="19">
                  <c:v>325.78058315000044</c:v>
                </c:pt>
                <c:pt idx="20">
                  <c:v>320.28165897000008</c:v>
                </c:pt>
                <c:pt idx="21">
                  <c:v>315.06300279000016</c:v>
                </c:pt>
                <c:pt idx="22">
                  <c:v>310.10336827999981</c:v>
                </c:pt>
                <c:pt idx="23">
                  <c:v>305.38345112999968</c:v>
                </c:pt>
                <c:pt idx="24">
                  <c:v>300.88570044000016</c:v>
                </c:pt>
                <c:pt idx="25">
                  <c:v>296.59414551999998</c:v>
                </c:pt>
                <c:pt idx="26">
                  <c:v>292.49423866999996</c:v>
                </c:pt>
                <c:pt idx="27">
                  <c:v>288.57271345000026</c:v>
                </c:pt>
                <c:pt idx="28">
                  <c:v>284.81745739000007</c:v>
                </c:pt>
                <c:pt idx="29">
                  <c:v>281.21739793999996</c:v>
                </c:pt>
                <c:pt idx="30">
                  <c:v>277.76240064000012</c:v>
                </c:pt>
                <c:pt idx="31">
                  <c:v>274.44317773000012</c:v>
                </c:pt>
                <c:pt idx="32">
                  <c:v>271.25120682000033</c:v>
                </c:pt>
                <c:pt idx="33">
                  <c:v>268.17865779000022</c:v>
                </c:pt>
                <c:pt idx="34">
                  <c:v>265.21832754999969</c:v>
                </c:pt>
                <c:pt idx="35">
                  <c:v>262.36358151000059</c:v>
                </c:pt>
                <c:pt idx="36">
                  <c:v>259.60830111999985</c:v>
                </c:pt>
                <c:pt idx="37">
                  <c:v>256.94683671999974</c:v>
                </c:pt>
                <c:pt idx="38">
                  <c:v>254.37396525999975</c:v>
                </c:pt>
                <c:pt idx="39">
                  <c:v>251.88485218000005</c:v>
                </c:pt>
                <c:pt idx="40">
                  <c:v>249.47501714999999</c:v>
                </c:pt>
                <c:pt idx="41">
                  <c:v>247.1403030700003</c:v>
                </c:pt>
                <c:pt idx="42">
                  <c:v>244.87684829000045</c:v>
                </c:pt>
                <c:pt idx="43">
                  <c:v>242.68106129999978</c:v>
                </c:pt>
                <c:pt idx="44">
                  <c:v>240.5495980300002</c:v>
                </c:pt>
                <c:pt idx="45">
                  <c:v>238.47934114000054</c:v>
                </c:pt>
                <c:pt idx="46">
                  <c:v>236.46738136000022</c:v>
                </c:pt>
                <c:pt idx="47">
                  <c:v>234.51100056999985</c:v>
                </c:pt>
                <c:pt idx="48">
                  <c:v>232.60765635000007</c:v>
                </c:pt>
                <c:pt idx="49">
                  <c:v>230.75496801999998</c:v>
                </c:pt>
                <c:pt idx="50">
                  <c:v>228.95070396000028</c:v>
                </c:pt>
                <c:pt idx="51">
                  <c:v>227.19276996000008</c:v>
                </c:pt>
                <c:pt idx="52">
                  <c:v>225.47919873999945</c:v>
                </c:pt>
                <c:pt idx="53">
                  <c:v>223.80814026000007</c:v>
                </c:pt>
                <c:pt idx="54">
                  <c:v>222.17785299000025</c:v>
                </c:pt>
                <c:pt idx="55">
                  <c:v>220.58669585999996</c:v>
                </c:pt>
                <c:pt idx="56">
                  <c:v>219.03312094000012</c:v>
                </c:pt>
                <c:pt idx="57">
                  <c:v>217.51566669000022</c:v>
                </c:pt>
                <c:pt idx="58">
                  <c:v>216.03295186000014</c:v>
                </c:pt>
                <c:pt idx="59">
                  <c:v>214.58366980000028</c:v>
                </c:pt>
                <c:pt idx="60">
                  <c:v>213.16658332000043</c:v>
                </c:pt>
                <c:pt idx="61">
                  <c:v>211.78051990999938</c:v>
                </c:pt>
                <c:pt idx="62">
                  <c:v>210.42436742999962</c:v>
                </c:pt>
                <c:pt idx="63">
                  <c:v>209.09706998000001</c:v>
                </c:pt>
                <c:pt idx="64">
                  <c:v>207.79762431000017</c:v>
                </c:pt>
                <c:pt idx="65">
                  <c:v>206.52507635000075</c:v>
                </c:pt>
                <c:pt idx="66">
                  <c:v>205.27851808000014</c:v>
                </c:pt>
                <c:pt idx="67">
                  <c:v>204.05708466000033</c:v>
                </c:pt>
                <c:pt idx="68">
                  <c:v>202.85995165999975</c:v>
                </c:pt>
                <c:pt idx="69">
                  <c:v>201.68633265000062</c:v>
                </c:pt>
                <c:pt idx="70">
                  <c:v>200.53547692000029</c:v>
                </c:pt>
                <c:pt idx="71">
                  <c:v>199.40666725000028</c:v>
                </c:pt>
                <c:pt idx="72">
                  <c:v>198.29921808000017</c:v>
                </c:pt>
                <c:pt idx="73">
                  <c:v>197.21247355000014</c:v>
                </c:pt>
                <c:pt idx="74">
                  <c:v>196.1458058799999</c:v>
                </c:pt>
                <c:pt idx="75">
                  <c:v>195.09861375999935</c:v>
                </c:pt>
                <c:pt idx="76">
                  <c:v>194.07032089999939</c:v>
                </c:pt>
                <c:pt idx="77">
                  <c:v>193.0603745999997</c:v>
                </c:pt>
                <c:pt idx="78">
                  <c:v>192.06824457000039</c:v>
                </c:pt>
                <c:pt idx="79">
                  <c:v>191.0934216600017</c:v>
                </c:pt>
                <c:pt idx="80">
                  <c:v>190.1354167999998</c:v>
                </c:pt>
                <c:pt idx="81">
                  <c:v>189.19375991000015</c:v>
                </c:pt>
                <c:pt idx="82">
                  <c:v>188.26799899000071</c:v>
                </c:pt>
                <c:pt idx="83">
                  <c:v>187.35769916000027</c:v>
                </c:pt>
                <c:pt idx="84">
                  <c:v>186.46244182000009</c:v>
                </c:pt>
                <c:pt idx="85">
                  <c:v>185.58182391000082</c:v>
                </c:pt>
                <c:pt idx="86">
                  <c:v>184.71545705999961</c:v>
                </c:pt>
                <c:pt idx="87">
                  <c:v>183.86296695999954</c:v>
                </c:pt>
                <c:pt idx="88">
                  <c:v>183.02399268000045</c:v>
                </c:pt>
                <c:pt idx="89">
                  <c:v>182.1981860399992</c:v>
                </c:pt>
                <c:pt idx="90">
                  <c:v>181.38521105000109</c:v>
                </c:pt>
                <c:pt idx="91">
                  <c:v>180.5847432999999</c:v>
                </c:pt>
                <c:pt idx="92">
                  <c:v>179.79646952999974</c:v>
                </c:pt>
                <c:pt idx="93">
                  <c:v>179.02008705000117</c:v>
                </c:pt>
                <c:pt idx="94">
                  <c:v>178.25530334999894</c:v>
                </c:pt>
              </c:numCache>
            </c:numRef>
          </c:yVal>
          <c:smooth val="0"/>
        </c:ser>
        <c:ser>
          <c:idx val="2"/>
          <c:order val="2"/>
          <c:spPr>
            <a:ln w="19050" cap="rnd">
              <a:solidFill>
                <a:srgbClr val="FFFF00"/>
              </a:solidFill>
              <a:round/>
            </a:ln>
            <a:effectLst/>
          </c:spPr>
          <c:marker>
            <c:symbol val="none"/>
          </c:marker>
          <c:xVal>
            <c:numRef>
              <c:f>Sheet1!$AF$3:$AF$97</c:f>
              <c:numCache>
                <c:formatCode>General</c:formatCode>
                <c:ptCount val="95"/>
                <c:pt idx="0">
                  <c:v>0.3</c:v>
                </c:pt>
                <c:pt idx="1">
                  <c:v>0.35</c:v>
                </c:pt>
                <c:pt idx="2">
                  <c:v>0.4</c:v>
                </c:pt>
                <c:pt idx="3">
                  <c:v>0.45</c:v>
                </c:pt>
                <c:pt idx="4">
                  <c:v>0.5</c:v>
                </c:pt>
                <c:pt idx="5">
                  <c:v>0.55000000000000004</c:v>
                </c:pt>
                <c:pt idx="6">
                  <c:v>0.6</c:v>
                </c:pt>
                <c:pt idx="7">
                  <c:v>0.65</c:v>
                </c:pt>
                <c:pt idx="8">
                  <c:v>0.7</c:v>
                </c:pt>
                <c:pt idx="9">
                  <c:v>0.75</c:v>
                </c:pt>
                <c:pt idx="10">
                  <c:v>0.8</c:v>
                </c:pt>
                <c:pt idx="11">
                  <c:v>0.85</c:v>
                </c:pt>
                <c:pt idx="12">
                  <c:v>0.9</c:v>
                </c:pt>
                <c:pt idx="13">
                  <c:v>0.95</c:v>
                </c:pt>
                <c:pt idx="14">
                  <c:v>1</c:v>
                </c:pt>
                <c:pt idx="15">
                  <c:v>1.05</c:v>
                </c:pt>
                <c:pt idx="16">
                  <c:v>1.1000000000000001</c:v>
                </c:pt>
                <c:pt idx="17">
                  <c:v>1.1499999999999999</c:v>
                </c:pt>
                <c:pt idx="18">
                  <c:v>1.2</c:v>
                </c:pt>
                <c:pt idx="19">
                  <c:v>1.25</c:v>
                </c:pt>
                <c:pt idx="20">
                  <c:v>1.3</c:v>
                </c:pt>
                <c:pt idx="21">
                  <c:v>1.35</c:v>
                </c:pt>
                <c:pt idx="22">
                  <c:v>1.4</c:v>
                </c:pt>
                <c:pt idx="23">
                  <c:v>1.45</c:v>
                </c:pt>
                <c:pt idx="24">
                  <c:v>1.5</c:v>
                </c:pt>
                <c:pt idx="25">
                  <c:v>1.55</c:v>
                </c:pt>
                <c:pt idx="26">
                  <c:v>1.6</c:v>
                </c:pt>
                <c:pt idx="27">
                  <c:v>1.65</c:v>
                </c:pt>
                <c:pt idx="28">
                  <c:v>1.7</c:v>
                </c:pt>
                <c:pt idx="29">
                  <c:v>1.75</c:v>
                </c:pt>
                <c:pt idx="30">
                  <c:v>1.8</c:v>
                </c:pt>
                <c:pt idx="31">
                  <c:v>1.85</c:v>
                </c:pt>
                <c:pt idx="32">
                  <c:v>1.9</c:v>
                </c:pt>
                <c:pt idx="33">
                  <c:v>1.95</c:v>
                </c:pt>
                <c:pt idx="34">
                  <c:v>2</c:v>
                </c:pt>
                <c:pt idx="35">
                  <c:v>2.0499999999999998</c:v>
                </c:pt>
                <c:pt idx="36">
                  <c:v>2.1</c:v>
                </c:pt>
                <c:pt idx="37">
                  <c:v>2.15</c:v>
                </c:pt>
                <c:pt idx="38">
                  <c:v>2.2000000000000002</c:v>
                </c:pt>
                <c:pt idx="39">
                  <c:v>2.25</c:v>
                </c:pt>
                <c:pt idx="40">
                  <c:v>2.2999999999999998</c:v>
                </c:pt>
                <c:pt idx="41">
                  <c:v>2.35</c:v>
                </c:pt>
                <c:pt idx="42">
                  <c:v>2.4</c:v>
                </c:pt>
                <c:pt idx="43">
                  <c:v>2.4500000000000002</c:v>
                </c:pt>
                <c:pt idx="44">
                  <c:v>2.5</c:v>
                </c:pt>
                <c:pt idx="45">
                  <c:v>2.5499999999999998</c:v>
                </c:pt>
                <c:pt idx="46">
                  <c:v>2.6</c:v>
                </c:pt>
                <c:pt idx="47">
                  <c:v>2.65</c:v>
                </c:pt>
                <c:pt idx="48">
                  <c:v>2.7</c:v>
                </c:pt>
                <c:pt idx="49">
                  <c:v>2.75</c:v>
                </c:pt>
                <c:pt idx="50">
                  <c:v>2.8</c:v>
                </c:pt>
                <c:pt idx="51">
                  <c:v>2.85</c:v>
                </c:pt>
                <c:pt idx="52">
                  <c:v>2.9</c:v>
                </c:pt>
                <c:pt idx="53">
                  <c:v>2.95</c:v>
                </c:pt>
                <c:pt idx="54">
                  <c:v>3</c:v>
                </c:pt>
                <c:pt idx="55">
                  <c:v>3.05</c:v>
                </c:pt>
                <c:pt idx="56">
                  <c:v>3.1</c:v>
                </c:pt>
                <c:pt idx="57">
                  <c:v>3.15</c:v>
                </c:pt>
                <c:pt idx="58">
                  <c:v>3.2</c:v>
                </c:pt>
                <c:pt idx="59">
                  <c:v>3.25</c:v>
                </c:pt>
                <c:pt idx="60">
                  <c:v>3.3</c:v>
                </c:pt>
                <c:pt idx="61">
                  <c:v>3.35</c:v>
                </c:pt>
                <c:pt idx="62">
                  <c:v>3.4</c:v>
                </c:pt>
                <c:pt idx="63">
                  <c:v>3.45</c:v>
                </c:pt>
                <c:pt idx="64">
                  <c:v>3.5</c:v>
                </c:pt>
                <c:pt idx="65">
                  <c:v>3.55</c:v>
                </c:pt>
                <c:pt idx="66">
                  <c:v>3.6</c:v>
                </c:pt>
                <c:pt idx="67">
                  <c:v>3.65</c:v>
                </c:pt>
                <c:pt idx="68">
                  <c:v>3.7</c:v>
                </c:pt>
                <c:pt idx="69">
                  <c:v>3.75</c:v>
                </c:pt>
                <c:pt idx="70">
                  <c:v>3.8</c:v>
                </c:pt>
                <c:pt idx="71">
                  <c:v>3.85</c:v>
                </c:pt>
                <c:pt idx="72">
                  <c:v>3.9</c:v>
                </c:pt>
                <c:pt idx="73">
                  <c:v>3.95</c:v>
                </c:pt>
                <c:pt idx="74">
                  <c:v>4</c:v>
                </c:pt>
                <c:pt idx="75">
                  <c:v>4.05</c:v>
                </c:pt>
                <c:pt idx="76">
                  <c:v>4.0999999999999996</c:v>
                </c:pt>
                <c:pt idx="77">
                  <c:v>4.1500000000000004</c:v>
                </c:pt>
                <c:pt idx="78">
                  <c:v>4.2</c:v>
                </c:pt>
                <c:pt idx="79">
                  <c:v>4.25</c:v>
                </c:pt>
                <c:pt idx="80">
                  <c:v>4.3</c:v>
                </c:pt>
                <c:pt idx="81">
                  <c:v>4.3499999999999996</c:v>
                </c:pt>
                <c:pt idx="82">
                  <c:v>4.4000000000000004</c:v>
                </c:pt>
                <c:pt idx="83">
                  <c:v>4.45</c:v>
                </c:pt>
                <c:pt idx="84">
                  <c:v>4.5</c:v>
                </c:pt>
                <c:pt idx="85">
                  <c:v>4.55</c:v>
                </c:pt>
                <c:pt idx="86">
                  <c:v>4.5999999999999996</c:v>
                </c:pt>
                <c:pt idx="87">
                  <c:v>4.6500000000000004</c:v>
                </c:pt>
                <c:pt idx="88">
                  <c:v>4.7</c:v>
                </c:pt>
                <c:pt idx="89">
                  <c:v>4.75</c:v>
                </c:pt>
                <c:pt idx="90">
                  <c:v>4.8</c:v>
                </c:pt>
                <c:pt idx="91">
                  <c:v>4.8499999999999996</c:v>
                </c:pt>
                <c:pt idx="92">
                  <c:v>4.9000000000000004</c:v>
                </c:pt>
                <c:pt idx="93">
                  <c:v>4.95</c:v>
                </c:pt>
                <c:pt idx="94">
                  <c:v>5</c:v>
                </c:pt>
              </c:numCache>
            </c:numRef>
          </c:xVal>
          <c:yVal>
            <c:numRef>
              <c:f>Sheet1!$AI$3:$AI$97</c:f>
              <c:numCache>
                <c:formatCode>General</c:formatCode>
                <c:ptCount val="95"/>
                <c:pt idx="0">
                  <c:v>623.97384782000006</c:v>
                </c:pt>
                <c:pt idx="1">
                  <c:v>597.74434815000006</c:v>
                </c:pt>
                <c:pt idx="2">
                  <c:v>575.57057551000003</c:v>
                </c:pt>
                <c:pt idx="3">
                  <c:v>557.10924470999998</c:v>
                </c:pt>
                <c:pt idx="4">
                  <c:v>541.83192073999999</c:v>
                </c:pt>
                <c:pt idx="5">
                  <c:v>529.16624984999999</c:v>
                </c:pt>
                <c:pt idx="6">
                  <c:v>518.5834137400002</c:v>
                </c:pt>
                <c:pt idx="7">
                  <c:v>509.64118871999995</c:v>
                </c:pt>
                <c:pt idx="8">
                  <c:v>501.99153318000003</c:v>
                </c:pt>
                <c:pt idx="9">
                  <c:v>495.36883323000006</c:v>
                </c:pt>
                <c:pt idx="10">
                  <c:v>489.57237212999985</c:v>
                </c:pt>
                <c:pt idx="11">
                  <c:v>484.45000001999983</c:v>
                </c:pt>
                <c:pt idx="12">
                  <c:v>479.88519484000017</c:v>
                </c:pt>
                <c:pt idx="13">
                  <c:v>475.78750304999971</c:v>
                </c:pt>
                <c:pt idx="14">
                  <c:v>472.08567779000032</c:v>
                </c:pt>
                <c:pt idx="15">
                  <c:v>468.7227908599998</c:v>
                </c:pt>
                <c:pt idx="16">
                  <c:v>465.65273799999977</c:v>
                </c:pt>
                <c:pt idx="17">
                  <c:v>462.83771648000038</c:v>
                </c:pt>
                <c:pt idx="18">
                  <c:v>460.2463813899999</c:v>
                </c:pt>
                <c:pt idx="19">
                  <c:v>457.85247956000012</c:v>
                </c:pt>
                <c:pt idx="20">
                  <c:v>455.63382292000006</c:v>
                </c:pt>
                <c:pt idx="21">
                  <c:v>453.57150653999997</c:v>
                </c:pt>
                <c:pt idx="22">
                  <c:v>451.64930496999978</c:v>
                </c:pt>
                <c:pt idx="23">
                  <c:v>449.8532006800001</c:v>
                </c:pt>
                <c:pt idx="24">
                  <c:v>448.17101131000027</c:v>
                </c:pt>
                <c:pt idx="25">
                  <c:v>446.59209188000023</c:v>
                </c:pt>
                <c:pt idx="26">
                  <c:v>445.10709450000013</c:v>
                </c:pt>
                <c:pt idx="27">
                  <c:v>443.70777281000028</c:v>
                </c:pt>
                <c:pt idx="28">
                  <c:v>442.38682117999997</c:v>
                </c:pt>
                <c:pt idx="29">
                  <c:v>441.13774164000006</c:v>
                </c:pt>
                <c:pt idx="30">
                  <c:v>439.95473278000009</c:v>
                </c:pt>
                <c:pt idx="31">
                  <c:v>438.83259607000036</c:v>
                </c:pt>
                <c:pt idx="32">
                  <c:v>437.7666565100003</c:v>
                </c:pt>
                <c:pt idx="33">
                  <c:v>436.75269415999992</c:v>
                </c:pt>
                <c:pt idx="34">
                  <c:v>435.78688465999994</c:v>
                </c:pt>
                <c:pt idx="35">
                  <c:v>434.86574595000002</c:v>
                </c:pt>
                <c:pt idx="36">
                  <c:v>433.98608901999978</c:v>
                </c:pt>
                <c:pt idx="37">
                  <c:v>433.14496921999944</c:v>
                </c:pt>
                <c:pt idx="38">
                  <c:v>432.33963330999995</c:v>
                </c:pt>
                <c:pt idx="39">
                  <c:v>431.56745297999987</c:v>
                </c:pt>
                <c:pt idx="40">
                  <c:v>430.82582581000042</c:v>
                </c:pt>
                <c:pt idx="41">
                  <c:v>430.11199894000038</c:v>
                </c:pt>
                <c:pt idx="42">
                  <c:v>429.42270128000018</c:v>
                </c:pt>
                <c:pt idx="43">
                  <c:v>428.75325641000018</c:v>
                </c:pt>
                <c:pt idx="44">
                  <c:v>428.09517648000019</c:v>
                </c:pt>
                <c:pt idx="45">
                  <c:v>427.42967493000015</c:v>
                </c:pt>
                <c:pt idx="46">
                  <c:v>426.71998695999991</c:v>
                </c:pt>
                <c:pt idx="47">
                  <c:v>425.94475604999934</c:v>
                </c:pt>
                <c:pt idx="48">
                  <c:v>425.13736570000037</c:v>
                </c:pt>
                <c:pt idx="49">
                  <c:v>424.33176164999986</c:v>
                </c:pt>
                <c:pt idx="50">
                  <c:v>423.54202150000037</c:v>
                </c:pt>
                <c:pt idx="51">
                  <c:v>422.77291840999987</c:v>
                </c:pt>
                <c:pt idx="52">
                  <c:v>422.02584851999927</c:v>
                </c:pt>
                <c:pt idx="53">
                  <c:v>421.30091735000042</c:v>
                </c:pt>
                <c:pt idx="54">
                  <c:v>420.59769821999998</c:v>
                </c:pt>
                <c:pt idx="55">
                  <c:v>419.91553692999969</c:v>
                </c:pt>
                <c:pt idx="56">
                  <c:v>419.25368615000025</c:v>
                </c:pt>
                <c:pt idx="57">
                  <c:v>418.61136888999954</c:v>
                </c:pt>
                <c:pt idx="58">
                  <c:v>417.98781013999997</c:v>
                </c:pt>
                <c:pt idx="59">
                  <c:v>417.38225286000034</c:v>
                </c:pt>
                <c:pt idx="60">
                  <c:v>416.79396608000025</c:v>
                </c:pt>
                <c:pt idx="61">
                  <c:v>416.22224864999953</c:v>
                </c:pt>
                <c:pt idx="62">
                  <c:v>415.66643077000026</c:v>
                </c:pt>
                <c:pt idx="63">
                  <c:v>415.12587395999981</c:v>
                </c:pt>
                <c:pt idx="64">
                  <c:v>414.59997062000002</c:v>
                </c:pt>
                <c:pt idx="65">
                  <c:v>414.08814279000035</c:v>
                </c:pt>
                <c:pt idx="66">
                  <c:v>413.58984105999934</c:v>
                </c:pt>
                <c:pt idx="67">
                  <c:v>413.10454305999974</c:v>
                </c:pt>
                <c:pt idx="68">
                  <c:v>412.63175213999966</c:v>
                </c:pt>
                <c:pt idx="69">
                  <c:v>412.17099599000085</c:v>
                </c:pt>
                <c:pt idx="70">
                  <c:v>411.7218252900002</c:v>
                </c:pt>
                <c:pt idx="71">
                  <c:v>411.2838123699994</c:v>
                </c:pt>
                <c:pt idx="72">
                  <c:v>410.85655010000028</c:v>
                </c:pt>
                <c:pt idx="73">
                  <c:v>410.43965059999937</c:v>
                </c:pt>
                <c:pt idx="74">
                  <c:v>410.03274426999906</c:v>
                </c:pt>
                <c:pt idx="75">
                  <c:v>409.63547863999884</c:v>
                </c:pt>
                <c:pt idx="76">
                  <c:v>409.24751750000087</c:v>
                </c:pt>
                <c:pt idx="77">
                  <c:v>408.86853992999932</c:v>
                </c:pt>
                <c:pt idx="78">
                  <c:v>408.49823950999962</c:v>
                </c:pt>
                <c:pt idx="79">
                  <c:v>408.13632343000063</c:v>
                </c:pt>
                <c:pt idx="80">
                  <c:v>407.78251187999922</c:v>
                </c:pt>
                <c:pt idx="81">
                  <c:v>407.43653719000031</c:v>
                </c:pt>
                <c:pt idx="82">
                  <c:v>407.09814331000052</c:v>
                </c:pt>
                <c:pt idx="83">
                  <c:v>406.76708511000106</c:v>
                </c:pt>
                <c:pt idx="84">
                  <c:v>406.44312784000067</c:v>
                </c:pt>
                <c:pt idx="85">
                  <c:v>406.12604661000114</c:v>
                </c:pt>
                <c:pt idx="86">
                  <c:v>405.81562580999889</c:v>
                </c:pt>
                <c:pt idx="87">
                  <c:v>405.51165871000012</c:v>
                </c:pt>
                <c:pt idx="88">
                  <c:v>405.21394695999879</c:v>
                </c:pt>
                <c:pt idx="89">
                  <c:v>404.92230019999988</c:v>
                </c:pt>
                <c:pt idx="90">
                  <c:v>404.63653565000095</c:v>
                </c:pt>
                <c:pt idx="91">
                  <c:v>404.35647771999902</c:v>
                </c:pt>
                <c:pt idx="92">
                  <c:v>404.08195770999919</c:v>
                </c:pt>
                <c:pt idx="93">
                  <c:v>403.81281342000148</c:v>
                </c:pt>
                <c:pt idx="94">
                  <c:v>403.54888888999994</c:v>
                </c:pt>
              </c:numCache>
            </c:numRef>
          </c:yVal>
          <c:smooth val="0"/>
        </c:ser>
        <c:ser>
          <c:idx val="3"/>
          <c:order val="3"/>
          <c:spPr>
            <a:ln w="19050" cap="rnd">
              <a:solidFill>
                <a:srgbClr val="00FF00"/>
              </a:solidFill>
              <a:round/>
            </a:ln>
            <a:effectLst/>
          </c:spPr>
          <c:marker>
            <c:symbol val="none"/>
          </c:marker>
          <c:xVal>
            <c:numRef>
              <c:f>Sheet1!$AF$3:$AF$97</c:f>
              <c:numCache>
                <c:formatCode>General</c:formatCode>
                <c:ptCount val="95"/>
                <c:pt idx="0">
                  <c:v>0.3</c:v>
                </c:pt>
                <c:pt idx="1">
                  <c:v>0.35</c:v>
                </c:pt>
                <c:pt idx="2">
                  <c:v>0.4</c:v>
                </c:pt>
                <c:pt idx="3">
                  <c:v>0.45</c:v>
                </c:pt>
                <c:pt idx="4">
                  <c:v>0.5</c:v>
                </c:pt>
                <c:pt idx="5">
                  <c:v>0.55000000000000004</c:v>
                </c:pt>
                <c:pt idx="6">
                  <c:v>0.6</c:v>
                </c:pt>
                <c:pt idx="7">
                  <c:v>0.65</c:v>
                </c:pt>
                <c:pt idx="8">
                  <c:v>0.7</c:v>
                </c:pt>
                <c:pt idx="9">
                  <c:v>0.75</c:v>
                </c:pt>
                <c:pt idx="10">
                  <c:v>0.8</c:v>
                </c:pt>
                <c:pt idx="11">
                  <c:v>0.85</c:v>
                </c:pt>
                <c:pt idx="12">
                  <c:v>0.9</c:v>
                </c:pt>
                <c:pt idx="13">
                  <c:v>0.95</c:v>
                </c:pt>
                <c:pt idx="14">
                  <c:v>1</c:v>
                </c:pt>
                <c:pt idx="15">
                  <c:v>1.05</c:v>
                </c:pt>
                <c:pt idx="16">
                  <c:v>1.1000000000000001</c:v>
                </c:pt>
                <c:pt idx="17">
                  <c:v>1.1499999999999999</c:v>
                </c:pt>
                <c:pt idx="18">
                  <c:v>1.2</c:v>
                </c:pt>
                <c:pt idx="19">
                  <c:v>1.25</c:v>
                </c:pt>
                <c:pt idx="20">
                  <c:v>1.3</c:v>
                </c:pt>
                <c:pt idx="21">
                  <c:v>1.35</c:v>
                </c:pt>
                <c:pt idx="22">
                  <c:v>1.4</c:v>
                </c:pt>
                <c:pt idx="23">
                  <c:v>1.45</c:v>
                </c:pt>
                <c:pt idx="24">
                  <c:v>1.5</c:v>
                </c:pt>
                <c:pt idx="25">
                  <c:v>1.55</c:v>
                </c:pt>
                <c:pt idx="26">
                  <c:v>1.6</c:v>
                </c:pt>
                <c:pt idx="27">
                  <c:v>1.65</c:v>
                </c:pt>
                <c:pt idx="28">
                  <c:v>1.7</c:v>
                </c:pt>
                <c:pt idx="29">
                  <c:v>1.75</c:v>
                </c:pt>
                <c:pt idx="30">
                  <c:v>1.8</c:v>
                </c:pt>
                <c:pt idx="31">
                  <c:v>1.85</c:v>
                </c:pt>
                <c:pt idx="32">
                  <c:v>1.9</c:v>
                </c:pt>
                <c:pt idx="33">
                  <c:v>1.95</c:v>
                </c:pt>
                <c:pt idx="34">
                  <c:v>2</c:v>
                </c:pt>
                <c:pt idx="35">
                  <c:v>2.0499999999999998</c:v>
                </c:pt>
                <c:pt idx="36">
                  <c:v>2.1</c:v>
                </c:pt>
                <c:pt idx="37">
                  <c:v>2.15</c:v>
                </c:pt>
                <c:pt idx="38">
                  <c:v>2.2000000000000002</c:v>
                </c:pt>
                <c:pt idx="39">
                  <c:v>2.25</c:v>
                </c:pt>
                <c:pt idx="40">
                  <c:v>2.2999999999999998</c:v>
                </c:pt>
                <c:pt idx="41">
                  <c:v>2.35</c:v>
                </c:pt>
                <c:pt idx="42">
                  <c:v>2.4</c:v>
                </c:pt>
                <c:pt idx="43">
                  <c:v>2.4500000000000002</c:v>
                </c:pt>
                <c:pt idx="44">
                  <c:v>2.5</c:v>
                </c:pt>
                <c:pt idx="45">
                  <c:v>2.5499999999999998</c:v>
                </c:pt>
                <c:pt idx="46">
                  <c:v>2.6</c:v>
                </c:pt>
                <c:pt idx="47">
                  <c:v>2.65</c:v>
                </c:pt>
                <c:pt idx="48">
                  <c:v>2.7</c:v>
                </c:pt>
                <c:pt idx="49">
                  <c:v>2.75</c:v>
                </c:pt>
                <c:pt idx="50">
                  <c:v>2.8</c:v>
                </c:pt>
                <c:pt idx="51">
                  <c:v>2.85</c:v>
                </c:pt>
                <c:pt idx="52">
                  <c:v>2.9</c:v>
                </c:pt>
                <c:pt idx="53">
                  <c:v>2.95</c:v>
                </c:pt>
                <c:pt idx="54">
                  <c:v>3</c:v>
                </c:pt>
                <c:pt idx="55">
                  <c:v>3.05</c:v>
                </c:pt>
                <c:pt idx="56">
                  <c:v>3.1</c:v>
                </c:pt>
                <c:pt idx="57">
                  <c:v>3.15</c:v>
                </c:pt>
                <c:pt idx="58">
                  <c:v>3.2</c:v>
                </c:pt>
                <c:pt idx="59">
                  <c:v>3.25</c:v>
                </c:pt>
                <c:pt idx="60">
                  <c:v>3.3</c:v>
                </c:pt>
                <c:pt idx="61">
                  <c:v>3.35</c:v>
                </c:pt>
                <c:pt idx="62">
                  <c:v>3.4</c:v>
                </c:pt>
                <c:pt idx="63">
                  <c:v>3.45</c:v>
                </c:pt>
                <c:pt idx="64">
                  <c:v>3.5</c:v>
                </c:pt>
                <c:pt idx="65">
                  <c:v>3.55</c:v>
                </c:pt>
                <c:pt idx="66">
                  <c:v>3.6</c:v>
                </c:pt>
                <c:pt idx="67">
                  <c:v>3.65</c:v>
                </c:pt>
                <c:pt idx="68">
                  <c:v>3.7</c:v>
                </c:pt>
                <c:pt idx="69">
                  <c:v>3.75</c:v>
                </c:pt>
                <c:pt idx="70">
                  <c:v>3.8</c:v>
                </c:pt>
                <c:pt idx="71">
                  <c:v>3.85</c:v>
                </c:pt>
                <c:pt idx="72">
                  <c:v>3.9</c:v>
                </c:pt>
                <c:pt idx="73">
                  <c:v>3.95</c:v>
                </c:pt>
                <c:pt idx="74">
                  <c:v>4</c:v>
                </c:pt>
                <c:pt idx="75">
                  <c:v>4.05</c:v>
                </c:pt>
                <c:pt idx="76">
                  <c:v>4.0999999999999996</c:v>
                </c:pt>
                <c:pt idx="77">
                  <c:v>4.1500000000000004</c:v>
                </c:pt>
                <c:pt idx="78">
                  <c:v>4.2</c:v>
                </c:pt>
                <c:pt idx="79">
                  <c:v>4.25</c:v>
                </c:pt>
                <c:pt idx="80">
                  <c:v>4.3</c:v>
                </c:pt>
                <c:pt idx="81">
                  <c:v>4.3499999999999996</c:v>
                </c:pt>
                <c:pt idx="82">
                  <c:v>4.4000000000000004</c:v>
                </c:pt>
                <c:pt idx="83">
                  <c:v>4.45</c:v>
                </c:pt>
                <c:pt idx="84">
                  <c:v>4.5</c:v>
                </c:pt>
                <c:pt idx="85">
                  <c:v>4.55</c:v>
                </c:pt>
                <c:pt idx="86">
                  <c:v>4.5999999999999996</c:v>
                </c:pt>
                <c:pt idx="87">
                  <c:v>4.6500000000000004</c:v>
                </c:pt>
                <c:pt idx="88">
                  <c:v>4.7</c:v>
                </c:pt>
                <c:pt idx="89">
                  <c:v>4.75</c:v>
                </c:pt>
                <c:pt idx="90">
                  <c:v>4.8</c:v>
                </c:pt>
                <c:pt idx="91">
                  <c:v>4.8499999999999996</c:v>
                </c:pt>
                <c:pt idx="92">
                  <c:v>4.9000000000000004</c:v>
                </c:pt>
                <c:pt idx="93">
                  <c:v>4.95</c:v>
                </c:pt>
                <c:pt idx="94">
                  <c:v>5</c:v>
                </c:pt>
              </c:numCache>
            </c:numRef>
          </c:xVal>
          <c:yVal>
            <c:numRef>
              <c:f>Sheet1!$AJ$3:$AJ$97</c:f>
              <c:numCache>
                <c:formatCode>General</c:formatCode>
                <c:ptCount val="95"/>
                <c:pt idx="0">
                  <c:v>662.55501758999992</c:v>
                </c:pt>
                <c:pt idx="1">
                  <c:v>638.82138758000008</c:v>
                </c:pt>
                <c:pt idx="2">
                  <c:v>618.03016929</c:v>
                </c:pt>
                <c:pt idx="3">
                  <c:v>599.90057262999994</c:v>
                </c:pt>
                <c:pt idx="4">
                  <c:v>584.06977204000009</c:v>
                </c:pt>
                <c:pt idx="5">
                  <c:v>570.18945506999989</c:v>
                </c:pt>
                <c:pt idx="6">
                  <c:v>557.95548496000015</c:v>
                </c:pt>
                <c:pt idx="7">
                  <c:v>547.11227342999996</c:v>
                </c:pt>
                <c:pt idx="8">
                  <c:v>537.44834793000018</c:v>
                </c:pt>
                <c:pt idx="9">
                  <c:v>528.78958218000002</c:v>
                </c:pt>
                <c:pt idx="10">
                  <c:v>520.9925103600001</c:v>
                </c:pt>
                <c:pt idx="11">
                  <c:v>513.93851341000004</c:v>
                </c:pt>
                <c:pt idx="12">
                  <c:v>507.52902498000003</c:v>
                </c:pt>
                <c:pt idx="13">
                  <c:v>501.68167328999994</c:v>
                </c:pt>
                <c:pt idx="14">
                  <c:v>496.32720864000021</c:v>
                </c:pt>
                <c:pt idx="15">
                  <c:v>491.40706491999981</c:v>
                </c:pt>
                <c:pt idx="16">
                  <c:v>486.87142258999984</c:v>
                </c:pt>
                <c:pt idx="17">
                  <c:v>482.67766515000039</c:v>
                </c:pt>
                <c:pt idx="18">
                  <c:v>478.78914359999999</c:v>
                </c:pt>
                <c:pt idx="19">
                  <c:v>475.17418213000019</c:v>
                </c:pt>
                <c:pt idx="20">
                  <c:v>471.80527329000006</c:v>
                </c:pt>
                <c:pt idx="21">
                  <c:v>468.65842282999984</c:v>
                </c:pt>
                <c:pt idx="22">
                  <c:v>465.71261312999968</c:v>
                </c:pt>
                <c:pt idx="23">
                  <c:v>462.94936126999983</c:v>
                </c:pt>
                <c:pt idx="24">
                  <c:v>460.35235307000039</c:v>
                </c:pt>
                <c:pt idx="25">
                  <c:v>457.90713830999994</c:v>
                </c:pt>
                <c:pt idx="26">
                  <c:v>455.60087578000002</c:v>
                </c:pt>
                <c:pt idx="27">
                  <c:v>453.42211883000027</c:v>
                </c:pt>
                <c:pt idx="28">
                  <c:v>451.36063436999984</c:v>
                </c:pt>
                <c:pt idx="29">
                  <c:v>449.40724929999988</c:v>
                </c:pt>
                <c:pt idx="30">
                  <c:v>447.55371998999999</c:v>
                </c:pt>
                <c:pt idx="31">
                  <c:v>445.79262087999996</c:v>
                </c:pt>
                <c:pt idx="32">
                  <c:v>444.11724943000036</c:v>
                </c:pt>
                <c:pt idx="33">
                  <c:v>442.52154494000024</c:v>
                </c:pt>
                <c:pt idx="34">
                  <c:v>441.00001978000046</c:v>
                </c:pt>
                <c:pt idx="35">
                  <c:v>439.54770172000008</c:v>
                </c:pt>
                <c:pt idx="36">
                  <c:v>438.16008725999927</c:v>
                </c:pt>
                <c:pt idx="37">
                  <c:v>436.83310686000004</c:v>
                </c:pt>
                <c:pt idx="38">
                  <c:v>435.56310513999961</c:v>
                </c:pt>
                <c:pt idx="39">
                  <c:v>434.34684371999992</c:v>
                </c:pt>
                <c:pt idx="40">
                  <c:v>433.18154455000058</c:v>
                </c:pt>
                <c:pt idx="41">
                  <c:v>432.06501688000026</c:v>
                </c:pt>
                <c:pt idx="42">
                  <c:v>430.99598199000047</c:v>
                </c:pt>
                <c:pt idx="43">
                  <c:v>429.97492187999978</c:v>
                </c:pt>
                <c:pt idx="44">
                  <c:v>429.0064514099995</c:v>
                </c:pt>
                <c:pt idx="45">
                  <c:v>428.10577545000069</c:v>
                </c:pt>
                <c:pt idx="46">
                  <c:v>427.30634154000018</c:v>
                </c:pt>
                <c:pt idx="47">
                  <c:v>426.62642943999981</c:v>
                </c:pt>
                <c:pt idx="48">
                  <c:v>426.02979796999989</c:v>
                </c:pt>
                <c:pt idx="49">
                  <c:v>425.47984355000062</c:v>
                </c:pt>
                <c:pt idx="50">
                  <c:v>424.96001345999957</c:v>
                </c:pt>
                <c:pt idx="51">
                  <c:v>424.46322656999928</c:v>
                </c:pt>
                <c:pt idx="52">
                  <c:v>423.98593209999945</c:v>
                </c:pt>
                <c:pt idx="53">
                  <c:v>423.52601050000067</c:v>
                </c:pt>
                <c:pt idx="54">
                  <c:v>423.08200381000006</c:v>
                </c:pt>
                <c:pt idx="55">
                  <c:v>422.65280058000008</c:v>
                </c:pt>
                <c:pt idx="56">
                  <c:v>422.23749227999997</c:v>
                </c:pt>
                <c:pt idx="57">
                  <c:v>421.83530124000026</c:v>
                </c:pt>
                <c:pt idx="58">
                  <c:v>421.44554145999973</c:v>
                </c:pt>
                <c:pt idx="59">
                  <c:v>421.06759550999959</c:v>
                </c:pt>
                <c:pt idx="60">
                  <c:v>420.70090015000005</c:v>
                </c:pt>
                <c:pt idx="61">
                  <c:v>420.34493664000001</c:v>
                </c:pt>
                <c:pt idx="62">
                  <c:v>419.99922403999972</c:v>
                </c:pt>
                <c:pt idx="63">
                  <c:v>419.66331412999989</c:v>
                </c:pt>
                <c:pt idx="64">
                  <c:v>419.33678772000076</c:v>
                </c:pt>
                <c:pt idx="65">
                  <c:v>419.01925144000052</c:v>
                </c:pt>
                <c:pt idx="66">
                  <c:v>418.71033540999997</c:v>
                </c:pt>
                <c:pt idx="67">
                  <c:v>418.40969099999984</c:v>
                </c:pt>
                <c:pt idx="68">
                  <c:v>418.11698914000044</c:v>
                </c:pt>
                <c:pt idx="69">
                  <c:v>417.83191870000064</c:v>
                </c:pt>
                <c:pt idx="70">
                  <c:v>417.55418519999967</c:v>
                </c:pt>
                <c:pt idx="71">
                  <c:v>417.28350950999993</c:v>
                </c:pt>
                <c:pt idx="72">
                  <c:v>417.01962682000067</c:v>
                </c:pt>
                <c:pt idx="73">
                  <c:v>416.76228565000019</c:v>
                </c:pt>
                <c:pt idx="74">
                  <c:v>416.51124694999908</c:v>
                </c:pt>
                <c:pt idx="75">
                  <c:v>416.2662832799997</c:v>
                </c:pt>
                <c:pt idx="76">
                  <c:v>416.02717811000093</c:v>
                </c:pt>
                <c:pt idx="77">
                  <c:v>415.79372505999891</c:v>
                </c:pt>
                <c:pt idx="78">
                  <c:v>415.56572735999907</c:v>
                </c:pt>
                <c:pt idx="79">
                  <c:v>415.34299720000126</c:v>
                </c:pt>
                <c:pt idx="80">
                  <c:v>415.12535527</c:v>
                </c:pt>
                <c:pt idx="81">
                  <c:v>414.91263015000004</c:v>
                </c:pt>
                <c:pt idx="82">
                  <c:v>414.70465793000039</c:v>
                </c:pt>
                <c:pt idx="83">
                  <c:v>414.501281750001</c:v>
                </c:pt>
                <c:pt idx="84">
                  <c:v>414.30235134000031</c:v>
                </c:pt>
                <c:pt idx="85">
                  <c:v>414.1077227400001</c:v>
                </c:pt>
                <c:pt idx="86">
                  <c:v>413.91725779999979</c:v>
                </c:pt>
                <c:pt idx="87">
                  <c:v>413.73082391000025</c:v>
                </c:pt>
                <c:pt idx="88">
                  <c:v>413.54829362999953</c:v>
                </c:pt>
                <c:pt idx="89">
                  <c:v>413.36954435999905</c:v>
                </c:pt>
                <c:pt idx="90">
                  <c:v>413.19445797000117</c:v>
                </c:pt>
                <c:pt idx="91">
                  <c:v>413.02292047999981</c:v>
                </c:pt>
                <c:pt idx="92">
                  <c:v>412.85482167999908</c:v>
                </c:pt>
                <c:pt idx="93">
                  <c:v>412.69005473000107</c:v>
                </c:pt>
                <c:pt idx="94">
                  <c:v>412.52851568000005</c:v>
                </c:pt>
              </c:numCache>
            </c:numRef>
          </c:yVal>
          <c:smooth val="0"/>
        </c:ser>
        <c:dLbls>
          <c:showLegendKey val="0"/>
          <c:showVal val="0"/>
          <c:showCatName val="0"/>
          <c:showSerName val="0"/>
          <c:showPercent val="0"/>
          <c:showBubbleSize val="0"/>
        </c:dLbls>
        <c:axId val="-242121520"/>
        <c:axId val="-242110640"/>
      </c:scatterChart>
      <c:valAx>
        <c:axId val="-242121520"/>
        <c:scaling>
          <c:orientation val="minMax"/>
          <c:max val="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r>
                  <a:rPr lang="en-US" sz="1800" dirty="0"/>
                  <a:t>M</a:t>
                </a:r>
                <a:r>
                  <a:rPr lang="en-US" sz="1800" baseline="-25000" dirty="0"/>
                  <a:t>Q</a:t>
                </a:r>
                <a:r>
                  <a:rPr lang="en-US" sz="1800" dirty="0"/>
                  <a:t> [</a:t>
                </a:r>
                <a:r>
                  <a:rPr lang="en-US" sz="1800" dirty="0" err="1"/>
                  <a:t>GeV</a:t>
                </a:r>
                <a:r>
                  <a:rPr lang="en-US" sz="1800" dirty="0"/>
                  <a:t>/c</a:t>
                </a:r>
                <a:r>
                  <a:rPr lang="en-US" sz="1800" baseline="30000" dirty="0"/>
                  <a:t>2</a:t>
                </a:r>
                <a:r>
                  <a:rPr lang="en-US" sz="1800" dirty="0"/>
                  <a:t>]</a:t>
                </a:r>
                <a:endParaRPr lang="ja-JP" sz="1800" dirty="0"/>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ja-JP"/>
            </a:p>
          </c:txPr>
        </c:title>
        <c:numFmt formatCode="General"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ja-JP"/>
          </a:p>
        </c:txPr>
        <c:crossAx val="-242110640"/>
        <c:crosses val="autoZero"/>
        <c:crossBetween val="midCat"/>
        <c:majorUnit val="0.5"/>
      </c:valAx>
      <c:valAx>
        <c:axId val="-2421106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bg1"/>
                    </a:solidFill>
                    <a:latin typeface="+mn-lt"/>
                    <a:ea typeface="+mn-ea"/>
                    <a:cs typeface="+mn-cs"/>
                  </a:defRPr>
                </a:pPr>
                <a:r>
                  <a:rPr lang="en-US" sz="1800" dirty="0">
                    <a:latin typeface="Symbol" panose="05050102010706020507" pitchFamily="18" charset="2"/>
                  </a:rPr>
                  <a:t>X</a:t>
                </a:r>
                <a:r>
                  <a:rPr lang="en-US" sz="1800" dirty="0"/>
                  <a:t>* - </a:t>
                </a:r>
                <a:r>
                  <a:rPr lang="en-US" sz="1800" dirty="0">
                    <a:latin typeface="Symbol" panose="05050102010706020507" pitchFamily="18" charset="2"/>
                  </a:rPr>
                  <a:t>X</a:t>
                </a:r>
                <a:r>
                  <a:rPr lang="en-US" sz="1800" baseline="-25000" dirty="0"/>
                  <a:t>GS</a:t>
                </a:r>
                <a:r>
                  <a:rPr lang="en-US" sz="1800" dirty="0"/>
                  <a:t> [MeV]</a:t>
                </a:r>
                <a:endParaRPr lang="ja-JP" sz="1800" dirty="0"/>
              </a:p>
            </c:rich>
          </c:tx>
          <c:layout>
            <c:manualLayout>
              <c:xMode val="edge"/>
              <c:yMode val="edge"/>
              <c:x val="8.3333333333333332E-3"/>
              <c:y val="0.20917031204432779"/>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ja-JP"/>
            </a:p>
          </c:txPr>
        </c:title>
        <c:numFmt formatCode="General" sourceLinked="1"/>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ja-JP"/>
          </a:p>
        </c:txPr>
        <c:crossAx val="-242121520"/>
        <c:crosses val="autoZero"/>
        <c:crossBetween val="midCat"/>
        <c:minorUnit val="50"/>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611561624320685"/>
          <c:y val="4.3776831448833452E-2"/>
          <c:w val="0.75340002312206289"/>
          <c:h val="0.74820057556368658"/>
        </c:manualLayout>
      </c:layout>
      <c:scatterChart>
        <c:scatterStyle val="smoothMarker"/>
        <c:varyColors val="0"/>
        <c:ser>
          <c:idx val="0"/>
          <c:order val="0"/>
          <c:spPr>
            <a:ln w="19050" cap="rnd">
              <a:solidFill>
                <a:srgbClr val="FF0000"/>
              </a:solidFill>
              <a:round/>
            </a:ln>
            <a:effectLst/>
          </c:spPr>
          <c:marker>
            <c:symbol val="none"/>
          </c:marker>
          <c:xVal>
            <c:numRef>
              <c:f>Sheet1!$B$2:$B$96</c:f>
              <c:numCache>
                <c:formatCode>General</c:formatCode>
                <c:ptCount val="95"/>
                <c:pt idx="0">
                  <c:v>0.3</c:v>
                </c:pt>
                <c:pt idx="1">
                  <c:v>0.35</c:v>
                </c:pt>
                <c:pt idx="2">
                  <c:v>0.4</c:v>
                </c:pt>
                <c:pt idx="3">
                  <c:v>0.45</c:v>
                </c:pt>
                <c:pt idx="4">
                  <c:v>0.5</c:v>
                </c:pt>
                <c:pt idx="5">
                  <c:v>0.55000000000000004</c:v>
                </c:pt>
                <c:pt idx="6">
                  <c:v>0.6</c:v>
                </c:pt>
                <c:pt idx="7">
                  <c:v>0.65</c:v>
                </c:pt>
                <c:pt idx="8">
                  <c:v>0.7</c:v>
                </c:pt>
                <c:pt idx="9">
                  <c:v>0.75</c:v>
                </c:pt>
                <c:pt idx="10">
                  <c:v>0.8</c:v>
                </c:pt>
                <c:pt idx="11">
                  <c:v>0.85</c:v>
                </c:pt>
                <c:pt idx="12">
                  <c:v>0.9</c:v>
                </c:pt>
                <c:pt idx="13">
                  <c:v>0.95</c:v>
                </c:pt>
                <c:pt idx="14">
                  <c:v>1</c:v>
                </c:pt>
                <c:pt idx="15">
                  <c:v>1.05</c:v>
                </c:pt>
                <c:pt idx="16">
                  <c:v>1.1000000000000001</c:v>
                </c:pt>
                <c:pt idx="17">
                  <c:v>1.1499999999999999</c:v>
                </c:pt>
                <c:pt idx="18">
                  <c:v>1.2</c:v>
                </c:pt>
                <c:pt idx="19">
                  <c:v>1.25</c:v>
                </c:pt>
                <c:pt idx="20">
                  <c:v>1.3</c:v>
                </c:pt>
                <c:pt idx="21">
                  <c:v>1.35</c:v>
                </c:pt>
                <c:pt idx="22">
                  <c:v>1.4</c:v>
                </c:pt>
                <c:pt idx="23">
                  <c:v>1.45</c:v>
                </c:pt>
                <c:pt idx="24">
                  <c:v>1.5</c:v>
                </c:pt>
                <c:pt idx="25">
                  <c:v>1.55</c:v>
                </c:pt>
                <c:pt idx="26">
                  <c:v>1.6</c:v>
                </c:pt>
                <c:pt idx="27">
                  <c:v>1.65</c:v>
                </c:pt>
                <c:pt idx="28">
                  <c:v>1.7</c:v>
                </c:pt>
                <c:pt idx="29">
                  <c:v>1.75</c:v>
                </c:pt>
                <c:pt idx="30">
                  <c:v>1.8</c:v>
                </c:pt>
                <c:pt idx="31">
                  <c:v>1.85</c:v>
                </c:pt>
                <c:pt idx="32">
                  <c:v>1.9</c:v>
                </c:pt>
                <c:pt idx="33">
                  <c:v>1.95</c:v>
                </c:pt>
                <c:pt idx="34">
                  <c:v>2</c:v>
                </c:pt>
                <c:pt idx="35">
                  <c:v>2.0499999999999998</c:v>
                </c:pt>
                <c:pt idx="36">
                  <c:v>2.1</c:v>
                </c:pt>
                <c:pt idx="37">
                  <c:v>2.15</c:v>
                </c:pt>
                <c:pt idx="38">
                  <c:v>2.2000000000000002</c:v>
                </c:pt>
                <c:pt idx="39">
                  <c:v>2.25</c:v>
                </c:pt>
                <c:pt idx="40">
                  <c:v>2.2999999999999998</c:v>
                </c:pt>
                <c:pt idx="41">
                  <c:v>2.35</c:v>
                </c:pt>
                <c:pt idx="42">
                  <c:v>2.4</c:v>
                </c:pt>
                <c:pt idx="43">
                  <c:v>2.4500000000000002</c:v>
                </c:pt>
                <c:pt idx="44">
                  <c:v>2.5</c:v>
                </c:pt>
                <c:pt idx="45">
                  <c:v>2.5499999999999998</c:v>
                </c:pt>
                <c:pt idx="46">
                  <c:v>2.6</c:v>
                </c:pt>
                <c:pt idx="47">
                  <c:v>2.65</c:v>
                </c:pt>
                <c:pt idx="48">
                  <c:v>2.7</c:v>
                </c:pt>
                <c:pt idx="49">
                  <c:v>2.75</c:v>
                </c:pt>
                <c:pt idx="50">
                  <c:v>2.8</c:v>
                </c:pt>
                <c:pt idx="51">
                  <c:v>2.85</c:v>
                </c:pt>
                <c:pt idx="52">
                  <c:v>2.9</c:v>
                </c:pt>
                <c:pt idx="53">
                  <c:v>2.95</c:v>
                </c:pt>
                <c:pt idx="54">
                  <c:v>3</c:v>
                </c:pt>
                <c:pt idx="55">
                  <c:v>3.05</c:v>
                </c:pt>
                <c:pt idx="56">
                  <c:v>3.1</c:v>
                </c:pt>
                <c:pt idx="57">
                  <c:v>3.15</c:v>
                </c:pt>
                <c:pt idx="58">
                  <c:v>3.2</c:v>
                </c:pt>
                <c:pt idx="59">
                  <c:v>3.3</c:v>
                </c:pt>
                <c:pt idx="60">
                  <c:v>3.3</c:v>
                </c:pt>
                <c:pt idx="61">
                  <c:v>3.35</c:v>
                </c:pt>
                <c:pt idx="62">
                  <c:v>3.4</c:v>
                </c:pt>
                <c:pt idx="63">
                  <c:v>3.45</c:v>
                </c:pt>
                <c:pt idx="64">
                  <c:v>3.5</c:v>
                </c:pt>
                <c:pt idx="65">
                  <c:v>3.55</c:v>
                </c:pt>
                <c:pt idx="66">
                  <c:v>3.6</c:v>
                </c:pt>
                <c:pt idx="67">
                  <c:v>3.65</c:v>
                </c:pt>
                <c:pt idx="68">
                  <c:v>3.7</c:v>
                </c:pt>
                <c:pt idx="69">
                  <c:v>3.75</c:v>
                </c:pt>
                <c:pt idx="70">
                  <c:v>3.8</c:v>
                </c:pt>
                <c:pt idx="71">
                  <c:v>3.85</c:v>
                </c:pt>
                <c:pt idx="72">
                  <c:v>3.9</c:v>
                </c:pt>
                <c:pt idx="73">
                  <c:v>3.95</c:v>
                </c:pt>
                <c:pt idx="74">
                  <c:v>4</c:v>
                </c:pt>
                <c:pt idx="75">
                  <c:v>4.05</c:v>
                </c:pt>
                <c:pt idx="76">
                  <c:v>4.0999999999999996</c:v>
                </c:pt>
                <c:pt idx="77">
                  <c:v>4.1500000000000004</c:v>
                </c:pt>
                <c:pt idx="78">
                  <c:v>4.2</c:v>
                </c:pt>
                <c:pt idx="79">
                  <c:v>4.25</c:v>
                </c:pt>
                <c:pt idx="80">
                  <c:v>4.3</c:v>
                </c:pt>
                <c:pt idx="81">
                  <c:v>4.3499999999999996</c:v>
                </c:pt>
                <c:pt idx="82">
                  <c:v>4.4000000000000004</c:v>
                </c:pt>
                <c:pt idx="83">
                  <c:v>4.45</c:v>
                </c:pt>
                <c:pt idx="84">
                  <c:v>4.5</c:v>
                </c:pt>
                <c:pt idx="85">
                  <c:v>4.55</c:v>
                </c:pt>
                <c:pt idx="86">
                  <c:v>4.5999999999999996</c:v>
                </c:pt>
                <c:pt idx="87">
                  <c:v>4.6500000000000004</c:v>
                </c:pt>
                <c:pt idx="88">
                  <c:v>4.7</c:v>
                </c:pt>
                <c:pt idx="89">
                  <c:v>4.75</c:v>
                </c:pt>
                <c:pt idx="90">
                  <c:v>4.8</c:v>
                </c:pt>
                <c:pt idx="91">
                  <c:v>4.8499999999999996</c:v>
                </c:pt>
                <c:pt idx="92">
                  <c:v>4.9000000000000004</c:v>
                </c:pt>
                <c:pt idx="93">
                  <c:v>4.95</c:v>
                </c:pt>
                <c:pt idx="94">
                  <c:v>5</c:v>
                </c:pt>
              </c:numCache>
            </c:numRef>
          </c:xVal>
          <c:yVal>
            <c:numRef>
              <c:f>Sheet1!$D$2:$D$96</c:f>
              <c:numCache>
                <c:formatCode>General</c:formatCode>
                <c:ptCount val="95"/>
                <c:pt idx="0">
                  <c:v>404.81115272277805</c:v>
                </c:pt>
                <c:pt idx="1">
                  <c:v>405.93890038400002</c:v>
                </c:pt>
                <c:pt idx="2">
                  <c:v>402.711579228245</c:v>
                </c:pt>
                <c:pt idx="3">
                  <c:v>397.68502995981999</c:v>
                </c:pt>
                <c:pt idx="4">
                  <c:v>392.13213365495994</c:v>
                </c:pt>
                <c:pt idx="5">
                  <c:v>386.61678844719017</c:v>
                </c:pt>
                <c:pt idx="6">
                  <c:v>381.37197601749995</c:v>
                </c:pt>
                <c:pt idx="7">
                  <c:v>376.48153970675003</c:v>
                </c:pt>
                <c:pt idx="8">
                  <c:v>371.96235993449</c:v>
                </c:pt>
                <c:pt idx="9">
                  <c:v>367.80178352065991</c:v>
                </c:pt>
                <c:pt idx="10">
                  <c:v>363.97502905348983</c:v>
                </c:pt>
                <c:pt idx="11">
                  <c:v>360.45338878529992</c:v>
                </c:pt>
                <c:pt idx="12">
                  <c:v>357.2080697288402</c:v>
                </c:pt>
                <c:pt idx="13">
                  <c:v>354.21191754160986</c:v>
                </c:pt>
                <c:pt idx="14">
                  <c:v>351.44009853982016</c:v>
                </c:pt>
                <c:pt idx="15">
                  <c:v>348.87027019118</c:v>
                </c:pt>
                <c:pt idx="16">
                  <c:v>346.48250720190003</c:v>
                </c:pt>
                <c:pt idx="17">
                  <c:v>344.25911931705991</c:v>
                </c:pt>
                <c:pt idx="18">
                  <c:v>342.18443017428012</c:v>
                </c:pt>
                <c:pt idx="19">
                  <c:v>340.24455190314984</c:v>
                </c:pt>
                <c:pt idx="20">
                  <c:v>338.42717200776974</c:v>
                </c:pt>
                <c:pt idx="21">
                  <c:v>336.72135954439</c:v>
                </c:pt>
                <c:pt idx="22">
                  <c:v>335.11739267178973</c:v>
                </c:pt>
                <c:pt idx="23">
                  <c:v>333.60660717511018</c:v>
                </c:pt>
                <c:pt idx="24">
                  <c:v>332.18126440974015</c:v>
                </c:pt>
                <c:pt idx="25">
                  <c:v>330.83443666069002</c:v>
                </c:pt>
                <c:pt idx="26">
                  <c:v>329.55990782860999</c:v>
                </c:pt>
                <c:pt idx="27">
                  <c:v>328.35208745180989</c:v>
                </c:pt>
                <c:pt idx="28">
                  <c:v>327.20593625185984</c:v>
                </c:pt>
                <c:pt idx="29">
                  <c:v>326.11690159859972</c:v>
                </c:pt>
                <c:pt idx="30">
                  <c:v>325.08086149366</c:v>
                </c:pt>
                <c:pt idx="31">
                  <c:v>324.09407586645011</c:v>
                </c:pt>
                <c:pt idx="32">
                  <c:v>323.15314414631985</c:v>
                </c:pt>
                <c:pt idx="33">
                  <c:v>322.25496822621972</c:v>
                </c:pt>
                <c:pt idx="34">
                  <c:v>321.39672006421006</c:v>
                </c:pt>
                <c:pt idx="35">
                  <c:v>320.57581327940989</c:v>
                </c:pt>
                <c:pt idx="36">
                  <c:v>319.78987819562008</c:v>
                </c:pt>
                <c:pt idx="37">
                  <c:v>319.03673986524018</c:v>
                </c:pt>
                <c:pt idx="38">
                  <c:v>318.31439867583003</c:v>
                </c:pt>
                <c:pt idx="39">
                  <c:v>317.62101319842031</c:v>
                </c:pt>
                <c:pt idx="40">
                  <c:v>316.95488498607983</c:v>
                </c:pt>
                <c:pt idx="41">
                  <c:v>316.31444507338028</c:v>
                </c:pt>
                <c:pt idx="42">
                  <c:v>315.69824196110994</c:v>
                </c:pt>
                <c:pt idx="43">
                  <c:v>315.1049309026198</c:v>
                </c:pt>
                <c:pt idx="44">
                  <c:v>314.53326433096981</c:v>
                </c:pt>
                <c:pt idx="45">
                  <c:v>313.98208329005001</c:v>
                </c:pt>
                <c:pt idx="46">
                  <c:v>313.45030974962992</c:v>
                </c:pt>
                <c:pt idx="47">
                  <c:v>312.93693970131017</c:v>
                </c:pt>
                <c:pt idx="48">
                  <c:v>312.44103694428986</c:v>
                </c:pt>
                <c:pt idx="49">
                  <c:v>311.96172748355002</c:v>
                </c:pt>
                <c:pt idx="50">
                  <c:v>311.49819447068012</c:v>
                </c:pt>
                <c:pt idx="51">
                  <c:v>311.04967362822026</c:v>
                </c:pt>
                <c:pt idx="52">
                  <c:v>310.61544910427983</c:v>
                </c:pt>
                <c:pt idx="53">
                  <c:v>310.19484971161</c:v>
                </c:pt>
                <c:pt idx="54">
                  <c:v>309.78724551004007</c:v>
                </c:pt>
                <c:pt idx="55">
                  <c:v>309.39204469678998</c:v>
                </c:pt>
                <c:pt idx="56">
                  <c:v>309.00869077276002</c:v>
                </c:pt>
                <c:pt idx="57">
                  <c:v>308.63665995687006</c:v>
                </c:pt>
                <c:pt idx="58">
                  <c:v>308.27545882334971</c:v>
                </c:pt>
                <c:pt idx="59">
                  <c:v>307.92462214033003</c:v>
                </c:pt>
                <c:pt idx="60">
                  <c:v>307.58371088991998</c:v>
                </c:pt>
                <c:pt idx="61">
                  <c:v>307.2523104522802</c:v>
                </c:pt>
                <c:pt idx="62">
                  <c:v>306.93002893790981</c:v>
                </c:pt>
                <c:pt idx="63">
                  <c:v>306.61649565495009</c:v>
                </c:pt>
                <c:pt idx="64">
                  <c:v>306.31135969796969</c:v>
                </c:pt>
                <c:pt idx="65">
                  <c:v>306.01428864828995</c:v>
                </c:pt>
                <c:pt idx="66">
                  <c:v>305.72496737466963</c:v>
                </c:pt>
                <c:pt idx="67">
                  <c:v>305.4430969262803</c:v>
                </c:pt>
                <c:pt idx="68">
                  <c:v>305.16839350922055</c:v>
                </c:pt>
                <c:pt idx="69">
                  <c:v>304.90058753992071</c:v>
                </c:pt>
                <c:pt idx="70">
                  <c:v>304.63942276797025</c:v>
                </c:pt>
                <c:pt idx="71">
                  <c:v>304.38465546354928</c:v>
                </c:pt>
                <c:pt idx="72">
                  <c:v>304.13605366304</c:v>
                </c:pt>
                <c:pt idx="73">
                  <c:v>303.89339646855024</c:v>
                </c:pt>
                <c:pt idx="74">
                  <c:v>303.65647339688985</c:v>
                </c:pt>
                <c:pt idx="75">
                  <c:v>303.42508377389004</c:v>
                </c:pt>
                <c:pt idx="76">
                  <c:v>303.19903617020009</c:v>
                </c:pt>
                <c:pt idx="77">
                  <c:v>302.97814787591051</c:v>
                </c:pt>
                <c:pt idx="78">
                  <c:v>302.76224441015984</c:v>
                </c:pt>
                <c:pt idx="79">
                  <c:v>302.55115906364972</c:v>
                </c:pt>
                <c:pt idx="80">
                  <c:v>302.34473247128972</c:v>
                </c:pt>
                <c:pt idx="81">
                  <c:v>302.14281221265992</c:v>
                </c:pt>
                <c:pt idx="82">
                  <c:v>301.9452524381195</c:v>
                </c:pt>
                <c:pt idx="83">
                  <c:v>301.75191351894955</c:v>
                </c:pt>
                <c:pt idx="84">
                  <c:v>301.56266171964944</c:v>
                </c:pt>
                <c:pt idx="85">
                  <c:v>301.37736889043026</c:v>
                </c:pt>
                <c:pt idx="86">
                  <c:v>301.19591217896959</c:v>
                </c:pt>
                <c:pt idx="87">
                  <c:v>301.01817375973042</c:v>
                </c:pt>
                <c:pt idx="88">
                  <c:v>300.84404057969004</c:v>
                </c:pt>
                <c:pt idx="89">
                  <c:v>300.67340411943951</c:v>
                </c:pt>
                <c:pt idx="90">
                  <c:v>300.50616016821004</c:v>
                </c:pt>
                <c:pt idx="91">
                  <c:v>300.34220861250014</c:v>
                </c:pt>
                <c:pt idx="92">
                  <c:v>300.18145323672979</c:v>
                </c:pt>
                <c:pt idx="93">
                  <c:v>300.02380153558079</c:v>
                </c:pt>
                <c:pt idx="94">
                  <c:v>299.86916453694994</c:v>
                </c:pt>
              </c:numCache>
            </c:numRef>
          </c:yVal>
          <c:smooth val="1"/>
        </c:ser>
        <c:ser>
          <c:idx val="1"/>
          <c:order val="1"/>
          <c:spPr>
            <a:ln w="19050" cap="rnd">
              <a:solidFill>
                <a:srgbClr val="0000FF"/>
              </a:solidFill>
              <a:round/>
            </a:ln>
            <a:effectLst/>
          </c:spPr>
          <c:marker>
            <c:symbol val="none"/>
          </c:marker>
          <c:xVal>
            <c:numRef>
              <c:f>Sheet1!$B$2:$B$96</c:f>
              <c:numCache>
                <c:formatCode>General</c:formatCode>
                <c:ptCount val="95"/>
                <c:pt idx="0">
                  <c:v>0.3</c:v>
                </c:pt>
                <c:pt idx="1">
                  <c:v>0.35</c:v>
                </c:pt>
                <c:pt idx="2">
                  <c:v>0.4</c:v>
                </c:pt>
                <c:pt idx="3">
                  <c:v>0.45</c:v>
                </c:pt>
                <c:pt idx="4">
                  <c:v>0.5</c:v>
                </c:pt>
                <c:pt idx="5">
                  <c:v>0.55000000000000004</c:v>
                </c:pt>
                <c:pt idx="6">
                  <c:v>0.6</c:v>
                </c:pt>
                <c:pt idx="7">
                  <c:v>0.65</c:v>
                </c:pt>
                <c:pt idx="8">
                  <c:v>0.7</c:v>
                </c:pt>
                <c:pt idx="9">
                  <c:v>0.75</c:v>
                </c:pt>
                <c:pt idx="10">
                  <c:v>0.8</c:v>
                </c:pt>
                <c:pt idx="11">
                  <c:v>0.85</c:v>
                </c:pt>
                <c:pt idx="12">
                  <c:v>0.9</c:v>
                </c:pt>
                <c:pt idx="13">
                  <c:v>0.95</c:v>
                </c:pt>
                <c:pt idx="14">
                  <c:v>1</c:v>
                </c:pt>
                <c:pt idx="15">
                  <c:v>1.05</c:v>
                </c:pt>
                <c:pt idx="16">
                  <c:v>1.1000000000000001</c:v>
                </c:pt>
                <c:pt idx="17">
                  <c:v>1.1499999999999999</c:v>
                </c:pt>
                <c:pt idx="18">
                  <c:v>1.2</c:v>
                </c:pt>
                <c:pt idx="19">
                  <c:v>1.25</c:v>
                </c:pt>
                <c:pt idx="20">
                  <c:v>1.3</c:v>
                </c:pt>
                <c:pt idx="21">
                  <c:v>1.35</c:v>
                </c:pt>
                <c:pt idx="22">
                  <c:v>1.4</c:v>
                </c:pt>
                <c:pt idx="23">
                  <c:v>1.45</c:v>
                </c:pt>
                <c:pt idx="24">
                  <c:v>1.5</c:v>
                </c:pt>
                <c:pt idx="25">
                  <c:v>1.55</c:v>
                </c:pt>
                <c:pt idx="26">
                  <c:v>1.6</c:v>
                </c:pt>
                <c:pt idx="27">
                  <c:v>1.65</c:v>
                </c:pt>
                <c:pt idx="28">
                  <c:v>1.7</c:v>
                </c:pt>
                <c:pt idx="29">
                  <c:v>1.75</c:v>
                </c:pt>
                <c:pt idx="30">
                  <c:v>1.8</c:v>
                </c:pt>
                <c:pt idx="31">
                  <c:v>1.85</c:v>
                </c:pt>
                <c:pt idx="32">
                  <c:v>1.9</c:v>
                </c:pt>
                <c:pt idx="33">
                  <c:v>1.95</c:v>
                </c:pt>
                <c:pt idx="34">
                  <c:v>2</c:v>
                </c:pt>
                <c:pt idx="35">
                  <c:v>2.0499999999999998</c:v>
                </c:pt>
                <c:pt idx="36">
                  <c:v>2.1</c:v>
                </c:pt>
                <c:pt idx="37">
                  <c:v>2.15</c:v>
                </c:pt>
                <c:pt idx="38">
                  <c:v>2.2000000000000002</c:v>
                </c:pt>
                <c:pt idx="39">
                  <c:v>2.25</c:v>
                </c:pt>
                <c:pt idx="40">
                  <c:v>2.2999999999999998</c:v>
                </c:pt>
                <c:pt idx="41">
                  <c:v>2.35</c:v>
                </c:pt>
                <c:pt idx="42">
                  <c:v>2.4</c:v>
                </c:pt>
                <c:pt idx="43">
                  <c:v>2.4500000000000002</c:v>
                </c:pt>
                <c:pt idx="44">
                  <c:v>2.5</c:v>
                </c:pt>
                <c:pt idx="45">
                  <c:v>2.5499999999999998</c:v>
                </c:pt>
                <c:pt idx="46">
                  <c:v>2.6</c:v>
                </c:pt>
                <c:pt idx="47">
                  <c:v>2.65</c:v>
                </c:pt>
                <c:pt idx="48">
                  <c:v>2.7</c:v>
                </c:pt>
                <c:pt idx="49">
                  <c:v>2.75</c:v>
                </c:pt>
                <c:pt idx="50">
                  <c:v>2.8</c:v>
                </c:pt>
                <c:pt idx="51">
                  <c:v>2.85</c:v>
                </c:pt>
                <c:pt idx="52">
                  <c:v>2.9</c:v>
                </c:pt>
                <c:pt idx="53">
                  <c:v>2.95</c:v>
                </c:pt>
                <c:pt idx="54">
                  <c:v>3</c:v>
                </c:pt>
                <c:pt idx="55">
                  <c:v>3.05</c:v>
                </c:pt>
                <c:pt idx="56">
                  <c:v>3.1</c:v>
                </c:pt>
                <c:pt idx="57">
                  <c:v>3.15</c:v>
                </c:pt>
                <c:pt idx="58">
                  <c:v>3.2</c:v>
                </c:pt>
                <c:pt idx="59">
                  <c:v>3.3</c:v>
                </c:pt>
                <c:pt idx="60">
                  <c:v>3.3</c:v>
                </c:pt>
                <c:pt idx="61">
                  <c:v>3.35</c:v>
                </c:pt>
                <c:pt idx="62">
                  <c:v>3.4</c:v>
                </c:pt>
                <c:pt idx="63">
                  <c:v>3.45</c:v>
                </c:pt>
                <c:pt idx="64">
                  <c:v>3.5</c:v>
                </c:pt>
                <c:pt idx="65">
                  <c:v>3.55</c:v>
                </c:pt>
                <c:pt idx="66">
                  <c:v>3.6</c:v>
                </c:pt>
                <c:pt idx="67">
                  <c:v>3.65</c:v>
                </c:pt>
                <c:pt idx="68">
                  <c:v>3.7</c:v>
                </c:pt>
                <c:pt idx="69">
                  <c:v>3.75</c:v>
                </c:pt>
                <c:pt idx="70">
                  <c:v>3.8</c:v>
                </c:pt>
                <c:pt idx="71">
                  <c:v>3.85</c:v>
                </c:pt>
                <c:pt idx="72">
                  <c:v>3.9</c:v>
                </c:pt>
                <c:pt idx="73">
                  <c:v>3.95</c:v>
                </c:pt>
                <c:pt idx="74">
                  <c:v>4</c:v>
                </c:pt>
                <c:pt idx="75">
                  <c:v>4.05</c:v>
                </c:pt>
                <c:pt idx="76">
                  <c:v>4.0999999999999996</c:v>
                </c:pt>
                <c:pt idx="77">
                  <c:v>4.1500000000000004</c:v>
                </c:pt>
                <c:pt idx="78">
                  <c:v>4.2</c:v>
                </c:pt>
                <c:pt idx="79">
                  <c:v>4.25</c:v>
                </c:pt>
                <c:pt idx="80">
                  <c:v>4.3</c:v>
                </c:pt>
                <c:pt idx="81">
                  <c:v>4.3499999999999996</c:v>
                </c:pt>
                <c:pt idx="82">
                  <c:v>4.4000000000000004</c:v>
                </c:pt>
                <c:pt idx="83">
                  <c:v>4.45</c:v>
                </c:pt>
                <c:pt idx="84">
                  <c:v>4.5</c:v>
                </c:pt>
                <c:pt idx="85">
                  <c:v>4.55</c:v>
                </c:pt>
                <c:pt idx="86">
                  <c:v>4.5999999999999996</c:v>
                </c:pt>
                <c:pt idx="87">
                  <c:v>4.6500000000000004</c:v>
                </c:pt>
                <c:pt idx="88">
                  <c:v>4.7</c:v>
                </c:pt>
                <c:pt idx="89">
                  <c:v>4.75</c:v>
                </c:pt>
                <c:pt idx="90">
                  <c:v>4.8</c:v>
                </c:pt>
                <c:pt idx="91">
                  <c:v>4.8499999999999996</c:v>
                </c:pt>
                <c:pt idx="92">
                  <c:v>4.9000000000000004</c:v>
                </c:pt>
                <c:pt idx="93">
                  <c:v>4.95</c:v>
                </c:pt>
                <c:pt idx="94">
                  <c:v>5</c:v>
                </c:pt>
              </c:numCache>
            </c:numRef>
          </c:xVal>
          <c:yVal>
            <c:numRef>
              <c:f>Sheet1!$F$2:$F$96</c:f>
              <c:numCache>
                <c:formatCode>General</c:formatCode>
                <c:ptCount val="95"/>
                <c:pt idx="0">
                  <c:v>504.781435881628</c:v>
                </c:pt>
                <c:pt idx="1">
                  <c:v>509.61547635373006</c:v>
                </c:pt>
                <c:pt idx="2">
                  <c:v>516.51163792908505</c:v>
                </c:pt>
                <c:pt idx="3">
                  <c:v>523.80278005283003</c:v>
                </c:pt>
                <c:pt idx="4">
                  <c:v>530.73030372322</c:v>
                </c:pt>
                <c:pt idx="5">
                  <c:v>537.04045661830014</c:v>
                </c:pt>
                <c:pt idx="6">
                  <c:v>542.69406010651983</c:v>
                </c:pt>
                <c:pt idx="7">
                  <c:v>547.73208098023019</c:v>
                </c:pt>
                <c:pt idx="8">
                  <c:v>552.22009232854998</c:v>
                </c:pt>
                <c:pt idx="9">
                  <c:v>556.22640374574985</c:v>
                </c:pt>
                <c:pt idx="10">
                  <c:v>559.81405222622993</c:v>
                </c:pt>
                <c:pt idx="11">
                  <c:v>563.03844290453003</c:v>
                </c:pt>
                <c:pt idx="12">
                  <c:v>565.94723567415008</c:v>
                </c:pt>
                <c:pt idx="13">
                  <c:v>568.58105437406994</c:v>
                </c:pt>
                <c:pt idx="14">
                  <c:v>570.97442518677985</c:v>
                </c:pt>
                <c:pt idx="15">
                  <c:v>573.15670487819011</c:v>
                </c:pt>
                <c:pt idx="16">
                  <c:v>575.15291174822005</c:v>
                </c:pt>
                <c:pt idx="17">
                  <c:v>576.98443697134985</c:v>
                </c:pt>
                <c:pt idx="18">
                  <c:v>578.66964038212996</c:v>
                </c:pt>
                <c:pt idx="19">
                  <c:v>580.22434420472018</c:v>
                </c:pt>
                <c:pt idx="20">
                  <c:v>581.66224036061999</c:v>
                </c:pt>
                <c:pt idx="21">
                  <c:v>582.99522613907993</c:v>
                </c:pt>
                <c:pt idx="22">
                  <c:v>584.23368112722983</c:v>
                </c:pt>
                <c:pt idx="23">
                  <c:v>585.38669621568033</c:v>
                </c:pt>
                <c:pt idx="24">
                  <c:v>586.46226356368993</c:v>
                </c:pt>
                <c:pt idx="25">
                  <c:v>587.46743474367008</c:v>
                </c:pt>
                <c:pt idx="26">
                  <c:v>588.40845289962999</c:v>
                </c:pt>
                <c:pt idx="27">
                  <c:v>589.29086362605995</c:v>
                </c:pt>
                <c:pt idx="28">
                  <c:v>590.11960836508979</c:v>
                </c:pt>
                <c:pt idx="29">
                  <c:v>590.89910339008975</c:v>
                </c:pt>
                <c:pt idx="30">
                  <c:v>591.63330686035988</c:v>
                </c:pt>
                <c:pt idx="31">
                  <c:v>592.32577596657029</c:v>
                </c:pt>
                <c:pt idx="32">
                  <c:v>592.97971581163984</c:v>
                </c:pt>
                <c:pt idx="33">
                  <c:v>593.59802137308998</c:v>
                </c:pt>
                <c:pt idx="34">
                  <c:v>594.18331365166023</c:v>
                </c:pt>
                <c:pt idx="35">
                  <c:v>594.73797091660981</c:v>
                </c:pt>
                <c:pt idx="36">
                  <c:v>595.26415580014009</c:v>
                </c:pt>
                <c:pt idx="37">
                  <c:v>595.76383886627991</c:v>
                </c:pt>
                <c:pt idx="38">
                  <c:v>596.23881917457993</c:v>
                </c:pt>
                <c:pt idx="39">
                  <c:v>596.69074227400006</c:v>
                </c:pt>
                <c:pt idx="40">
                  <c:v>597.12111599204991</c:v>
                </c:pt>
                <c:pt idx="41">
                  <c:v>597.53132432682014</c:v>
                </c:pt>
                <c:pt idx="42">
                  <c:v>597.92263970089016</c:v>
                </c:pt>
                <c:pt idx="43">
                  <c:v>598.29623379846998</c:v>
                </c:pt>
                <c:pt idx="44">
                  <c:v>598.65318717124001</c:v>
                </c:pt>
                <c:pt idx="45">
                  <c:v>598.99449777333984</c:v>
                </c:pt>
                <c:pt idx="46">
                  <c:v>599.32108856166997</c:v>
                </c:pt>
                <c:pt idx="47">
                  <c:v>599.6338142781201</c:v>
                </c:pt>
                <c:pt idx="48">
                  <c:v>599.9334675146697</c:v>
                </c:pt>
                <c:pt idx="49">
                  <c:v>600.22078414788984</c:v>
                </c:pt>
                <c:pt idx="50">
                  <c:v>600.49644821766969</c:v>
                </c:pt>
                <c:pt idx="51">
                  <c:v>600.7610963153802</c:v>
                </c:pt>
                <c:pt idx="52">
                  <c:v>601.01532153769995</c:v>
                </c:pt>
                <c:pt idx="53">
                  <c:v>601.25967705551966</c:v>
                </c:pt>
                <c:pt idx="54">
                  <c:v>601.49467934037011</c:v>
                </c:pt>
                <c:pt idx="55">
                  <c:v>601.72081108650036</c:v>
                </c:pt>
                <c:pt idx="56">
                  <c:v>601.93852386097024</c:v>
                </c:pt>
                <c:pt idx="57">
                  <c:v>602.14824051115056</c:v>
                </c:pt>
                <c:pt idx="58">
                  <c:v>602.35035735459996</c:v>
                </c:pt>
                <c:pt idx="59">
                  <c:v>602.54524617407014</c:v>
                </c:pt>
                <c:pt idx="60">
                  <c:v>602.73325603770945</c:v>
                </c:pt>
                <c:pt idx="61">
                  <c:v>602.91471496140048</c:v>
                </c:pt>
                <c:pt idx="62">
                  <c:v>603.08993142927011</c:v>
                </c:pt>
                <c:pt idx="63">
                  <c:v>603.25919578634966</c:v>
                </c:pt>
                <c:pt idx="64">
                  <c:v>603.42278151519031</c:v>
                </c:pt>
                <c:pt idx="65">
                  <c:v>603.58094640808031</c:v>
                </c:pt>
                <c:pt idx="66">
                  <c:v>603.73393364397953</c:v>
                </c:pt>
                <c:pt idx="67">
                  <c:v>603.88197277964991</c:v>
                </c:pt>
                <c:pt idx="68">
                  <c:v>604.02528066227023</c:v>
                </c:pt>
                <c:pt idx="69">
                  <c:v>604.16406227110019</c:v>
                </c:pt>
                <c:pt idx="70">
                  <c:v>604.2985114940102</c:v>
                </c:pt>
                <c:pt idx="71">
                  <c:v>604.42881184512953</c:v>
                </c:pt>
                <c:pt idx="72">
                  <c:v>604.55513712821994</c:v>
                </c:pt>
                <c:pt idx="73">
                  <c:v>604.67765205098021</c:v>
                </c:pt>
                <c:pt idx="74">
                  <c:v>604.79651279389054</c:v>
                </c:pt>
                <c:pt idx="75">
                  <c:v>604.9118675378495</c:v>
                </c:pt>
                <c:pt idx="76">
                  <c:v>605.02385695380053</c:v>
                </c:pt>
                <c:pt idx="77">
                  <c:v>605.13261465768028</c:v>
                </c:pt>
                <c:pt idx="78">
                  <c:v>605.23826763292982</c:v>
                </c:pt>
                <c:pt idx="79">
                  <c:v>605.34093662408031</c:v>
                </c:pt>
                <c:pt idx="80">
                  <c:v>605.44073650291011</c:v>
                </c:pt>
                <c:pt idx="81">
                  <c:v>605.53777660977994</c:v>
                </c:pt>
                <c:pt idx="82">
                  <c:v>605.63216107177959</c:v>
                </c:pt>
                <c:pt idx="83">
                  <c:v>605.72398909973981</c:v>
                </c:pt>
                <c:pt idx="84">
                  <c:v>605.81335526567</c:v>
                </c:pt>
                <c:pt idx="85">
                  <c:v>605.90034976171046</c:v>
                </c:pt>
                <c:pt idx="86">
                  <c:v>605.98505864269009</c:v>
                </c:pt>
                <c:pt idx="87">
                  <c:v>606.06756405280976</c:v>
                </c:pt>
                <c:pt idx="88">
                  <c:v>606.14794443798019</c:v>
                </c:pt>
                <c:pt idx="89">
                  <c:v>606.22627474489946</c:v>
                </c:pt>
                <c:pt idx="90">
                  <c:v>606.3026266074794</c:v>
                </c:pt>
                <c:pt idx="91">
                  <c:v>606.37706852190968</c:v>
                </c:pt>
                <c:pt idx="92">
                  <c:v>606.44966601092983</c:v>
                </c:pt>
                <c:pt idx="93">
                  <c:v>606.5204817781605</c:v>
                </c:pt>
                <c:pt idx="94">
                  <c:v>606.58957585299049</c:v>
                </c:pt>
              </c:numCache>
            </c:numRef>
          </c:yVal>
          <c:smooth val="1"/>
        </c:ser>
        <c:ser>
          <c:idx val="2"/>
          <c:order val="2"/>
          <c:spPr>
            <a:ln w="19050" cap="rnd">
              <a:solidFill>
                <a:srgbClr val="00B050"/>
              </a:solidFill>
              <a:round/>
            </a:ln>
            <a:effectLst/>
          </c:spPr>
          <c:marker>
            <c:symbol val="none"/>
          </c:marker>
          <c:xVal>
            <c:numRef>
              <c:f>Sheet1!$B$2:$B$96</c:f>
              <c:numCache>
                <c:formatCode>General</c:formatCode>
                <c:ptCount val="95"/>
                <c:pt idx="0">
                  <c:v>0.3</c:v>
                </c:pt>
                <c:pt idx="1">
                  <c:v>0.35</c:v>
                </c:pt>
                <c:pt idx="2">
                  <c:v>0.4</c:v>
                </c:pt>
                <c:pt idx="3">
                  <c:v>0.45</c:v>
                </c:pt>
                <c:pt idx="4">
                  <c:v>0.5</c:v>
                </c:pt>
                <c:pt idx="5">
                  <c:v>0.55000000000000004</c:v>
                </c:pt>
                <c:pt idx="6">
                  <c:v>0.6</c:v>
                </c:pt>
                <c:pt idx="7">
                  <c:v>0.65</c:v>
                </c:pt>
                <c:pt idx="8">
                  <c:v>0.7</c:v>
                </c:pt>
                <c:pt idx="9">
                  <c:v>0.75</c:v>
                </c:pt>
                <c:pt idx="10">
                  <c:v>0.8</c:v>
                </c:pt>
                <c:pt idx="11">
                  <c:v>0.85</c:v>
                </c:pt>
                <c:pt idx="12">
                  <c:v>0.9</c:v>
                </c:pt>
                <c:pt idx="13">
                  <c:v>0.95</c:v>
                </c:pt>
                <c:pt idx="14">
                  <c:v>1</c:v>
                </c:pt>
                <c:pt idx="15">
                  <c:v>1.05</c:v>
                </c:pt>
                <c:pt idx="16">
                  <c:v>1.1000000000000001</c:v>
                </c:pt>
                <c:pt idx="17">
                  <c:v>1.1499999999999999</c:v>
                </c:pt>
                <c:pt idx="18">
                  <c:v>1.2</c:v>
                </c:pt>
                <c:pt idx="19">
                  <c:v>1.25</c:v>
                </c:pt>
                <c:pt idx="20">
                  <c:v>1.3</c:v>
                </c:pt>
                <c:pt idx="21">
                  <c:v>1.35</c:v>
                </c:pt>
                <c:pt idx="22">
                  <c:v>1.4</c:v>
                </c:pt>
                <c:pt idx="23">
                  <c:v>1.45</c:v>
                </c:pt>
                <c:pt idx="24">
                  <c:v>1.5</c:v>
                </c:pt>
                <c:pt idx="25">
                  <c:v>1.55</c:v>
                </c:pt>
                <c:pt idx="26">
                  <c:v>1.6</c:v>
                </c:pt>
                <c:pt idx="27">
                  <c:v>1.65</c:v>
                </c:pt>
                <c:pt idx="28">
                  <c:v>1.7</c:v>
                </c:pt>
                <c:pt idx="29">
                  <c:v>1.75</c:v>
                </c:pt>
                <c:pt idx="30">
                  <c:v>1.8</c:v>
                </c:pt>
                <c:pt idx="31">
                  <c:v>1.85</c:v>
                </c:pt>
                <c:pt idx="32">
                  <c:v>1.9</c:v>
                </c:pt>
                <c:pt idx="33">
                  <c:v>1.95</c:v>
                </c:pt>
                <c:pt idx="34">
                  <c:v>2</c:v>
                </c:pt>
                <c:pt idx="35">
                  <c:v>2.0499999999999998</c:v>
                </c:pt>
                <c:pt idx="36">
                  <c:v>2.1</c:v>
                </c:pt>
                <c:pt idx="37">
                  <c:v>2.15</c:v>
                </c:pt>
                <c:pt idx="38">
                  <c:v>2.2000000000000002</c:v>
                </c:pt>
                <c:pt idx="39">
                  <c:v>2.25</c:v>
                </c:pt>
                <c:pt idx="40">
                  <c:v>2.2999999999999998</c:v>
                </c:pt>
                <c:pt idx="41">
                  <c:v>2.35</c:v>
                </c:pt>
                <c:pt idx="42">
                  <c:v>2.4</c:v>
                </c:pt>
                <c:pt idx="43">
                  <c:v>2.4500000000000002</c:v>
                </c:pt>
                <c:pt idx="44">
                  <c:v>2.5</c:v>
                </c:pt>
                <c:pt idx="45">
                  <c:v>2.5499999999999998</c:v>
                </c:pt>
                <c:pt idx="46">
                  <c:v>2.6</c:v>
                </c:pt>
                <c:pt idx="47">
                  <c:v>2.65</c:v>
                </c:pt>
                <c:pt idx="48">
                  <c:v>2.7</c:v>
                </c:pt>
                <c:pt idx="49">
                  <c:v>2.75</c:v>
                </c:pt>
                <c:pt idx="50">
                  <c:v>2.8</c:v>
                </c:pt>
                <c:pt idx="51">
                  <c:v>2.85</c:v>
                </c:pt>
                <c:pt idx="52">
                  <c:v>2.9</c:v>
                </c:pt>
                <c:pt idx="53">
                  <c:v>2.95</c:v>
                </c:pt>
                <c:pt idx="54">
                  <c:v>3</c:v>
                </c:pt>
                <c:pt idx="55">
                  <c:v>3.05</c:v>
                </c:pt>
                <c:pt idx="56">
                  <c:v>3.1</c:v>
                </c:pt>
                <c:pt idx="57">
                  <c:v>3.15</c:v>
                </c:pt>
                <c:pt idx="58">
                  <c:v>3.2</c:v>
                </c:pt>
                <c:pt idx="59">
                  <c:v>3.3</c:v>
                </c:pt>
                <c:pt idx="60">
                  <c:v>3.3</c:v>
                </c:pt>
                <c:pt idx="61">
                  <c:v>3.35</c:v>
                </c:pt>
                <c:pt idx="62">
                  <c:v>3.4</c:v>
                </c:pt>
                <c:pt idx="63">
                  <c:v>3.45</c:v>
                </c:pt>
                <c:pt idx="64">
                  <c:v>3.5</c:v>
                </c:pt>
                <c:pt idx="65">
                  <c:v>3.55</c:v>
                </c:pt>
                <c:pt idx="66">
                  <c:v>3.6</c:v>
                </c:pt>
                <c:pt idx="67">
                  <c:v>3.65</c:v>
                </c:pt>
                <c:pt idx="68">
                  <c:v>3.7</c:v>
                </c:pt>
                <c:pt idx="69">
                  <c:v>3.75</c:v>
                </c:pt>
                <c:pt idx="70">
                  <c:v>3.8</c:v>
                </c:pt>
                <c:pt idx="71">
                  <c:v>3.85</c:v>
                </c:pt>
                <c:pt idx="72">
                  <c:v>3.9</c:v>
                </c:pt>
                <c:pt idx="73">
                  <c:v>3.95</c:v>
                </c:pt>
                <c:pt idx="74">
                  <c:v>4</c:v>
                </c:pt>
                <c:pt idx="75">
                  <c:v>4.05</c:v>
                </c:pt>
                <c:pt idx="76">
                  <c:v>4.0999999999999996</c:v>
                </c:pt>
                <c:pt idx="77">
                  <c:v>4.1500000000000004</c:v>
                </c:pt>
                <c:pt idx="78">
                  <c:v>4.2</c:v>
                </c:pt>
                <c:pt idx="79">
                  <c:v>4.25</c:v>
                </c:pt>
                <c:pt idx="80">
                  <c:v>4.3</c:v>
                </c:pt>
                <c:pt idx="81">
                  <c:v>4.3499999999999996</c:v>
                </c:pt>
                <c:pt idx="82">
                  <c:v>4.4000000000000004</c:v>
                </c:pt>
                <c:pt idx="83">
                  <c:v>4.45</c:v>
                </c:pt>
                <c:pt idx="84">
                  <c:v>4.5</c:v>
                </c:pt>
                <c:pt idx="85">
                  <c:v>4.55</c:v>
                </c:pt>
                <c:pt idx="86">
                  <c:v>4.5999999999999996</c:v>
                </c:pt>
                <c:pt idx="87">
                  <c:v>4.6500000000000004</c:v>
                </c:pt>
                <c:pt idx="88">
                  <c:v>4.7</c:v>
                </c:pt>
                <c:pt idx="89">
                  <c:v>4.75</c:v>
                </c:pt>
                <c:pt idx="90">
                  <c:v>4.8</c:v>
                </c:pt>
                <c:pt idx="91">
                  <c:v>4.8499999999999996</c:v>
                </c:pt>
                <c:pt idx="92">
                  <c:v>4.9000000000000004</c:v>
                </c:pt>
                <c:pt idx="93">
                  <c:v>4.95</c:v>
                </c:pt>
                <c:pt idx="94">
                  <c:v>5</c:v>
                </c:pt>
              </c:numCache>
            </c:numRef>
          </c:xVal>
          <c:yVal>
            <c:numRef>
              <c:f>Sheet1!$H$2:$H$96</c:f>
              <c:numCache>
                <c:formatCode>General</c:formatCode>
                <c:ptCount val="95"/>
                <c:pt idx="0">
                  <c:v>692.63754979616795</c:v>
                </c:pt>
                <c:pt idx="1">
                  <c:v>687.80565036950009</c:v>
                </c:pt>
                <c:pt idx="2">
                  <c:v>683.49798918543502</c:v>
                </c:pt>
                <c:pt idx="3">
                  <c:v>679.71453785674998</c:v>
                </c:pt>
                <c:pt idx="4">
                  <c:v>676.40293928454003</c:v>
                </c:pt>
                <c:pt idx="5">
                  <c:v>673.5002342496</c:v>
                </c:pt>
                <c:pt idx="6">
                  <c:v>670.94696309038</c:v>
                </c:pt>
                <c:pt idx="7">
                  <c:v>668.69123533740003</c:v>
                </c:pt>
                <c:pt idx="8">
                  <c:v>666.68917107880998</c:v>
                </c:pt>
                <c:pt idx="9">
                  <c:v>664.90412321310987</c:v>
                </c:pt>
                <c:pt idx="10">
                  <c:v>663.30559393837984</c:v>
                </c:pt>
                <c:pt idx="11">
                  <c:v>661.86817978403997</c:v>
                </c:pt>
                <c:pt idx="12">
                  <c:v>660.57065218818025</c:v>
                </c:pt>
                <c:pt idx="13">
                  <c:v>659.39519271719996</c:v>
                </c:pt>
                <c:pt idx="14">
                  <c:v>658.32677032867991</c:v>
                </c:pt>
                <c:pt idx="15">
                  <c:v>657.35263897695017</c:v>
                </c:pt>
                <c:pt idx="16">
                  <c:v>656.46193349434998</c:v>
                </c:pt>
                <c:pt idx="17">
                  <c:v>655.64534433026006</c:v>
                </c:pt>
                <c:pt idx="18">
                  <c:v>654.89485507166023</c:v>
                </c:pt>
                <c:pt idx="19">
                  <c:v>654.20352981956012</c:v>
                </c:pt>
                <c:pt idx="20">
                  <c:v>653.56534018054003</c:v>
                </c:pt>
                <c:pt idx="21">
                  <c:v>652.97502381162985</c:v>
                </c:pt>
                <c:pt idx="22">
                  <c:v>652.42796818729994</c:v>
                </c:pt>
                <c:pt idx="23">
                  <c:v>651.92011461205993</c:v>
                </c:pt>
                <c:pt idx="24">
                  <c:v>651.4478785580402</c:v>
                </c:pt>
                <c:pt idx="25">
                  <c:v>651.00808322954003</c:v>
                </c:pt>
                <c:pt idx="26">
                  <c:v>650.59790389610998</c:v>
                </c:pt>
                <c:pt idx="27">
                  <c:v>650.21482103407016</c:v>
                </c:pt>
                <c:pt idx="28">
                  <c:v>649.85658070861973</c:v>
                </c:pt>
                <c:pt idx="29">
                  <c:v>649.5211609347898</c:v>
                </c:pt>
                <c:pt idx="30">
                  <c:v>649.20674299761004</c:v>
                </c:pt>
                <c:pt idx="31">
                  <c:v>648.91168690421</c:v>
                </c:pt>
                <c:pt idx="32">
                  <c:v>648.63451029341968</c:v>
                </c:pt>
                <c:pt idx="33">
                  <c:v>648.37387024950976</c:v>
                </c:pt>
                <c:pt idx="34">
                  <c:v>648.12854756630986</c:v>
                </c:pt>
                <c:pt idx="35">
                  <c:v>647.89743308574998</c:v>
                </c:pt>
                <c:pt idx="36">
                  <c:v>647.6795157992201</c:v>
                </c:pt>
                <c:pt idx="37">
                  <c:v>647.47387245284017</c:v>
                </c:pt>
                <c:pt idx="38">
                  <c:v>647.27965843952006</c:v>
                </c:pt>
                <c:pt idx="39">
                  <c:v>647.09609979614015</c:v>
                </c:pt>
                <c:pt idx="40">
                  <c:v>646.92248615231983</c:v>
                </c:pt>
                <c:pt idx="41">
                  <c:v>646.75816450199</c:v>
                </c:pt>
                <c:pt idx="42">
                  <c:v>646.60253368720987</c:v>
                </c:pt>
                <c:pt idx="43">
                  <c:v>646.45503950197963</c:v>
                </c:pt>
                <c:pt idx="44">
                  <c:v>646.31517033554019</c:v>
                </c:pt>
                <c:pt idx="45">
                  <c:v>646.18245328729017</c:v>
                </c:pt>
                <c:pt idx="46">
                  <c:v>646.05645069523007</c:v>
                </c:pt>
                <c:pt idx="47">
                  <c:v>645.93675702712017</c:v>
                </c:pt>
                <c:pt idx="48">
                  <c:v>645.82299609110987</c:v>
                </c:pt>
                <c:pt idx="49">
                  <c:v>645.71481852828992</c:v>
                </c:pt>
                <c:pt idx="50">
                  <c:v>645.61189955455984</c:v>
                </c:pt>
                <c:pt idx="51">
                  <c:v>645.5139369232902</c:v>
                </c:pt>
                <c:pt idx="52">
                  <c:v>645.42064908415978</c:v>
                </c:pt>
                <c:pt idx="53">
                  <c:v>645.33177351677978</c:v>
                </c:pt>
                <c:pt idx="54">
                  <c:v>645.24706521953976</c:v>
                </c:pt>
                <c:pt idx="55">
                  <c:v>645.16629533785999</c:v>
                </c:pt>
                <c:pt idx="56">
                  <c:v>645.08924991658023</c:v>
                </c:pt>
                <c:pt idx="57">
                  <c:v>645.01572876401997</c:v>
                </c:pt>
                <c:pt idx="58">
                  <c:v>644.94554441603987</c:v>
                </c:pt>
                <c:pt idx="59">
                  <c:v>644.87852119017998</c:v>
                </c:pt>
                <c:pt idx="60">
                  <c:v>644.81449432100953</c:v>
                </c:pt>
                <c:pt idx="61">
                  <c:v>644.75330916863049</c:v>
                </c:pt>
                <c:pt idx="62">
                  <c:v>644.69482049310955</c:v>
                </c:pt>
                <c:pt idx="63">
                  <c:v>644.63889178912996</c:v>
                </c:pt>
                <c:pt idx="64">
                  <c:v>644.58539467449964</c:v>
                </c:pt>
                <c:pt idx="65">
                  <c:v>644.53420832806023</c:v>
                </c:pt>
                <c:pt idx="66">
                  <c:v>644.48521897222008</c:v>
                </c:pt>
                <c:pt idx="67">
                  <c:v>644.43831939615029</c:v>
                </c:pt>
                <c:pt idx="68">
                  <c:v>644.3934085159799</c:v>
                </c:pt>
                <c:pt idx="69">
                  <c:v>644.35039096883065</c:v>
                </c:pt>
                <c:pt idx="70">
                  <c:v>644.30917673759996</c:v>
                </c:pt>
                <c:pt idx="71">
                  <c:v>644.26968080393999</c:v>
                </c:pt>
                <c:pt idx="72">
                  <c:v>644.23182282702965</c:v>
                </c:pt>
                <c:pt idx="73">
                  <c:v>644.19552684590963</c:v>
                </c:pt>
                <c:pt idx="74">
                  <c:v>644.16072100350993</c:v>
                </c:pt>
                <c:pt idx="75">
                  <c:v>644.12733729051979</c:v>
                </c:pt>
                <c:pt idx="76">
                  <c:v>644.09531130741016</c:v>
                </c:pt>
                <c:pt idx="77">
                  <c:v>644.06458204360024</c:v>
                </c:pt>
                <c:pt idx="78">
                  <c:v>644.03509167142056</c:v>
                </c:pt>
                <c:pt idx="79">
                  <c:v>644.0067853549599</c:v>
                </c:pt>
                <c:pt idx="80">
                  <c:v>643.97961107159972</c:v>
                </c:pt>
                <c:pt idx="81">
                  <c:v>643.95351944592039</c:v>
                </c:pt>
                <c:pt idx="82">
                  <c:v>643.92846359450959</c:v>
                </c:pt>
                <c:pt idx="83">
                  <c:v>643.90439898129989</c:v>
                </c:pt>
                <c:pt idx="84">
                  <c:v>643.88128328251969</c:v>
                </c:pt>
                <c:pt idx="85">
                  <c:v>643.85907626022072</c:v>
                </c:pt>
                <c:pt idx="86">
                  <c:v>643.83773964427019</c:v>
                </c:pt>
                <c:pt idx="87">
                  <c:v>643.81723702176987</c:v>
                </c:pt>
                <c:pt idx="88">
                  <c:v>643.79753373362018</c:v>
                </c:pt>
                <c:pt idx="89">
                  <c:v>643.77859677756987</c:v>
                </c:pt>
                <c:pt idx="90">
                  <c:v>643.76039471736021</c:v>
                </c:pt>
                <c:pt idx="91">
                  <c:v>643.74289759754993</c:v>
                </c:pt>
                <c:pt idx="92">
                  <c:v>643.72607686347965</c:v>
                </c:pt>
                <c:pt idx="93">
                  <c:v>643.70990528639049</c:v>
                </c:pt>
                <c:pt idx="94">
                  <c:v>643.69435689274997</c:v>
                </c:pt>
              </c:numCache>
            </c:numRef>
          </c:yVal>
          <c:smooth val="1"/>
        </c:ser>
        <c:ser>
          <c:idx val="6"/>
          <c:order val="3"/>
          <c:spPr>
            <a:ln w="19050" cap="rnd">
              <a:solidFill>
                <a:schemeClr val="bg1">
                  <a:lumMod val="50000"/>
                </a:schemeClr>
              </a:solidFill>
              <a:prstDash val="dash"/>
              <a:round/>
            </a:ln>
            <a:effectLst/>
          </c:spPr>
          <c:marker>
            <c:symbol val="none"/>
          </c:marker>
          <c:xVal>
            <c:numRef>
              <c:f>Sheet1!$R$2:$R$49</c:f>
              <c:numCache>
                <c:formatCode>General</c:formatCode>
                <c:ptCount val="48"/>
                <c:pt idx="0">
                  <c:v>0.3</c:v>
                </c:pt>
                <c:pt idx="1">
                  <c:v>0.4</c:v>
                </c:pt>
                <c:pt idx="2">
                  <c:v>0.5</c:v>
                </c:pt>
                <c:pt idx="3">
                  <c:v>0.6</c:v>
                </c:pt>
                <c:pt idx="4">
                  <c:v>0.7</c:v>
                </c:pt>
                <c:pt idx="5">
                  <c:v>0.8</c:v>
                </c:pt>
                <c:pt idx="6">
                  <c:v>0.9</c:v>
                </c:pt>
                <c:pt idx="7">
                  <c:v>1</c:v>
                </c:pt>
                <c:pt idx="8">
                  <c:v>1.1000000000000001</c:v>
                </c:pt>
                <c:pt idx="9">
                  <c:v>1.2</c:v>
                </c:pt>
                <c:pt idx="10">
                  <c:v>1.3</c:v>
                </c:pt>
                <c:pt idx="11">
                  <c:v>1.4</c:v>
                </c:pt>
                <c:pt idx="12">
                  <c:v>1.5</c:v>
                </c:pt>
                <c:pt idx="13">
                  <c:v>1.6</c:v>
                </c:pt>
                <c:pt idx="14">
                  <c:v>1.7</c:v>
                </c:pt>
                <c:pt idx="15">
                  <c:v>1.8</c:v>
                </c:pt>
                <c:pt idx="16">
                  <c:v>1.9</c:v>
                </c:pt>
                <c:pt idx="17">
                  <c:v>2</c:v>
                </c:pt>
                <c:pt idx="18">
                  <c:v>2.1</c:v>
                </c:pt>
                <c:pt idx="19">
                  <c:v>2.2000000000000002</c:v>
                </c:pt>
                <c:pt idx="20">
                  <c:v>2.2999999999999998</c:v>
                </c:pt>
                <c:pt idx="21">
                  <c:v>2.4</c:v>
                </c:pt>
                <c:pt idx="22">
                  <c:v>2.5</c:v>
                </c:pt>
                <c:pt idx="23">
                  <c:v>2.6</c:v>
                </c:pt>
                <c:pt idx="24">
                  <c:v>2.7</c:v>
                </c:pt>
                <c:pt idx="25">
                  <c:v>2.8</c:v>
                </c:pt>
                <c:pt idx="26">
                  <c:v>2.9</c:v>
                </c:pt>
                <c:pt idx="27">
                  <c:v>3</c:v>
                </c:pt>
                <c:pt idx="28">
                  <c:v>3.1</c:v>
                </c:pt>
                <c:pt idx="29">
                  <c:v>3.2</c:v>
                </c:pt>
                <c:pt idx="30">
                  <c:v>3.3</c:v>
                </c:pt>
                <c:pt idx="31">
                  <c:v>3.4</c:v>
                </c:pt>
                <c:pt idx="32">
                  <c:v>3.5</c:v>
                </c:pt>
                <c:pt idx="33">
                  <c:v>3.6</c:v>
                </c:pt>
                <c:pt idx="34">
                  <c:v>3.7</c:v>
                </c:pt>
                <c:pt idx="35">
                  <c:v>3.8</c:v>
                </c:pt>
                <c:pt idx="36">
                  <c:v>3.9</c:v>
                </c:pt>
                <c:pt idx="37">
                  <c:v>4</c:v>
                </c:pt>
                <c:pt idx="38">
                  <c:v>4.0999999999999996</c:v>
                </c:pt>
                <c:pt idx="39">
                  <c:v>4.2</c:v>
                </c:pt>
                <c:pt idx="40">
                  <c:v>4.3</c:v>
                </c:pt>
                <c:pt idx="41">
                  <c:v>4.4000000000000004</c:v>
                </c:pt>
                <c:pt idx="42">
                  <c:v>4.5</c:v>
                </c:pt>
                <c:pt idx="43">
                  <c:v>4.5999999999999996</c:v>
                </c:pt>
                <c:pt idx="44">
                  <c:v>4.7</c:v>
                </c:pt>
                <c:pt idx="45">
                  <c:v>4.8</c:v>
                </c:pt>
                <c:pt idx="46">
                  <c:v>4.9000000000000004</c:v>
                </c:pt>
                <c:pt idx="47">
                  <c:v>5</c:v>
                </c:pt>
              </c:numCache>
            </c:numRef>
          </c:xVal>
          <c:yVal>
            <c:numRef>
              <c:f>Sheet1!$U$2:$U$49</c:f>
              <c:numCache>
                <c:formatCode>General</c:formatCode>
                <c:ptCount val="48"/>
                <c:pt idx="0">
                  <c:v>7.558753387887009</c:v>
                </c:pt>
                <c:pt idx="1">
                  <c:v>47.835858257664995</c:v>
                </c:pt>
                <c:pt idx="2">
                  <c:v>75.727702403620015</c:v>
                </c:pt>
                <c:pt idx="3">
                  <c:v>95.89485667864983</c:v>
                </c:pt>
                <c:pt idx="4">
                  <c:v>111.06820714113996</c:v>
                </c:pt>
                <c:pt idx="5">
                  <c:v>122.86498133960981</c:v>
                </c:pt>
                <c:pt idx="6">
                  <c:v>132.28478253317007</c:v>
                </c:pt>
                <c:pt idx="7">
                  <c:v>139.97309416936014</c:v>
                </c:pt>
                <c:pt idx="8">
                  <c:v>146.36332078699002</c:v>
                </c:pt>
                <c:pt idx="9">
                  <c:v>151.75645436328</c:v>
                </c:pt>
                <c:pt idx="10">
                  <c:v>156.36768229626</c:v>
                </c:pt>
                <c:pt idx="11">
                  <c:v>160.35474726340999</c:v>
                </c:pt>
                <c:pt idx="12">
                  <c:v>163.83582199665011</c:v>
                </c:pt>
                <c:pt idx="13">
                  <c:v>166.90113274205987</c:v>
                </c:pt>
                <c:pt idx="14">
                  <c:v>169.62072946896978</c:v>
                </c:pt>
                <c:pt idx="15">
                  <c:v>172.04980916206023</c:v>
                </c:pt>
                <c:pt idx="16">
                  <c:v>174.23244330716989</c:v>
                </c:pt>
                <c:pt idx="17">
                  <c:v>176.20423949264023</c:v>
                </c:pt>
                <c:pt idx="18">
                  <c:v>177.99427562285018</c:v>
                </c:pt>
                <c:pt idx="19">
                  <c:v>179.62652802819002</c:v>
                </c:pt>
                <c:pt idx="20">
                  <c:v>181.12094119556014</c:v>
                </c:pt>
                <c:pt idx="21">
                  <c:v>182.49423963604977</c:v>
                </c:pt>
                <c:pt idx="22">
                  <c:v>183.76055148492014</c:v>
                </c:pt>
                <c:pt idx="23">
                  <c:v>184.93189279590979</c:v>
                </c:pt>
                <c:pt idx="24">
                  <c:v>186.01854747992002</c:v>
                </c:pt>
                <c:pt idx="25">
                  <c:v>187.02936818007993</c:v>
                </c:pt>
                <c:pt idx="26">
                  <c:v>187.97201661065992</c:v>
                </c:pt>
                <c:pt idx="27">
                  <c:v>188.85315709321003</c:v>
                </c:pt>
                <c:pt idx="28">
                  <c:v>189.6786135775601</c:v>
                </c:pt>
                <c:pt idx="29">
                  <c:v>190.45349793267997</c:v>
                </c:pt>
                <c:pt idx="30">
                  <c:v>191.18231545292974</c:v>
                </c:pt>
                <c:pt idx="31">
                  <c:v>191.86905216144987</c:v>
                </c:pt>
                <c:pt idx="32">
                  <c:v>192.51724746842001</c:v>
                </c:pt>
                <c:pt idx="33">
                  <c:v>193.13005497096992</c:v>
                </c:pt>
                <c:pt idx="34">
                  <c:v>193.71029359097065</c:v>
                </c:pt>
                <c:pt idx="35">
                  <c:v>194.26049079457061</c:v>
                </c:pt>
                <c:pt idx="36">
                  <c:v>194.78291928714953</c:v>
                </c:pt>
                <c:pt idx="37">
                  <c:v>195.27962830369052</c:v>
                </c:pt>
                <c:pt idx="38">
                  <c:v>195.75247040080012</c:v>
                </c:pt>
                <c:pt idx="39">
                  <c:v>196.2031244865002</c:v>
                </c:pt>
                <c:pt idx="40">
                  <c:v>196.63311568961035</c:v>
                </c:pt>
                <c:pt idx="41">
                  <c:v>197.04383256365963</c:v>
                </c:pt>
                <c:pt idx="42">
                  <c:v>197.4365420326294</c:v>
                </c:pt>
                <c:pt idx="43">
                  <c:v>197.81240241699015</c:v>
                </c:pt>
                <c:pt idx="44">
                  <c:v>198.17247482166022</c:v>
                </c:pt>
                <c:pt idx="45">
                  <c:v>198.51773312090972</c:v>
                </c:pt>
                <c:pt idx="46">
                  <c:v>198.84907273794943</c:v>
                </c:pt>
                <c:pt idx="47">
                  <c:v>199.16731838566011</c:v>
                </c:pt>
              </c:numCache>
            </c:numRef>
          </c:yVal>
          <c:smooth val="1"/>
        </c:ser>
        <c:ser>
          <c:idx val="7"/>
          <c:order val="4"/>
          <c:spPr>
            <a:ln w="19050" cap="rnd">
              <a:solidFill>
                <a:schemeClr val="bg1">
                  <a:lumMod val="50000"/>
                </a:schemeClr>
              </a:solidFill>
              <a:prstDash val="dash"/>
              <a:round/>
            </a:ln>
            <a:effectLst/>
          </c:spPr>
          <c:marker>
            <c:symbol val="none"/>
          </c:marker>
          <c:xVal>
            <c:numRef>
              <c:f>Sheet1!$R$2:$R$49</c:f>
              <c:numCache>
                <c:formatCode>General</c:formatCode>
                <c:ptCount val="48"/>
                <c:pt idx="0">
                  <c:v>0.3</c:v>
                </c:pt>
                <c:pt idx="1">
                  <c:v>0.4</c:v>
                </c:pt>
                <c:pt idx="2">
                  <c:v>0.5</c:v>
                </c:pt>
                <c:pt idx="3">
                  <c:v>0.6</c:v>
                </c:pt>
                <c:pt idx="4">
                  <c:v>0.7</c:v>
                </c:pt>
                <c:pt idx="5">
                  <c:v>0.8</c:v>
                </c:pt>
                <c:pt idx="6">
                  <c:v>0.9</c:v>
                </c:pt>
                <c:pt idx="7">
                  <c:v>1</c:v>
                </c:pt>
                <c:pt idx="8">
                  <c:v>1.1000000000000001</c:v>
                </c:pt>
                <c:pt idx="9">
                  <c:v>1.2</c:v>
                </c:pt>
                <c:pt idx="10">
                  <c:v>1.3</c:v>
                </c:pt>
                <c:pt idx="11">
                  <c:v>1.4</c:v>
                </c:pt>
                <c:pt idx="12">
                  <c:v>1.5</c:v>
                </c:pt>
                <c:pt idx="13">
                  <c:v>1.6</c:v>
                </c:pt>
                <c:pt idx="14">
                  <c:v>1.7</c:v>
                </c:pt>
                <c:pt idx="15">
                  <c:v>1.8</c:v>
                </c:pt>
                <c:pt idx="16">
                  <c:v>1.9</c:v>
                </c:pt>
                <c:pt idx="17">
                  <c:v>2</c:v>
                </c:pt>
                <c:pt idx="18">
                  <c:v>2.1</c:v>
                </c:pt>
                <c:pt idx="19">
                  <c:v>2.2000000000000002</c:v>
                </c:pt>
                <c:pt idx="20">
                  <c:v>2.2999999999999998</c:v>
                </c:pt>
                <c:pt idx="21">
                  <c:v>2.4</c:v>
                </c:pt>
                <c:pt idx="22">
                  <c:v>2.5</c:v>
                </c:pt>
                <c:pt idx="23">
                  <c:v>2.6</c:v>
                </c:pt>
                <c:pt idx="24">
                  <c:v>2.7</c:v>
                </c:pt>
                <c:pt idx="25">
                  <c:v>2.8</c:v>
                </c:pt>
                <c:pt idx="26">
                  <c:v>2.9</c:v>
                </c:pt>
                <c:pt idx="27">
                  <c:v>3</c:v>
                </c:pt>
                <c:pt idx="28">
                  <c:v>3.1</c:v>
                </c:pt>
                <c:pt idx="29">
                  <c:v>3.2</c:v>
                </c:pt>
                <c:pt idx="30">
                  <c:v>3.3</c:v>
                </c:pt>
                <c:pt idx="31">
                  <c:v>3.4</c:v>
                </c:pt>
                <c:pt idx="32">
                  <c:v>3.5</c:v>
                </c:pt>
                <c:pt idx="33">
                  <c:v>3.6</c:v>
                </c:pt>
                <c:pt idx="34">
                  <c:v>3.7</c:v>
                </c:pt>
                <c:pt idx="35">
                  <c:v>3.8</c:v>
                </c:pt>
                <c:pt idx="36">
                  <c:v>3.9</c:v>
                </c:pt>
                <c:pt idx="37">
                  <c:v>4</c:v>
                </c:pt>
                <c:pt idx="38">
                  <c:v>4.0999999999999996</c:v>
                </c:pt>
                <c:pt idx="39">
                  <c:v>4.2</c:v>
                </c:pt>
                <c:pt idx="40">
                  <c:v>4.3</c:v>
                </c:pt>
                <c:pt idx="41">
                  <c:v>4.4000000000000004</c:v>
                </c:pt>
                <c:pt idx="42">
                  <c:v>4.5</c:v>
                </c:pt>
                <c:pt idx="43">
                  <c:v>4.5999999999999996</c:v>
                </c:pt>
                <c:pt idx="44">
                  <c:v>4.7</c:v>
                </c:pt>
                <c:pt idx="45">
                  <c:v>4.8</c:v>
                </c:pt>
                <c:pt idx="46">
                  <c:v>4.9000000000000004</c:v>
                </c:pt>
                <c:pt idx="47">
                  <c:v>5</c:v>
                </c:pt>
              </c:numCache>
            </c:numRef>
          </c:xVal>
          <c:yVal>
            <c:numRef>
              <c:f>Sheet1!$W$2:$W$49</c:f>
              <c:numCache>
                <c:formatCode>General</c:formatCode>
                <c:ptCount val="48"/>
                <c:pt idx="0">
                  <c:v>302.85454687767799</c:v>
                </c:pt>
                <c:pt idx="1">
                  <c:v>288.53383132825502</c:v>
                </c:pt>
                <c:pt idx="2">
                  <c:v>277.86671922400001</c:v>
                </c:pt>
                <c:pt idx="3">
                  <c:v>269.79039969411997</c:v>
                </c:pt>
                <c:pt idx="4">
                  <c:v>263.51140131486</c:v>
                </c:pt>
                <c:pt idx="5">
                  <c:v>258.50628216661994</c:v>
                </c:pt>
                <c:pt idx="6">
                  <c:v>254.42956062198004</c:v>
                </c:pt>
                <c:pt idx="7">
                  <c:v>251.04766678042006</c:v>
                </c:pt>
                <c:pt idx="8">
                  <c:v>248.19822959635985</c:v>
                </c:pt>
                <c:pt idx="9">
                  <c:v>245.76532725024003</c:v>
                </c:pt>
                <c:pt idx="10">
                  <c:v>243.66417899955991</c:v>
                </c:pt>
                <c:pt idx="11">
                  <c:v>241.83143370633979</c:v>
                </c:pt>
                <c:pt idx="12">
                  <c:v>240.21884368021006</c:v>
                </c:pt>
                <c:pt idx="13">
                  <c:v>238.78903826993974</c:v>
                </c:pt>
                <c:pt idx="14">
                  <c:v>237.51263352096976</c:v>
                </c:pt>
                <c:pt idx="15">
                  <c:v>236.36621294851011</c:v>
                </c:pt>
                <c:pt idx="16">
                  <c:v>235.33088930647</c:v>
                </c:pt>
                <c:pt idx="17">
                  <c:v>234.39126202283023</c:v>
                </c:pt>
                <c:pt idx="18">
                  <c:v>233.53464928741005</c:v>
                </c:pt>
                <c:pt idx="19">
                  <c:v>232.75051415342978</c:v>
                </c:pt>
                <c:pt idx="20">
                  <c:v>232.03002990100003</c:v>
                </c:pt>
                <c:pt idx="21">
                  <c:v>231.36574684238985</c:v>
                </c:pt>
                <c:pt idx="22">
                  <c:v>230.75133402228994</c:v>
                </c:pt>
                <c:pt idx="23">
                  <c:v>230.18137690859976</c:v>
                </c:pt>
                <c:pt idx="24">
                  <c:v>229.65121742133988</c:v>
                </c:pt>
                <c:pt idx="25">
                  <c:v>229.15682632194012</c:v>
                </c:pt>
                <c:pt idx="26">
                  <c:v>228.69470057990975</c:v>
                </c:pt>
                <c:pt idx="27">
                  <c:v>228.26178019756981</c:v>
                </c:pt>
                <c:pt idx="28">
                  <c:v>227.85538032283011</c:v>
                </c:pt>
                <c:pt idx="29">
                  <c:v>227.47313547101976</c:v>
                </c:pt>
                <c:pt idx="30">
                  <c:v>227.11295340926972</c:v>
                </c:pt>
                <c:pt idx="31">
                  <c:v>226.77297680633001</c:v>
                </c:pt>
                <c:pt idx="32">
                  <c:v>226.45155116404976</c:v>
                </c:pt>
                <c:pt idx="33">
                  <c:v>226.14719786254</c:v>
                </c:pt>
                <c:pt idx="34">
                  <c:v>225.85859139229069</c:v>
                </c:pt>
                <c:pt idx="35">
                  <c:v>225.58454003385032</c:v>
                </c:pt>
                <c:pt idx="36">
                  <c:v>225.32396939104001</c:v>
                </c:pt>
                <c:pt idx="37">
                  <c:v>225.07590829787023</c:v>
                </c:pt>
                <c:pt idx="38">
                  <c:v>224.83947670929047</c:v>
                </c:pt>
                <c:pt idx="39">
                  <c:v>224.61387525765986</c:v>
                </c:pt>
                <c:pt idx="40">
                  <c:v>224.3983762131702</c:v>
                </c:pt>
                <c:pt idx="41">
                  <c:v>224.19231563360972</c:v>
                </c:pt>
                <c:pt idx="42">
                  <c:v>223.99508652383975</c:v>
                </c:pt>
                <c:pt idx="43">
                  <c:v>223.80613285762956</c:v>
                </c:pt>
                <c:pt idx="44">
                  <c:v>223.62494433674055</c:v>
                </c:pt>
                <c:pt idx="45">
                  <c:v>223.45105178426002</c:v>
                </c:pt>
                <c:pt idx="46">
                  <c:v>223.28402308316981</c:v>
                </c:pt>
                <c:pt idx="47">
                  <c:v>223.1234595877404</c:v>
                </c:pt>
              </c:numCache>
            </c:numRef>
          </c:yVal>
          <c:smooth val="1"/>
        </c:ser>
        <c:dLbls>
          <c:showLegendKey val="0"/>
          <c:showVal val="0"/>
          <c:showCatName val="0"/>
          <c:showSerName val="0"/>
          <c:showPercent val="0"/>
          <c:showBubbleSize val="0"/>
        </c:dLbls>
        <c:axId val="-120060416"/>
        <c:axId val="-120062592"/>
      </c:scatterChart>
      <c:valAx>
        <c:axId val="-120060416"/>
        <c:scaling>
          <c:orientation val="minMax"/>
          <c:max val="5"/>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dirty="0">
                    <a:solidFill>
                      <a:schemeClr val="tx1"/>
                    </a:solidFill>
                  </a:rPr>
                  <a:t>M</a:t>
                </a:r>
                <a:r>
                  <a:rPr lang="en-US" sz="1800" baseline="-25000" dirty="0">
                    <a:solidFill>
                      <a:schemeClr val="tx1"/>
                    </a:solidFill>
                  </a:rPr>
                  <a:t>Q</a:t>
                </a:r>
                <a:r>
                  <a:rPr lang="en-US" sz="1800" dirty="0">
                    <a:solidFill>
                      <a:schemeClr val="tx1"/>
                    </a:solidFill>
                  </a:rPr>
                  <a:t> </a:t>
                </a:r>
                <a:r>
                  <a:rPr lang="en-US" sz="1800" dirty="0" smtClean="0">
                    <a:solidFill>
                      <a:schemeClr val="tx1"/>
                    </a:solidFill>
                  </a:rPr>
                  <a:t>[GeV/c</a:t>
                </a:r>
                <a:r>
                  <a:rPr lang="en-US" sz="1800" baseline="30000" dirty="0" smtClean="0">
                    <a:solidFill>
                      <a:schemeClr val="tx1"/>
                    </a:solidFill>
                  </a:rPr>
                  <a:t>2</a:t>
                </a:r>
                <a:r>
                  <a:rPr lang="en-US" sz="1800" dirty="0">
                    <a:solidFill>
                      <a:schemeClr val="tx1"/>
                    </a:solidFill>
                  </a:rPr>
                  <a:t>]</a:t>
                </a:r>
                <a:endParaRPr lang="ja-JP" sz="1800" dirty="0">
                  <a:solidFill>
                    <a:schemeClr val="tx1"/>
                  </a:solidFill>
                </a:endParaRP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ja-JP"/>
            </a:p>
          </c:txPr>
        </c:title>
        <c:numFmt formatCode="General" sourceLinked="1"/>
        <c:majorTickMark val="none"/>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ja-JP"/>
          </a:p>
        </c:txPr>
        <c:crossAx val="-120062592"/>
        <c:crosses val="autoZero"/>
        <c:crossBetween val="midCat"/>
        <c:majorUnit val="0.5"/>
      </c:valAx>
      <c:valAx>
        <c:axId val="-1200625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ja-JP" sz="1800" dirty="0" smtClean="0">
                    <a:solidFill>
                      <a:schemeClr val="tx1"/>
                    </a:solidFill>
                  </a:rPr>
                  <a:t>Y</a:t>
                </a:r>
                <a:r>
                  <a:rPr lang="ja-JP" altLang="en-US" sz="1800" dirty="0" smtClean="0">
                    <a:solidFill>
                      <a:schemeClr val="tx1"/>
                    </a:solidFill>
                  </a:rPr>
                  <a:t>* </a:t>
                </a:r>
                <a:r>
                  <a:rPr lang="en-US" altLang="ja-JP" sz="1800" dirty="0" smtClean="0">
                    <a:solidFill>
                      <a:schemeClr val="tx1"/>
                    </a:solidFill>
                  </a:rPr>
                  <a:t>-</a:t>
                </a:r>
                <a:r>
                  <a:rPr lang="ja-JP" altLang="en-US" sz="1800" dirty="0" smtClean="0">
                    <a:solidFill>
                      <a:schemeClr val="tx1"/>
                    </a:solidFill>
                  </a:rPr>
                  <a:t> </a:t>
                </a:r>
                <a:r>
                  <a:rPr lang="en-US" altLang="ja-JP" sz="1800" dirty="0" smtClean="0">
                    <a:solidFill>
                      <a:schemeClr val="tx1"/>
                    </a:solidFill>
                  </a:rPr>
                  <a:t>YG.S.</a:t>
                </a:r>
                <a:r>
                  <a:rPr lang="ja-JP" altLang="en-US" sz="1800" dirty="0" smtClean="0">
                    <a:solidFill>
                      <a:schemeClr val="tx1"/>
                    </a:solidFill>
                  </a:rPr>
                  <a:t> </a:t>
                </a:r>
                <a:r>
                  <a:rPr lang="en-US" altLang="ja-JP" sz="1800" dirty="0" smtClean="0">
                    <a:solidFill>
                      <a:schemeClr val="tx1"/>
                    </a:solidFill>
                  </a:rPr>
                  <a:t>[MeV]</a:t>
                </a:r>
                <a:endParaRPr lang="ja-JP" sz="1800" dirty="0">
                  <a:solidFill>
                    <a:schemeClr val="tx1"/>
                  </a:solidFill>
                </a:endParaRPr>
              </a:p>
            </c:rich>
          </c:tx>
          <c:layout>
            <c:manualLayout>
              <c:xMode val="edge"/>
              <c:yMode val="edge"/>
              <c:x val="2.4201939458308508E-2"/>
              <c:y val="4.4374013208502566E-2"/>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ja-JP"/>
            </a:p>
          </c:txPr>
        </c:title>
        <c:numFmt formatCode="General" sourceLinked="1"/>
        <c:majorTickMark val="none"/>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ja-JP"/>
          </a:p>
        </c:txPr>
        <c:crossAx val="-120060416"/>
        <c:crosses val="autoZero"/>
        <c:crossBetween val="midCat"/>
        <c:minorUnit val="50"/>
      </c:valAx>
      <c:spPr>
        <a:noFill/>
        <a:ln>
          <a:solidFill>
            <a:schemeClr val="tx1"/>
          </a:solidFill>
        </a:ln>
        <a:effectLst/>
      </c:spPr>
    </c:plotArea>
    <c:plotVisOnly val="1"/>
    <c:dispBlanksAs val="gap"/>
    <c:showDLblsOverMax val="0"/>
  </c:chart>
  <c:spPr>
    <a:noFill/>
    <a:ln>
      <a:noFill/>
    </a:ln>
    <a:effectLst/>
  </c:spPr>
  <c:txPr>
    <a:bodyPr/>
    <a:lstStyle/>
    <a:p>
      <a:pPr>
        <a:defRPr>
          <a:solidFill>
            <a:schemeClr val="bg1"/>
          </a:solidFill>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1546250192984093"/>
          <c:y val="8.5043988269794715E-2"/>
          <c:w val="0.58411204796626692"/>
          <c:h val="0.64828021919755996"/>
        </c:manualLayout>
      </c:layout>
      <c:scatterChart>
        <c:scatterStyle val="smoothMarker"/>
        <c:varyColors val="0"/>
        <c:ser>
          <c:idx val="1"/>
          <c:order val="0"/>
          <c:spPr>
            <a:ln w="12700">
              <a:solidFill>
                <a:srgbClr val="FF00FF"/>
              </a:solidFill>
              <a:prstDash val="solid"/>
            </a:ln>
          </c:spPr>
          <c:marker>
            <c:symbol val="none"/>
          </c:marker>
          <c:xVal>
            <c:numRef>
              <c:f>Sheet2!$B$19:$B$58</c:f>
              <c:numCache>
                <c:formatCode>General</c:formatCode>
                <c:ptCount val="40"/>
                <c:pt idx="0">
                  <c:v>0.5</c:v>
                </c:pt>
                <c:pt idx="1">
                  <c:v>1</c:v>
                </c:pt>
                <c:pt idx="2">
                  <c:v>1.8</c:v>
                </c:pt>
                <c:pt idx="3">
                  <c:v>1.25</c:v>
                </c:pt>
                <c:pt idx="4">
                  <c:v>1.5</c:v>
                </c:pt>
                <c:pt idx="5">
                  <c:v>1.8</c:v>
                </c:pt>
                <c:pt idx="6">
                  <c:v>2</c:v>
                </c:pt>
                <c:pt idx="7">
                  <c:v>2.25</c:v>
                </c:pt>
                <c:pt idx="8">
                  <c:v>2.5</c:v>
                </c:pt>
                <c:pt idx="9">
                  <c:v>2.75</c:v>
                </c:pt>
                <c:pt idx="10">
                  <c:v>3</c:v>
                </c:pt>
                <c:pt idx="11">
                  <c:v>3.25</c:v>
                </c:pt>
                <c:pt idx="12">
                  <c:v>3.5</c:v>
                </c:pt>
                <c:pt idx="13">
                  <c:v>3.75</c:v>
                </c:pt>
                <c:pt idx="14">
                  <c:v>4</c:v>
                </c:pt>
                <c:pt idx="15">
                  <c:v>4.25</c:v>
                </c:pt>
                <c:pt idx="16">
                  <c:v>4.5</c:v>
                </c:pt>
                <c:pt idx="17">
                  <c:v>4.75</c:v>
                </c:pt>
                <c:pt idx="18">
                  <c:v>5</c:v>
                </c:pt>
                <c:pt idx="19">
                  <c:v>5.25</c:v>
                </c:pt>
                <c:pt idx="20">
                  <c:v>5.5</c:v>
                </c:pt>
                <c:pt idx="21">
                  <c:v>5.75</c:v>
                </c:pt>
                <c:pt idx="22">
                  <c:v>6</c:v>
                </c:pt>
                <c:pt idx="23">
                  <c:v>6.25</c:v>
                </c:pt>
                <c:pt idx="24">
                  <c:v>6.5</c:v>
                </c:pt>
                <c:pt idx="25">
                  <c:v>6.75</c:v>
                </c:pt>
                <c:pt idx="26">
                  <c:v>7</c:v>
                </c:pt>
                <c:pt idx="27">
                  <c:v>8</c:v>
                </c:pt>
                <c:pt idx="28">
                  <c:v>9</c:v>
                </c:pt>
                <c:pt idx="29">
                  <c:v>10</c:v>
                </c:pt>
                <c:pt idx="30">
                  <c:v>11</c:v>
                </c:pt>
                <c:pt idx="31">
                  <c:v>12</c:v>
                </c:pt>
                <c:pt idx="32">
                  <c:v>13</c:v>
                </c:pt>
                <c:pt idx="33">
                  <c:v>14</c:v>
                </c:pt>
                <c:pt idx="34">
                  <c:v>15</c:v>
                </c:pt>
                <c:pt idx="35">
                  <c:v>16</c:v>
                </c:pt>
                <c:pt idx="36">
                  <c:v>17</c:v>
                </c:pt>
                <c:pt idx="37">
                  <c:v>18</c:v>
                </c:pt>
                <c:pt idx="38">
                  <c:v>19</c:v>
                </c:pt>
                <c:pt idx="39">
                  <c:v>20</c:v>
                </c:pt>
              </c:numCache>
            </c:numRef>
          </c:xVal>
          <c:yVal>
            <c:numRef>
              <c:f>Sheet2!$D$19:$D$58</c:f>
              <c:numCache>
                <c:formatCode>0.000E+00</c:formatCode>
                <c:ptCount val="40"/>
                <c:pt idx="0">
                  <c:v>52776.866920990382</c:v>
                </c:pt>
                <c:pt idx="1">
                  <c:v>1568445.1279863489</c:v>
                </c:pt>
                <c:pt idx="2">
                  <c:v>10407777.256186251</c:v>
                </c:pt>
                <c:pt idx="3">
                  <c:v>3480989.8508907873</c:v>
                </c:pt>
                <c:pt idx="4">
                  <c:v>6194225.5591522995</c:v>
                </c:pt>
                <c:pt idx="5">
                  <c:v>10407777.256186251</c:v>
                </c:pt>
                <c:pt idx="6">
                  <c:v>13724482.146402473</c:v>
                </c:pt>
                <c:pt idx="7">
                  <c:v>18355907.393260177</c:v>
                </c:pt>
                <c:pt idx="8">
                  <c:v>23440540.054545175</c:v>
                </c:pt>
                <c:pt idx="9">
                  <c:v>28890992.689804576</c:v>
                </c:pt>
                <c:pt idx="10">
                  <c:v>34626056.115069233</c:v>
                </c:pt>
                <c:pt idx="11">
                  <c:v>40570842.057414286</c:v>
                </c:pt>
                <c:pt idx="12">
                  <c:v>46656600.508483388</c:v>
                </c:pt>
                <c:pt idx="13">
                  <c:v>52820419.963811755</c:v>
                </c:pt>
                <c:pt idx="14">
                  <c:v>59004901.196553811</c:v>
                </c:pt>
                <c:pt idx="15">
                  <c:v>65157841.668627813</c:v>
                </c:pt>
                <c:pt idx="16">
                  <c:v>71231943.373471186</c:v>
                </c:pt>
                <c:pt idx="17">
                  <c:v>77184546.162108824</c:v>
                </c:pt>
                <c:pt idx="18">
                  <c:v>82977384.199041739</c:v>
                </c:pt>
                <c:pt idx="19">
                  <c:v>88576361.729121059</c:v>
                </c:pt>
                <c:pt idx="20">
                  <c:v>93951344.194548994</c:v>
                </c:pt>
                <c:pt idx="21">
                  <c:v>99075961.150772572</c:v>
                </c:pt>
                <c:pt idx="22">
                  <c:v>103927418.02612017</c:v>
                </c:pt>
                <c:pt idx="23">
                  <c:v>108486314.38546902</c:v>
                </c:pt>
                <c:pt idx="24">
                  <c:v>112736466.92115563</c:v>
                </c:pt>
                <c:pt idx="25">
                  <c:v>116664735.88017708</c:v>
                </c:pt>
                <c:pt idx="26">
                  <c:v>120260854.04131792</c:v>
                </c:pt>
                <c:pt idx="27">
                  <c:v>131209594.23476528</c:v>
                </c:pt>
                <c:pt idx="28">
                  <c:v>136655938.31512588</c:v>
                </c:pt>
                <c:pt idx="29">
                  <c:v>136966167.98385271</c:v>
                </c:pt>
                <c:pt idx="30">
                  <c:v>132835014.00244224</c:v>
                </c:pt>
                <c:pt idx="31">
                  <c:v>125146561.66579582</c:v>
                </c:pt>
                <c:pt idx="32">
                  <c:v>114856845.56227811</c:v>
                </c:pt>
                <c:pt idx="33">
                  <c:v>102901386.40796922</c:v>
                </c:pt>
                <c:pt idx="34">
                  <c:v>90128505.446500003</c:v>
                </c:pt>
                <c:pt idx="35">
                  <c:v>77257062.948331624</c:v>
                </c:pt>
                <c:pt idx="36">
                  <c:v>64855612.438355446</c:v>
                </c:pt>
                <c:pt idx="37">
                  <c:v>53338941.781379864</c:v>
                </c:pt>
                <c:pt idx="38">
                  <c:v>42977559.161540113</c:v>
                </c:pt>
                <c:pt idx="39">
                  <c:v>33915774.948552266</c:v>
                </c:pt>
              </c:numCache>
            </c:numRef>
          </c:yVal>
          <c:smooth val="1"/>
        </c:ser>
        <c:ser>
          <c:idx val="3"/>
          <c:order val="1"/>
          <c:spPr>
            <a:ln w="12700">
              <a:solidFill>
                <a:srgbClr val="0000FF"/>
              </a:solidFill>
              <a:prstDash val="solid"/>
            </a:ln>
          </c:spPr>
          <c:marker>
            <c:symbol val="none"/>
          </c:marker>
          <c:xVal>
            <c:numRef>
              <c:f>Sheet2!$B$19:$B$58</c:f>
              <c:numCache>
                <c:formatCode>General</c:formatCode>
                <c:ptCount val="40"/>
                <c:pt idx="0">
                  <c:v>0.5</c:v>
                </c:pt>
                <c:pt idx="1">
                  <c:v>1</c:v>
                </c:pt>
                <c:pt idx="2">
                  <c:v>1.8</c:v>
                </c:pt>
                <c:pt idx="3">
                  <c:v>1.25</c:v>
                </c:pt>
                <c:pt idx="4">
                  <c:v>1.5</c:v>
                </c:pt>
                <c:pt idx="5">
                  <c:v>1.8</c:v>
                </c:pt>
                <c:pt idx="6">
                  <c:v>2</c:v>
                </c:pt>
                <c:pt idx="7">
                  <c:v>2.25</c:v>
                </c:pt>
                <c:pt idx="8">
                  <c:v>2.5</c:v>
                </c:pt>
                <c:pt idx="9">
                  <c:v>2.75</c:v>
                </c:pt>
                <c:pt idx="10">
                  <c:v>3</c:v>
                </c:pt>
                <c:pt idx="11">
                  <c:v>3.25</c:v>
                </c:pt>
                <c:pt idx="12">
                  <c:v>3.5</c:v>
                </c:pt>
                <c:pt idx="13">
                  <c:v>3.75</c:v>
                </c:pt>
                <c:pt idx="14">
                  <c:v>4</c:v>
                </c:pt>
                <c:pt idx="15">
                  <c:v>4.25</c:v>
                </c:pt>
                <c:pt idx="16">
                  <c:v>4.5</c:v>
                </c:pt>
                <c:pt idx="17">
                  <c:v>4.75</c:v>
                </c:pt>
                <c:pt idx="18">
                  <c:v>5</c:v>
                </c:pt>
                <c:pt idx="19">
                  <c:v>5.25</c:v>
                </c:pt>
                <c:pt idx="20">
                  <c:v>5.5</c:v>
                </c:pt>
                <c:pt idx="21">
                  <c:v>5.75</c:v>
                </c:pt>
                <c:pt idx="22">
                  <c:v>6</c:v>
                </c:pt>
                <c:pt idx="23">
                  <c:v>6.25</c:v>
                </c:pt>
                <c:pt idx="24">
                  <c:v>6.5</c:v>
                </c:pt>
                <c:pt idx="25">
                  <c:v>6.75</c:v>
                </c:pt>
                <c:pt idx="26">
                  <c:v>7</c:v>
                </c:pt>
                <c:pt idx="27">
                  <c:v>8</c:v>
                </c:pt>
                <c:pt idx="28">
                  <c:v>9</c:v>
                </c:pt>
                <c:pt idx="29">
                  <c:v>10</c:v>
                </c:pt>
                <c:pt idx="30">
                  <c:v>11</c:v>
                </c:pt>
                <c:pt idx="31">
                  <c:v>12</c:v>
                </c:pt>
                <c:pt idx="32">
                  <c:v>13</c:v>
                </c:pt>
                <c:pt idx="33">
                  <c:v>14</c:v>
                </c:pt>
                <c:pt idx="34">
                  <c:v>15</c:v>
                </c:pt>
                <c:pt idx="35">
                  <c:v>16</c:v>
                </c:pt>
                <c:pt idx="36">
                  <c:v>17</c:v>
                </c:pt>
                <c:pt idx="37">
                  <c:v>18</c:v>
                </c:pt>
                <c:pt idx="38">
                  <c:v>19</c:v>
                </c:pt>
                <c:pt idx="39">
                  <c:v>20</c:v>
                </c:pt>
              </c:numCache>
            </c:numRef>
          </c:xVal>
          <c:yVal>
            <c:numRef>
              <c:f>Sheet2!$F$19:$F$58</c:f>
              <c:numCache>
                <c:formatCode>0.000E+00</c:formatCode>
                <c:ptCount val="40"/>
                <c:pt idx="0">
                  <c:v>5.2057505873340076E-11</c:v>
                </c:pt>
                <c:pt idx="1">
                  <c:v>1.0478965387734093E-2</c:v>
                </c:pt>
                <c:pt idx="2">
                  <c:v>91.878027747686417</c:v>
                </c:pt>
                <c:pt idx="3">
                  <c:v>0.57446810161461959</c:v>
                </c:pt>
                <c:pt idx="4">
                  <c:v>8.867217000695975</c:v>
                </c:pt>
                <c:pt idx="5">
                  <c:v>91.878027747686417</c:v>
                </c:pt>
                <c:pt idx="6">
                  <c:v>303.30561577526873</c:v>
                </c:pt>
                <c:pt idx="7">
                  <c:v>1021.9869060301083</c:v>
                </c:pt>
                <c:pt idx="8">
                  <c:v>2746.9581430691114</c:v>
                </c:pt>
                <c:pt idx="9">
                  <c:v>6246.2246352713628</c:v>
                </c:pt>
                <c:pt idx="10">
                  <c:v>12500.588074908825</c:v>
                </c:pt>
                <c:pt idx="11">
                  <c:v>22636.710276439484</c:v>
                </c:pt>
                <c:pt idx="12">
                  <c:v>37839.216237800203</c:v>
                </c:pt>
                <c:pt idx="13">
                  <c:v>59257.631134764975</c:v>
                </c:pt>
                <c:pt idx="14">
                  <c:v>87920.335938540447</c:v>
                </c:pt>
                <c:pt idx="15">
                  <c:v>124663.34385577837</c:v>
                </c:pt>
                <c:pt idx="16">
                  <c:v>170077.81575016311</c:v>
                </c:pt>
                <c:pt idx="17">
                  <c:v>224477.28984004815</c:v>
                </c:pt>
                <c:pt idx="18">
                  <c:v>287883.61100253754</c:v>
                </c:pt>
                <c:pt idx="19">
                  <c:v>360029.346476053</c:v>
                </c:pt>
                <c:pt idx="20">
                  <c:v>440373.86758522328</c:v>
                </c:pt>
                <c:pt idx="21">
                  <c:v>528130.08068347361</c:v>
                </c:pt>
                <c:pt idx="22">
                  <c:v>622298.86170719343</c:v>
                </c:pt>
                <c:pt idx="23">
                  <c:v>721708.48217075062</c:v>
                </c:pt>
                <c:pt idx="24">
                  <c:v>825056.63618141203</c:v>
                </c:pt>
                <c:pt idx="25">
                  <c:v>930953.03818696761</c:v>
                </c:pt>
                <c:pt idx="26">
                  <c:v>1037960.9271313443</c:v>
                </c:pt>
                <c:pt idx="27">
                  <c:v>1448834.581698488</c:v>
                </c:pt>
                <c:pt idx="28">
                  <c:v>1773684.4473388975</c:v>
                </c:pt>
                <c:pt idx="29">
                  <c:v>1960833.9731250675</c:v>
                </c:pt>
                <c:pt idx="30">
                  <c:v>1995635.5666164411</c:v>
                </c:pt>
                <c:pt idx="31">
                  <c:v>1894814.6053659306</c:v>
                </c:pt>
                <c:pt idx="32">
                  <c:v>1694383.9217927526</c:v>
                </c:pt>
                <c:pt idx="33">
                  <c:v>1436901.9149122171</c:v>
                </c:pt>
                <c:pt idx="34">
                  <c:v>1161594.7085840614</c:v>
                </c:pt>
                <c:pt idx="35">
                  <c:v>898625.33595260244</c:v>
                </c:pt>
                <c:pt idx="36">
                  <c:v>667207.5065438014</c:v>
                </c:pt>
                <c:pt idx="37">
                  <c:v>476459.89080535254</c:v>
                </c:pt>
                <c:pt idx="38">
                  <c:v>327728.72763924522</c:v>
                </c:pt>
                <c:pt idx="39">
                  <c:v>217322.15619705798</c:v>
                </c:pt>
              </c:numCache>
            </c:numRef>
          </c:yVal>
          <c:smooth val="1"/>
        </c:ser>
        <c:ser>
          <c:idx val="4"/>
          <c:order val="2"/>
          <c:spPr>
            <a:ln w="12700">
              <a:solidFill>
                <a:srgbClr val="FF0000"/>
              </a:solidFill>
              <a:prstDash val="solid"/>
            </a:ln>
          </c:spPr>
          <c:marker>
            <c:symbol val="none"/>
          </c:marker>
          <c:xVal>
            <c:numRef>
              <c:f>Sheet2!$B$19:$B$58</c:f>
              <c:numCache>
                <c:formatCode>General</c:formatCode>
                <c:ptCount val="40"/>
                <c:pt idx="0">
                  <c:v>0.5</c:v>
                </c:pt>
                <c:pt idx="1">
                  <c:v>1</c:v>
                </c:pt>
                <c:pt idx="2">
                  <c:v>1.8</c:v>
                </c:pt>
                <c:pt idx="3">
                  <c:v>1.25</c:v>
                </c:pt>
                <c:pt idx="4">
                  <c:v>1.5</c:v>
                </c:pt>
                <c:pt idx="5">
                  <c:v>1.8</c:v>
                </c:pt>
                <c:pt idx="6">
                  <c:v>2</c:v>
                </c:pt>
                <c:pt idx="7">
                  <c:v>2.25</c:v>
                </c:pt>
                <c:pt idx="8">
                  <c:v>2.5</c:v>
                </c:pt>
                <c:pt idx="9">
                  <c:v>2.75</c:v>
                </c:pt>
                <c:pt idx="10">
                  <c:v>3</c:v>
                </c:pt>
                <c:pt idx="11">
                  <c:v>3.25</c:v>
                </c:pt>
                <c:pt idx="12">
                  <c:v>3.5</c:v>
                </c:pt>
                <c:pt idx="13">
                  <c:v>3.75</c:v>
                </c:pt>
                <c:pt idx="14">
                  <c:v>4</c:v>
                </c:pt>
                <c:pt idx="15">
                  <c:v>4.25</c:v>
                </c:pt>
                <c:pt idx="16">
                  <c:v>4.5</c:v>
                </c:pt>
                <c:pt idx="17">
                  <c:v>4.75</c:v>
                </c:pt>
                <c:pt idx="18">
                  <c:v>5</c:v>
                </c:pt>
                <c:pt idx="19">
                  <c:v>5.25</c:v>
                </c:pt>
                <c:pt idx="20">
                  <c:v>5.5</c:v>
                </c:pt>
                <c:pt idx="21">
                  <c:v>5.75</c:v>
                </c:pt>
                <c:pt idx="22">
                  <c:v>6</c:v>
                </c:pt>
                <c:pt idx="23">
                  <c:v>6.25</c:v>
                </c:pt>
                <c:pt idx="24">
                  <c:v>6.5</c:v>
                </c:pt>
                <c:pt idx="25">
                  <c:v>6.75</c:v>
                </c:pt>
                <c:pt idx="26">
                  <c:v>7</c:v>
                </c:pt>
                <c:pt idx="27">
                  <c:v>8</c:v>
                </c:pt>
                <c:pt idx="28">
                  <c:v>9</c:v>
                </c:pt>
                <c:pt idx="29">
                  <c:v>10</c:v>
                </c:pt>
                <c:pt idx="30">
                  <c:v>11</c:v>
                </c:pt>
                <c:pt idx="31">
                  <c:v>12</c:v>
                </c:pt>
                <c:pt idx="32">
                  <c:v>13</c:v>
                </c:pt>
                <c:pt idx="33">
                  <c:v>14</c:v>
                </c:pt>
                <c:pt idx="34">
                  <c:v>15</c:v>
                </c:pt>
                <c:pt idx="35">
                  <c:v>16</c:v>
                </c:pt>
                <c:pt idx="36">
                  <c:v>17</c:v>
                </c:pt>
                <c:pt idx="37">
                  <c:v>18</c:v>
                </c:pt>
                <c:pt idx="38">
                  <c:v>19</c:v>
                </c:pt>
                <c:pt idx="39">
                  <c:v>20</c:v>
                </c:pt>
              </c:numCache>
            </c:numRef>
          </c:xVal>
          <c:yVal>
            <c:numRef>
              <c:f>Sheet2!$G$19:$G$58</c:f>
              <c:numCache>
                <c:formatCode>0.000E+00</c:formatCode>
                <c:ptCount val="40"/>
                <c:pt idx="0">
                  <c:v>3673.8926723000272</c:v>
                </c:pt>
                <c:pt idx="1">
                  <c:v>27664.027532283595</c:v>
                </c:pt>
                <c:pt idx="2">
                  <c:v>141999.18926248892</c:v>
                </c:pt>
                <c:pt idx="3">
                  <c:v>52121.891465884524</c:v>
                </c:pt>
                <c:pt idx="4">
                  <c:v>86569.796814311878</c:v>
                </c:pt>
                <c:pt idx="5">
                  <c:v>141999.18926248892</c:v>
                </c:pt>
                <c:pt idx="6">
                  <c:v>187635.99709611302</c:v>
                </c:pt>
                <c:pt idx="7">
                  <c:v>254221.13223032915</c:v>
                </c:pt>
                <c:pt idx="8">
                  <c:v>330798.81038999022</c:v>
                </c:pt>
                <c:pt idx="9">
                  <c:v>416392.75835380401</c:v>
                </c:pt>
                <c:pt idx="10">
                  <c:v>509737.58067470661</c:v>
                </c:pt>
                <c:pt idx="11">
                  <c:v>609339.22829003062</c:v>
                </c:pt>
                <c:pt idx="12">
                  <c:v>713536.90132520744</c:v>
                </c:pt>
                <c:pt idx="13">
                  <c:v>820564.22596584784</c:v>
                </c:pt>
                <c:pt idx="14">
                  <c:v>928607.84850026714</c:v>
                </c:pt>
                <c:pt idx="15">
                  <c:v>1035861.9087227527</c:v>
                </c:pt>
                <c:pt idx="16">
                  <c:v>1140577.1788810652</c:v>
                </c:pt>
                <c:pt idx="17">
                  <c:v>1241103.9730616931</c:v>
                </c:pt>
                <c:pt idx="18">
                  <c:v>1335928.2363594095</c:v>
                </c:pt>
                <c:pt idx="19">
                  <c:v>1423700.5058738815</c:v>
                </c:pt>
                <c:pt idx="20">
                  <c:v>1503257.6906173958</c:v>
                </c:pt>
                <c:pt idx="21">
                  <c:v>1573637.8405350081</c:v>
                </c:pt>
                <c:pt idx="22">
                  <c:v>1634088.263339723</c:v>
                </c:pt>
                <c:pt idx="23">
                  <c:v>1684067.500528231</c:v>
                </c:pt>
                <c:pt idx="24">
                  <c:v>1723241.7908608138</c:v>
                </c:pt>
                <c:pt idx="25">
                  <c:v>1751476.7319930142</c:v>
                </c:pt>
                <c:pt idx="26">
                  <c:v>1768824.9010053326</c:v>
                </c:pt>
                <c:pt idx="27">
                  <c:v>1736006.2776957976</c:v>
                </c:pt>
                <c:pt idx="28">
                  <c:v>1569584.7902584861</c:v>
                </c:pt>
                <c:pt idx="29">
                  <c:v>1321834.8867123818</c:v>
                </c:pt>
                <c:pt idx="30">
                  <c:v>1045186.5281812851</c:v>
                </c:pt>
                <c:pt idx="31">
                  <c:v>780585.24054095836</c:v>
                </c:pt>
                <c:pt idx="32">
                  <c:v>553134.8551185492</c:v>
                </c:pt>
                <c:pt idx="33">
                  <c:v>373212.49642496492</c:v>
                </c:pt>
                <c:pt idx="34">
                  <c:v>240430.86173446968</c:v>
                </c:pt>
                <c:pt idx="35">
                  <c:v>148204.76374967411</c:v>
                </c:pt>
                <c:pt idx="36">
                  <c:v>87554.985903838955</c:v>
                </c:pt>
                <c:pt idx="37">
                  <c:v>49632.000002895431</c:v>
                </c:pt>
                <c:pt idx="38">
                  <c:v>27017.072354139356</c:v>
                </c:pt>
                <c:pt idx="39">
                  <c:v>14127.283109140442</c:v>
                </c:pt>
              </c:numCache>
            </c:numRef>
          </c:yVal>
          <c:smooth val="1"/>
        </c:ser>
        <c:dLbls>
          <c:showLegendKey val="0"/>
          <c:showVal val="0"/>
          <c:showCatName val="0"/>
          <c:showSerName val="0"/>
          <c:showPercent val="0"/>
          <c:showBubbleSize val="0"/>
        </c:dLbls>
        <c:axId val="-522572784"/>
        <c:axId val="-522574416"/>
      </c:scatterChart>
      <c:valAx>
        <c:axId val="-522572784"/>
        <c:scaling>
          <c:orientation val="minMax"/>
          <c:max val="20"/>
          <c:min val="0"/>
        </c:scaling>
        <c:delete val="0"/>
        <c:axPos val="b"/>
        <c:title>
          <c:tx>
            <c:rich>
              <a:bodyPr/>
              <a:lstStyle/>
              <a:p>
                <a:pPr>
                  <a:defRPr sz="1600" b="1" i="0" u="none" strike="noStrike" baseline="0">
                    <a:solidFill>
                      <a:srgbClr val="000000"/>
                    </a:solidFill>
                    <a:latin typeface="Arial" panose="020B0604020202020204" pitchFamily="34" charset="0"/>
                    <a:ea typeface="ＭＳ Ｐゴシック"/>
                    <a:cs typeface="Arial" panose="020B0604020202020204" pitchFamily="34" charset="0"/>
                  </a:defRPr>
                </a:pPr>
                <a:r>
                  <a:rPr lang="en-US" altLang="en-US" sz="1600" b="1" dirty="0" smtClean="0">
                    <a:latin typeface="Arial" panose="020B0604020202020204" pitchFamily="34" charset="0"/>
                    <a:cs typeface="Arial" panose="020B0604020202020204" pitchFamily="34" charset="0"/>
                  </a:rPr>
                  <a:t>[GeV/c]</a:t>
                </a:r>
                <a:endParaRPr lang="en-US" altLang="en-US" sz="1600" b="1" dirty="0">
                  <a:latin typeface="Arial" panose="020B0604020202020204" pitchFamily="34" charset="0"/>
                  <a:cs typeface="Arial" panose="020B0604020202020204" pitchFamily="34" charset="0"/>
                </a:endParaRPr>
              </a:p>
            </c:rich>
          </c:tx>
          <c:layout>
            <c:manualLayout>
              <c:xMode val="edge"/>
              <c:yMode val="edge"/>
              <c:x val="0.73340073491928726"/>
              <c:y val="0.87451402694116642"/>
            </c:manualLayout>
          </c:layout>
          <c:overlay val="0"/>
          <c:spPr>
            <a:noFill/>
            <a:ln w="25400">
              <a:noFill/>
            </a:ln>
          </c:spPr>
        </c:title>
        <c:numFmt formatCode="General" sourceLinked="1"/>
        <c:majorTickMark val="in"/>
        <c:minorTickMark val="none"/>
        <c:tickLblPos val="nextTo"/>
        <c:spPr>
          <a:ln w="3175">
            <a:solidFill>
              <a:srgbClr val="000000"/>
            </a:solidFill>
            <a:prstDash val="solid"/>
          </a:ln>
        </c:spPr>
        <c:txPr>
          <a:bodyPr rot="0" vert="horz"/>
          <a:lstStyle/>
          <a:p>
            <a:pPr>
              <a:defRPr sz="1600" b="1" i="0" u="none" strike="noStrike" baseline="0">
                <a:solidFill>
                  <a:srgbClr val="000000"/>
                </a:solidFill>
                <a:latin typeface="Arial" panose="020B0604020202020204" pitchFamily="34" charset="0"/>
                <a:ea typeface="ＭＳ Ｐゴシック"/>
                <a:cs typeface="Arial" panose="020B0604020202020204" pitchFamily="34" charset="0"/>
              </a:defRPr>
            </a:pPr>
            <a:endParaRPr lang="ja-JP"/>
          </a:p>
        </c:txPr>
        <c:crossAx val="-522574416"/>
        <c:crosses val="autoZero"/>
        <c:crossBetween val="midCat"/>
        <c:majorUnit val="5"/>
      </c:valAx>
      <c:valAx>
        <c:axId val="-522574416"/>
        <c:scaling>
          <c:logBase val="10"/>
          <c:orientation val="minMax"/>
          <c:min val="1000"/>
        </c:scaling>
        <c:delete val="0"/>
        <c:axPos val="l"/>
        <c:majorGridlines>
          <c:spPr>
            <a:ln w="3175">
              <a:solidFill>
                <a:srgbClr val="000000"/>
              </a:solidFill>
              <a:prstDash val="solid"/>
            </a:ln>
          </c:spPr>
        </c:majorGridlines>
        <c:title>
          <c:tx>
            <c:rich>
              <a:bodyPr/>
              <a:lstStyle/>
              <a:p>
                <a:pPr>
                  <a:defRPr sz="1600" b="1" i="0" u="none" strike="noStrike" baseline="0">
                    <a:solidFill>
                      <a:srgbClr val="000000"/>
                    </a:solidFill>
                    <a:latin typeface="Arial" panose="020B0604020202020204" pitchFamily="34" charset="0"/>
                    <a:ea typeface="ＭＳ Ｐゴシック"/>
                    <a:cs typeface="Arial" panose="020B0604020202020204" pitchFamily="34" charset="0"/>
                  </a:defRPr>
                </a:pPr>
                <a:r>
                  <a:rPr lang="en-US" altLang="en-US" sz="1600" b="1">
                    <a:latin typeface="Arial" panose="020B0604020202020204" pitchFamily="34" charset="0"/>
                    <a:cs typeface="Arial" panose="020B0604020202020204" pitchFamily="34" charset="0"/>
                  </a:rPr>
                  <a:t>Counts/sec</a:t>
                </a:r>
              </a:p>
            </c:rich>
          </c:tx>
          <c:layout>
            <c:manualLayout>
              <c:xMode val="edge"/>
              <c:yMode val="edge"/>
              <c:x val="1.4957264957264856E-2"/>
              <c:y val="8.211143695014661E-2"/>
            </c:manualLayout>
          </c:layout>
          <c:overlay val="0"/>
          <c:spPr>
            <a:noFill/>
            <a:ln w="25400">
              <a:noFill/>
            </a:ln>
          </c:spPr>
        </c:title>
        <c:numFmt formatCode="0.0E+00" sourceLinked="0"/>
        <c:majorTickMark val="in"/>
        <c:minorTickMark val="none"/>
        <c:tickLblPos val="nextTo"/>
        <c:spPr>
          <a:ln w="3175">
            <a:solidFill>
              <a:srgbClr val="000000"/>
            </a:solidFill>
            <a:prstDash val="solid"/>
          </a:ln>
        </c:spPr>
        <c:txPr>
          <a:bodyPr rot="0" vert="horz"/>
          <a:lstStyle/>
          <a:p>
            <a:pPr>
              <a:defRPr sz="1600" b="1" i="0" u="none" strike="noStrike" baseline="0">
                <a:solidFill>
                  <a:srgbClr val="000000"/>
                </a:solidFill>
                <a:latin typeface="Arial" panose="020B0604020202020204" pitchFamily="34" charset="0"/>
                <a:ea typeface="ＭＳ Ｐゴシック"/>
                <a:cs typeface="Arial" panose="020B0604020202020204" pitchFamily="34" charset="0"/>
              </a:defRPr>
            </a:pPr>
            <a:endParaRPr lang="ja-JP"/>
          </a:p>
        </c:txPr>
        <c:crossAx val="-522572784"/>
        <c:crosses val="autoZero"/>
        <c:crossBetween val="midCat"/>
      </c:valAx>
      <c:spPr>
        <a:solidFill>
          <a:srgbClr val="FFFFCC"/>
        </a:solidFill>
        <a:ln w="12700">
          <a:solidFill>
            <a:srgbClr val="000000"/>
          </a:solidFill>
          <a:prstDash val="solid"/>
        </a:ln>
      </c:spPr>
    </c:plotArea>
    <c:plotVisOnly val="1"/>
    <c:dispBlanksAs val="gap"/>
    <c:showDLblsOverMax val="0"/>
  </c:chart>
  <c:spPr>
    <a:solidFill>
      <a:srgbClr val="FFFFFF"/>
    </a:solidFill>
    <a:ln w="9525">
      <a:noFill/>
    </a:ln>
  </c:spPr>
  <c:txPr>
    <a:bodyPr/>
    <a:lstStyle/>
    <a:p>
      <a:pPr>
        <a:defRPr sz="110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chemeClr val="bg1">
                  <a:lumMod val="85000"/>
                </a:schemeClr>
              </a:solidFill>
              <a:round/>
            </a:ln>
            <a:effectLst/>
          </c:spPr>
          <c:marker>
            <c:symbol val="none"/>
          </c:marker>
          <c:xVal>
            <c:numRef>
              <c:f>Sheet1!$AF$3:$AF$97</c:f>
              <c:numCache>
                <c:formatCode>General</c:formatCode>
                <c:ptCount val="95"/>
                <c:pt idx="0">
                  <c:v>0.3</c:v>
                </c:pt>
                <c:pt idx="1">
                  <c:v>0.35</c:v>
                </c:pt>
                <c:pt idx="2">
                  <c:v>0.4</c:v>
                </c:pt>
                <c:pt idx="3">
                  <c:v>0.45</c:v>
                </c:pt>
                <c:pt idx="4">
                  <c:v>0.5</c:v>
                </c:pt>
                <c:pt idx="5">
                  <c:v>0.55000000000000004</c:v>
                </c:pt>
                <c:pt idx="6">
                  <c:v>0.6</c:v>
                </c:pt>
                <c:pt idx="7">
                  <c:v>0.65</c:v>
                </c:pt>
                <c:pt idx="8">
                  <c:v>0.7</c:v>
                </c:pt>
                <c:pt idx="9">
                  <c:v>0.75</c:v>
                </c:pt>
                <c:pt idx="10">
                  <c:v>0.8</c:v>
                </c:pt>
                <c:pt idx="11">
                  <c:v>0.85</c:v>
                </c:pt>
                <c:pt idx="12">
                  <c:v>0.9</c:v>
                </c:pt>
                <c:pt idx="13">
                  <c:v>0.95</c:v>
                </c:pt>
                <c:pt idx="14">
                  <c:v>1</c:v>
                </c:pt>
                <c:pt idx="15">
                  <c:v>1.05</c:v>
                </c:pt>
                <c:pt idx="16">
                  <c:v>1.1000000000000001</c:v>
                </c:pt>
                <c:pt idx="17">
                  <c:v>1.1499999999999999</c:v>
                </c:pt>
                <c:pt idx="18">
                  <c:v>1.2</c:v>
                </c:pt>
                <c:pt idx="19">
                  <c:v>1.25</c:v>
                </c:pt>
                <c:pt idx="20">
                  <c:v>1.3</c:v>
                </c:pt>
                <c:pt idx="21">
                  <c:v>1.35</c:v>
                </c:pt>
                <c:pt idx="22">
                  <c:v>1.4</c:v>
                </c:pt>
                <c:pt idx="23">
                  <c:v>1.45</c:v>
                </c:pt>
                <c:pt idx="24">
                  <c:v>1.5</c:v>
                </c:pt>
                <c:pt idx="25">
                  <c:v>1.55</c:v>
                </c:pt>
                <c:pt idx="26">
                  <c:v>1.6</c:v>
                </c:pt>
                <c:pt idx="27">
                  <c:v>1.65</c:v>
                </c:pt>
                <c:pt idx="28">
                  <c:v>1.7</c:v>
                </c:pt>
                <c:pt idx="29">
                  <c:v>1.75</c:v>
                </c:pt>
                <c:pt idx="30">
                  <c:v>1.8</c:v>
                </c:pt>
                <c:pt idx="31">
                  <c:v>1.85</c:v>
                </c:pt>
                <c:pt idx="32">
                  <c:v>1.9</c:v>
                </c:pt>
                <c:pt idx="33">
                  <c:v>1.95</c:v>
                </c:pt>
                <c:pt idx="34">
                  <c:v>2</c:v>
                </c:pt>
                <c:pt idx="35">
                  <c:v>2.0499999999999998</c:v>
                </c:pt>
                <c:pt idx="36">
                  <c:v>2.1</c:v>
                </c:pt>
                <c:pt idx="37">
                  <c:v>2.15</c:v>
                </c:pt>
                <c:pt idx="38">
                  <c:v>2.2000000000000002</c:v>
                </c:pt>
                <c:pt idx="39">
                  <c:v>2.25</c:v>
                </c:pt>
                <c:pt idx="40">
                  <c:v>2.2999999999999998</c:v>
                </c:pt>
                <c:pt idx="41">
                  <c:v>2.35</c:v>
                </c:pt>
                <c:pt idx="42">
                  <c:v>2.4</c:v>
                </c:pt>
                <c:pt idx="43">
                  <c:v>2.4500000000000002</c:v>
                </c:pt>
                <c:pt idx="44">
                  <c:v>2.5</c:v>
                </c:pt>
                <c:pt idx="45">
                  <c:v>2.5499999999999998</c:v>
                </c:pt>
                <c:pt idx="46">
                  <c:v>2.6</c:v>
                </c:pt>
                <c:pt idx="47">
                  <c:v>2.65</c:v>
                </c:pt>
                <c:pt idx="48">
                  <c:v>2.7</c:v>
                </c:pt>
                <c:pt idx="49">
                  <c:v>2.75</c:v>
                </c:pt>
                <c:pt idx="50">
                  <c:v>2.8</c:v>
                </c:pt>
                <c:pt idx="51">
                  <c:v>2.85</c:v>
                </c:pt>
                <c:pt idx="52">
                  <c:v>2.9</c:v>
                </c:pt>
                <c:pt idx="53">
                  <c:v>2.95</c:v>
                </c:pt>
                <c:pt idx="54">
                  <c:v>3</c:v>
                </c:pt>
                <c:pt idx="55">
                  <c:v>3.05</c:v>
                </c:pt>
                <c:pt idx="56">
                  <c:v>3.1</c:v>
                </c:pt>
                <c:pt idx="57">
                  <c:v>3.15</c:v>
                </c:pt>
                <c:pt idx="58">
                  <c:v>3.2</c:v>
                </c:pt>
                <c:pt idx="59">
                  <c:v>3.25</c:v>
                </c:pt>
                <c:pt idx="60">
                  <c:v>3.3</c:v>
                </c:pt>
                <c:pt idx="61">
                  <c:v>3.35</c:v>
                </c:pt>
                <c:pt idx="62">
                  <c:v>3.4</c:v>
                </c:pt>
                <c:pt idx="63">
                  <c:v>3.45</c:v>
                </c:pt>
                <c:pt idx="64">
                  <c:v>3.5</c:v>
                </c:pt>
                <c:pt idx="65">
                  <c:v>3.55</c:v>
                </c:pt>
                <c:pt idx="66">
                  <c:v>3.6</c:v>
                </c:pt>
                <c:pt idx="67">
                  <c:v>3.65</c:v>
                </c:pt>
                <c:pt idx="68">
                  <c:v>3.7</c:v>
                </c:pt>
                <c:pt idx="69">
                  <c:v>3.75</c:v>
                </c:pt>
                <c:pt idx="70">
                  <c:v>3.8</c:v>
                </c:pt>
                <c:pt idx="71">
                  <c:v>3.85</c:v>
                </c:pt>
                <c:pt idx="72">
                  <c:v>3.9</c:v>
                </c:pt>
                <c:pt idx="73">
                  <c:v>3.95</c:v>
                </c:pt>
                <c:pt idx="74">
                  <c:v>4</c:v>
                </c:pt>
                <c:pt idx="75">
                  <c:v>4.05</c:v>
                </c:pt>
                <c:pt idx="76">
                  <c:v>4.0999999999999996</c:v>
                </c:pt>
                <c:pt idx="77">
                  <c:v>4.1500000000000004</c:v>
                </c:pt>
                <c:pt idx="78">
                  <c:v>4.2</c:v>
                </c:pt>
                <c:pt idx="79">
                  <c:v>4.25</c:v>
                </c:pt>
                <c:pt idx="80">
                  <c:v>4.3</c:v>
                </c:pt>
                <c:pt idx="81">
                  <c:v>4.3499999999999996</c:v>
                </c:pt>
                <c:pt idx="82">
                  <c:v>4.4000000000000004</c:v>
                </c:pt>
                <c:pt idx="83">
                  <c:v>4.45</c:v>
                </c:pt>
                <c:pt idx="84">
                  <c:v>4.5</c:v>
                </c:pt>
                <c:pt idx="85">
                  <c:v>4.55</c:v>
                </c:pt>
                <c:pt idx="86">
                  <c:v>4.5999999999999996</c:v>
                </c:pt>
                <c:pt idx="87">
                  <c:v>4.6500000000000004</c:v>
                </c:pt>
                <c:pt idx="88">
                  <c:v>4.7</c:v>
                </c:pt>
                <c:pt idx="89">
                  <c:v>4.75</c:v>
                </c:pt>
                <c:pt idx="90">
                  <c:v>4.8</c:v>
                </c:pt>
                <c:pt idx="91">
                  <c:v>4.8499999999999996</c:v>
                </c:pt>
                <c:pt idx="92">
                  <c:v>4.9000000000000004</c:v>
                </c:pt>
                <c:pt idx="93">
                  <c:v>4.95</c:v>
                </c:pt>
                <c:pt idx="94">
                  <c:v>5</c:v>
                </c:pt>
              </c:numCache>
            </c:numRef>
          </c:xVal>
          <c:yVal>
            <c:numRef>
              <c:f>Sheet1!$AG$3:$AG$97</c:f>
              <c:numCache>
                <c:formatCode>General</c:formatCode>
                <c:ptCount val="95"/>
                <c:pt idx="0">
                  <c:v>284.25595749000001</c:v>
                </c:pt>
                <c:pt idx="1">
                  <c:v>259.89932090000013</c:v>
                </c:pt>
                <c:pt idx="2">
                  <c:v>238.71518723999998</c:v>
                </c:pt>
                <c:pt idx="3">
                  <c:v>220.3465076</c:v>
                </c:pt>
                <c:pt idx="4">
                  <c:v>204.37940380000009</c:v>
                </c:pt>
                <c:pt idx="5">
                  <c:v>190.43161423999982</c:v>
                </c:pt>
                <c:pt idx="6">
                  <c:v>178.17643098000008</c:v>
                </c:pt>
                <c:pt idx="7">
                  <c:v>167.34318274999987</c:v>
                </c:pt>
                <c:pt idx="8">
                  <c:v>157.71023156000001</c:v>
                </c:pt>
                <c:pt idx="9">
                  <c:v>149.09652798000002</c:v>
                </c:pt>
                <c:pt idx="10">
                  <c:v>141.35383827999999</c:v>
                </c:pt>
                <c:pt idx="11">
                  <c:v>134.36022359999993</c:v>
                </c:pt>
                <c:pt idx="12">
                  <c:v>128.01478291000012</c:v>
                </c:pt>
                <c:pt idx="13">
                  <c:v>122.23348870999985</c:v>
                </c:pt>
                <c:pt idx="14">
                  <c:v>116.94590984000024</c:v>
                </c:pt>
                <c:pt idx="15">
                  <c:v>112.09263433999968</c:v>
                </c:pt>
                <c:pt idx="16">
                  <c:v>107.62323721999974</c:v>
                </c:pt>
                <c:pt idx="17">
                  <c:v>103.49467077999998</c:v>
                </c:pt>
                <c:pt idx="18">
                  <c:v>99.669982230000187</c:v>
                </c:pt>
                <c:pt idx="19">
                  <c:v>96.117285950000223</c:v>
                </c:pt>
                <c:pt idx="20">
                  <c:v>92.808934509999744</c:v>
                </c:pt>
                <c:pt idx="21">
                  <c:v>89.720845589999954</c:v>
                </c:pt>
                <c:pt idx="22">
                  <c:v>86.831952239999737</c:v>
                </c:pt>
                <c:pt idx="23">
                  <c:v>84.123751000000084</c:v>
                </c:pt>
                <c:pt idx="24">
                  <c:v>81.579928370000289</c:v>
                </c:pt>
                <c:pt idx="25">
                  <c:v>79.186050180000166</c:v>
                </c:pt>
                <c:pt idx="26">
                  <c:v>76.92930208000007</c:v>
                </c:pt>
                <c:pt idx="27">
                  <c:v>74.798271520000071</c:v>
                </c:pt>
                <c:pt idx="28">
                  <c:v>72.782763660000001</c:v>
                </c:pt>
                <c:pt idx="29">
                  <c:v>70.873645329999817</c:v>
                </c:pt>
                <c:pt idx="30">
                  <c:v>69.062712269999793</c:v>
                </c:pt>
                <c:pt idx="31">
                  <c:v>67.342575399999987</c:v>
                </c:pt>
                <c:pt idx="32">
                  <c:v>65.70656340000005</c:v>
                </c:pt>
                <c:pt idx="33">
                  <c:v>64.148638709999886</c:v>
                </c:pt>
                <c:pt idx="34">
                  <c:v>62.66332495000006</c:v>
                </c:pt>
                <c:pt idx="35">
                  <c:v>61.245643940000264</c:v>
                </c:pt>
                <c:pt idx="36">
                  <c:v>59.891060959999777</c:v>
                </c:pt>
                <c:pt idx="37">
                  <c:v>58.595436949999566</c:v>
                </c:pt>
                <c:pt idx="38">
                  <c:v>57.354986710000048</c:v>
                </c:pt>
                <c:pt idx="39">
                  <c:v>56.166242199999942</c:v>
                </c:pt>
                <c:pt idx="40">
                  <c:v>55.026020340000287</c:v>
                </c:pt>
                <c:pt idx="41">
                  <c:v>53.931394440000076</c:v>
                </c:pt>
                <c:pt idx="42">
                  <c:v>52.879669150000154</c:v>
                </c:pt>
                <c:pt idx="43">
                  <c:v>51.868358130000161</c:v>
                </c:pt>
                <c:pt idx="44">
                  <c:v>50.895164309999927</c:v>
                </c:pt>
                <c:pt idx="45">
                  <c:v>49.957962210000005</c:v>
                </c:pt>
                <c:pt idx="46">
                  <c:v>49.054782340000202</c:v>
                </c:pt>
                <c:pt idx="47">
                  <c:v>48.183797119999326</c:v>
                </c:pt>
                <c:pt idx="48">
                  <c:v>47.343308360000265</c:v>
                </c:pt>
                <c:pt idx="49">
                  <c:v>46.531735980000121</c:v>
                </c:pt>
                <c:pt idx="50">
                  <c:v>45.747607950000202</c:v>
                </c:pt>
                <c:pt idx="51">
                  <c:v>44.989551140000003</c:v>
                </c:pt>
                <c:pt idx="52">
                  <c:v>44.25628320999931</c:v>
                </c:pt>
                <c:pt idx="53">
                  <c:v>43.546605100000306</c:v>
                </c:pt>
                <c:pt idx="54">
                  <c:v>42.859394460000658</c:v>
                </c:pt>
                <c:pt idx="55">
                  <c:v>42.193599469999754</c:v>
                </c:pt>
                <c:pt idx="56">
                  <c:v>41.548233470000014</c:v>
                </c:pt>
                <c:pt idx="57">
                  <c:v>40.92236985999989</c:v>
                </c:pt>
                <c:pt idx="58">
                  <c:v>40.31513760999951</c:v>
                </c:pt>
                <c:pt idx="59">
                  <c:v>39.72571717000028</c:v>
                </c:pt>
                <c:pt idx="60">
                  <c:v>39.153336610000224</c:v>
                </c:pt>
                <c:pt idx="61">
                  <c:v>38.597268249999615</c:v>
                </c:pt>
                <c:pt idx="62">
                  <c:v>38.056825489999937</c:v>
                </c:pt>
                <c:pt idx="63">
                  <c:v>37.531359870000415</c:v>
                </c:pt>
                <c:pt idx="64">
                  <c:v>37.020258550000108</c:v>
                </c:pt>
                <c:pt idx="65">
                  <c:v>36.522941760000322</c:v>
                </c:pt>
                <c:pt idx="66">
                  <c:v>36.038860669999849</c:v>
                </c:pt>
                <c:pt idx="67">
                  <c:v>35.567495270000109</c:v>
                </c:pt>
                <c:pt idx="68">
                  <c:v>35.108352520000153</c:v>
                </c:pt>
                <c:pt idx="69">
                  <c:v>34.660964570000033</c:v>
                </c:pt>
                <c:pt idx="70">
                  <c:v>34.224887229999695</c:v>
                </c:pt>
                <c:pt idx="71">
                  <c:v>33.799698410000019</c:v>
                </c:pt>
                <c:pt idx="72">
                  <c:v>33.384996770000726</c:v>
                </c:pt>
                <c:pt idx="73">
                  <c:v>32.98040046999995</c:v>
                </c:pt>
                <c:pt idx="74">
                  <c:v>32.585545969999657</c:v>
                </c:pt>
                <c:pt idx="75">
                  <c:v>32.200086939999892</c:v>
                </c:pt>
                <c:pt idx="76">
                  <c:v>31.823693260000255</c:v>
                </c:pt>
                <c:pt idx="77">
                  <c:v>31.456050040000264</c:v>
                </c:pt>
                <c:pt idx="78">
                  <c:v>31.096856799998932</c:v>
                </c:pt>
                <c:pt idx="79">
                  <c:v>30.745826610000222</c:v>
                </c:pt>
                <c:pt idx="80">
                  <c:v>30.402685339999152</c:v>
                </c:pt>
                <c:pt idx="81">
                  <c:v>30.067170939999414</c:v>
                </c:pt>
                <c:pt idx="82">
                  <c:v>29.739032810000936</c:v>
                </c:pt>
                <c:pt idx="83">
                  <c:v>29.418031139999584</c:v>
                </c:pt>
                <c:pt idx="84">
                  <c:v>29.103936350000367</c:v>
                </c:pt>
                <c:pt idx="85">
                  <c:v>28.796528580000086</c:v>
                </c:pt>
                <c:pt idx="86">
                  <c:v>28.495597109998926</c:v>
                </c:pt>
                <c:pt idx="87">
                  <c:v>28.200939950000247</c:v>
                </c:pt>
                <c:pt idx="88">
                  <c:v>27.91236335999929</c:v>
                </c:pt>
                <c:pt idx="89">
                  <c:v>27.629681450000135</c:v>
                </c:pt>
                <c:pt idx="90">
                  <c:v>27.352715779999926</c:v>
                </c:pt>
                <c:pt idx="91">
                  <c:v>27.081294959998559</c:v>
                </c:pt>
                <c:pt idx="92">
                  <c:v>26.81525436999982</c:v>
                </c:pt>
                <c:pt idx="93">
                  <c:v>26.554435780000858</c:v>
                </c:pt>
                <c:pt idx="94">
                  <c:v>26.298687049998989</c:v>
                </c:pt>
              </c:numCache>
            </c:numRef>
          </c:yVal>
          <c:smooth val="0"/>
        </c:ser>
        <c:ser>
          <c:idx val="1"/>
          <c:order val="1"/>
          <c:spPr>
            <a:ln w="19050" cap="rnd">
              <a:solidFill>
                <a:srgbClr val="0000FF"/>
              </a:solidFill>
              <a:round/>
            </a:ln>
            <a:effectLst/>
          </c:spPr>
          <c:marker>
            <c:symbol val="none"/>
          </c:marker>
          <c:xVal>
            <c:numRef>
              <c:f>Sheet1!$AF$3:$AF$97</c:f>
              <c:numCache>
                <c:formatCode>General</c:formatCode>
                <c:ptCount val="95"/>
                <c:pt idx="0">
                  <c:v>0.3</c:v>
                </c:pt>
                <c:pt idx="1">
                  <c:v>0.35</c:v>
                </c:pt>
                <c:pt idx="2">
                  <c:v>0.4</c:v>
                </c:pt>
                <c:pt idx="3">
                  <c:v>0.45</c:v>
                </c:pt>
                <c:pt idx="4">
                  <c:v>0.5</c:v>
                </c:pt>
                <c:pt idx="5">
                  <c:v>0.55000000000000004</c:v>
                </c:pt>
                <c:pt idx="6">
                  <c:v>0.6</c:v>
                </c:pt>
                <c:pt idx="7">
                  <c:v>0.65</c:v>
                </c:pt>
                <c:pt idx="8">
                  <c:v>0.7</c:v>
                </c:pt>
                <c:pt idx="9">
                  <c:v>0.75</c:v>
                </c:pt>
                <c:pt idx="10">
                  <c:v>0.8</c:v>
                </c:pt>
                <c:pt idx="11">
                  <c:v>0.85</c:v>
                </c:pt>
                <c:pt idx="12">
                  <c:v>0.9</c:v>
                </c:pt>
                <c:pt idx="13">
                  <c:v>0.95</c:v>
                </c:pt>
                <c:pt idx="14">
                  <c:v>1</c:v>
                </c:pt>
                <c:pt idx="15">
                  <c:v>1.05</c:v>
                </c:pt>
                <c:pt idx="16">
                  <c:v>1.1000000000000001</c:v>
                </c:pt>
                <c:pt idx="17">
                  <c:v>1.1499999999999999</c:v>
                </c:pt>
                <c:pt idx="18">
                  <c:v>1.2</c:v>
                </c:pt>
                <c:pt idx="19">
                  <c:v>1.25</c:v>
                </c:pt>
                <c:pt idx="20">
                  <c:v>1.3</c:v>
                </c:pt>
                <c:pt idx="21">
                  <c:v>1.35</c:v>
                </c:pt>
                <c:pt idx="22">
                  <c:v>1.4</c:v>
                </c:pt>
                <c:pt idx="23">
                  <c:v>1.45</c:v>
                </c:pt>
                <c:pt idx="24">
                  <c:v>1.5</c:v>
                </c:pt>
                <c:pt idx="25">
                  <c:v>1.55</c:v>
                </c:pt>
                <c:pt idx="26">
                  <c:v>1.6</c:v>
                </c:pt>
                <c:pt idx="27">
                  <c:v>1.65</c:v>
                </c:pt>
                <c:pt idx="28">
                  <c:v>1.7</c:v>
                </c:pt>
                <c:pt idx="29">
                  <c:v>1.75</c:v>
                </c:pt>
                <c:pt idx="30">
                  <c:v>1.8</c:v>
                </c:pt>
                <c:pt idx="31">
                  <c:v>1.85</c:v>
                </c:pt>
                <c:pt idx="32">
                  <c:v>1.9</c:v>
                </c:pt>
                <c:pt idx="33">
                  <c:v>1.95</c:v>
                </c:pt>
                <c:pt idx="34">
                  <c:v>2</c:v>
                </c:pt>
                <c:pt idx="35">
                  <c:v>2.0499999999999998</c:v>
                </c:pt>
                <c:pt idx="36">
                  <c:v>2.1</c:v>
                </c:pt>
                <c:pt idx="37">
                  <c:v>2.15</c:v>
                </c:pt>
                <c:pt idx="38">
                  <c:v>2.2000000000000002</c:v>
                </c:pt>
                <c:pt idx="39">
                  <c:v>2.25</c:v>
                </c:pt>
                <c:pt idx="40">
                  <c:v>2.2999999999999998</c:v>
                </c:pt>
                <c:pt idx="41">
                  <c:v>2.35</c:v>
                </c:pt>
                <c:pt idx="42">
                  <c:v>2.4</c:v>
                </c:pt>
                <c:pt idx="43">
                  <c:v>2.4500000000000002</c:v>
                </c:pt>
                <c:pt idx="44">
                  <c:v>2.5</c:v>
                </c:pt>
                <c:pt idx="45">
                  <c:v>2.5499999999999998</c:v>
                </c:pt>
                <c:pt idx="46">
                  <c:v>2.6</c:v>
                </c:pt>
                <c:pt idx="47">
                  <c:v>2.65</c:v>
                </c:pt>
                <c:pt idx="48">
                  <c:v>2.7</c:v>
                </c:pt>
                <c:pt idx="49">
                  <c:v>2.75</c:v>
                </c:pt>
                <c:pt idx="50">
                  <c:v>2.8</c:v>
                </c:pt>
                <c:pt idx="51">
                  <c:v>2.85</c:v>
                </c:pt>
                <c:pt idx="52">
                  <c:v>2.9</c:v>
                </c:pt>
                <c:pt idx="53">
                  <c:v>2.95</c:v>
                </c:pt>
                <c:pt idx="54">
                  <c:v>3</c:v>
                </c:pt>
                <c:pt idx="55">
                  <c:v>3.05</c:v>
                </c:pt>
                <c:pt idx="56">
                  <c:v>3.1</c:v>
                </c:pt>
                <c:pt idx="57">
                  <c:v>3.15</c:v>
                </c:pt>
                <c:pt idx="58">
                  <c:v>3.2</c:v>
                </c:pt>
                <c:pt idx="59">
                  <c:v>3.25</c:v>
                </c:pt>
                <c:pt idx="60">
                  <c:v>3.3</c:v>
                </c:pt>
                <c:pt idx="61">
                  <c:v>3.35</c:v>
                </c:pt>
                <c:pt idx="62">
                  <c:v>3.4</c:v>
                </c:pt>
                <c:pt idx="63">
                  <c:v>3.45</c:v>
                </c:pt>
                <c:pt idx="64">
                  <c:v>3.5</c:v>
                </c:pt>
                <c:pt idx="65">
                  <c:v>3.55</c:v>
                </c:pt>
                <c:pt idx="66">
                  <c:v>3.6</c:v>
                </c:pt>
                <c:pt idx="67">
                  <c:v>3.65</c:v>
                </c:pt>
                <c:pt idx="68">
                  <c:v>3.7</c:v>
                </c:pt>
                <c:pt idx="69">
                  <c:v>3.75</c:v>
                </c:pt>
                <c:pt idx="70">
                  <c:v>3.8</c:v>
                </c:pt>
                <c:pt idx="71">
                  <c:v>3.85</c:v>
                </c:pt>
                <c:pt idx="72">
                  <c:v>3.9</c:v>
                </c:pt>
                <c:pt idx="73">
                  <c:v>3.95</c:v>
                </c:pt>
                <c:pt idx="74">
                  <c:v>4</c:v>
                </c:pt>
                <c:pt idx="75">
                  <c:v>4.05</c:v>
                </c:pt>
                <c:pt idx="76">
                  <c:v>4.0999999999999996</c:v>
                </c:pt>
                <c:pt idx="77">
                  <c:v>4.1500000000000004</c:v>
                </c:pt>
                <c:pt idx="78">
                  <c:v>4.2</c:v>
                </c:pt>
                <c:pt idx="79">
                  <c:v>4.25</c:v>
                </c:pt>
                <c:pt idx="80">
                  <c:v>4.3</c:v>
                </c:pt>
                <c:pt idx="81">
                  <c:v>4.3499999999999996</c:v>
                </c:pt>
                <c:pt idx="82">
                  <c:v>4.4000000000000004</c:v>
                </c:pt>
                <c:pt idx="83">
                  <c:v>4.45</c:v>
                </c:pt>
                <c:pt idx="84">
                  <c:v>4.5</c:v>
                </c:pt>
                <c:pt idx="85">
                  <c:v>4.55</c:v>
                </c:pt>
                <c:pt idx="86">
                  <c:v>4.5999999999999996</c:v>
                </c:pt>
                <c:pt idx="87">
                  <c:v>4.6500000000000004</c:v>
                </c:pt>
                <c:pt idx="88">
                  <c:v>4.7</c:v>
                </c:pt>
                <c:pt idx="89">
                  <c:v>4.75</c:v>
                </c:pt>
                <c:pt idx="90">
                  <c:v>4.8</c:v>
                </c:pt>
                <c:pt idx="91">
                  <c:v>4.8499999999999996</c:v>
                </c:pt>
                <c:pt idx="92">
                  <c:v>4.9000000000000004</c:v>
                </c:pt>
                <c:pt idx="93">
                  <c:v>4.95</c:v>
                </c:pt>
                <c:pt idx="94">
                  <c:v>5</c:v>
                </c:pt>
              </c:numCache>
            </c:numRef>
          </c:xVal>
          <c:yVal>
            <c:numRef>
              <c:f>Sheet1!$AH$3:$AH$97</c:f>
              <c:numCache>
                <c:formatCode>General</c:formatCode>
                <c:ptCount val="95"/>
                <c:pt idx="0">
                  <c:v>517.99268652000012</c:v>
                </c:pt>
                <c:pt idx="1">
                  <c:v>504.08830261000014</c:v>
                </c:pt>
                <c:pt idx="2">
                  <c:v>490.02383321000002</c:v>
                </c:pt>
                <c:pt idx="3">
                  <c:v>476.08142240999996</c:v>
                </c:pt>
                <c:pt idx="4">
                  <c:v>462.43485088000011</c:v>
                </c:pt>
                <c:pt idx="5">
                  <c:v>449.22997351000004</c:v>
                </c:pt>
                <c:pt idx="6">
                  <c:v>436.5850840600001</c:v>
                </c:pt>
                <c:pt idx="7">
                  <c:v>424.57800292999991</c:v>
                </c:pt>
                <c:pt idx="8">
                  <c:v>413.24450634000004</c:v>
                </c:pt>
                <c:pt idx="9">
                  <c:v>402.58668873000011</c:v>
                </c:pt>
                <c:pt idx="10">
                  <c:v>392.58406498999989</c:v>
                </c:pt>
                <c:pt idx="11">
                  <c:v>383.2030929</c:v>
                </c:pt>
                <c:pt idx="12">
                  <c:v>374.40393570000015</c:v>
                </c:pt>
                <c:pt idx="13">
                  <c:v>366.14477067999974</c:v>
                </c:pt>
                <c:pt idx="14">
                  <c:v>358.38432614000021</c:v>
                </c:pt>
                <c:pt idx="15">
                  <c:v>351.08326132000002</c:v>
                </c:pt>
                <c:pt idx="16">
                  <c:v>344.20483409999997</c:v>
                </c:pt>
                <c:pt idx="17">
                  <c:v>337.71514865000017</c:v>
                </c:pt>
                <c:pt idx="18">
                  <c:v>331.58316538000008</c:v>
                </c:pt>
                <c:pt idx="19">
                  <c:v>325.78058315000044</c:v>
                </c:pt>
                <c:pt idx="20">
                  <c:v>320.28165897000008</c:v>
                </c:pt>
                <c:pt idx="21">
                  <c:v>315.06300279000016</c:v>
                </c:pt>
                <c:pt idx="22">
                  <c:v>310.10336827999981</c:v>
                </c:pt>
                <c:pt idx="23">
                  <c:v>305.38345112999968</c:v>
                </c:pt>
                <c:pt idx="24">
                  <c:v>300.88570044000016</c:v>
                </c:pt>
                <c:pt idx="25">
                  <c:v>296.59414551999998</c:v>
                </c:pt>
                <c:pt idx="26">
                  <c:v>292.49423866999996</c:v>
                </c:pt>
                <c:pt idx="27">
                  <c:v>288.57271345000026</c:v>
                </c:pt>
                <c:pt idx="28">
                  <c:v>284.81745739000007</c:v>
                </c:pt>
                <c:pt idx="29">
                  <c:v>281.21739793999996</c:v>
                </c:pt>
                <c:pt idx="30">
                  <c:v>277.76240064000012</c:v>
                </c:pt>
                <c:pt idx="31">
                  <c:v>274.44317773000012</c:v>
                </c:pt>
                <c:pt idx="32">
                  <c:v>271.25120682000033</c:v>
                </c:pt>
                <c:pt idx="33">
                  <c:v>268.17865779000022</c:v>
                </c:pt>
                <c:pt idx="34">
                  <c:v>265.21832754999969</c:v>
                </c:pt>
                <c:pt idx="35">
                  <c:v>262.36358151000059</c:v>
                </c:pt>
                <c:pt idx="36">
                  <c:v>259.60830111999985</c:v>
                </c:pt>
                <c:pt idx="37">
                  <c:v>256.94683671999974</c:v>
                </c:pt>
                <c:pt idx="38">
                  <c:v>254.37396525999975</c:v>
                </c:pt>
                <c:pt idx="39">
                  <c:v>251.88485218000005</c:v>
                </c:pt>
                <c:pt idx="40">
                  <c:v>249.47501714999999</c:v>
                </c:pt>
                <c:pt idx="41">
                  <c:v>247.1403030700003</c:v>
                </c:pt>
                <c:pt idx="42">
                  <c:v>244.87684829000045</c:v>
                </c:pt>
                <c:pt idx="43">
                  <c:v>242.68106129999978</c:v>
                </c:pt>
                <c:pt idx="44">
                  <c:v>240.5495980300002</c:v>
                </c:pt>
                <c:pt idx="45">
                  <c:v>238.47934114000054</c:v>
                </c:pt>
                <c:pt idx="46">
                  <c:v>236.46738136000022</c:v>
                </c:pt>
                <c:pt idx="47">
                  <c:v>234.51100056999985</c:v>
                </c:pt>
                <c:pt idx="48">
                  <c:v>232.60765635000007</c:v>
                </c:pt>
                <c:pt idx="49">
                  <c:v>230.75496801999998</c:v>
                </c:pt>
                <c:pt idx="50">
                  <c:v>228.95070396000028</c:v>
                </c:pt>
                <c:pt idx="51">
                  <c:v>227.19276996000008</c:v>
                </c:pt>
                <c:pt idx="52">
                  <c:v>225.47919873999945</c:v>
                </c:pt>
                <c:pt idx="53">
                  <c:v>223.80814026000007</c:v>
                </c:pt>
                <c:pt idx="54">
                  <c:v>222.17785299000025</c:v>
                </c:pt>
                <c:pt idx="55">
                  <c:v>220.58669585999996</c:v>
                </c:pt>
                <c:pt idx="56">
                  <c:v>219.03312094000012</c:v>
                </c:pt>
                <c:pt idx="57">
                  <c:v>217.51566669000022</c:v>
                </c:pt>
                <c:pt idx="58">
                  <c:v>216.03295186000014</c:v>
                </c:pt>
                <c:pt idx="59">
                  <c:v>214.58366980000028</c:v>
                </c:pt>
                <c:pt idx="60">
                  <c:v>213.16658332000043</c:v>
                </c:pt>
                <c:pt idx="61">
                  <c:v>211.78051990999938</c:v>
                </c:pt>
                <c:pt idx="62">
                  <c:v>210.42436742999962</c:v>
                </c:pt>
                <c:pt idx="63">
                  <c:v>209.09706998000001</c:v>
                </c:pt>
                <c:pt idx="64">
                  <c:v>207.79762431000017</c:v>
                </c:pt>
                <c:pt idx="65">
                  <c:v>206.52507635000075</c:v>
                </c:pt>
                <c:pt idx="66">
                  <c:v>205.27851808000014</c:v>
                </c:pt>
                <c:pt idx="67">
                  <c:v>204.05708466000033</c:v>
                </c:pt>
                <c:pt idx="68">
                  <c:v>202.85995165999975</c:v>
                </c:pt>
                <c:pt idx="69">
                  <c:v>201.68633265000062</c:v>
                </c:pt>
                <c:pt idx="70">
                  <c:v>200.53547692000029</c:v>
                </c:pt>
                <c:pt idx="71">
                  <c:v>199.40666725000028</c:v>
                </c:pt>
                <c:pt idx="72">
                  <c:v>198.29921808000017</c:v>
                </c:pt>
                <c:pt idx="73">
                  <c:v>197.21247355000014</c:v>
                </c:pt>
                <c:pt idx="74">
                  <c:v>196.1458058799999</c:v>
                </c:pt>
                <c:pt idx="75">
                  <c:v>195.09861375999935</c:v>
                </c:pt>
                <c:pt idx="76">
                  <c:v>194.07032089999939</c:v>
                </c:pt>
                <c:pt idx="77">
                  <c:v>193.0603745999997</c:v>
                </c:pt>
                <c:pt idx="78">
                  <c:v>192.06824457000039</c:v>
                </c:pt>
                <c:pt idx="79">
                  <c:v>191.0934216600017</c:v>
                </c:pt>
                <c:pt idx="80">
                  <c:v>190.1354167999998</c:v>
                </c:pt>
                <c:pt idx="81">
                  <c:v>189.19375991000015</c:v>
                </c:pt>
                <c:pt idx="82">
                  <c:v>188.26799899000071</c:v>
                </c:pt>
                <c:pt idx="83">
                  <c:v>187.35769916000027</c:v>
                </c:pt>
                <c:pt idx="84">
                  <c:v>186.46244182000009</c:v>
                </c:pt>
                <c:pt idx="85">
                  <c:v>185.58182391000082</c:v>
                </c:pt>
                <c:pt idx="86">
                  <c:v>184.71545705999961</c:v>
                </c:pt>
                <c:pt idx="87">
                  <c:v>183.86296695999954</c:v>
                </c:pt>
                <c:pt idx="88">
                  <c:v>183.02399268000045</c:v>
                </c:pt>
                <c:pt idx="89">
                  <c:v>182.1981860399992</c:v>
                </c:pt>
                <c:pt idx="90">
                  <c:v>181.38521105000109</c:v>
                </c:pt>
                <c:pt idx="91">
                  <c:v>180.5847432999999</c:v>
                </c:pt>
                <c:pt idx="92">
                  <c:v>179.79646952999974</c:v>
                </c:pt>
                <c:pt idx="93">
                  <c:v>179.02008705000117</c:v>
                </c:pt>
                <c:pt idx="94">
                  <c:v>178.25530334999894</c:v>
                </c:pt>
              </c:numCache>
            </c:numRef>
          </c:yVal>
          <c:smooth val="0"/>
        </c:ser>
        <c:ser>
          <c:idx val="2"/>
          <c:order val="2"/>
          <c:spPr>
            <a:ln w="19050" cap="rnd">
              <a:solidFill>
                <a:srgbClr val="FF0000"/>
              </a:solidFill>
              <a:round/>
            </a:ln>
            <a:effectLst/>
          </c:spPr>
          <c:marker>
            <c:symbol val="none"/>
          </c:marker>
          <c:xVal>
            <c:numRef>
              <c:f>Sheet1!$AF$3:$AF$97</c:f>
              <c:numCache>
                <c:formatCode>General</c:formatCode>
                <c:ptCount val="95"/>
                <c:pt idx="0">
                  <c:v>0.3</c:v>
                </c:pt>
                <c:pt idx="1">
                  <c:v>0.35</c:v>
                </c:pt>
                <c:pt idx="2">
                  <c:v>0.4</c:v>
                </c:pt>
                <c:pt idx="3">
                  <c:v>0.45</c:v>
                </c:pt>
                <c:pt idx="4">
                  <c:v>0.5</c:v>
                </c:pt>
                <c:pt idx="5">
                  <c:v>0.55000000000000004</c:v>
                </c:pt>
                <c:pt idx="6">
                  <c:v>0.6</c:v>
                </c:pt>
                <c:pt idx="7">
                  <c:v>0.65</c:v>
                </c:pt>
                <c:pt idx="8">
                  <c:v>0.7</c:v>
                </c:pt>
                <c:pt idx="9">
                  <c:v>0.75</c:v>
                </c:pt>
                <c:pt idx="10">
                  <c:v>0.8</c:v>
                </c:pt>
                <c:pt idx="11">
                  <c:v>0.85</c:v>
                </c:pt>
                <c:pt idx="12">
                  <c:v>0.9</c:v>
                </c:pt>
                <c:pt idx="13">
                  <c:v>0.95</c:v>
                </c:pt>
                <c:pt idx="14">
                  <c:v>1</c:v>
                </c:pt>
                <c:pt idx="15">
                  <c:v>1.05</c:v>
                </c:pt>
                <c:pt idx="16">
                  <c:v>1.1000000000000001</c:v>
                </c:pt>
                <c:pt idx="17">
                  <c:v>1.1499999999999999</c:v>
                </c:pt>
                <c:pt idx="18">
                  <c:v>1.2</c:v>
                </c:pt>
                <c:pt idx="19">
                  <c:v>1.25</c:v>
                </c:pt>
                <c:pt idx="20">
                  <c:v>1.3</c:v>
                </c:pt>
                <c:pt idx="21">
                  <c:v>1.35</c:v>
                </c:pt>
                <c:pt idx="22">
                  <c:v>1.4</c:v>
                </c:pt>
                <c:pt idx="23">
                  <c:v>1.45</c:v>
                </c:pt>
                <c:pt idx="24">
                  <c:v>1.5</c:v>
                </c:pt>
                <c:pt idx="25">
                  <c:v>1.55</c:v>
                </c:pt>
                <c:pt idx="26">
                  <c:v>1.6</c:v>
                </c:pt>
                <c:pt idx="27">
                  <c:v>1.65</c:v>
                </c:pt>
                <c:pt idx="28">
                  <c:v>1.7</c:v>
                </c:pt>
                <c:pt idx="29">
                  <c:v>1.75</c:v>
                </c:pt>
                <c:pt idx="30">
                  <c:v>1.8</c:v>
                </c:pt>
                <c:pt idx="31">
                  <c:v>1.85</c:v>
                </c:pt>
                <c:pt idx="32">
                  <c:v>1.9</c:v>
                </c:pt>
                <c:pt idx="33">
                  <c:v>1.95</c:v>
                </c:pt>
                <c:pt idx="34">
                  <c:v>2</c:v>
                </c:pt>
                <c:pt idx="35">
                  <c:v>2.0499999999999998</c:v>
                </c:pt>
                <c:pt idx="36">
                  <c:v>2.1</c:v>
                </c:pt>
                <c:pt idx="37">
                  <c:v>2.15</c:v>
                </c:pt>
                <c:pt idx="38">
                  <c:v>2.2000000000000002</c:v>
                </c:pt>
                <c:pt idx="39">
                  <c:v>2.25</c:v>
                </c:pt>
                <c:pt idx="40">
                  <c:v>2.2999999999999998</c:v>
                </c:pt>
                <c:pt idx="41">
                  <c:v>2.35</c:v>
                </c:pt>
                <c:pt idx="42">
                  <c:v>2.4</c:v>
                </c:pt>
                <c:pt idx="43">
                  <c:v>2.4500000000000002</c:v>
                </c:pt>
                <c:pt idx="44">
                  <c:v>2.5</c:v>
                </c:pt>
                <c:pt idx="45">
                  <c:v>2.5499999999999998</c:v>
                </c:pt>
                <c:pt idx="46">
                  <c:v>2.6</c:v>
                </c:pt>
                <c:pt idx="47">
                  <c:v>2.65</c:v>
                </c:pt>
                <c:pt idx="48">
                  <c:v>2.7</c:v>
                </c:pt>
                <c:pt idx="49">
                  <c:v>2.75</c:v>
                </c:pt>
                <c:pt idx="50">
                  <c:v>2.8</c:v>
                </c:pt>
                <c:pt idx="51">
                  <c:v>2.85</c:v>
                </c:pt>
                <c:pt idx="52">
                  <c:v>2.9</c:v>
                </c:pt>
                <c:pt idx="53">
                  <c:v>2.95</c:v>
                </c:pt>
                <c:pt idx="54">
                  <c:v>3</c:v>
                </c:pt>
                <c:pt idx="55">
                  <c:v>3.05</c:v>
                </c:pt>
                <c:pt idx="56">
                  <c:v>3.1</c:v>
                </c:pt>
                <c:pt idx="57">
                  <c:v>3.15</c:v>
                </c:pt>
                <c:pt idx="58">
                  <c:v>3.2</c:v>
                </c:pt>
                <c:pt idx="59">
                  <c:v>3.25</c:v>
                </c:pt>
                <c:pt idx="60">
                  <c:v>3.3</c:v>
                </c:pt>
                <c:pt idx="61">
                  <c:v>3.35</c:v>
                </c:pt>
                <c:pt idx="62">
                  <c:v>3.4</c:v>
                </c:pt>
                <c:pt idx="63">
                  <c:v>3.45</c:v>
                </c:pt>
                <c:pt idx="64">
                  <c:v>3.5</c:v>
                </c:pt>
                <c:pt idx="65">
                  <c:v>3.55</c:v>
                </c:pt>
                <c:pt idx="66">
                  <c:v>3.6</c:v>
                </c:pt>
                <c:pt idx="67">
                  <c:v>3.65</c:v>
                </c:pt>
                <c:pt idx="68">
                  <c:v>3.7</c:v>
                </c:pt>
                <c:pt idx="69">
                  <c:v>3.75</c:v>
                </c:pt>
                <c:pt idx="70">
                  <c:v>3.8</c:v>
                </c:pt>
                <c:pt idx="71">
                  <c:v>3.85</c:v>
                </c:pt>
                <c:pt idx="72">
                  <c:v>3.9</c:v>
                </c:pt>
                <c:pt idx="73">
                  <c:v>3.95</c:v>
                </c:pt>
                <c:pt idx="74">
                  <c:v>4</c:v>
                </c:pt>
                <c:pt idx="75">
                  <c:v>4.05</c:v>
                </c:pt>
                <c:pt idx="76">
                  <c:v>4.0999999999999996</c:v>
                </c:pt>
                <c:pt idx="77">
                  <c:v>4.1500000000000004</c:v>
                </c:pt>
                <c:pt idx="78">
                  <c:v>4.2</c:v>
                </c:pt>
                <c:pt idx="79">
                  <c:v>4.25</c:v>
                </c:pt>
                <c:pt idx="80">
                  <c:v>4.3</c:v>
                </c:pt>
                <c:pt idx="81">
                  <c:v>4.3499999999999996</c:v>
                </c:pt>
                <c:pt idx="82">
                  <c:v>4.4000000000000004</c:v>
                </c:pt>
                <c:pt idx="83">
                  <c:v>4.45</c:v>
                </c:pt>
                <c:pt idx="84">
                  <c:v>4.5</c:v>
                </c:pt>
                <c:pt idx="85">
                  <c:v>4.55</c:v>
                </c:pt>
                <c:pt idx="86">
                  <c:v>4.5999999999999996</c:v>
                </c:pt>
                <c:pt idx="87">
                  <c:v>4.6500000000000004</c:v>
                </c:pt>
                <c:pt idx="88">
                  <c:v>4.7</c:v>
                </c:pt>
                <c:pt idx="89">
                  <c:v>4.75</c:v>
                </c:pt>
                <c:pt idx="90">
                  <c:v>4.8</c:v>
                </c:pt>
                <c:pt idx="91">
                  <c:v>4.8499999999999996</c:v>
                </c:pt>
                <c:pt idx="92">
                  <c:v>4.9000000000000004</c:v>
                </c:pt>
                <c:pt idx="93">
                  <c:v>4.95</c:v>
                </c:pt>
                <c:pt idx="94">
                  <c:v>5</c:v>
                </c:pt>
              </c:numCache>
            </c:numRef>
          </c:xVal>
          <c:yVal>
            <c:numRef>
              <c:f>Sheet1!$AI$3:$AI$97</c:f>
              <c:numCache>
                <c:formatCode>General</c:formatCode>
                <c:ptCount val="95"/>
                <c:pt idx="0">
                  <c:v>623.97384782000006</c:v>
                </c:pt>
                <c:pt idx="1">
                  <c:v>597.74434815000006</c:v>
                </c:pt>
                <c:pt idx="2">
                  <c:v>575.57057551000003</c:v>
                </c:pt>
                <c:pt idx="3">
                  <c:v>557.10924470999998</c:v>
                </c:pt>
                <c:pt idx="4">
                  <c:v>541.83192073999999</c:v>
                </c:pt>
                <c:pt idx="5">
                  <c:v>529.16624984999999</c:v>
                </c:pt>
                <c:pt idx="6">
                  <c:v>518.5834137400002</c:v>
                </c:pt>
                <c:pt idx="7">
                  <c:v>509.64118871999995</c:v>
                </c:pt>
                <c:pt idx="8">
                  <c:v>501.99153318000003</c:v>
                </c:pt>
                <c:pt idx="9">
                  <c:v>495.36883323000006</c:v>
                </c:pt>
                <c:pt idx="10">
                  <c:v>489.57237212999985</c:v>
                </c:pt>
                <c:pt idx="11">
                  <c:v>484.45000001999983</c:v>
                </c:pt>
                <c:pt idx="12">
                  <c:v>479.88519484000017</c:v>
                </c:pt>
                <c:pt idx="13">
                  <c:v>475.78750304999971</c:v>
                </c:pt>
                <c:pt idx="14">
                  <c:v>472.08567779000032</c:v>
                </c:pt>
                <c:pt idx="15">
                  <c:v>468.7227908599998</c:v>
                </c:pt>
                <c:pt idx="16">
                  <c:v>465.65273799999977</c:v>
                </c:pt>
                <c:pt idx="17">
                  <c:v>462.83771648000038</c:v>
                </c:pt>
                <c:pt idx="18">
                  <c:v>460.2463813899999</c:v>
                </c:pt>
                <c:pt idx="19">
                  <c:v>457.85247956000012</c:v>
                </c:pt>
                <c:pt idx="20">
                  <c:v>455.63382292000006</c:v>
                </c:pt>
                <c:pt idx="21">
                  <c:v>453.57150653999997</c:v>
                </c:pt>
                <c:pt idx="22">
                  <c:v>451.64930496999978</c:v>
                </c:pt>
                <c:pt idx="23">
                  <c:v>449.8532006800001</c:v>
                </c:pt>
                <c:pt idx="24">
                  <c:v>448.17101131000027</c:v>
                </c:pt>
                <c:pt idx="25">
                  <c:v>446.59209188000023</c:v>
                </c:pt>
                <c:pt idx="26">
                  <c:v>445.10709450000013</c:v>
                </c:pt>
                <c:pt idx="27">
                  <c:v>443.70777281000028</c:v>
                </c:pt>
                <c:pt idx="28">
                  <c:v>442.38682117999997</c:v>
                </c:pt>
                <c:pt idx="29">
                  <c:v>441.13774164000006</c:v>
                </c:pt>
                <c:pt idx="30">
                  <c:v>439.95473278000009</c:v>
                </c:pt>
                <c:pt idx="31">
                  <c:v>438.83259607000036</c:v>
                </c:pt>
                <c:pt idx="32">
                  <c:v>437.7666565100003</c:v>
                </c:pt>
                <c:pt idx="33">
                  <c:v>436.75269415999992</c:v>
                </c:pt>
                <c:pt idx="34">
                  <c:v>435.78688465999994</c:v>
                </c:pt>
                <c:pt idx="35">
                  <c:v>434.86574595000002</c:v>
                </c:pt>
                <c:pt idx="36">
                  <c:v>433.98608901999978</c:v>
                </c:pt>
                <c:pt idx="37">
                  <c:v>433.14496921999944</c:v>
                </c:pt>
                <c:pt idx="38">
                  <c:v>432.33963330999995</c:v>
                </c:pt>
                <c:pt idx="39">
                  <c:v>431.56745297999987</c:v>
                </c:pt>
                <c:pt idx="40">
                  <c:v>430.82582581000042</c:v>
                </c:pt>
                <c:pt idx="41">
                  <c:v>430.11199894000038</c:v>
                </c:pt>
                <c:pt idx="42">
                  <c:v>429.42270128000018</c:v>
                </c:pt>
                <c:pt idx="43">
                  <c:v>428.75325641000018</c:v>
                </c:pt>
                <c:pt idx="44">
                  <c:v>428.09517648000019</c:v>
                </c:pt>
                <c:pt idx="45">
                  <c:v>427.42967493000015</c:v>
                </c:pt>
                <c:pt idx="46">
                  <c:v>426.71998695999991</c:v>
                </c:pt>
                <c:pt idx="47">
                  <c:v>425.94475604999934</c:v>
                </c:pt>
                <c:pt idx="48">
                  <c:v>425.13736570000037</c:v>
                </c:pt>
                <c:pt idx="49">
                  <c:v>424.33176164999986</c:v>
                </c:pt>
                <c:pt idx="50">
                  <c:v>423.54202150000037</c:v>
                </c:pt>
                <c:pt idx="51">
                  <c:v>422.77291840999987</c:v>
                </c:pt>
                <c:pt idx="52">
                  <c:v>422.02584851999927</c:v>
                </c:pt>
                <c:pt idx="53">
                  <c:v>421.30091735000042</c:v>
                </c:pt>
                <c:pt idx="54">
                  <c:v>420.59769821999998</c:v>
                </c:pt>
                <c:pt idx="55">
                  <c:v>419.91553692999969</c:v>
                </c:pt>
                <c:pt idx="56">
                  <c:v>419.25368615000025</c:v>
                </c:pt>
                <c:pt idx="57">
                  <c:v>418.61136888999954</c:v>
                </c:pt>
                <c:pt idx="58">
                  <c:v>417.98781013999997</c:v>
                </c:pt>
                <c:pt idx="59">
                  <c:v>417.38225286000034</c:v>
                </c:pt>
                <c:pt idx="60">
                  <c:v>416.79396608000025</c:v>
                </c:pt>
                <c:pt idx="61">
                  <c:v>416.22224864999953</c:v>
                </c:pt>
                <c:pt idx="62">
                  <c:v>415.66643077000026</c:v>
                </c:pt>
                <c:pt idx="63">
                  <c:v>415.12587395999981</c:v>
                </c:pt>
                <c:pt idx="64">
                  <c:v>414.59997062000002</c:v>
                </c:pt>
                <c:pt idx="65">
                  <c:v>414.08814279000035</c:v>
                </c:pt>
                <c:pt idx="66">
                  <c:v>413.58984105999934</c:v>
                </c:pt>
                <c:pt idx="67">
                  <c:v>413.10454305999974</c:v>
                </c:pt>
                <c:pt idx="68">
                  <c:v>412.63175213999966</c:v>
                </c:pt>
                <c:pt idx="69">
                  <c:v>412.17099599000085</c:v>
                </c:pt>
                <c:pt idx="70">
                  <c:v>411.7218252900002</c:v>
                </c:pt>
                <c:pt idx="71">
                  <c:v>411.2838123699994</c:v>
                </c:pt>
                <c:pt idx="72">
                  <c:v>410.85655010000028</c:v>
                </c:pt>
                <c:pt idx="73">
                  <c:v>410.43965059999937</c:v>
                </c:pt>
                <c:pt idx="74">
                  <c:v>410.03274426999906</c:v>
                </c:pt>
                <c:pt idx="75">
                  <c:v>409.63547863999884</c:v>
                </c:pt>
                <c:pt idx="76">
                  <c:v>409.24751750000087</c:v>
                </c:pt>
                <c:pt idx="77">
                  <c:v>408.86853992999932</c:v>
                </c:pt>
                <c:pt idx="78">
                  <c:v>408.49823950999962</c:v>
                </c:pt>
                <c:pt idx="79">
                  <c:v>408.13632343000063</c:v>
                </c:pt>
                <c:pt idx="80">
                  <c:v>407.78251187999922</c:v>
                </c:pt>
                <c:pt idx="81">
                  <c:v>407.43653719000031</c:v>
                </c:pt>
                <c:pt idx="82">
                  <c:v>407.09814331000052</c:v>
                </c:pt>
                <c:pt idx="83">
                  <c:v>406.76708511000106</c:v>
                </c:pt>
                <c:pt idx="84">
                  <c:v>406.44312784000067</c:v>
                </c:pt>
                <c:pt idx="85">
                  <c:v>406.12604661000114</c:v>
                </c:pt>
                <c:pt idx="86">
                  <c:v>405.81562580999889</c:v>
                </c:pt>
                <c:pt idx="87">
                  <c:v>405.51165871000012</c:v>
                </c:pt>
                <c:pt idx="88">
                  <c:v>405.21394695999879</c:v>
                </c:pt>
                <c:pt idx="89">
                  <c:v>404.92230019999988</c:v>
                </c:pt>
                <c:pt idx="90">
                  <c:v>404.63653565000095</c:v>
                </c:pt>
                <c:pt idx="91">
                  <c:v>404.35647771999902</c:v>
                </c:pt>
                <c:pt idx="92">
                  <c:v>404.08195770999919</c:v>
                </c:pt>
                <c:pt idx="93">
                  <c:v>403.81281342000148</c:v>
                </c:pt>
                <c:pt idx="94">
                  <c:v>403.54888888999994</c:v>
                </c:pt>
              </c:numCache>
            </c:numRef>
          </c:yVal>
          <c:smooth val="0"/>
        </c:ser>
        <c:ser>
          <c:idx val="3"/>
          <c:order val="3"/>
          <c:spPr>
            <a:ln w="19050" cap="rnd">
              <a:solidFill>
                <a:srgbClr val="00B050"/>
              </a:solidFill>
              <a:round/>
            </a:ln>
            <a:effectLst/>
          </c:spPr>
          <c:marker>
            <c:symbol val="none"/>
          </c:marker>
          <c:xVal>
            <c:numRef>
              <c:f>Sheet1!$AF$3:$AF$97</c:f>
              <c:numCache>
                <c:formatCode>General</c:formatCode>
                <c:ptCount val="95"/>
                <c:pt idx="0">
                  <c:v>0.3</c:v>
                </c:pt>
                <c:pt idx="1">
                  <c:v>0.35</c:v>
                </c:pt>
                <c:pt idx="2">
                  <c:v>0.4</c:v>
                </c:pt>
                <c:pt idx="3">
                  <c:v>0.45</c:v>
                </c:pt>
                <c:pt idx="4">
                  <c:v>0.5</c:v>
                </c:pt>
                <c:pt idx="5">
                  <c:v>0.55000000000000004</c:v>
                </c:pt>
                <c:pt idx="6">
                  <c:v>0.6</c:v>
                </c:pt>
                <c:pt idx="7">
                  <c:v>0.65</c:v>
                </c:pt>
                <c:pt idx="8">
                  <c:v>0.7</c:v>
                </c:pt>
                <c:pt idx="9">
                  <c:v>0.75</c:v>
                </c:pt>
                <c:pt idx="10">
                  <c:v>0.8</c:v>
                </c:pt>
                <c:pt idx="11">
                  <c:v>0.85</c:v>
                </c:pt>
                <c:pt idx="12">
                  <c:v>0.9</c:v>
                </c:pt>
                <c:pt idx="13">
                  <c:v>0.95</c:v>
                </c:pt>
                <c:pt idx="14">
                  <c:v>1</c:v>
                </c:pt>
                <c:pt idx="15">
                  <c:v>1.05</c:v>
                </c:pt>
                <c:pt idx="16">
                  <c:v>1.1000000000000001</c:v>
                </c:pt>
                <c:pt idx="17">
                  <c:v>1.1499999999999999</c:v>
                </c:pt>
                <c:pt idx="18">
                  <c:v>1.2</c:v>
                </c:pt>
                <c:pt idx="19">
                  <c:v>1.25</c:v>
                </c:pt>
                <c:pt idx="20">
                  <c:v>1.3</c:v>
                </c:pt>
                <c:pt idx="21">
                  <c:v>1.35</c:v>
                </c:pt>
                <c:pt idx="22">
                  <c:v>1.4</c:v>
                </c:pt>
                <c:pt idx="23">
                  <c:v>1.45</c:v>
                </c:pt>
                <c:pt idx="24">
                  <c:v>1.5</c:v>
                </c:pt>
                <c:pt idx="25">
                  <c:v>1.55</c:v>
                </c:pt>
                <c:pt idx="26">
                  <c:v>1.6</c:v>
                </c:pt>
                <c:pt idx="27">
                  <c:v>1.65</c:v>
                </c:pt>
                <c:pt idx="28">
                  <c:v>1.7</c:v>
                </c:pt>
                <c:pt idx="29">
                  <c:v>1.75</c:v>
                </c:pt>
                <c:pt idx="30">
                  <c:v>1.8</c:v>
                </c:pt>
                <c:pt idx="31">
                  <c:v>1.85</c:v>
                </c:pt>
                <c:pt idx="32">
                  <c:v>1.9</c:v>
                </c:pt>
                <c:pt idx="33">
                  <c:v>1.95</c:v>
                </c:pt>
                <c:pt idx="34">
                  <c:v>2</c:v>
                </c:pt>
                <c:pt idx="35">
                  <c:v>2.0499999999999998</c:v>
                </c:pt>
                <c:pt idx="36">
                  <c:v>2.1</c:v>
                </c:pt>
                <c:pt idx="37">
                  <c:v>2.15</c:v>
                </c:pt>
                <c:pt idx="38">
                  <c:v>2.2000000000000002</c:v>
                </c:pt>
                <c:pt idx="39">
                  <c:v>2.25</c:v>
                </c:pt>
                <c:pt idx="40">
                  <c:v>2.2999999999999998</c:v>
                </c:pt>
                <c:pt idx="41">
                  <c:v>2.35</c:v>
                </c:pt>
                <c:pt idx="42">
                  <c:v>2.4</c:v>
                </c:pt>
                <c:pt idx="43">
                  <c:v>2.4500000000000002</c:v>
                </c:pt>
                <c:pt idx="44">
                  <c:v>2.5</c:v>
                </c:pt>
                <c:pt idx="45">
                  <c:v>2.5499999999999998</c:v>
                </c:pt>
                <c:pt idx="46">
                  <c:v>2.6</c:v>
                </c:pt>
                <c:pt idx="47">
                  <c:v>2.65</c:v>
                </c:pt>
                <c:pt idx="48">
                  <c:v>2.7</c:v>
                </c:pt>
                <c:pt idx="49">
                  <c:v>2.75</c:v>
                </c:pt>
                <c:pt idx="50">
                  <c:v>2.8</c:v>
                </c:pt>
                <c:pt idx="51">
                  <c:v>2.85</c:v>
                </c:pt>
                <c:pt idx="52">
                  <c:v>2.9</c:v>
                </c:pt>
                <c:pt idx="53">
                  <c:v>2.95</c:v>
                </c:pt>
                <c:pt idx="54">
                  <c:v>3</c:v>
                </c:pt>
                <c:pt idx="55">
                  <c:v>3.05</c:v>
                </c:pt>
                <c:pt idx="56">
                  <c:v>3.1</c:v>
                </c:pt>
                <c:pt idx="57">
                  <c:v>3.15</c:v>
                </c:pt>
                <c:pt idx="58">
                  <c:v>3.2</c:v>
                </c:pt>
                <c:pt idx="59">
                  <c:v>3.25</c:v>
                </c:pt>
                <c:pt idx="60">
                  <c:v>3.3</c:v>
                </c:pt>
                <c:pt idx="61">
                  <c:v>3.35</c:v>
                </c:pt>
                <c:pt idx="62">
                  <c:v>3.4</c:v>
                </c:pt>
                <c:pt idx="63">
                  <c:v>3.45</c:v>
                </c:pt>
                <c:pt idx="64">
                  <c:v>3.5</c:v>
                </c:pt>
                <c:pt idx="65">
                  <c:v>3.55</c:v>
                </c:pt>
                <c:pt idx="66">
                  <c:v>3.6</c:v>
                </c:pt>
                <c:pt idx="67">
                  <c:v>3.65</c:v>
                </c:pt>
                <c:pt idx="68">
                  <c:v>3.7</c:v>
                </c:pt>
                <c:pt idx="69">
                  <c:v>3.75</c:v>
                </c:pt>
                <c:pt idx="70">
                  <c:v>3.8</c:v>
                </c:pt>
                <c:pt idx="71">
                  <c:v>3.85</c:v>
                </c:pt>
                <c:pt idx="72">
                  <c:v>3.9</c:v>
                </c:pt>
                <c:pt idx="73">
                  <c:v>3.95</c:v>
                </c:pt>
                <c:pt idx="74">
                  <c:v>4</c:v>
                </c:pt>
                <c:pt idx="75">
                  <c:v>4.05</c:v>
                </c:pt>
                <c:pt idx="76">
                  <c:v>4.0999999999999996</c:v>
                </c:pt>
                <c:pt idx="77">
                  <c:v>4.1500000000000004</c:v>
                </c:pt>
                <c:pt idx="78">
                  <c:v>4.2</c:v>
                </c:pt>
                <c:pt idx="79">
                  <c:v>4.25</c:v>
                </c:pt>
                <c:pt idx="80">
                  <c:v>4.3</c:v>
                </c:pt>
                <c:pt idx="81">
                  <c:v>4.3499999999999996</c:v>
                </c:pt>
                <c:pt idx="82">
                  <c:v>4.4000000000000004</c:v>
                </c:pt>
                <c:pt idx="83">
                  <c:v>4.45</c:v>
                </c:pt>
                <c:pt idx="84">
                  <c:v>4.5</c:v>
                </c:pt>
                <c:pt idx="85">
                  <c:v>4.55</c:v>
                </c:pt>
                <c:pt idx="86">
                  <c:v>4.5999999999999996</c:v>
                </c:pt>
                <c:pt idx="87">
                  <c:v>4.6500000000000004</c:v>
                </c:pt>
                <c:pt idx="88">
                  <c:v>4.7</c:v>
                </c:pt>
                <c:pt idx="89">
                  <c:v>4.75</c:v>
                </c:pt>
                <c:pt idx="90">
                  <c:v>4.8</c:v>
                </c:pt>
                <c:pt idx="91">
                  <c:v>4.8499999999999996</c:v>
                </c:pt>
                <c:pt idx="92">
                  <c:v>4.9000000000000004</c:v>
                </c:pt>
                <c:pt idx="93">
                  <c:v>4.95</c:v>
                </c:pt>
                <c:pt idx="94">
                  <c:v>5</c:v>
                </c:pt>
              </c:numCache>
            </c:numRef>
          </c:xVal>
          <c:yVal>
            <c:numRef>
              <c:f>Sheet1!$AJ$3:$AJ$97</c:f>
              <c:numCache>
                <c:formatCode>General</c:formatCode>
                <c:ptCount val="95"/>
                <c:pt idx="0">
                  <c:v>662.55501758999992</c:v>
                </c:pt>
                <c:pt idx="1">
                  <c:v>638.82138758000008</c:v>
                </c:pt>
                <c:pt idx="2">
                  <c:v>618.03016929</c:v>
                </c:pt>
                <c:pt idx="3">
                  <c:v>599.90057262999994</c:v>
                </c:pt>
                <c:pt idx="4">
                  <c:v>584.06977204000009</c:v>
                </c:pt>
                <c:pt idx="5">
                  <c:v>570.18945506999989</c:v>
                </c:pt>
                <c:pt idx="6">
                  <c:v>557.95548496000015</c:v>
                </c:pt>
                <c:pt idx="7">
                  <c:v>547.11227342999996</c:v>
                </c:pt>
                <c:pt idx="8">
                  <c:v>537.44834793000018</c:v>
                </c:pt>
                <c:pt idx="9">
                  <c:v>528.78958218000002</c:v>
                </c:pt>
                <c:pt idx="10">
                  <c:v>520.9925103600001</c:v>
                </c:pt>
                <c:pt idx="11">
                  <c:v>513.93851341000004</c:v>
                </c:pt>
                <c:pt idx="12">
                  <c:v>507.52902498000003</c:v>
                </c:pt>
                <c:pt idx="13">
                  <c:v>501.68167328999994</c:v>
                </c:pt>
                <c:pt idx="14">
                  <c:v>496.32720864000021</c:v>
                </c:pt>
                <c:pt idx="15">
                  <c:v>491.40706491999981</c:v>
                </c:pt>
                <c:pt idx="16">
                  <c:v>486.87142258999984</c:v>
                </c:pt>
                <c:pt idx="17">
                  <c:v>482.67766515000039</c:v>
                </c:pt>
                <c:pt idx="18">
                  <c:v>478.78914359999999</c:v>
                </c:pt>
                <c:pt idx="19">
                  <c:v>475.17418213000019</c:v>
                </c:pt>
                <c:pt idx="20">
                  <c:v>471.80527329000006</c:v>
                </c:pt>
                <c:pt idx="21">
                  <c:v>468.65842282999984</c:v>
                </c:pt>
                <c:pt idx="22">
                  <c:v>465.71261312999968</c:v>
                </c:pt>
                <c:pt idx="23">
                  <c:v>462.94936126999983</c:v>
                </c:pt>
                <c:pt idx="24">
                  <c:v>460.35235307000039</c:v>
                </c:pt>
                <c:pt idx="25">
                  <c:v>457.90713830999994</c:v>
                </c:pt>
                <c:pt idx="26">
                  <c:v>455.60087578000002</c:v>
                </c:pt>
                <c:pt idx="27">
                  <c:v>453.42211883000027</c:v>
                </c:pt>
                <c:pt idx="28">
                  <c:v>451.36063436999984</c:v>
                </c:pt>
                <c:pt idx="29">
                  <c:v>449.40724929999988</c:v>
                </c:pt>
                <c:pt idx="30">
                  <c:v>447.55371998999999</c:v>
                </c:pt>
                <c:pt idx="31">
                  <c:v>445.79262087999996</c:v>
                </c:pt>
                <c:pt idx="32">
                  <c:v>444.11724943000036</c:v>
                </c:pt>
                <c:pt idx="33">
                  <c:v>442.52154494000024</c:v>
                </c:pt>
                <c:pt idx="34">
                  <c:v>441.00001978000046</c:v>
                </c:pt>
                <c:pt idx="35">
                  <c:v>439.54770172000008</c:v>
                </c:pt>
                <c:pt idx="36">
                  <c:v>438.16008725999927</c:v>
                </c:pt>
                <c:pt idx="37">
                  <c:v>436.83310686000004</c:v>
                </c:pt>
                <c:pt idx="38">
                  <c:v>435.56310513999961</c:v>
                </c:pt>
                <c:pt idx="39">
                  <c:v>434.34684371999992</c:v>
                </c:pt>
                <c:pt idx="40">
                  <c:v>433.18154455000058</c:v>
                </c:pt>
                <c:pt idx="41">
                  <c:v>432.06501688000026</c:v>
                </c:pt>
                <c:pt idx="42">
                  <c:v>430.99598199000047</c:v>
                </c:pt>
                <c:pt idx="43">
                  <c:v>429.97492187999978</c:v>
                </c:pt>
                <c:pt idx="44">
                  <c:v>429.0064514099995</c:v>
                </c:pt>
                <c:pt idx="45">
                  <c:v>428.10577545000069</c:v>
                </c:pt>
                <c:pt idx="46">
                  <c:v>427.30634154000018</c:v>
                </c:pt>
                <c:pt idx="47">
                  <c:v>426.62642943999981</c:v>
                </c:pt>
                <c:pt idx="48">
                  <c:v>426.02979796999989</c:v>
                </c:pt>
                <c:pt idx="49">
                  <c:v>425.47984355000062</c:v>
                </c:pt>
                <c:pt idx="50">
                  <c:v>424.96001345999957</c:v>
                </c:pt>
                <c:pt idx="51">
                  <c:v>424.46322656999928</c:v>
                </c:pt>
                <c:pt idx="52">
                  <c:v>423.98593209999945</c:v>
                </c:pt>
                <c:pt idx="53">
                  <c:v>423.52601050000067</c:v>
                </c:pt>
                <c:pt idx="54">
                  <c:v>423.08200381000006</c:v>
                </c:pt>
                <c:pt idx="55">
                  <c:v>422.65280058000008</c:v>
                </c:pt>
                <c:pt idx="56">
                  <c:v>422.23749227999997</c:v>
                </c:pt>
                <c:pt idx="57">
                  <c:v>421.83530124000026</c:v>
                </c:pt>
                <c:pt idx="58">
                  <c:v>421.44554145999973</c:v>
                </c:pt>
                <c:pt idx="59">
                  <c:v>421.06759550999959</c:v>
                </c:pt>
                <c:pt idx="60">
                  <c:v>420.70090015000005</c:v>
                </c:pt>
                <c:pt idx="61">
                  <c:v>420.34493664000001</c:v>
                </c:pt>
                <c:pt idx="62">
                  <c:v>419.99922403999972</c:v>
                </c:pt>
                <c:pt idx="63">
                  <c:v>419.66331412999989</c:v>
                </c:pt>
                <c:pt idx="64">
                  <c:v>419.33678772000076</c:v>
                </c:pt>
                <c:pt idx="65">
                  <c:v>419.01925144000052</c:v>
                </c:pt>
                <c:pt idx="66">
                  <c:v>418.71033540999997</c:v>
                </c:pt>
                <c:pt idx="67">
                  <c:v>418.40969099999984</c:v>
                </c:pt>
                <c:pt idx="68">
                  <c:v>418.11698914000044</c:v>
                </c:pt>
                <c:pt idx="69">
                  <c:v>417.83191870000064</c:v>
                </c:pt>
                <c:pt idx="70">
                  <c:v>417.55418519999967</c:v>
                </c:pt>
                <c:pt idx="71">
                  <c:v>417.28350950999993</c:v>
                </c:pt>
                <c:pt idx="72">
                  <c:v>417.01962682000067</c:v>
                </c:pt>
                <c:pt idx="73">
                  <c:v>416.76228565000019</c:v>
                </c:pt>
                <c:pt idx="74">
                  <c:v>416.51124694999908</c:v>
                </c:pt>
                <c:pt idx="75">
                  <c:v>416.2662832799997</c:v>
                </c:pt>
                <c:pt idx="76">
                  <c:v>416.02717811000093</c:v>
                </c:pt>
                <c:pt idx="77">
                  <c:v>415.79372505999891</c:v>
                </c:pt>
                <c:pt idx="78">
                  <c:v>415.56572735999907</c:v>
                </c:pt>
                <c:pt idx="79">
                  <c:v>415.34299720000126</c:v>
                </c:pt>
                <c:pt idx="80">
                  <c:v>415.12535527</c:v>
                </c:pt>
                <c:pt idx="81">
                  <c:v>414.91263015000004</c:v>
                </c:pt>
                <c:pt idx="82">
                  <c:v>414.70465793000039</c:v>
                </c:pt>
                <c:pt idx="83">
                  <c:v>414.501281750001</c:v>
                </c:pt>
                <c:pt idx="84">
                  <c:v>414.30235134000031</c:v>
                </c:pt>
                <c:pt idx="85">
                  <c:v>414.1077227400001</c:v>
                </c:pt>
                <c:pt idx="86">
                  <c:v>413.91725779999979</c:v>
                </c:pt>
                <c:pt idx="87">
                  <c:v>413.73082391000025</c:v>
                </c:pt>
                <c:pt idx="88">
                  <c:v>413.54829362999953</c:v>
                </c:pt>
                <c:pt idx="89">
                  <c:v>413.36954435999905</c:v>
                </c:pt>
                <c:pt idx="90">
                  <c:v>413.19445797000117</c:v>
                </c:pt>
                <c:pt idx="91">
                  <c:v>413.02292047999981</c:v>
                </c:pt>
                <c:pt idx="92">
                  <c:v>412.85482167999908</c:v>
                </c:pt>
                <c:pt idx="93">
                  <c:v>412.69005473000107</c:v>
                </c:pt>
                <c:pt idx="94">
                  <c:v>412.52851568000005</c:v>
                </c:pt>
              </c:numCache>
            </c:numRef>
          </c:yVal>
          <c:smooth val="0"/>
        </c:ser>
        <c:dLbls>
          <c:showLegendKey val="0"/>
          <c:showVal val="0"/>
          <c:showCatName val="0"/>
          <c:showSerName val="0"/>
          <c:showPercent val="0"/>
          <c:showBubbleSize val="0"/>
        </c:dLbls>
        <c:axId val="-277154784"/>
        <c:axId val="-277150432"/>
      </c:scatterChart>
      <c:valAx>
        <c:axId val="-277154784"/>
        <c:scaling>
          <c:orientation val="minMax"/>
          <c:max val="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dirty="0">
                    <a:solidFill>
                      <a:schemeClr val="tx1"/>
                    </a:solidFill>
                  </a:rPr>
                  <a:t>M</a:t>
                </a:r>
                <a:r>
                  <a:rPr lang="en-US" sz="1800" baseline="-25000" dirty="0">
                    <a:solidFill>
                      <a:schemeClr val="tx1"/>
                    </a:solidFill>
                  </a:rPr>
                  <a:t>Q</a:t>
                </a:r>
                <a:r>
                  <a:rPr lang="en-US" sz="1800" dirty="0">
                    <a:solidFill>
                      <a:schemeClr val="tx1"/>
                    </a:solidFill>
                  </a:rPr>
                  <a:t> [</a:t>
                </a:r>
                <a:r>
                  <a:rPr lang="en-US" sz="1800" dirty="0" err="1">
                    <a:solidFill>
                      <a:schemeClr val="tx1"/>
                    </a:solidFill>
                  </a:rPr>
                  <a:t>GeV</a:t>
                </a:r>
                <a:r>
                  <a:rPr lang="en-US" sz="1800" dirty="0">
                    <a:solidFill>
                      <a:schemeClr val="tx1"/>
                    </a:solidFill>
                  </a:rPr>
                  <a:t>/c</a:t>
                </a:r>
                <a:r>
                  <a:rPr lang="en-US" sz="1800" baseline="30000" dirty="0">
                    <a:solidFill>
                      <a:schemeClr val="tx1"/>
                    </a:solidFill>
                  </a:rPr>
                  <a:t>2</a:t>
                </a:r>
                <a:r>
                  <a:rPr lang="en-US" sz="1800" dirty="0">
                    <a:solidFill>
                      <a:schemeClr val="tx1"/>
                    </a:solidFill>
                  </a:rPr>
                  <a:t>]</a:t>
                </a:r>
                <a:endParaRPr lang="ja-JP" sz="1800" dirty="0">
                  <a:solidFill>
                    <a:schemeClr val="tx1"/>
                  </a:solidFill>
                </a:endParaRP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ja-JP"/>
            </a:p>
          </c:txPr>
        </c:title>
        <c:numFmt formatCode="General" sourceLinked="1"/>
        <c:majorTickMark val="none"/>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ja-JP"/>
          </a:p>
        </c:txPr>
        <c:crossAx val="-277150432"/>
        <c:crosses val="autoZero"/>
        <c:crossBetween val="midCat"/>
        <c:majorUnit val="0.5"/>
      </c:valAx>
      <c:valAx>
        <c:axId val="-277150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bg1"/>
                    </a:solidFill>
                    <a:latin typeface="+mn-lt"/>
                    <a:ea typeface="+mn-ea"/>
                    <a:cs typeface="+mn-cs"/>
                  </a:defRPr>
                </a:pPr>
                <a:r>
                  <a:rPr lang="en-US" sz="1800" dirty="0">
                    <a:latin typeface="Symbol" panose="05050102010706020507" pitchFamily="18" charset="2"/>
                  </a:rPr>
                  <a:t>X</a:t>
                </a:r>
                <a:r>
                  <a:rPr lang="en-US" sz="1800" dirty="0"/>
                  <a:t>* - </a:t>
                </a:r>
                <a:r>
                  <a:rPr lang="en-US" sz="1800" dirty="0">
                    <a:latin typeface="Symbol" panose="05050102010706020507" pitchFamily="18" charset="2"/>
                  </a:rPr>
                  <a:t>X</a:t>
                </a:r>
                <a:r>
                  <a:rPr lang="en-US" sz="1800" baseline="-25000" dirty="0"/>
                  <a:t>GS</a:t>
                </a:r>
                <a:r>
                  <a:rPr lang="en-US" sz="1800" dirty="0"/>
                  <a:t> [MeV]</a:t>
                </a:r>
                <a:endParaRPr lang="ja-JP" sz="1800" dirty="0"/>
              </a:p>
            </c:rich>
          </c:tx>
          <c:layout>
            <c:manualLayout>
              <c:xMode val="edge"/>
              <c:yMode val="edge"/>
              <c:x val="8.3333333333333332E-3"/>
              <c:y val="0.20917031204432779"/>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ja-JP"/>
            </a:p>
          </c:txPr>
        </c:title>
        <c:numFmt formatCode="General" sourceLinked="1"/>
        <c:majorTickMark val="none"/>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ja-JP"/>
          </a:p>
        </c:txPr>
        <c:crossAx val="-277154784"/>
        <c:crosses val="autoZero"/>
        <c:crossBetween val="midCat"/>
        <c:minorUnit val="50"/>
      </c:valAx>
      <c:spPr>
        <a:noFill/>
        <a:ln>
          <a:solidFill>
            <a:schemeClr val="tx1"/>
          </a:solidFill>
        </a:ln>
        <a:effectLst/>
      </c:spPr>
    </c:plotArea>
    <c:plotVisOnly val="1"/>
    <c:dispBlanksAs val="gap"/>
    <c:showDLblsOverMax val="0"/>
  </c:chart>
  <c:spPr>
    <a:noFill/>
    <a:ln>
      <a:noFill/>
    </a:ln>
    <a:effectLst/>
  </c:spPr>
  <c:txPr>
    <a:bodyPr/>
    <a:lstStyle/>
    <a:p>
      <a:pPr>
        <a:defRPr>
          <a:solidFill>
            <a:schemeClr val="bg1"/>
          </a:solidFill>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611561624320685"/>
          <c:y val="4.3776831448833452E-2"/>
          <c:w val="0.75340002312206289"/>
          <c:h val="0.74820057556368658"/>
        </c:manualLayout>
      </c:layout>
      <c:scatterChart>
        <c:scatterStyle val="smoothMarker"/>
        <c:varyColors val="0"/>
        <c:ser>
          <c:idx val="0"/>
          <c:order val="0"/>
          <c:spPr>
            <a:ln w="19050" cap="rnd">
              <a:solidFill>
                <a:srgbClr val="FF0000"/>
              </a:solidFill>
              <a:round/>
            </a:ln>
            <a:effectLst/>
          </c:spPr>
          <c:marker>
            <c:symbol val="none"/>
          </c:marker>
          <c:xVal>
            <c:numRef>
              <c:f>Sheet1!$B$2:$B$96</c:f>
              <c:numCache>
                <c:formatCode>General</c:formatCode>
                <c:ptCount val="95"/>
                <c:pt idx="0">
                  <c:v>0.3</c:v>
                </c:pt>
                <c:pt idx="1">
                  <c:v>0.35</c:v>
                </c:pt>
                <c:pt idx="2">
                  <c:v>0.4</c:v>
                </c:pt>
                <c:pt idx="3">
                  <c:v>0.45</c:v>
                </c:pt>
                <c:pt idx="4">
                  <c:v>0.5</c:v>
                </c:pt>
                <c:pt idx="5">
                  <c:v>0.55000000000000004</c:v>
                </c:pt>
                <c:pt idx="6">
                  <c:v>0.6</c:v>
                </c:pt>
                <c:pt idx="7">
                  <c:v>0.65</c:v>
                </c:pt>
                <c:pt idx="8">
                  <c:v>0.7</c:v>
                </c:pt>
                <c:pt idx="9">
                  <c:v>0.75</c:v>
                </c:pt>
                <c:pt idx="10">
                  <c:v>0.8</c:v>
                </c:pt>
                <c:pt idx="11">
                  <c:v>0.85</c:v>
                </c:pt>
                <c:pt idx="12">
                  <c:v>0.9</c:v>
                </c:pt>
                <c:pt idx="13">
                  <c:v>0.95</c:v>
                </c:pt>
                <c:pt idx="14">
                  <c:v>1</c:v>
                </c:pt>
                <c:pt idx="15">
                  <c:v>1.05</c:v>
                </c:pt>
                <c:pt idx="16">
                  <c:v>1.1000000000000001</c:v>
                </c:pt>
                <c:pt idx="17">
                  <c:v>1.1499999999999999</c:v>
                </c:pt>
                <c:pt idx="18">
                  <c:v>1.2</c:v>
                </c:pt>
                <c:pt idx="19">
                  <c:v>1.25</c:v>
                </c:pt>
                <c:pt idx="20">
                  <c:v>1.3</c:v>
                </c:pt>
                <c:pt idx="21">
                  <c:v>1.35</c:v>
                </c:pt>
                <c:pt idx="22">
                  <c:v>1.4</c:v>
                </c:pt>
                <c:pt idx="23">
                  <c:v>1.45</c:v>
                </c:pt>
                <c:pt idx="24">
                  <c:v>1.5</c:v>
                </c:pt>
                <c:pt idx="25">
                  <c:v>1.55</c:v>
                </c:pt>
                <c:pt idx="26">
                  <c:v>1.6</c:v>
                </c:pt>
                <c:pt idx="27">
                  <c:v>1.65</c:v>
                </c:pt>
                <c:pt idx="28">
                  <c:v>1.7</c:v>
                </c:pt>
                <c:pt idx="29">
                  <c:v>1.75</c:v>
                </c:pt>
                <c:pt idx="30">
                  <c:v>1.8</c:v>
                </c:pt>
                <c:pt idx="31">
                  <c:v>1.85</c:v>
                </c:pt>
                <c:pt idx="32">
                  <c:v>1.9</c:v>
                </c:pt>
                <c:pt idx="33">
                  <c:v>1.95</c:v>
                </c:pt>
                <c:pt idx="34">
                  <c:v>2</c:v>
                </c:pt>
                <c:pt idx="35">
                  <c:v>2.0499999999999998</c:v>
                </c:pt>
                <c:pt idx="36">
                  <c:v>2.1</c:v>
                </c:pt>
                <c:pt idx="37">
                  <c:v>2.15</c:v>
                </c:pt>
                <c:pt idx="38">
                  <c:v>2.2000000000000002</c:v>
                </c:pt>
                <c:pt idx="39">
                  <c:v>2.25</c:v>
                </c:pt>
                <c:pt idx="40">
                  <c:v>2.2999999999999998</c:v>
                </c:pt>
                <c:pt idx="41">
                  <c:v>2.35</c:v>
                </c:pt>
                <c:pt idx="42">
                  <c:v>2.4</c:v>
                </c:pt>
                <c:pt idx="43">
                  <c:v>2.4500000000000002</c:v>
                </c:pt>
                <c:pt idx="44">
                  <c:v>2.5</c:v>
                </c:pt>
                <c:pt idx="45">
                  <c:v>2.5499999999999998</c:v>
                </c:pt>
                <c:pt idx="46">
                  <c:v>2.6</c:v>
                </c:pt>
                <c:pt idx="47">
                  <c:v>2.65</c:v>
                </c:pt>
                <c:pt idx="48">
                  <c:v>2.7</c:v>
                </c:pt>
                <c:pt idx="49">
                  <c:v>2.75</c:v>
                </c:pt>
                <c:pt idx="50">
                  <c:v>2.8</c:v>
                </c:pt>
                <c:pt idx="51">
                  <c:v>2.85</c:v>
                </c:pt>
                <c:pt idx="52">
                  <c:v>2.9</c:v>
                </c:pt>
                <c:pt idx="53">
                  <c:v>2.95</c:v>
                </c:pt>
                <c:pt idx="54">
                  <c:v>3</c:v>
                </c:pt>
                <c:pt idx="55">
                  <c:v>3.05</c:v>
                </c:pt>
                <c:pt idx="56">
                  <c:v>3.1</c:v>
                </c:pt>
                <c:pt idx="57">
                  <c:v>3.15</c:v>
                </c:pt>
                <c:pt idx="58">
                  <c:v>3.2</c:v>
                </c:pt>
                <c:pt idx="59">
                  <c:v>3.3</c:v>
                </c:pt>
                <c:pt idx="60">
                  <c:v>3.3</c:v>
                </c:pt>
                <c:pt idx="61">
                  <c:v>3.35</c:v>
                </c:pt>
                <c:pt idx="62">
                  <c:v>3.4</c:v>
                </c:pt>
                <c:pt idx="63">
                  <c:v>3.45</c:v>
                </c:pt>
                <c:pt idx="64">
                  <c:v>3.5</c:v>
                </c:pt>
                <c:pt idx="65">
                  <c:v>3.55</c:v>
                </c:pt>
                <c:pt idx="66">
                  <c:v>3.6</c:v>
                </c:pt>
                <c:pt idx="67">
                  <c:v>3.65</c:v>
                </c:pt>
                <c:pt idx="68">
                  <c:v>3.7</c:v>
                </c:pt>
                <c:pt idx="69">
                  <c:v>3.75</c:v>
                </c:pt>
                <c:pt idx="70">
                  <c:v>3.8</c:v>
                </c:pt>
                <c:pt idx="71">
                  <c:v>3.85</c:v>
                </c:pt>
                <c:pt idx="72">
                  <c:v>3.9</c:v>
                </c:pt>
                <c:pt idx="73">
                  <c:v>3.95</c:v>
                </c:pt>
                <c:pt idx="74">
                  <c:v>4</c:v>
                </c:pt>
                <c:pt idx="75">
                  <c:v>4.05</c:v>
                </c:pt>
                <c:pt idx="76">
                  <c:v>4.0999999999999996</c:v>
                </c:pt>
                <c:pt idx="77">
                  <c:v>4.1500000000000004</c:v>
                </c:pt>
                <c:pt idx="78">
                  <c:v>4.2</c:v>
                </c:pt>
                <c:pt idx="79">
                  <c:v>4.25</c:v>
                </c:pt>
                <c:pt idx="80">
                  <c:v>4.3</c:v>
                </c:pt>
                <c:pt idx="81">
                  <c:v>4.3499999999999996</c:v>
                </c:pt>
                <c:pt idx="82">
                  <c:v>4.4000000000000004</c:v>
                </c:pt>
                <c:pt idx="83">
                  <c:v>4.45</c:v>
                </c:pt>
                <c:pt idx="84">
                  <c:v>4.5</c:v>
                </c:pt>
                <c:pt idx="85">
                  <c:v>4.55</c:v>
                </c:pt>
                <c:pt idx="86">
                  <c:v>4.5999999999999996</c:v>
                </c:pt>
                <c:pt idx="87">
                  <c:v>4.6500000000000004</c:v>
                </c:pt>
                <c:pt idx="88">
                  <c:v>4.7</c:v>
                </c:pt>
                <c:pt idx="89">
                  <c:v>4.75</c:v>
                </c:pt>
                <c:pt idx="90">
                  <c:v>4.8</c:v>
                </c:pt>
                <c:pt idx="91">
                  <c:v>4.8499999999999996</c:v>
                </c:pt>
                <c:pt idx="92">
                  <c:v>4.9000000000000004</c:v>
                </c:pt>
                <c:pt idx="93">
                  <c:v>4.95</c:v>
                </c:pt>
                <c:pt idx="94">
                  <c:v>5</c:v>
                </c:pt>
              </c:numCache>
            </c:numRef>
          </c:xVal>
          <c:yVal>
            <c:numRef>
              <c:f>Sheet1!$D$2:$D$96</c:f>
              <c:numCache>
                <c:formatCode>General</c:formatCode>
                <c:ptCount val="95"/>
                <c:pt idx="0">
                  <c:v>404.81115272277805</c:v>
                </c:pt>
                <c:pt idx="1">
                  <c:v>405.93890038400002</c:v>
                </c:pt>
                <c:pt idx="2">
                  <c:v>402.711579228245</c:v>
                </c:pt>
                <c:pt idx="3">
                  <c:v>397.68502995981999</c:v>
                </c:pt>
                <c:pt idx="4">
                  <c:v>392.13213365495994</c:v>
                </c:pt>
                <c:pt idx="5">
                  <c:v>386.61678844719017</c:v>
                </c:pt>
                <c:pt idx="6">
                  <c:v>381.37197601749995</c:v>
                </c:pt>
                <c:pt idx="7">
                  <c:v>376.48153970675003</c:v>
                </c:pt>
                <c:pt idx="8">
                  <c:v>371.96235993449</c:v>
                </c:pt>
                <c:pt idx="9">
                  <c:v>367.80178352065991</c:v>
                </c:pt>
                <c:pt idx="10">
                  <c:v>363.97502905348983</c:v>
                </c:pt>
                <c:pt idx="11">
                  <c:v>360.45338878529992</c:v>
                </c:pt>
                <c:pt idx="12">
                  <c:v>357.2080697288402</c:v>
                </c:pt>
                <c:pt idx="13">
                  <c:v>354.21191754160986</c:v>
                </c:pt>
                <c:pt idx="14">
                  <c:v>351.44009853982016</c:v>
                </c:pt>
                <c:pt idx="15">
                  <c:v>348.87027019118</c:v>
                </c:pt>
                <c:pt idx="16">
                  <c:v>346.48250720190003</c:v>
                </c:pt>
                <c:pt idx="17">
                  <c:v>344.25911931705991</c:v>
                </c:pt>
                <c:pt idx="18">
                  <c:v>342.18443017428012</c:v>
                </c:pt>
                <c:pt idx="19">
                  <c:v>340.24455190314984</c:v>
                </c:pt>
                <c:pt idx="20">
                  <c:v>338.42717200776974</c:v>
                </c:pt>
                <c:pt idx="21">
                  <c:v>336.72135954439</c:v>
                </c:pt>
                <c:pt idx="22">
                  <c:v>335.11739267178973</c:v>
                </c:pt>
                <c:pt idx="23">
                  <c:v>333.60660717511018</c:v>
                </c:pt>
                <c:pt idx="24">
                  <c:v>332.18126440974015</c:v>
                </c:pt>
                <c:pt idx="25">
                  <c:v>330.83443666069002</c:v>
                </c:pt>
                <c:pt idx="26">
                  <c:v>329.55990782860999</c:v>
                </c:pt>
                <c:pt idx="27">
                  <c:v>328.35208745180989</c:v>
                </c:pt>
                <c:pt idx="28">
                  <c:v>327.20593625185984</c:v>
                </c:pt>
                <c:pt idx="29">
                  <c:v>326.11690159859972</c:v>
                </c:pt>
                <c:pt idx="30">
                  <c:v>325.08086149366</c:v>
                </c:pt>
                <c:pt idx="31">
                  <c:v>324.09407586645011</c:v>
                </c:pt>
                <c:pt idx="32">
                  <c:v>323.15314414631985</c:v>
                </c:pt>
                <c:pt idx="33">
                  <c:v>322.25496822621972</c:v>
                </c:pt>
                <c:pt idx="34">
                  <c:v>321.39672006421006</c:v>
                </c:pt>
                <c:pt idx="35">
                  <c:v>320.57581327940989</c:v>
                </c:pt>
                <c:pt idx="36">
                  <c:v>319.78987819562008</c:v>
                </c:pt>
                <c:pt idx="37">
                  <c:v>319.03673986524018</c:v>
                </c:pt>
                <c:pt idx="38">
                  <c:v>318.31439867583003</c:v>
                </c:pt>
                <c:pt idx="39">
                  <c:v>317.62101319842031</c:v>
                </c:pt>
                <c:pt idx="40">
                  <c:v>316.95488498607983</c:v>
                </c:pt>
                <c:pt idx="41">
                  <c:v>316.31444507338028</c:v>
                </c:pt>
                <c:pt idx="42">
                  <c:v>315.69824196110994</c:v>
                </c:pt>
                <c:pt idx="43">
                  <c:v>315.1049309026198</c:v>
                </c:pt>
                <c:pt idx="44">
                  <c:v>314.53326433096981</c:v>
                </c:pt>
                <c:pt idx="45">
                  <c:v>313.98208329005001</c:v>
                </c:pt>
                <c:pt idx="46">
                  <c:v>313.45030974962992</c:v>
                </c:pt>
                <c:pt idx="47">
                  <c:v>312.93693970131017</c:v>
                </c:pt>
                <c:pt idx="48">
                  <c:v>312.44103694428986</c:v>
                </c:pt>
                <c:pt idx="49">
                  <c:v>311.96172748355002</c:v>
                </c:pt>
                <c:pt idx="50">
                  <c:v>311.49819447068012</c:v>
                </c:pt>
                <c:pt idx="51">
                  <c:v>311.04967362822026</c:v>
                </c:pt>
                <c:pt idx="52">
                  <c:v>310.61544910427983</c:v>
                </c:pt>
                <c:pt idx="53">
                  <c:v>310.19484971161</c:v>
                </c:pt>
                <c:pt idx="54">
                  <c:v>309.78724551004007</c:v>
                </c:pt>
                <c:pt idx="55">
                  <c:v>309.39204469678998</c:v>
                </c:pt>
                <c:pt idx="56">
                  <c:v>309.00869077276002</c:v>
                </c:pt>
                <c:pt idx="57">
                  <c:v>308.63665995687006</c:v>
                </c:pt>
                <c:pt idx="58">
                  <c:v>308.27545882334971</c:v>
                </c:pt>
                <c:pt idx="59">
                  <c:v>307.92462214033003</c:v>
                </c:pt>
                <c:pt idx="60">
                  <c:v>307.58371088991998</c:v>
                </c:pt>
                <c:pt idx="61">
                  <c:v>307.2523104522802</c:v>
                </c:pt>
                <c:pt idx="62">
                  <c:v>306.93002893790981</c:v>
                </c:pt>
                <c:pt idx="63">
                  <c:v>306.61649565495009</c:v>
                </c:pt>
                <c:pt idx="64">
                  <c:v>306.31135969796969</c:v>
                </c:pt>
                <c:pt idx="65">
                  <c:v>306.01428864828995</c:v>
                </c:pt>
                <c:pt idx="66">
                  <c:v>305.72496737466963</c:v>
                </c:pt>
                <c:pt idx="67">
                  <c:v>305.4430969262803</c:v>
                </c:pt>
                <c:pt idx="68">
                  <c:v>305.16839350922055</c:v>
                </c:pt>
                <c:pt idx="69">
                  <c:v>304.90058753992071</c:v>
                </c:pt>
                <c:pt idx="70">
                  <c:v>304.63942276797025</c:v>
                </c:pt>
                <c:pt idx="71">
                  <c:v>304.38465546354928</c:v>
                </c:pt>
                <c:pt idx="72">
                  <c:v>304.13605366304</c:v>
                </c:pt>
                <c:pt idx="73">
                  <c:v>303.89339646855024</c:v>
                </c:pt>
                <c:pt idx="74">
                  <c:v>303.65647339688985</c:v>
                </c:pt>
                <c:pt idx="75">
                  <c:v>303.42508377389004</c:v>
                </c:pt>
                <c:pt idx="76">
                  <c:v>303.19903617020009</c:v>
                </c:pt>
                <c:pt idx="77">
                  <c:v>302.97814787591051</c:v>
                </c:pt>
                <c:pt idx="78">
                  <c:v>302.76224441015984</c:v>
                </c:pt>
                <c:pt idx="79">
                  <c:v>302.55115906364972</c:v>
                </c:pt>
                <c:pt idx="80">
                  <c:v>302.34473247128972</c:v>
                </c:pt>
                <c:pt idx="81">
                  <c:v>302.14281221265992</c:v>
                </c:pt>
                <c:pt idx="82">
                  <c:v>301.9452524381195</c:v>
                </c:pt>
                <c:pt idx="83">
                  <c:v>301.75191351894955</c:v>
                </c:pt>
                <c:pt idx="84">
                  <c:v>301.56266171964944</c:v>
                </c:pt>
                <c:pt idx="85">
                  <c:v>301.37736889043026</c:v>
                </c:pt>
                <c:pt idx="86">
                  <c:v>301.19591217896959</c:v>
                </c:pt>
                <c:pt idx="87">
                  <c:v>301.01817375973042</c:v>
                </c:pt>
                <c:pt idx="88">
                  <c:v>300.84404057969004</c:v>
                </c:pt>
                <c:pt idx="89">
                  <c:v>300.67340411943951</c:v>
                </c:pt>
                <c:pt idx="90">
                  <c:v>300.50616016821004</c:v>
                </c:pt>
                <c:pt idx="91">
                  <c:v>300.34220861250014</c:v>
                </c:pt>
                <c:pt idx="92">
                  <c:v>300.18145323672979</c:v>
                </c:pt>
                <c:pt idx="93">
                  <c:v>300.02380153558079</c:v>
                </c:pt>
                <c:pt idx="94">
                  <c:v>299.86916453694994</c:v>
                </c:pt>
              </c:numCache>
            </c:numRef>
          </c:yVal>
          <c:smooth val="1"/>
        </c:ser>
        <c:ser>
          <c:idx val="1"/>
          <c:order val="1"/>
          <c:spPr>
            <a:ln w="19050" cap="rnd">
              <a:solidFill>
                <a:srgbClr val="0000FF"/>
              </a:solidFill>
              <a:round/>
            </a:ln>
            <a:effectLst/>
          </c:spPr>
          <c:marker>
            <c:symbol val="none"/>
          </c:marker>
          <c:xVal>
            <c:numRef>
              <c:f>Sheet1!$B$2:$B$96</c:f>
              <c:numCache>
                <c:formatCode>General</c:formatCode>
                <c:ptCount val="95"/>
                <c:pt idx="0">
                  <c:v>0.3</c:v>
                </c:pt>
                <c:pt idx="1">
                  <c:v>0.35</c:v>
                </c:pt>
                <c:pt idx="2">
                  <c:v>0.4</c:v>
                </c:pt>
                <c:pt idx="3">
                  <c:v>0.45</c:v>
                </c:pt>
                <c:pt idx="4">
                  <c:v>0.5</c:v>
                </c:pt>
                <c:pt idx="5">
                  <c:v>0.55000000000000004</c:v>
                </c:pt>
                <c:pt idx="6">
                  <c:v>0.6</c:v>
                </c:pt>
                <c:pt idx="7">
                  <c:v>0.65</c:v>
                </c:pt>
                <c:pt idx="8">
                  <c:v>0.7</c:v>
                </c:pt>
                <c:pt idx="9">
                  <c:v>0.75</c:v>
                </c:pt>
                <c:pt idx="10">
                  <c:v>0.8</c:v>
                </c:pt>
                <c:pt idx="11">
                  <c:v>0.85</c:v>
                </c:pt>
                <c:pt idx="12">
                  <c:v>0.9</c:v>
                </c:pt>
                <c:pt idx="13">
                  <c:v>0.95</c:v>
                </c:pt>
                <c:pt idx="14">
                  <c:v>1</c:v>
                </c:pt>
                <c:pt idx="15">
                  <c:v>1.05</c:v>
                </c:pt>
                <c:pt idx="16">
                  <c:v>1.1000000000000001</c:v>
                </c:pt>
                <c:pt idx="17">
                  <c:v>1.1499999999999999</c:v>
                </c:pt>
                <c:pt idx="18">
                  <c:v>1.2</c:v>
                </c:pt>
                <c:pt idx="19">
                  <c:v>1.25</c:v>
                </c:pt>
                <c:pt idx="20">
                  <c:v>1.3</c:v>
                </c:pt>
                <c:pt idx="21">
                  <c:v>1.35</c:v>
                </c:pt>
                <c:pt idx="22">
                  <c:v>1.4</c:v>
                </c:pt>
                <c:pt idx="23">
                  <c:v>1.45</c:v>
                </c:pt>
                <c:pt idx="24">
                  <c:v>1.5</c:v>
                </c:pt>
                <c:pt idx="25">
                  <c:v>1.55</c:v>
                </c:pt>
                <c:pt idx="26">
                  <c:v>1.6</c:v>
                </c:pt>
                <c:pt idx="27">
                  <c:v>1.65</c:v>
                </c:pt>
                <c:pt idx="28">
                  <c:v>1.7</c:v>
                </c:pt>
                <c:pt idx="29">
                  <c:v>1.75</c:v>
                </c:pt>
                <c:pt idx="30">
                  <c:v>1.8</c:v>
                </c:pt>
                <c:pt idx="31">
                  <c:v>1.85</c:v>
                </c:pt>
                <c:pt idx="32">
                  <c:v>1.9</c:v>
                </c:pt>
                <c:pt idx="33">
                  <c:v>1.95</c:v>
                </c:pt>
                <c:pt idx="34">
                  <c:v>2</c:v>
                </c:pt>
                <c:pt idx="35">
                  <c:v>2.0499999999999998</c:v>
                </c:pt>
                <c:pt idx="36">
                  <c:v>2.1</c:v>
                </c:pt>
                <c:pt idx="37">
                  <c:v>2.15</c:v>
                </c:pt>
                <c:pt idx="38">
                  <c:v>2.2000000000000002</c:v>
                </c:pt>
                <c:pt idx="39">
                  <c:v>2.25</c:v>
                </c:pt>
                <c:pt idx="40">
                  <c:v>2.2999999999999998</c:v>
                </c:pt>
                <c:pt idx="41">
                  <c:v>2.35</c:v>
                </c:pt>
                <c:pt idx="42">
                  <c:v>2.4</c:v>
                </c:pt>
                <c:pt idx="43">
                  <c:v>2.4500000000000002</c:v>
                </c:pt>
                <c:pt idx="44">
                  <c:v>2.5</c:v>
                </c:pt>
                <c:pt idx="45">
                  <c:v>2.5499999999999998</c:v>
                </c:pt>
                <c:pt idx="46">
                  <c:v>2.6</c:v>
                </c:pt>
                <c:pt idx="47">
                  <c:v>2.65</c:v>
                </c:pt>
                <c:pt idx="48">
                  <c:v>2.7</c:v>
                </c:pt>
                <c:pt idx="49">
                  <c:v>2.75</c:v>
                </c:pt>
                <c:pt idx="50">
                  <c:v>2.8</c:v>
                </c:pt>
                <c:pt idx="51">
                  <c:v>2.85</c:v>
                </c:pt>
                <c:pt idx="52">
                  <c:v>2.9</c:v>
                </c:pt>
                <c:pt idx="53">
                  <c:v>2.95</c:v>
                </c:pt>
                <c:pt idx="54">
                  <c:v>3</c:v>
                </c:pt>
                <c:pt idx="55">
                  <c:v>3.05</c:v>
                </c:pt>
                <c:pt idx="56">
                  <c:v>3.1</c:v>
                </c:pt>
                <c:pt idx="57">
                  <c:v>3.15</c:v>
                </c:pt>
                <c:pt idx="58">
                  <c:v>3.2</c:v>
                </c:pt>
                <c:pt idx="59">
                  <c:v>3.3</c:v>
                </c:pt>
                <c:pt idx="60">
                  <c:v>3.3</c:v>
                </c:pt>
                <c:pt idx="61">
                  <c:v>3.35</c:v>
                </c:pt>
                <c:pt idx="62">
                  <c:v>3.4</c:v>
                </c:pt>
                <c:pt idx="63">
                  <c:v>3.45</c:v>
                </c:pt>
                <c:pt idx="64">
                  <c:v>3.5</c:v>
                </c:pt>
                <c:pt idx="65">
                  <c:v>3.55</c:v>
                </c:pt>
                <c:pt idx="66">
                  <c:v>3.6</c:v>
                </c:pt>
                <c:pt idx="67">
                  <c:v>3.65</c:v>
                </c:pt>
                <c:pt idx="68">
                  <c:v>3.7</c:v>
                </c:pt>
                <c:pt idx="69">
                  <c:v>3.75</c:v>
                </c:pt>
                <c:pt idx="70">
                  <c:v>3.8</c:v>
                </c:pt>
                <c:pt idx="71">
                  <c:v>3.85</c:v>
                </c:pt>
                <c:pt idx="72">
                  <c:v>3.9</c:v>
                </c:pt>
                <c:pt idx="73">
                  <c:v>3.95</c:v>
                </c:pt>
                <c:pt idx="74">
                  <c:v>4</c:v>
                </c:pt>
                <c:pt idx="75">
                  <c:v>4.05</c:v>
                </c:pt>
                <c:pt idx="76">
                  <c:v>4.0999999999999996</c:v>
                </c:pt>
                <c:pt idx="77">
                  <c:v>4.1500000000000004</c:v>
                </c:pt>
                <c:pt idx="78">
                  <c:v>4.2</c:v>
                </c:pt>
                <c:pt idx="79">
                  <c:v>4.25</c:v>
                </c:pt>
                <c:pt idx="80">
                  <c:v>4.3</c:v>
                </c:pt>
                <c:pt idx="81">
                  <c:v>4.3499999999999996</c:v>
                </c:pt>
                <c:pt idx="82">
                  <c:v>4.4000000000000004</c:v>
                </c:pt>
                <c:pt idx="83">
                  <c:v>4.45</c:v>
                </c:pt>
                <c:pt idx="84">
                  <c:v>4.5</c:v>
                </c:pt>
                <c:pt idx="85">
                  <c:v>4.55</c:v>
                </c:pt>
                <c:pt idx="86">
                  <c:v>4.5999999999999996</c:v>
                </c:pt>
                <c:pt idx="87">
                  <c:v>4.6500000000000004</c:v>
                </c:pt>
                <c:pt idx="88">
                  <c:v>4.7</c:v>
                </c:pt>
                <c:pt idx="89">
                  <c:v>4.75</c:v>
                </c:pt>
                <c:pt idx="90">
                  <c:v>4.8</c:v>
                </c:pt>
                <c:pt idx="91">
                  <c:v>4.8499999999999996</c:v>
                </c:pt>
                <c:pt idx="92">
                  <c:v>4.9000000000000004</c:v>
                </c:pt>
                <c:pt idx="93">
                  <c:v>4.95</c:v>
                </c:pt>
                <c:pt idx="94">
                  <c:v>5</c:v>
                </c:pt>
              </c:numCache>
            </c:numRef>
          </c:xVal>
          <c:yVal>
            <c:numRef>
              <c:f>Sheet1!$F$2:$F$96</c:f>
              <c:numCache>
                <c:formatCode>General</c:formatCode>
                <c:ptCount val="95"/>
                <c:pt idx="0">
                  <c:v>504.781435881628</c:v>
                </c:pt>
                <c:pt idx="1">
                  <c:v>509.61547635373006</c:v>
                </c:pt>
                <c:pt idx="2">
                  <c:v>516.51163792908505</c:v>
                </c:pt>
                <c:pt idx="3">
                  <c:v>523.80278005283003</c:v>
                </c:pt>
                <c:pt idx="4">
                  <c:v>530.73030372322</c:v>
                </c:pt>
                <c:pt idx="5">
                  <c:v>537.04045661830014</c:v>
                </c:pt>
                <c:pt idx="6">
                  <c:v>542.69406010651983</c:v>
                </c:pt>
                <c:pt idx="7">
                  <c:v>547.73208098023019</c:v>
                </c:pt>
                <c:pt idx="8">
                  <c:v>552.22009232854998</c:v>
                </c:pt>
                <c:pt idx="9">
                  <c:v>556.22640374574985</c:v>
                </c:pt>
                <c:pt idx="10">
                  <c:v>559.81405222622993</c:v>
                </c:pt>
                <c:pt idx="11">
                  <c:v>563.03844290453003</c:v>
                </c:pt>
                <c:pt idx="12">
                  <c:v>565.94723567415008</c:v>
                </c:pt>
                <c:pt idx="13">
                  <c:v>568.58105437406994</c:v>
                </c:pt>
                <c:pt idx="14">
                  <c:v>570.97442518677985</c:v>
                </c:pt>
                <c:pt idx="15">
                  <c:v>573.15670487819011</c:v>
                </c:pt>
                <c:pt idx="16">
                  <c:v>575.15291174822005</c:v>
                </c:pt>
                <c:pt idx="17">
                  <c:v>576.98443697134985</c:v>
                </c:pt>
                <c:pt idx="18">
                  <c:v>578.66964038212996</c:v>
                </c:pt>
                <c:pt idx="19">
                  <c:v>580.22434420472018</c:v>
                </c:pt>
                <c:pt idx="20">
                  <c:v>581.66224036061999</c:v>
                </c:pt>
                <c:pt idx="21">
                  <c:v>582.99522613907993</c:v>
                </c:pt>
                <c:pt idx="22">
                  <c:v>584.23368112722983</c:v>
                </c:pt>
                <c:pt idx="23">
                  <c:v>585.38669621568033</c:v>
                </c:pt>
                <c:pt idx="24">
                  <c:v>586.46226356368993</c:v>
                </c:pt>
                <c:pt idx="25">
                  <c:v>587.46743474367008</c:v>
                </c:pt>
                <c:pt idx="26">
                  <c:v>588.40845289962999</c:v>
                </c:pt>
                <c:pt idx="27">
                  <c:v>589.29086362605995</c:v>
                </c:pt>
                <c:pt idx="28">
                  <c:v>590.11960836508979</c:v>
                </c:pt>
                <c:pt idx="29">
                  <c:v>590.89910339008975</c:v>
                </c:pt>
                <c:pt idx="30">
                  <c:v>591.63330686035988</c:v>
                </c:pt>
                <c:pt idx="31">
                  <c:v>592.32577596657029</c:v>
                </c:pt>
                <c:pt idx="32">
                  <c:v>592.97971581163984</c:v>
                </c:pt>
                <c:pt idx="33">
                  <c:v>593.59802137308998</c:v>
                </c:pt>
                <c:pt idx="34">
                  <c:v>594.18331365166023</c:v>
                </c:pt>
                <c:pt idx="35">
                  <c:v>594.73797091660981</c:v>
                </c:pt>
                <c:pt idx="36">
                  <c:v>595.26415580014009</c:v>
                </c:pt>
                <c:pt idx="37">
                  <c:v>595.76383886627991</c:v>
                </c:pt>
                <c:pt idx="38">
                  <c:v>596.23881917457993</c:v>
                </c:pt>
                <c:pt idx="39">
                  <c:v>596.69074227400006</c:v>
                </c:pt>
                <c:pt idx="40">
                  <c:v>597.12111599204991</c:v>
                </c:pt>
                <c:pt idx="41">
                  <c:v>597.53132432682014</c:v>
                </c:pt>
                <c:pt idx="42">
                  <c:v>597.92263970089016</c:v>
                </c:pt>
                <c:pt idx="43">
                  <c:v>598.29623379846998</c:v>
                </c:pt>
                <c:pt idx="44">
                  <c:v>598.65318717124001</c:v>
                </c:pt>
                <c:pt idx="45">
                  <c:v>598.99449777333984</c:v>
                </c:pt>
                <c:pt idx="46">
                  <c:v>599.32108856166997</c:v>
                </c:pt>
                <c:pt idx="47">
                  <c:v>599.6338142781201</c:v>
                </c:pt>
                <c:pt idx="48">
                  <c:v>599.9334675146697</c:v>
                </c:pt>
                <c:pt idx="49">
                  <c:v>600.22078414788984</c:v>
                </c:pt>
                <c:pt idx="50">
                  <c:v>600.49644821766969</c:v>
                </c:pt>
                <c:pt idx="51">
                  <c:v>600.7610963153802</c:v>
                </c:pt>
                <c:pt idx="52">
                  <c:v>601.01532153769995</c:v>
                </c:pt>
                <c:pt idx="53">
                  <c:v>601.25967705551966</c:v>
                </c:pt>
                <c:pt idx="54">
                  <c:v>601.49467934037011</c:v>
                </c:pt>
                <c:pt idx="55">
                  <c:v>601.72081108650036</c:v>
                </c:pt>
                <c:pt idx="56">
                  <c:v>601.93852386097024</c:v>
                </c:pt>
                <c:pt idx="57">
                  <c:v>602.14824051115056</c:v>
                </c:pt>
                <c:pt idx="58">
                  <c:v>602.35035735459996</c:v>
                </c:pt>
                <c:pt idx="59">
                  <c:v>602.54524617407014</c:v>
                </c:pt>
                <c:pt idx="60">
                  <c:v>602.73325603770945</c:v>
                </c:pt>
                <c:pt idx="61">
                  <c:v>602.91471496140048</c:v>
                </c:pt>
                <c:pt idx="62">
                  <c:v>603.08993142927011</c:v>
                </c:pt>
                <c:pt idx="63">
                  <c:v>603.25919578634966</c:v>
                </c:pt>
                <c:pt idx="64">
                  <c:v>603.42278151519031</c:v>
                </c:pt>
                <c:pt idx="65">
                  <c:v>603.58094640808031</c:v>
                </c:pt>
                <c:pt idx="66">
                  <c:v>603.73393364397953</c:v>
                </c:pt>
                <c:pt idx="67">
                  <c:v>603.88197277964991</c:v>
                </c:pt>
                <c:pt idx="68">
                  <c:v>604.02528066227023</c:v>
                </c:pt>
                <c:pt idx="69">
                  <c:v>604.16406227110019</c:v>
                </c:pt>
                <c:pt idx="70">
                  <c:v>604.2985114940102</c:v>
                </c:pt>
                <c:pt idx="71">
                  <c:v>604.42881184512953</c:v>
                </c:pt>
                <c:pt idx="72">
                  <c:v>604.55513712821994</c:v>
                </c:pt>
                <c:pt idx="73">
                  <c:v>604.67765205098021</c:v>
                </c:pt>
                <c:pt idx="74">
                  <c:v>604.79651279389054</c:v>
                </c:pt>
                <c:pt idx="75">
                  <c:v>604.9118675378495</c:v>
                </c:pt>
                <c:pt idx="76">
                  <c:v>605.02385695380053</c:v>
                </c:pt>
                <c:pt idx="77">
                  <c:v>605.13261465768028</c:v>
                </c:pt>
                <c:pt idx="78">
                  <c:v>605.23826763292982</c:v>
                </c:pt>
                <c:pt idx="79">
                  <c:v>605.34093662408031</c:v>
                </c:pt>
                <c:pt idx="80">
                  <c:v>605.44073650291011</c:v>
                </c:pt>
                <c:pt idx="81">
                  <c:v>605.53777660977994</c:v>
                </c:pt>
                <c:pt idx="82">
                  <c:v>605.63216107177959</c:v>
                </c:pt>
                <c:pt idx="83">
                  <c:v>605.72398909973981</c:v>
                </c:pt>
                <c:pt idx="84">
                  <c:v>605.81335526567</c:v>
                </c:pt>
                <c:pt idx="85">
                  <c:v>605.90034976171046</c:v>
                </c:pt>
                <c:pt idx="86">
                  <c:v>605.98505864269009</c:v>
                </c:pt>
                <c:pt idx="87">
                  <c:v>606.06756405280976</c:v>
                </c:pt>
                <c:pt idx="88">
                  <c:v>606.14794443798019</c:v>
                </c:pt>
                <c:pt idx="89">
                  <c:v>606.22627474489946</c:v>
                </c:pt>
                <c:pt idx="90">
                  <c:v>606.3026266074794</c:v>
                </c:pt>
                <c:pt idx="91">
                  <c:v>606.37706852190968</c:v>
                </c:pt>
                <c:pt idx="92">
                  <c:v>606.44966601092983</c:v>
                </c:pt>
                <c:pt idx="93">
                  <c:v>606.5204817781605</c:v>
                </c:pt>
                <c:pt idx="94">
                  <c:v>606.58957585299049</c:v>
                </c:pt>
              </c:numCache>
            </c:numRef>
          </c:yVal>
          <c:smooth val="1"/>
        </c:ser>
        <c:ser>
          <c:idx val="2"/>
          <c:order val="2"/>
          <c:spPr>
            <a:ln w="19050" cap="rnd">
              <a:solidFill>
                <a:srgbClr val="00B050"/>
              </a:solidFill>
              <a:round/>
            </a:ln>
            <a:effectLst/>
          </c:spPr>
          <c:marker>
            <c:symbol val="none"/>
          </c:marker>
          <c:xVal>
            <c:numRef>
              <c:f>Sheet1!$B$2:$B$96</c:f>
              <c:numCache>
                <c:formatCode>General</c:formatCode>
                <c:ptCount val="95"/>
                <c:pt idx="0">
                  <c:v>0.3</c:v>
                </c:pt>
                <c:pt idx="1">
                  <c:v>0.35</c:v>
                </c:pt>
                <c:pt idx="2">
                  <c:v>0.4</c:v>
                </c:pt>
                <c:pt idx="3">
                  <c:v>0.45</c:v>
                </c:pt>
                <c:pt idx="4">
                  <c:v>0.5</c:v>
                </c:pt>
                <c:pt idx="5">
                  <c:v>0.55000000000000004</c:v>
                </c:pt>
                <c:pt idx="6">
                  <c:v>0.6</c:v>
                </c:pt>
                <c:pt idx="7">
                  <c:v>0.65</c:v>
                </c:pt>
                <c:pt idx="8">
                  <c:v>0.7</c:v>
                </c:pt>
                <c:pt idx="9">
                  <c:v>0.75</c:v>
                </c:pt>
                <c:pt idx="10">
                  <c:v>0.8</c:v>
                </c:pt>
                <c:pt idx="11">
                  <c:v>0.85</c:v>
                </c:pt>
                <c:pt idx="12">
                  <c:v>0.9</c:v>
                </c:pt>
                <c:pt idx="13">
                  <c:v>0.95</c:v>
                </c:pt>
                <c:pt idx="14">
                  <c:v>1</c:v>
                </c:pt>
                <c:pt idx="15">
                  <c:v>1.05</c:v>
                </c:pt>
                <c:pt idx="16">
                  <c:v>1.1000000000000001</c:v>
                </c:pt>
                <c:pt idx="17">
                  <c:v>1.1499999999999999</c:v>
                </c:pt>
                <c:pt idx="18">
                  <c:v>1.2</c:v>
                </c:pt>
                <c:pt idx="19">
                  <c:v>1.25</c:v>
                </c:pt>
                <c:pt idx="20">
                  <c:v>1.3</c:v>
                </c:pt>
                <c:pt idx="21">
                  <c:v>1.35</c:v>
                </c:pt>
                <c:pt idx="22">
                  <c:v>1.4</c:v>
                </c:pt>
                <c:pt idx="23">
                  <c:v>1.45</c:v>
                </c:pt>
                <c:pt idx="24">
                  <c:v>1.5</c:v>
                </c:pt>
                <c:pt idx="25">
                  <c:v>1.55</c:v>
                </c:pt>
                <c:pt idx="26">
                  <c:v>1.6</c:v>
                </c:pt>
                <c:pt idx="27">
                  <c:v>1.65</c:v>
                </c:pt>
                <c:pt idx="28">
                  <c:v>1.7</c:v>
                </c:pt>
                <c:pt idx="29">
                  <c:v>1.75</c:v>
                </c:pt>
                <c:pt idx="30">
                  <c:v>1.8</c:v>
                </c:pt>
                <c:pt idx="31">
                  <c:v>1.85</c:v>
                </c:pt>
                <c:pt idx="32">
                  <c:v>1.9</c:v>
                </c:pt>
                <c:pt idx="33">
                  <c:v>1.95</c:v>
                </c:pt>
                <c:pt idx="34">
                  <c:v>2</c:v>
                </c:pt>
                <c:pt idx="35">
                  <c:v>2.0499999999999998</c:v>
                </c:pt>
                <c:pt idx="36">
                  <c:v>2.1</c:v>
                </c:pt>
                <c:pt idx="37">
                  <c:v>2.15</c:v>
                </c:pt>
                <c:pt idx="38">
                  <c:v>2.2000000000000002</c:v>
                </c:pt>
                <c:pt idx="39">
                  <c:v>2.25</c:v>
                </c:pt>
                <c:pt idx="40">
                  <c:v>2.2999999999999998</c:v>
                </c:pt>
                <c:pt idx="41">
                  <c:v>2.35</c:v>
                </c:pt>
                <c:pt idx="42">
                  <c:v>2.4</c:v>
                </c:pt>
                <c:pt idx="43">
                  <c:v>2.4500000000000002</c:v>
                </c:pt>
                <c:pt idx="44">
                  <c:v>2.5</c:v>
                </c:pt>
                <c:pt idx="45">
                  <c:v>2.5499999999999998</c:v>
                </c:pt>
                <c:pt idx="46">
                  <c:v>2.6</c:v>
                </c:pt>
                <c:pt idx="47">
                  <c:v>2.65</c:v>
                </c:pt>
                <c:pt idx="48">
                  <c:v>2.7</c:v>
                </c:pt>
                <c:pt idx="49">
                  <c:v>2.75</c:v>
                </c:pt>
                <c:pt idx="50">
                  <c:v>2.8</c:v>
                </c:pt>
                <c:pt idx="51">
                  <c:v>2.85</c:v>
                </c:pt>
                <c:pt idx="52">
                  <c:v>2.9</c:v>
                </c:pt>
                <c:pt idx="53">
                  <c:v>2.95</c:v>
                </c:pt>
                <c:pt idx="54">
                  <c:v>3</c:v>
                </c:pt>
                <c:pt idx="55">
                  <c:v>3.05</c:v>
                </c:pt>
                <c:pt idx="56">
                  <c:v>3.1</c:v>
                </c:pt>
                <c:pt idx="57">
                  <c:v>3.15</c:v>
                </c:pt>
                <c:pt idx="58">
                  <c:v>3.2</c:v>
                </c:pt>
                <c:pt idx="59">
                  <c:v>3.3</c:v>
                </c:pt>
                <c:pt idx="60">
                  <c:v>3.3</c:v>
                </c:pt>
                <c:pt idx="61">
                  <c:v>3.35</c:v>
                </c:pt>
                <c:pt idx="62">
                  <c:v>3.4</c:v>
                </c:pt>
                <c:pt idx="63">
                  <c:v>3.45</c:v>
                </c:pt>
                <c:pt idx="64">
                  <c:v>3.5</c:v>
                </c:pt>
                <c:pt idx="65">
                  <c:v>3.55</c:v>
                </c:pt>
                <c:pt idx="66">
                  <c:v>3.6</c:v>
                </c:pt>
                <c:pt idx="67">
                  <c:v>3.65</c:v>
                </c:pt>
                <c:pt idx="68">
                  <c:v>3.7</c:v>
                </c:pt>
                <c:pt idx="69">
                  <c:v>3.75</c:v>
                </c:pt>
                <c:pt idx="70">
                  <c:v>3.8</c:v>
                </c:pt>
                <c:pt idx="71">
                  <c:v>3.85</c:v>
                </c:pt>
                <c:pt idx="72">
                  <c:v>3.9</c:v>
                </c:pt>
                <c:pt idx="73">
                  <c:v>3.95</c:v>
                </c:pt>
                <c:pt idx="74">
                  <c:v>4</c:v>
                </c:pt>
                <c:pt idx="75">
                  <c:v>4.05</c:v>
                </c:pt>
                <c:pt idx="76">
                  <c:v>4.0999999999999996</c:v>
                </c:pt>
                <c:pt idx="77">
                  <c:v>4.1500000000000004</c:v>
                </c:pt>
                <c:pt idx="78">
                  <c:v>4.2</c:v>
                </c:pt>
                <c:pt idx="79">
                  <c:v>4.25</c:v>
                </c:pt>
                <c:pt idx="80">
                  <c:v>4.3</c:v>
                </c:pt>
                <c:pt idx="81">
                  <c:v>4.3499999999999996</c:v>
                </c:pt>
                <c:pt idx="82">
                  <c:v>4.4000000000000004</c:v>
                </c:pt>
                <c:pt idx="83">
                  <c:v>4.45</c:v>
                </c:pt>
                <c:pt idx="84">
                  <c:v>4.5</c:v>
                </c:pt>
                <c:pt idx="85">
                  <c:v>4.55</c:v>
                </c:pt>
                <c:pt idx="86">
                  <c:v>4.5999999999999996</c:v>
                </c:pt>
                <c:pt idx="87">
                  <c:v>4.6500000000000004</c:v>
                </c:pt>
                <c:pt idx="88">
                  <c:v>4.7</c:v>
                </c:pt>
                <c:pt idx="89">
                  <c:v>4.75</c:v>
                </c:pt>
                <c:pt idx="90">
                  <c:v>4.8</c:v>
                </c:pt>
                <c:pt idx="91">
                  <c:v>4.8499999999999996</c:v>
                </c:pt>
                <c:pt idx="92">
                  <c:v>4.9000000000000004</c:v>
                </c:pt>
                <c:pt idx="93">
                  <c:v>4.95</c:v>
                </c:pt>
                <c:pt idx="94">
                  <c:v>5</c:v>
                </c:pt>
              </c:numCache>
            </c:numRef>
          </c:xVal>
          <c:yVal>
            <c:numRef>
              <c:f>Sheet1!$H$2:$H$96</c:f>
              <c:numCache>
                <c:formatCode>General</c:formatCode>
                <c:ptCount val="95"/>
                <c:pt idx="0">
                  <c:v>692.63754979616795</c:v>
                </c:pt>
                <c:pt idx="1">
                  <c:v>687.80565036950009</c:v>
                </c:pt>
                <c:pt idx="2">
                  <c:v>683.49798918543502</c:v>
                </c:pt>
                <c:pt idx="3">
                  <c:v>679.71453785674998</c:v>
                </c:pt>
                <c:pt idx="4">
                  <c:v>676.40293928454003</c:v>
                </c:pt>
                <c:pt idx="5">
                  <c:v>673.5002342496</c:v>
                </c:pt>
                <c:pt idx="6">
                  <c:v>670.94696309038</c:v>
                </c:pt>
                <c:pt idx="7">
                  <c:v>668.69123533740003</c:v>
                </c:pt>
                <c:pt idx="8">
                  <c:v>666.68917107880998</c:v>
                </c:pt>
                <c:pt idx="9">
                  <c:v>664.90412321310987</c:v>
                </c:pt>
                <c:pt idx="10">
                  <c:v>663.30559393837984</c:v>
                </c:pt>
                <c:pt idx="11">
                  <c:v>661.86817978403997</c:v>
                </c:pt>
                <c:pt idx="12">
                  <c:v>660.57065218818025</c:v>
                </c:pt>
                <c:pt idx="13">
                  <c:v>659.39519271719996</c:v>
                </c:pt>
                <c:pt idx="14">
                  <c:v>658.32677032867991</c:v>
                </c:pt>
                <c:pt idx="15">
                  <c:v>657.35263897695017</c:v>
                </c:pt>
                <c:pt idx="16">
                  <c:v>656.46193349434998</c:v>
                </c:pt>
                <c:pt idx="17">
                  <c:v>655.64534433026006</c:v>
                </c:pt>
                <c:pt idx="18">
                  <c:v>654.89485507166023</c:v>
                </c:pt>
                <c:pt idx="19">
                  <c:v>654.20352981956012</c:v>
                </c:pt>
                <c:pt idx="20">
                  <c:v>653.56534018054003</c:v>
                </c:pt>
                <c:pt idx="21">
                  <c:v>652.97502381162985</c:v>
                </c:pt>
                <c:pt idx="22">
                  <c:v>652.42796818729994</c:v>
                </c:pt>
                <c:pt idx="23">
                  <c:v>651.92011461205993</c:v>
                </c:pt>
                <c:pt idx="24">
                  <c:v>651.4478785580402</c:v>
                </c:pt>
                <c:pt idx="25">
                  <c:v>651.00808322954003</c:v>
                </c:pt>
                <c:pt idx="26">
                  <c:v>650.59790389610998</c:v>
                </c:pt>
                <c:pt idx="27">
                  <c:v>650.21482103407016</c:v>
                </c:pt>
                <c:pt idx="28">
                  <c:v>649.85658070861973</c:v>
                </c:pt>
                <c:pt idx="29">
                  <c:v>649.5211609347898</c:v>
                </c:pt>
                <c:pt idx="30">
                  <c:v>649.20674299761004</c:v>
                </c:pt>
                <c:pt idx="31">
                  <c:v>648.91168690421</c:v>
                </c:pt>
                <c:pt idx="32">
                  <c:v>648.63451029341968</c:v>
                </c:pt>
                <c:pt idx="33">
                  <c:v>648.37387024950976</c:v>
                </c:pt>
                <c:pt idx="34">
                  <c:v>648.12854756630986</c:v>
                </c:pt>
                <c:pt idx="35">
                  <c:v>647.89743308574998</c:v>
                </c:pt>
                <c:pt idx="36">
                  <c:v>647.6795157992201</c:v>
                </c:pt>
                <c:pt idx="37">
                  <c:v>647.47387245284017</c:v>
                </c:pt>
                <c:pt idx="38">
                  <c:v>647.27965843952006</c:v>
                </c:pt>
                <c:pt idx="39">
                  <c:v>647.09609979614015</c:v>
                </c:pt>
                <c:pt idx="40">
                  <c:v>646.92248615231983</c:v>
                </c:pt>
                <c:pt idx="41">
                  <c:v>646.75816450199</c:v>
                </c:pt>
                <c:pt idx="42">
                  <c:v>646.60253368720987</c:v>
                </c:pt>
                <c:pt idx="43">
                  <c:v>646.45503950197963</c:v>
                </c:pt>
                <c:pt idx="44">
                  <c:v>646.31517033554019</c:v>
                </c:pt>
                <c:pt idx="45">
                  <c:v>646.18245328729017</c:v>
                </c:pt>
                <c:pt idx="46">
                  <c:v>646.05645069523007</c:v>
                </c:pt>
                <c:pt idx="47">
                  <c:v>645.93675702712017</c:v>
                </c:pt>
                <c:pt idx="48">
                  <c:v>645.82299609110987</c:v>
                </c:pt>
                <c:pt idx="49">
                  <c:v>645.71481852828992</c:v>
                </c:pt>
                <c:pt idx="50">
                  <c:v>645.61189955455984</c:v>
                </c:pt>
                <c:pt idx="51">
                  <c:v>645.5139369232902</c:v>
                </c:pt>
                <c:pt idx="52">
                  <c:v>645.42064908415978</c:v>
                </c:pt>
                <c:pt idx="53">
                  <c:v>645.33177351677978</c:v>
                </c:pt>
                <c:pt idx="54">
                  <c:v>645.24706521953976</c:v>
                </c:pt>
                <c:pt idx="55">
                  <c:v>645.16629533785999</c:v>
                </c:pt>
                <c:pt idx="56">
                  <c:v>645.08924991658023</c:v>
                </c:pt>
                <c:pt idx="57">
                  <c:v>645.01572876401997</c:v>
                </c:pt>
                <c:pt idx="58">
                  <c:v>644.94554441603987</c:v>
                </c:pt>
                <c:pt idx="59">
                  <c:v>644.87852119017998</c:v>
                </c:pt>
                <c:pt idx="60">
                  <c:v>644.81449432100953</c:v>
                </c:pt>
                <c:pt idx="61">
                  <c:v>644.75330916863049</c:v>
                </c:pt>
                <c:pt idx="62">
                  <c:v>644.69482049310955</c:v>
                </c:pt>
                <c:pt idx="63">
                  <c:v>644.63889178912996</c:v>
                </c:pt>
                <c:pt idx="64">
                  <c:v>644.58539467449964</c:v>
                </c:pt>
                <c:pt idx="65">
                  <c:v>644.53420832806023</c:v>
                </c:pt>
                <c:pt idx="66">
                  <c:v>644.48521897222008</c:v>
                </c:pt>
                <c:pt idx="67">
                  <c:v>644.43831939615029</c:v>
                </c:pt>
                <c:pt idx="68">
                  <c:v>644.3934085159799</c:v>
                </c:pt>
                <c:pt idx="69">
                  <c:v>644.35039096883065</c:v>
                </c:pt>
                <c:pt idx="70">
                  <c:v>644.30917673759996</c:v>
                </c:pt>
                <c:pt idx="71">
                  <c:v>644.26968080393999</c:v>
                </c:pt>
                <c:pt idx="72">
                  <c:v>644.23182282702965</c:v>
                </c:pt>
                <c:pt idx="73">
                  <c:v>644.19552684590963</c:v>
                </c:pt>
                <c:pt idx="74">
                  <c:v>644.16072100350993</c:v>
                </c:pt>
                <c:pt idx="75">
                  <c:v>644.12733729051979</c:v>
                </c:pt>
                <c:pt idx="76">
                  <c:v>644.09531130741016</c:v>
                </c:pt>
                <c:pt idx="77">
                  <c:v>644.06458204360024</c:v>
                </c:pt>
                <c:pt idx="78">
                  <c:v>644.03509167142056</c:v>
                </c:pt>
                <c:pt idx="79">
                  <c:v>644.0067853549599</c:v>
                </c:pt>
                <c:pt idx="80">
                  <c:v>643.97961107159972</c:v>
                </c:pt>
                <c:pt idx="81">
                  <c:v>643.95351944592039</c:v>
                </c:pt>
                <c:pt idx="82">
                  <c:v>643.92846359450959</c:v>
                </c:pt>
                <c:pt idx="83">
                  <c:v>643.90439898129989</c:v>
                </c:pt>
                <c:pt idx="84">
                  <c:v>643.88128328251969</c:v>
                </c:pt>
                <c:pt idx="85">
                  <c:v>643.85907626022072</c:v>
                </c:pt>
                <c:pt idx="86">
                  <c:v>643.83773964427019</c:v>
                </c:pt>
                <c:pt idx="87">
                  <c:v>643.81723702176987</c:v>
                </c:pt>
                <c:pt idx="88">
                  <c:v>643.79753373362018</c:v>
                </c:pt>
                <c:pt idx="89">
                  <c:v>643.77859677756987</c:v>
                </c:pt>
                <c:pt idx="90">
                  <c:v>643.76039471736021</c:v>
                </c:pt>
                <c:pt idx="91">
                  <c:v>643.74289759754993</c:v>
                </c:pt>
                <c:pt idx="92">
                  <c:v>643.72607686347965</c:v>
                </c:pt>
                <c:pt idx="93">
                  <c:v>643.70990528639049</c:v>
                </c:pt>
                <c:pt idx="94">
                  <c:v>643.69435689274997</c:v>
                </c:pt>
              </c:numCache>
            </c:numRef>
          </c:yVal>
          <c:smooth val="1"/>
        </c:ser>
        <c:ser>
          <c:idx val="6"/>
          <c:order val="3"/>
          <c:spPr>
            <a:ln w="19050" cap="rnd">
              <a:solidFill>
                <a:schemeClr val="bg1">
                  <a:lumMod val="50000"/>
                </a:schemeClr>
              </a:solidFill>
              <a:prstDash val="dash"/>
              <a:round/>
            </a:ln>
            <a:effectLst/>
          </c:spPr>
          <c:marker>
            <c:symbol val="none"/>
          </c:marker>
          <c:xVal>
            <c:numRef>
              <c:f>Sheet1!$R$2:$R$49</c:f>
              <c:numCache>
                <c:formatCode>General</c:formatCode>
                <c:ptCount val="48"/>
                <c:pt idx="0">
                  <c:v>0.3</c:v>
                </c:pt>
                <c:pt idx="1">
                  <c:v>0.4</c:v>
                </c:pt>
                <c:pt idx="2">
                  <c:v>0.5</c:v>
                </c:pt>
                <c:pt idx="3">
                  <c:v>0.6</c:v>
                </c:pt>
                <c:pt idx="4">
                  <c:v>0.7</c:v>
                </c:pt>
                <c:pt idx="5">
                  <c:v>0.8</c:v>
                </c:pt>
                <c:pt idx="6">
                  <c:v>0.9</c:v>
                </c:pt>
                <c:pt idx="7">
                  <c:v>1</c:v>
                </c:pt>
                <c:pt idx="8">
                  <c:v>1.1000000000000001</c:v>
                </c:pt>
                <c:pt idx="9">
                  <c:v>1.2</c:v>
                </c:pt>
                <c:pt idx="10">
                  <c:v>1.3</c:v>
                </c:pt>
                <c:pt idx="11">
                  <c:v>1.4</c:v>
                </c:pt>
                <c:pt idx="12">
                  <c:v>1.5</c:v>
                </c:pt>
                <c:pt idx="13">
                  <c:v>1.6</c:v>
                </c:pt>
                <c:pt idx="14">
                  <c:v>1.7</c:v>
                </c:pt>
                <c:pt idx="15">
                  <c:v>1.8</c:v>
                </c:pt>
                <c:pt idx="16">
                  <c:v>1.9</c:v>
                </c:pt>
                <c:pt idx="17">
                  <c:v>2</c:v>
                </c:pt>
                <c:pt idx="18">
                  <c:v>2.1</c:v>
                </c:pt>
                <c:pt idx="19">
                  <c:v>2.2000000000000002</c:v>
                </c:pt>
                <c:pt idx="20">
                  <c:v>2.2999999999999998</c:v>
                </c:pt>
                <c:pt idx="21">
                  <c:v>2.4</c:v>
                </c:pt>
                <c:pt idx="22">
                  <c:v>2.5</c:v>
                </c:pt>
                <c:pt idx="23">
                  <c:v>2.6</c:v>
                </c:pt>
                <c:pt idx="24">
                  <c:v>2.7</c:v>
                </c:pt>
                <c:pt idx="25">
                  <c:v>2.8</c:v>
                </c:pt>
                <c:pt idx="26">
                  <c:v>2.9</c:v>
                </c:pt>
                <c:pt idx="27">
                  <c:v>3</c:v>
                </c:pt>
                <c:pt idx="28">
                  <c:v>3.1</c:v>
                </c:pt>
                <c:pt idx="29">
                  <c:v>3.2</c:v>
                </c:pt>
                <c:pt idx="30">
                  <c:v>3.3</c:v>
                </c:pt>
                <c:pt idx="31">
                  <c:v>3.4</c:v>
                </c:pt>
                <c:pt idx="32">
                  <c:v>3.5</c:v>
                </c:pt>
                <c:pt idx="33">
                  <c:v>3.6</c:v>
                </c:pt>
                <c:pt idx="34">
                  <c:v>3.7</c:v>
                </c:pt>
                <c:pt idx="35">
                  <c:v>3.8</c:v>
                </c:pt>
                <c:pt idx="36">
                  <c:v>3.9</c:v>
                </c:pt>
                <c:pt idx="37">
                  <c:v>4</c:v>
                </c:pt>
                <c:pt idx="38">
                  <c:v>4.0999999999999996</c:v>
                </c:pt>
                <c:pt idx="39">
                  <c:v>4.2</c:v>
                </c:pt>
                <c:pt idx="40">
                  <c:v>4.3</c:v>
                </c:pt>
                <c:pt idx="41">
                  <c:v>4.4000000000000004</c:v>
                </c:pt>
                <c:pt idx="42">
                  <c:v>4.5</c:v>
                </c:pt>
                <c:pt idx="43">
                  <c:v>4.5999999999999996</c:v>
                </c:pt>
                <c:pt idx="44">
                  <c:v>4.7</c:v>
                </c:pt>
                <c:pt idx="45">
                  <c:v>4.8</c:v>
                </c:pt>
                <c:pt idx="46">
                  <c:v>4.9000000000000004</c:v>
                </c:pt>
                <c:pt idx="47">
                  <c:v>5</c:v>
                </c:pt>
              </c:numCache>
            </c:numRef>
          </c:xVal>
          <c:yVal>
            <c:numRef>
              <c:f>Sheet1!$U$2:$U$49</c:f>
              <c:numCache>
                <c:formatCode>General</c:formatCode>
                <c:ptCount val="48"/>
                <c:pt idx="0">
                  <c:v>7.558753387887009</c:v>
                </c:pt>
                <c:pt idx="1">
                  <c:v>47.835858257664995</c:v>
                </c:pt>
                <c:pt idx="2">
                  <c:v>75.727702403620015</c:v>
                </c:pt>
                <c:pt idx="3">
                  <c:v>95.89485667864983</c:v>
                </c:pt>
                <c:pt idx="4">
                  <c:v>111.06820714113996</c:v>
                </c:pt>
                <c:pt idx="5">
                  <c:v>122.86498133960981</c:v>
                </c:pt>
                <c:pt idx="6">
                  <c:v>132.28478253317007</c:v>
                </c:pt>
                <c:pt idx="7">
                  <c:v>139.97309416936014</c:v>
                </c:pt>
                <c:pt idx="8">
                  <c:v>146.36332078699002</c:v>
                </c:pt>
                <c:pt idx="9">
                  <c:v>151.75645436328</c:v>
                </c:pt>
                <c:pt idx="10">
                  <c:v>156.36768229626</c:v>
                </c:pt>
                <c:pt idx="11">
                  <c:v>160.35474726340999</c:v>
                </c:pt>
                <c:pt idx="12">
                  <c:v>163.83582199665011</c:v>
                </c:pt>
                <c:pt idx="13">
                  <c:v>166.90113274205987</c:v>
                </c:pt>
                <c:pt idx="14">
                  <c:v>169.62072946896978</c:v>
                </c:pt>
                <c:pt idx="15">
                  <c:v>172.04980916206023</c:v>
                </c:pt>
                <c:pt idx="16">
                  <c:v>174.23244330716989</c:v>
                </c:pt>
                <c:pt idx="17">
                  <c:v>176.20423949264023</c:v>
                </c:pt>
                <c:pt idx="18">
                  <c:v>177.99427562285018</c:v>
                </c:pt>
                <c:pt idx="19">
                  <c:v>179.62652802819002</c:v>
                </c:pt>
                <c:pt idx="20">
                  <c:v>181.12094119556014</c:v>
                </c:pt>
                <c:pt idx="21">
                  <c:v>182.49423963604977</c:v>
                </c:pt>
                <c:pt idx="22">
                  <c:v>183.76055148492014</c:v>
                </c:pt>
                <c:pt idx="23">
                  <c:v>184.93189279590979</c:v>
                </c:pt>
                <c:pt idx="24">
                  <c:v>186.01854747992002</c:v>
                </c:pt>
                <c:pt idx="25">
                  <c:v>187.02936818007993</c:v>
                </c:pt>
                <c:pt idx="26">
                  <c:v>187.97201661065992</c:v>
                </c:pt>
                <c:pt idx="27">
                  <c:v>188.85315709321003</c:v>
                </c:pt>
                <c:pt idx="28">
                  <c:v>189.6786135775601</c:v>
                </c:pt>
                <c:pt idx="29">
                  <c:v>190.45349793267997</c:v>
                </c:pt>
                <c:pt idx="30">
                  <c:v>191.18231545292974</c:v>
                </c:pt>
                <c:pt idx="31">
                  <c:v>191.86905216144987</c:v>
                </c:pt>
                <c:pt idx="32">
                  <c:v>192.51724746842001</c:v>
                </c:pt>
                <c:pt idx="33">
                  <c:v>193.13005497096992</c:v>
                </c:pt>
                <c:pt idx="34">
                  <c:v>193.71029359097065</c:v>
                </c:pt>
                <c:pt idx="35">
                  <c:v>194.26049079457061</c:v>
                </c:pt>
                <c:pt idx="36">
                  <c:v>194.78291928714953</c:v>
                </c:pt>
                <c:pt idx="37">
                  <c:v>195.27962830369052</c:v>
                </c:pt>
                <c:pt idx="38">
                  <c:v>195.75247040080012</c:v>
                </c:pt>
                <c:pt idx="39">
                  <c:v>196.2031244865002</c:v>
                </c:pt>
                <c:pt idx="40">
                  <c:v>196.63311568961035</c:v>
                </c:pt>
                <c:pt idx="41">
                  <c:v>197.04383256365963</c:v>
                </c:pt>
                <c:pt idx="42">
                  <c:v>197.4365420326294</c:v>
                </c:pt>
                <c:pt idx="43">
                  <c:v>197.81240241699015</c:v>
                </c:pt>
                <c:pt idx="44">
                  <c:v>198.17247482166022</c:v>
                </c:pt>
                <c:pt idx="45">
                  <c:v>198.51773312090972</c:v>
                </c:pt>
                <c:pt idx="46">
                  <c:v>198.84907273794943</c:v>
                </c:pt>
                <c:pt idx="47">
                  <c:v>199.16731838566011</c:v>
                </c:pt>
              </c:numCache>
            </c:numRef>
          </c:yVal>
          <c:smooth val="1"/>
        </c:ser>
        <c:ser>
          <c:idx val="7"/>
          <c:order val="4"/>
          <c:spPr>
            <a:ln w="19050" cap="rnd">
              <a:solidFill>
                <a:schemeClr val="bg1">
                  <a:lumMod val="50000"/>
                </a:schemeClr>
              </a:solidFill>
              <a:prstDash val="dash"/>
              <a:round/>
            </a:ln>
            <a:effectLst/>
          </c:spPr>
          <c:marker>
            <c:symbol val="none"/>
          </c:marker>
          <c:xVal>
            <c:numRef>
              <c:f>Sheet1!$R$2:$R$49</c:f>
              <c:numCache>
                <c:formatCode>General</c:formatCode>
                <c:ptCount val="48"/>
                <c:pt idx="0">
                  <c:v>0.3</c:v>
                </c:pt>
                <c:pt idx="1">
                  <c:v>0.4</c:v>
                </c:pt>
                <c:pt idx="2">
                  <c:v>0.5</c:v>
                </c:pt>
                <c:pt idx="3">
                  <c:v>0.6</c:v>
                </c:pt>
                <c:pt idx="4">
                  <c:v>0.7</c:v>
                </c:pt>
                <c:pt idx="5">
                  <c:v>0.8</c:v>
                </c:pt>
                <c:pt idx="6">
                  <c:v>0.9</c:v>
                </c:pt>
                <c:pt idx="7">
                  <c:v>1</c:v>
                </c:pt>
                <c:pt idx="8">
                  <c:v>1.1000000000000001</c:v>
                </c:pt>
                <c:pt idx="9">
                  <c:v>1.2</c:v>
                </c:pt>
                <c:pt idx="10">
                  <c:v>1.3</c:v>
                </c:pt>
                <c:pt idx="11">
                  <c:v>1.4</c:v>
                </c:pt>
                <c:pt idx="12">
                  <c:v>1.5</c:v>
                </c:pt>
                <c:pt idx="13">
                  <c:v>1.6</c:v>
                </c:pt>
                <c:pt idx="14">
                  <c:v>1.7</c:v>
                </c:pt>
                <c:pt idx="15">
                  <c:v>1.8</c:v>
                </c:pt>
                <c:pt idx="16">
                  <c:v>1.9</c:v>
                </c:pt>
                <c:pt idx="17">
                  <c:v>2</c:v>
                </c:pt>
                <c:pt idx="18">
                  <c:v>2.1</c:v>
                </c:pt>
                <c:pt idx="19">
                  <c:v>2.2000000000000002</c:v>
                </c:pt>
                <c:pt idx="20">
                  <c:v>2.2999999999999998</c:v>
                </c:pt>
                <c:pt idx="21">
                  <c:v>2.4</c:v>
                </c:pt>
                <c:pt idx="22">
                  <c:v>2.5</c:v>
                </c:pt>
                <c:pt idx="23">
                  <c:v>2.6</c:v>
                </c:pt>
                <c:pt idx="24">
                  <c:v>2.7</c:v>
                </c:pt>
                <c:pt idx="25">
                  <c:v>2.8</c:v>
                </c:pt>
                <c:pt idx="26">
                  <c:v>2.9</c:v>
                </c:pt>
                <c:pt idx="27">
                  <c:v>3</c:v>
                </c:pt>
                <c:pt idx="28">
                  <c:v>3.1</c:v>
                </c:pt>
                <c:pt idx="29">
                  <c:v>3.2</c:v>
                </c:pt>
                <c:pt idx="30">
                  <c:v>3.3</c:v>
                </c:pt>
                <c:pt idx="31">
                  <c:v>3.4</c:v>
                </c:pt>
                <c:pt idx="32">
                  <c:v>3.5</c:v>
                </c:pt>
                <c:pt idx="33">
                  <c:v>3.6</c:v>
                </c:pt>
                <c:pt idx="34">
                  <c:v>3.7</c:v>
                </c:pt>
                <c:pt idx="35">
                  <c:v>3.8</c:v>
                </c:pt>
                <c:pt idx="36">
                  <c:v>3.9</c:v>
                </c:pt>
                <c:pt idx="37">
                  <c:v>4</c:v>
                </c:pt>
                <c:pt idx="38">
                  <c:v>4.0999999999999996</c:v>
                </c:pt>
                <c:pt idx="39">
                  <c:v>4.2</c:v>
                </c:pt>
                <c:pt idx="40">
                  <c:v>4.3</c:v>
                </c:pt>
                <c:pt idx="41">
                  <c:v>4.4000000000000004</c:v>
                </c:pt>
                <c:pt idx="42">
                  <c:v>4.5</c:v>
                </c:pt>
                <c:pt idx="43">
                  <c:v>4.5999999999999996</c:v>
                </c:pt>
                <c:pt idx="44">
                  <c:v>4.7</c:v>
                </c:pt>
                <c:pt idx="45">
                  <c:v>4.8</c:v>
                </c:pt>
                <c:pt idx="46">
                  <c:v>4.9000000000000004</c:v>
                </c:pt>
                <c:pt idx="47">
                  <c:v>5</c:v>
                </c:pt>
              </c:numCache>
            </c:numRef>
          </c:xVal>
          <c:yVal>
            <c:numRef>
              <c:f>Sheet1!$W$2:$W$49</c:f>
              <c:numCache>
                <c:formatCode>General</c:formatCode>
                <c:ptCount val="48"/>
                <c:pt idx="0">
                  <c:v>302.85454687767799</c:v>
                </c:pt>
                <c:pt idx="1">
                  <c:v>288.53383132825502</c:v>
                </c:pt>
                <c:pt idx="2">
                  <c:v>277.86671922400001</c:v>
                </c:pt>
                <c:pt idx="3">
                  <c:v>269.79039969411997</c:v>
                </c:pt>
                <c:pt idx="4">
                  <c:v>263.51140131486</c:v>
                </c:pt>
                <c:pt idx="5">
                  <c:v>258.50628216661994</c:v>
                </c:pt>
                <c:pt idx="6">
                  <c:v>254.42956062198004</c:v>
                </c:pt>
                <c:pt idx="7">
                  <c:v>251.04766678042006</c:v>
                </c:pt>
                <c:pt idx="8">
                  <c:v>248.19822959635985</c:v>
                </c:pt>
                <c:pt idx="9">
                  <c:v>245.76532725024003</c:v>
                </c:pt>
                <c:pt idx="10">
                  <c:v>243.66417899955991</c:v>
                </c:pt>
                <c:pt idx="11">
                  <c:v>241.83143370633979</c:v>
                </c:pt>
                <c:pt idx="12">
                  <c:v>240.21884368021006</c:v>
                </c:pt>
                <c:pt idx="13">
                  <c:v>238.78903826993974</c:v>
                </c:pt>
                <c:pt idx="14">
                  <c:v>237.51263352096976</c:v>
                </c:pt>
                <c:pt idx="15">
                  <c:v>236.36621294851011</c:v>
                </c:pt>
                <c:pt idx="16">
                  <c:v>235.33088930647</c:v>
                </c:pt>
                <c:pt idx="17">
                  <c:v>234.39126202283023</c:v>
                </c:pt>
                <c:pt idx="18">
                  <c:v>233.53464928741005</c:v>
                </c:pt>
                <c:pt idx="19">
                  <c:v>232.75051415342978</c:v>
                </c:pt>
                <c:pt idx="20">
                  <c:v>232.03002990100003</c:v>
                </c:pt>
                <c:pt idx="21">
                  <c:v>231.36574684238985</c:v>
                </c:pt>
                <c:pt idx="22">
                  <c:v>230.75133402228994</c:v>
                </c:pt>
                <c:pt idx="23">
                  <c:v>230.18137690859976</c:v>
                </c:pt>
                <c:pt idx="24">
                  <c:v>229.65121742133988</c:v>
                </c:pt>
                <c:pt idx="25">
                  <c:v>229.15682632194012</c:v>
                </c:pt>
                <c:pt idx="26">
                  <c:v>228.69470057990975</c:v>
                </c:pt>
                <c:pt idx="27">
                  <c:v>228.26178019756981</c:v>
                </c:pt>
                <c:pt idx="28">
                  <c:v>227.85538032283011</c:v>
                </c:pt>
                <c:pt idx="29">
                  <c:v>227.47313547101976</c:v>
                </c:pt>
                <c:pt idx="30">
                  <c:v>227.11295340926972</c:v>
                </c:pt>
                <c:pt idx="31">
                  <c:v>226.77297680633001</c:v>
                </c:pt>
                <c:pt idx="32">
                  <c:v>226.45155116404976</c:v>
                </c:pt>
                <c:pt idx="33">
                  <c:v>226.14719786254</c:v>
                </c:pt>
                <c:pt idx="34">
                  <c:v>225.85859139229069</c:v>
                </c:pt>
                <c:pt idx="35">
                  <c:v>225.58454003385032</c:v>
                </c:pt>
                <c:pt idx="36">
                  <c:v>225.32396939104001</c:v>
                </c:pt>
                <c:pt idx="37">
                  <c:v>225.07590829787023</c:v>
                </c:pt>
                <c:pt idx="38">
                  <c:v>224.83947670929047</c:v>
                </c:pt>
                <c:pt idx="39">
                  <c:v>224.61387525765986</c:v>
                </c:pt>
                <c:pt idx="40">
                  <c:v>224.3983762131702</c:v>
                </c:pt>
                <c:pt idx="41">
                  <c:v>224.19231563360972</c:v>
                </c:pt>
                <c:pt idx="42">
                  <c:v>223.99508652383975</c:v>
                </c:pt>
                <c:pt idx="43">
                  <c:v>223.80613285762956</c:v>
                </c:pt>
                <c:pt idx="44">
                  <c:v>223.62494433674055</c:v>
                </c:pt>
                <c:pt idx="45">
                  <c:v>223.45105178426002</c:v>
                </c:pt>
                <c:pt idx="46">
                  <c:v>223.28402308316981</c:v>
                </c:pt>
                <c:pt idx="47">
                  <c:v>223.1234595877404</c:v>
                </c:pt>
              </c:numCache>
            </c:numRef>
          </c:yVal>
          <c:smooth val="1"/>
        </c:ser>
        <c:dLbls>
          <c:showLegendKey val="0"/>
          <c:showVal val="0"/>
          <c:showCatName val="0"/>
          <c:showSerName val="0"/>
          <c:showPercent val="0"/>
          <c:showBubbleSize val="0"/>
        </c:dLbls>
        <c:axId val="-522567344"/>
        <c:axId val="-277147168"/>
      </c:scatterChart>
      <c:valAx>
        <c:axId val="-522567344"/>
        <c:scaling>
          <c:orientation val="minMax"/>
          <c:max val="5"/>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dirty="0">
                    <a:solidFill>
                      <a:schemeClr val="tx1"/>
                    </a:solidFill>
                  </a:rPr>
                  <a:t>M</a:t>
                </a:r>
                <a:r>
                  <a:rPr lang="en-US" sz="1800" baseline="-25000" dirty="0">
                    <a:solidFill>
                      <a:schemeClr val="tx1"/>
                    </a:solidFill>
                  </a:rPr>
                  <a:t>Q</a:t>
                </a:r>
                <a:r>
                  <a:rPr lang="en-US" sz="1800" dirty="0">
                    <a:solidFill>
                      <a:schemeClr val="tx1"/>
                    </a:solidFill>
                  </a:rPr>
                  <a:t> </a:t>
                </a:r>
                <a:r>
                  <a:rPr lang="en-US" sz="1800" dirty="0" smtClean="0">
                    <a:solidFill>
                      <a:schemeClr val="tx1"/>
                    </a:solidFill>
                  </a:rPr>
                  <a:t>[GeV/c</a:t>
                </a:r>
                <a:r>
                  <a:rPr lang="en-US" sz="1800" baseline="30000" dirty="0" smtClean="0">
                    <a:solidFill>
                      <a:schemeClr val="tx1"/>
                    </a:solidFill>
                  </a:rPr>
                  <a:t>2</a:t>
                </a:r>
                <a:r>
                  <a:rPr lang="en-US" sz="1800" dirty="0">
                    <a:solidFill>
                      <a:schemeClr val="tx1"/>
                    </a:solidFill>
                  </a:rPr>
                  <a:t>]</a:t>
                </a:r>
                <a:endParaRPr lang="ja-JP" sz="1800" dirty="0">
                  <a:solidFill>
                    <a:schemeClr val="tx1"/>
                  </a:solidFill>
                </a:endParaRP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ja-JP"/>
            </a:p>
          </c:txPr>
        </c:title>
        <c:numFmt formatCode="General" sourceLinked="1"/>
        <c:majorTickMark val="none"/>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ja-JP"/>
          </a:p>
        </c:txPr>
        <c:crossAx val="-277147168"/>
        <c:crosses val="autoZero"/>
        <c:crossBetween val="midCat"/>
        <c:majorUnit val="0.5"/>
      </c:valAx>
      <c:valAx>
        <c:axId val="-2771471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ja-JP" sz="1800" dirty="0" smtClean="0">
                    <a:solidFill>
                      <a:schemeClr val="tx1"/>
                    </a:solidFill>
                  </a:rPr>
                  <a:t>Y</a:t>
                </a:r>
                <a:r>
                  <a:rPr lang="ja-JP" altLang="en-US" sz="1800" dirty="0" smtClean="0">
                    <a:solidFill>
                      <a:schemeClr val="tx1"/>
                    </a:solidFill>
                  </a:rPr>
                  <a:t>* </a:t>
                </a:r>
                <a:r>
                  <a:rPr lang="en-US" altLang="ja-JP" sz="1800" dirty="0" smtClean="0">
                    <a:solidFill>
                      <a:schemeClr val="tx1"/>
                    </a:solidFill>
                  </a:rPr>
                  <a:t>-</a:t>
                </a:r>
                <a:r>
                  <a:rPr lang="ja-JP" altLang="en-US" sz="1800" dirty="0" smtClean="0">
                    <a:solidFill>
                      <a:schemeClr val="tx1"/>
                    </a:solidFill>
                  </a:rPr>
                  <a:t> </a:t>
                </a:r>
                <a:r>
                  <a:rPr lang="en-US" altLang="ja-JP" sz="1800" dirty="0" smtClean="0">
                    <a:solidFill>
                      <a:schemeClr val="tx1"/>
                    </a:solidFill>
                  </a:rPr>
                  <a:t>YG.S.</a:t>
                </a:r>
                <a:r>
                  <a:rPr lang="ja-JP" altLang="en-US" sz="1800" dirty="0" smtClean="0">
                    <a:solidFill>
                      <a:schemeClr val="tx1"/>
                    </a:solidFill>
                  </a:rPr>
                  <a:t> </a:t>
                </a:r>
                <a:r>
                  <a:rPr lang="en-US" altLang="ja-JP" sz="1800" dirty="0" smtClean="0">
                    <a:solidFill>
                      <a:schemeClr val="tx1"/>
                    </a:solidFill>
                  </a:rPr>
                  <a:t>[MeV]</a:t>
                </a:r>
                <a:endParaRPr lang="ja-JP" sz="1800" dirty="0">
                  <a:solidFill>
                    <a:schemeClr val="tx1"/>
                  </a:solidFill>
                </a:endParaRPr>
              </a:p>
            </c:rich>
          </c:tx>
          <c:layout>
            <c:manualLayout>
              <c:xMode val="edge"/>
              <c:yMode val="edge"/>
              <c:x val="2.4201939458308508E-2"/>
              <c:y val="4.4374013208502566E-2"/>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ja-JP"/>
            </a:p>
          </c:txPr>
        </c:title>
        <c:numFmt formatCode="General" sourceLinked="1"/>
        <c:majorTickMark val="none"/>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ja-JP"/>
          </a:p>
        </c:txPr>
        <c:crossAx val="-522567344"/>
        <c:crosses val="autoZero"/>
        <c:crossBetween val="midCat"/>
        <c:minorUnit val="50"/>
      </c:valAx>
      <c:spPr>
        <a:noFill/>
        <a:ln>
          <a:solidFill>
            <a:schemeClr val="tx1"/>
          </a:solidFill>
        </a:ln>
        <a:effectLst/>
      </c:spPr>
    </c:plotArea>
    <c:plotVisOnly val="1"/>
    <c:dispBlanksAs val="gap"/>
    <c:showDLblsOverMax val="0"/>
  </c:chart>
  <c:spPr>
    <a:noFill/>
    <a:ln>
      <a:noFill/>
    </a:ln>
    <a:effectLst/>
  </c:spPr>
  <c:txPr>
    <a:bodyPr/>
    <a:lstStyle/>
    <a:p>
      <a:pPr>
        <a:defRPr>
          <a:solidFill>
            <a:schemeClr val="bg1"/>
          </a:solidFill>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611561624320685"/>
          <c:y val="4.3776831448833452E-2"/>
          <c:w val="0.75340002312206289"/>
          <c:h val="0.74820057556368658"/>
        </c:manualLayout>
      </c:layout>
      <c:scatterChart>
        <c:scatterStyle val="smoothMarker"/>
        <c:varyColors val="0"/>
        <c:ser>
          <c:idx val="0"/>
          <c:order val="0"/>
          <c:spPr>
            <a:ln w="19050" cap="rnd">
              <a:solidFill>
                <a:srgbClr val="FF0000"/>
              </a:solidFill>
              <a:round/>
            </a:ln>
            <a:effectLst/>
          </c:spPr>
          <c:marker>
            <c:symbol val="none"/>
          </c:marker>
          <c:xVal>
            <c:numRef>
              <c:f>Sheet1!$B$2:$B$96</c:f>
              <c:numCache>
                <c:formatCode>General</c:formatCode>
                <c:ptCount val="95"/>
                <c:pt idx="0">
                  <c:v>0.3</c:v>
                </c:pt>
                <c:pt idx="1">
                  <c:v>0.35</c:v>
                </c:pt>
                <c:pt idx="2">
                  <c:v>0.4</c:v>
                </c:pt>
                <c:pt idx="3">
                  <c:v>0.45</c:v>
                </c:pt>
                <c:pt idx="4">
                  <c:v>0.5</c:v>
                </c:pt>
                <c:pt idx="5">
                  <c:v>0.55000000000000004</c:v>
                </c:pt>
                <c:pt idx="6">
                  <c:v>0.6</c:v>
                </c:pt>
                <c:pt idx="7">
                  <c:v>0.65</c:v>
                </c:pt>
                <c:pt idx="8">
                  <c:v>0.7</c:v>
                </c:pt>
                <c:pt idx="9">
                  <c:v>0.75</c:v>
                </c:pt>
                <c:pt idx="10">
                  <c:v>0.8</c:v>
                </c:pt>
                <c:pt idx="11">
                  <c:v>0.85</c:v>
                </c:pt>
                <c:pt idx="12">
                  <c:v>0.9</c:v>
                </c:pt>
                <c:pt idx="13">
                  <c:v>0.95</c:v>
                </c:pt>
                <c:pt idx="14">
                  <c:v>1</c:v>
                </c:pt>
                <c:pt idx="15">
                  <c:v>1.05</c:v>
                </c:pt>
                <c:pt idx="16">
                  <c:v>1.1000000000000001</c:v>
                </c:pt>
                <c:pt idx="17">
                  <c:v>1.1499999999999999</c:v>
                </c:pt>
                <c:pt idx="18">
                  <c:v>1.2</c:v>
                </c:pt>
                <c:pt idx="19">
                  <c:v>1.25</c:v>
                </c:pt>
                <c:pt idx="20">
                  <c:v>1.3</c:v>
                </c:pt>
                <c:pt idx="21">
                  <c:v>1.35</c:v>
                </c:pt>
                <c:pt idx="22">
                  <c:v>1.4</c:v>
                </c:pt>
                <c:pt idx="23">
                  <c:v>1.45</c:v>
                </c:pt>
                <c:pt idx="24">
                  <c:v>1.5</c:v>
                </c:pt>
                <c:pt idx="25">
                  <c:v>1.55</c:v>
                </c:pt>
                <c:pt idx="26">
                  <c:v>1.6</c:v>
                </c:pt>
                <c:pt idx="27">
                  <c:v>1.65</c:v>
                </c:pt>
                <c:pt idx="28">
                  <c:v>1.7</c:v>
                </c:pt>
                <c:pt idx="29">
                  <c:v>1.75</c:v>
                </c:pt>
                <c:pt idx="30">
                  <c:v>1.8</c:v>
                </c:pt>
                <c:pt idx="31">
                  <c:v>1.85</c:v>
                </c:pt>
                <c:pt idx="32">
                  <c:v>1.9</c:v>
                </c:pt>
                <c:pt idx="33">
                  <c:v>1.95</c:v>
                </c:pt>
                <c:pt idx="34">
                  <c:v>2</c:v>
                </c:pt>
                <c:pt idx="35">
                  <c:v>2.0499999999999998</c:v>
                </c:pt>
                <c:pt idx="36">
                  <c:v>2.1</c:v>
                </c:pt>
                <c:pt idx="37">
                  <c:v>2.15</c:v>
                </c:pt>
                <c:pt idx="38">
                  <c:v>2.2000000000000002</c:v>
                </c:pt>
                <c:pt idx="39">
                  <c:v>2.25</c:v>
                </c:pt>
                <c:pt idx="40">
                  <c:v>2.2999999999999998</c:v>
                </c:pt>
                <c:pt idx="41">
                  <c:v>2.35</c:v>
                </c:pt>
                <c:pt idx="42">
                  <c:v>2.4</c:v>
                </c:pt>
                <c:pt idx="43">
                  <c:v>2.4500000000000002</c:v>
                </c:pt>
                <c:pt idx="44">
                  <c:v>2.5</c:v>
                </c:pt>
                <c:pt idx="45">
                  <c:v>2.5499999999999998</c:v>
                </c:pt>
                <c:pt idx="46">
                  <c:v>2.6</c:v>
                </c:pt>
                <c:pt idx="47">
                  <c:v>2.65</c:v>
                </c:pt>
                <c:pt idx="48">
                  <c:v>2.7</c:v>
                </c:pt>
                <c:pt idx="49">
                  <c:v>2.75</c:v>
                </c:pt>
                <c:pt idx="50">
                  <c:v>2.8</c:v>
                </c:pt>
                <c:pt idx="51">
                  <c:v>2.85</c:v>
                </c:pt>
                <c:pt idx="52">
                  <c:v>2.9</c:v>
                </c:pt>
                <c:pt idx="53">
                  <c:v>2.95</c:v>
                </c:pt>
                <c:pt idx="54">
                  <c:v>3</c:v>
                </c:pt>
                <c:pt idx="55">
                  <c:v>3.05</c:v>
                </c:pt>
                <c:pt idx="56">
                  <c:v>3.1</c:v>
                </c:pt>
                <c:pt idx="57">
                  <c:v>3.15</c:v>
                </c:pt>
                <c:pt idx="58">
                  <c:v>3.2</c:v>
                </c:pt>
                <c:pt idx="59">
                  <c:v>3.3</c:v>
                </c:pt>
                <c:pt idx="60">
                  <c:v>3.3</c:v>
                </c:pt>
                <c:pt idx="61">
                  <c:v>3.35</c:v>
                </c:pt>
                <c:pt idx="62">
                  <c:v>3.4</c:v>
                </c:pt>
                <c:pt idx="63">
                  <c:v>3.45</c:v>
                </c:pt>
                <c:pt idx="64">
                  <c:v>3.5</c:v>
                </c:pt>
                <c:pt idx="65">
                  <c:v>3.55</c:v>
                </c:pt>
                <c:pt idx="66">
                  <c:v>3.6</c:v>
                </c:pt>
                <c:pt idx="67">
                  <c:v>3.65</c:v>
                </c:pt>
                <c:pt idx="68">
                  <c:v>3.7</c:v>
                </c:pt>
                <c:pt idx="69">
                  <c:v>3.75</c:v>
                </c:pt>
                <c:pt idx="70">
                  <c:v>3.8</c:v>
                </c:pt>
                <c:pt idx="71">
                  <c:v>3.85</c:v>
                </c:pt>
                <c:pt idx="72">
                  <c:v>3.9</c:v>
                </c:pt>
                <c:pt idx="73">
                  <c:v>3.95</c:v>
                </c:pt>
                <c:pt idx="74">
                  <c:v>4</c:v>
                </c:pt>
                <c:pt idx="75">
                  <c:v>4.05</c:v>
                </c:pt>
                <c:pt idx="76">
                  <c:v>4.0999999999999996</c:v>
                </c:pt>
                <c:pt idx="77">
                  <c:v>4.1500000000000004</c:v>
                </c:pt>
                <c:pt idx="78">
                  <c:v>4.2</c:v>
                </c:pt>
                <c:pt idx="79">
                  <c:v>4.25</c:v>
                </c:pt>
                <c:pt idx="80">
                  <c:v>4.3</c:v>
                </c:pt>
                <c:pt idx="81">
                  <c:v>4.3499999999999996</c:v>
                </c:pt>
                <c:pt idx="82">
                  <c:v>4.4000000000000004</c:v>
                </c:pt>
                <c:pt idx="83">
                  <c:v>4.45</c:v>
                </c:pt>
                <c:pt idx="84">
                  <c:v>4.5</c:v>
                </c:pt>
                <c:pt idx="85">
                  <c:v>4.55</c:v>
                </c:pt>
                <c:pt idx="86">
                  <c:v>4.5999999999999996</c:v>
                </c:pt>
                <c:pt idx="87">
                  <c:v>4.6500000000000004</c:v>
                </c:pt>
                <c:pt idx="88">
                  <c:v>4.7</c:v>
                </c:pt>
                <c:pt idx="89">
                  <c:v>4.75</c:v>
                </c:pt>
                <c:pt idx="90">
                  <c:v>4.8</c:v>
                </c:pt>
                <c:pt idx="91">
                  <c:v>4.8499999999999996</c:v>
                </c:pt>
                <c:pt idx="92">
                  <c:v>4.9000000000000004</c:v>
                </c:pt>
                <c:pt idx="93">
                  <c:v>4.95</c:v>
                </c:pt>
                <c:pt idx="94">
                  <c:v>5</c:v>
                </c:pt>
              </c:numCache>
            </c:numRef>
          </c:xVal>
          <c:yVal>
            <c:numRef>
              <c:f>Sheet1!$D$2:$D$96</c:f>
              <c:numCache>
                <c:formatCode>General</c:formatCode>
                <c:ptCount val="95"/>
                <c:pt idx="0">
                  <c:v>404.81115272277805</c:v>
                </c:pt>
                <c:pt idx="1">
                  <c:v>405.93890038400002</c:v>
                </c:pt>
                <c:pt idx="2">
                  <c:v>402.711579228245</c:v>
                </c:pt>
                <c:pt idx="3">
                  <c:v>397.68502995981999</c:v>
                </c:pt>
                <c:pt idx="4">
                  <c:v>392.13213365495994</c:v>
                </c:pt>
                <c:pt idx="5">
                  <c:v>386.61678844719017</c:v>
                </c:pt>
                <c:pt idx="6">
                  <c:v>381.37197601749995</c:v>
                </c:pt>
                <c:pt idx="7">
                  <c:v>376.48153970675003</c:v>
                </c:pt>
                <c:pt idx="8">
                  <c:v>371.96235993449</c:v>
                </c:pt>
                <c:pt idx="9">
                  <c:v>367.80178352065991</c:v>
                </c:pt>
                <c:pt idx="10">
                  <c:v>363.97502905348983</c:v>
                </c:pt>
                <c:pt idx="11">
                  <c:v>360.45338878529992</c:v>
                </c:pt>
                <c:pt idx="12">
                  <c:v>357.2080697288402</c:v>
                </c:pt>
                <c:pt idx="13">
                  <c:v>354.21191754160986</c:v>
                </c:pt>
                <c:pt idx="14">
                  <c:v>351.44009853982016</c:v>
                </c:pt>
                <c:pt idx="15">
                  <c:v>348.87027019118</c:v>
                </c:pt>
                <c:pt idx="16">
                  <c:v>346.48250720190003</c:v>
                </c:pt>
                <c:pt idx="17">
                  <c:v>344.25911931705991</c:v>
                </c:pt>
                <c:pt idx="18">
                  <c:v>342.18443017428012</c:v>
                </c:pt>
                <c:pt idx="19">
                  <c:v>340.24455190314984</c:v>
                </c:pt>
                <c:pt idx="20">
                  <c:v>338.42717200776974</c:v>
                </c:pt>
                <c:pt idx="21">
                  <c:v>336.72135954439</c:v>
                </c:pt>
                <c:pt idx="22">
                  <c:v>335.11739267178973</c:v>
                </c:pt>
                <c:pt idx="23">
                  <c:v>333.60660717511018</c:v>
                </c:pt>
                <c:pt idx="24">
                  <c:v>332.18126440974015</c:v>
                </c:pt>
                <c:pt idx="25">
                  <c:v>330.83443666069002</c:v>
                </c:pt>
                <c:pt idx="26">
                  <c:v>329.55990782860999</c:v>
                </c:pt>
                <c:pt idx="27">
                  <c:v>328.35208745180989</c:v>
                </c:pt>
                <c:pt idx="28">
                  <c:v>327.20593625185984</c:v>
                </c:pt>
                <c:pt idx="29">
                  <c:v>326.11690159859972</c:v>
                </c:pt>
                <c:pt idx="30">
                  <c:v>325.08086149366</c:v>
                </c:pt>
                <c:pt idx="31">
                  <c:v>324.09407586645011</c:v>
                </c:pt>
                <c:pt idx="32">
                  <c:v>323.15314414631985</c:v>
                </c:pt>
                <c:pt idx="33">
                  <c:v>322.25496822621972</c:v>
                </c:pt>
                <c:pt idx="34">
                  <c:v>321.39672006421006</c:v>
                </c:pt>
                <c:pt idx="35">
                  <c:v>320.57581327940989</c:v>
                </c:pt>
                <c:pt idx="36">
                  <c:v>319.78987819562008</c:v>
                </c:pt>
                <c:pt idx="37">
                  <c:v>319.03673986524018</c:v>
                </c:pt>
                <c:pt idx="38">
                  <c:v>318.31439867583003</c:v>
                </c:pt>
                <c:pt idx="39">
                  <c:v>317.62101319842031</c:v>
                </c:pt>
                <c:pt idx="40">
                  <c:v>316.95488498607983</c:v>
                </c:pt>
                <c:pt idx="41">
                  <c:v>316.31444507338028</c:v>
                </c:pt>
                <c:pt idx="42">
                  <c:v>315.69824196110994</c:v>
                </c:pt>
                <c:pt idx="43">
                  <c:v>315.1049309026198</c:v>
                </c:pt>
                <c:pt idx="44">
                  <c:v>314.53326433096981</c:v>
                </c:pt>
                <c:pt idx="45">
                  <c:v>313.98208329005001</c:v>
                </c:pt>
                <c:pt idx="46">
                  <c:v>313.45030974962992</c:v>
                </c:pt>
                <c:pt idx="47">
                  <c:v>312.93693970131017</c:v>
                </c:pt>
                <c:pt idx="48">
                  <c:v>312.44103694428986</c:v>
                </c:pt>
                <c:pt idx="49">
                  <c:v>311.96172748355002</c:v>
                </c:pt>
                <c:pt idx="50">
                  <c:v>311.49819447068012</c:v>
                </c:pt>
                <c:pt idx="51">
                  <c:v>311.04967362822026</c:v>
                </c:pt>
                <c:pt idx="52">
                  <c:v>310.61544910427983</c:v>
                </c:pt>
                <c:pt idx="53">
                  <c:v>310.19484971161</c:v>
                </c:pt>
                <c:pt idx="54">
                  <c:v>309.78724551004007</c:v>
                </c:pt>
                <c:pt idx="55">
                  <c:v>309.39204469678998</c:v>
                </c:pt>
                <c:pt idx="56">
                  <c:v>309.00869077276002</c:v>
                </c:pt>
                <c:pt idx="57">
                  <c:v>308.63665995687006</c:v>
                </c:pt>
                <c:pt idx="58">
                  <c:v>308.27545882334971</c:v>
                </c:pt>
                <c:pt idx="59">
                  <c:v>307.92462214033003</c:v>
                </c:pt>
                <c:pt idx="60">
                  <c:v>307.58371088991998</c:v>
                </c:pt>
                <c:pt idx="61">
                  <c:v>307.2523104522802</c:v>
                </c:pt>
                <c:pt idx="62">
                  <c:v>306.93002893790981</c:v>
                </c:pt>
                <c:pt idx="63">
                  <c:v>306.61649565495009</c:v>
                </c:pt>
                <c:pt idx="64">
                  <c:v>306.31135969796969</c:v>
                </c:pt>
                <c:pt idx="65">
                  <c:v>306.01428864828995</c:v>
                </c:pt>
                <c:pt idx="66">
                  <c:v>305.72496737466963</c:v>
                </c:pt>
                <c:pt idx="67">
                  <c:v>305.4430969262803</c:v>
                </c:pt>
                <c:pt idx="68">
                  <c:v>305.16839350922055</c:v>
                </c:pt>
                <c:pt idx="69">
                  <c:v>304.90058753992071</c:v>
                </c:pt>
                <c:pt idx="70">
                  <c:v>304.63942276797025</c:v>
                </c:pt>
                <c:pt idx="71">
                  <c:v>304.38465546354928</c:v>
                </c:pt>
                <c:pt idx="72">
                  <c:v>304.13605366304</c:v>
                </c:pt>
                <c:pt idx="73">
                  <c:v>303.89339646855024</c:v>
                </c:pt>
                <c:pt idx="74">
                  <c:v>303.65647339688985</c:v>
                </c:pt>
                <c:pt idx="75">
                  <c:v>303.42508377389004</c:v>
                </c:pt>
                <c:pt idx="76">
                  <c:v>303.19903617020009</c:v>
                </c:pt>
                <c:pt idx="77">
                  <c:v>302.97814787591051</c:v>
                </c:pt>
                <c:pt idx="78">
                  <c:v>302.76224441015984</c:v>
                </c:pt>
                <c:pt idx="79">
                  <c:v>302.55115906364972</c:v>
                </c:pt>
                <c:pt idx="80">
                  <c:v>302.34473247128972</c:v>
                </c:pt>
                <c:pt idx="81">
                  <c:v>302.14281221265992</c:v>
                </c:pt>
                <c:pt idx="82">
                  <c:v>301.9452524381195</c:v>
                </c:pt>
                <c:pt idx="83">
                  <c:v>301.75191351894955</c:v>
                </c:pt>
                <c:pt idx="84">
                  <c:v>301.56266171964944</c:v>
                </c:pt>
                <c:pt idx="85">
                  <c:v>301.37736889043026</c:v>
                </c:pt>
                <c:pt idx="86">
                  <c:v>301.19591217896959</c:v>
                </c:pt>
                <c:pt idx="87">
                  <c:v>301.01817375973042</c:v>
                </c:pt>
                <c:pt idx="88">
                  <c:v>300.84404057969004</c:v>
                </c:pt>
                <c:pt idx="89">
                  <c:v>300.67340411943951</c:v>
                </c:pt>
                <c:pt idx="90">
                  <c:v>300.50616016821004</c:v>
                </c:pt>
                <c:pt idx="91">
                  <c:v>300.34220861250014</c:v>
                </c:pt>
                <c:pt idx="92">
                  <c:v>300.18145323672979</c:v>
                </c:pt>
                <c:pt idx="93">
                  <c:v>300.02380153558079</c:v>
                </c:pt>
                <c:pt idx="94">
                  <c:v>299.86916453694994</c:v>
                </c:pt>
              </c:numCache>
            </c:numRef>
          </c:yVal>
          <c:smooth val="1"/>
        </c:ser>
        <c:ser>
          <c:idx val="1"/>
          <c:order val="1"/>
          <c:spPr>
            <a:ln w="19050" cap="rnd">
              <a:solidFill>
                <a:srgbClr val="0000FF"/>
              </a:solidFill>
              <a:round/>
            </a:ln>
            <a:effectLst/>
          </c:spPr>
          <c:marker>
            <c:symbol val="none"/>
          </c:marker>
          <c:xVal>
            <c:numRef>
              <c:f>Sheet1!$B$2:$B$96</c:f>
              <c:numCache>
                <c:formatCode>General</c:formatCode>
                <c:ptCount val="95"/>
                <c:pt idx="0">
                  <c:v>0.3</c:v>
                </c:pt>
                <c:pt idx="1">
                  <c:v>0.35</c:v>
                </c:pt>
                <c:pt idx="2">
                  <c:v>0.4</c:v>
                </c:pt>
                <c:pt idx="3">
                  <c:v>0.45</c:v>
                </c:pt>
                <c:pt idx="4">
                  <c:v>0.5</c:v>
                </c:pt>
                <c:pt idx="5">
                  <c:v>0.55000000000000004</c:v>
                </c:pt>
                <c:pt idx="6">
                  <c:v>0.6</c:v>
                </c:pt>
                <c:pt idx="7">
                  <c:v>0.65</c:v>
                </c:pt>
                <c:pt idx="8">
                  <c:v>0.7</c:v>
                </c:pt>
                <c:pt idx="9">
                  <c:v>0.75</c:v>
                </c:pt>
                <c:pt idx="10">
                  <c:v>0.8</c:v>
                </c:pt>
                <c:pt idx="11">
                  <c:v>0.85</c:v>
                </c:pt>
                <c:pt idx="12">
                  <c:v>0.9</c:v>
                </c:pt>
                <c:pt idx="13">
                  <c:v>0.95</c:v>
                </c:pt>
                <c:pt idx="14">
                  <c:v>1</c:v>
                </c:pt>
                <c:pt idx="15">
                  <c:v>1.05</c:v>
                </c:pt>
                <c:pt idx="16">
                  <c:v>1.1000000000000001</c:v>
                </c:pt>
                <c:pt idx="17">
                  <c:v>1.1499999999999999</c:v>
                </c:pt>
                <c:pt idx="18">
                  <c:v>1.2</c:v>
                </c:pt>
                <c:pt idx="19">
                  <c:v>1.25</c:v>
                </c:pt>
                <c:pt idx="20">
                  <c:v>1.3</c:v>
                </c:pt>
                <c:pt idx="21">
                  <c:v>1.35</c:v>
                </c:pt>
                <c:pt idx="22">
                  <c:v>1.4</c:v>
                </c:pt>
                <c:pt idx="23">
                  <c:v>1.45</c:v>
                </c:pt>
                <c:pt idx="24">
                  <c:v>1.5</c:v>
                </c:pt>
                <c:pt idx="25">
                  <c:v>1.55</c:v>
                </c:pt>
                <c:pt idx="26">
                  <c:v>1.6</c:v>
                </c:pt>
                <c:pt idx="27">
                  <c:v>1.65</c:v>
                </c:pt>
                <c:pt idx="28">
                  <c:v>1.7</c:v>
                </c:pt>
                <c:pt idx="29">
                  <c:v>1.75</c:v>
                </c:pt>
                <c:pt idx="30">
                  <c:v>1.8</c:v>
                </c:pt>
                <c:pt idx="31">
                  <c:v>1.85</c:v>
                </c:pt>
                <c:pt idx="32">
                  <c:v>1.9</c:v>
                </c:pt>
                <c:pt idx="33">
                  <c:v>1.95</c:v>
                </c:pt>
                <c:pt idx="34">
                  <c:v>2</c:v>
                </c:pt>
                <c:pt idx="35">
                  <c:v>2.0499999999999998</c:v>
                </c:pt>
                <c:pt idx="36">
                  <c:v>2.1</c:v>
                </c:pt>
                <c:pt idx="37">
                  <c:v>2.15</c:v>
                </c:pt>
                <c:pt idx="38">
                  <c:v>2.2000000000000002</c:v>
                </c:pt>
                <c:pt idx="39">
                  <c:v>2.25</c:v>
                </c:pt>
                <c:pt idx="40">
                  <c:v>2.2999999999999998</c:v>
                </c:pt>
                <c:pt idx="41">
                  <c:v>2.35</c:v>
                </c:pt>
                <c:pt idx="42">
                  <c:v>2.4</c:v>
                </c:pt>
                <c:pt idx="43">
                  <c:v>2.4500000000000002</c:v>
                </c:pt>
                <c:pt idx="44">
                  <c:v>2.5</c:v>
                </c:pt>
                <c:pt idx="45">
                  <c:v>2.5499999999999998</c:v>
                </c:pt>
                <c:pt idx="46">
                  <c:v>2.6</c:v>
                </c:pt>
                <c:pt idx="47">
                  <c:v>2.65</c:v>
                </c:pt>
                <c:pt idx="48">
                  <c:v>2.7</c:v>
                </c:pt>
                <c:pt idx="49">
                  <c:v>2.75</c:v>
                </c:pt>
                <c:pt idx="50">
                  <c:v>2.8</c:v>
                </c:pt>
                <c:pt idx="51">
                  <c:v>2.85</c:v>
                </c:pt>
                <c:pt idx="52">
                  <c:v>2.9</c:v>
                </c:pt>
                <c:pt idx="53">
                  <c:v>2.95</c:v>
                </c:pt>
                <c:pt idx="54">
                  <c:v>3</c:v>
                </c:pt>
                <c:pt idx="55">
                  <c:v>3.05</c:v>
                </c:pt>
                <c:pt idx="56">
                  <c:v>3.1</c:v>
                </c:pt>
                <c:pt idx="57">
                  <c:v>3.15</c:v>
                </c:pt>
                <c:pt idx="58">
                  <c:v>3.2</c:v>
                </c:pt>
                <c:pt idx="59">
                  <c:v>3.3</c:v>
                </c:pt>
                <c:pt idx="60">
                  <c:v>3.3</c:v>
                </c:pt>
                <c:pt idx="61">
                  <c:v>3.35</c:v>
                </c:pt>
                <c:pt idx="62">
                  <c:v>3.4</c:v>
                </c:pt>
                <c:pt idx="63">
                  <c:v>3.45</c:v>
                </c:pt>
                <c:pt idx="64">
                  <c:v>3.5</c:v>
                </c:pt>
                <c:pt idx="65">
                  <c:v>3.55</c:v>
                </c:pt>
                <c:pt idx="66">
                  <c:v>3.6</c:v>
                </c:pt>
                <c:pt idx="67">
                  <c:v>3.65</c:v>
                </c:pt>
                <c:pt idx="68">
                  <c:v>3.7</c:v>
                </c:pt>
                <c:pt idx="69">
                  <c:v>3.75</c:v>
                </c:pt>
                <c:pt idx="70">
                  <c:v>3.8</c:v>
                </c:pt>
                <c:pt idx="71">
                  <c:v>3.85</c:v>
                </c:pt>
                <c:pt idx="72">
                  <c:v>3.9</c:v>
                </c:pt>
                <c:pt idx="73">
                  <c:v>3.95</c:v>
                </c:pt>
                <c:pt idx="74">
                  <c:v>4</c:v>
                </c:pt>
                <c:pt idx="75">
                  <c:v>4.05</c:v>
                </c:pt>
                <c:pt idx="76">
                  <c:v>4.0999999999999996</c:v>
                </c:pt>
                <c:pt idx="77">
                  <c:v>4.1500000000000004</c:v>
                </c:pt>
                <c:pt idx="78">
                  <c:v>4.2</c:v>
                </c:pt>
                <c:pt idx="79">
                  <c:v>4.25</c:v>
                </c:pt>
                <c:pt idx="80">
                  <c:v>4.3</c:v>
                </c:pt>
                <c:pt idx="81">
                  <c:v>4.3499999999999996</c:v>
                </c:pt>
                <c:pt idx="82">
                  <c:v>4.4000000000000004</c:v>
                </c:pt>
                <c:pt idx="83">
                  <c:v>4.45</c:v>
                </c:pt>
                <c:pt idx="84">
                  <c:v>4.5</c:v>
                </c:pt>
                <c:pt idx="85">
                  <c:v>4.55</c:v>
                </c:pt>
                <c:pt idx="86">
                  <c:v>4.5999999999999996</c:v>
                </c:pt>
                <c:pt idx="87">
                  <c:v>4.6500000000000004</c:v>
                </c:pt>
                <c:pt idx="88">
                  <c:v>4.7</c:v>
                </c:pt>
                <c:pt idx="89">
                  <c:v>4.75</c:v>
                </c:pt>
                <c:pt idx="90">
                  <c:v>4.8</c:v>
                </c:pt>
                <c:pt idx="91">
                  <c:v>4.8499999999999996</c:v>
                </c:pt>
                <c:pt idx="92">
                  <c:v>4.9000000000000004</c:v>
                </c:pt>
                <c:pt idx="93">
                  <c:v>4.95</c:v>
                </c:pt>
                <c:pt idx="94">
                  <c:v>5</c:v>
                </c:pt>
              </c:numCache>
            </c:numRef>
          </c:xVal>
          <c:yVal>
            <c:numRef>
              <c:f>Sheet1!$F$2:$F$96</c:f>
              <c:numCache>
                <c:formatCode>General</c:formatCode>
                <c:ptCount val="95"/>
                <c:pt idx="0">
                  <c:v>504.781435881628</c:v>
                </c:pt>
                <c:pt idx="1">
                  <c:v>509.61547635373006</c:v>
                </c:pt>
                <c:pt idx="2">
                  <c:v>516.51163792908505</c:v>
                </c:pt>
                <c:pt idx="3">
                  <c:v>523.80278005283003</c:v>
                </c:pt>
                <c:pt idx="4">
                  <c:v>530.73030372322</c:v>
                </c:pt>
                <c:pt idx="5">
                  <c:v>537.04045661830014</c:v>
                </c:pt>
                <c:pt idx="6">
                  <c:v>542.69406010651983</c:v>
                </c:pt>
                <c:pt idx="7">
                  <c:v>547.73208098023019</c:v>
                </c:pt>
                <c:pt idx="8">
                  <c:v>552.22009232854998</c:v>
                </c:pt>
                <c:pt idx="9">
                  <c:v>556.22640374574985</c:v>
                </c:pt>
                <c:pt idx="10">
                  <c:v>559.81405222622993</c:v>
                </c:pt>
                <c:pt idx="11">
                  <c:v>563.03844290453003</c:v>
                </c:pt>
                <c:pt idx="12">
                  <c:v>565.94723567415008</c:v>
                </c:pt>
                <c:pt idx="13">
                  <c:v>568.58105437406994</c:v>
                </c:pt>
                <c:pt idx="14">
                  <c:v>570.97442518677985</c:v>
                </c:pt>
                <c:pt idx="15">
                  <c:v>573.15670487819011</c:v>
                </c:pt>
                <c:pt idx="16">
                  <c:v>575.15291174822005</c:v>
                </c:pt>
                <c:pt idx="17">
                  <c:v>576.98443697134985</c:v>
                </c:pt>
                <c:pt idx="18">
                  <c:v>578.66964038212996</c:v>
                </c:pt>
                <c:pt idx="19">
                  <c:v>580.22434420472018</c:v>
                </c:pt>
                <c:pt idx="20">
                  <c:v>581.66224036061999</c:v>
                </c:pt>
                <c:pt idx="21">
                  <c:v>582.99522613907993</c:v>
                </c:pt>
                <c:pt idx="22">
                  <c:v>584.23368112722983</c:v>
                </c:pt>
                <c:pt idx="23">
                  <c:v>585.38669621568033</c:v>
                </c:pt>
                <c:pt idx="24">
                  <c:v>586.46226356368993</c:v>
                </c:pt>
                <c:pt idx="25">
                  <c:v>587.46743474367008</c:v>
                </c:pt>
                <c:pt idx="26">
                  <c:v>588.40845289962999</c:v>
                </c:pt>
                <c:pt idx="27">
                  <c:v>589.29086362605995</c:v>
                </c:pt>
                <c:pt idx="28">
                  <c:v>590.11960836508979</c:v>
                </c:pt>
                <c:pt idx="29">
                  <c:v>590.89910339008975</c:v>
                </c:pt>
                <c:pt idx="30">
                  <c:v>591.63330686035988</c:v>
                </c:pt>
                <c:pt idx="31">
                  <c:v>592.32577596657029</c:v>
                </c:pt>
                <c:pt idx="32">
                  <c:v>592.97971581163984</c:v>
                </c:pt>
                <c:pt idx="33">
                  <c:v>593.59802137308998</c:v>
                </c:pt>
                <c:pt idx="34">
                  <c:v>594.18331365166023</c:v>
                </c:pt>
                <c:pt idx="35">
                  <c:v>594.73797091660981</c:v>
                </c:pt>
                <c:pt idx="36">
                  <c:v>595.26415580014009</c:v>
                </c:pt>
                <c:pt idx="37">
                  <c:v>595.76383886627991</c:v>
                </c:pt>
                <c:pt idx="38">
                  <c:v>596.23881917457993</c:v>
                </c:pt>
                <c:pt idx="39">
                  <c:v>596.69074227400006</c:v>
                </c:pt>
                <c:pt idx="40">
                  <c:v>597.12111599204991</c:v>
                </c:pt>
                <c:pt idx="41">
                  <c:v>597.53132432682014</c:v>
                </c:pt>
                <c:pt idx="42">
                  <c:v>597.92263970089016</c:v>
                </c:pt>
                <c:pt idx="43">
                  <c:v>598.29623379846998</c:v>
                </c:pt>
                <c:pt idx="44">
                  <c:v>598.65318717124001</c:v>
                </c:pt>
                <c:pt idx="45">
                  <c:v>598.99449777333984</c:v>
                </c:pt>
                <c:pt idx="46">
                  <c:v>599.32108856166997</c:v>
                </c:pt>
                <c:pt idx="47">
                  <c:v>599.6338142781201</c:v>
                </c:pt>
                <c:pt idx="48">
                  <c:v>599.9334675146697</c:v>
                </c:pt>
                <c:pt idx="49">
                  <c:v>600.22078414788984</c:v>
                </c:pt>
                <c:pt idx="50">
                  <c:v>600.49644821766969</c:v>
                </c:pt>
                <c:pt idx="51">
                  <c:v>600.7610963153802</c:v>
                </c:pt>
                <c:pt idx="52">
                  <c:v>601.01532153769995</c:v>
                </c:pt>
                <c:pt idx="53">
                  <c:v>601.25967705551966</c:v>
                </c:pt>
                <c:pt idx="54">
                  <c:v>601.49467934037011</c:v>
                </c:pt>
                <c:pt idx="55">
                  <c:v>601.72081108650036</c:v>
                </c:pt>
                <c:pt idx="56">
                  <c:v>601.93852386097024</c:v>
                </c:pt>
                <c:pt idx="57">
                  <c:v>602.14824051115056</c:v>
                </c:pt>
                <c:pt idx="58">
                  <c:v>602.35035735459996</c:v>
                </c:pt>
                <c:pt idx="59">
                  <c:v>602.54524617407014</c:v>
                </c:pt>
                <c:pt idx="60">
                  <c:v>602.73325603770945</c:v>
                </c:pt>
                <c:pt idx="61">
                  <c:v>602.91471496140048</c:v>
                </c:pt>
                <c:pt idx="62">
                  <c:v>603.08993142927011</c:v>
                </c:pt>
                <c:pt idx="63">
                  <c:v>603.25919578634966</c:v>
                </c:pt>
                <c:pt idx="64">
                  <c:v>603.42278151519031</c:v>
                </c:pt>
                <c:pt idx="65">
                  <c:v>603.58094640808031</c:v>
                </c:pt>
                <c:pt idx="66">
                  <c:v>603.73393364397953</c:v>
                </c:pt>
                <c:pt idx="67">
                  <c:v>603.88197277964991</c:v>
                </c:pt>
                <c:pt idx="68">
                  <c:v>604.02528066227023</c:v>
                </c:pt>
                <c:pt idx="69">
                  <c:v>604.16406227110019</c:v>
                </c:pt>
                <c:pt idx="70">
                  <c:v>604.2985114940102</c:v>
                </c:pt>
                <c:pt idx="71">
                  <c:v>604.42881184512953</c:v>
                </c:pt>
                <c:pt idx="72">
                  <c:v>604.55513712821994</c:v>
                </c:pt>
                <c:pt idx="73">
                  <c:v>604.67765205098021</c:v>
                </c:pt>
                <c:pt idx="74">
                  <c:v>604.79651279389054</c:v>
                </c:pt>
                <c:pt idx="75">
                  <c:v>604.9118675378495</c:v>
                </c:pt>
                <c:pt idx="76">
                  <c:v>605.02385695380053</c:v>
                </c:pt>
                <c:pt idx="77">
                  <c:v>605.13261465768028</c:v>
                </c:pt>
                <c:pt idx="78">
                  <c:v>605.23826763292982</c:v>
                </c:pt>
                <c:pt idx="79">
                  <c:v>605.34093662408031</c:v>
                </c:pt>
                <c:pt idx="80">
                  <c:v>605.44073650291011</c:v>
                </c:pt>
                <c:pt idx="81">
                  <c:v>605.53777660977994</c:v>
                </c:pt>
                <c:pt idx="82">
                  <c:v>605.63216107177959</c:v>
                </c:pt>
                <c:pt idx="83">
                  <c:v>605.72398909973981</c:v>
                </c:pt>
                <c:pt idx="84">
                  <c:v>605.81335526567</c:v>
                </c:pt>
                <c:pt idx="85">
                  <c:v>605.90034976171046</c:v>
                </c:pt>
                <c:pt idx="86">
                  <c:v>605.98505864269009</c:v>
                </c:pt>
                <c:pt idx="87">
                  <c:v>606.06756405280976</c:v>
                </c:pt>
                <c:pt idx="88">
                  <c:v>606.14794443798019</c:v>
                </c:pt>
                <c:pt idx="89">
                  <c:v>606.22627474489946</c:v>
                </c:pt>
                <c:pt idx="90">
                  <c:v>606.3026266074794</c:v>
                </c:pt>
                <c:pt idx="91">
                  <c:v>606.37706852190968</c:v>
                </c:pt>
                <c:pt idx="92">
                  <c:v>606.44966601092983</c:v>
                </c:pt>
                <c:pt idx="93">
                  <c:v>606.5204817781605</c:v>
                </c:pt>
                <c:pt idx="94">
                  <c:v>606.58957585299049</c:v>
                </c:pt>
              </c:numCache>
            </c:numRef>
          </c:yVal>
          <c:smooth val="1"/>
        </c:ser>
        <c:ser>
          <c:idx val="2"/>
          <c:order val="2"/>
          <c:spPr>
            <a:ln w="19050" cap="rnd">
              <a:solidFill>
                <a:srgbClr val="00B050"/>
              </a:solidFill>
              <a:round/>
            </a:ln>
            <a:effectLst/>
          </c:spPr>
          <c:marker>
            <c:symbol val="none"/>
          </c:marker>
          <c:xVal>
            <c:numRef>
              <c:f>Sheet1!$B$2:$B$96</c:f>
              <c:numCache>
                <c:formatCode>General</c:formatCode>
                <c:ptCount val="95"/>
                <c:pt idx="0">
                  <c:v>0.3</c:v>
                </c:pt>
                <c:pt idx="1">
                  <c:v>0.35</c:v>
                </c:pt>
                <c:pt idx="2">
                  <c:v>0.4</c:v>
                </c:pt>
                <c:pt idx="3">
                  <c:v>0.45</c:v>
                </c:pt>
                <c:pt idx="4">
                  <c:v>0.5</c:v>
                </c:pt>
                <c:pt idx="5">
                  <c:v>0.55000000000000004</c:v>
                </c:pt>
                <c:pt idx="6">
                  <c:v>0.6</c:v>
                </c:pt>
                <c:pt idx="7">
                  <c:v>0.65</c:v>
                </c:pt>
                <c:pt idx="8">
                  <c:v>0.7</c:v>
                </c:pt>
                <c:pt idx="9">
                  <c:v>0.75</c:v>
                </c:pt>
                <c:pt idx="10">
                  <c:v>0.8</c:v>
                </c:pt>
                <c:pt idx="11">
                  <c:v>0.85</c:v>
                </c:pt>
                <c:pt idx="12">
                  <c:v>0.9</c:v>
                </c:pt>
                <c:pt idx="13">
                  <c:v>0.95</c:v>
                </c:pt>
                <c:pt idx="14">
                  <c:v>1</c:v>
                </c:pt>
                <c:pt idx="15">
                  <c:v>1.05</c:v>
                </c:pt>
                <c:pt idx="16">
                  <c:v>1.1000000000000001</c:v>
                </c:pt>
                <c:pt idx="17">
                  <c:v>1.1499999999999999</c:v>
                </c:pt>
                <c:pt idx="18">
                  <c:v>1.2</c:v>
                </c:pt>
                <c:pt idx="19">
                  <c:v>1.25</c:v>
                </c:pt>
                <c:pt idx="20">
                  <c:v>1.3</c:v>
                </c:pt>
                <c:pt idx="21">
                  <c:v>1.35</c:v>
                </c:pt>
                <c:pt idx="22">
                  <c:v>1.4</c:v>
                </c:pt>
                <c:pt idx="23">
                  <c:v>1.45</c:v>
                </c:pt>
                <c:pt idx="24">
                  <c:v>1.5</c:v>
                </c:pt>
                <c:pt idx="25">
                  <c:v>1.55</c:v>
                </c:pt>
                <c:pt idx="26">
                  <c:v>1.6</c:v>
                </c:pt>
                <c:pt idx="27">
                  <c:v>1.65</c:v>
                </c:pt>
                <c:pt idx="28">
                  <c:v>1.7</c:v>
                </c:pt>
                <c:pt idx="29">
                  <c:v>1.75</c:v>
                </c:pt>
                <c:pt idx="30">
                  <c:v>1.8</c:v>
                </c:pt>
                <c:pt idx="31">
                  <c:v>1.85</c:v>
                </c:pt>
                <c:pt idx="32">
                  <c:v>1.9</c:v>
                </c:pt>
                <c:pt idx="33">
                  <c:v>1.95</c:v>
                </c:pt>
                <c:pt idx="34">
                  <c:v>2</c:v>
                </c:pt>
                <c:pt idx="35">
                  <c:v>2.0499999999999998</c:v>
                </c:pt>
                <c:pt idx="36">
                  <c:v>2.1</c:v>
                </c:pt>
                <c:pt idx="37">
                  <c:v>2.15</c:v>
                </c:pt>
                <c:pt idx="38">
                  <c:v>2.2000000000000002</c:v>
                </c:pt>
                <c:pt idx="39">
                  <c:v>2.25</c:v>
                </c:pt>
                <c:pt idx="40">
                  <c:v>2.2999999999999998</c:v>
                </c:pt>
                <c:pt idx="41">
                  <c:v>2.35</c:v>
                </c:pt>
                <c:pt idx="42">
                  <c:v>2.4</c:v>
                </c:pt>
                <c:pt idx="43">
                  <c:v>2.4500000000000002</c:v>
                </c:pt>
                <c:pt idx="44">
                  <c:v>2.5</c:v>
                </c:pt>
                <c:pt idx="45">
                  <c:v>2.5499999999999998</c:v>
                </c:pt>
                <c:pt idx="46">
                  <c:v>2.6</c:v>
                </c:pt>
                <c:pt idx="47">
                  <c:v>2.65</c:v>
                </c:pt>
                <c:pt idx="48">
                  <c:v>2.7</c:v>
                </c:pt>
                <c:pt idx="49">
                  <c:v>2.75</c:v>
                </c:pt>
                <c:pt idx="50">
                  <c:v>2.8</c:v>
                </c:pt>
                <c:pt idx="51">
                  <c:v>2.85</c:v>
                </c:pt>
                <c:pt idx="52">
                  <c:v>2.9</c:v>
                </c:pt>
                <c:pt idx="53">
                  <c:v>2.95</c:v>
                </c:pt>
                <c:pt idx="54">
                  <c:v>3</c:v>
                </c:pt>
                <c:pt idx="55">
                  <c:v>3.05</c:v>
                </c:pt>
                <c:pt idx="56">
                  <c:v>3.1</c:v>
                </c:pt>
                <c:pt idx="57">
                  <c:v>3.15</c:v>
                </c:pt>
                <c:pt idx="58">
                  <c:v>3.2</c:v>
                </c:pt>
                <c:pt idx="59">
                  <c:v>3.3</c:v>
                </c:pt>
                <c:pt idx="60">
                  <c:v>3.3</c:v>
                </c:pt>
                <c:pt idx="61">
                  <c:v>3.35</c:v>
                </c:pt>
                <c:pt idx="62">
                  <c:v>3.4</c:v>
                </c:pt>
                <c:pt idx="63">
                  <c:v>3.45</c:v>
                </c:pt>
                <c:pt idx="64">
                  <c:v>3.5</c:v>
                </c:pt>
                <c:pt idx="65">
                  <c:v>3.55</c:v>
                </c:pt>
                <c:pt idx="66">
                  <c:v>3.6</c:v>
                </c:pt>
                <c:pt idx="67">
                  <c:v>3.65</c:v>
                </c:pt>
                <c:pt idx="68">
                  <c:v>3.7</c:v>
                </c:pt>
                <c:pt idx="69">
                  <c:v>3.75</c:v>
                </c:pt>
                <c:pt idx="70">
                  <c:v>3.8</c:v>
                </c:pt>
                <c:pt idx="71">
                  <c:v>3.85</c:v>
                </c:pt>
                <c:pt idx="72">
                  <c:v>3.9</c:v>
                </c:pt>
                <c:pt idx="73">
                  <c:v>3.95</c:v>
                </c:pt>
                <c:pt idx="74">
                  <c:v>4</c:v>
                </c:pt>
                <c:pt idx="75">
                  <c:v>4.05</c:v>
                </c:pt>
                <c:pt idx="76">
                  <c:v>4.0999999999999996</c:v>
                </c:pt>
                <c:pt idx="77">
                  <c:v>4.1500000000000004</c:v>
                </c:pt>
                <c:pt idx="78">
                  <c:v>4.2</c:v>
                </c:pt>
                <c:pt idx="79">
                  <c:v>4.25</c:v>
                </c:pt>
                <c:pt idx="80">
                  <c:v>4.3</c:v>
                </c:pt>
                <c:pt idx="81">
                  <c:v>4.3499999999999996</c:v>
                </c:pt>
                <c:pt idx="82">
                  <c:v>4.4000000000000004</c:v>
                </c:pt>
                <c:pt idx="83">
                  <c:v>4.45</c:v>
                </c:pt>
                <c:pt idx="84">
                  <c:v>4.5</c:v>
                </c:pt>
                <c:pt idx="85">
                  <c:v>4.55</c:v>
                </c:pt>
                <c:pt idx="86">
                  <c:v>4.5999999999999996</c:v>
                </c:pt>
                <c:pt idx="87">
                  <c:v>4.6500000000000004</c:v>
                </c:pt>
                <c:pt idx="88">
                  <c:v>4.7</c:v>
                </c:pt>
                <c:pt idx="89">
                  <c:v>4.75</c:v>
                </c:pt>
                <c:pt idx="90">
                  <c:v>4.8</c:v>
                </c:pt>
                <c:pt idx="91">
                  <c:v>4.8499999999999996</c:v>
                </c:pt>
                <c:pt idx="92">
                  <c:v>4.9000000000000004</c:v>
                </c:pt>
                <c:pt idx="93">
                  <c:v>4.95</c:v>
                </c:pt>
                <c:pt idx="94">
                  <c:v>5</c:v>
                </c:pt>
              </c:numCache>
            </c:numRef>
          </c:xVal>
          <c:yVal>
            <c:numRef>
              <c:f>Sheet1!$H$2:$H$96</c:f>
              <c:numCache>
                <c:formatCode>General</c:formatCode>
                <c:ptCount val="95"/>
                <c:pt idx="0">
                  <c:v>692.63754979616795</c:v>
                </c:pt>
                <c:pt idx="1">
                  <c:v>687.80565036950009</c:v>
                </c:pt>
                <c:pt idx="2">
                  <c:v>683.49798918543502</c:v>
                </c:pt>
                <c:pt idx="3">
                  <c:v>679.71453785674998</c:v>
                </c:pt>
                <c:pt idx="4">
                  <c:v>676.40293928454003</c:v>
                </c:pt>
                <c:pt idx="5">
                  <c:v>673.5002342496</c:v>
                </c:pt>
                <c:pt idx="6">
                  <c:v>670.94696309038</c:v>
                </c:pt>
                <c:pt idx="7">
                  <c:v>668.69123533740003</c:v>
                </c:pt>
                <c:pt idx="8">
                  <c:v>666.68917107880998</c:v>
                </c:pt>
                <c:pt idx="9">
                  <c:v>664.90412321310987</c:v>
                </c:pt>
                <c:pt idx="10">
                  <c:v>663.30559393837984</c:v>
                </c:pt>
                <c:pt idx="11">
                  <c:v>661.86817978403997</c:v>
                </c:pt>
                <c:pt idx="12">
                  <c:v>660.57065218818025</c:v>
                </c:pt>
                <c:pt idx="13">
                  <c:v>659.39519271719996</c:v>
                </c:pt>
                <c:pt idx="14">
                  <c:v>658.32677032867991</c:v>
                </c:pt>
                <c:pt idx="15">
                  <c:v>657.35263897695017</c:v>
                </c:pt>
                <c:pt idx="16">
                  <c:v>656.46193349434998</c:v>
                </c:pt>
                <c:pt idx="17">
                  <c:v>655.64534433026006</c:v>
                </c:pt>
                <c:pt idx="18">
                  <c:v>654.89485507166023</c:v>
                </c:pt>
                <c:pt idx="19">
                  <c:v>654.20352981956012</c:v>
                </c:pt>
                <c:pt idx="20">
                  <c:v>653.56534018054003</c:v>
                </c:pt>
                <c:pt idx="21">
                  <c:v>652.97502381162985</c:v>
                </c:pt>
                <c:pt idx="22">
                  <c:v>652.42796818729994</c:v>
                </c:pt>
                <c:pt idx="23">
                  <c:v>651.92011461205993</c:v>
                </c:pt>
                <c:pt idx="24">
                  <c:v>651.4478785580402</c:v>
                </c:pt>
                <c:pt idx="25">
                  <c:v>651.00808322954003</c:v>
                </c:pt>
                <c:pt idx="26">
                  <c:v>650.59790389610998</c:v>
                </c:pt>
                <c:pt idx="27">
                  <c:v>650.21482103407016</c:v>
                </c:pt>
                <c:pt idx="28">
                  <c:v>649.85658070861973</c:v>
                </c:pt>
                <c:pt idx="29">
                  <c:v>649.5211609347898</c:v>
                </c:pt>
                <c:pt idx="30">
                  <c:v>649.20674299761004</c:v>
                </c:pt>
                <c:pt idx="31">
                  <c:v>648.91168690421</c:v>
                </c:pt>
                <c:pt idx="32">
                  <c:v>648.63451029341968</c:v>
                </c:pt>
                <c:pt idx="33">
                  <c:v>648.37387024950976</c:v>
                </c:pt>
                <c:pt idx="34">
                  <c:v>648.12854756630986</c:v>
                </c:pt>
                <c:pt idx="35">
                  <c:v>647.89743308574998</c:v>
                </c:pt>
                <c:pt idx="36">
                  <c:v>647.6795157992201</c:v>
                </c:pt>
                <c:pt idx="37">
                  <c:v>647.47387245284017</c:v>
                </c:pt>
                <c:pt idx="38">
                  <c:v>647.27965843952006</c:v>
                </c:pt>
                <c:pt idx="39">
                  <c:v>647.09609979614015</c:v>
                </c:pt>
                <c:pt idx="40">
                  <c:v>646.92248615231983</c:v>
                </c:pt>
                <c:pt idx="41">
                  <c:v>646.75816450199</c:v>
                </c:pt>
                <c:pt idx="42">
                  <c:v>646.60253368720987</c:v>
                </c:pt>
                <c:pt idx="43">
                  <c:v>646.45503950197963</c:v>
                </c:pt>
                <c:pt idx="44">
                  <c:v>646.31517033554019</c:v>
                </c:pt>
                <c:pt idx="45">
                  <c:v>646.18245328729017</c:v>
                </c:pt>
                <c:pt idx="46">
                  <c:v>646.05645069523007</c:v>
                </c:pt>
                <c:pt idx="47">
                  <c:v>645.93675702712017</c:v>
                </c:pt>
                <c:pt idx="48">
                  <c:v>645.82299609110987</c:v>
                </c:pt>
                <c:pt idx="49">
                  <c:v>645.71481852828992</c:v>
                </c:pt>
                <c:pt idx="50">
                  <c:v>645.61189955455984</c:v>
                </c:pt>
                <c:pt idx="51">
                  <c:v>645.5139369232902</c:v>
                </c:pt>
                <c:pt idx="52">
                  <c:v>645.42064908415978</c:v>
                </c:pt>
                <c:pt idx="53">
                  <c:v>645.33177351677978</c:v>
                </c:pt>
                <c:pt idx="54">
                  <c:v>645.24706521953976</c:v>
                </c:pt>
                <c:pt idx="55">
                  <c:v>645.16629533785999</c:v>
                </c:pt>
                <c:pt idx="56">
                  <c:v>645.08924991658023</c:v>
                </c:pt>
                <c:pt idx="57">
                  <c:v>645.01572876401997</c:v>
                </c:pt>
                <c:pt idx="58">
                  <c:v>644.94554441603987</c:v>
                </c:pt>
                <c:pt idx="59">
                  <c:v>644.87852119017998</c:v>
                </c:pt>
                <c:pt idx="60">
                  <c:v>644.81449432100953</c:v>
                </c:pt>
                <c:pt idx="61">
                  <c:v>644.75330916863049</c:v>
                </c:pt>
                <c:pt idx="62">
                  <c:v>644.69482049310955</c:v>
                </c:pt>
                <c:pt idx="63">
                  <c:v>644.63889178912996</c:v>
                </c:pt>
                <c:pt idx="64">
                  <c:v>644.58539467449964</c:v>
                </c:pt>
                <c:pt idx="65">
                  <c:v>644.53420832806023</c:v>
                </c:pt>
                <c:pt idx="66">
                  <c:v>644.48521897222008</c:v>
                </c:pt>
                <c:pt idx="67">
                  <c:v>644.43831939615029</c:v>
                </c:pt>
                <c:pt idx="68">
                  <c:v>644.3934085159799</c:v>
                </c:pt>
                <c:pt idx="69">
                  <c:v>644.35039096883065</c:v>
                </c:pt>
                <c:pt idx="70">
                  <c:v>644.30917673759996</c:v>
                </c:pt>
                <c:pt idx="71">
                  <c:v>644.26968080393999</c:v>
                </c:pt>
                <c:pt idx="72">
                  <c:v>644.23182282702965</c:v>
                </c:pt>
                <c:pt idx="73">
                  <c:v>644.19552684590963</c:v>
                </c:pt>
                <c:pt idx="74">
                  <c:v>644.16072100350993</c:v>
                </c:pt>
                <c:pt idx="75">
                  <c:v>644.12733729051979</c:v>
                </c:pt>
                <c:pt idx="76">
                  <c:v>644.09531130741016</c:v>
                </c:pt>
                <c:pt idx="77">
                  <c:v>644.06458204360024</c:v>
                </c:pt>
                <c:pt idx="78">
                  <c:v>644.03509167142056</c:v>
                </c:pt>
                <c:pt idx="79">
                  <c:v>644.0067853549599</c:v>
                </c:pt>
                <c:pt idx="80">
                  <c:v>643.97961107159972</c:v>
                </c:pt>
                <c:pt idx="81">
                  <c:v>643.95351944592039</c:v>
                </c:pt>
                <c:pt idx="82">
                  <c:v>643.92846359450959</c:v>
                </c:pt>
                <c:pt idx="83">
                  <c:v>643.90439898129989</c:v>
                </c:pt>
                <c:pt idx="84">
                  <c:v>643.88128328251969</c:v>
                </c:pt>
                <c:pt idx="85">
                  <c:v>643.85907626022072</c:v>
                </c:pt>
                <c:pt idx="86">
                  <c:v>643.83773964427019</c:v>
                </c:pt>
                <c:pt idx="87">
                  <c:v>643.81723702176987</c:v>
                </c:pt>
                <c:pt idx="88">
                  <c:v>643.79753373362018</c:v>
                </c:pt>
                <c:pt idx="89">
                  <c:v>643.77859677756987</c:v>
                </c:pt>
                <c:pt idx="90">
                  <c:v>643.76039471736021</c:v>
                </c:pt>
                <c:pt idx="91">
                  <c:v>643.74289759754993</c:v>
                </c:pt>
                <c:pt idx="92">
                  <c:v>643.72607686347965</c:v>
                </c:pt>
                <c:pt idx="93">
                  <c:v>643.70990528639049</c:v>
                </c:pt>
                <c:pt idx="94">
                  <c:v>643.69435689274997</c:v>
                </c:pt>
              </c:numCache>
            </c:numRef>
          </c:yVal>
          <c:smooth val="1"/>
        </c:ser>
        <c:ser>
          <c:idx val="6"/>
          <c:order val="3"/>
          <c:spPr>
            <a:ln w="19050" cap="rnd">
              <a:solidFill>
                <a:schemeClr val="bg1">
                  <a:lumMod val="50000"/>
                </a:schemeClr>
              </a:solidFill>
              <a:prstDash val="dash"/>
              <a:round/>
            </a:ln>
            <a:effectLst/>
          </c:spPr>
          <c:marker>
            <c:symbol val="none"/>
          </c:marker>
          <c:xVal>
            <c:numRef>
              <c:f>Sheet1!$R$2:$R$49</c:f>
              <c:numCache>
                <c:formatCode>General</c:formatCode>
                <c:ptCount val="48"/>
                <c:pt idx="0">
                  <c:v>0.3</c:v>
                </c:pt>
                <c:pt idx="1">
                  <c:v>0.4</c:v>
                </c:pt>
                <c:pt idx="2">
                  <c:v>0.5</c:v>
                </c:pt>
                <c:pt idx="3">
                  <c:v>0.6</c:v>
                </c:pt>
                <c:pt idx="4">
                  <c:v>0.7</c:v>
                </c:pt>
                <c:pt idx="5">
                  <c:v>0.8</c:v>
                </c:pt>
                <c:pt idx="6">
                  <c:v>0.9</c:v>
                </c:pt>
                <c:pt idx="7">
                  <c:v>1</c:v>
                </c:pt>
                <c:pt idx="8">
                  <c:v>1.1000000000000001</c:v>
                </c:pt>
                <c:pt idx="9">
                  <c:v>1.2</c:v>
                </c:pt>
                <c:pt idx="10">
                  <c:v>1.3</c:v>
                </c:pt>
                <c:pt idx="11">
                  <c:v>1.4</c:v>
                </c:pt>
                <c:pt idx="12">
                  <c:v>1.5</c:v>
                </c:pt>
                <c:pt idx="13">
                  <c:v>1.6</c:v>
                </c:pt>
                <c:pt idx="14">
                  <c:v>1.7</c:v>
                </c:pt>
                <c:pt idx="15">
                  <c:v>1.8</c:v>
                </c:pt>
                <c:pt idx="16">
                  <c:v>1.9</c:v>
                </c:pt>
                <c:pt idx="17">
                  <c:v>2</c:v>
                </c:pt>
                <c:pt idx="18">
                  <c:v>2.1</c:v>
                </c:pt>
                <c:pt idx="19">
                  <c:v>2.2000000000000002</c:v>
                </c:pt>
                <c:pt idx="20">
                  <c:v>2.2999999999999998</c:v>
                </c:pt>
                <c:pt idx="21">
                  <c:v>2.4</c:v>
                </c:pt>
                <c:pt idx="22">
                  <c:v>2.5</c:v>
                </c:pt>
                <c:pt idx="23">
                  <c:v>2.6</c:v>
                </c:pt>
                <c:pt idx="24">
                  <c:v>2.7</c:v>
                </c:pt>
                <c:pt idx="25">
                  <c:v>2.8</c:v>
                </c:pt>
                <c:pt idx="26">
                  <c:v>2.9</c:v>
                </c:pt>
                <c:pt idx="27">
                  <c:v>3</c:v>
                </c:pt>
                <c:pt idx="28">
                  <c:v>3.1</c:v>
                </c:pt>
                <c:pt idx="29">
                  <c:v>3.2</c:v>
                </c:pt>
                <c:pt idx="30">
                  <c:v>3.3</c:v>
                </c:pt>
                <c:pt idx="31">
                  <c:v>3.4</c:v>
                </c:pt>
                <c:pt idx="32">
                  <c:v>3.5</c:v>
                </c:pt>
                <c:pt idx="33">
                  <c:v>3.6</c:v>
                </c:pt>
                <c:pt idx="34">
                  <c:v>3.7</c:v>
                </c:pt>
                <c:pt idx="35">
                  <c:v>3.8</c:v>
                </c:pt>
                <c:pt idx="36">
                  <c:v>3.9</c:v>
                </c:pt>
                <c:pt idx="37">
                  <c:v>4</c:v>
                </c:pt>
                <c:pt idx="38">
                  <c:v>4.0999999999999996</c:v>
                </c:pt>
                <c:pt idx="39">
                  <c:v>4.2</c:v>
                </c:pt>
                <c:pt idx="40">
                  <c:v>4.3</c:v>
                </c:pt>
                <c:pt idx="41">
                  <c:v>4.4000000000000004</c:v>
                </c:pt>
                <c:pt idx="42">
                  <c:v>4.5</c:v>
                </c:pt>
                <c:pt idx="43">
                  <c:v>4.5999999999999996</c:v>
                </c:pt>
                <c:pt idx="44">
                  <c:v>4.7</c:v>
                </c:pt>
                <c:pt idx="45">
                  <c:v>4.8</c:v>
                </c:pt>
                <c:pt idx="46">
                  <c:v>4.9000000000000004</c:v>
                </c:pt>
                <c:pt idx="47">
                  <c:v>5</c:v>
                </c:pt>
              </c:numCache>
            </c:numRef>
          </c:xVal>
          <c:yVal>
            <c:numRef>
              <c:f>Sheet1!$U$2:$U$49</c:f>
              <c:numCache>
                <c:formatCode>General</c:formatCode>
                <c:ptCount val="48"/>
                <c:pt idx="0">
                  <c:v>7.558753387887009</c:v>
                </c:pt>
                <c:pt idx="1">
                  <c:v>47.835858257664995</c:v>
                </c:pt>
                <c:pt idx="2">
                  <c:v>75.727702403620015</c:v>
                </c:pt>
                <c:pt idx="3">
                  <c:v>95.89485667864983</c:v>
                </c:pt>
                <c:pt idx="4">
                  <c:v>111.06820714113996</c:v>
                </c:pt>
                <c:pt idx="5">
                  <c:v>122.86498133960981</c:v>
                </c:pt>
                <c:pt idx="6">
                  <c:v>132.28478253317007</c:v>
                </c:pt>
                <c:pt idx="7">
                  <c:v>139.97309416936014</c:v>
                </c:pt>
                <c:pt idx="8">
                  <c:v>146.36332078699002</c:v>
                </c:pt>
                <c:pt idx="9">
                  <c:v>151.75645436328</c:v>
                </c:pt>
                <c:pt idx="10">
                  <c:v>156.36768229626</c:v>
                </c:pt>
                <c:pt idx="11">
                  <c:v>160.35474726340999</c:v>
                </c:pt>
                <c:pt idx="12">
                  <c:v>163.83582199665011</c:v>
                </c:pt>
                <c:pt idx="13">
                  <c:v>166.90113274205987</c:v>
                </c:pt>
                <c:pt idx="14">
                  <c:v>169.62072946896978</c:v>
                </c:pt>
                <c:pt idx="15">
                  <c:v>172.04980916206023</c:v>
                </c:pt>
                <c:pt idx="16">
                  <c:v>174.23244330716989</c:v>
                </c:pt>
                <c:pt idx="17">
                  <c:v>176.20423949264023</c:v>
                </c:pt>
                <c:pt idx="18">
                  <c:v>177.99427562285018</c:v>
                </c:pt>
                <c:pt idx="19">
                  <c:v>179.62652802819002</c:v>
                </c:pt>
                <c:pt idx="20">
                  <c:v>181.12094119556014</c:v>
                </c:pt>
                <c:pt idx="21">
                  <c:v>182.49423963604977</c:v>
                </c:pt>
                <c:pt idx="22">
                  <c:v>183.76055148492014</c:v>
                </c:pt>
                <c:pt idx="23">
                  <c:v>184.93189279590979</c:v>
                </c:pt>
                <c:pt idx="24">
                  <c:v>186.01854747992002</c:v>
                </c:pt>
                <c:pt idx="25">
                  <c:v>187.02936818007993</c:v>
                </c:pt>
                <c:pt idx="26">
                  <c:v>187.97201661065992</c:v>
                </c:pt>
                <c:pt idx="27">
                  <c:v>188.85315709321003</c:v>
                </c:pt>
                <c:pt idx="28">
                  <c:v>189.6786135775601</c:v>
                </c:pt>
                <c:pt idx="29">
                  <c:v>190.45349793267997</c:v>
                </c:pt>
                <c:pt idx="30">
                  <c:v>191.18231545292974</c:v>
                </c:pt>
                <c:pt idx="31">
                  <c:v>191.86905216144987</c:v>
                </c:pt>
                <c:pt idx="32">
                  <c:v>192.51724746842001</c:v>
                </c:pt>
                <c:pt idx="33">
                  <c:v>193.13005497096992</c:v>
                </c:pt>
                <c:pt idx="34">
                  <c:v>193.71029359097065</c:v>
                </c:pt>
                <c:pt idx="35">
                  <c:v>194.26049079457061</c:v>
                </c:pt>
                <c:pt idx="36">
                  <c:v>194.78291928714953</c:v>
                </c:pt>
                <c:pt idx="37">
                  <c:v>195.27962830369052</c:v>
                </c:pt>
                <c:pt idx="38">
                  <c:v>195.75247040080012</c:v>
                </c:pt>
                <c:pt idx="39">
                  <c:v>196.2031244865002</c:v>
                </c:pt>
                <c:pt idx="40">
                  <c:v>196.63311568961035</c:v>
                </c:pt>
                <c:pt idx="41">
                  <c:v>197.04383256365963</c:v>
                </c:pt>
                <c:pt idx="42">
                  <c:v>197.4365420326294</c:v>
                </c:pt>
                <c:pt idx="43">
                  <c:v>197.81240241699015</c:v>
                </c:pt>
                <c:pt idx="44">
                  <c:v>198.17247482166022</c:v>
                </c:pt>
                <c:pt idx="45">
                  <c:v>198.51773312090972</c:v>
                </c:pt>
                <c:pt idx="46">
                  <c:v>198.84907273794943</c:v>
                </c:pt>
                <c:pt idx="47">
                  <c:v>199.16731838566011</c:v>
                </c:pt>
              </c:numCache>
            </c:numRef>
          </c:yVal>
          <c:smooth val="1"/>
        </c:ser>
        <c:ser>
          <c:idx val="7"/>
          <c:order val="4"/>
          <c:spPr>
            <a:ln w="19050" cap="rnd">
              <a:solidFill>
                <a:schemeClr val="bg1">
                  <a:lumMod val="50000"/>
                </a:schemeClr>
              </a:solidFill>
              <a:prstDash val="dash"/>
              <a:round/>
            </a:ln>
            <a:effectLst/>
          </c:spPr>
          <c:marker>
            <c:symbol val="none"/>
          </c:marker>
          <c:xVal>
            <c:numRef>
              <c:f>Sheet1!$R$2:$R$49</c:f>
              <c:numCache>
                <c:formatCode>General</c:formatCode>
                <c:ptCount val="48"/>
                <c:pt idx="0">
                  <c:v>0.3</c:v>
                </c:pt>
                <c:pt idx="1">
                  <c:v>0.4</c:v>
                </c:pt>
                <c:pt idx="2">
                  <c:v>0.5</c:v>
                </c:pt>
                <c:pt idx="3">
                  <c:v>0.6</c:v>
                </c:pt>
                <c:pt idx="4">
                  <c:v>0.7</c:v>
                </c:pt>
                <c:pt idx="5">
                  <c:v>0.8</c:v>
                </c:pt>
                <c:pt idx="6">
                  <c:v>0.9</c:v>
                </c:pt>
                <c:pt idx="7">
                  <c:v>1</c:v>
                </c:pt>
                <c:pt idx="8">
                  <c:v>1.1000000000000001</c:v>
                </c:pt>
                <c:pt idx="9">
                  <c:v>1.2</c:v>
                </c:pt>
                <c:pt idx="10">
                  <c:v>1.3</c:v>
                </c:pt>
                <c:pt idx="11">
                  <c:v>1.4</c:v>
                </c:pt>
                <c:pt idx="12">
                  <c:v>1.5</c:v>
                </c:pt>
                <c:pt idx="13">
                  <c:v>1.6</c:v>
                </c:pt>
                <c:pt idx="14">
                  <c:v>1.7</c:v>
                </c:pt>
                <c:pt idx="15">
                  <c:v>1.8</c:v>
                </c:pt>
                <c:pt idx="16">
                  <c:v>1.9</c:v>
                </c:pt>
                <c:pt idx="17">
                  <c:v>2</c:v>
                </c:pt>
                <c:pt idx="18">
                  <c:v>2.1</c:v>
                </c:pt>
                <c:pt idx="19">
                  <c:v>2.2000000000000002</c:v>
                </c:pt>
                <c:pt idx="20">
                  <c:v>2.2999999999999998</c:v>
                </c:pt>
                <c:pt idx="21">
                  <c:v>2.4</c:v>
                </c:pt>
                <c:pt idx="22">
                  <c:v>2.5</c:v>
                </c:pt>
                <c:pt idx="23">
                  <c:v>2.6</c:v>
                </c:pt>
                <c:pt idx="24">
                  <c:v>2.7</c:v>
                </c:pt>
                <c:pt idx="25">
                  <c:v>2.8</c:v>
                </c:pt>
                <c:pt idx="26">
                  <c:v>2.9</c:v>
                </c:pt>
                <c:pt idx="27">
                  <c:v>3</c:v>
                </c:pt>
                <c:pt idx="28">
                  <c:v>3.1</c:v>
                </c:pt>
                <c:pt idx="29">
                  <c:v>3.2</c:v>
                </c:pt>
                <c:pt idx="30">
                  <c:v>3.3</c:v>
                </c:pt>
                <c:pt idx="31">
                  <c:v>3.4</c:v>
                </c:pt>
                <c:pt idx="32">
                  <c:v>3.5</c:v>
                </c:pt>
                <c:pt idx="33">
                  <c:v>3.6</c:v>
                </c:pt>
                <c:pt idx="34">
                  <c:v>3.7</c:v>
                </c:pt>
                <c:pt idx="35">
                  <c:v>3.8</c:v>
                </c:pt>
                <c:pt idx="36">
                  <c:v>3.9</c:v>
                </c:pt>
                <c:pt idx="37">
                  <c:v>4</c:v>
                </c:pt>
                <c:pt idx="38">
                  <c:v>4.0999999999999996</c:v>
                </c:pt>
                <c:pt idx="39">
                  <c:v>4.2</c:v>
                </c:pt>
                <c:pt idx="40">
                  <c:v>4.3</c:v>
                </c:pt>
                <c:pt idx="41">
                  <c:v>4.4000000000000004</c:v>
                </c:pt>
                <c:pt idx="42">
                  <c:v>4.5</c:v>
                </c:pt>
                <c:pt idx="43">
                  <c:v>4.5999999999999996</c:v>
                </c:pt>
                <c:pt idx="44">
                  <c:v>4.7</c:v>
                </c:pt>
                <c:pt idx="45">
                  <c:v>4.8</c:v>
                </c:pt>
                <c:pt idx="46">
                  <c:v>4.9000000000000004</c:v>
                </c:pt>
                <c:pt idx="47">
                  <c:v>5</c:v>
                </c:pt>
              </c:numCache>
            </c:numRef>
          </c:xVal>
          <c:yVal>
            <c:numRef>
              <c:f>Sheet1!$W$2:$W$49</c:f>
              <c:numCache>
                <c:formatCode>General</c:formatCode>
                <c:ptCount val="48"/>
                <c:pt idx="0">
                  <c:v>302.85454687767799</c:v>
                </c:pt>
                <c:pt idx="1">
                  <c:v>288.53383132825502</c:v>
                </c:pt>
                <c:pt idx="2">
                  <c:v>277.86671922400001</c:v>
                </c:pt>
                <c:pt idx="3">
                  <c:v>269.79039969411997</c:v>
                </c:pt>
                <c:pt idx="4">
                  <c:v>263.51140131486</c:v>
                </c:pt>
                <c:pt idx="5">
                  <c:v>258.50628216661994</c:v>
                </c:pt>
                <c:pt idx="6">
                  <c:v>254.42956062198004</c:v>
                </c:pt>
                <c:pt idx="7">
                  <c:v>251.04766678042006</c:v>
                </c:pt>
                <c:pt idx="8">
                  <c:v>248.19822959635985</c:v>
                </c:pt>
                <c:pt idx="9">
                  <c:v>245.76532725024003</c:v>
                </c:pt>
                <c:pt idx="10">
                  <c:v>243.66417899955991</c:v>
                </c:pt>
                <c:pt idx="11">
                  <c:v>241.83143370633979</c:v>
                </c:pt>
                <c:pt idx="12">
                  <c:v>240.21884368021006</c:v>
                </c:pt>
                <c:pt idx="13">
                  <c:v>238.78903826993974</c:v>
                </c:pt>
                <c:pt idx="14">
                  <c:v>237.51263352096976</c:v>
                </c:pt>
                <c:pt idx="15">
                  <c:v>236.36621294851011</c:v>
                </c:pt>
                <c:pt idx="16">
                  <c:v>235.33088930647</c:v>
                </c:pt>
                <c:pt idx="17">
                  <c:v>234.39126202283023</c:v>
                </c:pt>
                <c:pt idx="18">
                  <c:v>233.53464928741005</c:v>
                </c:pt>
                <c:pt idx="19">
                  <c:v>232.75051415342978</c:v>
                </c:pt>
                <c:pt idx="20">
                  <c:v>232.03002990100003</c:v>
                </c:pt>
                <c:pt idx="21">
                  <c:v>231.36574684238985</c:v>
                </c:pt>
                <c:pt idx="22">
                  <c:v>230.75133402228994</c:v>
                </c:pt>
                <c:pt idx="23">
                  <c:v>230.18137690859976</c:v>
                </c:pt>
                <c:pt idx="24">
                  <c:v>229.65121742133988</c:v>
                </c:pt>
                <c:pt idx="25">
                  <c:v>229.15682632194012</c:v>
                </c:pt>
                <c:pt idx="26">
                  <c:v>228.69470057990975</c:v>
                </c:pt>
                <c:pt idx="27">
                  <c:v>228.26178019756981</c:v>
                </c:pt>
                <c:pt idx="28">
                  <c:v>227.85538032283011</c:v>
                </c:pt>
                <c:pt idx="29">
                  <c:v>227.47313547101976</c:v>
                </c:pt>
                <c:pt idx="30">
                  <c:v>227.11295340926972</c:v>
                </c:pt>
                <c:pt idx="31">
                  <c:v>226.77297680633001</c:v>
                </c:pt>
                <c:pt idx="32">
                  <c:v>226.45155116404976</c:v>
                </c:pt>
                <c:pt idx="33">
                  <c:v>226.14719786254</c:v>
                </c:pt>
                <c:pt idx="34">
                  <c:v>225.85859139229069</c:v>
                </c:pt>
                <c:pt idx="35">
                  <c:v>225.58454003385032</c:v>
                </c:pt>
                <c:pt idx="36">
                  <c:v>225.32396939104001</c:v>
                </c:pt>
                <c:pt idx="37">
                  <c:v>225.07590829787023</c:v>
                </c:pt>
                <c:pt idx="38">
                  <c:v>224.83947670929047</c:v>
                </c:pt>
                <c:pt idx="39">
                  <c:v>224.61387525765986</c:v>
                </c:pt>
                <c:pt idx="40">
                  <c:v>224.3983762131702</c:v>
                </c:pt>
                <c:pt idx="41">
                  <c:v>224.19231563360972</c:v>
                </c:pt>
                <c:pt idx="42">
                  <c:v>223.99508652383975</c:v>
                </c:pt>
                <c:pt idx="43">
                  <c:v>223.80613285762956</c:v>
                </c:pt>
                <c:pt idx="44">
                  <c:v>223.62494433674055</c:v>
                </c:pt>
                <c:pt idx="45">
                  <c:v>223.45105178426002</c:v>
                </c:pt>
                <c:pt idx="46">
                  <c:v>223.28402308316981</c:v>
                </c:pt>
                <c:pt idx="47">
                  <c:v>223.1234595877404</c:v>
                </c:pt>
              </c:numCache>
            </c:numRef>
          </c:yVal>
          <c:smooth val="1"/>
        </c:ser>
        <c:dLbls>
          <c:showLegendKey val="0"/>
          <c:showVal val="0"/>
          <c:showCatName val="0"/>
          <c:showSerName val="0"/>
          <c:showPercent val="0"/>
          <c:showBubbleSize val="0"/>
        </c:dLbls>
        <c:axId val="-277147712"/>
        <c:axId val="-277146080"/>
      </c:scatterChart>
      <c:valAx>
        <c:axId val="-277147712"/>
        <c:scaling>
          <c:orientation val="minMax"/>
          <c:max val="5"/>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dirty="0">
                    <a:solidFill>
                      <a:schemeClr val="tx1"/>
                    </a:solidFill>
                  </a:rPr>
                  <a:t>M</a:t>
                </a:r>
                <a:r>
                  <a:rPr lang="en-US" sz="1800" baseline="-25000" dirty="0">
                    <a:solidFill>
                      <a:schemeClr val="tx1"/>
                    </a:solidFill>
                  </a:rPr>
                  <a:t>Q</a:t>
                </a:r>
                <a:r>
                  <a:rPr lang="en-US" sz="1800" dirty="0">
                    <a:solidFill>
                      <a:schemeClr val="tx1"/>
                    </a:solidFill>
                  </a:rPr>
                  <a:t> </a:t>
                </a:r>
                <a:r>
                  <a:rPr lang="en-US" sz="1800" dirty="0" smtClean="0">
                    <a:solidFill>
                      <a:schemeClr val="tx1"/>
                    </a:solidFill>
                  </a:rPr>
                  <a:t>[GeV/c</a:t>
                </a:r>
                <a:r>
                  <a:rPr lang="en-US" sz="1800" baseline="30000" dirty="0" smtClean="0">
                    <a:solidFill>
                      <a:schemeClr val="tx1"/>
                    </a:solidFill>
                  </a:rPr>
                  <a:t>2</a:t>
                </a:r>
                <a:r>
                  <a:rPr lang="en-US" sz="1800" dirty="0">
                    <a:solidFill>
                      <a:schemeClr val="tx1"/>
                    </a:solidFill>
                  </a:rPr>
                  <a:t>]</a:t>
                </a:r>
                <a:endParaRPr lang="ja-JP" sz="1800" dirty="0">
                  <a:solidFill>
                    <a:schemeClr val="tx1"/>
                  </a:solidFill>
                </a:endParaRP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ja-JP"/>
            </a:p>
          </c:txPr>
        </c:title>
        <c:numFmt formatCode="General" sourceLinked="1"/>
        <c:majorTickMark val="none"/>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ja-JP"/>
          </a:p>
        </c:txPr>
        <c:crossAx val="-277146080"/>
        <c:crosses val="autoZero"/>
        <c:crossBetween val="midCat"/>
        <c:majorUnit val="0.5"/>
      </c:valAx>
      <c:valAx>
        <c:axId val="-2771460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ja-JP" sz="1800" dirty="0" smtClean="0">
                    <a:solidFill>
                      <a:schemeClr val="tx1"/>
                    </a:solidFill>
                  </a:rPr>
                  <a:t>Y</a:t>
                </a:r>
                <a:r>
                  <a:rPr lang="ja-JP" altLang="en-US" sz="1800" dirty="0" smtClean="0">
                    <a:solidFill>
                      <a:schemeClr val="tx1"/>
                    </a:solidFill>
                  </a:rPr>
                  <a:t>* </a:t>
                </a:r>
                <a:r>
                  <a:rPr lang="en-US" altLang="ja-JP" sz="1800" dirty="0" smtClean="0">
                    <a:solidFill>
                      <a:schemeClr val="tx1"/>
                    </a:solidFill>
                  </a:rPr>
                  <a:t>-</a:t>
                </a:r>
                <a:r>
                  <a:rPr lang="ja-JP" altLang="en-US" sz="1800" dirty="0" smtClean="0">
                    <a:solidFill>
                      <a:schemeClr val="tx1"/>
                    </a:solidFill>
                  </a:rPr>
                  <a:t> </a:t>
                </a:r>
                <a:r>
                  <a:rPr lang="en-US" altLang="ja-JP" sz="1800" dirty="0" smtClean="0">
                    <a:solidFill>
                      <a:schemeClr val="tx1"/>
                    </a:solidFill>
                  </a:rPr>
                  <a:t>YG.S.</a:t>
                </a:r>
                <a:r>
                  <a:rPr lang="ja-JP" altLang="en-US" sz="1800" dirty="0" smtClean="0">
                    <a:solidFill>
                      <a:schemeClr val="tx1"/>
                    </a:solidFill>
                  </a:rPr>
                  <a:t> </a:t>
                </a:r>
                <a:r>
                  <a:rPr lang="en-US" altLang="ja-JP" sz="1800" dirty="0" smtClean="0">
                    <a:solidFill>
                      <a:schemeClr val="tx1"/>
                    </a:solidFill>
                  </a:rPr>
                  <a:t>[MeV]</a:t>
                </a:r>
                <a:endParaRPr lang="ja-JP" sz="1800" dirty="0">
                  <a:solidFill>
                    <a:schemeClr val="tx1"/>
                  </a:solidFill>
                </a:endParaRPr>
              </a:p>
            </c:rich>
          </c:tx>
          <c:layout>
            <c:manualLayout>
              <c:xMode val="edge"/>
              <c:yMode val="edge"/>
              <c:x val="2.4201939458308508E-2"/>
              <c:y val="4.4374013208502566E-2"/>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ja-JP"/>
            </a:p>
          </c:txPr>
        </c:title>
        <c:numFmt formatCode="General" sourceLinked="1"/>
        <c:majorTickMark val="none"/>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ja-JP"/>
          </a:p>
        </c:txPr>
        <c:crossAx val="-277147712"/>
        <c:crosses val="autoZero"/>
        <c:crossBetween val="midCat"/>
        <c:minorUnit val="50"/>
      </c:valAx>
      <c:spPr>
        <a:noFill/>
        <a:ln>
          <a:solidFill>
            <a:schemeClr val="tx1"/>
          </a:solidFill>
        </a:ln>
        <a:effectLst/>
      </c:spPr>
    </c:plotArea>
    <c:plotVisOnly val="1"/>
    <c:dispBlanksAs val="gap"/>
    <c:showDLblsOverMax val="0"/>
  </c:chart>
  <c:spPr>
    <a:noFill/>
    <a:ln>
      <a:noFill/>
    </a:ln>
    <a:effectLst/>
  </c:spPr>
  <c:txPr>
    <a:bodyPr/>
    <a:lstStyle/>
    <a:p>
      <a:pPr>
        <a:defRPr>
          <a:solidFill>
            <a:schemeClr val="bg1"/>
          </a:solidFill>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950680127517622"/>
          <c:y val="5.8453695836873397E-2"/>
          <c:w val="0.78112020753193523"/>
          <c:h val="0.72765244616300617"/>
        </c:manualLayout>
      </c:layout>
      <c:scatterChart>
        <c:scatterStyle val="lineMarker"/>
        <c:varyColors val="0"/>
        <c:ser>
          <c:idx val="0"/>
          <c:order val="0"/>
          <c:spPr>
            <a:ln w="28575" cap="rnd">
              <a:noFill/>
              <a:round/>
            </a:ln>
            <a:effectLst/>
          </c:spPr>
          <c:marker>
            <c:symbol val="circle"/>
            <c:size val="7"/>
            <c:spPr>
              <a:solidFill>
                <a:srgbClr val="FF0000"/>
              </a:solidFill>
              <a:ln w="9525">
                <a:noFill/>
              </a:ln>
              <a:effectLst/>
            </c:spPr>
          </c:marker>
          <c:errBars>
            <c:errDir val="x"/>
            <c:errBarType val="both"/>
            <c:errValType val="cust"/>
            <c:noEndCap val="0"/>
            <c:plus>
              <c:numRef>
                <c:f>'rate (data)'!$Q$4</c:f>
                <c:numCache>
                  <c:formatCode>General</c:formatCode>
                  <c:ptCount val="1"/>
                  <c:pt idx="0">
                    <c:v>8.1324948587725709E-3</c:v>
                  </c:pt>
                </c:numCache>
              </c:numRef>
            </c:plus>
            <c:minus>
              <c:numRef>
                <c:f>'rate (data)'!$Q$4</c:f>
                <c:numCache>
                  <c:formatCode>General</c:formatCode>
                  <c:ptCount val="1"/>
                  <c:pt idx="0">
                    <c:v>8.1324948587725709E-3</c:v>
                  </c:pt>
                </c:numCache>
              </c:numRef>
            </c:minus>
            <c:spPr>
              <a:noFill/>
              <a:ln w="9525" cap="flat" cmpd="sng" algn="ctr">
                <a:solidFill>
                  <a:schemeClr val="tx1">
                    <a:lumMod val="65000"/>
                    <a:lumOff val="35000"/>
                  </a:schemeClr>
                </a:solidFill>
                <a:round/>
              </a:ln>
              <a:effectLst/>
            </c:spPr>
          </c:errBars>
          <c:xVal>
            <c:numRef>
              <c:f>'rate (data)'!$P$4</c:f>
              <c:numCache>
                <c:formatCode>General</c:formatCode>
                <c:ptCount val="1"/>
                <c:pt idx="0">
                  <c:v>0.51724137931034486</c:v>
                </c:pt>
              </c:numCache>
            </c:numRef>
          </c:xVal>
          <c:yVal>
            <c:numRef>
              <c:f>'rate (data)'!$O$4</c:f>
              <c:numCache>
                <c:formatCode>General</c:formatCode>
                <c:ptCount val="1"/>
                <c:pt idx="0">
                  <c:v>0.40400000000000003</c:v>
                </c:pt>
              </c:numCache>
            </c:numRef>
          </c:yVal>
          <c:smooth val="0"/>
        </c:ser>
        <c:ser>
          <c:idx val="1"/>
          <c:order val="1"/>
          <c:spPr>
            <a:ln w="25400" cap="rnd">
              <a:noFill/>
              <a:round/>
            </a:ln>
            <a:effectLst/>
          </c:spPr>
          <c:marker>
            <c:symbol val="circle"/>
            <c:size val="7"/>
            <c:spPr>
              <a:solidFill>
                <a:srgbClr val="0000FF"/>
              </a:solidFill>
              <a:ln w="9525">
                <a:noFill/>
              </a:ln>
              <a:effectLst/>
            </c:spPr>
          </c:marker>
          <c:errBars>
            <c:errDir val="x"/>
            <c:errBarType val="both"/>
            <c:errValType val="cust"/>
            <c:noEndCap val="0"/>
            <c:plus>
              <c:numRef>
                <c:f>'rate (data)'!$Q$5</c:f>
                <c:numCache>
                  <c:formatCode>General</c:formatCode>
                  <c:ptCount val="1"/>
                  <c:pt idx="0">
                    <c:v>0.10059171597633135</c:v>
                  </c:pt>
                </c:numCache>
              </c:numRef>
            </c:plus>
            <c:minus>
              <c:numRef>
                <c:f>'rate (data)'!$Q$5</c:f>
                <c:numCache>
                  <c:formatCode>General</c:formatCode>
                  <c:ptCount val="1"/>
                  <c:pt idx="0">
                    <c:v>0.10059171597633135</c:v>
                  </c:pt>
                </c:numCache>
              </c:numRef>
            </c:minus>
            <c:spPr>
              <a:noFill/>
              <a:ln w="25400" cap="flat" cmpd="sng" algn="ctr">
                <a:solidFill>
                  <a:schemeClr val="tx1">
                    <a:lumMod val="65000"/>
                    <a:lumOff val="35000"/>
                  </a:schemeClr>
                </a:solidFill>
                <a:round/>
              </a:ln>
              <a:effectLst/>
            </c:spPr>
          </c:errBars>
          <c:errBars>
            <c:errDir val="y"/>
            <c:errBarType val="both"/>
            <c:errValType val="stdErr"/>
            <c:noEndCap val="0"/>
            <c:spPr>
              <a:noFill/>
              <a:ln w="9525" cap="flat" cmpd="sng" algn="ctr">
                <a:solidFill>
                  <a:schemeClr val="tx1">
                    <a:lumMod val="65000"/>
                    <a:lumOff val="35000"/>
                  </a:schemeClr>
                </a:solidFill>
                <a:round/>
              </a:ln>
              <a:effectLst/>
            </c:spPr>
          </c:errBars>
          <c:xVal>
            <c:numRef>
              <c:f>'rate (data)'!$P$5</c:f>
              <c:numCache>
                <c:formatCode>General</c:formatCode>
                <c:ptCount val="1"/>
                <c:pt idx="0">
                  <c:v>0.38461538461538458</c:v>
                </c:pt>
              </c:numCache>
            </c:numRef>
          </c:xVal>
          <c:yVal>
            <c:numRef>
              <c:f>'rate (data)'!$O$5</c:f>
              <c:numCache>
                <c:formatCode>General</c:formatCode>
                <c:ptCount val="1"/>
                <c:pt idx="0">
                  <c:v>0.55400000000000005</c:v>
                </c:pt>
              </c:numCache>
            </c:numRef>
          </c:yVal>
          <c:smooth val="0"/>
        </c:ser>
        <c:ser>
          <c:idx val="2"/>
          <c:order val="2"/>
          <c:spPr>
            <a:ln w="25400" cap="rnd">
              <a:noFill/>
              <a:round/>
            </a:ln>
            <a:effectLst/>
          </c:spPr>
          <c:marker>
            <c:symbol val="circle"/>
            <c:size val="7"/>
            <c:spPr>
              <a:solidFill>
                <a:srgbClr val="0000FF"/>
              </a:solidFill>
              <a:ln w="9525">
                <a:noFill/>
              </a:ln>
              <a:effectLst/>
            </c:spPr>
          </c:marker>
          <c:errBars>
            <c:errDir val="x"/>
            <c:errBarType val="both"/>
            <c:errValType val="cust"/>
            <c:noEndCap val="0"/>
            <c:plus>
              <c:numRef>
                <c:f>'rate (data)'!$Q$6</c:f>
                <c:numCache>
                  <c:formatCode>General</c:formatCode>
                  <c:ptCount val="1"/>
                  <c:pt idx="0">
                    <c:v>5.4089443228527524E-2</c:v>
                  </c:pt>
                </c:numCache>
              </c:numRef>
            </c:plus>
            <c:minus>
              <c:numRef>
                <c:f>'rate (data)'!$Q$6</c:f>
                <c:numCache>
                  <c:formatCode>General</c:formatCode>
                  <c:ptCount val="1"/>
                  <c:pt idx="0">
                    <c:v>5.4089443228527524E-2</c:v>
                  </c:pt>
                </c:numCache>
              </c:numRef>
            </c:minus>
            <c:spPr>
              <a:noFill/>
              <a:ln w="25400" cap="flat" cmpd="sng" algn="ctr">
                <a:solidFill>
                  <a:schemeClr val="tx1">
                    <a:lumMod val="65000"/>
                    <a:lumOff val="35000"/>
                  </a:schemeClr>
                </a:solidFill>
                <a:round/>
              </a:ln>
              <a:effectLst/>
            </c:spPr>
          </c:errBars>
          <c:errBars>
            <c:errDir val="y"/>
            <c:errBarType val="both"/>
            <c:errValType val="stdErr"/>
            <c:noEndCap val="0"/>
            <c:spPr>
              <a:noFill/>
              <a:ln w="9525" cap="flat" cmpd="sng" algn="ctr">
                <a:solidFill>
                  <a:schemeClr val="tx1">
                    <a:lumMod val="65000"/>
                    <a:lumOff val="35000"/>
                  </a:schemeClr>
                </a:solidFill>
                <a:round/>
              </a:ln>
              <a:effectLst/>
            </c:spPr>
          </c:errBars>
          <c:xVal>
            <c:numRef>
              <c:f>'rate (data)'!$P$6</c:f>
              <c:numCache>
                <c:formatCode>General</c:formatCode>
                <c:ptCount val="1"/>
                <c:pt idx="0">
                  <c:v>0.15384615384615385</c:v>
                </c:pt>
              </c:numCache>
            </c:numRef>
          </c:xVal>
          <c:yVal>
            <c:numRef>
              <c:f>'rate (data)'!$O$6</c:f>
              <c:numCache>
                <c:formatCode>General</c:formatCode>
                <c:ptCount val="1"/>
                <c:pt idx="0">
                  <c:v>0.55400000000000005</c:v>
                </c:pt>
              </c:numCache>
            </c:numRef>
          </c:yVal>
          <c:smooth val="0"/>
        </c:ser>
        <c:ser>
          <c:idx val="3"/>
          <c:order val="3"/>
          <c:spPr>
            <a:ln w="25400" cap="rnd">
              <a:noFill/>
              <a:round/>
            </a:ln>
            <a:effectLst/>
          </c:spPr>
          <c:marker>
            <c:symbol val="circle"/>
            <c:size val="7"/>
            <c:spPr>
              <a:solidFill>
                <a:srgbClr val="FF0000">
                  <a:alpha val="95000"/>
                </a:srgbClr>
              </a:solidFill>
              <a:ln w="9525">
                <a:noFill/>
              </a:ln>
              <a:effectLst/>
            </c:spPr>
          </c:marker>
          <c:errBars>
            <c:errDir val="x"/>
            <c:errBarType val="minus"/>
            <c:errValType val="cust"/>
            <c:noEndCap val="0"/>
            <c:plus>
              <c:numRef>
                <c:f>'rate (data)'!$Q$9</c:f>
                <c:numCache>
                  <c:formatCode>General</c:formatCode>
                  <c:ptCount val="1"/>
                  <c:pt idx="0">
                    <c:v>0.75757575757575757</c:v>
                  </c:pt>
                </c:numCache>
              </c:numRef>
            </c:plus>
            <c:minus>
              <c:numRef>
                <c:f>'rate (data)'!$Q$9</c:f>
                <c:numCache>
                  <c:formatCode>General</c:formatCode>
                  <c:ptCount val="1"/>
                  <c:pt idx="0">
                    <c:v>0.75757575757575757</c:v>
                  </c:pt>
                </c:numCache>
              </c:numRef>
            </c:minus>
            <c:spPr>
              <a:noFill/>
              <a:ln w="25400" cap="flat" cmpd="sng" algn="ctr">
                <a:solidFill>
                  <a:schemeClr val="tx1">
                    <a:lumMod val="65000"/>
                    <a:lumOff val="35000"/>
                  </a:schemeClr>
                </a:solidFill>
                <a:round/>
              </a:ln>
              <a:effectLst/>
            </c:spPr>
          </c:errBars>
          <c:errBars>
            <c:errDir val="y"/>
            <c:errBarType val="both"/>
            <c:errValType val="stdErr"/>
            <c:noEndCap val="0"/>
            <c:spPr>
              <a:noFill/>
              <a:ln w="9525" cap="flat" cmpd="sng" algn="ctr">
                <a:solidFill>
                  <a:schemeClr val="tx1">
                    <a:lumMod val="65000"/>
                    <a:lumOff val="35000"/>
                  </a:schemeClr>
                </a:solidFill>
                <a:round/>
              </a:ln>
              <a:effectLst/>
            </c:spPr>
          </c:errBars>
          <c:xVal>
            <c:numRef>
              <c:f>'rate (data)'!$P$9</c:f>
              <c:numCache>
                <c:formatCode>General</c:formatCode>
                <c:ptCount val="1"/>
                <c:pt idx="0">
                  <c:v>0.75757575757575757</c:v>
                </c:pt>
              </c:numCache>
            </c:numRef>
          </c:xVal>
          <c:yVal>
            <c:numRef>
              <c:f>'rate (data)'!$O$9</c:f>
              <c:numCache>
                <c:formatCode>General</c:formatCode>
                <c:ptCount val="1"/>
                <c:pt idx="0">
                  <c:v>0.63400000000000001</c:v>
                </c:pt>
              </c:numCache>
            </c:numRef>
          </c:yVal>
          <c:smooth val="0"/>
        </c:ser>
        <c:ser>
          <c:idx val="4"/>
          <c:order val="4"/>
          <c:spPr>
            <a:ln w="25400" cap="rnd">
              <a:noFill/>
              <a:round/>
            </a:ln>
            <a:effectLst/>
          </c:spPr>
          <c:marker>
            <c:symbol val="circle"/>
            <c:size val="7"/>
            <c:spPr>
              <a:solidFill>
                <a:srgbClr val="FF0000"/>
              </a:solidFill>
              <a:ln w="9525">
                <a:noFill/>
              </a:ln>
              <a:effectLst/>
            </c:spPr>
          </c:marker>
          <c:errBars>
            <c:errDir val="x"/>
            <c:errBarType val="both"/>
            <c:errValType val="cust"/>
            <c:noEndCap val="0"/>
            <c:plus>
              <c:numRef>
                <c:f>'rate (data)'!$Q$10</c:f>
                <c:numCache>
                  <c:formatCode>General</c:formatCode>
                  <c:ptCount val="1"/>
                  <c:pt idx="0">
                    <c:v>4.0321865795269876E-2</c:v>
                  </c:pt>
                </c:numCache>
              </c:numRef>
            </c:plus>
            <c:minus>
              <c:numRef>
                <c:f>'rate (data)'!$Q$10</c:f>
                <c:numCache>
                  <c:formatCode>General</c:formatCode>
                  <c:ptCount val="1"/>
                  <c:pt idx="0">
                    <c:v>4.0321865795269876E-2</c:v>
                  </c:pt>
                </c:numCache>
              </c:numRef>
            </c:minus>
            <c:spPr>
              <a:noFill/>
              <a:ln w="25400" cap="flat" cmpd="sng" algn="ctr">
                <a:solidFill>
                  <a:schemeClr val="tx1">
                    <a:lumMod val="65000"/>
                    <a:lumOff val="35000"/>
                  </a:schemeClr>
                </a:solidFill>
                <a:round/>
              </a:ln>
              <a:effectLst/>
            </c:spPr>
          </c:errBars>
          <c:errBars>
            <c:errDir val="y"/>
            <c:errBarType val="both"/>
            <c:errValType val="stdErr"/>
            <c:noEndCap val="0"/>
            <c:spPr>
              <a:noFill/>
              <a:ln w="9525" cap="flat" cmpd="sng" algn="ctr">
                <a:solidFill>
                  <a:schemeClr val="tx1">
                    <a:lumMod val="65000"/>
                    <a:lumOff val="35000"/>
                  </a:schemeClr>
                </a:solidFill>
                <a:round/>
              </a:ln>
              <a:effectLst/>
            </c:spPr>
          </c:errBars>
          <c:xVal>
            <c:numRef>
              <c:f>'rate (data)'!$P$10</c:f>
              <c:numCache>
                <c:formatCode>General</c:formatCode>
                <c:ptCount val="1"/>
                <c:pt idx="0">
                  <c:v>0.66115702479338845</c:v>
                </c:pt>
              </c:numCache>
            </c:numRef>
          </c:xVal>
          <c:yVal>
            <c:numRef>
              <c:f>'rate (data)'!$O$10</c:f>
              <c:numCache>
                <c:formatCode>General</c:formatCode>
                <c:ptCount val="1"/>
                <c:pt idx="0">
                  <c:v>0.65900000000000003</c:v>
                </c:pt>
              </c:numCache>
            </c:numRef>
          </c:yVal>
          <c:smooth val="0"/>
        </c:ser>
        <c:ser>
          <c:idx val="5"/>
          <c:order val="5"/>
          <c:spPr>
            <a:ln w="25400" cap="rnd">
              <a:noFill/>
              <a:round/>
            </a:ln>
            <a:effectLst/>
          </c:spPr>
          <c:marker>
            <c:symbol val="circle"/>
            <c:size val="7"/>
            <c:spPr>
              <a:solidFill>
                <a:srgbClr val="FF0000">
                  <a:alpha val="92000"/>
                </a:srgbClr>
              </a:solidFill>
              <a:ln w="9525">
                <a:noFill/>
              </a:ln>
              <a:effectLst/>
            </c:spPr>
          </c:marker>
          <c:errBars>
            <c:errDir val="x"/>
            <c:errBarType val="both"/>
            <c:errValType val="cust"/>
            <c:noEndCap val="0"/>
            <c:plus>
              <c:numRef>
                <c:f>'rate (data)'!$Q$12</c:f>
                <c:numCache>
                  <c:formatCode>General</c:formatCode>
                  <c:ptCount val="1"/>
                  <c:pt idx="0">
                    <c:v>4.1846901626123756E-2</c:v>
                  </c:pt>
                </c:numCache>
              </c:numRef>
            </c:plus>
            <c:minus>
              <c:numRef>
                <c:f>'rate (data)'!$Q$12</c:f>
                <c:numCache>
                  <c:formatCode>General</c:formatCode>
                  <c:ptCount val="1"/>
                  <c:pt idx="0">
                    <c:v>4.1846901626123756E-2</c:v>
                  </c:pt>
                </c:numCache>
              </c:numRef>
            </c:minus>
            <c:spPr>
              <a:noFill/>
              <a:ln w="22225" cap="flat" cmpd="sng" algn="ctr">
                <a:solidFill>
                  <a:schemeClr val="tx1">
                    <a:lumMod val="65000"/>
                    <a:lumOff val="35000"/>
                  </a:schemeClr>
                </a:solidFill>
                <a:round/>
              </a:ln>
              <a:effectLst/>
            </c:spPr>
          </c:errBars>
          <c:errBars>
            <c:errDir val="y"/>
            <c:errBarType val="both"/>
            <c:errValType val="stdErr"/>
            <c:noEndCap val="0"/>
            <c:spPr>
              <a:noFill/>
              <a:ln w="9525" cap="flat" cmpd="sng" algn="ctr">
                <a:solidFill>
                  <a:schemeClr val="tx1">
                    <a:lumMod val="65000"/>
                    <a:lumOff val="35000"/>
                  </a:schemeClr>
                </a:solidFill>
                <a:round/>
              </a:ln>
              <a:effectLst/>
            </c:spPr>
          </c:errBars>
          <c:xVal>
            <c:numRef>
              <c:f>'rate (data)'!$P$12</c:f>
              <c:numCache>
                <c:formatCode>General</c:formatCode>
                <c:ptCount val="1"/>
                <c:pt idx="0">
                  <c:v>0.84507042253521125</c:v>
                </c:pt>
              </c:numCache>
            </c:numRef>
          </c:xVal>
          <c:yVal>
            <c:numRef>
              <c:f>'rate (data)'!$O$12</c:f>
              <c:numCache>
                <c:formatCode>General</c:formatCode>
                <c:ptCount val="1"/>
                <c:pt idx="0">
                  <c:v>0.70399999999999996</c:v>
                </c:pt>
              </c:numCache>
            </c:numRef>
          </c:yVal>
          <c:smooth val="0"/>
        </c:ser>
        <c:ser>
          <c:idx val="6"/>
          <c:order val="6"/>
          <c:spPr>
            <a:ln w="25400" cap="rnd">
              <a:noFill/>
              <a:round/>
            </a:ln>
            <a:effectLst/>
          </c:spPr>
          <c:marker>
            <c:symbol val="circle"/>
            <c:size val="7"/>
            <c:spPr>
              <a:solidFill>
                <a:srgbClr val="FF0000"/>
              </a:solidFill>
              <a:ln w="9525">
                <a:noFill/>
              </a:ln>
              <a:effectLst/>
            </c:spPr>
          </c:marker>
          <c:errBars>
            <c:errDir val="x"/>
            <c:errBarType val="both"/>
            <c:errValType val="cust"/>
            <c:noEndCap val="0"/>
            <c:plus>
              <c:numRef>
                <c:f>'rate (data)'!$Q$14</c:f>
                <c:numCache>
                  <c:formatCode>General</c:formatCode>
                  <c:ptCount val="1"/>
                  <c:pt idx="0">
                    <c:v>9.33319447536336E-2</c:v>
                  </c:pt>
                </c:numCache>
              </c:numRef>
            </c:plus>
            <c:minus>
              <c:numRef>
                <c:f>'rate (data)'!$Q$14</c:f>
                <c:numCache>
                  <c:formatCode>General</c:formatCode>
                  <c:ptCount val="1"/>
                  <c:pt idx="0">
                    <c:v>9.33319447536336E-2</c:v>
                  </c:pt>
                </c:numCache>
              </c:numRef>
            </c:minus>
            <c:spPr>
              <a:noFill/>
              <a:ln w="25400" cap="flat" cmpd="sng" algn="ctr">
                <a:solidFill>
                  <a:schemeClr val="tx1">
                    <a:lumMod val="65000"/>
                    <a:lumOff val="35000"/>
                  </a:schemeClr>
                </a:solidFill>
                <a:round/>
              </a:ln>
              <a:effectLst/>
            </c:spPr>
          </c:errBars>
          <c:errBars>
            <c:errDir val="y"/>
            <c:errBarType val="both"/>
            <c:errValType val="stdErr"/>
            <c:noEndCap val="0"/>
            <c:spPr>
              <a:noFill/>
              <a:ln w="9525" cap="flat" cmpd="sng" algn="ctr">
                <a:solidFill>
                  <a:schemeClr val="tx1">
                    <a:lumMod val="65000"/>
                    <a:lumOff val="35000"/>
                  </a:schemeClr>
                </a:solidFill>
                <a:round/>
              </a:ln>
              <a:effectLst/>
            </c:spPr>
          </c:errBars>
          <c:xVal>
            <c:numRef>
              <c:f>'rate (data)'!$P$14</c:f>
              <c:numCache>
                <c:formatCode>General</c:formatCode>
                <c:ptCount val="1"/>
                <c:pt idx="0">
                  <c:v>0.80882352941176472</c:v>
                </c:pt>
              </c:numCache>
            </c:numRef>
          </c:xVal>
          <c:yVal>
            <c:numRef>
              <c:f>'rate (data)'!$O$14</c:f>
              <c:numCache>
                <c:formatCode>General</c:formatCode>
                <c:ptCount val="1"/>
                <c:pt idx="0">
                  <c:v>0.77400000000000002</c:v>
                </c:pt>
              </c:numCache>
            </c:numRef>
          </c:yVal>
          <c:smooth val="0"/>
        </c:ser>
        <c:ser>
          <c:idx val="7"/>
          <c:order val="7"/>
          <c:spPr>
            <a:ln w="25400" cap="rnd">
              <a:noFill/>
              <a:round/>
            </a:ln>
            <a:effectLst/>
          </c:spPr>
          <c:marker>
            <c:symbol val="circle"/>
            <c:size val="7"/>
            <c:spPr>
              <a:solidFill>
                <a:srgbClr val="0000FF"/>
              </a:solidFill>
              <a:ln w="9525">
                <a:noFill/>
              </a:ln>
              <a:effectLst/>
            </c:spPr>
          </c:marker>
          <c:errBars>
            <c:errDir val="x"/>
            <c:errBarType val="both"/>
            <c:errValType val="cust"/>
            <c:noEndCap val="0"/>
            <c:plus>
              <c:numRef>
                <c:f>'rate (data)'!$Q$7</c:f>
                <c:numCache>
                  <c:formatCode>General</c:formatCode>
                  <c:ptCount val="1"/>
                  <c:pt idx="0">
                    <c:v>9.6379370162732222E-2</c:v>
                  </c:pt>
                </c:numCache>
              </c:numRef>
            </c:plus>
            <c:minus>
              <c:numRef>
                <c:f>'rate (data)'!$Q$7</c:f>
                <c:numCache>
                  <c:formatCode>General</c:formatCode>
                  <c:ptCount val="1"/>
                  <c:pt idx="0">
                    <c:v>9.6379370162732222E-2</c:v>
                  </c:pt>
                </c:numCache>
              </c:numRef>
            </c:minus>
            <c:spPr>
              <a:noFill/>
              <a:ln w="25400" cap="flat" cmpd="sng" algn="ctr">
                <a:solidFill>
                  <a:schemeClr val="tx1">
                    <a:lumMod val="65000"/>
                    <a:lumOff val="35000"/>
                  </a:schemeClr>
                </a:solidFill>
                <a:round/>
              </a:ln>
              <a:effectLst/>
            </c:spPr>
          </c:errBars>
          <c:errBars>
            <c:errDir val="y"/>
            <c:errBarType val="both"/>
            <c:errValType val="stdErr"/>
            <c:noEndCap val="0"/>
            <c:spPr>
              <a:noFill/>
              <a:ln w="9525" cap="flat" cmpd="sng" algn="ctr">
                <a:solidFill>
                  <a:schemeClr val="tx1">
                    <a:lumMod val="65000"/>
                    <a:lumOff val="35000"/>
                  </a:schemeClr>
                </a:solidFill>
                <a:round/>
              </a:ln>
              <a:effectLst/>
            </c:spPr>
          </c:errBars>
          <c:xVal>
            <c:numRef>
              <c:f>'rate (data)'!$P$7</c:f>
              <c:numCache>
                <c:formatCode>General</c:formatCode>
                <c:ptCount val="1"/>
                <c:pt idx="0">
                  <c:v>0.45454545454545453</c:v>
                </c:pt>
              </c:numCache>
            </c:numRef>
          </c:xVal>
          <c:yVal>
            <c:numRef>
              <c:f>'rate (data)'!$O$7</c:f>
              <c:numCache>
                <c:formatCode>General</c:formatCode>
                <c:ptCount val="1"/>
                <c:pt idx="0">
                  <c:v>0.57399999999999995</c:v>
                </c:pt>
              </c:numCache>
            </c:numRef>
          </c:yVal>
          <c:smooth val="0"/>
        </c:ser>
        <c:dLbls>
          <c:showLegendKey val="0"/>
          <c:showVal val="0"/>
          <c:showCatName val="0"/>
          <c:showSerName val="0"/>
          <c:showPercent val="0"/>
          <c:showBubbleSize val="0"/>
        </c:dLbls>
        <c:axId val="-277140096"/>
        <c:axId val="-277144992"/>
      </c:scatterChart>
      <c:valAx>
        <c:axId val="-277140096"/>
        <c:scaling>
          <c:orientation val="minMax"/>
          <c:max val="1"/>
        </c:scaling>
        <c:delete val="0"/>
        <c:axPos val="b"/>
        <c:majorGridlines>
          <c:spPr>
            <a:ln w="9525" cap="flat" cmpd="sng" algn="ctr">
              <a:solidFill>
                <a:schemeClr val="bg1">
                  <a:lumMod val="50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altLang="ja-JP" sz="1800" b="1" dirty="0">
                    <a:solidFill>
                      <a:srgbClr val="FFFFCC"/>
                    </a:solidFill>
                  </a:rPr>
                  <a:t>KN/(</a:t>
                </a:r>
                <a:r>
                  <a:rPr lang="en-US" altLang="ja-JP" sz="1800" b="1" dirty="0" err="1">
                    <a:solidFill>
                      <a:srgbClr val="FFFFCC"/>
                    </a:solidFill>
                  </a:rPr>
                  <a:t>KN+</a:t>
                </a:r>
                <a:r>
                  <a:rPr lang="en-US" altLang="ja-JP" sz="1800" b="1" dirty="0" err="1">
                    <a:solidFill>
                      <a:srgbClr val="FFFFCC"/>
                    </a:solidFill>
                    <a:latin typeface="Symbol" panose="05050102010706020507" pitchFamily="18" charset="2"/>
                  </a:rPr>
                  <a:t>pS</a:t>
                </a:r>
                <a:r>
                  <a:rPr lang="en-US" altLang="ja-JP" sz="1800" b="1" dirty="0">
                    <a:solidFill>
                      <a:srgbClr val="FFFFCC"/>
                    </a:solidFill>
                  </a:rPr>
                  <a:t>)</a:t>
                </a:r>
                <a:endParaRPr lang="ja-JP" altLang="en-US" sz="1800" b="1" dirty="0">
                  <a:solidFill>
                    <a:srgbClr val="FFFFCC"/>
                  </a:solidFill>
                </a:endParaRPr>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ja-JP"/>
            </a:p>
          </c:txPr>
        </c:title>
        <c:numFmt formatCode="General" sourceLinked="1"/>
        <c:majorTickMark val="in"/>
        <c:minorTickMark val="in"/>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ja-JP"/>
          </a:p>
        </c:txPr>
        <c:crossAx val="-277144992"/>
        <c:crosses val="autoZero"/>
        <c:crossBetween val="midCat"/>
        <c:majorUnit val="0.5"/>
      </c:valAx>
      <c:valAx>
        <c:axId val="-277144992"/>
        <c:scaling>
          <c:orientation val="minMax"/>
          <c:max val="0.8"/>
          <c:min val="0.30000000000000004"/>
        </c:scaling>
        <c:delete val="1"/>
        <c:axPos val="l"/>
        <c:majorGridlines>
          <c:spPr>
            <a:ln w="9525" cap="flat" cmpd="sng" algn="ctr">
              <a:solidFill>
                <a:schemeClr val="bg1">
                  <a:lumMod val="75000"/>
                </a:schemeClr>
              </a:solidFill>
              <a:round/>
            </a:ln>
            <a:effectLst/>
          </c:spPr>
        </c:majorGridlines>
        <c:numFmt formatCode="General" sourceLinked="1"/>
        <c:majorTickMark val="in"/>
        <c:minorTickMark val="in"/>
        <c:tickLblPos val="nextTo"/>
        <c:crossAx val="-277140096"/>
        <c:crosses val="autoZero"/>
        <c:crossBetween val="midCat"/>
        <c:majorUnit val="0.1"/>
      </c:valAx>
      <c:spPr>
        <a:noFill/>
        <a:ln>
          <a:solidFill>
            <a:schemeClr val="bg1">
              <a:lumMod val="50000"/>
            </a:schemeClr>
          </a:solid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591713480572025"/>
          <c:y val="5.3950140075889226E-2"/>
          <c:w val="0.78112020753193523"/>
          <c:h val="0.72765244616300617"/>
        </c:manualLayout>
      </c:layout>
      <c:scatterChart>
        <c:scatterStyle val="lineMarker"/>
        <c:varyColors val="0"/>
        <c:ser>
          <c:idx val="0"/>
          <c:order val="0"/>
          <c:spPr>
            <a:ln w="28575" cap="rnd">
              <a:noFill/>
              <a:round/>
            </a:ln>
            <a:effectLst/>
          </c:spPr>
          <c:marker>
            <c:symbol val="circle"/>
            <c:size val="7"/>
            <c:spPr>
              <a:solidFill>
                <a:srgbClr val="FF0000"/>
              </a:solidFill>
              <a:ln w="9525">
                <a:noFill/>
              </a:ln>
              <a:effectLst/>
            </c:spPr>
          </c:marker>
          <c:errBars>
            <c:errDir val="x"/>
            <c:errBarType val="both"/>
            <c:errValType val="cust"/>
            <c:noEndCap val="0"/>
            <c:plus>
              <c:numRef>
                <c:f>'rate (data)'!$Q$4</c:f>
                <c:numCache>
                  <c:formatCode>General</c:formatCode>
                  <c:ptCount val="1"/>
                  <c:pt idx="0">
                    <c:v>8.1324948587725709E-3</c:v>
                  </c:pt>
                </c:numCache>
              </c:numRef>
            </c:plus>
            <c:minus>
              <c:numRef>
                <c:f>'rate (data)'!$Q$4</c:f>
                <c:numCache>
                  <c:formatCode>General</c:formatCode>
                  <c:ptCount val="1"/>
                  <c:pt idx="0">
                    <c:v>8.1324948587725709E-3</c:v>
                  </c:pt>
                </c:numCache>
              </c:numRef>
            </c:minus>
            <c:spPr>
              <a:noFill/>
              <a:ln w="9525" cap="flat" cmpd="sng" algn="ctr">
                <a:solidFill>
                  <a:schemeClr val="tx1">
                    <a:lumMod val="65000"/>
                    <a:lumOff val="35000"/>
                  </a:schemeClr>
                </a:solidFill>
                <a:round/>
              </a:ln>
              <a:effectLst/>
            </c:spPr>
          </c:errBars>
          <c:xVal>
            <c:numRef>
              <c:f>'rate (data)'!$P$4</c:f>
              <c:numCache>
                <c:formatCode>General</c:formatCode>
                <c:ptCount val="1"/>
                <c:pt idx="0">
                  <c:v>0.51724137931034486</c:v>
                </c:pt>
              </c:numCache>
            </c:numRef>
          </c:xVal>
          <c:yVal>
            <c:numRef>
              <c:f>'rate (data)'!$O$4</c:f>
              <c:numCache>
                <c:formatCode>General</c:formatCode>
                <c:ptCount val="1"/>
                <c:pt idx="0">
                  <c:v>0.40400000000000003</c:v>
                </c:pt>
              </c:numCache>
            </c:numRef>
          </c:yVal>
          <c:smooth val="0"/>
        </c:ser>
        <c:ser>
          <c:idx val="1"/>
          <c:order val="1"/>
          <c:spPr>
            <a:ln w="25400" cap="rnd">
              <a:noFill/>
              <a:round/>
            </a:ln>
            <a:effectLst/>
          </c:spPr>
          <c:marker>
            <c:symbol val="circle"/>
            <c:size val="7"/>
            <c:spPr>
              <a:solidFill>
                <a:srgbClr val="0000FF"/>
              </a:solidFill>
              <a:ln w="9525">
                <a:noFill/>
              </a:ln>
              <a:effectLst/>
            </c:spPr>
          </c:marker>
          <c:errBars>
            <c:errDir val="x"/>
            <c:errBarType val="both"/>
            <c:errValType val="cust"/>
            <c:noEndCap val="0"/>
            <c:plus>
              <c:numRef>
                <c:f>'rate (data)'!$S$5</c:f>
                <c:numCache>
                  <c:formatCode>General</c:formatCode>
                  <c:ptCount val="1"/>
                  <c:pt idx="0">
                    <c:v>4.0117885348676843E-2</c:v>
                  </c:pt>
                </c:numCache>
              </c:numRef>
            </c:plus>
            <c:minus>
              <c:numRef>
                <c:f>'rate (data)'!$S$5</c:f>
                <c:numCache>
                  <c:formatCode>General</c:formatCode>
                  <c:ptCount val="1"/>
                  <c:pt idx="0">
                    <c:v>4.0117885348676843E-2</c:v>
                  </c:pt>
                </c:numCache>
              </c:numRef>
            </c:minus>
            <c:spPr>
              <a:noFill/>
              <a:ln w="25400" cap="flat" cmpd="sng" algn="ctr">
                <a:solidFill>
                  <a:schemeClr val="tx1">
                    <a:lumMod val="65000"/>
                    <a:lumOff val="35000"/>
                  </a:schemeClr>
                </a:solidFill>
                <a:round/>
              </a:ln>
              <a:effectLst/>
            </c:spPr>
          </c:errBars>
          <c:errBars>
            <c:errDir val="y"/>
            <c:errBarType val="both"/>
            <c:errValType val="stdErr"/>
            <c:noEndCap val="0"/>
            <c:spPr>
              <a:noFill/>
              <a:ln w="9525" cap="flat" cmpd="sng" algn="ctr">
                <a:solidFill>
                  <a:schemeClr val="tx1">
                    <a:lumMod val="65000"/>
                    <a:lumOff val="35000"/>
                  </a:schemeClr>
                </a:solidFill>
                <a:round/>
              </a:ln>
              <a:effectLst/>
            </c:spPr>
          </c:errBars>
          <c:xVal>
            <c:numRef>
              <c:f>'rate (data)'!$P$5</c:f>
              <c:numCache>
                <c:formatCode>General</c:formatCode>
                <c:ptCount val="1"/>
                <c:pt idx="0">
                  <c:v>0.38461538461538458</c:v>
                </c:pt>
              </c:numCache>
            </c:numRef>
          </c:xVal>
          <c:yVal>
            <c:numRef>
              <c:f>'rate (data)'!$O$5</c:f>
              <c:numCache>
                <c:formatCode>General</c:formatCode>
                <c:ptCount val="1"/>
                <c:pt idx="0">
                  <c:v>0.55400000000000005</c:v>
                </c:pt>
              </c:numCache>
            </c:numRef>
          </c:yVal>
          <c:smooth val="0"/>
        </c:ser>
        <c:ser>
          <c:idx val="2"/>
          <c:order val="2"/>
          <c:spPr>
            <a:ln w="25400" cap="rnd">
              <a:noFill/>
              <a:round/>
            </a:ln>
            <a:effectLst/>
          </c:spPr>
          <c:marker>
            <c:symbol val="circle"/>
            <c:size val="7"/>
            <c:spPr>
              <a:solidFill>
                <a:srgbClr val="0000FF"/>
              </a:solidFill>
              <a:ln w="9525">
                <a:noFill/>
              </a:ln>
              <a:effectLst/>
            </c:spPr>
          </c:marker>
          <c:errBars>
            <c:errDir val="x"/>
            <c:errBarType val="both"/>
            <c:errValType val="cust"/>
            <c:noEndCap val="0"/>
            <c:plus>
              <c:numRef>
                <c:f>'rate (data)'!$S$6</c:f>
                <c:numCache>
                  <c:formatCode>General</c:formatCode>
                  <c:ptCount val="1"/>
                  <c:pt idx="0">
                    <c:v>3.1323201248118278E-2</c:v>
                  </c:pt>
                </c:numCache>
              </c:numRef>
            </c:plus>
            <c:minus>
              <c:numRef>
                <c:f>'rate (data)'!$S$6</c:f>
                <c:numCache>
                  <c:formatCode>General</c:formatCode>
                  <c:ptCount val="1"/>
                  <c:pt idx="0">
                    <c:v>3.1323201248118278E-2</c:v>
                  </c:pt>
                </c:numCache>
              </c:numRef>
            </c:minus>
            <c:spPr>
              <a:noFill/>
              <a:ln w="25400" cap="flat" cmpd="sng" algn="ctr">
                <a:solidFill>
                  <a:schemeClr val="tx1">
                    <a:lumMod val="65000"/>
                    <a:lumOff val="35000"/>
                  </a:schemeClr>
                </a:solidFill>
                <a:round/>
              </a:ln>
              <a:effectLst/>
            </c:spPr>
          </c:errBars>
          <c:errBars>
            <c:errDir val="y"/>
            <c:errBarType val="both"/>
            <c:errValType val="stdErr"/>
            <c:noEndCap val="0"/>
            <c:spPr>
              <a:noFill/>
              <a:ln w="9525" cap="flat" cmpd="sng" algn="ctr">
                <a:solidFill>
                  <a:schemeClr val="tx1">
                    <a:lumMod val="65000"/>
                    <a:lumOff val="35000"/>
                  </a:schemeClr>
                </a:solidFill>
                <a:round/>
              </a:ln>
              <a:effectLst/>
            </c:spPr>
          </c:errBars>
          <c:xVal>
            <c:numRef>
              <c:f>'rate (data)'!$P$6</c:f>
              <c:numCache>
                <c:formatCode>General</c:formatCode>
                <c:ptCount val="1"/>
                <c:pt idx="0">
                  <c:v>0.15384615384615385</c:v>
                </c:pt>
              </c:numCache>
            </c:numRef>
          </c:xVal>
          <c:yVal>
            <c:numRef>
              <c:f>'rate (data)'!$O$6</c:f>
              <c:numCache>
                <c:formatCode>General</c:formatCode>
                <c:ptCount val="1"/>
                <c:pt idx="0">
                  <c:v>0.55400000000000005</c:v>
                </c:pt>
              </c:numCache>
            </c:numRef>
          </c:yVal>
          <c:smooth val="0"/>
        </c:ser>
        <c:ser>
          <c:idx val="3"/>
          <c:order val="3"/>
          <c:spPr>
            <a:ln w="25400" cap="rnd">
              <a:noFill/>
              <a:round/>
            </a:ln>
            <a:effectLst/>
          </c:spPr>
          <c:marker>
            <c:symbol val="circle"/>
            <c:size val="7"/>
            <c:spPr>
              <a:solidFill>
                <a:srgbClr val="FF0000">
                  <a:alpha val="95000"/>
                </a:srgbClr>
              </a:solidFill>
              <a:ln w="9525">
                <a:noFill/>
              </a:ln>
              <a:effectLst/>
            </c:spPr>
          </c:marker>
          <c:errBars>
            <c:errDir val="x"/>
            <c:errBarType val="minus"/>
            <c:errValType val="cust"/>
            <c:noEndCap val="0"/>
            <c:plus>
              <c:numRef>
                <c:f>'rate (data)'!$S$9</c:f>
                <c:numCache>
                  <c:formatCode>General</c:formatCode>
                  <c:ptCount val="1"/>
                  <c:pt idx="0">
                    <c:v>6.9196220923887046E-3</c:v>
                  </c:pt>
                </c:numCache>
              </c:numRef>
            </c:plus>
            <c:minus>
              <c:numRef>
                <c:f>'rate (data)'!$S$9</c:f>
                <c:numCache>
                  <c:formatCode>General</c:formatCode>
                  <c:ptCount val="1"/>
                  <c:pt idx="0">
                    <c:v>6.9196220923887046E-3</c:v>
                  </c:pt>
                </c:numCache>
              </c:numRef>
            </c:minus>
            <c:spPr>
              <a:noFill/>
              <a:ln w="9525" cap="flat" cmpd="sng" algn="ctr">
                <a:solidFill>
                  <a:schemeClr val="tx1">
                    <a:lumMod val="65000"/>
                    <a:lumOff val="35000"/>
                  </a:schemeClr>
                </a:solidFill>
                <a:round/>
              </a:ln>
              <a:effectLst/>
            </c:spPr>
          </c:errBars>
          <c:errBars>
            <c:errDir val="y"/>
            <c:errBarType val="both"/>
            <c:errValType val="stdErr"/>
            <c:noEndCap val="0"/>
            <c:spPr>
              <a:noFill/>
              <a:ln w="9525" cap="flat" cmpd="sng" algn="ctr">
                <a:solidFill>
                  <a:schemeClr val="tx1">
                    <a:lumMod val="65000"/>
                    <a:lumOff val="35000"/>
                  </a:schemeClr>
                </a:solidFill>
                <a:round/>
              </a:ln>
              <a:effectLst/>
            </c:spPr>
          </c:errBars>
          <c:xVal>
            <c:numRef>
              <c:f>'rate (data)'!$P$9</c:f>
              <c:numCache>
                <c:formatCode>General</c:formatCode>
                <c:ptCount val="1"/>
                <c:pt idx="0">
                  <c:v>0.75757575757575757</c:v>
                </c:pt>
              </c:numCache>
            </c:numRef>
          </c:xVal>
          <c:yVal>
            <c:numRef>
              <c:f>'rate (data)'!$O$9</c:f>
              <c:numCache>
                <c:formatCode>General</c:formatCode>
                <c:ptCount val="1"/>
                <c:pt idx="0">
                  <c:v>0.63400000000000001</c:v>
                </c:pt>
              </c:numCache>
            </c:numRef>
          </c:yVal>
          <c:smooth val="0"/>
        </c:ser>
        <c:ser>
          <c:idx val="4"/>
          <c:order val="4"/>
          <c:spPr>
            <a:ln w="25400" cap="rnd">
              <a:noFill/>
              <a:round/>
            </a:ln>
            <a:effectLst/>
          </c:spPr>
          <c:marker>
            <c:symbol val="circle"/>
            <c:size val="7"/>
            <c:spPr>
              <a:solidFill>
                <a:srgbClr val="FF0000"/>
              </a:solidFill>
              <a:ln w="9525">
                <a:noFill/>
              </a:ln>
              <a:effectLst/>
            </c:spPr>
          </c:marker>
          <c:errBars>
            <c:errDir val="x"/>
            <c:errBarType val="both"/>
            <c:errValType val="cust"/>
            <c:noEndCap val="0"/>
            <c:plus>
              <c:numRef>
                <c:f>'rate (data)'!$S$10</c:f>
                <c:numCache>
                  <c:formatCode>General</c:formatCode>
                  <c:ptCount val="1"/>
                  <c:pt idx="0">
                    <c:v>3.616357442244319E-3</c:v>
                  </c:pt>
                </c:numCache>
              </c:numRef>
            </c:plus>
            <c:minus>
              <c:numRef>
                <c:f>'rate (data)'!$S$10</c:f>
                <c:numCache>
                  <c:formatCode>General</c:formatCode>
                  <c:ptCount val="1"/>
                  <c:pt idx="0">
                    <c:v>3.616357442244319E-3</c:v>
                  </c:pt>
                </c:numCache>
              </c:numRef>
            </c:minus>
            <c:spPr>
              <a:noFill/>
              <a:ln w="9525" cap="flat" cmpd="sng" algn="ctr">
                <a:solidFill>
                  <a:schemeClr val="tx1">
                    <a:lumMod val="65000"/>
                    <a:lumOff val="35000"/>
                  </a:schemeClr>
                </a:solidFill>
                <a:round/>
              </a:ln>
              <a:effectLst/>
            </c:spPr>
          </c:errBars>
          <c:errBars>
            <c:errDir val="y"/>
            <c:errBarType val="both"/>
            <c:errValType val="stdErr"/>
            <c:noEndCap val="0"/>
            <c:spPr>
              <a:noFill/>
              <a:ln w="9525" cap="flat" cmpd="sng" algn="ctr">
                <a:solidFill>
                  <a:schemeClr val="tx1">
                    <a:lumMod val="65000"/>
                    <a:lumOff val="35000"/>
                  </a:schemeClr>
                </a:solidFill>
                <a:round/>
              </a:ln>
              <a:effectLst/>
            </c:spPr>
          </c:errBars>
          <c:xVal>
            <c:numRef>
              <c:f>'rate (data)'!$P$10</c:f>
              <c:numCache>
                <c:formatCode>General</c:formatCode>
                <c:ptCount val="1"/>
                <c:pt idx="0">
                  <c:v>0.66115702479338845</c:v>
                </c:pt>
              </c:numCache>
            </c:numRef>
          </c:xVal>
          <c:yVal>
            <c:numRef>
              <c:f>'rate (data)'!$O$10</c:f>
              <c:numCache>
                <c:formatCode>General</c:formatCode>
                <c:ptCount val="1"/>
                <c:pt idx="0">
                  <c:v>0.65900000000000003</c:v>
                </c:pt>
              </c:numCache>
            </c:numRef>
          </c:yVal>
          <c:smooth val="0"/>
        </c:ser>
        <c:ser>
          <c:idx val="5"/>
          <c:order val="5"/>
          <c:spPr>
            <a:ln w="25400" cap="rnd">
              <a:noFill/>
              <a:round/>
            </a:ln>
            <a:effectLst/>
          </c:spPr>
          <c:marker>
            <c:symbol val="circle"/>
            <c:size val="7"/>
            <c:spPr>
              <a:solidFill>
                <a:srgbClr val="FF0000">
                  <a:alpha val="92000"/>
                </a:srgbClr>
              </a:solidFill>
              <a:ln w="9525">
                <a:noFill/>
              </a:ln>
              <a:effectLst/>
            </c:spPr>
          </c:marker>
          <c:errBars>
            <c:errDir val="x"/>
            <c:errBarType val="both"/>
            <c:errValType val="cust"/>
            <c:noEndCap val="0"/>
            <c:plus>
              <c:numRef>
                <c:f>'rate (data)'!$S$12</c:f>
                <c:numCache>
                  <c:formatCode>General</c:formatCode>
                  <c:ptCount val="1"/>
                  <c:pt idx="0">
                    <c:v>2.2281037817228509E-3</c:v>
                  </c:pt>
                </c:numCache>
              </c:numRef>
            </c:plus>
            <c:minus>
              <c:numRef>
                <c:f>'rate (data)'!$S$12</c:f>
                <c:numCache>
                  <c:formatCode>General</c:formatCode>
                  <c:ptCount val="1"/>
                  <c:pt idx="0">
                    <c:v>2.2281037817228509E-3</c:v>
                  </c:pt>
                </c:numCache>
              </c:numRef>
            </c:minus>
            <c:spPr>
              <a:noFill/>
              <a:ln w="9525" cap="flat" cmpd="sng" algn="ctr">
                <a:solidFill>
                  <a:schemeClr val="tx1">
                    <a:lumMod val="65000"/>
                    <a:lumOff val="35000"/>
                  </a:schemeClr>
                </a:solidFill>
                <a:round/>
              </a:ln>
              <a:effectLst/>
            </c:spPr>
          </c:errBars>
          <c:errBars>
            <c:errDir val="y"/>
            <c:errBarType val="both"/>
            <c:errValType val="stdErr"/>
            <c:noEndCap val="0"/>
            <c:spPr>
              <a:noFill/>
              <a:ln w="9525" cap="flat" cmpd="sng" algn="ctr">
                <a:solidFill>
                  <a:schemeClr val="tx1">
                    <a:lumMod val="65000"/>
                    <a:lumOff val="35000"/>
                  </a:schemeClr>
                </a:solidFill>
                <a:round/>
              </a:ln>
              <a:effectLst/>
            </c:spPr>
          </c:errBars>
          <c:xVal>
            <c:numRef>
              <c:f>'rate (data)'!$P$12</c:f>
              <c:numCache>
                <c:formatCode>General</c:formatCode>
                <c:ptCount val="1"/>
                <c:pt idx="0">
                  <c:v>0.84507042253521125</c:v>
                </c:pt>
              </c:numCache>
            </c:numRef>
          </c:xVal>
          <c:yVal>
            <c:numRef>
              <c:f>'rate (data)'!$O$12</c:f>
              <c:numCache>
                <c:formatCode>General</c:formatCode>
                <c:ptCount val="1"/>
                <c:pt idx="0">
                  <c:v>0.70399999999999996</c:v>
                </c:pt>
              </c:numCache>
            </c:numRef>
          </c:yVal>
          <c:smooth val="0"/>
        </c:ser>
        <c:ser>
          <c:idx val="6"/>
          <c:order val="6"/>
          <c:spPr>
            <a:ln w="25400" cap="rnd">
              <a:noFill/>
              <a:round/>
            </a:ln>
            <a:effectLst/>
          </c:spPr>
          <c:marker>
            <c:symbol val="circle"/>
            <c:size val="7"/>
            <c:spPr>
              <a:solidFill>
                <a:srgbClr val="FF0000"/>
              </a:solidFill>
              <a:ln w="9525">
                <a:noFill/>
              </a:ln>
              <a:effectLst/>
            </c:spPr>
          </c:marker>
          <c:errBars>
            <c:errDir val="x"/>
            <c:errBarType val="both"/>
            <c:errValType val="cust"/>
            <c:noEndCap val="0"/>
            <c:plus>
              <c:numRef>
                <c:f>'rate (data)'!$S$14</c:f>
                <c:numCache>
                  <c:formatCode>General</c:formatCode>
                  <c:ptCount val="1"/>
                  <c:pt idx="0">
                    <c:v>2.5588120091458388E-3</c:v>
                  </c:pt>
                </c:numCache>
              </c:numRef>
            </c:plus>
            <c:minus>
              <c:numRef>
                <c:f>'rate (data)'!$S$14</c:f>
                <c:numCache>
                  <c:formatCode>General</c:formatCode>
                  <c:ptCount val="1"/>
                  <c:pt idx="0">
                    <c:v>2.5588120091458388E-3</c:v>
                  </c:pt>
                </c:numCache>
              </c:numRef>
            </c:minus>
            <c:spPr>
              <a:noFill/>
              <a:ln w="9525" cap="flat" cmpd="sng" algn="ctr">
                <a:solidFill>
                  <a:schemeClr val="tx1">
                    <a:lumMod val="65000"/>
                    <a:lumOff val="35000"/>
                  </a:schemeClr>
                </a:solidFill>
                <a:round/>
              </a:ln>
              <a:effectLst/>
            </c:spPr>
          </c:errBars>
          <c:errBars>
            <c:errDir val="y"/>
            <c:errBarType val="both"/>
            <c:errValType val="stdErr"/>
            <c:noEndCap val="0"/>
            <c:spPr>
              <a:noFill/>
              <a:ln w="9525" cap="flat" cmpd="sng" algn="ctr">
                <a:solidFill>
                  <a:schemeClr val="tx1">
                    <a:lumMod val="65000"/>
                    <a:lumOff val="35000"/>
                  </a:schemeClr>
                </a:solidFill>
                <a:round/>
              </a:ln>
              <a:effectLst/>
            </c:spPr>
          </c:errBars>
          <c:xVal>
            <c:numRef>
              <c:f>'rate (data)'!$P$14</c:f>
              <c:numCache>
                <c:formatCode>General</c:formatCode>
                <c:ptCount val="1"/>
                <c:pt idx="0">
                  <c:v>0.80882352941176472</c:v>
                </c:pt>
              </c:numCache>
            </c:numRef>
          </c:xVal>
          <c:yVal>
            <c:numRef>
              <c:f>'rate (data)'!$O$14</c:f>
              <c:numCache>
                <c:formatCode>General</c:formatCode>
                <c:ptCount val="1"/>
                <c:pt idx="0">
                  <c:v>0.77400000000000002</c:v>
                </c:pt>
              </c:numCache>
            </c:numRef>
          </c:yVal>
          <c:smooth val="0"/>
        </c:ser>
        <c:ser>
          <c:idx val="7"/>
          <c:order val="7"/>
          <c:spPr>
            <a:ln w="25400" cap="rnd">
              <a:noFill/>
              <a:round/>
            </a:ln>
            <a:effectLst/>
          </c:spPr>
          <c:marker>
            <c:symbol val="circle"/>
            <c:size val="7"/>
            <c:spPr>
              <a:solidFill>
                <a:srgbClr val="0000FF"/>
              </a:solidFill>
              <a:ln w="9525">
                <a:noFill/>
              </a:ln>
              <a:effectLst/>
            </c:spPr>
          </c:marker>
          <c:errBars>
            <c:errDir val="x"/>
            <c:errBarType val="both"/>
            <c:errValType val="cust"/>
            <c:noEndCap val="0"/>
            <c:plus>
              <c:numRef>
                <c:f>'rate (data)'!$S$7</c:f>
                <c:numCache>
                  <c:formatCode>General</c:formatCode>
                  <c:ptCount val="1"/>
                  <c:pt idx="0">
                    <c:v>6.2950452047751447E-3</c:v>
                  </c:pt>
                </c:numCache>
              </c:numRef>
            </c:plus>
            <c:minus>
              <c:numRef>
                <c:f>'rate (data)'!$S$7</c:f>
                <c:numCache>
                  <c:formatCode>General</c:formatCode>
                  <c:ptCount val="1"/>
                  <c:pt idx="0">
                    <c:v>6.2950452047751447E-3</c:v>
                  </c:pt>
                </c:numCache>
              </c:numRef>
            </c:minus>
            <c:spPr>
              <a:noFill/>
              <a:ln w="9525" cap="flat" cmpd="sng" algn="ctr">
                <a:solidFill>
                  <a:schemeClr val="tx1">
                    <a:lumMod val="65000"/>
                    <a:lumOff val="35000"/>
                  </a:schemeClr>
                </a:solidFill>
                <a:round/>
              </a:ln>
              <a:effectLst/>
            </c:spPr>
          </c:errBars>
          <c:errBars>
            <c:errDir val="y"/>
            <c:errBarType val="both"/>
            <c:errValType val="stdErr"/>
            <c:noEndCap val="0"/>
            <c:spPr>
              <a:noFill/>
              <a:ln w="9525" cap="flat" cmpd="sng" algn="ctr">
                <a:solidFill>
                  <a:schemeClr val="tx1">
                    <a:lumMod val="65000"/>
                    <a:lumOff val="35000"/>
                  </a:schemeClr>
                </a:solidFill>
                <a:round/>
              </a:ln>
              <a:effectLst/>
            </c:spPr>
          </c:errBars>
          <c:xVal>
            <c:numRef>
              <c:f>'rate (data)'!$P$7</c:f>
              <c:numCache>
                <c:formatCode>General</c:formatCode>
                <c:ptCount val="1"/>
                <c:pt idx="0">
                  <c:v>0.45454545454545453</c:v>
                </c:pt>
              </c:numCache>
            </c:numRef>
          </c:xVal>
          <c:yVal>
            <c:numRef>
              <c:f>'rate (data)'!$O$7</c:f>
              <c:numCache>
                <c:formatCode>General</c:formatCode>
                <c:ptCount val="1"/>
                <c:pt idx="0">
                  <c:v>0.57399999999999995</c:v>
                </c:pt>
              </c:numCache>
            </c:numRef>
          </c:yVal>
          <c:smooth val="0"/>
        </c:ser>
        <c:dLbls>
          <c:showLegendKey val="0"/>
          <c:showVal val="0"/>
          <c:showCatName val="0"/>
          <c:showSerName val="0"/>
          <c:showPercent val="0"/>
          <c:showBubbleSize val="0"/>
        </c:dLbls>
        <c:axId val="-277143360"/>
        <c:axId val="-277152064"/>
      </c:scatterChart>
      <c:valAx>
        <c:axId val="-277143360"/>
        <c:scaling>
          <c:orientation val="minMax"/>
          <c:max val="1"/>
        </c:scaling>
        <c:delete val="0"/>
        <c:axPos val="b"/>
        <c:majorGridlines>
          <c:spPr>
            <a:ln w="9525" cap="flat" cmpd="sng" algn="ctr">
              <a:solidFill>
                <a:schemeClr val="bg1">
                  <a:lumMod val="50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t>KN/(</a:t>
                </a:r>
                <a:r>
                  <a:rPr lang="en-US" sz="1800" b="1" dirty="0" err="1"/>
                  <a:t>KN+</a:t>
                </a:r>
                <a:r>
                  <a:rPr lang="en-US" sz="1800" b="1" dirty="0" err="1">
                    <a:latin typeface="Symbol" panose="05050102010706020507" pitchFamily="18" charset="2"/>
                  </a:rPr>
                  <a:t>pS</a:t>
                </a:r>
                <a:r>
                  <a:rPr lang="en-US" sz="1800" b="1" dirty="0"/>
                  <a:t>)</a:t>
                </a:r>
                <a:endParaRPr lang="ja-JP" sz="1800" b="1" dirty="0"/>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ja-JP"/>
            </a:p>
          </c:txPr>
        </c:title>
        <c:numFmt formatCode="General" sourceLinked="1"/>
        <c:majorTickMark val="in"/>
        <c:minorTickMark val="in"/>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ja-JP"/>
          </a:p>
        </c:txPr>
        <c:crossAx val="-277152064"/>
        <c:crosses val="autoZero"/>
        <c:crossBetween val="midCat"/>
        <c:majorUnit val="0.5"/>
      </c:valAx>
      <c:valAx>
        <c:axId val="-277152064"/>
        <c:scaling>
          <c:orientation val="minMax"/>
          <c:max val="0.8"/>
          <c:min val="0.30000000000000004"/>
        </c:scaling>
        <c:delete val="1"/>
        <c:axPos val="l"/>
        <c:majorGridlines>
          <c:spPr>
            <a:ln w="9525" cap="flat" cmpd="sng" algn="ctr">
              <a:solidFill>
                <a:schemeClr val="bg1">
                  <a:lumMod val="75000"/>
                </a:schemeClr>
              </a:solidFill>
              <a:round/>
            </a:ln>
            <a:effectLst/>
          </c:spPr>
        </c:majorGridlines>
        <c:numFmt formatCode="General" sourceLinked="1"/>
        <c:majorTickMark val="in"/>
        <c:minorTickMark val="in"/>
        <c:tickLblPos val="nextTo"/>
        <c:crossAx val="-277143360"/>
        <c:crosses val="autoZero"/>
        <c:crossBetween val="midCat"/>
        <c:majorUnit val="0.1"/>
      </c:valAx>
      <c:spPr>
        <a:noFill/>
        <a:ln>
          <a:solidFill>
            <a:schemeClr val="tx1"/>
          </a:solidFill>
        </a:ln>
        <a:effectLst/>
      </c:spPr>
    </c:plotArea>
    <c:plotVisOnly val="1"/>
    <c:dispBlanksAs val="gap"/>
    <c:showDLblsOverMax val="0"/>
  </c:chart>
  <c:spPr>
    <a:noFill/>
    <a:ln>
      <a:noFill/>
    </a:ln>
    <a:effectLst/>
  </c:spPr>
  <c:txPr>
    <a:bodyPr/>
    <a:lstStyle/>
    <a:p>
      <a:pPr>
        <a:defRPr sz="2000">
          <a:solidFill>
            <a:schemeClr val="tx1"/>
          </a:solidFill>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950680127517622"/>
          <c:y val="5.8453695836873397E-2"/>
          <c:w val="0.78112020753193523"/>
          <c:h val="0.72765244616300617"/>
        </c:manualLayout>
      </c:layout>
      <c:scatterChart>
        <c:scatterStyle val="lineMarker"/>
        <c:varyColors val="0"/>
        <c:ser>
          <c:idx val="0"/>
          <c:order val="0"/>
          <c:spPr>
            <a:ln w="28575" cap="rnd">
              <a:noFill/>
              <a:round/>
            </a:ln>
            <a:effectLst/>
          </c:spPr>
          <c:marker>
            <c:symbol val="circle"/>
            <c:size val="7"/>
            <c:spPr>
              <a:solidFill>
                <a:srgbClr val="FF0000"/>
              </a:solidFill>
              <a:ln w="9525">
                <a:noFill/>
              </a:ln>
              <a:effectLst/>
            </c:spPr>
          </c:marker>
          <c:errBars>
            <c:errDir val="x"/>
            <c:errBarType val="both"/>
            <c:errValType val="cust"/>
            <c:noEndCap val="0"/>
            <c:plus>
              <c:numRef>
                <c:f>'rate (data)'!$Q$4</c:f>
                <c:numCache>
                  <c:formatCode>General</c:formatCode>
                  <c:ptCount val="1"/>
                  <c:pt idx="0">
                    <c:v>8.1324948587725709E-3</c:v>
                  </c:pt>
                </c:numCache>
              </c:numRef>
            </c:plus>
            <c:minus>
              <c:numRef>
                <c:f>'rate (data)'!$Q$4</c:f>
                <c:numCache>
                  <c:formatCode>General</c:formatCode>
                  <c:ptCount val="1"/>
                  <c:pt idx="0">
                    <c:v>8.1324948587725709E-3</c:v>
                  </c:pt>
                </c:numCache>
              </c:numRef>
            </c:minus>
            <c:spPr>
              <a:noFill/>
              <a:ln w="9525" cap="flat" cmpd="sng" algn="ctr">
                <a:solidFill>
                  <a:schemeClr val="tx1">
                    <a:lumMod val="65000"/>
                    <a:lumOff val="35000"/>
                  </a:schemeClr>
                </a:solidFill>
                <a:round/>
              </a:ln>
              <a:effectLst/>
            </c:spPr>
          </c:errBars>
          <c:xVal>
            <c:numRef>
              <c:f>'rate (data)'!$P$4</c:f>
              <c:numCache>
                <c:formatCode>General</c:formatCode>
                <c:ptCount val="1"/>
                <c:pt idx="0">
                  <c:v>0.51724137931034486</c:v>
                </c:pt>
              </c:numCache>
            </c:numRef>
          </c:xVal>
          <c:yVal>
            <c:numRef>
              <c:f>'rate (data)'!$O$4</c:f>
              <c:numCache>
                <c:formatCode>General</c:formatCode>
                <c:ptCount val="1"/>
                <c:pt idx="0">
                  <c:v>0.40400000000000003</c:v>
                </c:pt>
              </c:numCache>
            </c:numRef>
          </c:yVal>
          <c:smooth val="0"/>
        </c:ser>
        <c:ser>
          <c:idx val="1"/>
          <c:order val="1"/>
          <c:spPr>
            <a:ln w="25400" cap="rnd">
              <a:noFill/>
              <a:round/>
            </a:ln>
            <a:effectLst/>
          </c:spPr>
          <c:marker>
            <c:symbol val="circle"/>
            <c:size val="7"/>
            <c:spPr>
              <a:solidFill>
                <a:srgbClr val="0000FF"/>
              </a:solidFill>
              <a:ln w="9525">
                <a:noFill/>
              </a:ln>
              <a:effectLst/>
            </c:spPr>
          </c:marker>
          <c:errBars>
            <c:errDir val="x"/>
            <c:errBarType val="both"/>
            <c:errValType val="cust"/>
            <c:noEndCap val="0"/>
            <c:plus>
              <c:numRef>
                <c:f>'rate (data)'!$Q$5</c:f>
                <c:numCache>
                  <c:formatCode>General</c:formatCode>
                  <c:ptCount val="1"/>
                  <c:pt idx="0">
                    <c:v>0.10059171597633135</c:v>
                  </c:pt>
                </c:numCache>
              </c:numRef>
            </c:plus>
            <c:minus>
              <c:numRef>
                <c:f>'rate (data)'!$Q$5</c:f>
                <c:numCache>
                  <c:formatCode>General</c:formatCode>
                  <c:ptCount val="1"/>
                  <c:pt idx="0">
                    <c:v>0.10059171597633135</c:v>
                  </c:pt>
                </c:numCache>
              </c:numRef>
            </c:minus>
            <c:spPr>
              <a:noFill/>
              <a:ln w="25400" cap="flat" cmpd="sng" algn="ctr">
                <a:solidFill>
                  <a:schemeClr val="tx1">
                    <a:lumMod val="65000"/>
                    <a:lumOff val="35000"/>
                  </a:schemeClr>
                </a:solidFill>
                <a:round/>
              </a:ln>
              <a:effectLst/>
            </c:spPr>
          </c:errBars>
          <c:errBars>
            <c:errDir val="y"/>
            <c:errBarType val="both"/>
            <c:errValType val="stdErr"/>
            <c:noEndCap val="0"/>
            <c:spPr>
              <a:noFill/>
              <a:ln w="9525" cap="flat" cmpd="sng" algn="ctr">
                <a:solidFill>
                  <a:schemeClr val="tx1">
                    <a:lumMod val="65000"/>
                    <a:lumOff val="35000"/>
                  </a:schemeClr>
                </a:solidFill>
                <a:round/>
              </a:ln>
              <a:effectLst/>
            </c:spPr>
          </c:errBars>
          <c:xVal>
            <c:numRef>
              <c:f>'rate (data)'!$P$5</c:f>
              <c:numCache>
                <c:formatCode>General</c:formatCode>
                <c:ptCount val="1"/>
                <c:pt idx="0">
                  <c:v>0.38461538461538458</c:v>
                </c:pt>
              </c:numCache>
            </c:numRef>
          </c:xVal>
          <c:yVal>
            <c:numRef>
              <c:f>'rate (data)'!$O$5</c:f>
              <c:numCache>
                <c:formatCode>General</c:formatCode>
                <c:ptCount val="1"/>
                <c:pt idx="0">
                  <c:v>0.55400000000000005</c:v>
                </c:pt>
              </c:numCache>
            </c:numRef>
          </c:yVal>
          <c:smooth val="0"/>
        </c:ser>
        <c:ser>
          <c:idx val="2"/>
          <c:order val="2"/>
          <c:spPr>
            <a:ln w="25400" cap="rnd">
              <a:noFill/>
              <a:round/>
            </a:ln>
            <a:effectLst/>
          </c:spPr>
          <c:marker>
            <c:symbol val="circle"/>
            <c:size val="7"/>
            <c:spPr>
              <a:solidFill>
                <a:srgbClr val="0000FF"/>
              </a:solidFill>
              <a:ln w="9525">
                <a:noFill/>
              </a:ln>
              <a:effectLst/>
            </c:spPr>
          </c:marker>
          <c:errBars>
            <c:errDir val="x"/>
            <c:errBarType val="both"/>
            <c:errValType val="cust"/>
            <c:noEndCap val="0"/>
            <c:plus>
              <c:numRef>
                <c:f>'rate (data)'!$Q$6</c:f>
                <c:numCache>
                  <c:formatCode>General</c:formatCode>
                  <c:ptCount val="1"/>
                  <c:pt idx="0">
                    <c:v>5.4089443228527524E-2</c:v>
                  </c:pt>
                </c:numCache>
              </c:numRef>
            </c:plus>
            <c:minus>
              <c:numRef>
                <c:f>'rate (data)'!$Q$6</c:f>
                <c:numCache>
                  <c:formatCode>General</c:formatCode>
                  <c:ptCount val="1"/>
                  <c:pt idx="0">
                    <c:v>5.4089443228527524E-2</c:v>
                  </c:pt>
                </c:numCache>
              </c:numRef>
            </c:minus>
            <c:spPr>
              <a:noFill/>
              <a:ln w="25400" cap="flat" cmpd="sng" algn="ctr">
                <a:solidFill>
                  <a:schemeClr val="tx1">
                    <a:lumMod val="65000"/>
                    <a:lumOff val="35000"/>
                  </a:schemeClr>
                </a:solidFill>
                <a:round/>
              </a:ln>
              <a:effectLst/>
            </c:spPr>
          </c:errBars>
          <c:errBars>
            <c:errDir val="y"/>
            <c:errBarType val="both"/>
            <c:errValType val="stdErr"/>
            <c:noEndCap val="0"/>
            <c:spPr>
              <a:noFill/>
              <a:ln w="9525" cap="flat" cmpd="sng" algn="ctr">
                <a:solidFill>
                  <a:schemeClr val="tx1">
                    <a:lumMod val="65000"/>
                    <a:lumOff val="35000"/>
                  </a:schemeClr>
                </a:solidFill>
                <a:round/>
              </a:ln>
              <a:effectLst/>
            </c:spPr>
          </c:errBars>
          <c:xVal>
            <c:numRef>
              <c:f>'rate (data)'!$P$6</c:f>
              <c:numCache>
                <c:formatCode>General</c:formatCode>
                <c:ptCount val="1"/>
                <c:pt idx="0">
                  <c:v>0.15384615384615385</c:v>
                </c:pt>
              </c:numCache>
            </c:numRef>
          </c:xVal>
          <c:yVal>
            <c:numRef>
              <c:f>'rate (data)'!$O$6</c:f>
              <c:numCache>
                <c:formatCode>General</c:formatCode>
                <c:ptCount val="1"/>
                <c:pt idx="0">
                  <c:v>0.55400000000000005</c:v>
                </c:pt>
              </c:numCache>
            </c:numRef>
          </c:yVal>
          <c:smooth val="0"/>
        </c:ser>
        <c:ser>
          <c:idx val="3"/>
          <c:order val="3"/>
          <c:spPr>
            <a:ln w="25400" cap="rnd">
              <a:noFill/>
              <a:round/>
            </a:ln>
            <a:effectLst/>
          </c:spPr>
          <c:marker>
            <c:symbol val="circle"/>
            <c:size val="7"/>
            <c:spPr>
              <a:solidFill>
                <a:srgbClr val="FF0000">
                  <a:alpha val="95000"/>
                </a:srgbClr>
              </a:solidFill>
              <a:ln w="9525">
                <a:noFill/>
              </a:ln>
              <a:effectLst/>
            </c:spPr>
          </c:marker>
          <c:errBars>
            <c:errDir val="x"/>
            <c:errBarType val="minus"/>
            <c:errValType val="cust"/>
            <c:noEndCap val="0"/>
            <c:plus>
              <c:numRef>
                <c:f>'rate (data)'!$Q$9</c:f>
                <c:numCache>
                  <c:formatCode>General</c:formatCode>
                  <c:ptCount val="1"/>
                  <c:pt idx="0">
                    <c:v>0.75757575757575757</c:v>
                  </c:pt>
                </c:numCache>
              </c:numRef>
            </c:plus>
            <c:minus>
              <c:numRef>
                <c:f>'rate (data)'!$Q$9</c:f>
                <c:numCache>
                  <c:formatCode>General</c:formatCode>
                  <c:ptCount val="1"/>
                  <c:pt idx="0">
                    <c:v>0.75757575757575757</c:v>
                  </c:pt>
                </c:numCache>
              </c:numRef>
            </c:minus>
            <c:spPr>
              <a:noFill/>
              <a:ln w="25400" cap="flat" cmpd="sng" algn="ctr">
                <a:solidFill>
                  <a:schemeClr val="tx1">
                    <a:lumMod val="65000"/>
                    <a:lumOff val="35000"/>
                  </a:schemeClr>
                </a:solidFill>
                <a:round/>
              </a:ln>
              <a:effectLst/>
            </c:spPr>
          </c:errBars>
          <c:errBars>
            <c:errDir val="y"/>
            <c:errBarType val="both"/>
            <c:errValType val="stdErr"/>
            <c:noEndCap val="0"/>
            <c:spPr>
              <a:noFill/>
              <a:ln w="9525" cap="flat" cmpd="sng" algn="ctr">
                <a:solidFill>
                  <a:schemeClr val="tx1">
                    <a:lumMod val="65000"/>
                    <a:lumOff val="35000"/>
                  </a:schemeClr>
                </a:solidFill>
                <a:round/>
              </a:ln>
              <a:effectLst/>
            </c:spPr>
          </c:errBars>
          <c:xVal>
            <c:numRef>
              <c:f>'rate (data)'!$P$9</c:f>
              <c:numCache>
                <c:formatCode>General</c:formatCode>
                <c:ptCount val="1"/>
                <c:pt idx="0">
                  <c:v>0.75757575757575757</c:v>
                </c:pt>
              </c:numCache>
            </c:numRef>
          </c:xVal>
          <c:yVal>
            <c:numRef>
              <c:f>'rate (data)'!$O$9</c:f>
              <c:numCache>
                <c:formatCode>General</c:formatCode>
                <c:ptCount val="1"/>
                <c:pt idx="0">
                  <c:v>0.63400000000000001</c:v>
                </c:pt>
              </c:numCache>
            </c:numRef>
          </c:yVal>
          <c:smooth val="0"/>
        </c:ser>
        <c:ser>
          <c:idx val="4"/>
          <c:order val="4"/>
          <c:spPr>
            <a:ln w="25400" cap="rnd">
              <a:noFill/>
              <a:round/>
            </a:ln>
            <a:effectLst/>
          </c:spPr>
          <c:marker>
            <c:symbol val="circle"/>
            <c:size val="7"/>
            <c:spPr>
              <a:solidFill>
                <a:srgbClr val="FF0000"/>
              </a:solidFill>
              <a:ln w="9525">
                <a:noFill/>
              </a:ln>
              <a:effectLst/>
            </c:spPr>
          </c:marker>
          <c:errBars>
            <c:errDir val="x"/>
            <c:errBarType val="both"/>
            <c:errValType val="cust"/>
            <c:noEndCap val="0"/>
            <c:plus>
              <c:numRef>
                <c:f>'rate (data)'!$Q$10</c:f>
                <c:numCache>
                  <c:formatCode>General</c:formatCode>
                  <c:ptCount val="1"/>
                  <c:pt idx="0">
                    <c:v>4.0321865795269876E-2</c:v>
                  </c:pt>
                </c:numCache>
              </c:numRef>
            </c:plus>
            <c:minus>
              <c:numRef>
                <c:f>'rate (data)'!$Q$10</c:f>
                <c:numCache>
                  <c:formatCode>General</c:formatCode>
                  <c:ptCount val="1"/>
                  <c:pt idx="0">
                    <c:v>4.0321865795269876E-2</c:v>
                  </c:pt>
                </c:numCache>
              </c:numRef>
            </c:minus>
            <c:spPr>
              <a:noFill/>
              <a:ln w="25400" cap="flat" cmpd="sng" algn="ctr">
                <a:solidFill>
                  <a:schemeClr val="tx1">
                    <a:lumMod val="65000"/>
                    <a:lumOff val="35000"/>
                  </a:schemeClr>
                </a:solidFill>
                <a:round/>
              </a:ln>
              <a:effectLst/>
            </c:spPr>
          </c:errBars>
          <c:errBars>
            <c:errDir val="y"/>
            <c:errBarType val="both"/>
            <c:errValType val="stdErr"/>
            <c:noEndCap val="0"/>
            <c:spPr>
              <a:noFill/>
              <a:ln w="9525" cap="flat" cmpd="sng" algn="ctr">
                <a:solidFill>
                  <a:schemeClr val="tx1">
                    <a:lumMod val="65000"/>
                    <a:lumOff val="35000"/>
                  </a:schemeClr>
                </a:solidFill>
                <a:round/>
              </a:ln>
              <a:effectLst/>
            </c:spPr>
          </c:errBars>
          <c:xVal>
            <c:numRef>
              <c:f>'rate (data)'!$P$10</c:f>
              <c:numCache>
                <c:formatCode>General</c:formatCode>
                <c:ptCount val="1"/>
                <c:pt idx="0">
                  <c:v>0.66115702479338845</c:v>
                </c:pt>
              </c:numCache>
            </c:numRef>
          </c:xVal>
          <c:yVal>
            <c:numRef>
              <c:f>'rate (data)'!$O$10</c:f>
              <c:numCache>
                <c:formatCode>General</c:formatCode>
                <c:ptCount val="1"/>
                <c:pt idx="0">
                  <c:v>0.65900000000000003</c:v>
                </c:pt>
              </c:numCache>
            </c:numRef>
          </c:yVal>
          <c:smooth val="0"/>
        </c:ser>
        <c:ser>
          <c:idx val="5"/>
          <c:order val="5"/>
          <c:spPr>
            <a:ln w="25400" cap="rnd">
              <a:noFill/>
              <a:round/>
            </a:ln>
            <a:effectLst/>
          </c:spPr>
          <c:marker>
            <c:symbol val="circle"/>
            <c:size val="7"/>
            <c:spPr>
              <a:solidFill>
                <a:srgbClr val="FF0000">
                  <a:alpha val="92000"/>
                </a:srgbClr>
              </a:solidFill>
              <a:ln w="9525">
                <a:noFill/>
              </a:ln>
              <a:effectLst/>
            </c:spPr>
          </c:marker>
          <c:errBars>
            <c:errDir val="x"/>
            <c:errBarType val="both"/>
            <c:errValType val="cust"/>
            <c:noEndCap val="0"/>
            <c:plus>
              <c:numRef>
                <c:f>'rate (data)'!$Q$12</c:f>
                <c:numCache>
                  <c:formatCode>General</c:formatCode>
                  <c:ptCount val="1"/>
                  <c:pt idx="0">
                    <c:v>4.1846901626123756E-2</c:v>
                  </c:pt>
                </c:numCache>
              </c:numRef>
            </c:plus>
            <c:minus>
              <c:numRef>
                <c:f>'rate (data)'!$Q$12</c:f>
                <c:numCache>
                  <c:formatCode>General</c:formatCode>
                  <c:ptCount val="1"/>
                  <c:pt idx="0">
                    <c:v>4.1846901626123756E-2</c:v>
                  </c:pt>
                </c:numCache>
              </c:numRef>
            </c:minus>
            <c:spPr>
              <a:noFill/>
              <a:ln w="22225" cap="flat" cmpd="sng" algn="ctr">
                <a:solidFill>
                  <a:schemeClr val="tx1">
                    <a:lumMod val="65000"/>
                    <a:lumOff val="35000"/>
                  </a:schemeClr>
                </a:solidFill>
                <a:round/>
              </a:ln>
              <a:effectLst/>
            </c:spPr>
          </c:errBars>
          <c:errBars>
            <c:errDir val="y"/>
            <c:errBarType val="both"/>
            <c:errValType val="stdErr"/>
            <c:noEndCap val="0"/>
            <c:spPr>
              <a:noFill/>
              <a:ln w="9525" cap="flat" cmpd="sng" algn="ctr">
                <a:solidFill>
                  <a:schemeClr val="tx1">
                    <a:lumMod val="65000"/>
                    <a:lumOff val="35000"/>
                  </a:schemeClr>
                </a:solidFill>
                <a:round/>
              </a:ln>
              <a:effectLst/>
            </c:spPr>
          </c:errBars>
          <c:xVal>
            <c:numRef>
              <c:f>'rate (data)'!$P$12</c:f>
              <c:numCache>
                <c:formatCode>General</c:formatCode>
                <c:ptCount val="1"/>
                <c:pt idx="0">
                  <c:v>0.84507042253521125</c:v>
                </c:pt>
              </c:numCache>
            </c:numRef>
          </c:xVal>
          <c:yVal>
            <c:numRef>
              <c:f>'rate (data)'!$O$12</c:f>
              <c:numCache>
                <c:formatCode>General</c:formatCode>
                <c:ptCount val="1"/>
                <c:pt idx="0">
                  <c:v>0.70399999999999996</c:v>
                </c:pt>
              </c:numCache>
            </c:numRef>
          </c:yVal>
          <c:smooth val="0"/>
        </c:ser>
        <c:ser>
          <c:idx val="6"/>
          <c:order val="6"/>
          <c:spPr>
            <a:ln w="25400" cap="rnd">
              <a:noFill/>
              <a:round/>
            </a:ln>
            <a:effectLst/>
          </c:spPr>
          <c:marker>
            <c:symbol val="circle"/>
            <c:size val="7"/>
            <c:spPr>
              <a:solidFill>
                <a:srgbClr val="FF0000"/>
              </a:solidFill>
              <a:ln w="9525">
                <a:noFill/>
              </a:ln>
              <a:effectLst/>
            </c:spPr>
          </c:marker>
          <c:errBars>
            <c:errDir val="x"/>
            <c:errBarType val="both"/>
            <c:errValType val="cust"/>
            <c:noEndCap val="0"/>
            <c:plus>
              <c:numRef>
                <c:f>'rate (data)'!$Q$14</c:f>
                <c:numCache>
                  <c:formatCode>General</c:formatCode>
                  <c:ptCount val="1"/>
                  <c:pt idx="0">
                    <c:v>9.33319447536336E-2</c:v>
                  </c:pt>
                </c:numCache>
              </c:numRef>
            </c:plus>
            <c:minus>
              <c:numRef>
                <c:f>'rate (data)'!$Q$14</c:f>
                <c:numCache>
                  <c:formatCode>General</c:formatCode>
                  <c:ptCount val="1"/>
                  <c:pt idx="0">
                    <c:v>9.33319447536336E-2</c:v>
                  </c:pt>
                </c:numCache>
              </c:numRef>
            </c:minus>
            <c:spPr>
              <a:noFill/>
              <a:ln w="25400" cap="flat" cmpd="sng" algn="ctr">
                <a:solidFill>
                  <a:schemeClr val="tx1">
                    <a:lumMod val="65000"/>
                    <a:lumOff val="35000"/>
                  </a:schemeClr>
                </a:solidFill>
                <a:round/>
              </a:ln>
              <a:effectLst/>
            </c:spPr>
          </c:errBars>
          <c:errBars>
            <c:errDir val="y"/>
            <c:errBarType val="both"/>
            <c:errValType val="stdErr"/>
            <c:noEndCap val="0"/>
            <c:spPr>
              <a:noFill/>
              <a:ln w="9525" cap="flat" cmpd="sng" algn="ctr">
                <a:solidFill>
                  <a:schemeClr val="tx1">
                    <a:lumMod val="65000"/>
                    <a:lumOff val="35000"/>
                  </a:schemeClr>
                </a:solidFill>
                <a:round/>
              </a:ln>
              <a:effectLst/>
            </c:spPr>
          </c:errBars>
          <c:xVal>
            <c:numRef>
              <c:f>'rate (data)'!$P$14</c:f>
              <c:numCache>
                <c:formatCode>General</c:formatCode>
                <c:ptCount val="1"/>
                <c:pt idx="0">
                  <c:v>0.80882352941176472</c:v>
                </c:pt>
              </c:numCache>
            </c:numRef>
          </c:xVal>
          <c:yVal>
            <c:numRef>
              <c:f>'rate (data)'!$O$14</c:f>
              <c:numCache>
                <c:formatCode>General</c:formatCode>
                <c:ptCount val="1"/>
                <c:pt idx="0">
                  <c:v>0.77400000000000002</c:v>
                </c:pt>
              </c:numCache>
            </c:numRef>
          </c:yVal>
          <c:smooth val="0"/>
        </c:ser>
        <c:ser>
          <c:idx val="7"/>
          <c:order val="7"/>
          <c:spPr>
            <a:ln w="25400" cap="rnd">
              <a:noFill/>
              <a:round/>
            </a:ln>
            <a:effectLst/>
          </c:spPr>
          <c:marker>
            <c:symbol val="circle"/>
            <c:size val="7"/>
            <c:spPr>
              <a:solidFill>
                <a:srgbClr val="0000FF"/>
              </a:solidFill>
              <a:ln w="9525">
                <a:noFill/>
              </a:ln>
              <a:effectLst/>
            </c:spPr>
          </c:marker>
          <c:errBars>
            <c:errDir val="x"/>
            <c:errBarType val="both"/>
            <c:errValType val="cust"/>
            <c:noEndCap val="0"/>
            <c:plus>
              <c:numRef>
                <c:f>'rate (data)'!$Q$7</c:f>
                <c:numCache>
                  <c:formatCode>General</c:formatCode>
                  <c:ptCount val="1"/>
                  <c:pt idx="0">
                    <c:v>9.6379370162732222E-2</c:v>
                  </c:pt>
                </c:numCache>
              </c:numRef>
            </c:plus>
            <c:minus>
              <c:numRef>
                <c:f>'rate (data)'!$Q$7</c:f>
                <c:numCache>
                  <c:formatCode>General</c:formatCode>
                  <c:ptCount val="1"/>
                  <c:pt idx="0">
                    <c:v>9.6379370162732222E-2</c:v>
                  </c:pt>
                </c:numCache>
              </c:numRef>
            </c:minus>
            <c:spPr>
              <a:noFill/>
              <a:ln w="25400" cap="flat" cmpd="sng" algn="ctr">
                <a:solidFill>
                  <a:schemeClr val="tx1">
                    <a:lumMod val="65000"/>
                    <a:lumOff val="35000"/>
                  </a:schemeClr>
                </a:solidFill>
                <a:round/>
              </a:ln>
              <a:effectLst/>
            </c:spPr>
          </c:errBars>
          <c:errBars>
            <c:errDir val="y"/>
            <c:errBarType val="both"/>
            <c:errValType val="stdErr"/>
            <c:noEndCap val="0"/>
            <c:spPr>
              <a:noFill/>
              <a:ln w="9525" cap="flat" cmpd="sng" algn="ctr">
                <a:solidFill>
                  <a:schemeClr val="tx1">
                    <a:lumMod val="65000"/>
                    <a:lumOff val="35000"/>
                  </a:schemeClr>
                </a:solidFill>
                <a:round/>
              </a:ln>
              <a:effectLst/>
            </c:spPr>
          </c:errBars>
          <c:xVal>
            <c:numRef>
              <c:f>'rate (data)'!$P$7</c:f>
              <c:numCache>
                <c:formatCode>General</c:formatCode>
                <c:ptCount val="1"/>
                <c:pt idx="0">
                  <c:v>0.45454545454545453</c:v>
                </c:pt>
              </c:numCache>
            </c:numRef>
          </c:xVal>
          <c:yVal>
            <c:numRef>
              <c:f>'rate (data)'!$O$7</c:f>
              <c:numCache>
                <c:formatCode>General</c:formatCode>
                <c:ptCount val="1"/>
                <c:pt idx="0">
                  <c:v>0.57399999999999995</c:v>
                </c:pt>
              </c:numCache>
            </c:numRef>
          </c:yVal>
          <c:smooth val="0"/>
        </c:ser>
        <c:dLbls>
          <c:showLegendKey val="0"/>
          <c:showVal val="0"/>
          <c:showCatName val="0"/>
          <c:showSerName val="0"/>
          <c:showPercent val="0"/>
          <c:showBubbleSize val="0"/>
        </c:dLbls>
        <c:axId val="-277141728"/>
        <c:axId val="-277152608"/>
      </c:scatterChart>
      <c:valAx>
        <c:axId val="-277141728"/>
        <c:scaling>
          <c:orientation val="minMax"/>
          <c:max val="1"/>
        </c:scaling>
        <c:delete val="0"/>
        <c:axPos val="b"/>
        <c:majorGridlines>
          <c:spPr>
            <a:ln w="9525" cap="flat" cmpd="sng" algn="ctr">
              <a:solidFill>
                <a:schemeClr val="bg1">
                  <a:lumMod val="50000"/>
                </a:schemeClr>
              </a:solidFill>
              <a:round/>
            </a:ln>
            <a:effectLst/>
          </c:spPr>
        </c:majorGridlines>
        <c:title>
          <c:tx>
            <c:rich>
              <a:bodyPr rot="0" spcFirstLastPara="1" vertOverflow="ellipsis" vert="horz" wrap="square" anchor="ctr" anchorCtr="1"/>
              <a:lstStyle/>
              <a:p>
                <a:pPr>
                  <a:defRPr sz="1800" b="1" i="0" u="none" strike="noStrike" kern="1200" baseline="0">
                    <a:solidFill>
                      <a:srgbClr val="FFFFCC"/>
                    </a:solidFill>
                    <a:latin typeface="+mn-lt"/>
                    <a:ea typeface="+mn-ea"/>
                    <a:cs typeface="+mn-cs"/>
                  </a:defRPr>
                </a:pPr>
                <a:r>
                  <a:rPr lang="en-US" altLang="ja-JP" sz="1800" b="1" dirty="0">
                    <a:solidFill>
                      <a:srgbClr val="FFFFCC"/>
                    </a:solidFill>
                  </a:rPr>
                  <a:t>KN/(</a:t>
                </a:r>
                <a:r>
                  <a:rPr lang="en-US" altLang="ja-JP" sz="1800" b="1" dirty="0" err="1">
                    <a:solidFill>
                      <a:srgbClr val="FFFFCC"/>
                    </a:solidFill>
                  </a:rPr>
                  <a:t>KN+</a:t>
                </a:r>
                <a:r>
                  <a:rPr lang="en-US" altLang="ja-JP" sz="1800" b="1" dirty="0" err="1">
                    <a:solidFill>
                      <a:srgbClr val="FFFFCC"/>
                    </a:solidFill>
                    <a:latin typeface="Symbol" panose="05050102010706020507" pitchFamily="18" charset="2"/>
                  </a:rPr>
                  <a:t>pS</a:t>
                </a:r>
                <a:r>
                  <a:rPr lang="en-US" altLang="ja-JP" sz="1800" b="1" dirty="0">
                    <a:solidFill>
                      <a:srgbClr val="FFFFCC"/>
                    </a:solidFill>
                  </a:rPr>
                  <a:t>)</a:t>
                </a:r>
                <a:endParaRPr lang="ja-JP" altLang="en-US" sz="1800" b="1" dirty="0">
                  <a:solidFill>
                    <a:srgbClr val="FFFFCC"/>
                  </a:solidFill>
                </a:endParaRPr>
              </a:p>
            </c:rich>
          </c:tx>
          <c:layout/>
          <c:overlay val="0"/>
          <c:spPr>
            <a:noFill/>
            <a:ln>
              <a:noFill/>
            </a:ln>
            <a:effectLst/>
          </c:spPr>
          <c:txPr>
            <a:bodyPr rot="0" spcFirstLastPara="1" vertOverflow="ellipsis" vert="horz" wrap="square" anchor="ctr" anchorCtr="1"/>
            <a:lstStyle/>
            <a:p>
              <a:pPr>
                <a:defRPr sz="1800" b="1" i="0" u="none" strike="noStrike" kern="1200" baseline="0">
                  <a:solidFill>
                    <a:srgbClr val="FFFFCC"/>
                  </a:solidFill>
                  <a:latin typeface="+mn-lt"/>
                  <a:ea typeface="+mn-ea"/>
                  <a:cs typeface="+mn-cs"/>
                </a:defRPr>
              </a:pPr>
              <a:endParaRPr lang="ja-JP"/>
            </a:p>
          </c:txPr>
        </c:title>
        <c:numFmt formatCode="General" sourceLinked="1"/>
        <c:majorTickMark val="in"/>
        <c:minorTickMark val="in"/>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ja-JP"/>
          </a:p>
        </c:txPr>
        <c:crossAx val="-277152608"/>
        <c:crosses val="autoZero"/>
        <c:crossBetween val="midCat"/>
        <c:majorUnit val="0.5"/>
      </c:valAx>
      <c:valAx>
        <c:axId val="-277152608"/>
        <c:scaling>
          <c:orientation val="minMax"/>
          <c:max val="0.8"/>
          <c:min val="0.30000000000000004"/>
        </c:scaling>
        <c:delete val="1"/>
        <c:axPos val="l"/>
        <c:majorGridlines>
          <c:spPr>
            <a:ln w="9525" cap="flat" cmpd="sng" algn="ctr">
              <a:solidFill>
                <a:schemeClr val="bg1">
                  <a:lumMod val="75000"/>
                </a:schemeClr>
              </a:solidFill>
              <a:round/>
            </a:ln>
            <a:effectLst/>
          </c:spPr>
        </c:majorGridlines>
        <c:numFmt formatCode="General" sourceLinked="1"/>
        <c:majorTickMark val="in"/>
        <c:minorTickMark val="in"/>
        <c:tickLblPos val="nextTo"/>
        <c:crossAx val="-277141728"/>
        <c:crosses val="autoZero"/>
        <c:crossBetween val="midCat"/>
        <c:majorUnit val="0.1"/>
      </c:valAx>
      <c:spPr>
        <a:noFill/>
        <a:ln>
          <a:solidFill>
            <a:schemeClr val="bg1">
              <a:lumMod val="50000"/>
            </a:schemeClr>
          </a:solid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 Id="rId4" Type="http://schemas.openxmlformats.org/officeDocument/2006/relationships/image" Target="../media/image4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5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43.wmf"/><Relationship Id="rId1" Type="http://schemas.openxmlformats.org/officeDocument/2006/relationships/image" Target="../media/image81.wmf"/><Relationship Id="rId4" Type="http://schemas.openxmlformats.org/officeDocument/2006/relationships/image" Target="../media/image8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9099"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4940" y="1"/>
            <a:ext cx="2949099" cy="498693"/>
          </a:xfrm>
          <a:prstGeom prst="rect">
            <a:avLst/>
          </a:prstGeom>
        </p:spPr>
        <p:txBody>
          <a:bodyPr vert="horz" lIns="91440" tIns="45720" rIns="91440" bIns="45720" rtlCol="0"/>
          <a:lstStyle>
            <a:lvl1pPr algn="r">
              <a:defRPr sz="1200"/>
            </a:lvl1pPr>
          </a:lstStyle>
          <a:p>
            <a:fld id="{3E98FF0C-01BA-4EF4-BF05-23B0C288B86E}" type="datetimeFigureOut">
              <a:rPr kumimoji="1" lang="ja-JP" altLang="en-US" smtClean="0"/>
              <a:pPr/>
              <a:t>2015/9/13</a:t>
            </a:fld>
            <a:endParaRPr kumimoji="1" lang="ja-JP" altLang="en-US"/>
          </a:p>
        </p:txBody>
      </p:sp>
      <p:sp>
        <p:nvSpPr>
          <p:cNvPr id="4" name="スライド イメージ プレースホルダー 3"/>
          <p:cNvSpPr>
            <a:spLocks noGrp="1" noRot="1" noChangeAspect="1"/>
          </p:cNvSpPr>
          <p:nvPr>
            <p:ph type="sldImg" idx="2"/>
          </p:nvPr>
        </p:nvSpPr>
        <p:spPr>
          <a:xfrm>
            <a:off x="1166813" y="1243013"/>
            <a:ext cx="4471987"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440647"/>
            <a:ext cx="2949099"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4940" y="9440647"/>
            <a:ext cx="2949099" cy="498692"/>
          </a:xfrm>
          <a:prstGeom prst="rect">
            <a:avLst/>
          </a:prstGeom>
        </p:spPr>
        <p:txBody>
          <a:bodyPr vert="horz" lIns="91440" tIns="45720" rIns="91440" bIns="45720" rtlCol="0" anchor="b"/>
          <a:lstStyle>
            <a:lvl1pPr algn="r">
              <a:defRPr sz="1200"/>
            </a:lvl1pPr>
          </a:lstStyle>
          <a:p>
            <a:fld id="{9A72189D-E4D0-41BA-8812-E29899A6BC9E}" type="slidenum">
              <a:rPr kumimoji="1" lang="ja-JP" altLang="en-US" smtClean="0"/>
              <a:pPr/>
              <a:t>‹#›</a:t>
            </a:fld>
            <a:endParaRPr kumimoji="1" lang="ja-JP" altLang="en-US"/>
          </a:p>
        </p:txBody>
      </p:sp>
    </p:spTree>
    <p:extLst>
      <p:ext uri="{BB962C8B-B14F-4D97-AF65-F5344CB8AC3E}">
        <p14:creationId xmlns:p14="http://schemas.microsoft.com/office/powerpoint/2010/main" val="110583932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F4B9560D-73EB-4576-A913-432AAB4B7F90}" type="slidenum">
              <a:rPr lang="ja-JP" altLang="en-US" smtClean="0">
                <a:solidFill>
                  <a:prstClr val="black"/>
                </a:solidFill>
              </a:rPr>
              <a:pPr/>
              <a:t>1</a:t>
            </a:fld>
            <a:endParaRPr lang="ja-JP" altLang="en-US">
              <a:solidFill>
                <a:prstClr val="black"/>
              </a:solidFill>
            </a:endParaRPr>
          </a:p>
        </p:txBody>
      </p:sp>
    </p:spTree>
    <p:extLst>
      <p:ext uri="{BB962C8B-B14F-4D97-AF65-F5344CB8AC3E}">
        <p14:creationId xmlns:p14="http://schemas.microsoft.com/office/powerpoint/2010/main" val="2874357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A72189D-E4D0-41BA-8812-E29899A6BC9E}" type="slidenum">
              <a:rPr lang="ja-JP" altLang="en-US" smtClean="0">
                <a:solidFill>
                  <a:prstClr val="black"/>
                </a:solidFill>
              </a:rPr>
              <a:pPr/>
              <a:t>10</a:t>
            </a:fld>
            <a:endParaRPr lang="ja-JP" altLang="en-US">
              <a:solidFill>
                <a:prstClr val="black"/>
              </a:solidFill>
            </a:endParaRPr>
          </a:p>
        </p:txBody>
      </p:sp>
    </p:spTree>
    <p:extLst>
      <p:ext uri="{BB962C8B-B14F-4D97-AF65-F5344CB8AC3E}">
        <p14:creationId xmlns:p14="http://schemas.microsoft.com/office/powerpoint/2010/main" val="1088016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The production cross</a:t>
            </a:r>
            <a:r>
              <a:rPr kumimoji="1" lang="en-US" altLang="ja-JP" baseline="0" dirty="0" smtClean="0"/>
              <a:t> sections are dependent on the structure of the produced baryons.</a:t>
            </a:r>
          </a:p>
          <a:p>
            <a:r>
              <a:rPr kumimoji="1" lang="en-US" altLang="ja-JP" baseline="0" dirty="0" smtClean="0"/>
              <a:t>This is the case of the pion-induced production of the heavy baryon at a forward angle, as already described by the previous talker, </a:t>
            </a:r>
            <a:r>
              <a:rPr kumimoji="1" lang="en-US" altLang="ja-JP" baseline="0" dirty="0" err="1" smtClean="0"/>
              <a:t>Hosaka</a:t>
            </a:r>
            <a:r>
              <a:rPr kumimoji="1" lang="en-US" altLang="ja-JP" baseline="0" dirty="0" smtClean="0"/>
              <a:t>-san.</a:t>
            </a:r>
            <a:endParaRPr kumimoji="1" lang="en-US" altLang="ja-JP" dirty="0" smtClean="0"/>
          </a:p>
          <a:p>
            <a:endParaRPr kumimoji="1" lang="en-US" altLang="ja-JP" baseline="0" dirty="0" smtClean="0"/>
          </a:p>
          <a:p>
            <a:r>
              <a:rPr kumimoji="1" lang="en-US" altLang="ja-JP" baseline="0" dirty="0" smtClean="0"/>
              <a:t>Here, a u-quark is converted into a c-quark, where residual </a:t>
            </a:r>
            <a:r>
              <a:rPr kumimoji="1" lang="en-US" altLang="ja-JP" baseline="0" dirty="0" err="1" smtClean="0"/>
              <a:t>diquark</a:t>
            </a:r>
            <a:r>
              <a:rPr kumimoji="1" lang="en-US" altLang="ja-JP" baseline="0" dirty="0" smtClean="0"/>
              <a:t> acts as a spectator. In this reaction, the lambda mode excited states are well populated.</a:t>
            </a:r>
          </a:p>
          <a:p>
            <a:endParaRPr kumimoji="1" lang="en-US" altLang="ja-JP" baseline="0" dirty="0" smtClean="0"/>
          </a:p>
          <a:p>
            <a:r>
              <a:rPr kumimoji="1" lang="en-US" altLang="ja-JP" baseline="0" dirty="0" smtClean="0"/>
              <a:t>We find that relative strength of the cross section does not go down even at the higher orbital angular momentum, L, due a large momentum transfer of the reaction.</a:t>
            </a:r>
          </a:p>
          <a:p>
            <a:endParaRPr kumimoji="1" lang="ja-JP" altLang="en-US" dirty="0"/>
          </a:p>
        </p:txBody>
      </p:sp>
      <p:sp>
        <p:nvSpPr>
          <p:cNvPr id="4" name="スライド番号プレースホルダー 3"/>
          <p:cNvSpPr>
            <a:spLocks noGrp="1"/>
          </p:cNvSpPr>
          <p:nvPr>
            <p:ph type="sldNum" sz="quarter" idx="10"/>
          </p:nvPr>
        </p:nvSpPr>
        <p:spPr/>
        <p:txBody>
          <a:bodyPr/>
          <a:lstStyle/>
          <a:p>
            <a:fld id="{9A72189D-E4D0-41BA-8812-E29899A6BC9E}" type="slidenum">
              <a:rPr lang="ja-JP" altLang="en-US" smtClean="0">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494201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a:t>
            </a:r>
            <a:r>
              <a:rPr kumimoji="1" lang="en-US" altLang="ja-JP" baseline="0" dirty="0" smtClean="0"/>
              <a:t> is a simulation of the missing mass spectrum of the (pi-,D*-) reaction on a hydrogen target.</a:t>
            </a:r>
          </a:p>
          <a:p>
            <a:r>
              <a:rPr kumimoji="1" lang="en-US" altLang="ja-JP" baseline="0" dirty="0" smtClean="0"/>
              <a:t>Here, we assume a cross section of the GS lambda-c  is as small as 1 </a:t>
            </a:r>
            <a:r>
              <a:rPr kumimoji="1" lang="en-US" altLang="ja-JP" baseline="0" dirty="0" err="1" smtClean="0"/>
              <a:t>nb.</a:t>
            </a:r>
            <a:endParaRPr kumimoji="1" lang="en-US" altLang="ja-JP" baseline="0" dirty="0" smtClean="0"/>
          </a:p>
          <a:p>
            <a:r>
              <a:rPr kumimoji="1" lang="en-US" altLang="ja-JP" baseline="0" dirty="0" smtClean="0"/>
              <a:t>We can clearly observe the </a:t>
            </a:r>
            <a:r>
              <a:rPr kumimoji="1" lang="en-US" altLang="ja-JP" baseline="0" dirty="0" err="1" smtClean="0"/>
              <a:t>chrmed</a:t>
            </a:r>
            <a:r>
              <a:rPr kumimoji="1" lang="en-US" altLang="ja-JP" baseline="0" dirty="0" smtClean="0"/>
              <a:t> baryons even at higher angular momentum states. Particularly, if these states are HQ spin doublet states, the expected production ratios should be 1:2 for L=1 states or 3:2 for L=2 states, say L:L+1, as is well known in the case of the LS splitting states of nuclei</a:t>
            </a:r>
          </a:p>
          <a:p>
            <a:endParaRPr kumimoji="1" lang="en-US" altLang="ja-JP" baseline="0" dirty="0" smtClean="0"/>
          </a:p>
          <a:p>
            <a:r>
              <a:rPr kumimoji="1" lang="en-US" altLang="ja-JP" baseline="0" dirty="0" smtClean="0"/>
              <a:t>We estimate the back ground with a hadron code, JAM.</a:t>
            </a:r>
          </a:p>
          <a:p>
            <a:r>
              <a:rPr kumimoji="1" lang="en-US" altLang="ja-JP" baseline="0" dirty="0" smtClean="0"/>
              <a:t>Huge background of </a:t>
            </a:r>
            <a:r>
              <a:rPr kumimoji="1" lang="en-US" altLang="ja-JP" baseline="0" dirty="0" err="1" smtClean="0"/>
              <a:t>Kaon</a:t>
            </a:r>
            <a:r>
              <a:rPr kumimoji="1" lang="en-US" altLang="ja-JP" baseline="0" dirty="0" smtClean="0"/>
              <a:t> productions associated with </a:t>
            </a:r>
            <a:r>
              <a:rPr kumimoji="1" lang="en-US" altLang="ja-JP" baseline="0" dirty="0" err="1" smtClean="0"/>
              <a:t>pions</a:t>
            </a:r>
            <a:r>
              <a:rPr kumimoji="1" lang="en-US" altLang="ja-JP" baseline="0" dirty="0" smtClean="0"/>
              <a:t>, which are main sources of fake D*- events. By reconstructing D mass in addition to D*-, we can reduce the background drastically.</a:t>
            </a:r>
          </a:p>
          <a:p>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9A72189D-E4D0-41BA-8812-E29899A6BC9E}" type="slidenum">
              <a:rPr lang="ja-JP" altLang="en-US" smtClean="0">
                <a:solidFill>
                  <a:prstClr val="black"/>
                </a:solidFill>
              </a:rPr>
              <a:pPr/>
              <a:t>12</a:t>
            </a:fld>
            <a:endParaRPr lang="ja-JP" altLang="en-US">
              <a:solidFill>
                <a:prstClr val="black"/>
              </a:solidFill>
            </a:endParaRPr>
          </a:p>
        </p:txBody>
      </p:sp>
    </p:spTree>
    <p:extLst>
      <p:ext uri="{BB962C8B-B14F-4D97-AF65-F5344CB8AC3E}">
        <p14:creationId xmlns:p14="http://schemas.microsoft.com/office/powerpoint/2010/main" val="1718447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We</a:t>
            </a:r>
            <a:r>
              <a:rPr kumimoji="1" lang="en-US" altLang="ja-JP" baseline="0" dirty="0" smtClean="0"/>
              <a:t> can measure the decay products</a:t>
            </a:r>
          </a:p>
          <a:p>
            <a:r>
              <a:rPr kumimoji="1" lang="en-US" altLang="ja-JP" baseline="0" dirty="0" smtClean="0"/>
              <a:t>In the missing mass spectra with additional light particles,</a:t>
            </a:r>
          </a:p>
          <a:p>
            <a:r>
              <a:rPr kumimoji="1" lang="en-US" altLang="ja-JP" dirty="0" smtClean="0"/>
              <a:t>the</a:t>
            </a:r>
            <a:r>
              <a:rPr kumimoji="1" lang="en-US" altLang="ja-JP" baseline="0" dirty="0" smtClean="0"/>
              <a:t> decay products are clearly seen.</a:t>
            </a:r>
          </a:p>
          <a:p>
            <a:r>
              <a:rPr kumimoji="1" lang="en-US" altLang="ja-JP" baseline="0" dirty="0" smtClean="0"/>
              <a:t>The decay partial widths carry important </a:t>
            </a:r>
            <a:r>
              <a:rPr kumimoji="1" lang="en-US" altLang="ja-JP" baseline="0" dirty="0" err="1" smtClean="0"/>
              <a:t>imformation</a:t>
            </a:r>
            <a:r>
              <a:rPr kumimoji="1" lang="en-US" altLang="ja-JP" baseline="0" dirty="0" smtClean="0"/>
              <a:t> on </a:t>
            </a:r>
            <a:r>
              <a:rPr kumimoji="1" lang="en-US" altLang="ja-JP" baseline="0" dirty="0" err="1" smtClean="0"/>
              <a:t>diquark</a:t>
            </a:r>
            <a:r>
              <a:rPr kumimoji="1" lang="en-US" altLang="ja-JP" baseline="0" dirty="0" smtClean="0"/>
              <a:t> modes in charmed baryons. </a:t>
            </a:r>
          </a:p>
          <a:p>
            <a:r>
              <a:rPr kumimoji="1" lang="en-US" altLang="ja-JP" baseline="0" dirty="0" smtClean="0"/>
              <a:t>We would like to remind that the decay branching ratio is rather easy to measure by means of the missing mass technique.</a:t>
            </a:r>
          </a:p>
          <a:p>
            <a:endParaRPr kumimoji="1" lang="ja-JP" altLang="en-US" dirty="0"/>
          </a:p>
        </p:txBody>
      </p:sp>
      <p:sp>
        <p:nvSpPr>
          <p:cNvPr id="4" name="スライド番号プレースホルダ 3"/>
          <p:cNvSpPr>
            <a:spLocks noGrp="1"/>
          </p:cNvSpPr>
          <p:nvPr>
            <p:ph type="sldNum" sz="quarter" idx="10"/>
          </p:nvPr>
        </p:nvSpPr>
        <p:spPr/>
        <p:txBody>
          <a:bodyPr/>
          <a:lstStyle/>
          <a:p>
            <a:fld id="{F4B9560D-73EB-4576-A913-432AAB4B7F90}" type="slidenum">
              <a:rPr lang="ja-JP" altLang="en-US" smtClean="0">
                <a:solidFill>
                  <a:prstClr val="black"/>
                </a:solidFill>
              </a:rPr>
              <a:pPr/>
              <a:t>13</a:t>
            </a:fld>
            <a:endParaRPr lang="ja-JP" altLang="en-US">
              <a:solidFill>
                <a:prstClr val="black"/>
              </a:solidFill>
            </a:endParaRPr>
          </a:p>
        </p:txBody>
      </p:sp>
    </p:spTree>
    <p:extLst>
      <p:ext uri="{BB962C8B-B14F-4D97-AF65-F5344CB8AC3E}">
        <p14:creationId xmlns:p14="http://schemas.microsoft.com/office/powerpoint/2010/main" val="2112229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We</a:t>
            </a:r>
            <a:r>
              <a:rPr kumimoji="1" lang="en-US" altLang="ja-JP" baseline="0" dirty="0" smtClean="0"/>
              <a:t> can measure the decay products</a:t>
            </a:r>
          </a:p>
          <a:p>
            <a:r>
              <a:rPr kumimoji="1" lang="en-US" altLang="ja-JP" baseline="0" dirty="0" smtClean="0"/>
              <a:t>In the missing mass spectra with additional light particles,</a:t>
            </a:r>
          </a:p>
          <a:p>
            <a:r>
              <a:rPr kumimoji="1" lang="en-US" altLang="ja-JP" dirty="0" smtClean="0"/>
              <a:t>the</a:t>
            </a:r>
            <a:r>
              <a:rPr kumimoji="1" lang="en-US" altLang="ja-JP" baseline="0" dirty="0" smtClean="0"/>
              <a:t> decay products are clearly seen.</a:t>
            </a:r>
          </a:p>
          <a:p>
            <a:r>
              <a:rPr kumimoji="1" lang="en-US" altLang="ja-JP" baseline="0" dirty="0" smtClean="0"/>
              <a:t>The decay partial widths carry important </a:t>
            </a:r>
            <a:r>
              <a:rPr kumimoji="1" lang="en-US" altLang="ja-JP" baseline="0" dirty="0" err="1" smtClean="0"/>
              <a:t>imformation</a:t>
            </a:r>
            <a:r>
              <a:rPr kumimoji="1" lang="en-US" altLang="ja-JP" baseline="0" dirty="0" smtClean="0"/>
              <a:t> on </a:t>
            </a:r>
            <a:r>
              <a:rPr kumimoji="1" lang="en-US" altLang="ja-JP" baseline="0" dirty="0" err="1" smtClean="0"/>
              <a:t>diquark</a:t>
            </a:r>
            <a:r>
              <a:rPr kumimoji="1" lang="en-US" altLang="ja-JP" baseline="0" dirty="0" smtClean="0"/>
              <a:t> modes in charmed baryons. </a:t>
            </a:r>
          </a:p>
          <a:p>
            <a:r>
              <a:rPr kumimoji="1" lang="en-US" altLang="ja-JP" baseline="0" dirty="0" smtClean="0"/>
              <a:t>We would like to remind that the decay branching ratio is rather easy to measure by means of the missing mass technique.</a:t>
            </a:r>
          </a:p>
          <a:p>
            <a:endParaRPr kumimoji="1" lang="ja-JP" altLang="en-US" dirty="0"/>
          </a:p>
        </p:txBody>
      </p:sp>
      <p:sp>
        <p:nvSpPr>
          <p:cNvPr id="4" name="スライド番号プレースホルダ 3"/>
          <p:cNvSpPr>
            <a:spLocks noGrp="1"/>
          </p:cNvSpPr>
          <p:nvPr>
            <p:ph type="sldNum" sz="quarter" idx="10"/>
          </p:nvPr>
        </p:nvSpPr>
        <p:spPr/>
        <p:txBody>
          <a:bodyPr/>
          <a:lstStyle/>
          <a:p>
            <a:fld id="{F4B9560D-73EB-4576-A913-432AAB4B7F90}" type="slidenum">
              <a:rPr lang="ja-JP" altLang="en-US" smtClean="0">
                <a:solidFill>
                  <a:prstClr val="black"/>
                </a:solidFill>
              </a:rPr>
              <a:pPr/>
              <a:t>14</a:t>
            </a:fld>
            <a:endParaRPr lang="ja-JP" altLang="en-US">
              <a:solidFill>
                <a:prstClr val="black"/>
              </a:solidFill>
            </a:endParaRPr>
          </a:p>
        </p:txBody>
      </p:sp>
    </p:spTree>
    <p:extLst>
      <p:ext uri="{BB962C8B-B14F-4D97-AF65-F5344CB8AC3E}">
        <p14:creationId xmlns:p14="http://schemas.microsoft.com/office/powerpoint/2010/main" val="879378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66813" y="1243013"/>
            <a:ext cx="4473575" cy="3354387"/>
          </a:xfrm>
        </p:spPr>
      </p:sp>
      <p:sp>
        <p:nvSpPr>
          <p:cNvPr id="3" name="ノート プレースホルダ 2"/>
          <p:cNvSpPr>
            <a:spLocks noGrp="1"/>
          </p:cNvSpPr>
          <p:nvPr>
            <p:ph type="body" idx="1"/>
          </p:nvPr>
        </p:nvSpPr>
        <p:spPr/>
        <p:txBody>
          <a:bodyPr>
            <a:normAutofit/>
          </a:bodyPr>
          <a:lstStyle/>
          <a:p>
            <a:r>
              <a:rPr kumimoji="1" lang="en-US" altLang="ja-JP" dirty="0" smtClean="0"/>
              <a:t>As</a:t>
            </a:r>
            <a:r>
              <a:rPr kumimoji="1" lang="en-US" altLang="ja-JP" baseline="0" dirty="0" smtClean="0"/>
              <a:t> a natural extension, we can consider the case of double-Q baryons…</a:t>
            </a:r>
            <a:endParaRPr kumimoji="1" lang="ja-JP" altLang="en-US" dirty="0"/>
          </a:p>
        </p:txBody>
      </p:sp>
      <p:sp>
        <p:nvSpPr>
          <p:cNvPr id="4" name="スライド番号プレースホルダ 3"/>
          <p:cNvSpPr>
            <a:spLocks noGrp="1"/>
          </p:cNvSpPr>
          <p:nvPr>
            <p:ph type="sldNum" sz="quarter" idx="10"/>
          </p:nvPr>
        </p:nvSpPr>
        <p:spPr/>
        <p:txBody>
          <a:bodyPr/>
          <a:lstStyle/>
          <a:p>
            <a:fld id="{F4B9560D-73EB-4576-A913-432AAB4B7F90}" type="slidenum">
              <a:rPr lang="ja-JP" altLang="en-US" smtClean="0">
                <a:solidFill>
                  <a:prstClr val="black"/>
                </a:solidFill>
              </a:rPr>
              <a:pPr/>
              <a:t>15</a:t>
            </a:fld>
            <a:endParaRPr lang="ja-JP" altLang="en-US">
              <a:solidFill>
                <a:prstClr val="black"/>
              </a:solidFill>
            </a:endParaRPr>
          </a:p>
        </p:txBody>
      </p:sp>
    </p:spTree>
    <p:extLst>
      <p:ext uri="{BB962C8B-B14F-4D97-AF65-F5344CB8AC3E}">
        <p14:creationId xmlns:p14="http://schemas.microsoft.com/office/powerpoint/2010/main" val="4185506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More generalized</a:t>
            </a:r>
            <a:r>
              <a:rPr kumimoji="1" lang="en-US" altLang="ja-JP" baseline="0" dirty="0" smtClean="0"/>
              <a:t> feature of </a:t>
            </a:r>
            <a:r>
              <a:rPr kumimoji="1" lang="en-US" altLang="ja-JP" baseline="0" dirty="0" err="1" smtClean="0"/>
              <a:t>diquark</a:t>
            </a:r>
            <a:r>
              <a:rPr kumimoji="1" lang="en-US" altLang="ja-JP" baseline="0" dirty="0" smtClean="0"/>
              <a:t> mode in baryon resonances can be seen in this figure.</a:t>
            </a:r>
          </a:p>
          <a:p>
            <a:r>
              <a:rPr kumimoji="1" lang="en-US" altLang="ja-JP" baseline="0" dirty="0" smtClean="0"/>
              <a:t>This illustrates the level structure of excited states, particularly the rho/lambda-mode excited states as a function of the mass of heavy quark.</a:t>
            </a:r>
          </a:p>
          <a:p>
            <a:r>
              <a:rPr kumimoji="1" lang="en-US" altLang="ja-JP" baseline="0" dirty="0" smtClean="0"/>
              <a:t>Six excited states of different </a:t>
            </a:r>
            <a:r>
              <a:rPr kumimoji="1" lang="en-US" altLang="ja-JP" baseline="0" dirty="0" err="1" smtClean="0"/>
              <a:t>diquark</a:t>
            </a:r>
            <a:r>
              <a:rPr kumimoji="1" lang="en-US" altLang="ja-JP" baseline="0" dirty="0" smtClean="0"/>
              <a:t> motions are moved as changing the heavy quark mass.</a:t>
            </a:r>
          </a:p>
          <a:p>
            <a:endParaRPr kumimoji="1" lang="en-US" altLang="ja-JP" baseline="0" dirty="0" smtClean="0"/>
          </a:p>
          <a:p>
            <a:r>
              <a:rPr kumimoji="1" lang="en-US" altLang="ja-JP" baseline="0" dirty="0" smtClean="0"/>
              <a:t>Here, one finds that the rho-lambda mode separation becomes clearer in heavier quark mass.</a:t>
            </a:r>
          </a:p>
          <a:p>
            <a:r>
              <a:rPr kumimoji="1" lang="en-US" altLang="ja-JP" baseline="0" dirty="0" smtClean="0"/>
              <a:t>This point is important to extract information of </a:t>
            </a:r>
            <a:r>
              <a:rPr kumimoji="1" lang="en-US" altLang="ja-JP" baseline="0" dirty="0" err="1" smtClean="0"/>
              <a:t>diquark</a:t>
            </a:r>
            <a:r>
              <a:rPr kumimoji="1" lang="en-US" altLang="ja-JP" baseline="0" dirty="0" smtClean="0"/>
              <a:t> motions in baryons.</a:t>
            </a:r>
          </a:p>
          <a:p>
            <a:r>
              <a:rPr kumimoji="1" lang="en-US" altLang="ja-JP" baseline="0" dirty="0" smtClean="0"/>
              <a:t>After we learn the </a:t>
            </a:r>
            <a:r>
              <a:rPr kumimoji="1" lang="en-US" altLang="ja-JP" baseline="0" dirty="0" err="1" smtClean="0"/>
              <a:t>diquark</a:t>
            </a:r>
            <a:r>
              <a:rPr kumimoji="1" lang="en-US" altLang="ja-JP" baseline="0" dirty="0" smtClean="0"/>
              <a:t> correlations in charmed baryons, we could understand lighter baryons much better.</a:t>
            </a:r>
          </a:p>
          <a:p>
            <a:endParaRPr kumimoji="1" lang="en-US" altLang="ja-JP" baseline="0" dirty="0" smtClean="0"/>
          </a:p>
          <a:p>
            <a:r>
              <a:rPr kumimoji="1" lang="en-US" altLang="ja-JP" baseline="0" dirty="0" smtClean="0"/>
              <a:t>This is our strategy…</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A72189D-E4D0-41BA-8812-E29899A6BC9E}" type="slidenum">
              <a:rPr lang="ja-JP" altLang="en-US" smtClean="0">
                <a:solidFill>
                  <a:prstClr val="black"/>
                </a:solidFill>
              </a:rPr>
              <a:pPr/>
              <a:t>16</a:t>
            </a:fld>
            <a:endParaRPr lang="ja-JP" altLang="en-US">
              <a:solidFill>
                <a:prstClr val="black"/>
              </a:solidFill>
            </a:endParaRPr>
          </a:p>
        </p:txBody>
      </p:sp>
    </p:spTree>
    <p:extLst>
      <p:ext uri="{BB962C8B-B14F-4D97-AF65-F5344CB8AC3E}">
        <p14:creationId xmlns:p14="http://schemas.microsoft.com/office/powerpoint/2010/main" val="1322719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The production cross</a:t>
            </a:r>
            <a:r>
              <a:rPr kumimoji="1" lang="en-US" altLang="ja-JP" baseline="0" dirty="0" smtClean="0"/>
              <a:t> sections are dependent on the structure of the produced baryons.</a:t>
            </a:r>
          </a:p>
          <a:p>
            <a:r>
              <a:rPr kumimoji="1" lang="en-US" altLang="ja-JP" baseline="0" dirty="0" smtClean="0"/>
              <a:t>This is the case of the pion-induced production of the heavy baryon at a forward angle, as already described by the previous talker, </a:t>
            </a:r>
            <a:r>
              <a:rPr kumimoji="1" lang="en-US" altLang="ja-JP" baseline="0" dirty="0" err="1" smtClean="0"/>
              <a:t>Hosaka</a:t>
            </a:r>
            <a:r>
              <a:rPr kumimoji="1" lang="en-US" altLang="ja-JP" baseline="0" dirty="0" smtClean="0"/>
              <a:t>-san.</a:t>
            </a:r>
            <a:endParaRPr kumimoji="1" lang="en-US" altLang="ja-JP" dirty="0" smtClean="0"/>
          </a:p>
          <a:p>
            <a:endParaRPr kumimoji="1" lang="en-US" altLang="ja-JP" baseline="0" dirty="0" smtClean="0"/>
          </a:p>
          <a:p>
            <a:r>
              <a:rPr kumimoji="1" lang="en-US" altLang="ja-JP" baseline="0" dirty="0" smtClean="0"/>
              <a:t>Here, a u-quark is converted into a c-quark, where residual </a:t>
            </a:r>
            <a:r>
              <a:rPr kumimoji="1" lang="en-US" altLang="ja-JP" baseline="0" dirty="0" err="1" smtClean="0"/>
              <a:t>diquark</a:t>
            </a:r>
            <a:r>
              <a:rPr kumimoji="1" lang="en-US" altLang="ja-JP" baseline="0" dirty="0" smtClean="0"/>
              <a:t> acts as a spectator. In this reaction, the lambda mode excited states are well populated.</a:t>
            </a:r>
          </a:p>
          <a:p>
            <a:endParaRPr kumimoji="1" lang="en-US" altLang="ja-JP" baseline="0" dirty="0" smtClean="0"/>
          </a:p>
          <a:p>
            <a:r>
              <a:rPr kumimoji="1" lang="en-US" altLang="ja-JP" baseline="0" dirty="0" smtClean="0"/>
              <a:t>We find that relative strength of the cross section does not go down even at the higher orbital angular momentum, L, due a large momentum transfer of the reaction.</a:t>
            </a:r>
          </a:p>
          <a:p>
            <a:endParaRPr kumimoji="1" lang="ja-JP" altLang="en-US" dirty="0"/>
          </a:p>
        </p:txBody>
      </p:sp>
      <p:sp>
        <p:nvSpPr>
          <p:cNvPr id="4" name="スライド番号プレースホルダー 3"/>
          <p:cNvSpPr>
            <a:spLocks noGrp="1"/>
          </p:cNvSpPr>
          <p:nvPr>
            <p:ph type="sldNum" sz="quarter" idx="10"/>
          </p:nvPr>
        </p:nvSpPr>
        <p:spPr/>
        <p:txBody>
          <a:bodyPr/>
          <a:lstStyle/>
          <a:p>
            <a:fld id="{9A72189D-E4D0-41BA-8812-E29899A6BC9E}" type="slidenum">
              <a:rPr lang="ja-JP" altLang="en-US" smtClean="0">
                <a:solidFill>
                  <a:prstClr val="black"/>
                </a:solidFill>
              </a:rPr>
              <a:pPr/>
              <a:t>17</a:t>
            </a:fld>
            <a:endParaRPr lang="ja-JP" altLang="en-US">
              <a:solidFill>
                <a:prstClr val="black"/>
              </a:solidFill>
            </a:endParaRPr>
          </a:p>
        </p:txBody>
      </p:sp>
    </p:spTree>
    <p:extLst>
      <p:ext uri="{BB962C8B-B14F-4D97-AF65-F5344CB8AC3E}">
        <p14:creationId xmlns:p14="http://schemas.microsoft.com/office/powerpoint/2010/main" val="2213077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ja-JP" dirty="0" smtClean="0">
                <a:solidFill>
                  <a:srgbClr val="00FFFF"/>
                </a:solidFill>
              </a:rPr>
              <a:t>Cooperative efforts of potential users </a:t>
            </a:r>
            <a:r>
              <a:rPr lang="en-US" altLang="ja-JP" dirty="0" smtClean="0">
                <a:solidFill>
                  <a:schemeClr val="bg1"/>
                </a:solidFill>
              </a:rPr>
              <a:t>at the High-p BL are of essential importance to push forward this field. </a:t>
            </a:r>
            <a:endParaRPr lang="ja-JP" altLang="en-US" dirty="0" smtClean="0">
              <a:solidFill>
                <a:schemeClr val="bg1"/>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9A72189D-E4D0-41BA-8812-E29899A6BC9E}" type="slidenum">
              <a:rPr kumimoji="1" lang="ja-JP" altLang="en-US" smtClean="0"/>
              <a:pPr/>
              <a:t>19</a:t>
            </a:fld>
            <a:endParaRPr kumimoji="1" lang="ja-JP" altLang="en-US"/>
          </a:p>
        </p:txBody>
      </p:sp>
    </p:spTree>
    <p:extLst>
      <p:ext uri="{BB962C8B-B14F-4D97-AF65-F5344CB8AC3E}">
        <p14:creationId xmlns:p14="http://schemas.microsoft.com/office/powerpoint/2010/main" val="359601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A72189D-E4D0-41BA-8812-E29899A6BC9E}" type="slidenum">
              <a:rPr lang="ja-JP" altLang="en-US" smtClean="0">
                <a:solidFill>
                  <a:prstClr val="black"/>
                </a:solidFill>
              </a:rPr>
              <a:pPr/>
              <a:t>21</a:t>
            </a:fld>
            <a:endParaRPr lang="ja-JP" altLang="en-US">
              <a:solidFill>
                <a:prstClr val="black"/>
              </a:solidFill>
            </a:endParaRPr>
          </a:p>
        </p:txBody>
      </p:sp>
    </p:spTree>
    <p:extLst>
      <p:ext uri="{BB962C8B-B14F-4D97-AF65-F5344CB8AC3E}">
        <p14:creationId xmlns:p14="http://schemas.microsoft.com/office/powerpoint/2010/main" val="3082192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smtClean="0"/>
              <a:t>“How hadrons are formed from quarks?” is a fundamental question in Hadron physics.</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smtClean="0"/>
              <a:t>But the question is still difficult to answer even though the QCD is believed to be a principle that the strong interaction should be obeyed.</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smtClean="0"/>
              <a:t>This </a:t>
            </a:r>
            <a:r>
              <a:rPr kumimoji="1" lang="en-US" altLang="ja-JP" baseline="0" dirty="0" smtClean="0"/>
              <a:t>is due to the non-perturbative nature of the strong interaction in low energy.</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smtClean="0"/>
              <a:t>The coupling constant of the strong interaction becomes very large when close to the Lambda QCD, it becomes very hard to describe hadrons by solving the QCD equation in low energy, where quarks drastically change their nature.</a:t>
            </a:r>
          </a:p>
          <a:p>
            <a:endParaRPr kumimoji="1" lang="en-US" altLang="ja-JP" baseline="0" dirty="0" smtClean="0"/>
          </a:p>
        </p:txBody>
      </p:sp>
      <p:sp>
        <p:nvSpPr>
          <p:cNvPr id="4" name="スライド番号プレースホルダ 3"/>
          <p:cNvSpPr>
            <a:spLocks noGrp="1"/>
          </p:cNvSpPr>
          <p:nvPr>
            <p:ph type="sldNum" sz="quarter" idx="10"/>
          </p:nvPr>
        </p:nvSpPr>
        <p:spPr/>
        <p:txBody>
          <a:bodyPr/>
          <a:lstStyle/>
          <a:p>
            <a:fld id="{AAD545D0-195F-4C10-8CF2-BAD9C6B4A13A}" type="slidenum">
              <a:rPr lang="ja-JP" altLang="en-US" smtClean="0">
                <a:solidFill>
                  <a:prstClr val="black"/>
                </a:solidFill>
              </a:rPr>
              <a:pPr/>
              <a:t>2</a:t>
            </a:fld>
            <a:endParaRPr lang="ja-JP" altLang="en-US">
              <a:solidFill>
                <a:prstClr val="black"/>
              </a:solidFill>
            </a:endParaRPr>
          </a:p>
        </p:txBody>
      </p:sp>
    </p:spTree>
    <p:extLst>
      <p:ext uri="{BB962C8B-B14F-4D97-AF65-F5344CB8AC3E}">
        <p14:creationId xmlns:p14="http://schemas.microsoft.com/office/powerpoint/2010/main" val="5409952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In fact, more detailed calculation</a:t>
            </a:r>
            <a:r>
              <a:rPr kumimoji="1" lang="en-US" altLang="ja-JP" baseline="0" dirty="0" smtClean="0"/>
              <a:t> based on the Constituent Quark mode, </a:t>
            </a:r>
            <a:endParaRPr kumimoji="1" lang="en-US" altLang="ja-JP" dirty="0" smtClean="0"/>
          </a:p>
          <a:p>
            <a:endParaRPr kumimoji="1" lang="en-US" altLang="ja-JP" dirty="0" smtClean="0"/>
          </a:p>
          <a:p>
            <a:r>
              <a:rPr kumimoji="1" lang="en-US" altLang="ja-JP" dirty="0" smtClean="0"/>
              <a:t>More generalized</a:t>
            </a:r>
            <a:r>
              <a:rPr kumimoji="1" lang="en-US" altLang="ja-JP" baseline="0" dirty="0" smtClean="0"/>
              <a:t> feature of </a:t>
            </a:r>
            <a:r>
              <a:rPr kumimoji="1" lang="en-US" altLang="ja-JP" baseline="0" dirty="0" err="1" smtClean="0"/>
              <a:t>diquark</a:t>
            </a:r>
            <a:r>
              <a:rPr kumimoji="1" lang="en-US" altLang="ja-JP" baseline="0" dirty="0" smtClean="0"/>
              <a:t> mode in baryon resonances can be seen in this figure.</a:t>
            </a:r>
          </a:p>
          <a:p>
            <a:r>
              <a:rPr kumimoji="1" lang="en-US" altLang="ja-JP" baseline="0" dirty="0" smtClean="0"/>
              <a:t>This illustrates the level structure of excited states, particularly the rho/lambda-mode excited states as a function of the mass of heavy quark.</a:t>
            </a:r>
          </a:p>
          <a:p>
            <a:r>
              <a:rPr kumimoji="1" lang="en-US" altLang="ja-JP" baseline="0" dirty="0" smtClean="0"/>
              <a:t>Six excited states of different </a:t>
            </a:r>
            <a:r>
              <a:rPr kumimoji="1" lang="en-US" altLang="ja-JP" baseline="0" dirty="0" err="1" smtClean="0"/>
              <a:t>diquark</a:t>
            </a:r>
            <a:r>
              <a:rPr kumimoji="1" lang="en-US" altLang="ja-JP" baseline="0" dirty="0" smtClean="0"/>
              <a:t> motions are moved as changing the heavy quark mass.</a:t>
            </a:r>
          </a:p>
          <a:p>
            <a:endParaRPr kumimoji="1" lang="en-US" altLang="ja-JP" baseline="0" dirty="0" smtClean="0"/>
          </a:p>
          <a:p>
            <a:r>
              <a:rPr kumimoji="1" lang="en-US" altLang="ja-JP" baseline="0" dirty="0" smtClean="0"/>
              <a:t>Here, one finds that the rho-lambda mode separation becomes clearer in heavier quark mass.</a:t>
            </a:r>
          </a:p>
          <a:p>
            <a:r>
              <a:rPr kumimoji="1" lang="en-US" altLang="ja-JP" baseline="0" dirty="0" smtClean="0"/>
              <a:t>This point is important to extract information of </a:t>
            </a:r>
            <a:r>
              <a:rPr kumimoji="1" lang="en-US" altLang="ja-JP" baseline="0" dirty="0" err="1" smtClean="0"/>
              <a:t>diquark</a:t>
            </a:r>
            <a:r>
              <a:rPr kumimoji="1" lang="en-US" altLang="ja-JP" baseline="0" dirty="0" smtClean="0"/>
              <a:t> motions in baryons.</a:t>
            </a:r>
          </a:p>
          <a:p>
            <a:r>
              <a:rPr kumimoji="1" lang="en-US" altLang="ja-JP" baseline="0" dirty="0" smtClean="0"/>
              <a:t>After we learn the </a:t>
            </a:r>
            <a:r>
              <a:rPr kumimoji="1" lang="en-US" altLang="ja-JP" baseline="0" dirty="0" err="1" smtClean="0"/>
              <a:t>diquark</a:t>
            </a:r>
            <a:r>
              <a:rPr kumimoji="1" lang="en-US" altLang="ja-JP" baseline="0" dirty="0" smtClean="0"/>
              <a:t> correlations in charmed baryons, we could understand lighter baryons much better.</a:t>
            </a:r>
          </a:p>
          <a:p>
            <a:endParaRPr kumimoji="1" lang="en-US" altLang="ja-JP" baseline="0" dirty="0" smtClean="0"/>
          </a:p>
          <a:p>
            <a:r>
              <a:rPr kumimoji="1" lang="en-US" altLang="ja-JP" baseline="0" dirty="0" smtClean="0"/>
              <a:t>This is our strategy…</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A72189D-E4D0-41BA-8812-E29899A6BC9E}" type="slidenum">
              <a:rPr lang="ja-JP" altLang="en-US" smtClean="0">
                <a:solidFill>
                  <a:prstClr val="black"/>
                </a:solidFill>
              </a:rPr>
              <a:pPr/>
              <a:t>23</a:t>
            </a:fld>
            <a:endParaRPr lang="ja-JP" altLang="en-US">
              <a:solidFill>
                <a:prstClr val="black"/>
              </a:solidFill>
            </a:endParaRPr>
          </a:p>
        </p:txBody>
      </p:sp>
    </p:spTree>
    <p:extLst>
      <p:ext uri="{BB962C8B-B14F-4D97-AF65-F5344CB8AC3E}">
        <p14:creationId xmlns:p14="http://schemas.microsoft.com/office/powerpoint/2010/main" val="5687771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baseline="0" dirty="0" smtClean="0"/>
              <a:t>Then we proposed charmed baryon spectroscopy by using the missing mass techniques.</a:t>
            </a:r>
          </a:p>
          <a:p>
            <a:r>
              <a:rPr kumimoji="1" lang="en-US" altLang="ja-JP" baseline="0" dirty="0" smtClean="0"/>
              <a:t>We will measure the level structure of the excited charmed baryons and the production rate in the inclusive (pi-,D*-) spectrum.</a:t>
            </a:r>
          </a:p>
          <a:p>
            <a:r>
              <a:rPr kumimoji="1" lang="en-US" altLang="ja-JP" baseline="0" dirty="0" smtClean="0"/>
              <a:t>Decay productions will be also measured to assist the missing mass spectroscopy.</a:t>
            </a:r>
          </a:p>
          <a:p>
            <a:endParaRPr kumimoji="1" lang="en-US" altLang="ja-JP" baseline="0" dirty="0" smtClean="0"/>
          </a:p>
        </p:txBody>
      </p:sp>
      <p:sp>
        <p:nvSpPr>
          <p:cNvPr id="4" name="スライド番号プレースホルダ 3"/>
          <p:cNvSpPr>
            <a:spLocks noGrp="1"/>
          </p:cNvSpPr>
          <p:nvPr>
            <p:ph type="sldNum" sz="quarter" idx="10"/>
          </p:nvPr>
        </p:nvSpPr>
        <p:spPr/>
        <p:txBody>
          <a:bodyPr/>
          <a:lstStyle/>
          <a:p>
            <a:fld id="{AAD545D0-195F-4C10-8CF2-BAD9C6B4A13A}" type="slidenum">
              <a:rPr lang="ja-JP" altLang="en-US" smtClean="0">
                <a:solidFill>
                  <a:prstClr val="black"/>
                </a:solidFill>
              </a:rPr>
              <a:pPr/>
              <a:t>24</a:t>
            </a:fld>
            <a:endParaRPr lang="ja-JP" altLang="en-US">
              <a:solidFill>
                <a:prstClr val="black"/>
              </a:solidFill>
            </a:endParaRPr>
          </a:p>
        </p:txBody>
      </p:sp>
    </p:spTree>
    <p:extLst>
      <p:ext uri="{BB962C8B-B14F-4D97-AF65-F5344CB8AC3E}">
        <p14:creationId xmlns:p14="http://schemas.microsoft.com/office/powerpoint/2010/main" val="4031913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A72189D-E4D0-41BA-8812-E29899A6BC9E}" type="slidenum">
              <a:rPr kumimoji="1" lang="ja-JP" altLang="en-US" smtClean="0"/>
              <a:pPr/>
              <a:t>26</a:t>
            </a:fld>
            <a:endParaRPr kumimoji="1" lang="ja-JP" altLang="en-US"/>
          </a:p>
        </p:txBody>
      </p:sp>
    </p:spTree>
    <p:extLst>
      <p:ext uri="{BB962C8B-B14F-4D97-AF65-F5344CB8AC3E}">
        <p14:creationId xmlns:p14="http://schemas.microsoft.com/office/powerpoint/2010/main" val="19622415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A72189D-E4D0-41BA-8812-E29899A6BC9E}" type="slidenum">
              <a:rPr kumimoji="1" lang="ja-JP" altLang="en-US" smtClean="0"/>
              <a:pPr/>
              <a:t>28</a:t>
            </a:fld>
            <a:endParaRPr kumimoji="1" lang="ja-JP" altLang="en-US"/>
          </a:p>
        </p:txBody>
      </p:sp>
    </p:spTree>
    <p:extLst>
      <p:ext uri="{BB962C8B-B14F-4D97-AF65-F5344CB8AC3E}">
        <p14:creationId xmlns:p14="http://schemas.microsoft.com/office/powerpoint/2010/main" val="17214965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Interest</a:t>
            </a:r>
            <a:r>
              <a:rPr kumimoji="1" lang="en-US" altLang="ja-JP" baseline="0" dirty="0" smtClean="0"/>
              <a:t> in strange sector.</a:t>
            </a:r>
          </a:p>
          <a:p>
            <a:r>
              <a:rPr kumimoji="1" lang="en-US" altLang="ja-JP" baseline="0" dirty="0" smtClean="0"/>
              <a:t>As already suggested that the L1405 state is closely coupled to the </a:t>
            </a:r>
            <a:r>
              <a:rPr kumimoji="1" lang="en-US" altLang="ja-JP" baseline="0" dirty="0" err="1" smtClean="0"/>
              <a:t>KbarN</a:t>
            </a:r>
            <a:r>
              <a:rPr kumimoji="1" lang="en-US" altLang="ja-JP" baseline="0" dirty="0" smtClean="0"/>
              <a:t>, its level is obviously deviated from the indicated line of the lambda mode.</a:t>
            </a:r>
            <a:endParaRPr kumimoji="1" lang="ja-JP" altLang="en-US" dirty="0"/>
          </a:p>
        </p:txBody>
      </p:sp>
      <p:sp>
        <p:nvSpPr>
          <p:cNvPr id="4" name="スライド番号プレースホルダー 3"/>
          <p:cNvSpPr>
            <a:spLocks noGrp="1"/>
          </p:cNvSpPr>
          <p:nvPr>
            <p:ph type="sldNum" sz="quarter" idx="10"/>
          </p:nvPr>
        </p:nvSpPr>
        <p:spPr/>
        <p:txBody>
          <a:bodyPr/>
          <a:lstStyle/>
          <a:p>
            <a:fld id="{9A72189D-E4D0-41BA-8812-E29899A6BC9E}" type="slidenum">
              <a:rPr lang="ja-JP" altLang="en-US" smtClean="0">
                <a:solidFill>
                  <a:prstClr val="black"/>
                </a:solidFill>
              </a:rPr>
              <a:pPr/>
              <a:t>34</a:t>
            </a:fld>
            <a:endParaRPr lang="ja-JP" altLang="en-US">
              <a:solidFill>
                <a:prstClr val="black"/>
              </a:solidFill>
            </a:endParaRPr>
          </a:p>
        </p:txBody>
      </p:sp>
    </p:spTree>
    <p:extLst>
      <p:ext uri="{BB962C8B-B14F-4D97-AF65-F5344CB8AC3E}">
        <p14:creationId xmlns:p14="http://schemas.microsoft.com/office/powerpoint/2010/main" val="42131642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The production cross</a:t>
            </a:r>
            <a:r>
              <a:rPr kumimoji="1" lang="en-US" altLang="ja-JP" baseline="0" dirty="0" smtClean="0"/>
              <a:t> sections are dependent on the structure of the produced baryons.</a:t>
            </a:r>
          </a:p>
          <a:p>
            <a:r>
              <a:rPr kumimoji="1" lang="en-US" altLang="ja-JP" baseline="0" dirty="0" smtClean="0"/>
              <a:t>This is the case of the pion-induced production of the heavy baryon at a forward angle, as already described by the previous talker, </a:t>
            </a:r>
            <a:r>
              <a:rPr kumimoji="1" lang="en-US" altLang="ja-JP" baseline="0" dirty="0" err="1" smtClean="0"/>
              <a:t>Hosaka</a:t>
            </a:r>
            <a:r>
              <a:rPr kumimoji="1" lang="en-US" altLang="ja-JP" baseline="0" dirty="0" smtClean="0"/>
              <a:t>-san.</a:t>
            </a:r>
            <a:endParaRPr kumimoji="1" lang="en-US" altLang="ja-JP" dirty="0" smtClean="0"/>
          </a:p>
          <a:p>
            <a:endParaRPr kumimoji="1" lang="en-US" altLang="ja-JP" baseline="0" dirty="0" smtClean="0"/>
          </a:p>
          <a:p>
            <a:r>
              <a:rPr kumimoji="1" lang="en-US" altLang="ja-JP" baseline="0" dirty="0" smtClean="0"/>
              <a:t>Here, a u-quark is converted into a c-quark, where residual </a:t>
            </a:r>
            <a:r>
              <a:rPr kumimoji="1" lang="en-US" altLang="ja-JP" baseline="0" dirty="0" err="1" smtClean="0"/>
              <a:t>diquark</a:t>
            </a:r>
            <a:r>
              <a:rPr kumimoji="1" lang="en-US" altLang="ja-JP" baseline="0" dirty="0" smtClean="0"/>
              <a:t> acts as a spectator. In this reaction, the lambda mode excited states are well populated.</a:t>
            </a:r>
          </a:p>
          <a:p>
            <a:endParaRPr kumimoji="1" lang="en-US" altLang="ja-JP" baseline="0" dirty="0" smtClean="0"/>
          </a:p>
          <a:p>
            <a:r>
              <a:rPr kumimoji="1" lang="en-US" altLang="ja-JP" baseline="0" dirty="0" smtClean="0"/>
              <a:t>We find that relative strength of the cross section does not go down even at the higher orbital angular momentum, L, due a large momentum transfer of the reaction.</a:t>
            </a:r>
          </a:p>
          <a:p>
            <a:endParaRPr kumimoji="1" lang="ja-JP" altLang="en-US" dirty="0"/>
          </a:p>
        </p:txBody>
      </p:sp>
      <p:sp>
        <p:nvSpPr>
          <p:cNvPr id="4" name="スライド番号プレースホルダー 3"/>
          <p:cNvSpPr>
            <a:spLocks noGrp="1"/>
          </p:cNvSpPr>
          <p:nvPr>
            <p:ph type="sldNum" sz="quarter" idx="10"/>
          </p:nvPr>
        </p:nvSpPr>
        <p:spPr/>
        <p:txBody>
          <a:bodyPr/>
          <a:lstStyle/>
          <a:p>
            <a:fld id="{9A72189D-E4D0-41BA-8812-E29899A6BC9E}" type="slidenum">
              <a:rPr lang="ja-JP" altLang="en-US" smtClean="0">
                <a:solidFill>
                  <a:prstClr val="black"/>
                </a:solidFill>
              </a:rPr>
              <a:pPr/>
              <a:t>35</a:t>
            </a:fld>
            <a:endParaRPr lang="ja-JP" altLang="en-US">
              <a:solidFill>
                <a:prstClr val="black"/>
              </a:solidFill>
            </a:endParaRPr>
          </a:p>
        </p:txBody>
      </p:sp>
    </p:spTree>
    <p:extLst>
      <p:ext uri="{BB962C8B-B14F-4D97-AF65-F5344CB8AC3E}">
        <p14:creationId xmlns:p14="http://schemas.microsoft.com/office/powerpoint/2010/main" val="18057430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A72189D-E4D0-41BA-8812-E29899A6BC9E}" type="slidenum">
              <a:rPr kumimoji="1" lang="ja-JP" altLang="en-US" smtClean="0"/>
              <a:pPr/>
              <a:t>36</a:t>
            </a:fld>
            <a:endParaRPr kumimoji="1" lang="ja-JP" altLang="en-US"/>
          </a:p>
        </p:txBody>
      </p:sp>
    </p:spTree>
    <p:extLst>
      <p:ext uri="{BB962C8B-B14F-4D97-AF65-F5344CB8AC3E}">
        <p14:creationId xmlns:p14="http://schemas.microsoft.com/office/powerpoint/2010/main" val="705190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smtClean="0"/>
              <a:t>pQCD</a:t>
            </a:r>
            <a:r>
              <a:rPr kumimoji="1" lang="en-US" altLang="ja-JP" dirty="0" smtClean="0"/>
              <a:t> predicts the production cross section obeying the</a:t>
            </a:r>
            <a:r>
              <a:rPr kumimoji="1" lang="en-US" altLang="ja-JP" baseline="0" dirty="0" smtClean="0"/>
              <a:t> quark counting rule.</a:t>
            </a:r>
            <a:endParaRPr kumimoji="1" lang="ja-JP" altLang="en-US" dirty="0"/>
          </a:p>
        </p:txBody>
      </p:sp>
      <p:sp>
        <p:nvSpPr>
          <p:cNvPr id="4" name="スライド番号プレースホルダー 3"/>
          <p:cNvSpPr>
            <a:spLocks noGrp="1"/>
          </p:cNvSpPr>
          <p:nvPr>
            <p:ph type="sldNum" sz="quarter" idx="10"/>
          </p:nvPr>
        </p:nvSpPr>
        <p:spPr/>
        <p:txBody>
          <a:bodyPr/>
          <a:lstStyle/>
          <a:p>
            <a:fld id="{9A72189D-E4D0-41BA-8812-E29899A6BC9E}" type="slidenum">
              <a:rPr kumimoji="1" lang="ja-JP" altLang="en-US" smtClean="0"/>
              <a:pPr/>
              <a:t>37</a:t>
            </a:fld>
            <a:endParaRPr kumimoji="1" lang="ja-JP" altLang="en-US"/>
          </a:p>
        </p:txBody>
      </p:sp>
    </p:spTree>
    <p:extLst>
      <p:ext uri="{BB962C8B-B14F-4D97-AF65-F5344CB8AC3E}">
        <p14:creationId xmlns:p14="http://schemas.microsoft.com/office/powerpoint/2010/main" val="17580418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66813" y="1243013"/>
            <a:ext cx="4471987" cy="3354387"/>
          </a:xfrm>
        </p:spPr>
      </p:sp>
      <p:sp>
        <p:nvSpPr>
          <p:cNvPr id="3" name="ノート プレースホルダ 2"/>
          <p:cNvSpPr>
            <a:spLocks noGrp="1"/>
          </p:cNvSpPr>
          <p:nvPr>
            <p:ph type="body" idx="1"/>
          </p:nvPr>
        </p:nvSpPr>
        <p:spPr/>
        <p:txBody>
          <a:bodyPr>
            <a:normAutofit/>
          </a:bodyPr>
          <a:lstStyle/>
          <a:p>
            <a:r>
              <a:rPr kumimoji="1" lang="en-US" altLang="ja-JP" dirty="0" smtClean="0"/>
              <a:t>We </a:t>
            </a:r>
            <a:r>
              <a:rPr kumimoji="1" lang="en-US" altLang="ja-JP" baseline="0" dirty="0" smtClean="0"/>
              <a:t>also measure decay properties of charmed baryons.</a:t>
            </a:r>
          </a:p>
          <a:p>
            <a:r>
              <a:rPr kumimoji="1" lang="en-US" altLang="ja-JP" baseline="0" dirty="0" smtClean="0"/>
              <a:t>Again, it should be stressed that the branching ratios can be rather easily deduced in the missing mass spectroscopy.</a:t>
            </a:r>
          </a:p>
          <a:p>
            <a:endParaRPr kumimoji="1" lang="en-US" altLang="ja-JP" baseline="0" dirty="0" smtClean="0"/>
          </a:p>
          <a:p>
            <a:r>
              <a:rPr kumimoji="1" lang="en-US" altLang="ja-JP" baseline="0" dirty="0" smtClean="0"/>
              <a:t>The rho mode states are expected to favor a decay into a light meson and heavy baryon.</a:t>
            </a:r>
          </a:p>
          <a:p>
            <a:r>
              <a:rPr kumimoji="1" lang="en-US" altLang="ja-JP" baseline="0" dirty="0" smtClean="0"/>
              <a:t>While, the lambda mode states favor a decay into light baryon and heavy meson. </a:t>
            </a:r>
          </a:p>
        </p:txBody>
      </p:sp>
      <p:sp>
        <p:nvSpPr>
          <p:cNvPr id="4" name="スライド番号プレースホルダ 3"/>
          <p:cNvSpPr>
            <a:spLocks noGrp="1"/>
          </p:cNvSpPr>
          <p:nvPr>
            <p:ph type="sldNum" sz="quarter" idx="10"/>
          </p:nvPr>
        </p:nvSpPr>
        <p:spPr/>
        <p:txBody>
          <a:bodyPr/>
          <a:lstStyle/>
          <a:p>
            <a:fld id="{AAD545D0-195F-4C10-8CF2-BAD9C6B4A13A}" type="slidenum">
              <a:rPr lang="ja-JP" altLang="en-US" smtClean="0">
                <a:solidFill>
                  <a:prstClr val="black"/>
                </a:solidFill>
              </a:rPr>
              <a:pPr/>
              <a:t>40</a:t>
            </a:fld>
            <a:endParaRPr lang="ja-JP" altLang="en-US">
              <a:solidFill>
                <a:prstClr val="black"/>
              </a:solidFill>
            </a:endParaRPr>
          </a:p>
        </p:txBody>
      </p:sp>
    </p:spTree>
    <p:extLst>
      <p:ext uri="{BB962C8B-B14F-4D97-AF65-F5344CB8AC3E}">
        <p14:creationId xmlns:p14="http://schemas.microsoft.com/office/powerpoint/2010/main" val="39263918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aseline="0" dirty="0" smtClean="0"/>
              <a:t>We propose the charmed baryon spectroscopy.</a:t>
            </a:r>
          </a:p>
          <a:p>
            <a:r>
              <a:rPr kumimoji="1" lang="en-US" altLang="ja-JP" baseline="0" dirty="0" smtClean="0"/>
              <a:t>The key concern is the level of cross section by the (pi-,D*-) reaction.</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smtClean="0"/>
              <a:t>Our strategy is as follow:</a:t>
            </a:r>
            <a:endParaRPr kumimoji="1" lang="en-US" altLang="ja-JP" dirty="0" smtClean="0"/>
          </a:p>
          <a:p>
            <a:r>
              <a:rPr kumimoji="1" lang="en-US" altLang="ja-JP" dirty="0" smtClean="0"/>
              <a:t>We</a:t>
            </a:r>
            <a:r>
              <a:rPr kumimoji="1" lang="ja-JP" altLang="en-US" dirty="0" smtClean="0"/>
              <a:t> </a:t>
            </a:r>
            <a:r>
              <a:rPr kumimoji="1" lang="en-US" altLang="ja-JP" dirty="0" smtClean="0"/>
              <a:t>can check if the cross section is</a:t>
            </a:r>
            <a:r>
              <a:rPr kumimoji="1" lang="en-US" altLang="ja-JP" baseline="0" dirty="0" smtClean="0"/>
              <a:t> at the level of</a:t>
            </a:r>
            <a:r>
              <a:rPr kumimoji="1" lang="en-US" altLang="ja-JP" dirty="0" smtClean="0"/>
              <a:t> 1 </a:t>
            </a:r>
            <a:r>
              <a:rPr kumimoji="1" lang="en-US" altLang="ja-JP" dirty="0" err="1" smtClean="0"/>
              <a:t>nb</a:t>
            </a:r>
            <a:r>
              <a:rPr kumimoji="1" lang="en-US" altLang="ja-JP" dirty="0" smtClean="0"/>
              <a:t> in 10 days or so.</a:t>
            </a:r>
          </a:p>
          <a:p>
            <a:r>
              <a:rPr kumimoji="1" lang="en-US" altLang="ja-JP" dirty="0" smtClean="0"/>
              <a:t>When</a:t>
            </a:r>
            <a:r>
              <a:rPr kumimoji="1" lang="en-US" altLang="ja-JP" baseline="0" dirty="0" smtClean="0"/>
              <a:t> we found it is much less than 1 </a:t>
            </a:r>
            <a:r>
              <a:rPr kumimoji="1" lang="en-US" altLang="ja-JP" baseline="0" dirty="0" err="1" smtClean="0"/>
              <a:t>nb</a:t>
            </a:r>
            <a:r>
              <a:rPr kumimoji="1" lang="en-US" altLang="ja-JP" baseline="0" dirty="0" smtClean="0"/>
              <a:t> unfortunately, we will move to hyperon spectroscopy.</a:t>
            </a:r>
          </a:p>
          <a:p>
            <a:endParaRPr kumimoji="1" lang="en-US" altLang="ja-JP" baseline="0" dirty="0" smtClean="0"/>
          </a:p>
          <a:p>
            <a:r>
              <a:rPr kumimoji="1" lang="en-US" altLang="ja-JP" baseline="0" dirty="0" smtClean="0"/>
              <a:t>Below, we demonstrate the hyperon spectroscopy via the (pi-,K*0) reactions with the same setup.</a:t>
            </a:r>
          </a:p>
          <a:p>
            <a:r>
              <a:rPr kumimoji="1" lang="en-US" altLang="ja-JP" baseline="0" dirty="0" smtClean="0"/>
              <a:t>We investigate the </a:t>
            </a:r>
            <a:r>
              <a:rPr kumimoji="1" lang="en-US" altLang="ja-JP" baseline="0" dirty="0" err="1" smtClean="0"/>
              <a:t>diquark</a:t>
            </a:r>
            <a:r>
              <a:rPr kumimoji="1" lang="en-US" altLang="ja-JP" baseline="0" dirty="0" smtClean="0"/>
              <a:t> motions for known hyperon states through measuring production rates and decay branching ratios based on very much higher statics compared with those for charmed baryons.</a:t>
            </a:r>
          </a:p>
          <a:p>
            <a:endParaRPr kumimoji="1" lang="ja-JP" altLang="en-US" dirty="0"/>
          </a:p>
        </p:txBody>
      </p:sp>
      <p:sp>
        <p:nvSpPr>
          <p:cNvPr id="4" name="スライド番号プレースホルダー 3"/>
          <p:cNvSpPr>
            <a:spLocks noGrp="1"/>
          </p:cNvSpPr>
          <p:nvPr>
            <p:ph type="sldNum" sz="quarter" idx="10"/>
          </p:nvPr>
        </p:nvSpPr>
        <p:spPr/>
        <p:txBody>
          <a:bodyPr/>
          <a:lstStyle/>
          <a:p>
            <a:fld id="{9A72189D-E4D0-41BA-8812-E29899A6BC9E}" type="slidenum">
              <a:rPr kumimoji="1" lang="ja-JP" altLang="en-US" smtClean="0"/>
              <a:pPr/>
              <a:t>41</a:t>
            </a:fld>
            <a:endParaRPr kumimoji="1" lang="ja-JP" altLang="en-US"/>
          </a:p>
        </p:txBody>
      </p:sp>
    </p:spTree>
    <p:extLst>
      <p:ext uri="{BB962C8B-B14F-4D97-AF65-F5344CB8AC3E}">
        <p14:creationId xmlns:p14="http://schemas.microsoft.com/office/powerpoint/2010/main" val="3339563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baseline="0" dirty="0" smtClean="0"/>
              <a:t>A variety of Effective Degrees of Freedom, such as </a:t>
            </a:r>
            <a:r>
              <a:rPr kumimoji="1" lang="en-US" altLang="ja-JP" baseline="0" dirty="0" err="1" smtClean="0"/>
              <a:t>diquarks</a:t>
            </a:r>
            <a:r>
              <a:rPr kumimoji="1" lang="en-US" altLang="ja-JP" baseline="0" dirty="0" smtClean="0"/>
              <a:t> and hadrons, are discussed for a long time to describe hadrons with the so-called exotic states.</a:t>
            </a:r>
          </a:p>
          <a:p>
            <a:r>
              <a:rPr kumimoji="1" lang="en-US" altLang="ja-JP" baseline="0" dirty="0" smtClean="0"/>
              <a:t>If we call these </a:t>
            </a:r>
            <a:r>
              <a:rPr kumimoji="1" lang="en-US" altLang="ja-JP" baseline="0" dirty="0" err="1" smtClean="0"/>
              <a:t>EDoF</a:t>
            </a:r>
            <a:r>
              <a:rPr kumimoji="1" lang="en-US" altLang="ja-JP" baseline="0" dirty="0" smtClean="0"/>
              <a:t> as “Composite or Colored Quasi-Particles”, which are invented by Oka-san, they cannot be directly observed because they are confined in hadrons.</a:t>
            </a:r>
          </a:p>
          <a:p>
            <a:r>
              <a:rPr kumimoji="1" lang="en-US" altLang="ja-JP" baseline="0" dirty="0" smtClean="0"/>
              <a:t>Hadron spectroscopy to look into more details of internal structure or motions of the composites in hadrons is important.</a:t>
            </a:r>
          </a:p>
        </p:txBody>
      </p:sp>
      <p:sp>
        <p:nvSpPr>
          <p:cNvPr id="4" name="スライド番号プレースホルダ 3"/>
          <p:cNvSpPr>
            <a:spLocks noGrp="1"/>
          </p:cNvSpPr>
          <p:nvPr>
            <p:ph type="sldNum" sz="quarter" idx="10"/>
          </p:nvPr>
        </p:nvSpPr>
        <p:spPr/>
        <p:txBody>
          <a:bodyPr/>
          <a:lstStyle/>
          <a:p>
            <a:fld id="{AAD545D0-195F-4C10-8CF2-BAD9C6B4A13A}" type="slidenum">
              <a:rPr lang="ja-JP" altLang="en-US" smtClean="0">
                <a:solidFill>
                  <a:prstClr val="black"/>
                </a:solidFill>
              </a:rPr>
              <a:pPr/>
              <a:t>3</a:t>
            </a:fld>
            <a:endParaRPr lang="ja-JP" altLang="en-US">
              <a:solidFill>
                <a:prstClr val="black"/>
              </a:solidFill>
            </a:endParaRPr>
          </a:p>
        </p:txBody>
      </p:sp>
    </p:spTree>
    <p:extLst>
      <p:ext uri="{BB962C8B-B14F-4D97-AF65-F5344CB8AC3E}">
        <p14:creationId xmlns:p14="http://schemas.microsoft.com/office/powerpoint/2010/main" val="32700370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66813" y="1243013"/>
            <a:ext cx="4471987" cy="3354387"/>
          </a:xfrm>
        </p:spPr>
      </p:sp>
      <p:sp>
        <p:nvSpPr>
          <p:cNvPr id="3" name="ノート プレースホルダ 2"/>
          <p:cNvSpPr>
            <a:spLocks noGrp="1"/>
          </p:cNvSpPr>
          <p:nvPr>
            <p:ph type="body" idx="1"/>
          </p:nvPr>
        </p:nvSpPr>
        <p:spPr/>
        <p:txBody>
          <a:bodyPr>
            <a:normAutofit/>
          </a:bodyPr>
          <a:lstStyle/>
          <a:p>
            <a:r>
              <a:rPr kumimoji="1" lang="en-US" altLang="ja-JP" dirty="0" smtClean="0"/>
              <a:t>Here we show calculated production rates for hyperons at the beam momentum of ~5 </a:t>
            </a:r>
            <a:r>
              <a:rPr kumimoji="1" lang="en-US" altLang="ja-JP" dirty="0" err="1" smtClean="0"/>
              <a:t>GeV</a:t>
            </a:r>
            <a:r>
              <a:rPr kumimoji="1" lang="en-US" altLang="ja-JP" dirty="0" smtClean="0"/>
              <a:t>/c.</a:t>
            </a:r>
          </a:p>
          <a:p>
            <a:endParaRPr kumimoji="1" lang="en-US" altLang="ja-JP" dirty="0" smtClean="0"/>
          </a:p>
          <a:p>
            <a:r>
              <a:rPr kumimoji="1" lang="en-US" altLang="ja-JP" dirty="0" smtClean="0"/>
              <a:t>We</a:t>
            </a:r>
            <a:r>
              <a:rPr kumimoji="1" lang="en-US" altLang="ja-JP" baseline="0" dirty="0" smtClean="0"/>
              <a:t> find lambda mode states are populated well.</a:t>
            </a:r>
          </a:p>
          <a:p>
            <a:r>
              <a:rPr kumimoji="1" lang="en-US" altLang="ja-JP" baseline="0" dirty="0" smtClean="0"/>
              <a:t>The rho mode states are also populated through the mixing.</a:t>
            </a:r>
          </a:p>
          <a:p>
            <a:r>
              <a:rPr kumimoji="1" lang="en-US" altLang="ja-JP" baseline="0" dirty="0" smtClean="0"/>
              <a:t>This mode mixing is expected to be smaller as the quark mass is larger.</a:t>
            </a:r>
          </a:p>
          <a:p>
            <a:r>
              <a:rPr kumimoji="1" lang="en-US" altLang="ja-JP" baseline="0" dirty="0" smtClean="0"/>
              <a:t>So, it must be important to determine the magnitude of the mixing by measuring the production rates of the rho mode states.   </a:t>
            </a:r>
            <a:endParaRPr kumimoji="1" lang="ja-JP" altLang="en-US" dirty="0"/>
          </a:p>
        </p:txBody>
      </p:sp>
      <p:sp>
        <p:nvSpPr>
          <p:cNvPr id="4" name="スライド番号プレースホルダ 3"/>
          <p:cNvSpPr>
            <a:spLocks noGrp="1"/>
          </p:cNvSpPr>
          <p:nvPr>
            <p:ph type="sldNum" sz="quarter" idx="10"/>
          </p:nvPr>
        </p:nvSpPr>
        <p:spPr/>
        <p:txBody>
          <a:bodyPr/>
          <a:lstStyle/>
          <a:p>
            <a:fld id="{0F34A141-7640-469C-B217-99EC4E61B3F5}" type="slidenum">
              <a:rPr lang="ja-JP" altLang="en-US" smtClean="0">
                <a:solidFill>
                  <a:prstClr val="black"/>
                </a:solidFill>
              </a:rPr>
              <a:pPr/>
              <a:t>42</a:t>
            </a:fld>
            <a:endParaRPr lang="ja-JP" altLang="en-US">
              <a:solidFill>
                <a:prstClr val="black"/>
              </a:solidFill>
            </a:endParaRPr>
          </a:p>
        </p:txBody>
      </p:sp>
    </p:spTree>
    <p:extLst>
      <p:ext uri="{BB962C8B-B14F-4D97-AF65-F5344CB8AC3E}">
        <p14:creationId xmlns:p14="http://schemas.microsoft.com/office/powerpoint/2010/main" val="33394198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Based</a:t>
            </a:r>
            <a:r>
              <a:rPr kumimoji="1" lang="en-US" altLang="ja-JP" baseline="0" dirty="0" smtClean="0"/>
              <a:t> on this calculation, we simulate expected spectra.</a:t>
            </a:r>
          </a:p>
          <a:p>
            <a:r>
              <a:rPr kumimoji="1" lang="en-US" altLang="ja-JP" baseline="0" dirty="0" smtClean="0"/>
              <a:t>Top figure shows the inclusive spectrum of the (pi-,K*0) reaction.</a:t>
            </a:r>
          </a:p>
          <a:p>
            <a:r>
              <a:rPr kumimoji="1" lang="en-US" altLang="ja-JP" baseline="0" dirty="0" smtClean="0"/>
              <a:t>BG is estimated by JAM.</a:t>
            </a:r>
          </a:p>
          <a:p>
            <a:r>
              <a:rPr kumimoji="1" lang="en-US" altLang="ja-JP" baseline="0" dirty="0" smtClean="0"/>
              <a:t>Here we could identify the decay modes, by detecting the decay particles and gating associate particles identified in the missing mass.</a:t>
            </a:r>
          </a:p>
          <a:p>
            <a:r>
              <a:rPr kumimoji="1" lang="en-US" altLang="ja-JP" baseline="0" dirty="0" smtClean="0"/>
              <a:t>The BG levels are reduced much in the decay modes.</a:t>
            </a:r>
            <a:endParaRPr kumimoji="1" lang="ja-JP" altLang="en-US" dirty="0"/>
          </a:p>
        </p:txBody>
      </p:sp>
      <p:sp>
        <p:nvSpPr>
          <p:cNvPr id="4" name="スライド番号プレースホルダー 3"/>
          <p:cNvSpPr>
            <a:spLocks noGrp="1"/>
          </p:cNvSpPr>
          <p:nvPr>
            <p:ph type="sldNum" sz="quarter" idx="10"/>
          </p:nvPr>
        </p:nvSpPr>
        <p:spPr/>
        <p:txBody>
          <a:bodyPr/>
          <a:lstStyle/>
          <a:p>
            <a:fld id="{9A72189D-E4D0-41BA-8812-E29899A6BC9E}" type="slidenum">
              <a:rPr kumimoji="1" lang="ja-JP" altLang="en-US" smtClean="0"/>
              <a:pPr/>
              <a:t>43</a:t>
            </a:fld>
            <a:endParaRPr kumimoji="1" lang="ja-JP" altLang="en-US"/>
          </a:p>
        </p:txBody>
      </p:sp>
    </p:spTree>
    <p:extLst>
      <p:ext uri="{BB962C8B-B14F-4D97-AF65-F5344CB8AC3E}">
        <p14:creationId xmlns:p14="http://schemas.microsoft.com/office/powerpoint/2010/main" val="16944158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We recognize 7 know states in the excited energy region.</a:t>
            </a:r>
          </a:p>
          <a:p>
            <a:r>
              <a:rPr kumimoji="1" lang="en-US" altLang="ja-JP" dirty="0" smtClean="0"/>
              <a:t>By tagging the K-p decay mode, the </a:t>
            </a:r>
            <a:r>
              <a:rPr kumimoji="1" lang="en-US" altLang="ja-JP" dirty="0" err="1" smtClean="0"/>
              <a:t>lamda</a:t>
            </a:r>
            <a:r>
              <a:rPr kumimoji="1" lang="en-US" altLang="ja-JP" dirty="0" smtClean="0"/>
              <a:t> mode states are enhanced</a:t>
            </a:r>
          </a:p>
          <a:p>
            <a:r>
              <a:rPr kumimoji="1" lang="en-US" altLang="ja-JP" dirty="0" smtClean="0"/>
              <a:t>On the other hand, the rho mode states are enhanced in the </a:t>
            </a:r>
            <a:r>
              <a:rPr kumimoji="1" lang="en-US" altLang="ja-JP" dirty="0" err="1" smtClean="0"/>
              <a:t>piSigma</a:t>
            </a:r>
            <a:r>
              <a:rPr kumimoji="1" lang="en-US" altLang="ja-JP" dirty="0" smtClean="0"/>
              <a:t> mode.</a:t>
            </a:r>
            <a:endParaRPr kumimoji="1" lang="ja-JP" altLang="en-US" dirty="0"/>
          </a:p>
        </p:txBody>
      </p:sp>
      <p:sp>
        <p:nvSpPr>
          <p:cNvPr id="4" name="スライド番号プレースホルダー 3"/>
          <p:cNvSpPr>
            <a:spLocks noGrp="1"/>
          </p:cNvSpPr>
          <p:nvPr>
            <p:ph type="sldNum" sz="quarter" idx="10"/>
          </p:nvPr>
        </p:nvSpPr>
        <p:spPr/>
        <p:txBody>
          <a:bodyPr/>
          <a:lstStyle/>
          <a:p>
            <a:fld id="{9A72189D-E4D0-41BA-8812-E29899A6BC9E}" type="slidenum">
              <a:rPr kumimoji="1" lang="ja-JP" altLang="en-US" smtClean="0"/>
              <a:pPr/>
              <a:t>44</a:t>
            </a:fld>
            <a:endParaRPr kumimoji="1" lang="ja-JP" altLang="en-US"/>
          </a:p>
        </p:txBody>
      </p:sp>
    </p:spTree>
    <p:extLst>
      <p:ext uri="{BB962C8B-B14F-4D97-AF65-F5344CB8AC3E}">
        <p14:creationId xmlns:p14="http://schemas.microsoft.com/office/powerpoint/2010/main" val="14111361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Here, we expect to see a HQ doublet.</a:t>
            </a:r>
          </a:p>
          <a:p>
            <a:r>
              <a:rPr kumimoji="1" lang="en-US" altLang="ja-JP" dirty="0" smtClean="0"/>
              <a:t>If they are the</a:t>
            </a:r>
            <a:r>
              <a:rPr kumimoji="1" lang="en-US" altLang="ja-JP" baseline="0" dirty="0" smtClean="0"/>
              <a:t> doublet states, the production ratio should be 3 to 2.</a:t>
            </a:r>
          </a:p>
          <a:p>
            <a:endParaRPr kumimoji="1" lang="en-US" altLang="ja-JP"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So…,</a:t>
            </a:r>
            <a:r>
              <a:rPr kumimoji="1" lang="en-US" altLang="ja-JP" baseline="0" dirty="0" smtClean="0"/>
              <a:t> y</a:t>
            </a:r>
            <a:r>
              <a:rPr kumimoji="1" lang="en-US" altLang="ja-JP" dirty="0" smtClean="0"/>
              <a:t>ou</a:t>
            </a:r>
            <a:r>
              <a:rPr kumimoji="1" lang="en-US" altLang="ja-JP" baseline="0" dirty="0" smtClean="0"/>
              <a:t> may worry about if these states can be extracted in reality.</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A72189D-E4D0-41BA-8812-E29899A6BC9E}" type="slidenum">
              <a:rPr kumimoji="1" lang="ja-JP" altLang="en-US" smtClean="0"/>
              <a:pPr/>
              <a:t>45</a:t>
            </a:fld>
            <a:endParaRPr kumimoji="1" lang="ja-JP" altLang="en-US"/>
          </a:p>
        </p:txBody>
      </p:sp>
    </p:spTree>
    <p:extLst>
      <p:ext uri="{BB962C8B-B14F-4D97-AF65-F5344CB8AC3E}">
        <p14:creationId xmlns:p14="http://schemas.microsoft.com/office/powerpoint/2010/main" val="13133484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You</a:t>
            </a:r>
            <a:r>
              <a:rPr kumimoji="1" lang="en-US" altLang="ja-JP" baseline="0" dirty="0" smtClean="0"/>
              <a:t> may worry about if these states can be extracted in reality.</a:t>
            </a:r>
            <a:endParaRPr kumimoji="1" lang="en-US" altLang="ja-JP" dirty="0" smtClean="0"/>
          </a:p>
          <a:p>
            <a:endParaRPr kumimoji="1" lang="en-US" altLang="ja-JP" dirty="0" smtClean="0"/>
          </a:p>
          <a:p>
            <a:r>
              <a:rPr kumimoji="1" lang="en-US" altLang="ja-JP" dirty="0" smtClean="0"/>
              <a:t>This</a:t>
            </a:r>
            <a:r>
              <a:rPr kumimoji="1" lang="en-US" altLang="ja-JP" baseline="0" dirty="0" smtClean="0"/>
              <a:t> shows fitting results.</a:t>
            </a:r>
          </a:p>
          <a:p>
            <a:r>
              <a:rPr kumimoji="1" lang="en-US" altLang="ja-JP" baseline="0" dirty="0" smtClean="0"/>
              <a:t>Here, BG could be reproduced by using the 5</a:t>
            </a:r>
            <a:r>
              <a:rPr kumimoji="1" lang="en-US" altLang="ja-JP" baseline="30000" dirty="0" smtClean="0"/>
              <a:t>th</a:t>
            </a:r>
            <a:r>
              <a:rPr kumimoji="1" lang="en-US" altLang="ja-JP" baseline="0" dirty="0" smtClean="0"/>
              <a:t> order polynomial function.</a:t>
            </a:r>
          </a:p>
          <a:p>
            <a:endParaRPr kumimoji="1" lang="en-US" altLang="ja-JP"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smtClean="0"/>
              <a:t>Actually, we could successfully demonstrate to extract 7 known states.</a:t>
            </a:r>
          </a:p>
          <a:p>
            <a:r>
              <a:rPr kumimoji="1" lang="en-US" altLang="ja-JP" baseline="0" dirty="0" smtClean="0"/>
              <a:t>It is quite helpful that we could apply </a:t>
            </a:r>
            <a:r>
              <a:rPr kumimoji="1" lang="en-US" altLang="ja-JP" b="1" baseline="0" dirty="0" smtClean="0"/>
              <a:t>proper</a:t>
            </a:r>
            <a:r>
              <a:rPr kumimoji="1" lang="en-US" altLang="ja-JP" baseline="0" dirty="0" smtClean="0"/>
              <a:t> constraints for the states w/ known masses and widths to some extent.</a:t>
            </a:r>
          </a:p>
          <a:p>
            <a:r>
              <a:rPr kumimoji="1" lang="en-US" altLang="ja-JP" baseline="0" dirty="0" smtClean="0"/>
              <a:t>In addition to this, the peak enhancements in the decay modes are also helpful to fix the peak positions and widths. </a:t>
            </a:r>
          </a:p>
          <a:p>
            <a:endParaRPr kumimoji="1" lang="en-US" altLang="ja-JP" baseline="0" dirty="0" smtClean="0"/>
          </a:p>
          <a:p>
            <a:endParaRPr kumimoji="1" lang="en-US" altLang="ja-JP" baseline="0" dirty="0" smtClean="0"/>
          </a:p>
          <a:p>
            <a:endParaRPr kumimoji="1" lang="en-US" altLang="ja-JP" baseline="0" dirty="0" smtClean="0"/>
          </a:p>
          <a:p>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9A72189D-E4D0-41BA-8812-E29899A6BC9E}" type="slidenum">
              <a:rPr kumimoji="1" lang="ja-JP" altLang="en-US" smtClean="0"/>
              <a:pPr/>
              <a:t>46</a:t>
            </a:fld>
            <a:endParaRPr kumimoji="1" lang="ja-JP" altLang="en-US"/>
          </a:p>
        </p:txBody>
      </p:sp>
    </p:spTree>
    <p:extLst>
      <p:ext uri="{BB962C8B-B14F-4D97-AF65-F5344CB8AC3E}">
        <p14:creationId xmlns:p14="http://schemas.microsoft.com/office/powerpoint/2010/main" val="11555615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Lam/rho modes states identified by production rates are expected to correlate</a:t>
            </a:r>
            <a:r>
              <a:rPr kumimoji="1" lang="en-US" altLang="ja-JP" baseline="0" dirty="0" smtClean="0"/>
              <a:t> with their decay ratios. </a:t>
            </a:r>
          </a:p>
          <a:p>
            <a:r>
              <a:rPr kumimoji="1" lang="en-US" altLang="ja-JP" baseline="0" dirty="0" smtClean="0"/>
              <a:t>Actually, the hyperon data reported by PDG suggest the mode dependence.</a:t>
            </a:r>
          </a:p>
          <a:p>
            <a:r>
              <a:rPr kumimoji="1" lang="en-US" altLang="ja-JP" baseline="0" dirty="0" smtClean="0"/>
              <a:t>But the errors are still sizable.</a:t>
            </a:r>
          </a:p>
          <a:p>
            <a:r>
              <a:rPr kumimoji="1" lang="en-US" altLang="ja-JP" baseline="0" dirty="0" smtClean="0"/>
              <a:t>We have to establish the dependence with high accuracy.</a:t>
            </a:r>
          </a:p>
          <a:p>
            <a:r>
              <a:rPr kumimoji="1" lang="en-US" altLang="ja-JP" baseline="0" dirty="0" smtClean="0"/>
              <a:t>We could measure the ratios at an error level of that for L(1520).</a:t>
            </a:r>
          </a:p>
          <a:p>
            <a:endParaRPr kumimoji="1" lang="en-US" altLang="ja-JP" baseline="0" dirty="0" smtClean="0"/>
          </a:p>
          <a:p>
            <a:r>
              <a:rPr kumimoji="1" lang="en-US" altLang="ja-JP" baseline="0" dirty="0" smtClean="0"/>
              <a:t>It should be noted that no such data are available in charmed baryons.</a:t>
            </a: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A72189D-E4D0-41BA-8812-E29899A6BC9E}" type="slidenum">
              <a:rPr kumimoji="1" lang="ja-JP" altLang="en-US" smtClean="0"/>
              <a:pPr/>
              <a:t>47</a:t>
            </a:fld>
            <a:endParaRPr kumimoji="1" lang="ja-JP" altLang="en-US"/>
          </a:p>
        </p:txBody>
      </p:sp>
    </p:spTree>
    <p:extLst>
      <p:ext uri="{BB962C8B-B14F-4D97-AF65-F5344CB8AC3E}">
        <p14:creationId xmlns:p14="http://schemas.microsoft.com/office/powerpoint/2010/main" val="28741205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A72189D-E4D0-41BA-8812-E29899A6BC9E}" type="slidenum">
              <a:rPr kumimoji="1" lang="ja-JP" altLang="en-US" smtClean="0"/>
              <a:pPr/>
              <a:t>48</a:t>
            </a:fld>
            <a:endParaRPr kumimoji="1" lang="ja-JP" altLang="en-US"/>
          </a:p>
        </p:txBody>
      </p:sp>
    </p:spTree>
    <p:extLst>
      <p:ext uri="{BB962C8B-B14F-4D97-AF65-F5344CB8AC3E}">
        <p14:creationId xmlns:p14="http://schemas.microsoft.com/office/powerpoint/2010/main" val="5427826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More generalized</a:t>
            </a:r>
            <a:r>
              <a:rPr kumimoji="1" lang="en-US" altLang="ja-JP" baseline="0" dirty="0" smtClean="0"/>
              <a:t> feature of </a:t>
            </a:r>
            <a:r>
              <a:rPr kumimoji="1" lang="en-US" altLang="ja-JP" baseline="0" dirty="0" err="1" smtClean="0"/>
              <a:t>diquark</a:t>
            </a:r>
            <a:r>
              <a:rPr kumimoji="1" lang="en-US" altLang="ja-JP" baseline="0" dirty="0" smtClean="0"/>
              <a:t> mode in baryon resonances can be seen in this figure.</a:t>
            </a:r>
          </a:p>
          <a:p>
            <a:r>
              <a:rPr kumimoji="1" lang="en-US" altLang="ja-JP" baseline="0" dirty="0" smtClean="0"/>
              <a:t>This illustrates the level structure of excited states, particularly the rho/lambda-mode excited states as a function of the mass of heavy quark.</a:t>
            </a:r>
          </a:p>
          <a:p>
            <a:r>
              <a:rPr kumimoji="1" lang="en-US" altLang="ja-JP" baseline="0" dirty="0" smtClean="0"/>
              <a:t>Six excited states of different </a:t>
            </a:r>
            <a:r>
              <a:rPr kumimoji="1" lang="en-US" altLang="ja-JP" baseline="0" dirty="0" err="1" smtClean="0"/>
              <a:t>diquark</a:t>
            </a:r>
            <a:r>
              <a:rPr kumimoji="1" lang="en-US" altLang="ja-JP" baseline="0" dirty="0" smtClean="0"/>
              <a:t> motions are moved as changing the heavy quark mass.</a:t>
            </a:r>
          </a:p>
          <a:p>
            <a:endParaRPr kumimoji="1" lang="en-US" altLang="ja-JP" baseline="0" dirty="0" smtClean="0"/>
          </a:p>
          <a:p>
            <a:r>
              <a:rPr kumimoji="1" lang="en-US" altLang="ja-JP" baseline="0" dirty="0" smtClean="0"/>
              <a:t>Here, one finds that the rho-lambda mode separation becomes clearer in heavier quark mass.</a:t>
            </a:r>
          </a:p>
          <a:p>
            <a:r>
              <a:rPr kumimoji="1" lang="en-US" altLang="ja-JP" baseline="0" dirty="0" smtClean="0"/>
              <a:t>This point is important to extract information of </a:t>
            </a:r>
            <a:r>
              <a:rPr kumimoji="1" lang="en-US" altLang="ja-JP" baseline="0" dirty="0" err="1" smtClean="0"/>
              <a:t>diquark</a:t>
            </a:r>
            <a:r>
              <a:rPr kumimoji="1" lang="en-US" altLang="ja-JP" baseline="0" dirty="0" smtClean="0"/>
              <a:t> motions in baryons.</a:t>
            </a:r>
          </a:p>
          <a:p>
            <a:r>
              <a:rPr kumimoji="1" lang="en-US" altLang="ja-JP" baseline="0" dirty="0" smtClean="0"/>
              <a:t>After we learn the </a:t>
            </a:r>
            <a:r>
              <a:rPr kumimoji="1" lang="en-US" altLang="ja-JP" baseline="0" dirty="0" err="1" smtClean="0"/>
              <a:t>diquark</a:t>
            </a:r>
            <a:r>
              <a:rPr kumimoji="1" lang="en-US" altLang="ja-JP" baseline="0" dirty="0" smtClean="0"/>
              <a:t> correlations in charmed baryons, we could understand lighter baryons much better.</a:t>
            </a:r>
          </a:p>
          <a:p>
            <a:endParaRPr kumimoji="1" lang="en-US" altLang="ja-JP" baseline="0" dirty="0" smtClean="0"/>
          </a:p>
          <a:p>
            <a:r>
              <a:rPr kumimoji="1" lang="en-US" altLang="ja-JP" baseline="0" dirty="0" smtClean="0"/>
              <a:t>This is our strategy…</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A72189D-E4D0-41BA-8812-E29899A6BC9E}" type="slidenum">
              <a:rPr kumimoji="1" lang="ja-JP" altLang="en-US" smtClean="0"/>
              <a:pPr/>
              <a:t>49</a:t>
            </a:fld>
            <a:endParaRPr kumimoji="1" lang="ja-JP" altLang="en-US"/>
          </a:p>
        </p:txBody>
      </p:sp>
    </p:spTree>
    <p:extLst>
      <p:ext uri="{BB962C8B-B14F-4D97-AF65-F5344CB8AC3E}">
        <p14:creationId xmlns:p14="http://schemas.microsoft.com/office/powerpoint/2010/main" val="15802004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Let me</a:t>
            </a:r>
            <a:r>
              <a:rPr kumimoji="1" lang="en-US" altLang="ja-JP" baseline="0" dirty="0" smtClean="0"/>
              <a:t> start from this naive question in </a:t>
            </a:r>
            <a:r>
              <a:rPr kumimoji="1" lang="en-US" altLang="ja-JP" baseline="0" dirty="0" err="1" smtClean="0"/>
              <a:t>hadron</a:t>
            </a:r>
            <a:r>
              <a:rPr kumimoji="1" lang="en-US" altLang="ja-JP" baseline="0" dirty="0" smtClean="0"/>
              <a:t> physics;</a:t>
            </a:r>
            <a:endParaRPr kumimoji="1" lang="en-US" altLang="ja-JP" dirty="0" smtClean="0"/>
          </a:p>
          <a:p>
            <a:r>
              <a:rPr kumimoji="1" lang="en-US" altLang="ja-JP" dirty="0" smtClean="0"/>
              <a:t>“What</a:t>
            </a:r>
            <a:r>
              <a:rPr kumimoji="1" lang="en-US" altLang="ja-JP" baseline="0" dirty="0" smtClean="0"/>
              <a:t> are good building blocks of hadrons?”</a:t>
            </a:r>
          </a:p>
          <a:p>
            <a:r>
              <a:rPr kumimoji="1" lang="en-US" altLang="ja-JP" baseline="0" dirty="0" smtClean="0"/>
              <a:t>We know that a constituent quark is a very good building block of hadrons, </a:t>
            </a:r>
          </a:p>
          <a:p>
            <a:r>
              <a:rPr kumimoji="1" lang="en-US" altLang="ja-JP" baseline="0" dirty="0" smtClean="0"/>
              <a:t>which successfully describes </a:t>
            </a:r>
            <a:r>
              <a:rPr kumimoji="1" lang="en-US" altLang="ja-JP" baseline="0" dirty="0" err="1" smtClean="0"/>
              <a:t>hadron</a:t>
            </a:r>
            <a:r>
              <a:rPr kumimoji="1" lang="en-US" altLang="ja-JP" baseline="0" dirty="0" smtClean="0"/>
              <a:t> properties, such as masses, classifications based on spin/flavor symmetry, and even magnetic moments. This is good for ground state hadrons.</a:t>
            </a:r>
          </a:p>
          <a:p>
            <a:r>
              <a:rPr kumimoji="1" lang="en-US" altLang="ja-JP" baseline="0" dirty="0" smtClean="0"/>
              <a:t>However, the constituent quark model sometimes fails in resonance states.</a:t>
            </a:r>
          </a:p>
          <a:p>
            <a:r>
              <a:rPr kumimoji="1" lang="en-US" altLang="ja-JP" baseline="0" dirty="0" smtClean="0"/>
              <a:t>Hadrons can be good building blocks, as recently Meson-meson and Meson-Baryon molecular states are intensively discussed. Here, they are all color singlet states.</a:t>
            </a:r>
          </a:p>
          <a:p>
            <a:endParaRPr kumimoji="1" lang="en-US" altLang="ja-JP" baseline="0" dirty="0" smtClean="0"/>
          </a:p>
          <a:p>
            <a:r>
              <a:rPr kumimoji="1" lang="en-US" altLang="ja-JP" baseline="0" dirty="0" smtClean="0"/>
              <a:t>“</a:t>
            </a:r>
            <a:r>
              <a:rPr kumimoji="1" lang="en-US" altLang="ja-JP" baseline="0" dirty="0" err="1" smtClean="0"/>
              <a:t>Diquark</a:t>
            </a:r>
            <a:r>
              <a:rPr kumimoji="1" lang="en-US" altLang="ja-JP" baseline="0" dirty="0" smtClean="0"/>
              <a:t>” is considered as a building block of baryons.</a:t>
            </a:r>
          </a:p>
          <a:p>
            <a:r>
              <a:rPr kumimoji="1" lang="en-US" altLang="ja-JP" dirty="0" smtClean="0"/>
              <a:t>Although</a:t>
            </a:r>
            <a:r>
              <a:rPr kumimoji="1" lang="en-US" altLang="ja-JP" baseline="0" dirty="0" smtClean="0"/>
              <a:t> this object is discussed for a long time. it has not been settled yet.</a:t>
            </a:r>
            <a:endParaRPr kumimoji="1" lang="ja-JP" altLang="en-US" dirty="0"/>
          </a:p>
        </p:txBody>
      </p:sp>
      <p:sp>
        <p:nvSpPr>
          <p:cNvPr id="4" name="スライド番号プレースホルダ 3"/>
          <p:cNvSpPr>
            <a:spLocks noGrp="1"/>
          </p:cNvSpPr>
          <p:nvPr>
            <p:ph type="sldNum" sz="quarter" idx="10"/>
          </p:nvPr>
        </p:nvSpPr>
        <p:spPr/>
        <p:txBody>
          <a:bodyPr/>
          <a:lstStyle/>
          <a:p>
            <a:fld id="{AAD545D0-195F-4C10-8CF2-BAD9C6B4A13A}" type="slidenum">
              <a:rPr lang="ja-JP" altLang="en-US" smtClean="0">
                <a:solidFill>
                  <a:prstClr val="black"/>
                </a:solidFill>
              </a:rPr>
              <a:pPr/>
              <a:t>52</a:t>
            </a:fld>
            <a:endParaRPr lang="ja-JP" altLang="en-US">
              <a:solidFill>
                <a:prstClr val="black"/>
              </a:solidFill>
            </a:endParaRPr>
          </a:p>
        </p:txBody>
      </p:sp>
    </p:spTree>
    <p:extLst>
      <p:ext uri="{BB962C8B-B14F-4D97-AF65-F5344CB8AC3E}">
        <p14:creationId xmlns:p14="http://schemas.microsoft.com/office/powerpoint/2010/main" val="42134401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Let me</a:t>
            </a:r>
            <a:r>
              <a:rPr kumimoji="1" lang="en-US" altLang="ja-JP" baseline="0" dirty="0" smtClean="0"/>
              <a:t> start from this naive question in </a:t>
            </a:r>
            <a:r>
              <a:rPr kumimoji="1" lang="en-US" altLang="ja-JP" baseline="0" dirty="0" err="1" smtClean="0"/>
              <a:t>hadron</a:t>
            </a:r>
            <a:r>
              <a:rPr kumimoji="1" lang="en-US" altLang="ja-JP" baseline="0" dirty="0" smtClean="0"/>
              <a:t> physics;</a:t>
            </a:r>
            <a:endParaRPr kumimoji="1" lang="en-US" altLang="ja-JP" dirty="0" smtClean="0"/>
          </a:p>
          <a:p>
            <a:r>
              <a:rPr kumimoji="1" lang="en-US" altLang="ja-JP" dirty="0" smtClean="0"/>
              <a:t>“What</a:t>
            </a:r>
            <a:r>
              <a:rPr kumimoji="1" lang="en-US" altLang="ja-JP" baseline="0" dirty="0" smtClean="0"/>
              <a:t> are good building blocks of hadrons?”</a:t>
            </a:r>
          </a:p>
          <a:p>
            <a:r>
              <a:rPr kumimoji="1" lang="en-US" altLang="ja-JP" baseline="0" dirty="0" smtClean="0"/>
              <a:t>We know that a constituent quark is a very good building block of hadrons, </a:t>
            </a:r>
          </a:p>
          <a:p>
            <a:r>
              <a:rPr kumimoji="1" lang="en-US" altLang="ja-JP" baseline="0" dirty="0" smtClean="0"/>
              <a:t>which successfully describes </a:t>
            </a:r>
            <a:r>
              <a:rPr kumimoji="1" lang="en-US" altLang="ja-JP" baseline="0" dirty="0" err="1" smtClean="0"/>
              <a:t>hadron</a:t>
            </a:r>
            <a:r>
              <a:rPr kumimoji="1" lang="en-US" altLang="ja-JP" baseline="0" dirty="0" smtClean="0"/>
              <a:t> properties, such as masses, classifications based on spin/flavor symmetry, and even magnetic moments. This is good for ground state hadrons.</a:t>
            </a:r>
          </a:p>
          <a:p>
            <a:r>
              <a:rPr kumimoji="1" lang="en-US" altLang="ja-JP" baseline="0" dirty="0" smtClean="0"/>
              <a:t>However, the constituent quark model sometimes fails in resonance states.</a:t>
            </a:r>
          </a:p>
          <a:p>
            <a:r>
              <a:rPr kumimoji="1" lang="en-US" altLang="ja-JP" baseline="0" dirty="0" smtClean="0"/>
              <a:t>Hadrons can be good building blocks, as recently Meson-meson and Meson-Baryon molecular states are intensively discussed. Here, they are all color singlet states.</a:t>
            </a:r>
          </a:p>
          <a:p>
            <a:endParaRPr kumimoji="1" lang="en-US" altLang="ja-JP" baseline="0" dirty="0" smtClean="0"/>
          </a:p>
          <a:p>
            <a:r>
              <a:rPr kumimoji="1" lang="en-US" altLang="ja-JP" baseline="0" dirty="0" smtClean="0"/>
              <a:t>“</a:t>
            </a:r>
            <a:r>
              <a:rPr kumimoji="1" lang="en-US" altLang="ja-JP" baseline="0" dirty="0" err="1" smtClean="0"/>
              <a:t>Diquark</a:t>
            </a:r>
            <a:r>
              <a:rPr kumimoji="1" lang="en-US" altLang="ja-JP" baseline="0" dirty="0" smtClean="0"/>
              <a:t>” is considered as a building block of baryons.</a:t>
            </a:r>
          </a:p>
          <a:p>
            <a:r>
              <a:rPr kumimoji="1" lang="en-US" altLang="ja-JP" dirty="0" smtClean="0"/>
              <a:t>Although</a:t>
            </a:r>
            <a:r>
              <a:rPr kumimoji="1" lang="en-US" altLang="ja-JP" baseline="0" dirty="0" smtClean="0"/>
              <a:t> this object is discussed for a long time. it has not been settled yet.</a:t>
            </a:r>
            <a:endParaRPr kumimoji="1" lang="ja-JP" altLang="en-US" dirty="0"/>
          </a:p>
        </p:txBody>
      </p:sp>
      <p:sp>
        <p:nvSpPr>
          <p:cNvPr id="4" name="スライド番号プレースホルダ 3"/>
          <p:cNvSpPr>
            <a:spLocks noGrp="1"/>
          </p:cNvSpPr>
          <p:nvPr>
            <p:ph type="sldNum" sz="quarter" idx="10"/>
          </p:nvPr>
        </p:nvSpPr>
        <p:spPr/>
        <p:txBody>
          <a:bodyPr/>
          <a:lstStyle/>
          <a:p>
            <a:fld id="{AAD545D0-195F-4C10-8CF2-BAD9C6B4A13A}" type="slidenum">
              <a:rPr lang="ja-JP" altLang="en-US" smtClean="0">
                <a:solidFill>
                  <a:prstClr val="black"/>
                </a:solidFill>
              </a:rPr>
              <a:pPr/>
              <a:t>53</a:t>
            </a:fld>
            <a:endParaRPr lang="ja-JP" altLang="en-US">
              <a:solidFill>
                <a:prstClr val="black"/>
              </a:solidFill>
            </a:endParaRPr>
          </a:p>
        </p:txBody>
      </p:sp>
    </p:spTree>
    <p:extLst>
      <p:ext uri="{BB962C8B-B14F-4D97-AF65-F5344CB8AC3E}">
        <p14:creationId xmlns:p14="http://schemas.microsoft.com/office/powerpoint/2010/main" val="3222160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baseline="0" dirty="0" smtClean="0"/>
              <a:t>Here, we could we can learn quark motions in baryons by introducing heavy flavors.</a:t>
            </a:r>
          </a:p>
          <a:p>
            <a:r>
              <a:rPr kumimoji="1" lang="en-US" altLang="ja-JP" baseline="0" dirty="0" smtClean="0"/>
              <a:t>Particularly,  a </a:t>
            </a:r>
            <a:r>
              <a:rPr kumimoji="1" lang="en-US" altLang="ja-JP" baseline="0" dirty="0" err="1" smtClean="0"/>
              <a:t>diquark</a:t>
            </a:r>
            <a:r>
              <a:rPr kumimoji="1" lang="en-US" altLang="ja-JP" baseline="0" dirty="0" smtClean="0"/>
              <a:t> correlation may be singled out by a heavy quark.</a:t>
            </a:r>
          </a:p>
          <a:p>
            <a:r>
              <a:rPr kumimoji="1" lang="en-US" altLang="ja-JP" baseline="0" dirty="0" smtClean="0"/>
              <a:t>The nature of the quark motions is expected to be reflected to not only the level structure but also production rate and decay properties of excited states.</a:t>
            </a:r>
            <a:endParaRPr kumimoji="1" lang="en-US" altLang="ja-JP" baseline="0" dirty="0"/>
          </a:p>
          <a:p>
            <a:r>
              <a:rPr kumimoji="1" lang="en-US" altLang="ja-JP" baseline="0" dirty="0" smtClean="0"/>
              <a:t>These properties are expected to depend on a quark mass systematically.</a:t>
            </a:r>
          </a:p>
        </p:txBody>
      </p:sp>
      <p:sp>
        <p:nvSpPr>
          <p:cNvPr id="4" name="スライド番号プレースホルダ 3"/>
          <p:cNvSpPr>
            <a:spLocks noGrp="1"/>
          </p:cNvSpPr>
          <p:nvPr>
            <p:ph type="sldNum" sz="quarter" idx="10"/>
          </p:nvPr>
        </p:nvSpPr>
        <p:spPr/>
        <p:txBody>
          <a:bodyPr/>
          <a:lstStyle/>
          <a:p>
            <a:fld id="{AAD545D0-195F-4C10-8CF2-BAD9C6B4A13A}" type="slidenum">
              <a:rPr lang="ja-JP" altLang="en-US" smtClean="0">
                <a:solidFill>
                  <a:prstClr val="black"/>
                </a:solidFill>
              </a:rPr>
              <a:pPr/>
              <a:t>4</a:t>
            </a:fld>
            <a:endParaRPr lang="ja-JP" altLang="en-US">
              <a:solidFill>
                <a:prstClr val="black"/>
              </a:solidFill>
            </a:endParaRPr>
          </a:p>
        </p:txBody>
      </p:sp>
    </p:spTree>
    <p:extLst>
      <p:ext uri="{BB962C8B-B14F-4D97-AF65-F5344CB8AC3E}">
        <p14:creationId xmlns:p14="http://schemas.microsoft.com/office/powerpoint/2010/main" val="33010800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21FBA74-C774-4738-B21E-E1673FD2307B}" type="slidenum">
              <a:rPr lang="ja-JP" altLang="en-US" smtClean="0">
                <a:solidFill>
                  <a:prstClr val="black"/>
                </a:solidFill>
              </a:rPr>
              <a:pPr/>
              <a:t>54</a:t>
            </a:fld>
            <a:endParaRPr lang="ja-JP" altLang="en-US" dirty="0">
              <a:solidFill>
                <a:prstClr val="black"/>
              </a:solidFill>
            </a:endParaRPr>
          </a:p>
        </p:txBody>
      </p:sp>
    </p:spTree>
    <p:extLst>
      <p:ext uri="{BB962C8B-B14F-4D97-AF65-F5344CB8AC3E}">
        <p14:creationId xmlns:p14="http://schemas.microsoft.com/office/powerpoint/2010/main" val="11005410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66813" y="1243013"/>
            <a:ext cx="4471987" cy="3354387"/>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0F34A141-7640-469C-B217-99EC4E61B3F5}" type="slidenum">
              <a:rPr lang="ja-JP" altLang="en-US" smtClean="0">
                <a:solidFill>
                  <a:prstClr val="black"/>
                </a:solidFill>
              </a:rPr>
              <a:pPr/>
              <a:t>56</a:t>
            </a:fld>
            <a:endParaRPr lang="ja-JP" altLang="en-US">
              <a:solidFill>
                <a:prstClr val="black"/>
              </a:solidFill>
            </a:endParaRPr>
          </a:p>
        </p:txBody>
      </p:sp>
    </p:spTree>
    <p:extLst>
      <p:ext uri="{BB962C8B-B14F-4D97-AF65-F5344CB8AC3E}">
        <p14:creationId xmlns:p14="http://schemas.microsoft.com/office/powerpoint/2010/main" val="35648597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66813" y="1243013"/>
            <a:ext cx="4471987" cy="3354387"/>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0F34A141-7640-469C-B217-99EC4E61B3F5}" type="slidenum">
              <a:rPr lang="ja-JP" altLang="en-US" smtClean="0">
                <a:solidFill>
                  <a:prstClr val="black"/>
                </a:solidFill>
              </a:rPr>
              <a:pPr/>
              <a:t>57</a:t>
            </a:fld>
            <a:endParaRPr lang="ja-JP" altLang="en-US">
              <a:solidFill>
                <a:prstClr val="black"/>
              </a:solidFill>
            </a:endParaRPr>
          </a:p>
        </p:txBody>
      </p:sp>
    </p:spTree>
    <p:extLst>
      <p:ext uri="{BB962C8B-B14F-4D97-AF65-F5344CB8AC3E}">
        <p14:creationId xmlns:p14="http://schemas.microsoft.com/office/powerpoint/2010/main" val="39859997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66813" y="1243013"/>
            <a:ext cx="4471987" cy="3354387"/>
          </a:xfrm>
        </p:spPr>
      </p:sp>
      <p:sp>
        <p:nvSpPr>
          <p:cNvPr id="3" name="ノート プレースホルダ 2"/>
          <p:cNvSpPr>
            <a:spLocks noGrp="1"/>
          </p:cNvSpPr>
          <p:nvPr>
            <p:ph type="body" idx="1"/>
          </p:nvPr>
        </p:nvSpPr>
        <p:spPr/>
        <p:txBody>
          <a:bodyPr>
            <a:normAutofit/>
          </a:bodyPr>
          <a:lstStyle/>
          <a:p>
            <a:r>
              <a:rPr kumimoji="1" lang="en-US" altLang="ja-JP" dirty="0" smtClean="0"/>
              <a:t>Next, we considered</a:t>
            </a:r>
            <a:r>
              <a:rPr kumimoji="1" lang="en-US" altLang="ja-JP" baseline="0" dirty="0" smtClean="0"/>
              <a:t> a t-channel D* exchange at  a forward angle, in order to estimate the production rate of excited </a:t>
            </a:r>
            <a:r>
              <a:rPr kumimoji="1" lang="en-US" altLang="ja-JP" baseline="0" dirty="0" err="1" smtClean="0"/>
              <a:t>Yc</a:t>
            </a:r>
            <a:r>
              <a:rPr kumimoji="1" lang="en-US" altLang="ja-JP" baseline="0" dirty="0" smtClean="0"/>
              <a:t> relative to the ground state Lambda-c. </a:t>
            </a:r>
          </a:p>
          <a:p>
            <a:r>
              <a:rPr kumimoji="1" lang="en-US" altLang="ja-JP" baseline="0" dirty="0" smtClean="0"/>
              <a:t>Here, a “u” quark in a proton is converted to a “c” quark.</a:t>
            </a:r>
          </a:p>
          <a:p>
            <a:r>
              <a:rPr kumimoji="1" lang="en-US" altLang="ja-JP" baseline="0" dirty="0" smtClean="0"/>
              <a:t>Residual </a:t>
            </a:r>
            <a:r>
              <a:rPr kumimoji="1" lang="en-US" altLang="ja-JP" baseline="0" dirty="0" err="1" smtClean="0"/>
              <a:t>diquark</a:t>
            </a:r>
            <a:r>
              <a:rPr kumimoji="1" lang="en-US" altLang="ja-JP" baseline="0" dirty="0" smtClean="0"/>
              <a:t> is a spectator.</a:t>
            </a:r>
          </a:p>
          <a:p>
            <a:endParaRPr kumimoji="1" lang="en-US" altLang="ja-JP" baseline="0" dirty="0" smtClean="0"/>
          </a:p>
          <a:p>
            <a:r>
              <a:rPr kumimoji="1" lang="en-US" altLang="ja-JP" baseline="0" dirty="0" smtClean="0"/>
              <a:t>The production rate is expressed as overlapping of initial and final baryon </a:t>
            </a:r>
            <a:r>
              <a:rPr kumimoji="1" lang="en-US" altLang="ja-JP" baseline="0" dirty="0" err="1" smtClean="0"/>
              <a:t>wfs</a:t>
            </a:r>
            <a:r>
              <a:rPr kumimoji="1" lang="en-US" altLang="ja-JP" baseline="0" dirty="0" smtClean="0"/>
              <a:t>,</a:t>
            </a:r>
          </a:p>
          <a:p>
            <a:r>
              <a:rPr kumimoji="1" lang="en-US" altLang="ja-JP" baseline="0" dirty="0" smtClean="0"/>
              <a:t>Which depends on the spin/</a:t>
            </a:r>
            <a:r>
              <a:rPr kumimoji="1" lang="en-US" altLang="ja-JP" baseline="0" dirty="0" err="1" smtClean="0"/>
              <a:t>isospin</a:t>
            </a:r>
            <a:r>
              <a:rPr kumimoji="1" lang="en-US" altLang="ja-JP" baseline="0" dirty="0" smtClean="0"/>
              <a:t> configurations of charmed baryons</a:t>
            </a:r>
          </a:p>
          <a:p>
            <a:r>
              <a:rPr kumimoji="1" lang="en-US" altLang="ja-JP" baseline="0" dirty="0" smtClean="0"/>
              <a:t>This formula is nothing but the </a:t>
            </a:r>
            <a:r>
              <a:rPr kumimoji="1" lang="en-US" altLang="ja-JP" baseline="0" dirty="0" err="1" smtClean="0"/>
              <a:t>fourier</a:t>
            </a:r>
            <a:r>
              <a:rPr kumimoji="1" lang="en-US" altLang="ja-JP" baseline="0" dirty="0" smtClean="0"/>
              <a:t> transformation of the wave function density.</a:t>
            </a:r>
          </a:p>
          <a:p>
            <a:r>
              <a:rPr kumimoji="1" lang="en-US" altLang="ja-JP" baseline="0" dirty="0" smtClean="0"/>
              <a:t>As a result,  the production rate is decomposed into 2 parts. </a:t>
            </a:r>
          </a:p>
          <a:p>
            <a:r>
              <a:rPr kumimoji="1" lang="en-US" altLang="ja-JP" baseline="0" dirty="0" smtClean="0"/>
              <a:t>The production rate is proportional to the momentum transfer.</a:t>
            </a:r>
          </a:p>
          <a:p>
            <a:endParaRPr kumimoji="1" lang="en-US" altLang="ja-JP" baseline="0" dirty="0" smtClean="0"/>
          </a:p>
          <a:p>
            <a:r>
              <a:rPr kumimoji="1" lang="en-US" altLang="ja-JP" baseline="0" dirty="0" smtClean="0"/>
              <a:t>The absolute strength is reduced much by the factor of the exponential </a:t>
            </a:r>
            <a:r>
              <a:rPr kumimoji="1" lang="en-US" altLang="ja-JP" baseline="0" dirty="0" err="1" smtClean="0"/>
              <a:t>func</a:t>
            </a:r>
            <a:r>
              <a:rPr kumimoji="1" lang="en-US" altLang="ja-JP" baseline="0" dirty="0" smtClean="0"/>
              <a:t>.</a:t>
            </a:r>
          </a:p>
          <a:p>
            <a:r>
              <a:rPr kumimoji="1" lang="en-US" altLang="ja-JP" baseline="0" dirty="0" smtClean="0"/>
              <a:t>One we take the ratio of the L state to the ground state.</a:t>
            </a:r>
          </a:p>
          <a:p>
            <a:r>
              <a:rPr kumimoji="1" lang="en-US" altLang="ja-JP" baseline="0" dirty="0" smtClean="0"/>
              <a:t>The quantity does not depend very much on the orbital angular momentum L. </a:t>
            </a:r>
          </a:p>
        </p:txBody>
      </p:sp>
      <p:sp>
        <p:nvSpPr>
          <p:cNvPr id="4" name="スライド番号プレースホルダ 3"/>
          <p:cNvSpPr>
            <a:spLocks noGrp="1"/>
          </p:cNvSpPr>
          <p:nvPr>
            <p:ph type="sldNum" sz="quarter" idx="10"/>
          </p:nvPr>
        </p:nvSpPr>
        <p:spPr/>
        <p:txBody>
          <a:bodyPr/>
          <a:lstStyle/>
          <a:p>
            <a:fld id="{0F34A141-7640-469C-B217-99EC4E61B3F5}" type="slidenum">
              <a:rPr lang="ja-JP" altLang="en-US" smtClean="0">
                <a:solidFill>
                  <a:prstClr val="black"/>
                </a:solidFill>
              </a:rPr>
              <a:pPr/>
              <a:t>58</a:t>
            </a:fld>
            <a:endParaRPr lang="ja-JP" altLang="en-US">
              <a:solidFill>
                <a:prstClr val="black"/>
              </a:solidFill>
            </a:endParaRPr>
          </a:p>
        </p:txBody>
      </p:sp>
    </p:spTree>
    <p:extLst>
      <p:ext uri="{BB962C8B-B14F-4D97-AF65-F5344CB8AC3E}">
        <p14:creationId xmlns:p14="http://schemas.microsoft.com/office/powerpoint/2010/main" val="41251905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66813" y="1243013"/>
            <a:ext cx="4471987" cy="3354387"/>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0F34A141-7640-469C-B217-99EC4E61B3F5}" type="slidenum">
              <a:rPr lang="ja-JP" altLang="en-US" smtClean="0">
                <a:solidFill>
                  <a:prstClr val="black"/>
                </a:solidFill>
              </a:rPr>
              <a:pPr/>
              <a:t>59</a:t>
            </a:fld>
            <a:endParaRPr lang="ja-JP" altLang="en-US">
              <a:solidFill>
                <a:prstClr val="black"/>
              </a:solidFill>
            </a:endParaRPr>
          </a:p>
        </p:txBody>
      </p:sp>
    </p:spTree>
    <p:extLst>
      <p:ext uri="{BB962C8B-B14F-4D97-AF65-F5344CB8AC3E}">
        <p14:creationId xmlns:p14="http://schemas.microsoft.com/office/powerpoint/2010/main" val="17224253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We</a:t>
            </a:r>
            <a:r>
              <a:rPr kumimoji="1" lang="en-US" altLang="ja-JP" baseline="0" dirty="0" smtClean="0"/>
              <a:t> have improved the S/N by mass reconstruction resolution by a factor 4.</a:t>
            </a:r>
          </a:p>
          <a:p>
            <a:r>
              <a:rPr kumimoji="1" lang="en-US" altLang="ja-JP" baseline="0" dirty="0" smtClean="0"/>
              <a:t> </a:t>
            </a:r>
          </a:p>
          <a:p>
            <a:r>
              <a:rPr kumimoji="1" lang="en-US" altLang="ja-JP" baseline="0" dirty="0" smtClean="0"/>
              <a:t>In true events, </a:t>
            </a:r>
            <a:r>
              <a:rPr kumimoji="1" lang="en-US" altLang="ja-JP" baseline="0" dirty="0" err="1" smtClean="0"/>
              <a:t>K,pi</a:t>
            </a:r>
            <a:r>
              <a:rPr kumimoji="1" lang="en-US" altLang="ja-JP" baseline="0" dirty="0" smtClean="0"/>
              <a:t> is much </a:t>
            </a:r>
            <a:r>
              <a:rPr kumimoji="1" lang="en-US" altLang="ja-JP" baseline="0" dirty="0" err="1" smtClean="0"/>
              <a:t>ligher</a:t>
            </a:r>
            <a:r>
              <a:rPr kumimoji="1" lang="en-US" altLang="ja-JP" baseline="0" dirty="0" smtClean="0"/>
              <a:t> than D0, both K/pi are energetic.</a:t>
            </a:r>
          </a:p>
          <a:p>
            <a:r>
              <a:rPr kumimoji="1" lang="en-US" altLang="ja-JP" baseline="0" dirty="0" smtClean="0"/>
              <a:t>As a result, both K/pi </a:t>
            </a:r>
            <a:r>
              <a:rPr kumimoji="1" lang="en-US" altLang="ja-JP" baseline="0" dirty="0" err="1" smtClean="0"/>
              <a:t>momenta</a:t>
            </a:r>
            <a:r>
              <a:rPr kumimoji="1" lang="en-US" altLang="ja-JP" baseline="0" dirty="0" smtClean="0"/>
              <a:t> are balanced.</a:t>
            </a:r>
          </a:p>
          <a:p>
            <a:r>
              <a:rPr kumimoji="1" lang="en-US" altLang="ja-JP" baseline="0" dirty="0" smtClean="0"/>
              <a:t>In this case, the CM angle of one particle is rather isotropic.</a:t>
            </a:r>
          </a:p>
          <a:p>
            <a:r>
              <a:rPr kumimoji="1" lang="en-US" altLang="ja-JP" baseline="0" dirty="0" smtClean="0"/>
              <a:t>On the other hand, in fake events, K pi may originally come from </a:t>
            </a:r>
            <a:r>
              <a:rPr kumimoji="1" lang="en-US" altLang="ja-JP" baseline="0" dirty="0" err="1" smtClean="0"/>
              <a:t>ligher</a:t>
            </a:r>
            <a:r>
              <a:rPr kumimoji="1" lang="en-US" altLang="ja-JP" baseline="0" dirty="0" smtClean="0"/>
              <a:t> particles.</a:t>
            </a:r>
          </a:p>
          <a:p>
            <a:r>
              <a:rPr kumimoji="1" lang="en-US" altLang="ja-JP" baseline="0" dirty="0" smtClean="0"/>
              <a:t>To make heavier mass, one of the two particles are tend to be energetic.</a:t>
            </a:r>
          </a:p>
          <a:p>
            <a:r>
              <a:rPr kumimoji="1" lang="en-US" altLang="ja-JP" baseline="0" dirty="0" smtClean="0"/>
              <a:t>In this case, the slower particle seems to be emitted backwards in the CM system.</a:t>
            </a:r>
          </a:p>
        </p:txBody>
      </p:sp>
      <p:sp>
        <p:nvSpPr>
          <p:cNvPr id="4" name="スライド番号プレースホルダ 3"/>
          <p:cNvSpPr>
            <a:spLocks noGrp="1"/>
          </p:cNvSpPr>
          <p:nvPr>
            <p:ph type="sldNum" sz="quarter" idx="10"/>
          </p:nvPr>
        </p:nvSpPr>
        <p:spPr/>
        <p:txBody>
          <a:bodyPr/>
          <a:lstStyle/>
          <a:p>
            <a:fld id="{F4B9560D-73EB-4576-A913-432AAB4B7F90}" type="slidenum">
              <a:rPr lang="ja-JP" altLang="en-US" smtClean="0">
                <a:solidFill>
                  <a:prstClr val="black"/>
                </a:solidFill>
              </a:rPr>
              <a:pPr/>
              <a:t>69</a:t>
            </a:fld>
            <a:endParaRPr lang="ja-JP" altLang="en-US">
              <a:solidFill>
                <a:prstClr val="black"/>
              </a:solidFill>
            </a:endParaRPr>
          </a:p>
        </p:txBody>
      </p:sp>
    </p:spTree>
    <p:extLst>
      <p:ext uri="{BB962C8B-B14F-4D97-AF65-F5344CB8AC3E}">
        <p14:creationId xmlns:p14="http://schemas.microsoft.com/office/powerpoint/2010/main" val="27836351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66813" y="1243013"/>
            <a:ext cx="4471987" cy="3354387"/>
          </a:xfrm>
        </p:spPr>
      </p:sp>
      <p:sp>
        <p:nvSpPr>
          <p:cNvPr id="3" name="ノート プレースホルダ 2"/>
          <p:cNvSpPr>
            <a:spLocks noGrp="1"/>
          </p:cNvSpPr>
          <p:nvPr>
            <p:ph type="body" idx="1"/>
          </p:nvPr>
        </p:nvSpPr>
        <p:spPr/>
        <p:txBody>
          <a:bodyPr>
            <a:normAutofit/>
          </a:bodyPr>
          <a:lstStyle/>
          <a:p>
            <a:r>
              <a:rPr kumimoji="1" lang="en-US" altLang="ja-JP" dirty="0" smtClean="0"/>
              <a:t>This nature is</a:t>
            </a:r>
            <a:r>
              <a:rPr kumimoji="1" lang="en-US" altLang="ja-JP" baseline="0" dirty="0" smtClean="0"/>
              <a:t> expected to be reflected in the level structure of charmed baryons…</a:t>
            </a:r>
            <a:endParaRPr kumimoji="1" lang="ja-JP" altLang="en-US" dirty="0"/>
          </a:p>
        </p:txBody>
      </p:sp>
      <p:sp>
        <p:nvSpPr>
          <p:cNvPr id="4" name="スライド番号プレースホルダ 3"/>
          <p:cNvSpPr>
            <a:spLocks noGrp="1"/>
          </p:cNvSpPr>
          <p:nvPr>
            <p:ph type="sldNum" sz="quarter" idx="10"/>
          </p:nvPr>
        </p:nvSpPr>
        <p:spPr/>
        <p:txBody>
          <a:bodyPr/>
          <a:lstStyle/>
          <a:p>
            <a:fld id="{F4B9560D-73EB-4576-A913-432AAB4B7F90}" type="slidenum">
              <a:rPr lang="ja-JP" altLang="en-US" smtClean="0">
                <a:solidFill>
                  <a:prstClr val="black"/>
                </a:solidFill>
              </a:rPr>
              <a:pPr/>
              <a:t>80</a:t>
            </a:fld>
            <a:endParaRPr lang="ja-JP" altLang="en-US">
              <a:solidFill>
                <a:prstClr val="black"/>
              </a:solidFill>
            </a:endParaRPr>
          </a:p>
        </p:txBody>
      </p:sp>
    </p:spTree>
    <p:extLst>
      <p:ext uri="{BB962C8B-B14F-4D97-AF65-F5344CB8AC3E}">
        <p14:creationId xmlns:p14="http://schemas.microsoft.com/office/powerpoint/2010/main" val="5714908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66813" y="1243013"/>
            <a:ext cx="4471987" cy="3354387"/>
          </a:xfrm>
        </p:spPr>
      </p:sp>
      <p:sp>
        <p:nvSpPr>
          <p:cNvPr id="3" name="ノート プレースホルダ 2"/>
          <p:cNvSpPr>
            <a:spLocks noGrp="1"/>
          </p:cNvSpPr>
          <p:nvPr>
            <p:ph type="body" idx="1"/>
          </p:nvPr>
        </p:nvSpPr>
        <p:spPr/>
        <p:txBody>
          <a:bodyPr>
            <a:normAutofit/>
          </a:bodyPr>
          <a:lstStyle/>
          <a:p>
            <a:r>
              <a:rPr kumimoji="1" lang="en-US" altLang="ja-JP" dirty="0" smtClean="0"/>
              <a:t>This nature is</a:t>
            </a:r>
            <a:r>
              <a:rPr kumimoji="1" lang="en-US" altLang="ja-JP" baseline="0" dirty="0" smtClean="0"/>
              <a:t> expected to be reflected in the level structure of charmed baryons…</a:t>
            </a:r>
            <a:endParaRPr kumimoji="1" lang="ja-JP" altLang="en-US" dirty="0"/>
          </a:p>
        </p:txBody>
      </p:sp>
      <p:sp>
        <p:nvSpPr>
          <p:cNvPr id="4" name="スライド番号プレースホルダ 3"/>
          <p:cNvSpPr>
            <a:spLocks noGrp="1"/>
          </p:cNvSpPr>
          <p:nvPr>
            <p:ph type="sldNum" sz="quarter" idx="10"/>
          </p:nvPr>
        </p:nvSpPr>
        <p:spPr/>
        <p:txBody>
          <a:bodyPr/>
          <a:lstStyle/>
          <a:p>
            <a:fld id="{F4B9560D-73EB-4576-A913-432AAB4B7F90}" type="slidenum">
              <a:rPr lang="ja-JP" altLang="en-US" smtClean="0">
                <a:solidFill>
                  <a:prstClr val="black"/>
                </a:solidFill>
              </a:rPr>
              <a:pPr/>
              <a:t>81</a:t>
            </a:fld>
            <a:endParaRPr lang="ja-JP" altLang="en-US">
              <a:solidFill>
                <a:prstClr val="black"/>
              </a:solidFill>
            </a:endParaRPr>
          </a:p>
        </p:txBody>
      </p:sp>
    </p:spTree>
    <p:extLst>
      <p:ext uri="{BB962C8B-B14F-4D97-AF65-F5344CB8AC3E}">
        <p14:creationId xmlns:p14="http://schemas.microsoft.com/office/powerpoint/2010/main" val="21484676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More generalized</a:t>
            </a:r>
            <a:r>
              <a:rPr kumimoji="1" lang="en-US" altLang="ja-JP" baseline="0" dirty="0" smtClean="0"/>
              <a:t> feature of </a:t>
            </a:r>
            <a:r>
              <a:rPr kumimoji="1" lang="en-US" altLang="ja-JP" baseline="0" dirty="0" err="1" smtClean="0"/>
              <a:t>diquark</a:t>
            </a:r>
            <a:r>
              <a:rPr kumimoji="1" lang="en-US" altLang="ja-JP" baseline="0" dirty="0" smtClean="0"/>
              <a:t> mode in baryon resonances can be seen in this figure.</a:t>
            </a:r>
          </a:p>
          <a:p>
            <a:r>
              <a:rPr kumimoji="1" lang="en-US" altLang="ja-JP" baseline="0" dirty="0" smtClean="0"/>
              <a:t>This illustrates the level structure of excited states, particularly the rho/lambda-mode excited states as a function of the mass of heavy quark.</a:t>
            </a:r>
          </a:p>
          <a:p>
            <a:r>
              <a:rPr kumimoji="1" lang="en-US" altLang="ja-JP" baseline="0" dirty="0" smtClean="0"/>
              <a:t>Six excited states of different </a:t>
            </a:r>
            <a:r>
              <a:rPr kumimoji="1" lang="en-US" altLang="ja-JP" baseline="0" dirty="0" err="1" smtClean="0"/>
              <a:t>diquark</a:t>
            </a:r>
            <a:r>
              <a:rPr kumimoji="1" lang="en-US" altLang="ja-JP" baseline="0" dirty="0" smtClean="0"/>
              <a:t> motions are moved as changing the heavy quark mass.</a:t>
            </a:r>
          </a:p>
          <a:p>
            <a:endParaRPr kumimoji="1" lang="en-US" altLang="ja-JP" baseline="0" dirty="0" smtClean="0"/>
          </a:p>
          <a:p>
            <a:r>
              <a:rPr kumimoji="1" lang="en-US" altLang="ja-JP" baseline="0" dirty="0" smtClean="0"/>
              <a:t>Here, one finds that the rho-lambda mode separation becomes clearer in heavier quark mass.</a:t>
            </a:r>
          </a:p>
          <a:p>
            <a:r>
              <a:rPr kumimoji="1" lang="en-US" altLang="ja-JP" baseline="0" dirty="0" smtClean="0"/>
              <a:t>This point is important to extract information of </a:t>
            </a:r>
            <a:r>
              <a:rPr kumimoji="1" lang="en-US" altLang="ja-JP" baseline="0" dirty="0" err="1" smtClean="0"/>
              <a:t>diquark</a:t>
            </a:r>
            <a:r>
              <a:rPr kumimoji="1" lang="en-US" altLang="ja-JP" baseline="0" dirty="0" smtClean="0"/>
              <a:t> motions in baryons.</a:t>
            </a:r>
          </a:p>
          <a:p>
            <a:r>
              <a:rPr kumimoji="1" lang="en-US" altLang="ja-JP" baseline="0" dirty="0" smtClean="0"/>
              <a:t>After we learn the </a:t>
            </a:r>
            <a:r>
              <a:rPr kumimoji="1" lang="en-US" altLang="ja-JP" baseline="0" dirty="0" err="1" smtClean="0"/>
              <a:t>diquark</a:t>
            </a:r>
            <a:r>
              <a:rPr kumimoji="1" lang="en-US" altLang="ja-JP" baseline="0" dirty="0" smtClean="0"/>
              <a:t> correlations in charmed baryons, we could understand lighter baryons much better.</a:t>
            </a:r>
          </a:p>
          <a:p>
            <a:endParaRPr kumimoji="1" lang="en-US" altLang="ja-JP" baseline="0" dirty="0" smtClean="0"/>
          </a:p>
          <a:p>
            <a:r>
              <a:rPr kumimoji="1" lang="en-US" altLang="ja-JP" baseline="0" dirty="0" smtClean="0"/>
              <a:t>This is our strategy…</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A72189D-E4D0-41BA-8812-E29899A6BC9E}" type="slidenum">
              <a:rPr kumimoji="1" lang="ja-JP" altLang="en-US" smtClean="0"/>
              <a:pPr/>
              <a:t>82</a:t>
            </a:fld>
            <a:endParaRPr kumimoji="1" lang="ja-JP" altLang="en-US"/>
          </a:p>
        </p:txBody>
      </p:sp>
    </p:spTree>
    <p:extLst>
      <p:ext uri="{BB962C8B-B14F-4D97-AF65-F5344CB8AC3E}">
        <p14:creationId xmlns:p14="http://schemas.microsoft.com/office/powerpoint/2010/main" val="87683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チャームセクターでは、まだ未発見の状態が多く、スピンパリティも確定していない。</a:t>
            </a:r>
            <a:endParaRPr kumimoji="1" lang="en-US" altLang="ja-JP" dirty="0" smtClean="0"/>
          </a:p>
          <a:p>
            <a:r>
              <a:rPr kumimoji="1" lang="ja-JP" altLang="en-US" dirty="0" smtClean="0"/>
              <a:t>モードのアサインもできていない。</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9A72189D-E4D0-41BA-8812-E29899A6BC9E}" type="slidenum">
              <a:rPr kumimoji="1" lang="ja-JP" altLang="en-US" smtClean="0"/>
              <a:pPr/>
              <a:t>83</a:t>
            </a:fld>
            <a:endParaRPr kumimoji="1" lang="ja-JP" altLang="en-US"/>
          </a:p>
        </p:txBody>
      </p:sp>
    </p:spTree>
    <p:extLst>
      <p:ext uri="{BB962C8B-B14F-4D97-AF65-F5344CB8AC3E}">
        <p14:creationId xmlns:p14="http://schemas.microsoft.com/office/powerpoint/2010/main" val="1718063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66813" y="1243013"/>
            <a:ext cx="4471987" cy="3354387"/>
          </a:xfrm>
        </p:spPr>
      </p:sp>
      <p:sp>
        <p:nvSpPr>
          <p:cNvPr id="3" name="ノート プレースホルダ 2"/>
          <p:cNvSpPr>
            <a:spLocks noGrp="1"/>
          </p:cNvSpPr>
          <p:nvPr>
            <p:ph type="body" idx="1"/>
          </p:nvPr>
        </p:nvSpPr>
        <p:spPr/>
        <p:txBody>
          <a:bodyPr>
            <a:normAutofit/>
          </a:bodyPr>
          <a:lstStyle/>
          <a:p>
            <a:r>
              <a:rPr kumimoji="1" lang="en-US" altLang="ja-JP" dirty="0" smtClean="0"/>
              <a:t>When</a:t>
            </a:r>
            <a:r>
              <a:rPr kumimoji="1" lang="en-US" altLang="ja-JP" baseline="0" dirty="0" smtClean="0"/>
              <a:t> a quark is replaced by a heavy quark, the excited states split into two states, so called rho-mode and lambda-mode. The rho mode is a relative motion between a light quark pair. The lambda mode is a collective motion of the </a:t>
            </a:r>
            <a:r>
              <a:rPr kumimoji="1" lang="en-US" altLang="ja-JP" baseline="0" dirty="0" err="1" smtClean="0"/>
              <a:t>diquark</a:t>
            </a:r>
            <a:r>
              <a:rPr kumimoji="1" lang="en-US" altLang="ja-JP" baseline="0" dirty="0" smtClean="0"/>
              <a:t>. This is nothing but a so-called isotope shift. These states further form heavy quark </a:t>
            </a:r>
            <a:r>
              <a:rPr kumimoji="1" lang="en-US" altLang="ja-JP" baseline="0" dirty="0" err="1" smtClean="0"/>
              <a:t>multiplet</a:t>
            </a:r>
            <a:r>
              <a:rPr kumimoji="1" lang="en-US" altLang="ja-JP" baseline="0" dirty="0" smtClean="0"/>
              <a:t> by a nature of the heavy quark spin symmetry.</a:t>
            </a:r>
            <a:endParaRPr kumimoji="1" lang="ja-JP" altLang="en-US" dirty="0"/>
          </a:p>
        </p:txBody>
      </p:sp>
      <p:sp>
        <p:nvSpPr>
          <p:cNvPr id="4" name="スライド番号プレースホルダ 3"/>
          <p:cNvSpPr>
            <a:spLocks noGrp="1"/>
          </p:cNvSpPr>
          <p:nvPr>
            <p:ph type="sldNum" sz="quarter" idx="10"/>
          </p:nvPr>
        </p:nvSpPr>
        <p:spPr/>
        <p:txBody>
          <a:bodyPr/>
          <a:lstStyle/>
          <a:p>
            <a:fld id="{F4B9560D-73EB-4576-A913-432AAB4B7F90}" type="slidenum">
              <a:rPr lang="ja-JP" altLang="en-US" smtClean="0">
                <a:solidFill>
                  <a:prstClr val="black"/>
                </a:solidFill>
              </a:rPr>
              <a:pPr/>
              <a:t>5</a:t>
            </a:fld>
            <a:endParaRPr lang="ja-JP" altLang="en-US">
              <a:solidFill>
                <a:prstClr val="black"/>
              </a:solidFill>
            </a:endParaRPr>
          </a:p>
        </p:txBody>
      </p:sp>
    </p:spTree>
    <p:extLst>
      <p:ext uri="{BB962C8B-B14F-4D97-AF65-F5344CB8AC3E}">
        <p14:creationId xmlns:p14="http://schemas.microsoft.com/office/powerpoint/2010/main" val="21484676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21FBA74-C774-4738-B21E-E1673FD2307B}" type="slidenum">
              <a:rPr lang="ja-JP" altLang="en-US" smtClean="0">
                <a:solidFill>
                  <a:prstClr val="black"/>
                </a:solidFill>
              </a:rPr>
              <a:pPr/>
              <a:t>97</a:t>
            </a:fld>
            <a:endParaRPr lang="ja-JP" altLang="en-US" dirty="0">
              <a:solidFill>
                <a:prstClr val="black"/>
              </a:solidFill>
            </a:endParaRPr>
          </a:p>
        </p:txBody>
      </p:sp>
    </p:spTree>
    <p:extLst>
      <p:ext uri="{BB962C8B-B14F-4D97-AF65-F5344CB8AC3E}">
        <p14:creationId xmlns:p14="http://schemas.microsoft.com/office/powerpoint/2010/main" val="42007332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21FBA74-C774-4738-B21E-E1673FD2307B}" type="slidenum">
              <a:rPr lang="ja-JP" altLang="en-US" smtClean="0">
                <a:solidFill>
                  <a:prstClr val="black"/>
                </a:solidFill>
              </a:rPr>
              <a:pPr/>
              <a:t>98</a:t>
            </a:fld>
            <a:endParaRPr lang="ja-JP" altLang="en-US" dirty="0">
              <a:solidFill>
                <a:prstClr val="black"/>
              </a:solidFill>
            </a:endParaRPr>
          </a:p>
        </p:txBody>
      </p:sp>
    </p:spTree>
    <p:extLst>
      <p:ext uri="{BB962C8B-B14F-4D97-AF65-F5344CB8AC3E}">
        <p14:creationId xmlns:p14="http://schemas.microsoft.com/office/powerpoint/2010/main" val="40281719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A72189D-E4D0-41BA-8812-E29899A6BC9E}" type="slidenum">
              <a:rPr kumimoji="1" lang="ja-JP" altLang="en-US" smtClean="0"/>
              <a:pPr/>
              <a:t>99</a:t>
            </a:fld>
            <a:endParaRPr kumimoji="1" lang="ja-JP" altLang="en-US"/>
          </a:p>
        </p:txBody>
      </p:sp>
    </p:spTree>
    <p:extLst>
      <p:ext uri="{BB962C8B-B14F-4D97-AF65-F5344CB8AC3E}">
        <p14:creationId xmlns:p14="http://schemas.microsoft.com/office/powerpoint/2010/main" val="19841725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21FBA74-C774-4738-B21E-E1673FD2307B}" type="slidenum">
              <a:rPr lang="ja-JP" altLang="en-US" smtClean="0">
                <a:solidFill>
                  <a:prstClr val="black"/>
                </a:solidFill>
              </a:rPr>
              <a:pPr/>
              <a:t>100</a:t>
            </a:fld>
            <a:endParaRPr lang="ja-JP" altLang="en-US" dirty="0">
              <a:solidFill>
                <a:prstClr val="black"/>
              </a:solidFill>
            </a:endParaRPr>
          </a:p>
        </p:txBody>
      </p:sp>
    </p:spTree>
    <p:extLst>
      <p:ext uri="{BB962C8B-B14F-4D97-AF65-F5344CB8AC3E}">
        <p14:creationId xmlns:p14="http://schemas.microsoft.com/office/powerpoint/2010/main" val="40281719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More generalized</a:t>
            </a:r>
            <a:r>
              <a:rPr kumimoji="1" lang="en-US" altLang="ja-JP" baseline="0" dirty="0" smtClean="0"/>
              <a:t> feature of </a:t>
            </a:r>
            <a:r>
              <a:rPr kumimoji="1" lang="en-US" altLang="ja-JP" baseline="0" dirty="0" err="1" smtClean="0"/>
              <a:t>diquark</a:t>
            </a:r>
            <a:r>
              <a:rPr kumimoji="1" lang="en-US" altLang="ja-JP" baseline="0" dirty="0" smtClean="0"/>
              <a:t> mode in baryon resonances can be seen in this figure.</a:t>
            </a:r>
          </a:p>
          <a:p>
            <a:r>
              <a:rPr kumimoji="1" lang="en-US" altLang="ja-JP" baseline="0" dirty="0" smtClean="0"/>
              <a:t>This illustrates the level structure of excited states, particularly the rho/lambda-mode excited states as a function of the mass of heavy quark.</a:t>
            </a:r>
          </a:p>
          <a:p>
            <a:r>
              <a:rPr kumimoji="1" lang="en-US" altLang="ja-JP" baseline="0" dirty="0" smtClean="0"/>
              <a:t>Six excited states of different </a:t>
            </a:r>
            <a:r>
              <a:rPr kumimoji="1" lang="en-US" altLang="ja-JP" baseline="0" dirty="0" err="1" smtClean="0"/>
              <a:t>diquark</a:t>
            </a:r>
            <a:r>
              <a:rPr kumimoji="1" lang="en-US" altLang="ja-JP" baseline="0" dirty="0" smtClean="0"/>
              <a:t> motions are moved as changing the heavy quark mass.</a:t>
            </a:r>
          </a:p>
          <a:p>
            <a:endParaRPr kumimoji="1" lang="en-US" altLang="ja-JP" baseline="0" dirty="0" smtClean="0"/>
          </a:p>
          <a:p>
            <a:r>
              <a:rPr kumimoji="1" lang="en-US" altLang="ja-JP" baseline="0" dirty="0" smtClean="0"/>
              <a:t>Here, one finds that the rho-lambda mode separation becomes clearer in heavier quark mass.</a:t>
            </a:r>
          </a:p>
          <a:p>
            <a:r>
              <a:rPr kumimoji="1" lang="en-US" altLang="ja-JP" baseline="0" dirty="0" smtClean="0"/>
              <a:t>This point is important to extract information of </a:t>
            </a:r>
            <a:r>
              <a:rPr kumimoji="1" lang="en-US" altLang="ja-JP" baseline="0" dirty="0" err="1" smtClean="0"/>
              <a:t>diquark</a:t>
            </a:r>
            <a:r>
              <a:rPr kumimoji="1" lang="en-US" altLang="ja-JP" baseline="0" dirty="0" smtClean="0"/>
              <a:t> motions in baryons.</a:t>
            </a:r>
          </a:p>
          <a:p>
            <a:r>
              <a:rPr kumimoji="1" lang="en-US" altLang="ja-JP" baseline="0" dirty="0" smtClean="0"/>
              <a:t>After we learn the </a:t>
            </a:r>
            <a:r>
              <a:rPr kumimoji="1" lang="en-US" altLang="ja-JP" baseline="0" dirty="0" err="1" smtClean="0"/>
              <a:t>diquark</a:t>
            </a:r>
            <a:r>
              <a:rPr kumimoji="1" lang="en-US" altLang="ja-JP" baseline="0" dirty="0" smtClean="0"/>
              <a:t> correlations in charmed baryons, we could understand lighter baryons much better.</a:t>
            </a:r>
          </a:p>
          <a:p>
            <a:endParaRPr kumimoji="1" lang="en-US" altLang="ja-JP" baseline="0" dirty="0" smtClean="0"/>
          </a:p>
          <a:p>
            <a:r>
              <a:rPr kumimoji="1" lang="en-US" altLang="ja-JP" baseline="0" dirty="0" smtClean="0"/>
              <a:t>This is our strategy…</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A72189D-E4D0-41BA-8812-E29899A6BC9E}" type="slidenum">
              <a:rPr kumimoji="1" lang="ja-JP" altLang="en-US" smtClean="0"/>
              <a:pPr/>
              <a:t>102</a:t>
            </a:fld>
            <a:endParaRPr kumimoji="1" lang="ja-JP" altLang="en-US"/>
          </a:p>
        </p:txBody>
      </p:sp>
    </p:spTree>
    <p:extLst>
      <p:ext uri="{BB962C8B-B14F-4D97-AF65-F5344CB8AC3E}">
        <p14:creationId xmlns:p14="http://schemas.microsoft.com/office/powerpoint/2010/main" val="13227194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66813" y="1243013"/>
            <a:ext cx="4473575" cy="3354387"/>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AAD545D0-195F-4C10-8CF2-BAD9C6B4A13A}" type="slidenum">
              <a:rPr lang="ja-JP" altLang="en-US" smtClean="0">
                <a:solidFill>
                  <a:prstClr val="black"/>
                </a:solidFill>
              </a:rPr>
              <a:pPr/>
              <a:t>103</a:t>
            </a:fld>
            <a:endParaRPr lang="ja-JP" altLang="en-US">
              <a:solidFill>
                <a:prstClr val="black"/>
              </a:solidFill>
            </a:endParaRPr>
          </a:p>
        </p:txBody>
      </p:sp>
    </p:spTree>
    <p:extLst>
      <p:ext uri="{BB962C8B-B14F-4D97-AF65-F5344CB8AC3E}">
        <p14:creationId xmlns:p14="http://schemas.microsoft.com/office/powerpoint/2010/main" val="329878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A72189D-E4D0-41BA-8812-E29899A6BC9E}" type="slidenum">
              <a:rPr lang="ja-JP" altLang="en-US" smtClean="0">
                <a:solidFill>
                  <a:prstClr val="black"/>
                </a:solidFill>
              </a:rPr>
              <a:pPr/>
              <a:t>6</a:t>
            </a:fld>
            <a:endParaRPr lang="ja-JP" altLang="en-US">
              <a:solidFill>
                <a:prstClr val="black"/>
              </a:solidFill>
            </a:endParaRPr>
          </a:p>
        </p:txBody>
      </p:sp>
    </p:spTree>
    <p:extLst>
      <p:ext uri="{BB962C8B-B14F-4D97-AF65-F5344CB8AC3E}">
        <p14:creationId xmlns:p14="http://schemas.microsoft.com/office/powerpoint/2010/main" val="848439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In fact, more detailed calculation</a:t>
            </a:r>
            <a:r>
              <a:rPr kumimoji="1" lang="en-US" altLang="ja-JP" baseline="0" dirty="0" smtClean="0"/>
              <a:t> based on the Constituent Quark mode has been made, where m</a:t>
            </a:r>
            <a:r>
              <a:rPr kumimoji="1" lang="en-US" altLang="ja-JP" dirty="0" smtClean="0"/>
              <a:t>ore generalized</a:t>
            </a:r>
            <a:r>
              <a:rPr kumimoji="1" lang="en-US" altLang="ja-JP" baseline="0" dirty="0" smtClean="0"/>
              <a:t> feature of </a:t>
            </a:r>
            <a:r>
              <a:rPr kumimoji="1" lang="en-US" altLang="ja-JP" baseline="0" dirty="0" err="1" smtClean="0"/>
              <a:t>diquark</a:t>
            </a:r>
            <a:r>
              <a:rPr kumimoji="1" lang="en-US" altLang="ja-JP" baseline="0" dirty="0" smtClean="0"/>
              <a:t> mode in baryon resonances can be seen, as shown in this figure.</a:t>
            </a:r>
          </a:p>
          <a:p>
            <a:r>
              <a:rPr kumimoji="1" lang="en-US" altLang="ja-JP" baseline="0" dirty="0" smtClean="0"/>
              <a:t>This illustrates the level structure of excited states, particularly the rho/lambda-mode excited states as a function of the mass of heavy quark.</a:t>
            </a:r>
          </a:p>
          <a:p>
            <a:r>
              <a:rPr kumimoji="1" lang="en-US" altLang="ja-JP" baseline="0" dirty="0" smtClean="0"/>
              <a:t>Six excited states of different </a:t>
            </a:r>
            <a:r>
              <a:rPr kumimoji="1" lang="en-US" altLang="ja-JP" baseline="0" dirty="0" err="1" smtClean="0"/>
              <a:t>diquark</a:t>
            </a:r>
            <a:r>
              <a:rPr kumimoji="1" lang="en-US" altLang="ja-JP" baseline="0" dirty="0" smtClean="0"/>
              <a:t> motions are moved as changing the heavy quark mass.</a:t>
            </a:r>
          </a:p>
          <a:p>
            <a:endParaRPr kumimoji="1" lang="en-US" altLang="ja-JP" baseline="0" dirty="0" smtClean="0"/>
          </a:p>
          <a:p>
            <a:r>
              <a:rPr kumimoji="1" lang="en-US" altLang="ja-JP" baseline="0" dirty="0" smtClean="0"/>
              <a:t>Here, one finds that the rho-lambda mode separation becomes clearer in heavier quark mass.</a:t>
            </a:r>
          </a:p>
          <a:p>
            <a:r>
              <a:rPr kumimoji="1" lang="en-US" altLang="ja-JP" baseline="0" dirty="0" smtClean="0"/>
              <a:t>This point is important to extract information of </a:t>
            </a:r>
            <a:r>
              <a:rPr kumimoji="1" lang="en-US" altLang="ja-JP" baseline="0" dirty="0" err="1" smtClean="0"/>
              <a:t>diquark</a:t>
            </a:r>
            <a:r>
              <a:rPr kumimoji="1" lang="en-US" altLang="ja-JP" baseline="0" dirty="0" smtClean="0"/>
              <a:t> motions in baryons.</a:t>
            </a:r>
          </a:p>
          <a:p>
            <a:r>
              <a:rPr kumimoji="1" lang="en-US" altLang="ja-JP" baseline="0" dirty="0" smtClean="0"/>
              <a:t>After we learn the </a:t>
            </a:r>
            <a:r>
              <a:rPr kumimoji="1" lang="en-US" altLang="ja-JP" baseline="0" dirty="0" err="1" smtClean="0"/>
              <a:t>diquark</a:t>
            </a:r>
            <a:r>
              <a:rPr kumimoji="1" lang="en-US" altLang="ja-JP" baseline="0" dirty="0" smtClean="0"/>
              <a:t> correlations in charmed baryons, we could understand lighter baryons much better.</a:t>
            </a:r>
          </a:p>
          <a:p>
            <a:endParaRPr kumimoji="1" lang="en-US" altLang="ja-JP" baseline="0" dirty="0" smtClean="0"/>
          </a:p>
          <a:p>
            <a:r>
              <a:rPr kumimoji="1" lang="en-US" altLang="ja-JP" baseline="0" dirty="0" smtClean="0"/>
              <a:t>This is our strategy…</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A72189D-E4D0-41BA-8812-E29899A6BC9E}" type="slidenum">
              <a:rPr lang="ja-JP" altLang="en-US" smtClean="0">
                <a:solidFill>
                  <a:prstClr val="black"/>
                </a:solidFill>
              </a:rPr>
              <a:pPr/>
              <a:t>7</a:t>
            </a:fld>
            <a:endParaRPr lang="ja-JP" altLang="en-US">
              <a:solidFill>
                <a:prstClr val="black"/>
              </a:solidFill>
            </a:endParaRPr>
          </a:p>
        </p:txBody>
      </p:sp>
    </p:spTree>
    <p:extLst>
      <p:ext uri="{BB962C8B-B14F-4D97-AF65-F5344CB8AC3E}">
        <p14:creationId xmlns:p14="http://schemas.microsoft.com/office/powerpoint/2010/main" val="3592673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In fact, more detailed calculation</a:t>
            </a:r>
            <a:r>
              <a:rPr kumimoji="1" lang="en-US" altLang="ja-JP" baseline="0" dirty="0" smtClean="0"/>
              <a:t> based on the Constituent Quark mode has been made, where m</a:t>
            </a:r>
            <a:r>
              <a:rPr kumimoji="1" lang="en-US" altLang="ja-JP" dirty="0" smtClean="0"/>
              <a:t>ore generalized</a:t>
            </a:r>
            <a:r>
              <a:rPr kumimoji="1" lang="en-US" altLang="ja-JP" baseline="0" dirty="0" smtClean="0"/>
              <a:t> feature of </a:t>
            </a:r>
            <a:r>
              <a:rPr kumimoji="1" lang="en-US" altLang="ja-JP" baseline="0" dirty="0" err="1" smtClean="0"/>
              <a:t>diquark</a:t>
            </a:r>
            <a:r>
              <a:rPr kumimoji="1" lang="en-US" altLang="ja-JP" baseline="0" dirty="0" smtClean="0"/>
              <a:t> mode in baryon resonances can be seen, as shown in this figure.</a:t>
            </a:r>
          </a:p>
          <a:p>
            <a:r>
              <a:rPr kumimoji="1" lang="en-US" altLang="ja-JP" baseline="0" dirty="0" smtClean="0"/>
              <a:t>This illustrates the level structure of excited states, particularly the rho/lambda-mode excited states as a function of the mass of heavy quark.</a:t>
            </a:r>
          </a:p>
          <a:p>
            <a:r>
              <a:rPr kumimoji="1" lang="en-US" altLang="ja-JP" baseline="0" dirty="0" smtClean="0"/>
              <a:t>Six excited states of different </a:t>
            </a:r>
            <a:r>
              <a:rPr kumimoji="1" lang="en-US" altLang="ja-JP" baseline="0" dirty="0" err="1" smtClean="0"/>
              <a:t>diquark</a:t>
            </a:r>
            <a:r>
              <a:rPr kumimoji="1" lang="en-US" altLang="ja-JP" baseline="0" dirty="0" smtClean="0"/>
              <a:t> motions are moved as changing the heavy quark mass.</a:t>
            </a:r>
          </a:p>
          <a:p>
            <a:endParaRPr kumimoji="1" lang="en-US" altLang="ja-JP" baseline="0" dirty="0" smtClean="0"/>
          </a:p>
          <a:p>
            <a:r>
              <a:rPr kumimoji="1" lang="en-US" altLang="ja-JP" baseline="0" dirty="0" smtClean="0"/>
              <a:t>Here, one finds that the rho-lambda mode separation becomes clearer in heavier quark mass.</a:t>
            </a:r>
          </a:p>
          <a:p>
            <a:r>
              <a:rPr kumimoji="1" lang="en-US" altLang="ja-JP" baseline="0" dirty="0" smtClean="0"/>
              <a:t>This point is important to extract information of </a:t>
            </a:r>
            <a:r>
              <a:rPr kumimoji="1" lang="en-US" altLang="ja-JP" baseline="0" dirty="0" err="1" smtClean="0"/>
              <a:t>diquark</a:t>
            </a:r>
            <a:r>
              <a:rPr kumimoji="1" lang="en-US" altLang="ja-JP" baseline="0" dirty="0" smtClean="0"/>
              <a:t> motions in baryons.</a:t>
            </a:r>
          </a:p>
          <a:p>
            <a:r>
              <a:rPr kumimoji="1" lang="en-US" altLang="ja-JP" baseline="0" dirty="0" smtClean="0"/>
              <a:t>After we learn the </a:t>
            </a:r>
            <a:r>
              <a:rPr kumimoji="1" lang="en-US" altLang="ja-JP" baseline="0" dirty="0" err="1" smtClean="0"/>
              <a:t>diquark</a:t>
            </a:r>
            <a:r>
              <a:rPr kumimoji="1" lang="en-US" altLang="ja-JP" baseline="0" dirty="0" smtClean="0"/>
              <a:t> correlations in charmed baryons, we could understand lighter baryons much better.</a:t>
            </a:r>
          </a:p>
          <a:p>
            <a:endParaRPr kumimoji="1" lang="en-US" altLang="ja-JP" baseline="0" dirty="0" smtClean="0"/>
          </a:p>
          <a:p>
            <a:r>
              <a:rPr kumimoji="1" lang="en-US" altLang="ja-JP" baseline="0" dirty="0" smtClean="0"/>
              <a:t>This is our strategy…</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A72189D-E4D0-41BA-8812-E29899A6BC9E}" type="slidenum">
              <a:rPr lang="ja-JP" altLang="en-US" smtClean="0">
                <a:solidFill>
                  <a:prstClr val="black"/>
                </a:solidFill>
              </a:rPr>
              <a:pPr/>
              <a:t>8</a:t>
            </a:fld>
            <a:endParaRPr lang="ja-JP" altLang="en-US">
              <a:solidFill>
                <a:prstClr val="black"/>
              </a:solidFill>
            </a:endParaRPr>
          </a:p>
        </p:txBody>
      </p:sp>
    </p:spTree>
    <p:extLst>
      <p:ext uri="{BB962C8B-B14F-4D97-AF65-F5344CB8AC3E}">
        <p14:creationId xmlns:p14="http://schemas.microsoft.com/office/powerpoint/2010/main" val="1844918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AAD545D0-195F-4C10-8CF2-BAD9C6B4A13A}" type="slidenum">
              <a:rPr lang="ja-JP" altLang="en-US" smtClean="0">
                <a:solidFill>
                  <a:prstClr val="black"/>
                </a:solidFill>
              </a:rPr>
              <a:pPr/>
              <a:t>9</a:t>
            </a:fld>
            <a:endParaRPr lang="ja-JP" altLang="en-US">
              <a:solidFill>
                <a:prstClr val="black"/>
              </a:solidFill>
            </a:endParaRPr>
          </a:p>
        </p:txBody>
      </p:sp>
    </p:spTree>
    <p:extLst>
      <p:ext uri="{BB962C8B-B14F-4D97-AF65-F5344CB8AC3E}">
        <p14:creationId xmlns:p14="http://schemas.microsoft.com/office/powerpoint/2010/main" val="2644510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r>
              <a:rPr lang="en-US" altLang="ja-JP" smtClean="0">
                <a:solidFill>
                  <a:prstClr val="black">
                    <a:tint val="75000"/>
                  </a:prstClr>
                </a:solidFill>
              </a:rPr>
              <a:t>2012/8/11</a:t>
            </a:r>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sz="1600" b="1"/>
            </a:lvl1pPr>
          </a:lstStyle>
          <a:p>
            <a:pPr>
              <a:defRPr/>
            </a:pPr>
            <a:fld id="{8D2EEB9A-094D-4D65-8868-4E3114C651C9}" type="slidenum">
              <a:rPr lang="ja-JP" altLang="en-US" smtClean="0">
                <a:solidFill>
                  <a:prstClr val="black">
                    <a:tint val="75000"/>
                  </a:prstClr>
                </a:solidFill>
              </a:rPr>
              <a:pPr>
                <a:def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668455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4" name="Date Placeholder 3"/>
          <p:cNvSpPr>
            <a:spLocks noGrp="1"/>
          </p:cNvSpPr>
          <p:nvPr>
            <p:ph type="dt" sz="half" idx="10"/>
          </p:nvPr>
        </p:nvSpPr>
        <p:spPr/>
        <p:txBody>
          <a:bodyPr/>
          <a:lstStyle/>
          <a:p>
            <a:fld id="{83BEE1DE-E71F-4FE7-BC5B-4FF25F056A1E}" type="datetime1">
              <a:rPr lang="ja-JP" altLang="en-US" smtClean="0">
                <a:solidFill>
                  <a:prstClr val="black">
                    <a:lumMod val="65000"/>
                    <a:lumOff val="35000"/>
                  </a:prstClr>
                </a:solidFill>
              </a:rPr>
              <a:pPr/>
              <a:t>2015/9/13</a:t>
            </a:fld>
            <a:endParaRPr lang="ja-JP" alt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ja-JP" altLang="en-US" dirty="0">
              <a:solidFill>
                <a:prstClr val="black"/>
              </a:solidFill>
            </a:endParaRPr>
          </a:p>
        </p:txBody>
      </p:sp>
      <p:sp>
        <p:nvSpPr>
          <p:cNvPr id="6" name="Slide Number Placeholder 5"/>
          <p:cNvSpPr>
            <a:spLocks noGrp="1"/>
          </p:cNvSpPr>
          <p:nvPr>
            <p:ph type="sldNum" sz="quarter" idx="12"/>
          </p:nvPr>
        </p:nvSpPr>
        <p:spPr/>
        <p:txBody>
          <a:bodyPr/>
          <a:lstStyle/>
          <a:p>
            <a:fld id="{D2D8002D-B5B0-4BAC-B1F6-782DDCCE6D9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26340362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4" name="Date Placeholder 3"/>
          <p:cNvSpPr>
            <a:spLocks noGrp="1"/>
          </p:cNvSpPr>
          <p:nvPr>
            <p:ph type="dt" sz="half" idx="10"/>
          </p:nvPr>
        </p:nvSpPr>
        <p:spPr/>
        <p:txBody>
          <a:bodyPr/>
          <a:lstStyle/>
          <a:p>
            <a:fld id="{E0FF2076-8A96-4824-942F-CE9B99FEE1BF}" type="datetime1">
              <a:rPr lang="ja-JP" altLang="en-US" smtClean="0">
                <a:solidFill>
                  <a:prstClr val="black"/>
                </a:solidFill>
              </a:rPr>
              <a:pPr/>
              <a:t>2015/9/13</a:t>
            </a:fld>
            <a:endParaRPr lang="ja-JP" altLang="en-US" dirty="0">
              <a:solidFill>
                <a:prstClr val="black"/>
              </a:solidFill>
            </a:endParaRPr>
          </a:p>
        </p:txBody>
      </p:sp>
      <p:sp>
        <p:nvSpPr>
          <p:cNvPr id="5" name="Footer Placeholder 4"/>
          <p:cNvSpPr>
            <a:spLocks noGrp="1"/>
          </p:cNvSpPr>
          <p:nvPr>
            <p:ph type="ftr" sz="quarter" idx="11"/>
          </p:nvPr>
        </p:nvSpPr>
        <p:spPr/>
        <p:txBody>
          <a:bodyPr/>
          <a:lstStyle/>
          <a:p>
            <a:endParaRPr lang="ja-JP" altLang="en-US" dirty="0">
              <a:solidFill>
                <a:prstClr val="black"/>
              </a:solidFill>
            </a:endParaRPr>
          </a:p>
        </p:txBody>
      </p:sp>
      <p:sp>
        <p:nvSpPr>
          <p:cNvPr id="6" name="Slide Number Placeholder 5"/>
          <p:cNvSpPr>
            <a:spLocks noGrp="1"/>
          </p:cNvSpPr>
          <p:nvPr>
            <p:ph type="sldNum" sz="quarter" idx="12"/>
          </p:nvPr>
        </p:nvSpPr>
        <p:spPr/>
        <p:txBody>
          <a:bodyPr/>
          <a:lstStyle>
            <a:lvl1pPr>
              <a:defRPr>
                <a:latin typeface="Times New Roman" pitchFamily="18" charset="0"/>
                <a:cs typeface="Times New Roman" pitchFamily="18" charset="0"/>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299185956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41741D2A-A2B0-4744-AFBF-337CFD44067D}" type="datetime1">
              <a:rPr lang="ja-JP" altLang="en-US" smtClean="0">
                <a:solidFill>
                  <a:prstClr val="black"/>
                </a:solidFill>
              </a:rPr>
              <a:pPr/>
              <a:t>2015/9/13</a:t>
            </a:fld>
            <a:endParaRPr lang="ja-JP" altLang="en-US" dirty="0">
              <a:solidFill>
                <a:prstClr val="black"/>
              </a:solidFill>
            </a:endParaRPr>
          </a:p>
        </p:txBody>
      </p:sp>
      <p:sp>
        <p:nvSpPr>
          <p:cNvPr id="5" name="Footer Placeholder 4"/>
          <p:cNvSpPr>
            <a:spLocks noGrp="1"/>
          </p:cNvSpPr>
          <p:nvPr>
            <p:ph type="ftr" sz="quarter" idx="11"/>
          </p:nvPr>
        </p:nvSpPr>
        <p:spPr/>
        <p:txBody>
          <a:bodyPr/>
          <a:lstStyle/>
          <a:p>
            <a:endParaRPr lang="ja-JP" altLang="en-US" dirty="0">
              <a:solidFill>
                <a:prstClr val="black"/>
              </a:solidFill>
            </a:endParaRPr>
          </a:p>
        </p:txBody>
      </p:sp>
      <p:sp>
        <p:nvSpPr>
          <p:cNvPr id="6" name="Slide Number Placeholder 5"/>
          <p:cNvSpPr>
            <a:spLocks noGrp="1"/>
          </p:cNvSpPr>
          <p:nvPr>
            <p:ph type="sldNum" sz="quarter" idx="12"/>
          </p:nvPr>
        </p:nvSpPr>
        <p:spPr/>
        <p:txBody>
          <a:bodyPr/>
          <a:lstStyle/>
          <a:p>
            <a:fld id="{D2D8002D-B5B0-4BAC-B1F6-782DDCCE6D9C}" type="slidenum">
              <a:rPr lang="ja-JP" altLang="en-US" smtClean="0">
                <a:solidFill>
                  <a:prstClr val="black"/>
                </a:solidFill>
              </a:rPr>
              <a:pPr/>
              <a:t>‹#›</a:t>
            </a:fld>
            <a:endParaRPr lang="ja-JP" altLang="en-US" dirty="0">
              <a:solidFill>
                <a:prstClr val="black"/>
              </a:solidFill>
            </a:endParaRPr>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06773363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4" name="Date Placeholder 3"/>
          <p:cNvSpPr>
            <a:spLocks noGrp="1"/>
          </p:cNvSpPr>
          <p:nvPr>
            <p:ph type="dt" sz="half" idx="10"/>
          </p:nvPr>
        </p:nvSpPr>
        <p:spPr/>
        <p:txBody>
          <a:bodyPr/>
          <a:lstStyle/>
          <a:p>
            <a:fld id="{E0FF2076-8A96-4824-942F-CE9B99FEE1BF}" type="datetime1">
              <a:rPr lang="ja-JP" altLang="en-US" smtClean="0">
                <a:solidFill>
                  <a:prstClr val="black"/>
                </a:solidFill>
              </a:rPr>
              <a:pPr/>
              <a:t>2015/9/13</a:t>
            </a:fld>
            <a:endParaRPr lang="ja-JP" altLang="en-US" dirty="0">
              <a:solidFill>
                <a:prstClr val="black"/>
              </a:solidFill>
            </a:endParaRPr>
          </a:p>
        </p:txBody>
      </p:sp>
      <p:sp>
        <p:nvSpPr>
          <p:cNvPr id="5" name="Footer Placeholder 4"/>
          <p:cNvSpPr>
            <a:spLocks noGrp="1"/>
          </p:cNvSpPr>
          <p:nvPr>
            <p:ph type="ftr" sz="quarter" idx="11"/>
          </p:nvPr>
        </p:nvSpPr>
        <p:spPr/>
        <p:txBody>
          <a:bodyPr/>
          <a:lstStyle/>
          <a:p>
            <a:endParaRPr lang="ja-JP" altLang="en-US" dirty="0">
              <a:solidFill>
                <a:prstClr val="black"/>
              </a:solidFill>
            </a:endParaRPr>
          </a:p>
        </p:txBody>
      </p:sp>
      <p:sp>
        <p:nvSpPr>
          <p:cNvPr id="6" name="Slide Number Placeholder 5"/>
          <p:cNvSpPr>
            <a:spLocks noGrp="1"/>
          </p:cNvSpPr>
          <p:nvPr>
            <p:ph type="sldNum" sz="quarter" idx="12"/>
          </p:nvPr>
        </p:nvSpPr>
        <p:spPr/>
        <p:txBody>
          <a:bodyPr/>
          <a:lstStyle>
            <a:lvl1pPr>
              <a:defRPr>
                <a:latin typeface="Times New Roman" pitchFamily="18" charset="0"/>
                <a:cs typeface="Times New Roman" pitchFamily="18" charset="0"/>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117182793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4" name="Date Placeholder 3"/>
          <p:cNvSpPr>
            <a:spLocks noGrp="1"/>
          </p:cNvSpPr>
          <p:nvPr>
            <p:ph type="dt" sz="half" idx="10"/>
          </p:nvPr>
        </p:nvSpPr>
        <p:spPr/>
        <p:txBody>
          <a:bodyPr/>
          <a:lstStyle/>
          <a:p>
            <a:fld id="{E0FF2076-8A96-4824-942F-CE9B99FEE1BF}" type="datetime1">
              <a:rPr lang="ja-JP" altLang="en-US" smtClean="0">
                <a:solidFill>
                  <a:prstClr val="black"/>
                </a:solidFill>
              </a:rPr>
              <a:pPr/>
              <a:t>2015/9/13</a:t>
            </a:fld>
            <a:endParaRPr lang="ja-JP" altLang="en-US" dirty="0">
              <a:solidFill>
                <a:prstClr val="black"/>
              </a:solidFill>
            </a:endParaRPr>
          </a:p>
        </p:txBody>
      </p:sp>
      <p:sp>
        <p:nvSpPr>
          <p:cNvPr id="5" name="Footer Placeholder 4"/>
          <p:cNvSpPr>
            <a:spLocks noGrp="1"/>
          </p:cNvSpPr>
          <p:nvPr>
            <p:ph type="ftr" sz="quarter" idx="11"/>
          </p:nvPr>
        </p:nvSpPr>
        <p:spPr/>
        <p:txBody>
          <a:bodyPr/>
          <a:lstStyle/>
          <a:p>
            <a:endParaRPr lang="ja-JP" altLang="en-US" dirty="0">
              <a:solidFill>
                <a:prstClr val="black"/>
              </a:solidFill>
            </a:endParaRPr>
          </a:p>
        </p:txBody>
      </p:sp>
      <p:sp>
        <p:nvSpPr>
          <p:cNvPr id="6" name="Slide Number Placeholder 5"/>
          <p:cNvSpPr>
            <a:spLocks noGrp="1"/>
          </p:cNvSpPr>
          <p:nvPr>
            <p:ph type="sldNum" sz="quarter" idx="12"/>
          </p:nvPr>
        </p:nvSpPr>
        <p:spPr/>
        <p:txBody>
          <a:bodyPr/>
          <a:lstStyle>
            <a:lvl1pPr>
              <a:defRPr>
                <a:latin typeface="Times New Roman" pitchFamily="18" charset="0"/>
                <a:cs typeface="Times New Roman" pitchFamily="18" charset="0"/>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179300570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4" name="Date Placeholder 3"/>
          <p:cNvSpPr>
            <a:spLocks noGrp="1"/>
          </p:cNvSpPr>
          <p:nvPr>
            <p:ph type="dt" sz="half" idx="10"/>
          </p:nvPr>
        </p:nvSpPr>
        <p:spPr/>
        <p:txBody>
          <a:bodyPr/>
          <a:lstStyle/>
          <a:p>
            <a:fld id="{E0FF2076-8A96-4824-942F-CE9B99FEE1BF}" type="datetime1">
              <a:rPr lang="ja-JP" altLang="en-US" smtClean="0">
                <a:solidFill>
                  <a:prstClr val="black"/>
                </a:solidFill>
              </a:rPr>
              <a:pPr/>
              <a:t>2015/9/13</a:t>
            </a:fld>
            <a:endParaRPr lang="ja-JP" altLang="en-US" dirty="0">
              <a:solidFill>
                <a:prstClr val="black"/>
              </a:solidFill>
            </a:endParaRPr>
          </a:p>
        </p:txBody>
      </p:sp>
      <p:sp>
        <p:nvSpPr>
          <p:cNvPr id="5" name="Footer Placeholder 4"/>
          <p:cNvSpPr>
            <a:spLocks noGrp="1"/>
          </p:cNvSpPr>
          <p:nvPr>
            <p:ph type="ftr" sz="quarter" idx="11"/>
          </p:nvPr>
        </p:nvSpPr>
        <p:spPr/>
        <p:txBody>
          <a:bodyPr/>
          <a:lstStyle/>
          <a:p>
            <a:endParaRPr lang="ja-JP" altLang="en-US" dirty="0">
              <a:solidFill>
                <a:prstClr val="black"/>
              </a:solidFill>
            </a:endParaRPr>
          </a:p>
        </p:txBody>
      </p:sp>
      <p:sp>
        <p:nvSpPr>
          <p:cNvPr id="6" name="Slide Number Placeholder 5"/>
          <p:cNvSpPr>
            <a:spLocks noGrp="1"/>
          </p:cNvSpPr>
          <p:nvPr>
            <p:ph type="sldNum" sz="quarter" idx="12"/>
          </p:nvPr>
        </p:nvSpPr>
        <p:spPr/>
        <p:txBody>
          <a:bodyPr/>
          <a:lstStyle>
            <a:lvl1pPr>
              <a:defRPr>
                <a:latin typeface="Times New Roman" pitchFamily="18" charset="0"/>
                <a:cs typeface="Times New Roman" pitchFamily="18" charset="0"/>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215800461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4" name="Date Placeholder 3"/>
          <p:cNvSpPr>
            <a:spLocks noGrp="1"/>
          </p:cNvSpPr>
          <p:nvPr>
            <p:ph type="dt" sz="half" idx="10"/>
          </p:nvPr>
        </p:nvSpPr>
        <p:spPr/>
        <p:txBody>
          <a:bodyPr/>
          <a:lstStyle/>
          <a:p>
            <a:fld id="{E0FF2076-8A96-4824-942F-CE9B99FEE1BF}" type="datetime1">
              <a:rPr lang="ja-JP" altLang="en-US" smtClean="0">
                <a:solidFill>
                  <a:prstClr val="black"/>
                </a:solidFill>
              </a:rPr>
              <a:pPr/>
              <a:t>2015/9/13</a:t>
            </a:fld>
            <a:endParaRPr lang="ja-JP" altLang="en-US" dirty="0">
              <a:solidFill>
                <a:prstClr val="black"/>
              </a:solidFill>
            </a:endParaRPr>
          </a:p>
        </p:txBody>
      </p:sp>
      <p:sp>
        <p:nvSpPr>
          <p:cNvPr id="5" name="Footer Placeholder 4"/>
          <p:cNvSpPr>
            <a:spLocks noGrp="1"/>
          </p:cNvSpPr>
          <p:nvPr>
            <p:ph type="ftr" sz="quarter" idx="11"/>
          </p:nvPr>
        </p:nvSpPr>
        <p:spPr/>
        <p:txBody>
          <a:bodyPr/>
          <a:lstStyle/>
          <a:p>
            <a:endParaRPr lang="ja-JP" altLang="en-US" dirty="0">
              <a:solidFill>
                <a:prstClr val="black"/>
              </a:solidFill>
            </a:endParaRPr>
          </a:p>
        </p:txBody>
      </p:sp>
      <p:sp>
        <p:nvSpPr>
          <p:cNvPr id="6" name="Slide Number Placeholder 5"/>
          <p:cNvSpPr>
            <a:spLocks noGrp="1"/>
          </p:cNvSpPr>
          <p:nvPr>
            <p:ph type="sldNum" sz="quarter" idx="12"/>
          </p:nvPr>
        </p:nvSpPr>
        <p:spPr/>
        <p:txBody>
          <a:bodyPr/>
          <a:lstStyle>
            <a:lvl1pPr>
              <a:defRPr>
                <a:latin typeface="Times New Roman" pitchFamily="18" charset="0"/>
                <a:cs typeface="Times New Roman" pitchFamily="18" charset="0"/>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107333373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4" name="Date Placeholder 3"/>
          <p:cNvSpPr>
            <a:spLocks noGrp="1"/>
          </p:cNvSpPr>
          <p:nvPr>
            <p:ph type="dt" sz="half" idx="10"/>
          </p:nvPr>
        </p:nvSpPr>
        <p:spPr/>
        <p:txBody>
          <a:bodyPr/>
          <a:lstStyle/>
          <a:p>
            <a:r>
              <a:rPr lang="en-US" altLang="ja-JP" smtClean="0">
                <a:solidFill>
                  <a:prstClr val="black"/>
                </a:solidFill>
              </a:rPr>
              <a:t>2012/8/11</a:t>
            </a:r>
            <a:endParaRPr lang="ja-JP" altLang="en-US" dirty="0">
              <a:solidFill>
                <a:prstClr val="black"/>
              </a:solidFill>
            </a:endParaRPr>
          </a:p>
        </p:txBody>
      </p:sp>
      <p:sp>
        <p:nvSpPr>
          <p:cNvPr id="5" name="Footer Placeholder 4"/>
          <p:cNvSpPr>
            <a:spLocks noGrp="1"/>
          </p:cNvSpPr>
          <p:nvPr>
            <p:ph type="ftr" sz="quarter" idx="11"/>
          </p:nvPr>
        </p:nvSpPr>
        <p:spPr/>
        <p:txBody>
          <a:bodyPr/>
          <a:lstStyle/>
          <a:p>
            <a:endParaRPr lang="ja-JP" altLang="en-US" dirty="0">
              <a:solidFill>
                <a:prstClr val="black"/>
              </a:solidFill>
            </a:endParaRPr>
          </a:p>
        </p:txBody>
      </p:sp>
      <p:sp>
        <p:nvSpPr>
          <p:cNvPr id="6" name="Slide Number Placeholder 5"/>
          <p:cNvSpPr>
            <a:spLocks noGrp="1"/>
          </p:cNvSpPr>
          <p:nvPr>
            <p:ph type="sldNum" sz="quarter" idx="12"/>
          </p:nvPr>
        </p:nvSpPr>
        <p:spPr/>
        <p:txBody>
          <a:bodyPr/>
          <a:lstStyle>
            <a:lvl1pPr>
              <a:defRPr>
                <a:latin typeface="Times New Roman" pitchFamily="18" charset="0"/>
                <a:cs typeface="Times New Roman" pitchFamily="18" charset="0"/>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16517492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r>
              <a:rPr lang="en-US" altLang="ja-JP" smtClean="0">
                <a:solidFill>
                  <a:prstClr val="black">
                    <a:tint val="75000"/>
                  </a:prstClr>
                </a:solidFill>
              </a:rPr>
              <a:t>2012/8/11</a:t>
            </a:r>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27604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r>
              <a:rPr lang="en-US" altLang="ja-JP" smtClean="0">
                <a:solidFill>
                  <a:prstClr val="black">
                    <a:tint val="75000"/>
                  </a:prstClr>
                </a:solidFill>
              </a:rPr>
              <a:t>2012/8/11</a:t>
            </a:r>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5426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r>
              <a:rPr lang="en-US" altLang="ja-JP" smtClean="0">
                <a:solidFill>
                  <a:prstClr val="black">
                    <a:tint val="75000"/>
                  </a:prstClr>
                </a:solidFill>
              </a:rPr>
              <a:t>2012/8/11</a:t>
            </a:r>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sz="1600" b="1"/>
            </a:lvl1pPr>
          </a:lstStyle>
          <a:p>
            <a:pPr>
              <a:defRPr/>
            </a:pPr>
            <a:fld id="{8D2EEB9A-094D-4D65-8868-4E3114C651C9}" type="slidenum">
              <a:rPr lang="ja-JP" altLang="en-US" smtClean="0">
                <a:solidFill>
                  <a:prstClr val="black">
                    <a:tint val="75000"/>
                  </a:prstClr>
                </a:solidFill>
              </a:rPr>
              <a:pPr>
                <a:def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860433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4" name="Date Placeholder 3"/>
          <p:cNvSpPr>
            <a:spLocks noGrp="1"/>
          </p:cNvSpPr>
          <p:nvPr>
            <p:ph type="dt" sz="half" idx="10"/>
          </p:nvPr>
        </p:nvSpPr>
        <p:spPr/>
        <p:txBody>
          <a:bodyPr/>
          <a:lstStyle/>
          <a:p>
            <a:r>
              <a:rPr lang="en-US" altLang="ja-JP" smtClean="0">
                <a:solidFill>
                  <a:prstClr val="black"/>
                </a:solidFill>
              </a:rPr>
              <a:t>2012/8/11</a:t>
            </a:r>
            <a:endParaRPr lang="ja-JP" altLang="en-US" dirty="0">
              <a:solidFill>
                <a:prstClr val="black"/>
              </a:solidFill>
            </a:endParaRPr>
          </a:p>
        </p:txBody>
      </p:sp>
      <p:sp>
        <p:nvSpPr>
          <p:cNvPr id="5" name="Footer Placeholder 4"/>
          <p:cNvSpPr>
            <a:spLocks noGrp="1"/>
          </p:cNvSpPr>
          <p:nvPr>
            <p:ph type="ftr" sz="quarter" idx="11"/>
          </p:nvPr>
        </p:nvSpPr>
        <p:spPr/>
        <p:txBody>
          <a:bodyPr/>
          <a:lstStyle/>
          <a:p>
            <a:endParaRPr lang="ja-JP" altLang="en-US" dirty="0">
              <a:solidFill>
                <a:prstClr val="black"/>
              </a:solidFill>
            </a:endParaRPr>
          </a:p>
        </p:txBody>
      </p:sp>
      <p:sp>
        <p:nvSpPr>
          <p:cNvPr id="6" name="Slide Number Placeholder 5"/>
          <p:cNvSpPr>
            <a:spLocks noGrp="1"/>
          </p:cNvSpPr>
          <p:nvPr>
            <p:ph type="sldNum" sz="quarter" idx="12"/>
          </p:nvPr>
        </p:nvSpPr>
        <p:spPr/>
        <p:txBody>
          <a:bodyPr/>
          <a:lstStyle>
            <a:lvl1pPr>
              <a:defRPr>
                <a:latin typeface="Times New Roman" pitchFamily="18" charset="0"/>
                <a:cs typeface="Times New Roman" pitchFamily="18" charset="0"/>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342026744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4" name="Date Placeholder 3"/>
          <p:cNvSpPr>
            <a:spLocks noGrp="1"/>
          </p:cNvSpPr>
          <p:nvPr>
            <p:ph type="dt" sz="half" idx="10"/>
          </p:nvPr>
        </p:nvSpPr>
        <p:spPr/>
        <p:txBody>
          <a:bodyPr/>
          <a:lstStyle/>
          <a:p>
            <a:r>
              <a:rPr lang="en-US" altLang="ja-JP" smtClean="0">
                <a:solidFill>
                  <a:prstClr val="black">
                    <a:lumMod val="65000"/>
                    <a:lumOff val="35000"/>
                  </a:prstClr>
                </a:solidFill>
              </a:rPr>
              <a:t>2012/8/11</a:t>
            </a:r>
            <a:endParaRPr lang="ja-JP" alt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ja-JP" altLang="en-US" dirty="0">
              <a:solidFill>
                <a:prstClr val="black"/>
              </a:solidFill>
            </a:endParaRPr>
          </a:p>
        </p:txBody>
      </p:sp>
      <p:sp>
        <p:nvSpPr>
          <p:cNvPr id="6" name="Slide Number Placeholder 5"/>
          <p:cNvSpPr>
            <a:spLocks noGrp="1"/>
          </p:cNvSpPr>
          <p:nvPr>
            <p:ph type="sldNum" sz="quarter" idx="12"/>
          </p:nvPr>
        </p:nvSpPr>
        <p:spPr/>
        <p:txBody>
          <a:bodyPr/>
          <a:lstStyle/>
          <a:p>
            <a:fld id="{D2D8002D-B5B0-4BAC-B1F6-782DDCCE6D9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349278792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4" name="Date Placeholder 3"/>
          <p:cNvSpPr>
            <a:spLocks noGrp="1"/>
          </p:cNvSpPr>
          <p:nvPr>
            <p:ph type="dt" sz="half" idx="10"/>
          </p:nvPr>
        </p:nvSpPr>
        <p:spPr/>
        <p:txBody>
          <a:bodyPr/>
          <a:lstStyle/>
          <a:p>
            <a:r>
              <a:rPr lang="en-US" altLang="ja-JP" smtClean="0">
                <a:solidFill>
                  <a:prstClr val="black"/>
                </a:solidFill>
              </a:rPr>
              <a:t>2012/8/11</a:t>
            </a:r>
            <a:endParaRPr lang="ja-JP" altLang="en-US" dirty="0">
              <a:solidFill>
                <a:prstClr val="black"/>
              </a:solidFill>
            </a:endParaRPr>
          </a:p>
        </p:txBody>
      </p:sp>
      <p:sp>
        <p:nvSpPr>
          <p:cNvPr id="5" name="Footer Placeholder 4"/>
          <p:cNvSpPr>
            <a:spLocks noGrp="1"/>
          </p:cNvSpPr>
          <p:nvPr>
            <p:ph type="ftr" sz="quarter" idx="11"/>
          </p:nvPr>
        </p:nvSpPr>
        <p:spPr/>
        <p:txBody>
          <a:bodyPr/>
          <a:lstStyle/>
          <a:p>
            <a:endParaRPr lang="ja-JP" altLang="en-US" dirty="0">
              <a:solidFill>
                <a:prstClr val="black"/>
              </a:solidFill>
            </a:endParaRPr>
          </a:p>
        </p:txBody>
      </p:sp>
      <p:sp>
        <p:nvSpPr>
          <p:cNvPr id="6" name="Slide Number Placeholder 5"/>
          <p:cNvSpPr>
            <a:spLocks noGrp="1"/>
          </p:cNvSpPr>
          <p:nvPr>
            <p:ph type="sldNum" sz="quarter" idx="12"/>
          </p:nvPr>
        </p:nvSpPr>
        <p:spPr/>
        <p:txBody>
          <a:bodyPr/>
          <a:lstStyle>
            <a:lvl1pPr>
              <a:defRPr>
                <a:latin typeface="Times New Roman" pitchFamily="18" charset="0"/>
                <a:cs typeface="Times New Roman" pitchFamily="18" charset="0"/>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104804089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r>
              <a:rPr lang="en-US" altLang="ja-JP" smtClean="0">
                <a:solidFill>
                  <a:prstClr val="black"/>
                </a:solidFill>
              </a:rPr>
              <a:t>2012/8/11</a:t>
            </a:r>
            <a:endParaRPr lang="ja-JP" altLang="en-US" dirty="0">
              <a:solidFill>
                <a:prstClr val="black"/>
              </a:solidFill>
            </a:endParaRPr>
          </a:p>
        </p:txBody>
      </p:sp>
      <p:sp>
        <p:nvSpPr>
          <p:cNvPr id="5" name="Footer Placeholder 4"/>
          <p:cNvSpPr>
            <a:spLocks noGrp="1"/>
          </p:cNvSpPr>
          <p:nvPr>
            <p:ph type="ftr" sz="quarter" idx="11"/>
          </p:nvPr>
        </p:nvSpPr>
        <p:spPr/>
        <p:txBody>
          <a:bodyPr/>
          <a:lstStyle/>
          <a:p>
            <a:endParaRPr lang="ja-JP" altLang="en-US" dirty="0">
              <a:solidFill>
                <a:prstClr val="black"/>
              </a:solidFill>
            </a:endParaRPr>
          </a:p>
        </p:txBody>
      </p:sp>
      <p:sp>
        <p:nvSpPr>
          <p:cNvPr id="6" name="Slide Number Placeholder 5"/>
          <p:cNvSpPr>
            <a:spLocks noGrp="1"/>
          </p:cNvSpPr>
          <p:nvPr>
            <p:ph type="sldNum" sz="quarter" idx="12"/>
          </p:nvPr>
        </p:nvSpPr>
        <p:spPr/>
        <p:txBody>
          <a:bodyPr/>
          <a:lstStyle/>
          <a:p>
            <a:fld id="{D2D8002D-B5B0-4BAC-B1F6-782DDCCE6D9C}" type="slidenum">
              <a:rPr lang="ja-JP" altLang="en-US" smtClean="0">
                <a:solidFill>
                  <a:prstClr val="black"/>
                </a:solidFill>
              </a:rPr>
              <a:pPr/>
              <a:t>‹#›</a:t>
            </a:fld>
            <a:endParaRPr lang="ja-JP" altLang="en-US" dirty="0">
              <a:solidFill>
                <a:prstClr val="black"/>
              </a:solidFill>
            </a:endParaRPr>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89667605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4" name="Date Placeholder 3"/>
          <p:cNvSpPr>
            <a:spLocks noGrp="1"/>
          </p:cNvSpPr>
          <p:nvPr>
            <p:ph type="dt" sz="half" idx="10"/>
          </p:nvPr>
        </p:nvSpPr>
        <p:spPr/>
        <p:txBody>
          <a:bodyPr/>
          <a:lstStyle/>
          <a:p>
            <a:fld id="{E0FF2076-8A96-4824-942F-CE9B99FEE1BF}" type="datetime1">
              <a:rPr lang="ja-JP" altLang="en-US" smtClean="0">
                <a:solidFill>
                  <a:prstClr val="black"/>
                </a:solidFill>
              </a:rPr>
              <a:pPr/>
              <a:t>2015/9/13</a:t>
            </a:fld>
            <a:endParaRPr lang="ja-JP" altLang="en-US" dirty="0">
              <a:solidFill>
                <a:prstClr val="black"/>
              </a:solidFill>
            </a:endParaRPr>
          </a:p>
        </p:txBody>
      </p:sp>
      <p:sp>
        <p:nvSpPr>
          <p:cNvPr id="5" name="Footer Placeholder 4"/>
          <p:cNvSpPr>
            <a:spLocks noGrp="1"/>
          </p:cNvSpPr>
          <p:nvPr>
            <p:ph type="ftr" sz="quarter" idx="11"/>
          </p:nvPr>
        </p:nvSpPr>
        <p:spPr/>
        <p:txBody>
          <a:bodyPr/>
          <a:lstStyle/>
          <a:p>
            <a:endParaRPr lang="ja-JP" altLang="en-US" dirty="0">
              <a:solidFill>
                <a:prstClr val="black"/>
              </a:solidFill>
            </a:endParaRPr>
          </a:p>
        </p:txBody>
      </p:sp>
      <p:sp>
        <p:nvSpPr>
          <p:cNvPr id="6" name="Slide Number Placeholder 5"/>
          <p:cNvSpPr>
            <a:spLocks noGrp="1"/>
          </p:cNvSpPr>
          <p:nvPr>
            <p:ph type="sldNum" sz="quarter" idx="12"/>
          </p:nvPr>
        </p:nvSpPr>
        <p:spPr/>
        <p:txBody>
          <a:bodyPr/>
          <a:lstStyle>
            <a:lvl1pPr>
              <a:defRPr>
                <a:latin typeface="Times New Roman" pitchFamily="18" charset="0"/>
                <a:cs typeface="Times New Roman" pitchFamily="18" charset="0"/>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122538117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4" name="Date Placeholder 3"/>
          <p:cNvSpPr>
            <a:spLocks noGrp="1"/>
          </p:cNvSpPr>
          <p:nvPr>
            <p:ph type="dt" sz="half" idx="10"/>
          </p:nvPr>
        </p:nvSpPr>
        <p:spPr/>
        <p:txBody>
          <a:bodyPr/>
          <a:lstStyle/>
          <a:p>
            <a:fld id="{E0FF2076-8A96-4824-942F-CE9B99FEE1BF}" type="datetime1">
              <a:rPr lang="ja-JP" altLang="en-US" smtClean="0">
                <a:solidFill>
                  <a:prstClr val="black"/>
                </a:solidFill>
              </a:rPr>
              <a:pPr/>
              <a:t>2015/9/13</a:t>
            </a:fld>
            <a:endParaRPr lang="ja-JP" altLang="en-US" dirty="0">
              <a:solidFill>
                <a:prstClr val="black"/>
              </a:solidFill>
            </a:endParaRPr>
          </a:p>
        </p:txBody>
      </p:sp>
      <p:sp>
        <p:nvSpPr>
          <p:cNvPr id="5" name="Footer Placeholder 4"/>
          <p:cNvSpPr>
            <a:spLocks noGrp="1"/>
          </p:cNvSpPr>
          <p:nvPr>
            <p:ph type="ftr" sz="quarter" idx="11"/>
          </p:nvPr>
        </p:nvSpPr>
        <p:spPr/>
        <p:txBody>
          <a:bodyPr/>
          <a:lstStyle/>
          <a:p>
            <a:endParaRPr lang="ja-JP" altLang="en-US" dirty="0">
              <a:solidFill>
                <a:prstClr val="black"/>
              </a:solidFill>
            </a:endParaRPr>
          </a:p>
        </p:txBody>
      </p:sp>
      <p:sp>
        <p:nvSpPr>
          <p:cNvPr id="6" name="Slide Number Placeholder 5"/>
          <p:cNvSpPr>
            <a:spLocks noGrp="1"/>
          </p:cNvSpPr>
          <p:nvPr>
            <p:ph type="sldNum" sz="quarter" idx="12"/>
          </p:nvPr>
        </p:nvSpPr>
        <p:spPr/>
        <p:txBody>
          <a:bodyPr/>
          <a:lstStyle>
            <a:lvl1pPr>
              <a:defRPr>
                <a:latin typeface="Times New Roman" pitchFamily="18" charset="0"/>
                <a:cs typeface="Times New Roman" pitchFamily="18" charset="0"/>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93381054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4E8BAB0F-7D0B-451D-A476-26C4531EF7FD}" type="datetime1">
              <a:rPr lang="zh-TW" altLang="en-US" smtClean="0">
                <a:solidFill>
                  <a:prstClr val="black">
                    <a:tint val="75000"/>
                  </a:prstClr>
                </a:solidFill>
              </a:rPr>
              <a:pPr/>
              <a:t>2015/9/13</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7A5EA7-1CC0-462C-8628-A3E36C96A86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56922446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4" name="Date Placeholder 3"/>
          <p:cNvSpPr>
            <a:spLocks noGrp="1"/>
          </p:cNvSpPr>
          <p:nvPr>
            <p:ph type="dt" sz="half" idx="10"/>
          </p:nvPr>
        </p:nvSpPr>
        <p:spPr/>
        <p:txBody>
          <a:bodyPr/>
          <a:lstStyle/>
          <a:p>
            <a:fld id="{E0FF2076-8A96-4824-942F-CE9B99FEE1BF}" type="datetime1">
              <a:rPr lang="ja-JP" altLang="en-US" smtClean="0">
                <a:solidFill>
                  <a:prstClr val="black"/>
                </a:solidFill>
              </a:rPr>
              <a:pPr/>
              <a:t>2015/9/13</a:t>
            </a:fld>
            <a:endParaRPr lang="ja-JP" altLang="en-US" dirty="0">
              <a:solidFill>
                <a:prstClr val="black"/>
              </a:solidFill>
            </a:endParaRPr>
          </a:p>
        </p:txBody>
      </p:sp>
      <p:sp>
        <p:nvSpPr>
          <p:cNvPr id="5" name="Footer Placeholder 4"/>
          <p:cNvSpPr>
            <a:spLocks noGrp="1"/>
          </p:cNvSpPr>
          <p:nvPr>
            <p:ph type="ftr" sz="quarter" idx="11"/>
          </p:nvPr>
        </p:nvSpPr>
        <p:spPr/>
        <p:txBody>
          <a:bodyPr/>
          <a:lstStyle/>
          <a:p>
            <a:endParaRPr lang="ja-JP" altLang="en-US" dirty="0">
              <a:solidFill>
                <a:prstClr val="black"/>
              </a:solidFill>
            </a:endParaRPr>
          </a:p>
        </p:txBody>
      </p:sp>
      <p:sp>
        <p:nvSpPr>
          <p:cNvPr id="6" name="Slide Number Placeholder 5"/>
          <p:cNvSpPr>
            <a:spLocks noGrp="1"/>
          </p:cNvSpPr>
          <p:nvPr>
            <p:ph type="sldNum" sz="quarter" idx="12"/>
          </p:nvPr>
        </p:nvSpPr>
        <p:spPr/>
        <p:txBody>
          <a:bodyPr/>
          <a:lstStyle>
            <a:lvl1pPr>
              <a:defRPr>
                <a:latin typeface="Times New Roman" pitchFamily="18" charset="0"/>
                <a:cs typeface="Times New Roman" pitchFamily="18" charset="0"/>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20289034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4" name="Date Placeholder 3"/>
          <p:cNvSpPr>
            <a:spLocks noGrp="1"/>
          </p:cNvSpPr>
          <p:nvPr>
            <p:ph type="dt" sz="half" idx="10"/>
          </p:nvPr>
        </p:nvSpPr>
        <p:spPr/>
        <p:txBody>
          <a:bodyPr/>
          <a:lstStyle/>
          <a:p>
            <a:fld id="{E0FF2076-8A96-4824-942F-CE9B99FEE1BF}" type="datetime1">
              <a:rPr lang="ja-JP" altLang="en-US" smtClean="0">
                <a:solidFill>
                  <a:prstClr val="black"/>
                </a:solidFill>
              </a:rPr>
              <a:pPr/>
              <a:t>2015/9/13</a:t>
            </a:fld>
            <a:endParaRPr lang="ja-JP" altLang="en-US" dirty="0">
              <a:solidFill>
                <a:prstClr val="black"/>
              </a:solidFill>
            </a:endParaRPr>
          </a:p>
        </p:txBody>
      </p:sp>
      <p:sp>
        <p:nvSpPr>
          <p:cNvPr id="5" name="Footer Placeholder 4"/>
          <p:cNvSpPr>
            <a:spLocks noGrp="1"/>
          </p:cNvSpPr>
          <p:nvPr>
            <p:ph type="ftr" sz="quarter" idx="11"/>
          </p:nvPr>
        </p:nvSpPr>
        <p:spPr/>
        <p:txBody>
          <a:bodyPr/>
          <a:lstStyle/>
          <a:p>
            <a:endParaRPr lang="ja-JP" altLang="en-US" dirty="0">
              <a:solidFill>
                <a:prstClr val="black"/>
              </a:solidFill>
            </a:endParaRPr>
          </a:p>
        </p:txBody>
      </p:sp>
      <p:sp>
        <p:nvSpPr>
          <p:cNvPr id="6" name="Slide Number Placeholder 5"/>
          <p:cNvSpPr>
            <a:spLocks noGrp="1"/>
          </p:cNvSpPr>
          <p:nvPr>
            <p:ph type="sldNum" sz="quarter" idx="12"/>
          </p:nvPr>
        </p:nvSpPr>
        <p:spPr/>
        <p:txBody>
          <a:bodyPr/>
          <a:lstStyle>
            <a:lvl1pPr>
              <a:defRPr>
                <a:latin typeface="Times New Roman" pitchFamily="18" charset="0"/>
                <a:cs typeface="Times New Roman" pitchFamily="18" charset="0"/>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348323016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4" name="Date Placeholder 3"/>
          <p:cNvSpPr>
            <a:spLocks noGrp="1"/>
          </p:cNvSpPr>
          <p:nvPr>
            <p:ph type="dt" sz="half" idx="10"/>
          </p:nvPr>
        </p:nvSpPr>
        <p:spPr/>
        <p:txBody>
          <a:bodyPr/>
          <a:lstStyle/>
          <a:p>
            <a:fld id="{E0FF2076-8A96-4824-942F-CE9B99FEE1BF}" type="datetime1">
              <a:rPr lang="ja-JP" altLang="en-US" smtClean="0">
                <a:solidFill>
                  <a:prstClr val="black"/>
                </a:solidFill>
              </a:rPr>
              <a:pPr/>
              <a:t>2015/9/13</a:t>
            </a:fld>
            <a:endParaRPr lang="ja-JP" altLang="en-US" dirty="0">
              <a:solidFill>
                <a:prstClr val="black"/>
              </a:solidFill>
            </a:endParaRPr>
          </a:p>
        </p:txBody>
      </p:sp>
      <p:sp>
        <p:nvSpPr>
          <p:cNvPr id="5" name="Footer Placeholder 4"/>
          <p:cNvSpPr>
            <a:spLocks noGrp="1"/>
          </p:cNvSpPr>
          <p:nvPr>
            <p:ph type="ftr" sz="quarter" idx="11"/>
          </p:nvPr>
        </p:nvSpPr>
        <p:spPr/>
        <p:txBody>
          <a:bodyPr/>
          <a:lstStyle/>
          <a:p>
            <a:endParaRPr lang="ja-JP" altLang="en-US" dirty="0">
              <a:solidFill>
                <a:prstClr val="black"/>
              </a:solidFill>
            </a:endParaRPr>
          </a:p>
        </p:txBody>
      </p:sp>
      <p:sp>
        <p:nvSpPr>
          <p:cNvPr id="6" name="Slide Number Placeholder 5"/>
          <p:cNvSpPr>
            <a:spLocks noGrp="1"/>
          </p:cNvSpPr>
          <p:nvPr>
            <p:ph type="sldNum" sz="quarter" idx="12"/>
          </p:nvPr>
        </p:nvSpPr>
        <p:spPr/>
        <p:txBody>
          <a:bodyPr/>
          <a:lstStyle>
            <a:lvl1pPr>
              <a:defRPr>
                <a:latin typeface="Times New Roman" pitchFamily="18" charset="0"/>
                <a:cs typeface="Times New Roman" pitchFamily="18" charset="0"/>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122362939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4" name="Date Placeholder 3"/>
          <p:cNvSpPr>
            <a:spLocks noGrp="1"/>
          </p:cNvSpPr>
          <p:nvPr>
            <p:ph type="dt" sz="half" idx="10"/>
          </p:nvPr>
        </p:nvSpPr>
        <p:spPr/>
        <p:txBody>
          <a:bodyPr/>
          <a:lstStyle/>
          <a:p>
            <a:fld id="{E0FF2076-8A96-4824-942F-CE9B99FEE1BF}" type="datetime1">
              <a:rPr lang="ja-JP" altLang="en-US" smtClean="0">
                <a:solidFill>
                  <a:prstClr val="black"/>
                </a:solidFill>
              </a:rPr>
              <a:pPr/>
              <a:t>2015/9/13</a:t>
            </a:fld>
            <a:endParaRPr lang="ja-JP" altLang="en-US" dirty="0">
              <a:solidFill>
                <a:prstClr val="black"/>
              </a:solidFill>
            </a:endParaRPr>
          </a:p>
        </p:txBody>
      </p:sp>
      <p:sp>
        <p:nvSpPr>
          <p:cNvPr id="5" name="Footer Placeholder 4"/>
          <p:cNvSpPr>
            <a:spLocks noGrp="1"/>
          </p:cNvSpPr>
          <p:nvPr>
            <p:ph type="ftr" sz="quarter" idx="11"/>
          </p:nvPr>
        </p:nvSpPr>
        <p:spPr/>
        <p:txBody>
          <a:bodyPr/>
          <a:lstStyle/>
          <a:p>
            <a:endParaRPr lang="ja-JP" altLang="en-US" dirty="0">
              <a:solidFill>
                <a:prstClr val="black"/>
              </a:solidFill>
            </a:endParaRPr>
          </a:p>
        </p:txBody>
      </p:sp>
      <p:sp>
        <p:nvSpPr>
          <p:cNvPr id="6" name="Slide Number Placeholder 5"/>
          <p:cNvSpPr>
            <a:spLocks noGrp="1"/>
          </p:cNvSpPr>
          <p:nvPr>
            <p:ph type="sldNum" sz="quarter" idx="12"/>
          </p:nvPr>
        </p:nvSpPr>
        <p:spPr/>
        <p:txBody>
          <a:bodyPr/>
          <a:lstStyle>
            <a:lvl1pPr>
              <a:defRPr>
                <a:latin typeface="Times New Roman" pitchFamily="18" charset="0"/>
                <a:cs typeface="Times New Roman" pitchFamily="18" charset="0"/>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130306298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41741D2A-A2B0-4744-AFBF-337CFD44067D}" type="datetime1">
              <a:rPr lang="ja-JP" altLang="en-US" smtClean="0">
                <a:solidFill>
                  <a:prstClr val="black"/>
                </a:solidFill>
              </a:rPr>
              <a:pPr/>
              <a:t>2015/9/13</a:t>
            </a:fld>
            <a:endParaRPr lang="ja-JP" altLang="en-US" dirty="0">
              <a:solidFill>
                <a:prstClr val="black"/>
              </a:solidFill>
            </a:endParaRPr>
          </a:p>
        </p:txBody>
      </p:sp>
      <p:sp>
        <p:nvSpPr>
          <p:cNvPr id="5" name="Footer Placeholder 4"/>
          <p:cNvSpPr>
            <a:spLocks noGrp="1"/>
          </p:cNvSpPr>
          <p:nvPr>
            <p:ph type="ftr" sz="quarter" idx="11"/>
          </p:nvPr>
        </p:nvSpPr>
        <p:spPr/>
        <p:txBody>
          <a:bodyPr/>
          <a:lstStyle/>
          <a:p>
            <a:endParaRPr lang="ja-JP" altLang="en-US" dirty="0">
              <a:solidFill>
                <a:prstClr val="black"/>
              </a:solidFill>
            </a:endParaRPr>
          </a:p>
        </p:txBody>
      </p:sp>
      <p:sp>
        <p:nvSpPr>
          <p:cNvPr id="6" name="Slide Number Placeholder 5"/>
          <p:cNvSpPr>
            <a:spLocks noGrp="1"/>
          </p:cNvSpPr>
          <p:nvPr>
            <p:ph type="sldNum" sz="quarter" idx="12"/>
          </p:nvPr>
        </p:nvSpPr>
        <p:spPr/>
        <p:txBody>
          <a:bodyPr/>
          <a:lstStyle/>
          <a:p>
            <a:fld id="{D2D8002D-B5B0-4BAC-B1F6-782DDCCE6D9C}" type="slidenum">
              <a:rPr lang="ja-JP" altLang="en-US" smtClean="0">
                <a:solidFill>
                  <a:prstClr val="black"/>
                </a:solidFill>
              </a:rPr>
              <a:pPr/>
              <a:t>‹#›</a:t>
            </a:fld>
            <a:endParaRPr lang="ja-JP" altLang="en-US" dirty="0">
              <a:solidFill>
                <a:prstClr val="black"/>
              </a:solidFill>
            </a:endParaRPr>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39247861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4" name="Date Placeholder 3"/>
          <p:cNvSpPr>
            <a:spLocks noGrp="1"/>
          </p:cNvSpPr>
          <p:nvPr>
            <p:ph type="dt" sz="half" idx="10"/>
          </p:nvPr>
        </p:nvSpPr>
        <p:spPr/>
        <p:txBody>
          <a:bodyPr/>
          <a:lstStyle/>
          <a:p>
            <a:fld id="{E0FF2076-8A96-4824-942F-CE9B99FEE1BF}" type="datetime1">
              <a:rPr lang="ja-JP" altLang="en-US" smtClean="0">
                <a:solidFill>
                  <a:prstClr val="black"/>
                </a:solidFill>
              </a:rPr>
              <a:pPr/>
              <a:t>2015/9/13</a:t>
            </a:fld>
            <a:endParaRPr lang="ja-JP" altLang="en-US" dirty="0">
              <a:solidFill>
                <a:prstClr val="black"/>
              </a:solidFill>
            </a:endParaRPr>
          </a:p>
        </p:txBody>
      </p:sp>
      <p:sp>
        <p:nvSpPr>
          <p:cNvPr id="5" name="Footer Placeholder 4"/>
          <p:cNvSpPr>
            <a:spLocks noGrp="1"/>
          </p:cNvSpPr>
          <p:nvPr>
            <p:ph type="ftr" sz="quarter" idx="11"/>
          </p:nvPr>
        </p:nvSpPr>
        <p:spPr/>
        <p:txBody>
          <a:bodyPr/>
          <a:lstStyle/>
          <a:p>
            <a:endParaRPr lang="ja-JP" altLang="en-US" dirty="0">
              <a:solidFill>
                <a:prstClr val="black"/>
              </a:solidFill>
            </a:endParaRPr>
          </a:p>
        </p:txBody>
      </p:sp>
      <p:sp>
        <p:nvSpPr>
          <p:cNvPr id="6" name="Slide Number Placeholder 5"/>
          <p:cNvSpPr>
            <a:spLocks noGrp="1"/>
          </p:cNvSpPr>
          <p:nvPr>
            <p:ph type="sldNum" sz="quarter" idx="12"/>
          </p:nvPr>
        </p:nvSpPr>
        <p:spPr/>
        <p:txBody>
          <a:bodyPr/>
          <a:lstStyle>
            <a:lvl1pPr>
              <a:defRPr>
                <a:latin typeface="Times New Roman" pitchFamily="18" charset="0"/>
                <a:cs typeface="Times New Roman" pitchFamily="18" charset="0"/>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78399230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4" name="Date Placeholder 3"/>
          <p:cNvSpPr>
            <a:spLocks noGrp="1"/>
          </p:cNvSpPr>
          <p:nvPr>
            <p:ph type="dt" sz="half" idx="10"/>
          </p:nvPr>
        </p:nvSpPr>
        <p:spPr/>
        <p:txBody>
          <a:bodyPr/>
          <a:lstStyle/>
          <a:p>
            <a:fld id="{E0FF2076-8A96-4824-942F-CE9B99FEE1BF}" type="datetime1">
              <a:rPr lang="ja-JP" altLang="en-US" smtClean="0">
                <a:solidFill>
                  <a:prstClr val="black"/>
                </a:solidFill>
              </a:rPr>
              <a:pPr/>
              <a:t>2015/9/13</a:t>
            </a:fld>
            <a:endParaRPr lang="ja-JP" altLang="en-US" dirty="0">
              <a:solidFill>
                <a:prstClr val="black"/>
              </a:solidFill>
            </a:endParaRPr>
          </a:p>
        </p:txBody>
      </p:sp>
      <p:sp>
        <p:nvSpPr>
          <p:cNvPr id="5" name="Footer Placeholder 4"/>
          <p:cNvSpPr>
            <a:spLocks noGrp="1"/>
          </p:cNvSpPr>
          <p:nvPr>
            <p:ph type="ftr" sz="quarter" idx="11"/>
          </p:nvPr>
        </p:nvSpPr>
        <p:spPr/>
        <p:txBody>
          <a:bodyPr/>
          <a:lstStyle/>
          <a:p>
            <a:endParaRPr lang="ja-JP" altLang="en-US" dirty="0">
              <a:solidFill>
                <a:prstClr val="black"/>
              </a:solidFill>
            </a:endParaRPr>
          </a:p>
        </p:txBody>
      </p:sp>
      <p:sp>
        <p:nvSpPr>
          <p:cNvPr id="6" name="Slide Number Placeholder 5"/>
          <p:cNvSpPr>
            <a:spLocks noGrp="1"/>
          </p:cNvSpPr>
          <p:nvPr>
            <p:ph type="sldNum" sz="quarter" idx="12"/>
          </p:nvPr>
        </p:nvSpPr>
        <p:spPr/>
        <p:txBody>
          <a:bodyPr/>
          <a:lstStyle>
            <a:lvl1pPr>
              <a:defRPr>
                <a:latin typeface="Times New Roman" pitchFamily="18" charset="0"/>
                <a:cs typeface="Times New Roman" pitchFamily="18" charset="0"/>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13392618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1.xml"/></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24.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5.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tx1"/>
            </a:gs>
            <a:gs pos="65000">
              <a:srgbClr val="2A2A2A"/>
            </a:gs>
            <a:gs pos="80000">
              <a:schemeClr val="tx1"/>
            </a:gs>
            <a:gs pos="100000">
              <a:schemeClr val="tx1"/>
            </a:gs>
          </a:gsLst>
          <a:lin ang="2700000" scaled="1"/>
          <a:tileRect/>
        </a:gradFill>
        <a:effectLst/>
      </p:bgPr>
    </p:bg>
    <p:spTree>
      <p:nvGrpSpPr>
        <p:cNvPr id="1" name=""/>
        <p:cNvGrpSpPr/>
        <p:nvPr/>
      </p:nvGrpSpPr>
      <p:grpSpPr>
        <a:xfrm>
          <a:off x="0" y="0"/>
          <a:ext cx="0" cy="0"/>
          <a:chOff x="0" y="0"/>
          <a:chExt cx="0" cy="0"/>
        </a:xfrm>
      </p:grpSpPr>
      <p:sp>
        <p:nvSpPr>
          <p:cNvPr id="5122" name="タイトル プレースホル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5123" name="テキスト プレースホルダ 2"/>
          <p:cNvSpPr>
            <a:spLocks noGrp="1"/>
          </p:cNvSpPr>
          <p:nvPr>
            <p:ph type="body" idx="1"/>
          </p:nvPr>
        </p:nvSpPr>
        <p:spPr bwMode="auto">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r>
              <a:rPr lang="en-US" altLang="ja-JP" smtClean="0">
                <a:solidFill>
                  <a:prstClr val="black">
                    <a:tint val="75000"/>
                  </a:prstClr>
                </a:solidFill>
              </a:rPr>
              <a:t>2012/8/11</a:t>
            </a:r>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88123A7A-A5EA-432A-B638-B5700A18597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863646390"/>
      </p:ext>
    </p:extLst>
  </p:cSld>
  <p:clrMap bg1="lt1" tx1="dk1" bg2="lt2" tx2="dk2" accent1="accent1" accent2="accent2" accent3="accent3" accent4="accent4" accent5="accent5" accent6="accent6" hlink="hlink" folHlink="folHlink"/>
  <p:sldLayoutIdLst>
    <p:sldLayoutId id="2147483669" r:id="rId1"/>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908720"/>
          </a:xfrm>
          <a:prstGeom prst="rect">
            <a:avLst/>
          </a:prstGeom>
        </p:spPr>
        <p:txBody>
          <a:bodyPr vert="horz" lIns="91440" tIns="45720" rIns="91440" bIns="45720" rtlCol="0" anchor="b">
            <a:noAutofit/>
          </a:bodyPr>
          <a:lstStyle/>
          <a:p>
            <a:r>
              <a:rPr lang="ja-JP" altLang="en-US" dirty="0" smtClean="0"/>
              <a:t>マスター タイトルの書式設定</a:t>
            </a:r>
            <a:endParaRPr lang="en-US" dirty="0"/>
          </a:p>
        </p:txBody>
      </p:sp>
      <p:sp>
        <p:nvSpPr>
          <p:cNvPr id="3" name="Text Placeholder 2"/>
          <p:cNvSpPr>
            <a:spLocks noGrp="1"/>
          </p:cNvSpPr>
          <p:nvPr>
            <p:ph type="body" idx="1"/>
          </p:nvPr>
        </p:nvSpPr>
        <p:spPr>
          <a:xfrm>
            <a:off x="457200" y="1196752"/>
            <a:ext cx="8229600" cy="4824536"/>
          </a:xfrm>
          <a:prstGeom prst="rect">
            <a:avLst/>
          </a:prstGeom>
        </p:spPr>
        <p:txBody>
          <a:bodyPr vert="horz" lIns="91440" tIns="45720" rIns="91440" bIns="45720" rtlCol="0">
            <a:normAutofit/>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0FDB8B1C-EFDB-4400-AC98-422E768C4593}" type="datetime1">
              <a:rPr lang="ja-JP" altLang="en-US" smtClean="0">
                <a:solidFill>
                  <a:prstClr val="black">
                    <a:lumMod val="65000"/>
                    <a:lumOff val="35000"/>
                  </a:prstClr>
                </a:solidFill>
              </a:rPr>
              <a:pPr/>
              <a:t>2015/9/13</a:t>
            </a:fld>
            <a:endParaRPr lang="ja-JP" altLang="en-US" dirty="0">
              <a:solidFill>
                <a:prstClr val="black">
                  <a:lumMod val="65000"/>
                  <a:lumOff val="35000"/>
                </a:prstClr>
              </a:solidFill>
            </a:endParaRP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b="1">
                <a:solidFill>
                  <a:schemeClr val="tx1"/>
                </a:solidFill>
                <a:latin typeface="Times New Roman" pitchFamily="18" charset="0"/>
                <a:cs typeface="Times New Roman" pitchFamily="18" charset="0"/>
              </a:defRPr>
            </a:lvl1pPr>
          </a:lstStyle>
          <a:p>
            <a:endParaRPr lang="ja-JP" altLang="en-US" dirty="0">
              <a:solidFill>
                <a:prstClr val="black"/>
              </a:solidFill>
            </a:endParaRPr>
          </a:p>
        </p:txBody>
      </p:sp>
      <p:sp>
        <p:nvSpPr>
          <p:cNvPr id="6" name="Slide Number Placeholder 5"/>
          <p:cNvSpPr>
            <a:spLocks noGrp="1"/>
          </p:cNvSpPr>
          <p:nvPr>
            <p:ph type="sldNum" sz="quarter" idx="4"/>
          </p:nvPr>
        </p:nvSpPr>
        <p:spPr>
          <a:xfrm>
            <a:off x="8582025" y="0"/>
            <a:ext cx="561975" cy="365125"/>
          </a:xfrm>
          <a:prstGeom prst="rect">
            <a:avLst/>
          </a:prstGeom>
        </p:spPr>
        <p:txBody>
          <a:bodyPr vert="horz" lIns="27432" tIns="45720" rIns="45720" bIns="45720" rtlCol="0" anchor="ctr"/>
          <a:lstStyle>
            <a:lvl1pPr algn="r">
              <a:defRPr sz="1600" b="1" i="1">
                <a:solidFill>
                  <a:schemeClr val="tx1"/>
                </a:solidFill>
                <a:latin typeface="Times New Roman" pitchFamily="18" charset="0"/>
                <a:cs typeface="Times New Roman" pitchFamily="18" charset="0"/>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17285994"/>
      </p:ext>
    </p:extLst>
  </p:cSld>
  <p:clrMap bg1="lt1" tx1="dk1" bg2="lt2" tx2="dk2" accent1="accent1" accent2="accent2" accent3="accent3" accent4="accent4" accent5="accent5" accent6="accent6" hlink="hlink" folHlink="folHlink"/>
  <p:sldLayoutIdLst>
    <p:sldLayoutId id="2147483699" r:id="rId1"/>
  </p:sldLayoutIdLst>
  <p:timing>
    <p:tnLst>
      <p:par>
        <p:cTn id="1" dur="indefinite" restart="never" nodeType="tmRoot"/>
      </p:par>
    </p:tnLst>
  </p:timing>
  <p:hf sldNum="0" hdr="0" ftr="0" dt="0"/>
  <p:txStyles>
    <p:titleStyle>
      <a:lvl1pPr algn="ctr" defTabSz="914400" rtl="0" eaLnBrk="1" latinLnBrk="0" hangingPunct="1">
        <a:lnSpc>
          <a:spcPts val="5800"/>
        </a:lnSpc>
        <a:spcBef>
          <a:spcPct val="0"/>
        </a:spcBef>
        <a:buNone/>
        <a:defRPr kumimoji="1" sz="4400" b="1" kern="1200" baseline="0">
          <a:solidFill>
            <a:schemeClr val="tx2"/>
          </a:solidFill>
          <a:effectLst/>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kumimoji="1" sz="2800" b="1"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Courier New" pitchFamily="49" charset="0"/>
        <a:buChar char="­"/>
        <a:defRPr kumimoji="1" sz="2400" b="1"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Times New Roman" pitchFamily="18" charset="0"/>
        <a:buChar char="○"/>
        <a:defRPr kumimoji="1" sz="2000" b="1" kern="1200" baseline="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kumimoji="1" sz="1600" b="1" kern="1200" baseline="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Courier New" pitchFamily="49" charset="0"/>
        <a:buChar char="­"/>
        <a:defRPr kumimoji="1" sz="1400" b="1" kern="1200" baseline="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908720"/>
          </a:xfrm>
          <a:prstGeom prst="rect">
            <a:avLst/>
          </a:prstGeom>
        </p:spPr>
        <p:txBody>
          <a:bodyPr vert="horz" lIns="91440" tIns="45720" rIns="91440" bIns="45720" rtlCol="0" anchor="b">
            <a:noAutofit/>
          </a:bodyPr>
          <a:lstStyle/>
          <a:p>
            <a:r>
              <a:rPr lang="ja-JP" altLang="en-US" dirty="0" smtClean="0"/>
              <a:t>マスター タイトルの書式設定</a:t>
            </a:r>
            <a:endParaRPr lang="en-US" dirty="0"/>
          </a:p>
        </p:txBody>
      </p:sp>
      <p:sp>
        <p:nvSpPr>
          <p:cNvPr id="3" name="Text Placeholder 2"/>
          <p:cNvSpPr>
            <a:spLocks noGrp="1"/>
          </p:cNvSpPr>
          <p:nvPr>
            <p:ph type="body" idx="1"/>
          </p:nvPr>
        </p:nvSpPr>
        <p:spPr>
          <a:xfrm>
            <a:off x="457200" y="1196752"/>
            <a:ext cx="8229600" cy="4824536"/>
          </a:xfrm>
          <a:prstGeom prst="rect">
            <a:avLst/>
          </a:prstGeom>
        </p:spPr>
        <p:txBody>
          <a:bodyPr vert="horz" lIns="91440" tIns="45720" rIns="91440" bIns="45720" rtlCol="0">
            <a:normAutofit/>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b="1">
                <a:solidFill>
                  <a:schemeClr val="tx1"/>
                </a:solidFill>
                <a:latin typeface="Times New Roman" pitchFamily="18" charset="0"/>
                <a:cs typeface="Times New Roman" pitchFamily="18" charset="0"/>
              </a:defRPr>
            </a:lvl1pPr>
          </a:lstStyle>
          <a:p>
            <a:fld id="{8DA1E64A-32CA-4C5E-93F6-BE47613999DA}" type="datetime1">
              <a:rPr lang="ja-JP" altLang="en-US" smtClean="0">
                <a:solidFill>
                  <a:prstClr val="black"/>
                </a:solidFill>
              </a:rPr>
              <a:pPr/>
              <a:t>2015/9/13</a:t>
            </a:fld>
            <a:endParaRPr lang="ja-JP" altLang="en-US" dirty="0">
              <a:solidFill>
                <a:prstClr val="black"/>
              </a:solidFill>
            </a:endParaRP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b="1">
                <a:solidFill>
                  <a:schemeClr val="tx1"/>
                </a:solidFill>
                <a:latin typeface="Times New Roman" pitchFamily="18" charset="0"/>
                <a:cs typeface="Times New Roman" pitchFamily="18" charset="0"/>
              </a:defRPr>
            </a:lvl1pPr>
          </a:lstStyle>
          <a:p>
            <a:endParaRPr lang="ja-JP" altLang="en-US" dirty="0">
              <a:solidFill>
                <a:prstClr val="black"/>
              </a:solidFill>
            </a:endParaRPr>
          </a:p>
        </p:txBody>
      </p:sp>
      <p:sp>
        <p:nvSpPr>
          <p:cNvPr id="6" name="Slide Number Placeholder 5"/>
          <p:cNvSpPr>
            <a:spLocks noGrp="1"/>
          </p:cNvSpPr>
          <p:nvPr>
            <p:ph type="sldNum" sz="quarter" idx="4"/>
          </p:nvPr>
        </p:nvSpPr>
        <p:spPr>
          <a:xfrm>
            <a:off x="8582025" y="0"/>
            <a:ext cx="561975" cy="365125"/>
          </a:xfrm>
          <a:prstGeom prst="rect">
            <a:avLst/>
          </a:prstGeom>
        </p:spPr>
        <p:txBody>
          <a:bodyPr vert="horz" lIns="27432" tIns="45720" rIns="45720" bIns="45720" rtlCol="0" anchor="ctr"/>
          <a:lstStyle>
            <a:lvl1pPr algn="r">
              <a:defRPr sz="1800" b="1" i="1">
                <a:solidFill>
                  <a:schemeClr val="tx1"/>
                </a:solidFill>
                <a:latin typeface="Times New Roman" pitchFamily="18" charset="0"/>
                <a:cs typeface="Times New Roman" pitchFamily="18" charset="0"/>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675386556"/>
      </p:ext>
    </p:extLst>
  </p:cSld>
  <p:clrMap bg1="lt1" tx1="dk1" bg2="lt2" tx2="dk2" accent1="accent1" accent2="accent2" accent3="accent3" accent4="accent4" accent5="accent5" accent6="accent6" hlink="hlink" folHlink="folHlink"/>
  <p:sldLayoutIdLst>
    <p:sldLayoutId id="2147483713" r:id="rId1"/>
  </p:sldLayoutIdLst>
  <p:timing>
    <p:tnLst>
      <p:par>
        <p:cTn id="1" dur="indefinite" restart="never" nodeType="tmRoot"/>
      </p:par>
    </p:tnLst>
  </p:timing>
  <p:hf sldNum="0" hdr="0" ftr="0" dt="0"/>
  <p:txStyles>
    <p:titleStyle>
      <a:lvl1pPr algn="ctr" defTabSz="914400" rtl="0" eaLnBrk="1" latinLnBrk="0" hangingPunct="1">
        <a:lnSpc>
          <a:spcPts val="5800"/>
        </a:lnSpc>
        <a:spcBef>
          <a:spcPct val="0"/>
        </a:spcBef>
        <a:buNone/>
        <a:defRPr kumimoji="1" sz="4400" b="1" kern="1200" baseline="0">
          <a:solidFill>
            <a:schemeClr val="tx2"/>
          </a:solidFill>
          <a:effectLst/>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kumimoji="1" sz="2800" b="1"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Courier New" pitchFamily="49" charset="0"/>
        <a:buChar char="­"/>
        <a:defRPr kumimoji="1" sz="2400" b="1"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Times New Roman" pitchFamily="18" charset="0"/>
        <a:buChar char="○"/>
        <a:defRPr kumimoji="1" sz="2000" b="1" kern="1200" baseline="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kumimoji="1" sz="1600" b="1" kern="1200" baseline="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Courier New" pitchFamily="49" charset="0"/>
        <a:buChar char="­"/>
        <a:defRPr kumimoji="1" sz="1400" b="1" kern="1200" baseline="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908720"/>
          </a:xfrm>
          <a:prstGeom prst="rect">
            <a:avLst/>
          </a:prstGeom>
        </p:spPr>
        <p:txBody>
          <a:bodyPr vert="horz" lIns="91440" tIns="45720" rIns="91440" bIns="45720" rtlCol="0" anchor="b">
            <a:noAutofit/>
          </a:bodyPr>
          <a:lstStyle/>
          <a:p>
            <a:r>
              <a:rPr lang="ja-JP" altLang="en-US" dirty="0" smtClean="0"/>
              <a:t>マスター タイトルの書式設定</a:t>
            </a:r>
            <a:endParaRPr lang="en-US" dirty="0"/>
          </a:p>
        </p:txBody>
      </p:sp>
      <p:sp>
        <p:nvSpPr>
          <p:cNvPr id="3" name="Text Placeholder 2"/>
          <p:cNvSpPr>
            <a:spLocks noGrp="1"/>
          </p:cNvSpPr>
          <p:nvPr>
            <p:ph type="body" idx="1"/>
          </p:nvPr>
        </p:nvSpPr>
        <p:spPr>
          <a:xfrm>
            <a:off x="457200" y="1196752"/>
            <a:ext cx="8229600" cy="4824536"/>
          </a:xfrm>
          <a:prstGeom prst="rect">
            <a:avLst/>
          </a:prstGeom>
        </p:spPr>
        <p:txBody>
          <a:bodyPr vert="horz" lIns="91440" tIns="45720" rIns="91440" bIns="45720" rtlCol="0">
            <a:normAutofit/>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b="1">
                <a:solidFill>
                  <a:schemeClr val="tx1"/>
                </a:solidFill>
                <a:latin typeface="Times New Roman" pitchFamily="18" charset="0"/>
                <a:cs typeface="Times New Roman" pitchFamily="18" charset="0"/>
              </a:defRPr>
            </a:lvl1pPr>
          </a:lstStyle>
          <a:p>
            <a:fld id="{8DA1E64A-32CA-4C5E-93F6-BE47613999DA}" type="datetime1">
              <a:rPr lang="ja-JP" altLang="en-US" smtClean="0">
                <a:solidFill>
                  <a:prstClr val="black"/>
                </a:solidFill>
              </a:rPr>
              <a:pPr/>
              <a:t>2015/9/13</a:t>
            </a:fld>
            <a:endParaRPr lang="ja-JP" altLang="en-US" dirty="0">
              <a:solidFill>
                <a:prstClr val="black"/>
              </a:solidFill>
            </a:endParaRP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b="1">
                <a:solidFill>
                  <a:schemeClr val="tx1"/>
                </a:solidFill>
                <a:latin typeface="Times New Roman" pitchFamily="18" charset="0"/>
                <a:cs typeface="Times New Roman" pitchFamily="18" charset="0"/>
              </a:defRPr>
            </a:lvl1pPr>
          </a:lstStyle>
          <a:p>
            <a:endParaRPr lang="ja-JP" altLang="en-US" dirty="0">
              <a:solidFill>
                <a:prstClr val="black"/>
              </a:solidFill>
            </a:endParaRPr>
          </a:p>
        </p:txBody>
      </p:sp>
      <p:sp>
        <p:nvSpPr>
          <p:cNvPr id="6" name="Slide Number Placeholder 5"/>
          <p:cNvSpPr>
            <a:spLocks noGrp="1"/>
          </p:cNvSpPr>
          <p:nvPr>
            <p:ph type="sldNum" sz="quarter" idx="4"/>
          </p:nvPr>
        </p:nvSpPr>
        <p:spPr>
          <a:xfrm>
            <a:off x="8582025" y="0"/>
            <a:ext cx="561975" cy="365125"/>
          </a:xfrm>
          <a:prstGeom prst="rect">
            <a:avLst/>
          </a:prstGeom>
        </p:spPr>
        <p:txBody>
          <a:bodyPr vert="horz" lIns="27432" tIns="45720" rIns="45720" bIns="45720" rtlCol="0" anchor="ctr"/>
          <a:lstStyle>
            <a:lvl1pPr algn="r">
              <a:defRPr sz="1800" b="1" i="1">
                <a:solidFill>
                  <a:schemeClr val="tx1"/>
                </a:solidFill>
                <a:latin typeface="Times New Roman" pitchFamily="18" charset="0"/>
                <a:cs typeface="Times New Roman" pitchFamily="18" charset="0"/>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58462968"/>
      </p:ext>
    </p:extLst>
  </p:cSld>
  <p:clrMap bg1="lt1" tx1="dk1" bg2="lt2" tx2="dk2" accent1="accent1" accent2="accent2" accent3="accent3" accent4="accent4" accent5="accent5" accent6="accent6" hlink="hlink" folHlink="folHlink"/>
  <p:sldLayoutIdLst>
    <p:sldLayoutId id="2147483717" r:id="rId1"/>
  </p:sldLayoutIdLst>
  <p:timing>
    <p:tnLst>
      <p:par>
        <p:cTn id="1" dur="indefinite" restart="never" nodeType="tmRoot"/>
      </p:par>
    </p:tnLst>
  </p:timing>
  <p:hf sldNum="0" hdr="0" ftr="0" dt="0"/>
  <p:txStyles>
    <p:titleStyle>
      <a:lvl1pPr algn="ctr" defTabSz="914400" rtl="0" eaLnBrk="1" latinLnBrk="0" hangingPunct="1">
        <a:lnSpc>
          <a:spcPts val="5800"/>
        </a:lnSpc>
        <a:spcBef>
          <a:spcPct val="0"/>
        </a:spcBef>
        <a:buNone/>
        <a:defRPr kumimoji="1" sz="4400" b="1" kern="1200" baseline="0">
          <a:solidFill>
            <a:schemeClr val="tx2"/>
          </a:solidFill>
          <a:effectLst/>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kumimoji="1" sz="2800" b="1"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Courier New" pitchFamily="49" charset="0"/>
        <a:buChar char="­"/>
        <a:defRPr kumimoji="1" sz="2400" b="1"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Times New Roman" pitchFamily="18" charset="0"/>
        <a:buChar char="○"/>
        <a:defRPr kumimoji="1" sz="2000" b="1" kern="1200" baseline="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kumimoji="1" sz="1600" b="1" kern="1200" baseline="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Courier New" pitchFamily="49" charset="0"/>
        <a:buChar char="­"/>
        <a:defRPr kumimoji="1" sz="1400" b="1" kern="1200" baseline="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908720"/>
          </a:xfrm>
          <a:prstGeom prst="rect">
            <a:avLst/>
          </a:prstGeom>
        </p:spPr>
        <p:txBody>
          <a:bodyPr vert="horz" lIns="91440" tIns="45720" rIns="91440" bIns="45720" rtlCol="0" anchor="b">
            <a:noAutofit/>
          </a:bodyPr>
          <a:lstStyle/>
          <a:p>
            <a:r>
              <a:rPr lang="ja-JP" altLang="en-US" dirty="0" smtClean="0"/>
              <a:t>マスター タイトルの書式設定</a:t>
            </a:r>
            <a:endParaRPr lang="en-US" dirty="0"/>
          </a:p>
        </p:txBody>
      </p:sp>
      <p:sp>
        <p:nvSpPr>
          <p:cNvPr id="3" name="Text Placeholder 2"/>
          <p:cNvSpPr>
            <a:spLocks noGrp="1"/>
          </p:cNvSpPr>
          <p:nvPr>
            <p:ph type="body" idx="1"/>
          </p:nvPr>
        </p:nvSpPr>
        <p:spPr>
          <a:xfrm>
            <a:off x="457200" y="1196752"/>
            <a:ext cx="8229600" cy="4824536"/>
          </a:xfrm>
          <a:prstGeom prst="rect">
            <a:avLst/>
          </a:prstGeom>
        </p:spPr>
        <p:txBody>
          <a:bodyPr vert="horz" lIns="91440" tIns="45720" rIns="91440" bIns="45720" rtlCol="0">
            <a:normAutofit/>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b="1">
                <a:solidFill>
                  <a:schemeClr val="tx1"/>
                </a:solidFill>
                <a:latin typeface="Times New Roman" pitchFamily="18" charset="0"/>
                <a:cs typeface="Times New Roman" pitchFamily="18" charset="0"/>
              </a:defRPr>
            </a:lvl1pPr>
          </a:lstStyle>
          <a:p>
            <a:fld id="{8DA1E64A-32CA-4C5E-93F6-BE47613999DA}" type="datetime1">
              <a:rPr lang="ja-JP" altLang="en-US" smtClean="0">
                <a:solidFill>
                  <a:prstClr val="black"/>
                </a:solidFill>
              </a:rPr>
              <a:pPr/>
              <a:t>2015/9/13</a:t>
            </a:fld>
            <a:endParaRPr lang="ja-JP" altLang="en-US" dirty="0">
              <a:solidFill>
                <a:prstClr val="black"/>
              </a:solidFill>
            </a:endParaRP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b="1">
                <a:solidFill>
                  <a:schemeClr val="tx1"/>
                </a:solidFill>
                <a:latin typeface="Times New Roman" pitchFamily="18" charset="0"/>
                <a:cs typeface="Times New Roman" pitchFamily="18" charset="0"/>
              </a:defRPr>
            </a:lvl1pPr>
          </a:lstStyle>
          <a:p>
            <a:endParaRPr lang="ja-JP" altLang="en-US" dirty="0">
              <a:solidFill>
                <a:prstClr val="black"/>
              </a:solidFill>
            </a:endParaRPr>
          </a:p>
        </p:txBody>
      </p:sp>
      <p:sp>
        <p:nvSpPr>
          <p:cNvPr id="6" name="Slide Number Placeholder 5"/>
          <p:cNvSpPr>
            <a:spLocks noGrp="1"/>
          </p:cNvSpPr>
          <p:nvPr>
            <p:ph type="sldNum" sz="quarter" idx="4"/>
          </p:nvPr>
        </p:nvSpPr>
        <p:spPr>
          <a:xfrm>
            <a:off x="8582025" y="0"/>
            <a:ext cx="561975" cy="365125"/>
          </a:xfrm>
          <a:prstGeom prst="rect">
            <a:avLst/>
          </a:prstGeom>
        </p:spPr>
        <p:txBody>
          <a:bodyPr vert="horz" lIns="27432" tIns="45720" rIns="45720" bIns="45720" rtlCol="0" anchor="ctr"/>
          <a:lstStyle>
            <a:lvl1pPr algn="r">
              <a:defRPr sz="1800" b="1" i="1">
                <a:solidFill>
                  <a:schemeClr val="tx1"/>
                </a:solidFill>
                <a:latin typeface="Times New Roman" pitchFamily="18" charset="0"/>
                <a:cs typeface="Times New Roman" pitchFamily="18" charset="0"/>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36758975"/>
      </p:ext>
    </p:extLst>
  </p:cSld>
  <p:clrMap bg1="lt1" tx1="dk1" bg2="lt2" tx2="dk2" accent1="accent1" accent2="accent2" accent3="accent3" accent4="accent4" accent5="accent5" accent6="accent6" hlink="hlink" folHlink="folHlink"/>
  <p:sldLayoutIdLst>
    <p:sldLayoutId id="2147483719" r:id="rId1"/>
  </p:sldLayoutIdLst>
  <p:timing>
    <p:tnLst>
      <p:par>
        <p:cTn id="1" dur="indefinite" restart="never" nodeType="tmRoot"/>
      </p:par>
    </p:tnLst>
  </p:timing>
  <p:hf sldNum="0" hdr="0" ftr="0" dt="0"/>
  <p:txStyles>
    <p:titleStyle>
      <a:lvl1pPr algn="ctr" defTabSz="914400" rtl="0" eaLnBrk="1" latinLnBrk="0" hangingPunct="1">
        <a:lnSpc>
          <a:spcPts val="5800"/>
        </a:lnSpc>
        <a:spcBef>
          <a:spcPct val="0"/>
        </a:spcBef>
        <a:buNone/>
        <a:defRPr kumimoji="1" sz="4400" b="1" kern="1200" baseline="0">
          <a:solidFill>
            <a:schemeClr val="tx2"/>
          </a:solidFill>
          <a:effectLst/>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kumimoji="1" sz="2800" b="1"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Courier New" pitchFamily="49" charset="0"/>
        <a:buChar char="­"/>
        <a:defRPr kumimoji="1" sz="2400" b="1"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Times New Roman" pitchFamily="18" charset="0"/>
        <a:buChar char="○"/>
        <a:defRPr kumimoji="1" sz="2000" b="1" kern="1200" baseline="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kumimoji="1" sz="1600" b="1" kern="1200" baseline="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Courier New" pitchFamily="49" charset="0"/>
        <a:buChar char="­"/>
        <a:defRPr kumimoji="1" sz="1400" b="1" kern="1200" baseline="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908720"/>
          </a:xfrm>
          <a:prstGeom prst="rect">
            <a:avLst/>
          </a:prstGeom>
        </p:spPr>
        <p:txBody>
          <a:bodyPr vert="horz" lIns="91440" tIns="45720" rIns="91440" bIns="45720" rtlCol="0" anchor="b">
            <a:noAutofit/>
          </a:bodyPr>
          <a:lstStyle/>
          <a:p>
            <a:r>
              <a:rPr lang="ja-JP" altLang="en-US" dirty="0" smtClean="0"/>
              <a:t>マスター タイトルの書式設定</a:t>
            </a:r>
            <a:endParaRPr lang="en-US" dirty="0"/>
          </a:p>
        </p:txBody>
      </p:sp>
      <p:sp>
        <p:nvSpPr>
          <p:cNvPr id="3" name="Text Placeholder 2"/>
          <p:cNvSpPr>
            <a:spLocks noGrp="1"/>
          </p:cNvSpPr>
          <p:nvPr>
            <p:ph type="body" idx="1"/>
          </p:nvPr>
        </p:nvSpPr>
        <p:spPr>
          <a:xfrm>
            <a:off x="457200" y="1196752"/>
            <a:ext cx="8229600" cy="4824536"/>
          </a:xfrm>
          <a:prstGeom prst="rect">
            <a:avLst/>
          </a:prstGeom>
        </p:spPr>
        <p:txBody>
          <a:bodyPr vert="horz" lIns="91440" tIns="45720" rIns="91440" bIns="45720" rtlCol="0">
            <a:normAutofit/>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b="1">
                <a:solidFill>
                  <a:schemeClr val="tx1"/>
                </a:solidFill>
                <a:latin typeface="Times New Roman" pitchFamily="18" charset="0"/>
                <a:cs typeface="Times New Roman" pitchFamily="18" charset="0"/>
              </a:defRPr>
            </a:lvl1pPr>
          </a:lstStyle>
          <a:p>
            <a:fld id="{8DA1E64A-32CA-4C5E-93F6-BE47613999DA}" type="datetime1">
              <a:rPr lang="ja-JP" altLang="en-US" smtClean="0">
                <a:solidFill>
                  <a:prstClr val="black"/>
                </a:solidFill>
              </a:rPr>
              <a:pPr/>
              <a:t>2015/9/13</a:t>
            </a:fld>
            <a:endParaRPr lang="ja-JP" altLang="en-US" dirty="0">
              <a:solidFill>
                <a:prstClr val="black"/>
              </a:solidFill>
            </a:endParaRP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b="1">
                <a:solidFill>
                  <a:schemeClr val="tx1"/>
                </a:solidFill>
                <a:latin typeface="Times New Roman" pitchFamily="18" charset="0"/>
                <a:cs typeface="Times New Roman" pitchFamily="18" charset="0"/>
              </a:defRPr>
            </a:lvl1pPr>
          </a:lstStyle>
          <a:p>
            <a:endParaRPr lang="ja-JP" altLang="en-US" dirty="0">
              <a:solidFill>
                <a:prstClr val="black"/>
              </a:solidFill>
            </a:endParaRPr>
          </a:p>
        </p:txBody>
      </p:sp>
      <p:sp>
        <p:nvSpPr>
          <p:cNvPr id="6" name="Slide Number Placeholder 5"/>
          <p:cNvSpPr>
            <a:spLocks noGrp="1"/>
          </p:cNvSpPr>
          <p:nvPr>
            <p:ph type="sldNum" sz="quarter" idx="4"/>
          </p:nvPr>
        </p:nvSpPr>
        <p:spPr>
          <a:xfrm>
            <a:off x="8582025" y="0"/>
            <a:ext cx="561975" cy="365125"/>
          </a:xfrm>
          <a:prstGeom prst="rect">
            <a:avLst/>
          </a:prstGeom>
        </p:spPr>
        <p:txBody>
          <a:bodyPr vert="horz" lIns="27432" tIns="45720" rIns="45720" bIns="45720" rtlCol="0" anchor="ctr"/>
          <a:lstStyle>
            <a:lvl1pPr algn="r">
              <a:defRPr sz="1800" b="1" i="1">
                <a:solidFill>
                  <a:schemeClr val="tx1"/>
                </a:solidFill>
                <a:latin typeface="Times New Roman" pitchFamily="18" charset="0"/>
                <a:cs typeface="Times New Roman" pitchFamily="18" charset="0"/>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043831291"/>
      </p:ext>
    </p:extLst>
  </p:cSld>
  <p:clrMap bg1="lt1" tx1="dk1" bg2="lt2" tx2="dk2" accent1="accent1" accent2="accent2" accent3="accent3" accent4="accent4" accent5="accent5" accent6="accent6" hlink="hlink" folHlink="folHlink"/>
  <p:sldLayoutIdLst>
    <p:sldLayoutId id="2147483721" r:id="rId1"/>
  </p:sldLayoutIdLst>
  <p:timing>
    <p:tnLst>
      <p:par>
        <p:cTn id="1" dur="indefinite" restart="never" nodeType="tmRoot"/>
      </p:par>
    </p:tnLst>
  </p:timing>
  <p:hf sldNum="0" hdr="0" ftr="0" dt="0"/>
  <p:txStyles>
    <p:titleStyle>
      <a:lvl1pPr algn="ctr" defTabSz="914400" rtl="0" eaLnBrk="1" latinLnBrk="0" hangingPunct="1">
        <a:lnSpc>
          <a:spcPts val="5800"/>
        </a:lnSpc>
        <a:spcBef>
          <a:spcPct val="0"/>
        </a:spcBef>
        <a:buNone/>
        <a:defRPr kumimoji="1" sz="4400" b="1" kern="1200" baseline="0">
          <a:solidFill>
            <a:schemeClr val="tx2"/>
          </a:solidFill>
          <a:effectLst/>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kumimoji="1" sz="2800" b="1"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Courier New" pitchFamily="49" charset="0"/>
        <a:buChar char="­"/>
        <a:defRPr kumimoji="1" sz="2400" b="1"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Times New Roman" pitchFamily="18" charset="0"/>
        <a:buChar char="○"/>
        <a:defRPr kumimoji="1" sz="2000" b="1" kern="1200" baseline="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kumimoji="1" sz="1600" b="1" kern="1200" baseline="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Courier New" pitchFamily="49" charset="0"/>
        <a:buChar char="­"/>
        <a:defRPr kumimoji="1" sz="1400" b="1" kern="1200" baseline="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908720"/>
          </a:xfrm>
          <a:prstGeom prst="rect">
            <a:avLst/>
          </a:prstGeom>
        </p:spPr>
        <p:txBody>
          <a:bodyPr vert="horz" lIns="91440" tIns="45720" rIns="91440" bIns="45720" rtlCol="0" anchor="b">
            <a:noAutofit/>
          </a:bodyPr>
          <a:lstStyle/>
          <a:p>
            <a:r>
              <a:rPr lang="ja-JP" altLang="en-US" dirty="0" smtClean="0"/>
              <a:t>マスター タイトルの書式設定</a:t>
            </a:r>
            <a:endParaRPr lang="en-US" dirty="0"/>
          </a:p>
        </p:txBody>
      </p:sp>
      <p:sp>
        <p:nvSpPr>
          <p:cNvPr id="3" name="Text Placeholder 2"/>
          <p:cNvSpPr>
            <a:spLocks noGrp="1"/>
          </p:cNvSpPr>
          <p:nvPr>
            <p:ph type="body" idx="1"/>
          </p:nvPr>
        </p:nvSpPr>
        <p:spPr>
          <a:xfrm>
            <a:off x="457200" y="1196752"/>
            <a:ext cx="8229600" cy="4824536"/>
          </a:xfrm>
          <a:prstGeom prst="rect">
            <a:avLst/>
          </a:prstGeom>
        </p:spPr>
        <p:txBody>
          <a:bodyPr vert="horz" lIns="91440" tIns="45720" rIns="91440" bIns="45720" rtlCol="0">
            <a:normAutofit/>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b="1">
                <a:solidFill>
                  <a:schemeClr val="tx1"/>
                </a:solidFill>
                <a:latin typeface="Times New Roman" pitchFamily="18" charset="0"/>
                <a:cs typeface="Times New Roman" pitchFamily="18" charset="0"/>
              </a:defRPr>
            </a:lvl1pPr>
          </a:lstStyle>
          <a:p>
            <a:fld id="{8DA1E64A-32CA-4C5E-93F6-BE47613999DA}" type="datetime1">
              <a:rPr lang="ja-JP" altLang="en-US" smtClean="0">
                <a:solidFill>
                  <a:prstClr val="black"/>
                </a:solidFill>
              </a:rPr>
              <a:pPr/>
              <a:t>2015/9/13</a:t>
            </a:fld>
            <a:endParaRPr lang="ja-JP" altLang="en-US" dirty="0">
              <a:solidFill>
                <a:prstClr val="black"/>
              </a:solidFill>
            </a:endParaRP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b="1">
                <a:solidFill>
                  <a:schemeClr val="tx1"/>
                </a:solidFill>
                <a:latin typeface="Times New Roman" pitchFamily="18" charset="0"/>
                <a:cs typeface="Times New Roman" pitchFamily="18" charset="0"/>
              </a:defRPr>
            </a:lvl1pPr>
          </a:lstStyle>
          <a:p>
            <a:endParaRPr lang="ja-JP" altLang="en-US" dirty="0">
              <a:solidFill>
                <a:prstClr val="black"/>
              </a:solidFill>
            </a:endParaRPr>
          </a:p>
        </p:txBody>
      </p:sp>
      <p:sp>
        <p:nvSpPr>
          <p:cNvPr id="6" name="Slide Number Placeholder 5"/>
          <p:cNvSpPr>
            <a:spLocks noGrp="1"/>
          </p:cNvSpPr>
          <p:nvPr>
            <p:ph type="sldNum" sz="quarter" idx="4"/>
          </p:nvPr>
        </p:nvSpPr>
        <p:spPr>
          <a:xfrm>
            <a:off x="8582025" y="0"/>
            <a:ext cx="561975" cy="365125"/>
          </a:xfrm>
          <a:prstGeom prst="rect">
            <a:avLst/>
          </a:prstGeom>
        </p:spPr>
        <p:txBody>
          <a:bodyPr vert="horz" lIns="27432" tIns="45720" rIns="45720" bIns="45720" rtlCol="0" anchor="ctr"/>
          <a:lstStyle>
            <a:lvl1pPr algn="r">
              <a:defRPr sz="1800" b="1" i="1">
                <a:solidFill>
                  <a:schemeClr val="tx1"/>
                </a:solidFill>
                <a:latin typeface="Times New Roman" pitchFamily="18" charset="0"/>
                <a:cs typeface="Times New Roman" pitchFamily="18" charset="0"/>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705464899"/>
      </p:ext>
    </p:extLst>
  </p:cSld>
  <p:clrMap bg1="lt1" tx1="dk1" bg2="lt2" tx2="dk2" accent1="accent1" accent2="accent2" accent3="accent3" accent4="accent4" accent5="accent5" accent6="accent6" hlink="hlink" folHlink="folHlink"/>
  <p:sldLayoutIdLst>
    <p:sldLayoutId id="2147483723" r:id="rId1"/>
  </p:sldLayoutIdLst>
  <p:timing>
    <p:tnLst>
      <p:par>
        <p:cTn id="1" dur="indefinite" restart="never" nodeType="tmRoot"/>
      </p:par>
    </p:tnLst>
  </p:timing>
  <p:hf sldNum="0" hdr="0" ftr="0" dt="0"/>
  <p:txStyles>
    <p:titleStyle>
      <a:lvl1pPr algn="ctr" defTabSz="914400" rtl="0" eaLnBrk="1" latinLnBrk="0" hangingPunct="1">
        <a:lnSpc>
          <a:spcPts val="5800"/>
        </a:lnSpc>
        <a:spcBef>
          <a:spcPct val="0"/>
        </a:spcBef>
        <a:buNone/>
        <a:defRPr kumimoji="1" sz="4400" b="1" kern="1200" baseline="0">
          <a:solidFill>
            <a:schemeClr val="tx2"/>
          </a:solidFill>
          <a:effectLst/>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kumimoji="1" sz="2800" b="1"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Courier New" pitchFamily="49" charset="0"/>
        <a:buChar char="­"/>
        <a:defRPr kumimoji="1" sz="2400" b="1"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Times New Roman" pitchFamily="18" charset="0"/>
        <a:buChar char="○"/>
        <a:defRPr kumimoji="1" sz="2000" b="1" kern="1200" baseline="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kumimoji="1" sz="1600" b="1" kern="1200" baseline="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Courier New" pitchFamily="49" charset="0"/>
        <a:buChar char="­"/>
        <a:defRPr kumimoji="1" sz="1400" b="1" kern="1200" baseline="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908720"/>
          </a:xfrm>
          <a:prstGeom prst="rect">
            <a:avLst/>
          </a:prstGeom>
        </p:spPr>
        <p:txBody>
          <a:bodyPr vert="horz" lIns="91440" tIns="45720" rIns="91440" bIns="45720" rtlCol="0" anchor="b">
            <a:noAutofit/>
          </a:bodyPr>
          <a:lstStyle/>
          <a:p>
            <a:r>
              <a:rPr lang="ja-JP" altLang="en-US" dirty="0" smtClean="0"/>
              <a:t>マスター タイトルの書式設定</a:t>
            </a:r>
            <a:endParaRPr lang="en-US" dirty="0"/>
          </a:p>
        </p:txBody>
      </p:sp>
      <p:sp>
        <p:nvSpPr>
          <p:cNvPr id="3" name="Text Placeholder 2"/>
          <p:cNvSpPr>
            <a:spLocks noGrp="1"/>
          </p:cNvSpPr>
          <p:nvPr>
            <p:ph type="body" idx="1"/>
          </p:nvPr>
        </p:nvSpPr>
        <p:spPr>
          <a:xfrm>
            <a:off x="457200" y="1196752"/>
            <a:ext cx="8229600" cy="4824536"/>
          </a:xfrm>
          <a:prstGeom prst="rect">
            <a:avLst/>
          </a:prstGeom>
        </p:spPr>
        <p:txBody>
          <a:bodyPr vert="horz" lIns="91440" tIns="45720" rIns="91440" bIns="45720" rtlCol="0">
            <a:normAutofit/>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b="1">
                <a:solidFill>
                  <a:schemeClr val="tx1"/>
                </a:solidFill>
                <a:latin typeface="Times New Roman" pitchFamily="18" charset="0"/>
                <a:cs typeface="Times New Roman" pitchFamily="18" charset="0"/>
              </a:defRPr>
            </a:lvl1pPr>
          </a:lstStyle>
          <a:p>
            <a:fld id="{8DA1E64A-32CA-4C5E-93F6-BE47613999DA}" type="datetime1">
              <a:rPr lang="ja-JP" altLang="en-US" smtClean="0">
                <a:solidFill>
                  <a:prstClr val="black"/>
                </a:solidFill>
              </a:rPr>
              <a:pPr/>
              <a:t>2015/9/13</a:t>
            </a:fld>
            <a:endParaRPr lang="ja-JP" altLang="en-US" dirty="0">
              <a:solidFill>
                <a:prstClr val="black"/>
              </a:solidFill>
            </a:endParaRP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b="1">
                <a:solidFill>
                  <a:schemeClr val="tx1"/>
                </a:solidFill>
                <a:latin typeface="Times New Roman" pitchFamily="18" charset="0"/>
                <a:cs typeface="Times New Roman" pitchFamily="18" charset="0"/>
              </a:defRPr>
            </a:lvl1pPr>
          </a:lstStyle>
          <a:p>
            <a:endParaRPr lang="ja-JP" altLang="en-US" dirty="0">
              <a:solidFill>
                <a:prstClr val="black"/>
              </a:solidFill>
            </a:endParaRPr>
          </a:p>
        </p:txBody>
      </p:sp>
      <p:sp>
        <p:nvSpPr>
          <p:cNvPr id="6" name="Slide Number Placeholder 5"/>
          <p:cNvSpPr>
            <a:spLocks noGrp="1"/>
          </p:cNvSpPr>
          <p:nvPr>
            <p:ph type="sldNum" sz="quarter" idx="4"/>
          </p:nvPr>
        </p:nvSpPr>
        <p:spPr>
          <a:xfrm>
            <a:off x="8582025" y="0"/>
            <a:ext cx="561975" cy="365125"/>
          </a:xfrm>
          <a:prstGeom prst="rect">
            <a:avLst/>
          </a:prstGeom>
        </p:spPr>
        <p:txBody>
          <a:bodyPr vert="horz" lIns="27432" tIns="45720" rIns="45720" bIns="45720" rtlCol="0" anchor="ctr"/>
          <a:lstStyle>
            <a:lvl1pPr algn="r">
              <a:defRPr sz="1800" b="1" i="1">
                <a:solidFill>
                  <a:schemeClr val="tx1"/>
                </a:solidFill>
                <a:latin typeface="Times New Roman" pitchFamily="18" charset="0"/>
                <a:cs typeface="Times New Roman" pitchFamily="18" charset="0"/>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79161571"/>
      </p:ext>
    </p:extLst>
  </p:cSld>
  <p:clrMap bg1="lt1" tx1="dk1" bg2="lt2" tx2="dk2" accent1="accent1" accent2="accent2" accent3="accent3" accent4="accent4" accent5="accent5" accent6="accent6" hlink="hlink" folHlink="folHlink"/>
  <p:sldLayoutIdLst>
    <p:sldLayoutId id="2147483725" r:id="rId1"/>
  </p:sldLayoutIdLst>
  <p:timing>
    <p:tnLst>
      <p:par>
        <p:cTn id="1" dur="indefinite" restart="never" nodeType="tmRoot"/>
      </p:par>
    </p:tnLst>
  </p:timing>
  <p:hf sldNum="0" hdr="0" ftr="0" dt="0"/>
  <p:txStyles>
    <p:titleStyle>
      <a:lvl1pPr algn="ctr" defTabSz="914400" rtl="0" eaLnBrk="1" latinLnBrk="0" hangingPunct="1">
        <a:lnSpc>
          <a:spcPts val="5800"/>
        </a:lnSpc>
        <a:spcBef>
          <a:spcPct val="0"/>
        </a:spcBef>
        <a:buNone/>
        <a:defRPr kumimoji="1" sz="4400" b="1" kern="1200" baseline="0">
          <a:solidFill>
            <a:schemeClr val="tx2"/>
          </a:solidFill>
          <a:effectLst/>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kumimoji="1" sz="2800" b="1"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Courier New" pitchFamily="49" charset="0"/>
        <a:buChar char="­"/>
        <a:defRPr kumimoji="1" sz="2400" b="1"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Times New Roman" pitchFamily="18" charset="0"/>
        <a:buChar char="○"/>
        <a:defRPr kumimoji="1" sz="2000" b="1" kern="1200" baseline="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kumimoji="1" sz="1600" b="1" kern="1200" baseline="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Courier New" pitchFamily="49" charset="0"/>
        <a:buChar char="­"/>
        <a:defRPr kumimoji="1" sz="1400" b="1" kern="1200" baseline="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908720"/>
          </a:xfrm>
          <a:prstGeom prst="rect">
            <a:avLst/>
          </a:prstGeom>
        </p:spPr>
        <p:txBody>
          <a:bodyPr vert="horz" lIns="91440" tIns="45720" rIns="91440" bIns="45720" rtlCol="0" anchor="b">
            <a:noAutofit/>
          </a:bodyPr>
          <a:lstStyle/>
          <a:p>
            <a:r>
              <a:rPr lang="ja-JP" altLang="en-US" dirty="0" smtClean="0"/>
              <a:t>マスター タイトルの書式設定</a:t>
            </a:r>
            <a:endParaRPr lang="en-US" dirty="0"/>
          </a:p>
        </p:txBody>
      </p:sp>
      <p:sp>
        <p:nvSpPr>
          <p:cNvPr id="3" name="Text Placeholder 2"/>
          <p:cNvSpPr>
            <a:spLocks noGrp="1"/>
          </p:cNvSpPr>
          <p:nvPr>
            <p:ph type="body" idx="1"/>
          </p:nvPr>
        </p:nvSpPr>
        <p:spPr>
          <a:xfrm>
            <a:off x="457200" y="1196752"/>
            <a:ext cx="8229600" cy="4824536"/>
          </a:xfrm>
          <a:prstGeom prst="rect">
            <a:avLst/>
          </a:prstGeom>
        </p:spPr>
        <p:txBody>
          <a:bodyPr vert="horz" lIns="91440" tIns="45720" rIns="91440" bIns="45720" rtlCol="0">
            <a:normAutofit/>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b="1">
                <a:solidFill>
                  <a:schemeClr val="tx1"/>
                </a:solidFill>
                <a:latin typeface="Times New Roman" pitchFamily="18" charset="0"/>
                <a:cs typeface="Times New Roman" pitchFamily="18" charset="0"/>
              </a:defRPr>
            </a:lvl1pPr>
          </a:lstStyle>
          <a:p>
            <a:r>
              <a:rPr lang="en-US" altLang="ja-JP" smtClean="0">
                <a:solidFill>
                  <a:prstClr val="black"/>
                </a:solidFill>
              </a:rPr>
              <a:t>2012/8/11</a:t>
            </a:r>
            <a:endParaRPr lang="ja-JP" altLang="en-US" dirty="0">
              <a:solidFill>
                <a:prstClr val="black"/>
              </a:solidFill>
            </a:endParaRP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b="1">
                <a:solidFill>
                  <a:schemeClr val="tx1"/>
                </a:solidFill>
                <a:latin typeface="Times New Roman" pitchFamily="18" charset="0"/>
                <a:cs typeface="Times New Roman" pitchFamily="18" charset="0"/>
              </a:defRPr>
            </a:lvl1pPr>
          </a:lstStyle>
          <a:p>
            <a:endParaRPr lang="ja-JP" altLang="en-US" dirty="0">
              <a:solidFill>
                <a:prstClr val="black"/>
              </a:solidFill>
            </a:endParaRPr>
          </a:p>
        </p:txBody>
      </p:sp>
      <p:sp>
        <p:nvSpPr>
          <p:cNvPr id="6" name="Slide Number Placeholder 5"/>
          <p:cNvSpPr>
            <a:spLocks noGrp="1"/>
          </p:cNvSpPr>
          <p:nvPr>
            <p:ph type="sldNum" sz="quarter" idx="4"/>
          </p:nvPr>
        </p:nvSpPr>
        <p:spPr>
          <a:xfrm>
            <a:off x="8582025" y="0"/>
            <a:ext cx="561975" cy="365125"/>
          </a:xfrm>
          <a:prstGeom prst="rect">
            <a:avLst/>
          </a:prstGeom>
        </p:spPr>
        <p:txBody>
          <a:bodyPr vert="horz" lIns="27432" tIns="45720" rIns="45720" bIns="45720" rtlCol="0" anchor="ctr"/>
          <a:lstStyle>
            <a:lvl1pPr algn="r">
              <a:defRPr sz="2000" b="1" i="1">
                <a:solidFill>
                  <a:schemeClr val="tx1"/>
                </a:solidFill>
                <a:latin typeface="Times New Roman" pitchFamily="18" charset="0"/>
                <a:cs typeface="Times New Roman" pitchFamily="18" charset="0"/>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455432071"/>
      </p:ext>
    </p:extLst>
  </p:cSld>
  <p:clrMap bg1="lt1" tx1="dk1" bg2="lt2" tx2="dk2" accent1="accent1" accent2="accent2" accent3="accent3" accent4="accent4" accent5="accent5" accent6="accent6" hlink="hlink" folHlink="folHlink"/>
  <p:sldLayoutIdLst>
    <p:sldLayoutId id="2147483728" r:id="rId1"/>
  </p:sldLayoutIdLst>
  <p:timing>
    <p:tnLst>
      <p:par>
        <p:cTn id="1" dur="indefinite" restart="never" nodeType="tmRoot"/>
      </p:par>
    </p:tnLst>
  </p:timing>
  <p:hf hdr="0" ftr="0" dt="0"/>
  <p:txStyles>
    <p:titleStyle>
      <a:lvl1pPr algn="ctr" defTabSz="914400" rtl="0" eaLnBrk="1" latinLnBrk="0" hangingPunct="1">
        <a:lnSpc>
          <a:spcPts val="5800"/>
        </a:lnSpc>
        <a:spcBef>
          <a:spcPct val="0"/>
        </a:spcBef>
        <a:buNone/>
        <a:defRPr kumimoji="1" sz="4400" b="1" kern="1200" baseline="0">
          <a:solidFill>
            <a:schemeClr val="tx2"/>
          </a:solidFill>
          <a:effectLst/>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kumimoji="1" sz="2800" b="1"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Courier New" pitchFamily="49" charset="0"/>
        <a:buChar char="­"/>
        <a:defRPr kumimoji="1" sz="2400" b="1"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Times New Roman" pitchFamily="18" charset="0"/>
        <a:buChar char="○"/>
        <a:defRPr kumimoji="1" sz="2000" b="1" kern="1200" baseline="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kumimoji="1" sz="1600" b="1" kern="1200" baseline="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Courier New" pitchFamily="49" charset="0"/>
        <a:buChar char="­"/>
        <a:defRPr kumimoji="1" sz="1400" b="1" kern="1200" baseline="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ja-JP" smtClean="0">
                <a:solidFill>
                  <a:prstClr val="black">
                    <a:tint val="75000"/>
                  </a:prstClr>
                </a:solidFill>
              </a:rPr>
              <a:t>2012/8/11</a:t>
            </a:r>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44418261"/>
      </p:ext>
    </p:extLst>
  </p:cSld>
  <p:clrMap bg1="lt1" tx1="dk1" bg2="lt2" tx2="dk2" accent1="accent1" accent2="accent2" accent3="accent3" accent4="accent4" accent5="accent5" accent6="accent6" hlink="hlink" folHlink="folHlink"/>
  <p:sldLayoutIdLst>
    <p:sldLayoutId id="2147483730" r:id="rId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ja-JP" smtClean="0">
                <a:solidFill>
                  <a:prstClr val="black">
                    <a:tint val="75000"/>
                  </a:prstClr>
                </a:solidFill>
              </a:rPr>
              <a:t>2012/8/11</a:t>
            </a:r>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72929064"/>
      </p:ext>
    </p:extLst>
  </p:cSld>
  <p:clrMap bg1="lt1" tx1="dk1" bg2="lt2" tx2="dk2" accent1="accent1" accent2="accent2" accent3="accent3" accent4="accent4" accent5="accent5" accent6="accent6" hlink="hlink" folHlink="folHlink"/>
  <p:sldLayoutIdLst>
    <p:sldLayoutId id="2147483744" r:id="rId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tx1"/>
            </a:gs>
            <a:gs pos="65000">
              <a:srgbClr val="2A2A2A"/>
            </a:gs>
            <a:gs pos="80000">
              <a:schemeClr val="tx1"/>
            </a:gs>
            <a:gs pos="100000">
              <a:schemeClr val="tx1"/>
            </a:gs>
          </a:gsLst>
          <a:lin ang="2700000" scaled="1"/>
          <a:tileRect/>
        </a:gradFill>
        <a:effectLst/>
      </p:bgPr>
    </p:bg>
    <p:spTree>
      <p:nvGrpSpPr>
        <p:cNvPr id="1" name=""/>
        <p:cNvGrpSpPr/>
        <p:nvPr/>
      </p:nvGrpSpPr>
      <p:grpSpPr>
        <a:xfrm>
          <a:off x="0" y="0"/>
          <a:ext cx="0" cy="0"/>
          <a:chOff x="0" y="0"/>
          <a:chExt cx="0" cy="0"/>
        </a:xfrm>
      </p:grpSpPr>
      <p:sp>
        <p:nvSpPr>
          <p:cNvPr id="5122" name="タイトル プレースホル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5123" name="テキスト プレースホル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r>
              <a:rPr lang="en-US" altLang="ja-JP" smtClean="0">
                <a:solidFill>
                  <a:prstClr val="black">
                    <a:tint val="75000"/>
                  </a:prstClr>
                </a:solidFill>
              </a:rPr>
              <a:t>2012/8/11</a:t>
            </a:r>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88123A7A-A5EA-432A-B638-B5700A18597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383840757"/>
      </p:ext>
    </p:extLst>
  </p:cSld>
  <p:clrMap bg1="lt1" tx1="dk1" bg2="lt2" tx2="dk2" accent1="accent1" accent2="accent2" accent3="accent3" accent4="accent4" accent5="accent5" accent6="accent6" hlink="hlink" folHlink="folHlink"/>
  <p:sldLayoutIdLst>
    <p:sldLayoutId id="2147483671" r:id="rId1"/>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908720"/>
          </a:xfrm>
          <a:prstGeom prst="rect">
            <a:avLst/>
          </a:prstGeom>
        </p:spPr>
        <p:txBody>
          <a:bodyPr vert="horz" lIns="91440" tIns="45720" rIns="91440" bIns="45720" rtlCol="0" anchor="b">
            <a:noAutofit/>
          </a:bodyPr>
          <a:lstStyle/>
          <a:p>
            <a:r>
              <a:rPr lang="ja-JP" altLang="en-US" dirty="0" smtClean="0"/>
              <a:t>マスター タイトルの書式設定</a:t>
            </a:r>
            <a:endParaRPr lang="en-US" dirty="0"/>
          </a:p>
        </p:txBody>
      </p:sp>
      <p:sp>
        <p:nvSpPr>
          <p:cNvPr id="3" name="Text Placeholder 2"/>
          <p:cNvSpPr>
            <a:spLocks noGrp="1"/>
          </p:cNvSpPr>
          <p:nvPr>
            <p:ph type="body" idx="1"/>
          </p:nvPr>
        </p:nvSpPr>
        <p:spPr>
          <a:xfrm>
            <a:off x="457200" y="1196752"/>
            <a:ext cx="8229600" cy="4824536"/>
          </a:xfrm>
          <a:prstGeom prst="rect">
            <a:avLst/>
          </a:prstGeom>
        </p:spPr>
        <p:txBody>
          <a:bodyPr vert="horz" lIns="91440" tIns="45720" rIns="91440" bIns="45720" rtlCol="0">
            <a:normAutofit/>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b="1">
                <a:solidFill>
                  <a:schemeClr val="tx1"/>
                </a:solidFill>
                <a:latin typeface="Times New Roman" pitchFamily="18" charset="0"/>
                <a:cs typeface="Times New Roman" pitchFamily="18" charset="0"/>
              </a:defRPr>
            </a:lvl1pPr>
          </a:lstStyle>
          <a:p>
            <a:r>
              <a:rPr lang="en-US" altLang="ja-JP" smtClean="0">
                <a:solidFill>
                  <a:prstClr val="black"/>
                </a:solidFill>
              </a:rPr>
              <a:t>2012/8/11</a:t>
            </a:r>
            <a:endParaRPr lang="ja-JP" altLang="en-US" dirty="0">
              <a:solidFill>
                <a:prstClr val="black"/>
              </a:solidFill>
            </a:endParaRP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b="1">
                <a:solidFill>
                  <a:schemeClr val="tx1"/>
                </a:solidFill>
                <a:latin typeface="Times New Roman" pitchFamily="18" charset="0"/>
                <a:cs typeface="Times New Roman" pitchFamily="18" charset="0"/>
              </a:defRPr>
            </a:lvl1pPr>
          </a:lstStyle>
          <a:p>
            <a:endParaRPr lang="ja-JP" altLang="en-US" dirty="0">
              <a:solidFill>
                <a:prstClr val="black"/>
              </a:solidFill>
            </a:endParaRPr>
          </a:p>
        </p:txBody>
      </p:sp>
      <p:sp>
        <p:nvSpPr>
          <p:cNvPr id="6" name="Slide Number Placeholder 5"/>
          <p:cNvSpPr>
            <a:spLocks noGrp="1"/>
          </p:cNvSpPr>
          <p:nvPr>
            <p:ph type="sldNum" sz="quarter" idx="4"/>
          </p:nvPr>
        </p:nvSpPr>
        <p:spPr>
          <a:xfrm>
            <a:off x="8582025" y="0"/>
            <a:ext cx="561975" cy="365125"/>
          </a:xfrm>
          <a:prstGeom prst="rect">
            <a:avLst/>
          </a:prstGeom>
        </p:spPr>
        <p:txBody>
          <a:bodyPr vert="horz" lIns="27432" tIns="45720" rIns="45720" bIns="45720" rtlCol="0" anchor="ctr"/>
          <a:lstStyle>
            <a:lvl1pPr algn="r">
              <a:defRPr sz="2000" b="1" i="1">
                <a:solidFill>
                  <a:schemeClr val="tx1"/>
                </a:solidFill>
                <a:latin typeface="Times New Roman" pitchFamily="18" charset="0"/>
                <a:cs typeface="Times New Roman" pitchFamily="18" charset="0"/>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21269271"/>
      </p:ext>
    </p:extLst>
  </p:cSld>
  <p:clrMap bg1="lt1" tx1="dk1" bg2="lt2" tx2="dk2" accent1="accent1" accent2="accent2" accent3="accent3" accent4="accent4" accent5="accent5" accent6="accent6" hlink="hlink" folHlink="folHlink"/>
  <p:sldLayoutIdLst>
    <p:sldLayoutId id="2147483746" r:id="rId1"/>
  </p:sldLayoutIdLst>
  <p:timing>
    <p:tnLst>
      <p:par>
        <p:cTn id="1" dur="indefinite" restart="never" nodeType="tmRoot"/>
      </p:par>
    </p:tnLst>
  </p:timing>
  <p:hf hdr="0" ftr="0" dt="0"/>
  <p:txStyles>
    <p:titleStyle>
      <a:lvl1pPr algn="ctr" defTabSz="914400" rtl="0" eaLnBrk="1" latinLnBrk="0" hangingPunct="1">
        <a:lnSpc>
          <a:spcPts val="5800"/>
        </a:lnSpc>
        <a:spcBef>
          <a:spcPct val="0"/>
        </a:spcBef>
        <a:buNone/>
        <a:defRPr kumimoji="1" sz="4400" b="1" kern="1200" baseline="0">
          <a:solidFill>
            <a:schemeClr val="tx2"/>
          </a:solidFill>
          <a:effectLst/>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kumimoji="1" sz="2800" b="1"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Courier New" pitchFamily="49" charset="0"/>
        <a:buChar char="­"/>
        <a:defRPr kumimoji="1" sz="2400" b="1"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Times New Roman" pitchFamily="18" charset="0"/>
        <a:buChar char="○"/>
        <a:defRPr kumimoji="1" sz="2000" b="1" kern="1200" baseline="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kumimoji="1" sz="1600" b="1" kern="1200" baseline="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Courier New" pitchFamily="49" charset="0"/>
        <a:buChar char="­"/>
        <a:defRPr kumimoji="1" sz="1400" b="1" kern="1200" baseline="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908720"/>
          </a:xfrm>
          <a:prstGeom prst="rect">
            <a:avLst/>
          </a:prstGeom>
        </p:spPr>
        <p:txBody>
          <a:bodyPr vert="horz" lIns="91440" tIns="45720" rIns="91440" bIns="45720" rtlCol="0" anchor="b">
            <a:noAutofit/>
          </a:bodyPr>
          <a:lstStyle/>
          <a:p>
            <a:r>
              <a:rPr lang="ja-JP" altLang="en-US" dirty="0" smtClean="0"/>
              <a:t>マスター タイトルの書式設定</a:t>
            </a:r>
            <a:endParaRPr lang="en-US" dirty="0"/>
          </a:p>
        </p:txBody>
      </p:sp>
      <p:sp>
        <p:nvSpPr>
          <p:cNvPr id="3" name="Text Placeholder 2"/>
          <p:cNvSpPr>
            <a:spLocks noGrp="1"/>
          </p:cNvSpPr>
          <p:nvPr>
            <p:ph type="body" idx="1"/>
          </p:nvPr>
        </p:nvSpPr>
        <p:spPr>
          <a:xfrm>
            <a:off x="457200" y="1196752"/>
            <a:ext cx="8229600" cy="4824536"/>
          </a:xfrm>
          <a:prstGeom prst="rect">
            <a:avLst/>
          </a:prstGeom>
        </p:spPr>
        <p:txBody>
          <a:bodyPr vert="horz" lIns="91440" tIns="45720" rIns="91440" bIns="45720" rtlCol="0">
            <a:normAutofit/>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r>
              <a:rPr lang="en-US" altLang="ja-JP" smtClean="0">
                <a:solidFill>
                  <a:prstClr val="black">
                    <a:lumMod val="65000"/>
                    <a:lumOff val="35000"/>
                  </a:prstClr>
                </a:solidFill>
              </a:rPr>
              <a:t>2012/8/11</a:t>
            </a:r>
            <a:endParaRPr lang="ja-JP" altLang="en-US" dirty="0">
              <a:solidFill>
                <a:prstClr val="black">
                  <a:lumMod val="65000"/>
                  <a:lumOff val="35000"/>
                </a:prstClr>
              </a:solidFill>
            </a:endParaRP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b="1">
                <a:solidFill>
                  <a:schemeClr val="tx1"/>
                </a:solidFill>
                <a:latin typeface="Times New Roman" pitchFamily="18" charset="0"/>
                <a:cs typeface="Times New Roman" pitchFamily="18" charset="0"/>
              </a:defRPr>
            </a:lvl1pPr>
          </a:lstStyle>
          <a:p>
            <a:endParaRPr lang="ja-JP" altLang="en-US" dirty="0">
              <a:solidFill>
                <a:prstClr val="black"/>
              </a:solidFill>
            </a:endParaRPr>
          </a:p>
        </p:txBody>
      </p:sp>
      <p:sp>
        <p:nvSpPr>
          <p:cNvPr id="6" name="Slide Number Placeholder 5"/>
          <p:cNvSpPr>
            <a:spLocks noGrp="1"/>
          </p:cNvSpPr>
          <p:nvPr>
            <p:ph type="sldNum" sz="quarter" idx="4"/>
          </p:nvPr>
        </p:nvSpPr>
        <p:spPr>
          <a:xfrm>
            <a:off x="8582025" y="0"/>
            <a:ext cx="561975" cy="365125"/>
          </a:xfrm>
          <a:prstGeom prst="rect">
            <a:avLst/>
          </a:prstGeom>
        </p:spPr>
        <p:txBody>
          <a:bodyPr vert="horz" lIns="27432" tIns="45720" rIns="45720" bIns="45720" rtlCol="0" anchor="ctr"/>
          <a:lstStyle>
            <a:lvl1pPr algn="r">
              <a:defRPr sz="1600" b="1" i="1">
                <a:solidFill>
                  <a:schemeClr val="tx1"/>
                </a:solidFill>
                <a:latin typeface="Times New Roman" pitchFamily="18" charset="0"/>
                <a:cs typeface="Times New Roman" pitchFamily="18" charset="0"/>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344126867"/>
      </p:ext>
    </p:extLst>
  </p:cSld>
  <p:clrMap bg1="lt1" tx1="dk1" bg2="lt2" tx2="dk2" accent1="accent1" accent2="accent2" accent3="accent3" accent4="accent4" accent5="accent5" accent6="accent6" hlink="hlink" folHlink="folHlink"/>
  <p:sldLayoutIdLst>
    <p:sldLayoutId id="2147483748" r:id="rId1"/>
  </p:sldLayoutIdLst>
  <p:timing>
    <p:tnLst>
      <p:par>
        <p:cTn id="1" dur="indefinite" restart="never" nodeType="tmRoot"/>
      </p:par>
    </p:tnLst>
  </p:timing>
  <p:hf hdr="0" ftr="0" dt="0"/>
  <p:txStyles>
    <p:titleStyle>
      <a:lvl1pPr algn="ctr" defTabSz="914400" rtl="0" eaLnBrk="1" latinLnBrk="0" hangingPunct="1">
        <a:lnSpc>
          <a:spcPts val="5800"/>
        </a:lnSpc>
        <a:spcBef>
          <a:spcPct val="0"/>
        </a:spcBef>
        <a:buNone/>
        <a:defRPr kumimoji="1" sz="4400" b="1" kern="1200" baseline="0">
          <a:solidFill>
            <a:schemeClr val="tx2"/>
          </a:solidFill>
          <a:effectLst/>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kumimoji="1" sz="2800" b="1"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Courier New" pitchFamily="49" charset="0"/>
        <a:buChar char="­"/>
        <a:defRPr kumimoji="1" sz="2400" b="1"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Times New Roman" pitchFamily="18" charset="0"/>
        <a:buChar char="○"/>
        <a:defRPr kumimoji="1" sz="2000" b="1" kern="1200" baseline="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kumimoji="1" sz="1600" b="1" kern="1200" baseline="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Courier New" pitchFamily="49" charset="0"/>
        <a:buChar char="­"/>
        <a:defRPr kumimoji="1" sz="1400" b="1" kern="1200" baseline="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908720"/>
          </a:xfrm>
          <a:prstGeom prst="rect">
            <a:avLst/>
          </a:prstGeom>
        </p:spPr>
        <p:txBody>
          <a:bodyPr vert="horz" lIns="91440" tIns="45720" rIns="91440" bIns="45720" rtlCol="0" anchor="b">
            <a:noAutofit/>
          </a:bodyPr>
          <a:lstStyle/>
          <a:p>
            <a:r>
              <a:rPr lang="ja-JP" altLang="en-US" dirty="0" smtClean="0"/>
              <a:t>マスター タイトルの書式設定</a:t>
            </a:r>
            <a:endParaRPr lang="en-US" dirty="0"/>
          </a:p>
        </p:txBody>
      </p:sp>
      <p:sp>
        <p:nvSpPr>
          <p:cNvPr id="3" name="Text Placeholder 2"/>
          <p:cNvSpPr>
            <a:spLocks noGrp="1"/>
          </p:cNvSpPr>
          <p:nvPr>
            <p:ph type="body" idx="1"/>
          </p:nvPr>
        </p:nvSpPr>
        <p:spPr>
          <a:xfrm>
            <a:off x="457200" y="1196752"/>
            <a:ext cx="8229600" cy="4824536"/>
          </a:xfrm>
          <a:prstGeom prst="rect">
            <a:avLst/>
          </a:prstGeom>
        </p:spPr>
        <p:txBody>
          <a:bodyPr vert="horz" lIns="91440" tIns="45720" rIns="91440" bIns="45720" rtlCol="0">
            <a:normAutofit/>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b="1">
                <a:solidFill>
                  <a:schemeClr val="tx1"/>
                </a:solidFill>
                <a:latin typeface="Times New Roman" pitchFamily="18" charset="0"/>
                <a:cs typeface="Times New Roman" pitchFamily="18" charset="0"/>
              </a:defRPr>
            </a:lvl1pPr>
          </a:lstStyle>
          <a:p>
            <a:r>
              <a:rPr lang="en-US" altLang="ja-JP" smtClean="0">
                <a:solidFill>
                  <a:prstClr val="black"/>
                </a:solidFill>
              </a:rPr>
              <a:t>2012/8/11</a:t>
            </a:r>
            <a:endParaRPr lang="ja-JP" altLang="en-US" dirty="0">
              <a:solidFill>
                <a:prstClr val="black"/>
              </a:solidFill>
            </a:endParaRP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b="1">
                <a:solidFill>
                  <a:schemeClr val="tx1"/>
                </a:solidFill>
                <a:latin typeface="Times New Roman" pitchFamily="18" charset="0"/>
                <a:cs typeface="Times New Roman" pitchFamily="18" charset="0"/>
              </a:defRPr>
            </a:lvl1pPr>
          </a:lstStyle>
          <a:p>
            <a:endParaRPr lang="ja-JP" altLang="en-US" dirty="0">
              <a:solidFill>
                <a:prstClr val="black"/>
              </a:solidFill>
            </a:endParaRPr>
          </a:p>
        </p:txBody>
      </p:sp>
      <p:sp>
        <p:nvSpPr>
          <p:cNvPr id="6" name="Slide Number Placeholder 5"/>
          <p:cNvSpPr>
            <a:spLocks noGrp="1"/>
          </p:cNvSpPr>
          <p:nvPr>
            <p:ph type="sldNum" sz="quarter" idx="4"/>
          </p:nvPr>
        </p:nvSpPr>
        <p:spPr>
          <a:xfrm>
            <a:off x="8582025" y="0"/>
            <a:ext cx="561975" cy="365125"/>
          </a:xfrm>
          <a:prstGeom prst="rect">
            <a:avLst/>
          </a:prstGeom>
        </p:spPr>
        <p:txBody>
          <a:bodyPr vert="horz" lIns="27432" tIns="45720" rIns="45720" bIns="45720" rtlCol="0" anchor="ctr"/>
          <a:lstStyle>
            <a:lvl1pPr algn="r">
              <a:defRPr sz="1800" b="1" i="1">
                <a:solidFill>
                  <a:schemeClr val="tx1"/>
                </a:solidFill>
                <a:latin typeface="Times New Roman" pitchFamily="18" charset="0"/>
                <a:cs typeface="Times New Roman" pitchFamily="18" charset="0"/>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309146220"/>
      </p:ext>
    </p:extLst>
  </p:cSld>
  <p:clrMap bg1="lt1" tx1="dk1" bg2="lt2" tx2="dk2" accent1="accent1" accent2="accent2" accent3="accent3" accent4="accent4" accent5="accent5" accent6="accent6" hlink="hlink" folHlink="folHlink"/>
  <p:sldLayoutIdLst>
    <p:sldLayoutId id="2147483750" r:id="rId1"/>
    <p:sldLayoutId id="2147483751" r:id="rId2"/>
  </p:sldLayoutIdLst>
  <p:timing>
    <p:tnLst>
      <p:par>
        <p:cTn id="1" dur="indefinite" restart="never" nodeType="tmRoot"/>
      </p:par>
    </p:tnLst>
  </p:timing>
  <p:hf hdr="0" ftr="0" dt="0"/>
  <p:txStyles>
    <p:titleStyle>
      <a:lvl1pPr algn="ctr" defTabSz="914400" rtl="0" eaLnBrk="1" latinLnBrk="0" hangingPunct="1">
        <a:lnSpc>
          <a:spcPts val="5800"/>
        </a:lnSpc>
        <a:spcBef>
          <a:spcPct val="0"/>
        </a:spcBef>
        <a:buNone/>
        <a:defRPr kumimoji="1" sz="4400" b="1" kern="1200" baseline="0">
          <a:solidFill>
            <a:schemeClr val="tx2"/>
          </a:solidFill>
          <a:effectLst/>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kumimoji="1" sz="2800" b="1"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Courier New" pitchFamily="49" charset="0"/>
        <a:buChar char="­"/>
        <a:defRPr kumimoji="1" sz="2400" b="1"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Times New Roman" pitchFamily="18" charset="0"/>
        <a:buChar char="○"/>
        <a:defRPr kumimoji="1" sz="2000" b="1" kern="1200" baseline="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kumimoji="1" sz="1600" b="1" kern="1200" baseline="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Courier New" pitchFamily="49" charset="0"/>
        <a:buChar char="­"/>
        <a:defRPr kumimoji="1" sz="1400" b="1" kern="1200" baseline="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908720"/>
          </a:xfrm>
          <a:prstGeom prst="rect">
            <a:avLst/>
          </a:prstGeom>
        </p:spPr>
        <p:txBody>
          <a:bodyPr vert="horz" lIns="91440" tIns="45720" rIns="91440" bIns="45720" rtlCol="0" anchor="b">
            <a:noAutofit/>
          </a:bodyPr>
          <a:lstStyle/>
          <a:p>
            <a:r>
              <a:rPr lang="ja-JP" altLang="en-US" dirty="0" smtClean="0"/>
              <a:t>マスター タイトルの書式設定</a:t>
            </a:r>
            <a:endParaRPr lang="en-US" dirty="0"/>
          </a:p>
        </p:txBody>
      </p:sp>
      <p:sp>
        <p:nvSpPr>
          <p:cNvPr id="3" name="Text Placeholder 2"/>
          <p:cNvSpPr>
            <a:spLocks noGrp="1"/>
          </p:cNvSpPr>
          <p:nvPr>
            <p:ph type="body" idx="1"/>
          </p:nvPr>
        </p:nvSpPr>
        <p:spPr>
          <a:xfrm>
            <a:off x="457200" y="1196752"/>
            <a:ext cx="8229600" cy="4824536"/>
          </a:xfrm>
          <a:prstGeom prst="rect">
            <a:avLst/>
          </a:prstGeom>
        </p:spPr>
        <p:txBody>
          <a:bodyPr vert="horz" lIns="91440" tIns="45720" rIns="91440" bIns="45720" rtlCol="0">
            <a:normAutofit/>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b="1">
                <a:solidFill>
                  <a:schemeClr val="tx1"/>
                </a:solidFill>
                <a:latin typeface="Times New Roman" pitchFamily="18" charset="0"/>
                <a:cs typeface="Times New Roman" pitchFamily="18" charset="0"/>
              </a:defRPr>
            </a:lvl1pPr>
          </a:lstStyle>
          <a:p>
            <a:fld id="{8DA1E64A-32CA-4C5E-93F6-BE47613999DA}" type="datetime1">
              <a:rPr lang="ja-JP" altLang="en-US" smtClean="0">
                <a:solidFill>
                  <a:prstClr val="black"/>
                </a:solidFill>
              </a:rPr>
              <a:pPr/>
              <a:t>2015/9/13</a:t>
            </a:fld>
            <a:endParaRPr lang="ja-JP" altLang="en-US" dirty="0">
              <a:solidFill>
                <a:prstClr val="black"/>
              </a:solidFill>
            </a:endParaRP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b="1">
                <a:solidFill>
                  <a:schemeClr val="tx1"/>
                </a:solidFill>
                <a:latin typeface="Times New Roman" pitchFamily="18" charset="0"/>
                <a:cs typeface="Times New Roman" pitchFamily="18" charset="0"/>
              </a:defRPr>
            </a:lvl1pPr>
          </a:lstStyle>
          <a:p>
            <a:endParaRPr lang="ja-JP" altLang="en-US" dirty="0">
              <a:solidFill>
                <a:prstClr val="black"/>
              </a:solidFill>
            </a:endParaRPr>
          </a:p>
        </p:txBody>
      </p:sp>
      <p:sp>
        <p:nvSpPr>
          <p:cNvPr id="6" name="Slide Number Placeholder 5"/>
          <p:cNvSpPr>
            <a:spLocks noGrp="1"/>
          </p:cNvSpPr>
          <p:nvPr>
            <p:ph type="sldNum" sz="quarter" idx="4"/>
          </p:nvPr>
        </p:nvSpPr>
        <p:spPr>
          <a:xfrm>
            <a:off x="8582025" y="0"/>
            <a:ext cx="561975" cy="365125"/>
          </a:xfrm>
          <a:prstGeom prst="rect">
            <a:avLst/>
          </a:prstGeom>
        </p:spPr>
        <p:txBody>
          <a:bodyPr vert="horz" lIns="27432" tIns="45720" rIns="45720" bIns="45720" rtlCol="0" anchor="ctr"/>
          <a:lstStyle>
            <a:lvl1pPr algn="r">
              <a:defRPr sz="1800" b="1" i="1">
                <a:solidFill>
                  <a:schemeClr val="tx1"/>
                </a:solidFill>
                <a:latin typeface="Times New Roman" pitchFamily="18" charset="0"/>
                <a:cs typeface="Times New Roman" pitchFamily="18" charset="0"/>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350660579"/>
      </p:ext>
    </p:extLst>
  </p:cSld>
  <p:clrMap bg1="lt1" tx1="dk1" bg2="lt2" tx2="dk2" accent1="accent1" accent2="accent2" accent3="accent3" accent4="accent4" accent5="accent5" accent6="accent6" hlink="hlink" folHlink="folHlink"/>
  <p:sldLayoutIdLst>
    <p:sldLayoutId id="2147483763" r:id="rId1"/>
  </p:sldLayoutIdLst>
  <p:timing>
    <p:tnLst>
      <p:par>
        <p:cTn id="1" dur="indefinite" restart="never" nodeType="tmRoot"/>
      </p:par>
    </p:tnLst>
  </p:timing>
  <p:hf sldNum="0" hdr="0" ftr="0" dt="0"/>
  <p:txStyles>
    <p:titleStyle>
      <a:lvl1pPr algn="ctr" defTabSz="914400" rtl="0" eaLnBrk="1" latinLnBrk="0" hangingPunct="1">
        <a:lnSpc>
          <a:spcPts val="5800"/>
        </a:lnSpc>
        <a:spcBef>
          <a:spcPct val="0"/>
        </a:spcBef>
        <a:buNone/>
        <a:defRPr kumimoji="1" sz="4400" b="1" kern="1200" baseline="0">
          <a:solidFill>
            <a:schemeClr val="tx2"/>
          </a:solidFill>
          <a:effectLst/>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kumimoji="1" sz="2800" b="1"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Courier New" pitchFamily="49" charset="0"/>
        <a:buChar char="­"/>
        <a:defRPr kumimoji="1" sz="2400" b="1"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Times New Roman" pitchFamily="18" charset="0"/>
        <a:buChar char="○"/>
        <a:defRPr kumimoji="1" sz="2000" b="1" kern="1200" baseline="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kumimoji="1" sz="1600" b="1" kern="1200" baseline="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Courier New" pitchFamily="49" charset="0"/>
        <a:buChar char="­"/>
        <a:defRPr kumimoji="1" sz="1400" b="1" kern="1200" baseline="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908720"/>
          </a:xfrm>
          <a:prstGeom prst="rect">
            <a:avLst/>
          </a:prstGeom>
        </p:spPr>
        <p:txBody>
          <a:bodyPr vert="horz" lIns="91440" tIns="45720" rIns="91440" bIns="45720" rtlCol="0" anchor="b">
            <a:noAutofit/>
          </a:bodyPr>
          <a:lstStyle/>
          <a:p>
            <a:r>
              <a:rPr lang="ja-JP" altLang="en-US" dirty="0" smtClean="0"/>
              <a:t>マスター タイトルの書式設定</a:t>
            </a:r>
            <a:endParaRPr lang="en-US" dirty="0"/>
          </a:p>
        </p:txBody>
      </p:sp>
      <p:sp>
        <p:nvSpPr>
          <p:cNvPr id="3" name="Text Placeholder 2"/>
          <p:cNvSpPr>
            <a:spLocks noGrp="1"/>
          </p:cNvSpPr>
          <p:nvPr>
            <p:ph type="body" idx="1"/>
          </p:nvPr>
        </p:nvSpPr>
        <p:spPr>
          <a:xfrm>
            <a:off x="457200" y="1196752"/>
            <a:ext cx="8229600" cy="4824536"/>
          </a:xfrm>
          <a:prstGeom prst="rect">
            <a:avLst/>
          </a:prstGeom>
        </p:spPr>
        <p:txBody>
          <a:bodyPr vert="horz" lIns="91440" tIns="45720" rIns="91440" bIns="45720" rtlCol="0">
            <a:normAutofit/>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b="1">
                <a:solidFill>
                  <a:schemeClr val="tx1"/>
                </a:solidFill>
                <a:latin typeface="Times New Roman" pitchFamily="18" charset="0"/>
                <a:cs typeface="Times New Roman" pitchFamily="18" charset="0"/>
              </a:defRPr>
            </a:lvl1pPr>
          </a:lstStyle>
          <a:p>
            <a:fld id="{8DA1E64A-32CA-4C5E-93F6-BE47613999DA}" type="datetime1">
              <a:rPr lang="ja-JP" altLang="en-US" smtClean="0">
                <a:solidFill>
                  <a:prstClr val="black"/>
                </a:solidFill>
              </a:rPr>
              <a:pPr/>
              <a:t>2015/9/13</a:t>
            </a:fld>
            <a:endParaRPr lang="ja-JP" altLang="en-US" dirty="0">
              <a:solidFill>
                <a:prstClr val="black"/>
              </a:solidFill>
            </a:endParaRP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b="1">
                <a:solidFill>
                  <a:schemeClr val="tx1"/>
                </a:solidFill>
                <a:latin typeface="Times New Roman" pitchFamily="18" charset="0"/>
                <a:cs typeface="Times New Roman" pitchFamily="18" charset="0"/>
              </a:defRPr>
            </a:lvl1pPr>
          </a:lstStyle>
          <a:p>
            <a:endParaRPr lang="ja-JP" altLang="en-US" dirty="0">
              <a:solidFill>
                <a:prstClr val="black"/>
              </a:solidFill>
            </a:endParaRPr>
          </a:p>
        </p:txBody>
      </p:sp>
      <p:sp>
        <p:nvSpPr>
          <p:cNvPr id="6" name="Slide Number Placeholder 5"/>
          <p:cNvSpPr>
            <a:spLocks noGrp="1"/>
          </p:cNvSpPr>
          <p:nvPr>
            <p:ph type="sldNum" sz="quarter" idx="4"/>
          </p:nvPr>
        </p:nvSpPr>
        <p:spPr>
          <a:xfrm>
            <a:off x="8582025" y="0"/>
            <a:ext cx="561975" cy="365125"/>
          </a:xfrm>
          <a:prstGeom prst="rect">
            <a:avLst/>
          </a:prstGeom>
        </p:spPr>
        <p:txBody>
          <a:bodyPr vert="horz" lIns="27432" tIns="45720" rIns="45720" bIns="45720" rtlCol="0" anchor="ctr"/>
          <a:lstStyle>
            <a:lvl1pPr algn="r">
              <a:defRPr sz="1800" b="1" i="1">
                <a:solidFill>
                  <a:schemeClr val="tx1"/>
                </a:solidFill>
                <a:latin typeface="Times New Roman" pitchFamily="18" charset="0"/>
                <a:cs typeface="Times New Roman" pitchFamily="18" charset="0"/>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185510601"/>
      </p:ext>
    </p:extLst>
  </p:cSld>
  <p:clrMap bg1="lt1" tx1="dk1" bg2="lt2" tx2="dk2" accent1="accent1" accent2="accent2" accent3="accent3" accent4="accent4" accent5="accent5" accent6="accent6" hlink="hlink" folHlink="folHlink"/>
  <p:sldLayoutIdLst>
    <p:sldLayoutId id="2147483765" r:id="rId1"/>
  </p:sldLayoutIdLst>
  <p:timing>
    <p:tnLst>
      <p:par>
        <p:cTn id="1" dur="indefinite" restart="never" nodeType="tmRoot"/>
      </p:par>
    </p:tnLst>
  </p:timing>
  <p:hf sldNum="0" hdr="0" ftr="0" dt="0"/>
  <p:txStyles>
    <p:titleStyle>
      <a:lvl1pPr algn="ctr" defTabSz="914400" rtl="0" eaLnBrk="1" latinLnBrk="0" hangingPunct="1">
        <a:lnSpc>
          <a:spcPts val="5800"/>
        </a:lnSpc>
        <a:spcBef>
          <a:spcPct val="0"/>
        </a:spcBef>
        <a:buNone/>
        <a:defRPr kumimoji="1" sz="4400" b="1" kern="1200" baseline="0">
          <a:solidFill>
            <a:schemeClr val="tx2"/>
          </a:solidFill>
          <a:effectLst/>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kumimoji="1" sz="2800" b="1"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Courier New" pitchFamily="49" charset="0"/>
        <a:buChar char="­"/>
        <a:defRPr kumimoji="1" sz="2400" b="1"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Times New Roman" pitchFamily="18" charset="0"/>
        <a:buChar char="○"/>
        <a:defRPr kumimoji="1" sz="2000" b="1" kern="1200" baseline="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kumimoji="1" sz="1600" b="1" kern="1200" baseline="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Courier New" pitchFamily="49" charset="0"/>
        <a:buChar char="­"/>
        <a:defRPr kumimoji="1" sz="1400" b="1" kern="1200" baseline="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789D24-899B-43B3-AE79-A848BD6B5ACE}" type="datetime1">
              <a:rPr kumimoji="0" lang="zh-TW" altLang="en-US" smtClean="0">
                <a:solidFill>
                  <a:prstClr val="black">
                    <a:tint val="75000"/>
                  </a:prstClr>
                </a:solidFill>
              </a:rPr>
              <a:pPr/>
              <a:t>2015/9/13</a:t>
            </a:fld>
            <a:endParaRPr kumimoji="0" lang="zh-TW"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0" lang="zh-TW"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b="1">
                <a:solidFill>
                  <a:schemeClr val="tx1">
                    <a:tint val="75000"/>
                  </a:schemeClr>
                </a:solidFill>
              </a:defRPr>
            </a:lvl1pPr>
          </a:lstStyle>
          <a:p>
            <a:fld id="{4B7A5EA7-1CC0-462C-8628-A3E36C96A86B}" type="slidenum">
              <a:rPr kumimoji="0" lang="zh-TW" altLang="en-US" smtClean="0">
                <a:solidFill>
                  <a:prstClr val="black">
                    <a:tint val="75000"/>
                  </a:prstClr>
                </a:solidFill>
              </a:rPr>
              <a:pPr/>
              <a:t>‹#›</a:t>
            </a:fld>
            <a:endParaRPr kumimoji="0" lang="zh-TW" altLang="en-US">
              <a:solidFill>
                <a:prstClr val="black">
                  <a:tint val="75000"/>
                </a:prstClr>
              </a:solidFill>
            </a:endParaRPr>
          </a:p>
        </p:txBody>
      </p:sp>
    </p:spTree>
    <p:extLst>
      <p:ext uri="{BB962C8B-B14F-4D97-AF65-F5344CB8AC3E}">
        <p14:creationId xmlns:p14="http://schemas.microsoft.com/office/powerpoint/2010/main" val="1628424294"/>
      </p:ext>
    </p:extLst>
  </p:cSld>
  <p:clrMap bg1="lt1" tx1="dk1" bg2="lt2" tx2="dk2" accent1="accent1" accent2="accent2" accent3="accent3" accent4="accent4" accent5="accent5" accent6="accent6" hlink="hlink" folHlink="folHlink"/>
  <p:sldLayoutIdLst>
    <p:sldLayoutId id="2147483767" r:id="rId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908720"/>
          </a:xfrm>
          <a:prstGeom prst="rect">
            <a:avLst/>
          </a:prstGeom>
        </p:spPr>
        <p:txBody>
          <a:bodyPr vert="horz" lIns="91440" tIns="45720" rIns="91440" bIns="45720" rtlCol="0" anchor="b">
            <a:noAutofit/>
          </a:bodyPr>
          <a:lstStyle/>
          <a:p>
            <a:r>
              <a:rPr lang="ja-JP" altLang="en-US" dirty="0" smtClean="0"/>
              <a:t>マスター タイトルの書式設定</a:t>
            </a:r>
            <a:endParaRPr lang="en-US" dirty="0"/>
          </a:p>
        </p:txBody>
      </p:sp>
      <p:sp>
        <p:nvSpPr>
          <p:cNvPr id="3" name="Text Placeholder 2"/>
          <p:cNvSpPr>
            <a:spLocks noGrp="1"/>
          </p:cNvSpPr>
          <p:nvPr>
            <p:ph type="body" idx="1"/>
          </p:nvPr>
        </p:nvSpPr>
        <p:spPr>
          <a:xfrm>
            <a:off x="457200" y="1196752"/>
            <a:ext cx="8229600" cy="4824536"/>
          </a:xfrm>
          <a:prstGeom prst="rect">
            <a:avLst/>
          </a:prstGeom>
        </p:spPr>
        <p:txBody>
          <a:bodyPr vert="horz" lIns="91440" tIns="45720" rIns="91440" bIns="45720" rtlCol="0">
            <a:normAutofit/>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b="1">
                <a:solidFill>
                  <a:schemeClr val="tx1"/>
                </a:solidFill>
                <a:latin typeface="Times New Roman" pitchFamily="18" charset="0"/>
                <a:cs typeface="Times New Roman" pitchFamily="18" charset="0"/>
              </a:defRPr>
            </a:lvl1pPr>
          </a:lstStyle>
          <a:p>
            <a:fld id="{8DA1E64A-32CA-4C5E-93F6-BE47613999DA}" type="datetime1">
              <a:rPr lang="ja-JP" altLang="en-US" smtClean="0">
                <a:solidFill>
                  <a:prstClr val="black"/>
                </a:solidFill>
              </a:rPr>
              <a:pPr/>
              <a:t>2015/9/13</a:t>
            </a:fld>
            <a:endParaRPr lang="ja-JP" altLang="en-US" dirty="0">
              <a:solidFill>
                <a:prstClr val="black"/>
              </a:solidFill>
            </a:endParaRP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b="1">
                <a:solidFill>
                  <a:schemeClr val="tx1"/>
                </a:solidFill>
                <a:latin typeface="Times New Roman" pitchFamily="18" charset="0"/>
                <a:cs typeface="Times New Roman" pitchFamily="18" charset="0"/>
              </a:defRPr>
            </a:lvl1pPr>
          </a:lstStyle>
          <a:p>
            <a:endParaRPr lang="ja-JP" altLang="en-US" dirty="0">
              <a:solidFill>
                <a:prstClr val="black"/>
              </a:solidFill>
            </a:endParaRPr>
          </a:p>
        </p:txBody>
      </p:sp>
      <p:sp>
        <p:nvSpPr>
          <p:cNvPr id="6" name="Slide Number Placeholder 5"/>
          <p:cNvSpPr>
            <a:spLocks noGrp="1"/>
          </p:cNvSpPr>
          <p:nvPr>
            <p:ph type="sldNum" sz="quarter" idx="4"/>
          </p:nvPr>
        </p:nvSpPr>
        <p:spPr>
          <a:xfrm>
            <a:off x="8582025" y="0"/>
            <a:ext cx="561975" cy="365125"/>
          </a:xfrm>
          <a:prstGeom prst="rect">
            <a:avLst/>
          </a:prstGeom>
        </p:spPr>
        <p:txBody>
          <a:bodyPr vert="horz" lIns="27432" tIns="45720" rIns="45720" bIns="45720" rtlCol="0" anchor="ctr"/>
          <a:lstStyle>
            <a:lvl1pPr algn="r">
              <a:defRPr sz="1800" b="1" i="1">
                <a:solidFill>
                  <a:schemeClr val="tx1"/>
                </a:solidFill>
                <a:latin typeface="Times New Roman" pitchFamily="18" charset="0"/>
                <a:cs typeface="Times New Roman" pitchFamily="18" charset="0"/>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618373708"/>
      </p:ext>
    </p:extLst>
  </p:cSld>
  <p:clrMap bg1="lt1" tx1="dk1" bg2="lt2" tx2="dk2" accent1="accent1" accent2="accent2" accent3="accent3" accent4="accent4" accent5="accent5" accent6="accent6" hlink="hlink" folHlink="folHlink"/>
  <p:sldLayoutIdLst>
    <p:sldLayoutId id="2147483726" r:id="rId1"/>
  </p:sldLayoutIdLst>
  <p:timing>
    <p:tnLst>
      <p:par>
        <p:cTn id="1" dur="indefinite" restart="never" nodeType="tmRoot"/>
      </p:par>
    </p:tnLst>
  </p:timing>
  <p:hf sldNum="0" hdr="0" ftr="0" dt="0"/>
  <p:txStyles>
    <p:titleStyle>
      <a:lvl1pPr algn="ctr" defTabSz="914400" rtl="0" eaLnBrk="1" latinLnBrk="0" hangingPunct="1">
        <a:lnSpc>
          <a:spcPts val="5800"/>
        </a:lnSpc>
        <a:spcBef>
          <a:spcPct val="0"/>
        </a:spcBef>
        <a:buNone/>
        <a:defRPr kumimoji="1" sz="4400" b="1" kern="1200" baseline="0">
          <a:solidFill>
            <a:schemeClr val="tx2"/>
          </a:solidFill>
          <a:effectLst/>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kumimoji="1" sz="2800" b="1"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Courier New" pitchFamily="49" charset="0"/>
        <a:buChar char="­"/>
        <a:defRPr kumimoji="1" sz="2400" b="1"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Times New Roman" pitchFamily="18" charset="0"/>
        <a:buChar char="○"/>
        <a:defRPr kumimoji="1" sz="2000" b="1" kern="1200" baseline="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kumimoji="1" sz="1600" b="1" kern="1200" baseline="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Courier New" pitchFamily="49" charset="0"/>
        <a:buChar char="­"/>
        <a:defRPr kumimoji="1" sz="1400" b="1" kern="1200" baseline="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908720"/>
          </a:xfrm>
          <a:prstGeom prst="rect">
            <a:avLst/>
          </a:prstGeom>
        </p:spPr>
        <p:txBody>
          <a:bodyPr vert="horz" lIns="91440" tIns="45720" rIns="91440" bIns="45720" rtlCol="0" anchor="b">
            <a:noAutofit/>
          </a:bodyPr>
          <a:lstStyle/>
          <a:p>
            <a:r>
              <a:rPr lang="ja-JP" altLang="en-US" dirty="0" smtClean="0"/>
              <a:t>マスター タイトルの書式設定</a:t>
            </a:r>
            <a:endParaRPr lang="en-US" dirty="0"/>
          </a:p>
        </p:txBody>
      </p:sp>
      <p:sp>
        <p:nvSpPr>
          <p:cNvPr id="3" name="Text Placeholder 2"/>
          <p:cNvSpPr>
            <a:spLocks noGrp="1"/>
          </p:cNvSpPr>
          <p:nvPr>
            <p:ph type="body" idx="1"/>
          </p:nvPr>
        </p:nvSpPr>
        <p:spPr>
          <a:xfrm>
            <a:off x="457200" y="1196752"/>
            <a:ext cx="8229600" cy="4824536"/>
          </a:xfrm>
          <a:prstGeom prst="rect">
            <a:avLst/>
          </a:prstGeom>
        </p:spPr>
        <p:txBody>
          <a:bodyPr vert="horz" lIns="91440" tIns="45720" rIns="91440" bIns="45720" rtlCol="0">
            <a:normAutofit/>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b="1">
                <a:solidFill>
                  <a:schemeClr val="tx1"/>
                </a:solidFill>
                <a:latin typeface="Times New Roman" pitchFamily="18" charset="0"/>
                <a:cs typeface="Times New Roman" pitchFamily="18" charset="0"/>
              </a:defRPr>
            </a:lvl1pPr>
          </a:lstStyle>
          <a:p>
            <a:fld id="{8DA1E64A-32CA-4C5E-93F6-BE47613999DA}" type="datetime1">
              <a:rPr lang="ja-JP" altLang="en-US" smtClean="0">
                <a:solidFill>
                  <a:prstClr val="black"/>
                </a:solidFill>
              </a:rPr>
              <a:pPr/>
              <a:t>2015/9/13</a:t>
            </a:fld>
            <a:endParaRPr lang="ja-JP" altLang="en-US" dirty="0">
              <a:solidFill>
                <a:prstClr val="black"/>
              </a:solidFill>
            </a:endParaRP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b="1">
                <a:solidFill>
                  <a:schemeClr val="tx1"/>
                </a:solidFill>
                <a:latin typeface="Times New Roman" pitchFamily="18" charset="0"/>
                <a:cs typeface="Times New Roman" pitchFamily="18" charset="0"/>
              </a:defRPr>
            </a:lvl1pPr>
          </a:lstStyle>
          <a:p>
            <a:endParaRPr lang="ja-JP" altLang="en-US" dirty="0">
              <a:solidFill>
                <a:prstClr val="black"/>
              </a:solidFill>
            </a:endParaRPr>
          </a:p>
        </p:txBody>
      </p:sp>
      <p:sp>
        <p:nvSpPr>
          <p:cNvPr id="6" name="Slide Number Placeholder 5"/>
          <p:cNvSpPr>
            <a:spLocks noGrp="1"/>
          </p:cNvSpPr>
          <p:nvPr>
            <p:ph type="sldNum" sz="quarter" idx="4"/>
          </p:nvPr>
        </p:nvSpPr>
        <p:spPr>
          <a:xfrm>
            <a:off x="8582025" y="0"/>
            <a:ext cx="561975" cy="365125"/>
          </a:xfrm>
          <a:prstGeom prst="rect">
            <a:avLst/>
          </a:prstGeom>
        </p:spPr>
        <p:txBody>
          <a:bodyPr vert="horz" lIns="27432" tIns="45720" rIns="45720" bIns="45720" rtlCol="0" anchor="ctr"/>
          <a:lstStyle>
            <a:lvl1pPr algn="r">
              <a:defRPr sz="1800" b="1" i="1">
                <a:solidFill>
                  <a:schemeClr val="tx1"/>
                </a:solidFill>
                <a:latin typeface="Times New Roman" pitchFamily="18" charset="0"/>
                <a:cs typeface="Times New Roman" pitchFamily="18" charset="0"/>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23463690"/>
      </p:ext>
    </p:extLst>
  </p:cSld>
  <p:clrMap bg1="lt1" tx1="dk1" bg2="lt2" tx2="dk2" accent1="accent1" accent2="accent2" accent3="accent3" accent4="accent4" accent5="accent5" accent6="accent6" hlink="hlink" folHlink="folHlink"/>
  <p:sldLayoutIdLst>
    <p:sldLayoutId id="2147483677" r:id="rId1"/>
  </p:sldLayoutIdLst>
  <p:timing>
    <p:tnLst>
      <p:par>
        <p:cTn id="1" dur="indefinite" restart="never" nodeType="tmRoot"/>
      </p:par>
    </p:tnLst>
  </p:timing>
  <p:hf sldNum="0" hdr="0" ftr="0" dt="0"/>
  <p:txStyles>
    <p:titleStyle>
      <a:lvl1pPr algn="ctr" defTabSz="914400" rtl="0" eaLnBrk="1" latinLnBrk="0" hangingPunct="1">
        <a:lnSpc>
          <a:spcPts val="5800"/>
        </a:lnSpc>
        <a:spcBef>
          <a:spcPct val="0"/>
        </a:spcBef>
        <a:buNone/>
        <a:defRPr kumimoji="1" sz="4400" b="1" kern="1200" baseline="0">
          <a:solidFill>
            <a:schemeClr val="tx2"/>
          </a:solidFill>
          <a:effectLst/>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kumimoji="1" sz="2800" b="1"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Courier New" pitchFamily="49" charset="0"/>
        <a:buChar char="­"/>
        <a:defRPr kumimoji="1" sz="2400" b="1"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Times New Roman" pitchFamily="18" charset="0"/>
        <a:buChar char="○"/>
        <a:defRPr kumimoji="1" sz="2000" b="1" kern="1200" baseline="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kumimoji="1" sz="1600" b="1" kern="1200" baseline="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Courier New" pitchFamily="49" charset="0"/>
        <a:buChar char="­"/>
        <a:defRPr kumimoji="1" sz="1400" b="1" kern="1200" baseline="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908720"/>
          </a:xfrm>
          <a:prstGeom prst="rect">
            <a:avLst/>
          </a:prstGeom>
        </p:spPr>
        <p:txBody>
          <a:bodyPr vert="horz" lIns="91440" tIns="45720" rIns="91440" bIns="45720" rtlCol="0" anchor="b">
            <a:noAutofit/>
          </a:bodyPr>
          <a:lstStyle/>
          <a:p>
            <a:r>
              <a:rPr lang="ja-JP" altLang="en-US" dirty="0" smtClean="0"/>
              <a:t>マスター タイトルの書式設定</a:t>
            </a:r>
            <a:endParaRPr lang="en-US" dirty="0"/>
          </a:p>
        </p:txBody>
      </p:sp>
      <p:sp>
        <p:nvSpPr>
          <p:cNvPr id="3" name="Text Placeholder 2"/>
          <p:cNvSpPr>
            <a:spLocks noGrp="1"/>
          </p:cNvSpPr>
          <p:nvPr>
            <p:ph type="body" idx="1"/>
          </p:nvPr>
        </p:nvSpPr>
        <p:spPr>
          <a:xfrm>
            <a:off x="457200" y="1196752"/>
            <a:ext cx="8229600" cy="4824536"/>
          </a:xfrm>
          <a:prstGeom prst="rect">
            <a:avLst/>
          </a:prstGeom>
        </p:spPr>
        <p:txBody>
          <a:bodyPr vert="horz" lIns="91440" tIns="45720" rIns="91440" bIns="45720" rtlCol="0">
            <a:normAutofit/>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b="1">
                <a:solidFill>
                  <a:schemeClr val="tx1"/>
                </a:solidFill>
                <a:latin typeface="Times New Roman" pitchFamily="18" charset="0"/>
                <a:cs typeface="Times New Roman" pitchFamily="18" charset="0"/>
              </a:defRPr>
            </a:lvl1pPr>
          </a:lstStyle>
          <a:p>
            <a:fld id="{8DA1E64A-32CA-4C5E-93F6-BE47613999DA}" type="datetime1">
              <a:rPr lang="ja-JP" altLang="en-US" smtClean="0">
                <a:solidFill>
                  <a:prstClr val="black"/>
                </a:solidFill>
              </a:rPr>
              <a:pPr/>
              <a:t>2015/9/13</a:t>
            </a:fld>
            <a:endParaRPr lang="ja-JP" altLang="en-US" dirty="0">
              <a:solidFill>
                <a:prstClr val="black"/>
              </a:solidFill>
            </a:endParaRP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b="1">
                <a:solidFill>
                  <a:schemeClr val="tx1"/>
                </a:solidFill>
                <a:latin typeface="Times New Roman" pitchFamily="18" charset="0"/>
                <a:cs typeface="Times New Roman" pitchFamily="18" charset="0"/>
              </a:defRPr>
            </a:lvl1pPr>
          </a:lstStyle>
          <a:p>
            <a:endParaRPr lang="ja-JP" altLang="en-US" dirty="0">
              <a:solidFill>
                <a:prstClr val="black"/>
              </a:solidFill>
            </a:endParaRPr>
          </a:p>
        </p:txBody>
      </p:sp>
      <p:sp>
        <p:nvSpPr>
          <p:cNvPr id="6" name="Slide Number Placeholder 5"/>
          <p:cNvSpPr>
            <a:spLocks noGrp="1"/>
          </p:cNvSpPr>
          <p:nvPr>
            <p:ph type="sldNum" sz="quarter" idx="4"/>
          </p:nvPr>
        </p:nvSpPr>
        <p:spPr>
          <a:xfrm>
            <a:off x="8582025" y="0"/>
            <a:ext cx="561975" cy="365125"/>
          </a:xfrm>
          <a:prstGeom prst="rect">
            <a:avLst/>
          </a:prstGeom>
        </p:spPr>
        <p:txBody>
          <a:bodyPr vert="horz" lIns="27432" tIns="45720" rIns="45720" bIns="45720" rtlCol="0" anchor="ctr"/>
          <a:lstStyle>
            <a:lvl1pPr algn="r">
              <a:defRPr sz="1800" b="1" i="1">
                <a:solidFill>
                  <a:schemeClr val="tx1"/>
                </a:solidFill>
                <a:latin typeface="Times New Roman" pitchFamily="18" charset="0"/>
                <a:cs typeface="Times New Roman" pitchFamily="18" charset="0"/>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7006359"/>
      </p:ext>
    </p:extLst>
  </p:cSld>
  <p:clrMap bg1="lt1" tx1="dk1" bg2="lt2" tx2="dk2" accent1="accent1" accent2="accent2" accent3="accent3" accent4="accent4" accent5="accent5" accent6="accent6" hlink="hlink" folHlink="folHlink"/>
  <p:sldLayoutIdLst>
    <p:sldLayoutId id="2147483679" r:id="rId1"/>
  </p:sldLayoutIdLst>
  <p:timing>
    <p:tnLst>
      <p:par>
        <p:cTn id="1" dur="indefinite" restart="never" nodeType="tmRoot"/>
      </p:par>
    </p:tnLst>
  </p:timing>
  <p:hf sldNum="0" hdr="0" ftr="0" dt="0"/>
  <p:txStyles>
    <p:titleStyle>
      <a:lvl1pPr algn="ctr" defTabSz="914400" rtl="0" eaLnBrk="1" latinLnBrk="0" hangingPunct="1">
        <a:lnSpc>
          <a:spcPts val="5800"/>
        </a:lnSpc>
        <a:spcBef>
          <a:spcPct val="0"/>
        </a:spcBef>
        <a:buNone/>
        <a:defRPr kumimoji="1" sz="4400" b="1" kern="1200" baseline="0">
          <a:solidFill>
            <a:schemeClr val="tx2"/>
          </a:solidFill>
          <a:effectLst/>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kumimoji="1" sz="2800" b="1"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Courier New" pitchFamily="49" charset="0"/>
        <a:buChar char="­"/>
        <a:defRPr kumimoji="1" sz="2400" b="1"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Times New Roman" pitchFamily="18" charset="0"/>
        <a:buChar char="○"/>
        <a:defRPr kumimoji="1" sz="2000" b="1" kern="1200" baseline="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kumimoji="1" sz="1600" b="1" kern="1200" baseline="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Courier New" pitchFamily="49" charset="0"/>
        <a:buChar char="­"/>
        <a:defRPr kumimoji="1" sz="1400" b="1" kern="1200" baseline="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908720"/>
          </a:xfrm>
          <a:prstGeom prst="rect">
            <a:avLst/>
          </a:prstGeom>
        </p:spPr>
        <p:txBody>
          <a:bodyPr vert="horz" lIns="91440" tIns="45720" rIns="91440" bIns="45720" rtlCol="0" anchor="b">
            <a:noAutofit/>
          </a:bodyPr>
          <a:lstStyle/>
          <a:p>
            <a:r>
              <a:rPr lang="ja-JP" altLang="en-US" dirty="0" smtClean="0"/>
              <a:t>マスター タイトルの書式設定</a:t>
            </a:r>
            <a:endParaRPr lang="en-US" dirty="0"/>
          </a:p>
        </p:txBody>
      </p:sp>
      <p:sp>
        <p:nvSpPr>
          <p:cNvPr id="3" name="Text Placeholder 2"/>
          <p:cNvSpPr>
            <a:spLocks noGrp="1"/>
          </p:cNvSpPr>
          <p:nvPr>
            <p:ph type="body" idx="1"/>
          </p:nvPr>
        </p:nvSpPr>
        <p:spPr>
          <a:xfrm>
            <a:off x="457200" y="1196752"/>
            <a:ext cx="8229600" cy="4824536"/>
          </a:xfrm>
          <a:prstGeom prst="rect">
            <a:avLst/>
          </a:prstGeom>
        </p:spPr>
        <p:txBody>
          <a:bodyPr vert="horz" lIns="91440" tIns="45720" rIns="91440" bIns="45720" rtlCol="0">
            <a:normAutofit/>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b="1">
                <a:solidFill>
                  <a:schemeClr val="tx1"/>
                </a:solidFill>
                <a:latin typeface="Times New Roman" pitchFamily="18" charset="0"/>
                <a:cs typeface="Times New Roman" pitchFamily="18" charset="0"/>
              </a:defRPr>
            </a:lvl1pPr>
          </a:lstStyle>
          <a:p>
            <a:fld id="{8DA1E64A-32CA-4C5E-93F6-BE47613999DA}" type="datetime1">
              <a:rPr lang="ja-JP" altLang="en-US" smtClean="0">
                <a:solidFill>
                  <a:prstClr val="black"/>
                </a:solidFill>
              </a:rPr>
              <a:pPr/>
              <a:t>2015/9/13</a:t>
            </a:fld>
            <a:endParaRPr lang="ja-JP" altLang="en-US" dirty="0">
              <a:solidFill>
                <a:prstClr val="black"/>
              </a:solidFill>
            </a:endParaRP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b="1">
                <a:solidFill>
                  <a:schemeClr val="tx1"/>
                </a:solidFill>
                <a:latin typeface="Times New Roman" pitchFamily="18" charset="0"/>
                <a:cs typeface="Times New Roman" pitchFamily="18" charset="0"/>
              </a:defRPr>
            </a:lvl1pPr>
          </a:lstStyle>
          <a:p>
            <a:endParaRPr lang="ja-JP" altLang="en-US" dirty="0">
              <a:solidFill>
                <a:prstClr val="black"/>
              </a:solidFill>
            </a:endParaRPr>
          </a:p>
        </p:txBody>
      </p:sp>
      <p:sp>
        <p:nvSpPr>
          <p:cNvPr id="6" name="Slide Number Placeholder 5"/>
          <p:cNvSpPr>
            <a:spLocks noGrp="1"/>
          </p:cNvSpPr>
          <p:nvPr>
            <p:ph type="sldNum" sz="quarter" idx="4"/>
          </p:nvPr>
        </p:nvSpPr>
        <p:spPr>
          <a:xfrm>
            <a:off x="8582025" y="0"/>
            <a:ext cx="561975" cy="365125"/>
          </a:xfrm>
          <a:prstGeom prst="rect">
            <a:avLst/>
          </a:prstGeom>
        </p:spPr>
        <p:txBody>
          <a:bodyPr vert="horz" lIns="27432" tIns="45720" rIns="45720" bIns="45720" rtlCol="0" anchor="ctr"/>
          <a:lstStyle>
            <a:lvl1pPr algn="r">
              <a:defRPr sz="1800" b="1" i="1">
                <a:solidFill>
                  <a:schemeClr val="tx1"/>
                </a:solidFill>
                <a:latin typeface="Times New Roman" pitchFamily="18" charset="0"/>
                <a:cs typeface="Times New Roman" pitchFamily="18" charset="0"/>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025556625"/>
      </p:ext>
    </p:extLst>
  </p:cSld>
  <p:clrMap bg1="lt1" tx1="dk1" bg2="lt2" tx2="dk2" accent1="accent1" accent2="accent2" accent3="accent3" accent4="accent4" accent5="accent5" accent6="accent6" hlink="hlink" folHlink="folHlink"/>
  <p:sldLayoutIdLst>
    <p:sldLayoutId id="2147483681" r:id="rId1"/>
  </p:sldLayoutIdLst>
  <p:timing>
    <p:tnLst>
      <p:par>
        <p:cTn id="1" dur="indefinite" restart="never" nodeType="tmRoot"/>
      </p:par>
    </p:tnLst>
  </p:timing>
  <p:hf sldNum="0" hdr="0" ftr="0" dt="0"/>
  <p:txStyles>
    <p:titleStyle>
      <a:lvl1pPr algn="ctr" defTabSz="914400" rtl="0" eaLnBrk="1" latinLnBrk="0" hangingPunct="1">
        <a:lnSpc>
          <a:spcPts val="5800"/>
        </a:lnSpc>
        <a:spcBef>
          <a:spcPct val="0"/>
        </a:spcBef>
        <a:buNone/>
        <a:defRPr kumimoji="1" sz="4400" b="1" kern="1200" baseline="0">
          <a:solidFill>
            <a:schemeClr val="tx2"/>
          </a:solidFill>
          <a:effectLst/>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kumimoji="1" sz="2800" b="1"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Courier New" pitchFamily="49" charset="0"/>
        <a:buChar char="­"/>
        <a:defRPr kumimoji="1" sz="2400" b="1"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Times New Roman" pitchFamily="18" charset="0"/>
        <a:buChar char="○"/>
        <a:defRPr kumimoji="1" sz="2000" b="1" kern="1200" baseline="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kumimoji="1" sz="1600" b="1" kern="1200" baseline="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Courier New" pitchFamily="49" charset="0"/>
        <a:buChar char="­"/>
        <a:defRPr kumimoji="1" sz="1400" b="1" kern="1200" baseline="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908720"/>
          </a:xfrm>
          <a:prstGeom prst="rect">
            <a:avLst/>
          </a:prstGeom>
        </p:spPr>
        <p:txBody>
          <a:bodyPr vert="horz" lIns="91440" tIns="45720" rIns="91440" bIns="45720" rtlCol="0" anchor="b">
            <a:noAutofit/>
          </a:bodyPr>
          <a:lstStyle/>
          <a:p>
            <a:r>
              <a:rPr lang="ja-JP" altLang="en-US" dirty="0" smtClean="0"/>
              <a:t>マスター タイトルの書式設定</a:t>
            </a:r>
            <a:endParaRPr lang="en-US" dirty="0"/>
          </a:p>
        </p:txBody>
      </p:sp>
      <p:sp>
        <p:nvSpPr>
          <p:cNvPr id="3" name="Text Placeholder 2"/>
          <p:cNvSpPr>
            <a:spLocks noGrp="1"/>
          </p:cNvSpPr>
          <p:nvPr>
            <p:ph type="body" idx="1"/>
          </p:nvPr>
        </p:nvSpPr>
        <p:spPr>
          <a:xfrm>
            <a:off x="457200" y="1196752"/>
            <a:ext cx="8229600" cy="4824536"/>
          </a:xfrm>
          <a:prstGeom prst="rect">
            <a:avLst/>
          </a:prstGeom>
        </p:spPr>
        <p:txBody>
          <a:bodyPr vert="horz" lIns="91440" tIns="45720" rIns="91440" bIns="45720" rtlCol="0">
            <a:normAutofit/>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b="1">
                <a:solidFill>
                  <a:schemeClr val="tx1"/>
                </a:solidFill>
                <a:latin typeface="Times New Roman" pitchFamily="18" charset="0"/>
                <a:cs typeface="Times New Roman" pitchFamily="18" charset="0"/>
              </a:defRPr>
            </a:lvl1pPr>
          </a:lstStyle>
          <a:p>
            <a:fld id="{8DA1E64A-32CA-4C5E-93F6-BE47613999DA}" type="datetime1">
              <a:rPr lang="ja-JP" altLang="en-US" smtClean="0">
                <a:solidFill>
                  <a:prstClr val="black"/>
                </a:solidFill>
              </a:rPr>
              <a:pPr/>
              <a:t>2015/9/13</a:t>
            </a:fld>
            <a:endParaRPr lang="ja-JP" altLang="en-US" dirty="0">
              <a:solidFill>
                <a:prstClr val="black"/>
              </a:solidFill>
            </a:endParaRP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b="1">
                <a:solidFill>
                  <a:schemeClr val="tx1"/>
                </a:solidFill>
                <a:latin typeface="Times New Roman" pitchFamily="18" charset="0"/>
                <a:cs typeface="Times New Roman" pitchFamily="18" charset="0"/>
              </a:defRPr>
            </a:lvl1pPr>
          </a:lstStyle>
          <a:p>
            <a:endParaRPr lang="ja-JP" altLang="en-US" dirty="0">
              <a:solidFill>
                <a:prstClr val="black"/>
              </a:solidFill>
            </a:endParaRPr>
          </a:p>
        </p:txBody>
      </p:sp>
      <p:sp>
        <p:nvSpPr>
          <p:cNvPr id="6" name="Slide Number Placeholder 5"/>
          <p:cNvSpPr>
            <a:spLocks noGrp="1"/>
          </p:cNvSpPr>
          <p:nvPr>
            <p:ph type="sldNum" sz="quarter" idx="4"/>
          </p:nvPr>
        </p:nvSpPr>
        <p:spPr>
          <a:xfrm>
            <a:off x="8582025" y="0"/>
            <a:ext cx="561975" cy="365125"/>
          </a:xfrm>
          <a:prstGeom prst="rect">
            <a:avLst/>
          </a:prstGeom>
        </p:spPr>
        <p:txBody>
          <a:bodyPr vert="horz" lIns="27432" tIns="45720" rIns="45720" bIns="45720" rtlCol="0" anchor="ctr"/>
          <a:lstStyle>
            <a:lvl1pPr algn="r">
              <a:defRPr sz="1800" b="1" i="1">
                <a:solidFill>
                  <a:schemeClr val="tx1"/>
                </a:solidFill>
                <a:latin typeface="Times New Roman" pitchFamily="18" charset="0"/>
                <a:cs typeface="Times New Roman" pitchFamily="18" charset="0"/>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970687694"/>
      </p:ext>
    </p:extLst>
  </p:cSld>
  <p:clrMap bg1="lt1" tx1="dk1" bg2="lt2" tx2="dk2" accent1="accent1" accent2="accent2" accent3="accent3" accent4="accent4" accent5="accent5" accent6="accent6" hlink="hlink" folHlink="folHlink"/>
  <p:sldLayoutIdLst>
    <p:sldLayoutId id="2147483691" r:id="rId1"/>
  </p:sldLayoutIdLst>
  <p:timing>
    <p:tnLst>
      <p:par>
        <p:cTn id="1" dur="indefinite" restart="never" nodeType="tmRoot"/>
      </p:par>
    </p:tnLst>
  </p:timing>
  <p:hf sldNum="0" hdr="0" ftr="0" dt="0"/>
  <p:txStyles>
    <p:titleStyle>
      <a:lvl1pPr algn="ctr" defTabSz="914400" rtl="0" eaLnBrk="1" latinLnBrk="0" hangingPunct="1">
        <a:lnSpc>
          <a:spcPts val="5800"/>
        </a:lnSpc>
        <a:spcBef>
          <a:spcPct val="0"/>
        </a:spcBef>
        <a:buNone/>
        <a:defRPr kumimoji="1" sz="4400" b="1" kern="1200" baseline="0">
          <a:solidFill>
            <a:schemeClr val="tx2"/>
          </a:solidFill>
          <a:effectLst/>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kumimoji="1" sz="2800" b="1"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Courier New" pitchFamily="49" charset="0"/>
        <a:buChar char="­"/>
        <a:defRPr kumimoji="1" sz="2400" b="1"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Times New Roman" pitchFamily="18" charset="0"/>
        <a:buChar char="○"/>
        <a:defRPr kumimoji="1" sz="2000" b="1" kern="1200" baseline="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kumimoji="1" sz="1600" b="1" kern="1200" baseline="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Courier New" pitchFamily="49" charset="0"/>
        <a:buChar char="­"/>
        <a:defRPr kumimoji="1" sz="1400" b="1" kern="1200" baseline="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908720"/>
          </a:xfrm>
          <a:prstGeom prst="rect">
            <a:avLst/>
          </a:prstGeom>
        </p:spPr>
        <p:txBody>
          <a:bodyPr vert="horz" lIns="91440" tIns="45720" rIns="91440" bIns="45720" rtlCol="0" anchor="b">
            <a:noAutofit/>
          </a:bodyPr>
          <a:lstStyle/>
          <a:p>
            <a:r>
              <a:rPr lang="ja-JP" altLang="en-US" dirty="0" smtClean="0"/>
              <a:t>マスター タイトルの書式設定</a:t>
            </a:r>
            <a:endParaRPr lang="en-US" dirty="0"/>
          </a:p>
        </p:txBody>
      </p:sp>
      <p:sp>
        <p:nvSpPr>
          <p:cNvPr id="3" name="Text Placeholder 2"/>
          <p:cNvSpPr>
            <a:spLocks noGrp="1"/>
          </p:cNvSpPr>
          <p:nvPr>
            <p:ph type="body" idx="1"/>
          </p:nvPr>
        </p:nvSpPr>
        <p:spPr>
          <a:xfrm>
            <a:off x="457200" y="1196752"/>
            <a:ext cx="8229600" cy="4824536"/>
          </a:xfrm>
          <a:prstGeom prst="rect">
            <a:avLst/>
          </a:prstGeom>
        </p:spPr>
        <p:txBody>
          <a:bodyPr vert="horz" lIns="91440" tIns="45720" rIns="91440" bIns="45720" rtlCol="0">
            <a:normAutofit/>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b="1">
                <a:solidFill>
                  <a:schemeClr val="tx1"/>
                </a:solidFill>
                <a:latin typeface="Times New Roman" pitchFamily="18" charset="0"/>
                <a:cs typeface="Times New Roman" pitchFamily="18" charset="0"/>
              </a:defRPr>
            </a:lvl1pPr>
          </a:lstStyle>
          <a:p>
            <a:fld id="{8DA1E64A-32CA-4C5E-93F6-BE47613999DA}" type="datetime1">
              <a:rPr lang="ja-JP" altLang="en-US" smtClean="0">
                <a:solidFill>
                  <a:prstClr val="black"/>
                </a:solidFill>
              </a:rPr>
              <a:pPr/>
              <a:t>2015/9/13</a:t>
            </a:fld>
            <a:endParaRPr lang="ja-JP" altLang="en-US" dirty="0">
              <a:solidFill>
                <a:prstClr val="black"/>
              </a:solidFill>
            </a:endParaRP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b="1">
                <a:solidFill>
                  <a:schemeClr val="tx1"/>
                </a:solidFill>
                <a:latin typeface="Times New Roman" pitchFamily="18" charset="0"/>
                <a:cs typeface="Times New Roman" pitchFamily="18" charset="0"/>
              </a:defRPr>
            </a:lvl1pPr>
          </a:lstStyle>
          <a:p>
            <a:endParaRPr lang="ja-JP" altLang="en-US" dirty="0">
              <a:solidFill>
                <a:prstClr val="black"/>
              </a:solidFill>
            </a:endParaRPr>
          </a:p>
        </p:txBody>
      </p:sp>
      <p:sp>
        <p:nvSpPr>
          <p:cNvPr id="6" name="Slide Number Placeholder 5"/>
          <p:cNvSpPr>
            <a:spLocks noGrp="1"/>
          </p:cNvSpPr>
          <p:nvPr>
            <p:ph type="sldNum" sz="quarter" idx="4"/>
          </p:nvPr>
        </p:nvSpPr>
        <p:spPr>
          <a:xfrm>
            <a:off x="8582025" y="0"/>
            <a:ext cx="561975" cy="365125"/>
          </a:xfrm>
          <a:prstGeom prst="rect">
            <a:avLst/>
          </a:prstGeom>
        </p:spPr>
        <p:txBody>
          <a:bodyPr vert="horz" lIns="27432" tIns="45720" rIns="45720" bIns="45720" rtlCol="0" anchor="ctr"/>
          <a:lstStyle>
            <a:lvl1pPr algn="r">
              <a:defRPr sz="1800" b="1" i="1">
                <a:solidFill>
                  <a:schemeClr val="tx1"/>
                </a:solidFill>
                <a:latin typeface="Times New Roman" pitchFamily="18" charset="0"/>
                <a:cs typeface="Times New Roman" pitchFamily="18" charset="0"/>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84515353"/>
      </p:ext>
    </p:extLst>
  </p:cSld>
  <p:clrMap bg1="lt1" tx1="dk1" bg2="lt2" tx2="dk2" accent1="accent1" accent2="accent2" accent3="accent3" accent4="accent4" accent5="accent5" accent6="accent6" hlink="hlink" folHlink="folHlink"/>
  <p:sldLayoutIdLst>
    <p:sldLayoutId id="2147483693" r:id="rId1"/>
  </p:sldLayoutIdLst>
  <p:timing>
    <p:tnLst>
      <p:par>
        <p:cTn id="1" dur="indefinite" restart="never" nodeType="tmRoot"/>
      </p:par>
    </p:tnLst>
  </p:timing>
  <p:hf sldNum="0" hdr="0" ftr="0" dt="0"/>
  <p:txStyles>
    <p:titleStyle>
      <a:lvl1pPr algn="ctr" defTabSz="914400" rtl="0" eaLnBrk="1" latinLnBrk="0" hangingPunct="1">
        <a:lnSpc>
          <a:spcPts val="5800"/>
        </a:lnSpc>
        <a:spcBef>
          <a:spcPct val="0"/>
        </a:spcBef>
        <a:buNone/>
        <a:defRPr kumimoji="1" sz="4400" b="1" kern="1200" baseline="0">
          <a:solidFill>
            <a:schemeClr val="tx2"/>
          </a:solidFill>
          <a:effectLst/>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kumimoji="1" sz="2800" b="1"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Courier New" pitchFamily="49" charset="0"/>
        <a:buChar char="­"/>
        <a:defRPr kumimoji="1" sz="2400" b="1"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Times New Roman" pitchFamily="18" charset="0"/>
        <a:buChar char="○"/>
        <a:defRPr kumimoji="1" sz="2000" b="1" kern="1200" baseline="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kumimoji="1" sz="1600" b="1" kern="1200" baseline="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Courier New" pitchFamily="49" charset="0"/>
        <a:buChar char="­"/>
        <a:defRPr kumimoji="1" sz="1400" b="1" kern="1200" baseline="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908720"/>
          </a:xfrm>
          <a:prstGeom prst="rect">
            <a:avLst/>
          </a:prstGeom>
        </p:spPr>
        <p:txBody>
          <a:bodyPr vert="horz" lIns="91440" tIns="45720" rIns="91440" bIns="45720" rtlCol="0" anchor="b">
            <a:noAutofit/>
          </a:bodyPr>
          <a:lstStyle/>
          <a:p>
            <a:r>
              <a:rPr lang="ja-JP" altLang="en-US" dirty="0" smtClean="0"/>
              <a:t>マスター タイトルの書式設定</a:t>
            </a:r>
            <a:endParaRPr lang="en-US" dirty="0"/>
          </a:p>
        </p:txBody>
      </p:sp>
      <p:sp>
        <p:nvSpPr>
          <p:cNvPr id="3" name="Text Placeholder 2"/>
          <p:cNvSpPr>
            <a:spLocks noGrp="1"/>
          </p:cNvSpPr>
          <p:nvPr>
            <p:ph type="body" idx="1"/>
          </p:nvPr>
        </p:nvSpPr>
        <p:spPr>
          <a:xfrm>
            <a:off x="457200" y="1196752"/>
            <a:ext cx="8229600" cy="4824536"/>
          </a:xfrm>
          <a:prstGeom prst="rect">
            <a:avLst/>
          </a:prstGeom>
        </p:spPr>
        <p:txBody>
          <a:bodyPr vert="horz" lIns="91440" tIns="45720" rIns="91440" bIns="45720" rtlCol="0">
            <a:normAutofit/>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b="1">
                <a:solidFill>
                  <a:schemeClr val="tx1"/>
                </a:solidFill>
                <a:latin typeface="Times New Roman" pitchFamily="18" charset="0"/>
                <a:cs typeface="Times New Roman" pitchFamily="18" charset="0"/>
              </a:defRPr>
            </a:lvl1pPr>
          </a:lstStyle>
          <a:p>
            <a:fld id="{8DA1E64A-32CA-4C5E-93F6-BE47613999DA}" type="datetime1">
              <a:rPr lang="ja-JP" altLang="en-US" smtClean="0">
                <a:solidFill>
                  <a:prstClr val="black"/>
                </a:solidFill>
              </a:rPr>
              <a:pPr/>
              <a:t>2015/9/13</a:t>
            </a:fld>
            <a:endParaRPr lang="ja-JP" altLang="en-US" dirty="0">
              <a:solidFill>
                <a:prstClr val="black"/>
              </a:solidFill>
            </a:endParaRP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b="1">
                <a:solidFill>
                  <a:schemeClr val="tx1"/>
                </a:solidFill>
                <a:latin typeface="Times New Roman" pitchFamily="18" charset="0"/>
                <a:cs typeface="Times New Roman" pitchFamily="18" charset="0"/>
              </a:defRPr>
            </a:lvl1pPr>
          </a:lstStyle>
          <a:p>
            <a:endParaRPr lang="ja-JP" altLang="en-US" dirty="0">
              <a:solidFill>
                <a:prstClr val="black"/>
              </a:solidFill>
            </a:endParaRPr>
          </a:p>
        </p:txBody>
      </p:sp>
      <p:sp>
        <p:nvSpPr>
          <p:cNvPr id="6" name="Slide Number Placeholder 5"/>
          <p:cNvSpPr>
            <a:spLocks noGrp="1"/>
          </p:cNvSpPr>
          <p:nvPr>
            <p:ph type="sldNum" sz="quarter" idx="4"/>
          </p:nvPr>
        </p:nvSpPr>
        <p:spPr>
          <a:xfrm>
            <a:off x="8582025" y="0"/>
            <a:ext cx="561975" cy="365125"/>
          </a:xfrm>
          <a:prstGeom prst="rect">
            <a:avLst/>
          </a:prstGeom>
        </p:spPr>
        <p:txBody>
          <a:bodyPr vert="horz" lIns="27432" tIns="45720" rIns="45720" bIns="45720" rtlCol="0" anchor="ctr"/>
          <a:lstStyle>
            <a:lvl1pPr algn="r">
              <a:defRPr sz="1800" b="1" i="1">
                <a:solidFill>
                  <a:schemeClr val="tx1"/>
                </a:solidFill>
                <a:latin typeface="Times New Roman" pitchFamily="18" charset="0"/>
                <a:cs typeface="Times New Roman" pitchFamily="18" charset="0"/>
              </a:defRPr>
            </a:lvl1pPr>
          </a:lstStyle>
          <a:p>
            <a:fld id="{D2D8002D-B5B0-4BAC-B1F6-782DDCCE6D9C}" type="slidenum">
              <a:rPr lang="ja-JP" altLang="en-US" smtClean="0">
                <a:solidFill>
                  <a:prstClr val="black"/>
                </a:solidFill>
              </a:rPr>
              <a:pPr/>
              <a:t>‹#›</a:t>
            </a:fld>
            <a:endParaRPr lang="ja-JP" altLang="en-US" dirty="0">
              <a:solidFill>
                <a:prstClr val="black"/>
              </a:solidFill>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892910189"/>
      </p:ext>
    </p:extLst>
  </p:cSld>
  <p:clrMap bg1="lt1" tx1="dk1" bg2="lt2" tx2="dk2" accent1="accent1" accent2="accent2" accent3="accent3" accent4="accent4" accent5="accent5" accent6="accent6" hlink="hlink" folHlink="folHlink"/>
  <p:sldLayoutIdLst>
    <p:sldLayoutId id="2147483695" r:id="rId1"/>
  </p:sldLayoutIdLst>
  <p:timing>
    <p:tnLst>
      <p:par>
        <p:cTn id="1" dur="indefinite" restart="never" nodeType="tmRoot"/>
      </p:par>
    </p:tnLst>
  </p:timing>
  <p:hf sldNum="0" hdr="0" ftr="0" dt="0"/>
  <p:txStyles>
    <p:titleStyle>
      <a:lvl1pPr algn="ctr" defTabSz="914400" rtl="0" eaLnBrk="1" latinLnBrk="0" hangingPunct="1">
        <a:lnSpc>
          <a:spcPts val="5800"/>
        </a:lnSpc>
        <a:spcBef>
          <a:spcPct val="0"/>
        </a:spcBef>
        <a:buNone/>
        <a:defRPr kumimoji="1" sz="4400" b="1" kern="1200" baseline="0">
          <a:solidFill>
            <a:schemeClr val="tx2"/>
          </a:solidFill>
          <a:effectLst/>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kumimoji="1" sz="2800" b="1"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Courier New" pitchFamily="49" charset="0"/>
        <a:buChar char="­"/>
        <a:defRPr kumimoji="1" sz="2400" b="1"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Times New Roman" pitchFamily="18" charset="0"/>
        <a:buChar char="○"/>
        <a:defRPr kumimoji="1" sz="2000" b="1" kern="1200" baseline="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kumimoji="1" sz="1600" b="1" kern="1200" baseline="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Courier New" pitchFamily="49" charset="0"/>
        <a:buChar char="­"/>
        <a:defRPr kumimoji="1" sz="1400" b="1" kern="1200" baseline="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55.xml"/><Relationship Id="rId7" Type="http://schemas.openxmlformats.org/officeDocument/2006/relationships/image" Target="../media/image43.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9.bin"/><Relationship Id="rId11" Type="http://schemas.openxmlformats.org/officeDocument/2006/relationships/image" Target="../media/image83.wmf"/><Relationship Id="rId5" Type="http://schemas.openxmlformats.org/officeDocument/2006/relationships/image" Target="../media/image81.wmf"/><Relationship Id="rId10" Type="http://schemas.openxmlformats.org/officeDocument/2006/relationships/oleObject" Target="../embeddings/oleObject11.bin"/><Relationship Id="rId4" Type="http://schemas.openxmlformats.org/officeDocument/2006/relationships/oleObject" Target="../embeddings/oleObject8.bin"/><Relationship Id="rId9" Type="http://schemas.openxmlformats.org/officeDocument/2006/relationships/image" Target="../media/image82.wmf"/></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2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15.emf"/></Relationships>
</file>

<file path=ppt/slides/_rels/slide2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image" Target="../media/image22.emf"/><Relationship Id="rId9"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8" Type="http://schemas.openxmlformats.org/officeDocument/2006/relationships/image" Target="../media/image38.wmf"/><Relationship Id="rId3" Type="http://schemas.openxmlformats.org/officeDocument/2006/relationships/notesSlide" Target="../notesSlides/notesSlide27.xml"/><Relationship Id="rId7" Type="http://schemas.openxmlformats.org/officeDocument/2006/relationships/oleObject" Target="../embeddings/oleObject1.bin"/><Relationship Id="rId2" Type="http://schemas.openxmlformats.org/officeDocument/2006/relationships/slideLayout" Target="../slideLayouts/slideLayout26.xml"/><Relationship Id="rId1" Type="http://schemas.openxmlformats.org/officeDocument/2006/relationships/vmlDrawing" Target="../drawings/vmlDrawing1.vml"/><Relationship Id="rId6" Type="http://schemas.openxmlformats.org/officeDocument/2006/relationships/image" Target="../media/image41.wmf"/><Relationship Id="rId5" Type="http://schemas.openxmlformats.org/officeDocument/2006/relationships/image" Target="../media/image40.wmf"/><Relationship Id="rId4" Type="http://schemas.openxmlformats.org/officeDocument/2006/relationships/image" Target="../media/image39.wmf"/><Relationship Id="rId9" Type="http://schemas.openxmlformats.org/officeDocument/2006/relationships/image" Target="../media/image2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28.xml"/><Relationship Id="rId7" Type="http://schemas.openxmlformats.org/officeDocument/2006/relationships/image" Target="../media/image43.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45.wmf"/><Relationship Id="rId5" Type="http://schemas.openxmlformats.org/officeDocument/2006/relationships/image" Target="../media/image42.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44.wm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chart" Target="../charts/chart9.xml"/></Relationships>
</file>

<file path=ppt/slides/_rels/slide4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30.png"/></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17.xml"/><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56.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7.bin"/><Relationship Id="rId5" Type="http://schemas.openxmlformats.org/officeDocument/2006/relationships/image" Target="../media/image55.wmf"/><Relationship Id="rId4" Type="http://schemas.openxmlformats.org/officeDocument/2006/relationships/oleObject" Target="../embeddings/oleObject6.bin"/></Relationships>
</file>

<file path=ppt/slides/_rels/slide5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7.xml"/><Relationship Id="rId5" Type="http://schemas.openxmlformats.org/officeDocument/2006/relationships/image" Target="../media/image63.png"/><Relationship Id="rId4" Type="http://schemas.openxmlformats.org/officeDocument/2006/relationships/image" Target="../media/image62.png"/></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0.png"/><Relationship Id="rId1" Type="http://schemas.openxmlformats.org/officeDocument/2006/relationships/slideLayout" Target="../slideLayouts/slideLayout17.xml"/><Relationship Id="rId4" Type="http://schemas.openxmlformats.org/officeDocument/2006/relationships/image" Target="../media/image6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22.xml"/><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image" Target="../media/image4.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1</a:t>
            </a:fld>
            <a:endParaRPr lang="ja-JP" altLang="en-US" dirty="0">
              <a:solidFill>
                <a:prstClr val="black">
                  <a:tint val="75000"/>
                </a:prstClr>
              </a:solidFill>
            </a:endParaRPr>
          </a:p>
        </p:txBody>
      </p:sp>
      <p:sp>
        <p:nvSpPr>
          <p:cNvPr id="12" name="タイトル 1"/>
          <p:cNvSpPr txBox="1">
            <a:spLocks/>
          </p:cNvSpPr>
          <p:nvPr/>
        </p:nvSpPr>
        <p:spPr bwMode="auto">
          <a:xfrm>
            <a:off x="395536" y="1412776"/>
            <a:ext cx="8229600" cy="1647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7500"/>
          </a:bodyPr>
          <a:lstStyle/>
          <a:p>
            <a:pPr algn="ctr" eaLnBrk="0" fontAlgn="base" hangingPunct="0">
              <a:spcBef>
                <a:spcPct val="0"/>
              </a:spcBef>
              <a:spcAft>
                <a:spcPct val="0"/>
              </a:spcAft>
              <a:defRPr/>
            </a:pPr>
            <a:r>
              <a:rPr lang="en-US" altLang="ja-JP" sz="4400" dirty="0" smtClean="0">
                <a:solidFill>
                  <a:prstClr val="white"/>
                </a:solidFill>
                <a:cs typeface="+mj-cs"/>
              </a:rPr>
              <a:t>Spectroscopy of Charmed Baryon Resonances at J-PARC</a:t>
            </a:r>
            <a:endParaRPr lang="ja-JP" altLang="en-US" sz="4400" dirty="0">
              <a:solidFill>
                <a:prstClr val="white"/>
              </a:solidFill>
              <a:cs typeface="+mj-cs"/>
            </a:endParaRPr>
          </a:p>
        </p:txBody>
      </p:sp>
      <p:sp>
        <p:nvSpPr>
          <p:cNvPr id="13" name="タイトル 1"/>
          <p:cNvSpPr txBox="1">
            <a:spLocks/>
          </p:cNvSpPr>
          <p:nvPr/>
        </p:nvSpPr>
        <p:spPr>
          <a:xfrm>
            <a:off x="457200" y="3165946"/>
            <a:ext cx="8229600" cy="720080"/>
          </a:xfrm>
          <a:prstGeom prst="rect">
            <a:avLst/>
          </a:prstGeom>
        </p:spPr>
        <p:txBody>
          <a:bodyPr vert="horz" lIns="91440" tIns="45720" rIns="91440" bIns="45720" rtlCol="0" anchor="ctr">
            <a:normAutofit fontScale="97500"/>
          </a:bodyPr>
          <a:lstStyle/>
          <a:p>
            <a:pPr algn="ctr"/>
            <a:r>
              <a:rPr lang="en-US" altLang="ja-JP" sz="2800" dirty="0" smtClean="0">
                <a:solidFill>
                  <a:prstClr val="white"/>
                </a:solidFill>
              </a:rPr>
              <a:t>H. Noumi, RCNP, Osaka University</a:t>
            </a:r>
            <a:endParaRPr lang="ja-JP" altLang="en-US" sz="2800" dirty="0">
              <a:solidFill>
                <a:prstClr val="white"/>
              </a:solidFill>
            </a:endParaRPr>
          </a:p>
        </p:txBody>
      </p:sp>
      <p:sp>
        <p:nvSpPr>
          <p:cNvPr id="8" name="タイトル 1"/>
          <p:cNvSpPr txBox="1">
            <a:spLocks/>
          </p:cNvSpPr>
          <p:nvPr/>
        </p:nvSpPr>
        <p:spPr>
          <a:xfrm>
            <a:off x="701040" y="4149080"/>
            <a:ext cx="8153400" cy="1944216"/>
          </a:xfrm>
          <a:prstGeom prst="rect">
            <a:avLst/>
          </a:prstGeom>
        </p:spPr>
        <p:txBody>
          <a:bodyPr vert="horz" lIns="91440" tIns="45720" rIns="91440" bIns="45720" rtlCol="0" anchor="ctr">
            <a:normAutofit fontScale="90000" lnSpcReduction="20000"/>
          </a:bodyPr>
          <a:lstStyle/>
          <a:p>
            <a:pPr>
              <a:spcBef>
                <a:spcPct val="0"/>
              </a:spcBef>
              <a:defRPr/>
            </a:pPr>
            <a:r>
              <a:rPr lang="en-US" altLang="ja-JP" sz="2800" dirty="0" smtClean="0">
                <a:solidFill>
                  <a:prstClr val="white"/>
                </a:solidFill>
                <a:cs typeface="+mj-cs"/>
              </a:rPr>
              <a:t>1. </a:t>
            </a:r>
            <a:r>
              <a:rPr lang="en-US" altLang="ja-JP" sz="2800" dirty="0" smtClean="0">
                <a:solidFill>
                  <a:prstClr val="white"/>
                </a:solidFill>
              </a:rPr>
              <a:t>Introduction</a:t>
            </a:r>
            <a:endParaRPr lang="en-US" altLang="ja-JP" sz="2800" dirty="0" smtClean="0">
              <a:solidFill>
                <a:prstClr val="white"/>
              </a:solidFill>
              <a:cs typeface="+mj-cs"/>
            </a:endParaRPr>
          </a:p>
          <a:p>
            <a:pPr>
              <a:spcBef>
                <a:spcPct val="0"/>
              </a:spcBef>
              <a:defRPr/>
            </a:pPr>
            <a:r>
              <a:rPr lang="en-US" altLang="ja-JP" sz="2800" dirty="0" smtClean="0">
                <a:solidFill>
                  <a:prstClr val="white"/>
                </a:solidFill>
                <a:cs typeface="+mj-cs"/>
              </a:rPr>
              <a:t>2. </a:t>
            </a:r>
            <a:r>
              <a:rPr lang="en-US" altLang="ja-JP" sz="2800" dirty="0" smtClean="0">
                <a:solidFill>
                  <a:prstClr val="white"/>
                </a:solidFill>
              </a:rPr>
              <a:t>High-p </a:t>
            </a:r>
            <a:r>
              <a:rPr lang="en-US" altLang="ja-JP" sz="2800" dirty="0">
                <a:solidFill>
                  <a:prstClr val="white"/>
                </a:solidFill>
              </a:rPr>
              <a:t>BL and CHARM </a:t>
            </a:r>
            <a:r>
              <a:rPr lang="en-US" altLang="ja-JP" sz="2800" dirty="0" smtClean="0">
                <a:solidFill>
                  <a:prstClr val="white"/>
                </a:solidFill>
              </a:rPr>
              <a:t>Spectrometer</a:t>
            </a:r>
            <a:endParaRPr lang="en-US" altLang="ja-JP" sz="2800" dirty="0">
              <a:solidFill>
                <a:prstClr val="white"/>
              </a:solidFill>
              <a:cs typeface="+mj-cs"/>
            </a:endParaRPr>
          </a:p>
          <a:p>
            <a:pPr>
              <a:spcBef>
                <a:spcPct val="0"/>
              </a:spcBef>
              <a:defRPr/>
            </a:pPr>
            <a:r>
              <a:rPr lang="en-US" altLang="ja-JP" sz="2800" dirty="0" smtClean="0">
                <a:solidFill>
                  <a:prstClr val="white"/>
                </a:solidFill>
                <a:cs typeface="+mj-cs"/>
              </a:rPr>
              <a:t>3. Missing Mass Spectroscopy of baryons w/ heavy flavors</a:t>
            </a:r>
          </a:p>
          <a:p>
            <a:pPr marL="715963" lvl="1" indent="-258763">
              <a:spcBef>
                <a:spcPct val="0"/>
              </a:spcBef>
              <a:buFont typeface="Arial" panose="020B0604020202020204" pitchFamily="34" charset="0"/>
              <a:buChar char="•"/>
              <a:defRPr/>
            </a:pPr>
            <a:r>
              <a:rPr lang="en-US" altLang="ja-JP" sz="2800" dirty="0" smtClean="0">
                <a:solidFill>
                  <a:prstClr val="white"/>
                </a:solidFill>
                <a:cs typeface="+mj-cs"/>
              </a:rPr>
              <a:t>production and decay</a:t>
            </a:r>
          </a:p>
          <a:p>
            <a:pPr marL="715963" lvl="1" indent="-258763">
              <a:spcBef>
                <a:spcPct val="0"/>
              </a:spcBef>
              <a:buFont typeface="Arial" panose="020B0604020202020204" pitchFamily="34" charset="0"/>
              <a:buChar char="•"/>
              <a:defRPr/>
            </a:pPr>
            <a:r>
              <a:rPr lang="en-US" altLang="ja-JP" sz="2800" dirty="0" smtClean="0">
                <a:solidFill>
                  <a:prstClr val="white"/>
                </a:solidFill>
                <a:cs typeface="+mj-cs"/>
              </a:rPr>
              <a:t>charmed and strange baryons</a:t>
            </a:r>
            <a:r>
              <a:rPr lang="en-US" altLang="ja-JP" sz="2800" dirty="0" smtClean="0">
                <a:solidFill>
                  <a:prstClr val="white"/>
                </a:solidFill>
                <a:cs typeface="+mj-cs"/>
              </a:rPr>
              <a:t>  </a:t>
            </a:r>
            <a:endParaRPr lang="en-US" altLang="ja-JP" sz="2800" dirty="0" smtClean="0">
              <a:solidFill>
                <a:prstClr val="white"/>
              </a:solidFill>
              <a:cs typeface="+mj-cs"/>
            </a:endParaRPr>
          </a:p>
          <a:p>
            <a:pPr>
              <a:spcBef>
                <a:spcPct val="0"/>
              </a:spcBef>
              <a:defRPr/>
            </a:pPr>
            <a:r>
              <a:rPr lang="en-US" altLang="ja-JP" sz="2800" dirty="0">
                <a:solidFill>
                  <a:prstClr val="white"/>
                </a:solidFill>
                <a:cs typeface="+mj-cs"/>
              </a:rPr>
              <a:t>4</a:t>
            </a:r>
            <a:r>
              <a:rPr lang="en-US" altLang="ja-JP" sz="2800" dirty="0" smtClean="0">
                <a:solidFill>
                  <a:prstClr val="white"/>
                </a:solidFill>
                <a:cs typeface="+mj-cs"/>
              </a:rPr>
              <a:t>. </a:t>
            </a:r>
            <a:r>
              <a:rPr lang="en-US" altLang="ja-JP" sz="2800" dirty="0" smtClean="0">
                <a:solidFill>
                  <a:prstClr val="white"/>
                </a:solidFill>
                <a:cs typeface="+mj-cs"/>
              </a:rPr>
              <a:t>Summary</a:t>
            </a:r>
          </a:p>
        </p:txBody>
      </p:sp>
      <p:sp>
        <p:nvSpPr>
          <p:cNvPr id="2" name="正方形/長方形 1"/>
          <p:cNvSpPr/>
          <p:nvPr/>
        </p:nvSpPr>
        <p:spPr>
          <a:xfrm>
            <a:off x="5811585" y="124475"/>
            <a:ext cx="2816156" cy="369332"/>
          </a:xfrm>
          <a:prstGeom prst="rect">
            <a:avLst/>
          </a:prstGeom>
        </p:spPr>
        <p:txBody>
          <a:bodyPr wrap="none">
            <a:spAutoFit/>
          </a:bodyPr>
          <a:lstStyle/>
          <a:p>
            <a:pPr algn="ctr"/>
            <a:r>
              <a:rPr lang="en-US" altLang="ja-JP" dirty="0" smtClean="0">
                <a:solidFill>
                  <a:prstClr val="white"/>
                </a:solidFill>
              </a:rPr>
              <a:t>HADRON2015, Sep 15, </a:t>
            </a:r>
            <a:r>
              <a:rPr lang="en-US" altLang="ja-JP" dirty="0">
                <a:solidFill>
                  <a:prstClr val="white"/>
                </a:solidFill>
              </a:rPr>
              <a:t>2015</a:t>
            </a:r>
            <a:endParaRPr lang="ja-JP" altLang="en-US" dirty="0">
              <a:solidFill>
                <a:prstClr val="white"/>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48510" y="41762"/>
            <a:ext cx="8229600" cy="627680"/>
          </a:xfrm>
        </p:spPr>
        <p:txBody>
          <a:bodyPr/>
          <a:lstStyle/>
          <a:p>
            <a:r>
              <a:rPr lang="en-US" altLang="ja-JP" sz="4000" dirty="0" smtClean="0">
                <a:solidFill>
                  <a:schemeClr val="bg1"/>
                </a:solidFill>
                <a:latin typeface="+mn-lt"/>
              </a:rPr>
              <a:t>CHARM Spectrometer Design</a:t>
            </a:r>
            <a:endParaRPr kumimoji="1" lang="ja-JP" altLang="en-US" sz="4000" dirty="0">
              <a:solidFill>
                <a:schemeClr val="bg1"/>
              </a:solidFill>
              <a:latin typeface="+mn-lt"/>
            </a:endParaRPr>
          </a:p>
        </p:txBody>
      </p:sp>
      <p:sp>
        <p:nvSpPr>
          <p:cNvPr id="4" name="スライド番号プレースホルダー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10</a:t>
            </a:fld>
            <a:endParaRPr lang="ja-JP" altLang="en-US" dirty="0">
              <a:solidFill>
                <a:prstClr val="black">
                  <a:tint val="75000"/>
                </a:prstClr>
              </a:solidFill>
            </a:endParaRPr>
          </a:p>
        </p:txBody>
      </p:sp>
      <p:grpSp>
        <p:nvGrpSpPr>
          <p:cNvPr id="99" name="グループ化 98"/>
          <p:cNvGrpSpPr>
            <a:grpSpLocks noChangeAspect="1"/>
          </p:cNvGrpSpPr>
          <p:nvPr/>
        </p:nvGrpSpPr>
        <p:grpSpPr>
          <a:xfrm>
            <a:off x="90732" y="721949"/>
            <a:ext cx="4878924" cy="1833325"/>
            <a:chOff x="1259632" y="1340768"/>
            <a:chExt cx="7281975" cy="2736304"/>
          </a:xfrm>
        </p:grpSpPr>
        <p:sp>
          <p:nvSpPr>
            <p:cNvPr id="100" name="正方形/長方形 99"/>
            <p:cNvSpPr/>
            <p:nvPr/>
          </p:nvSpPr>
          <p:spPr>
            <a:xfrm>
              <a:off x="1259632" y="1412775"/>
              <a:ext cx="7128792" cy="266429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grpSp>
          <p:nvGrpSpPr>
            <p:cNvPr id="101" name="グループ化 65"/>
            <p:cNvGrpSpPr/>
            <p:nvPr/>
          </p:nvGrpSpPr>
          <p:grpSpPr>
            <a:xfrm>
              <a:off x="1271140" y="1340768"/>
              <a:ext cx="7270467" cy="2613404"/>
              <a:chOff x="846588" y="1340768"/>
              <a:chExt cx="7270467" cy="2613404"/>
            </a:xfrm>
          </p:grpSpPr>
          <p:grpSp>
            <p:nvGrpSpPr>
              <p:cNvPr id="102" name="グループ化 42"/>
              <p:cNvGrpSpPr>
                <a:grpSpLocks noChangeAspect="1"/>
              </p:cNvGrpSpPr>
              <p:nvPr/>
            </p:nvGrpSpPr>
            <p:grpSpPr>
              <a:xfrm>
                <a:off x="1145145" y="1340768"/>
                <a:ext cx="6971910" cy="2613404"/>
                <a:chOff x="179513" y="684128"/>
                <a:chExt cx="10872373" cy="4075480"/>
              </a:xfrm>
            </p:grpSpPr>
            <p:pic>
              <p:nvPicPr>
                <p:cNvPr id="104" name="Picture 1" descr="C:\data\lab\RCNP\Workshop\20120830_RCNPSemi01\piD.png"/>
                <p:cNvPicPr>
                  <a:picLocks noChangeAspect="1" noChangeArrowheads="1"/>
                </p:cNvPicPr>
                <p:nvPr/>
              </p:nvPicPr>
              <p:blipFill>
                <a:blip r:embed="rId3" cstate="print"/>
                <a:srcRect/>
                <a:stretch>
                  <a:fillRect/>
                </a:stretch>
              </p:blipFill>
              <p:spPr bwMode="auto">
                <a:xfrm>
                  <a:off x="179513" y="908721"/>
                  <a:ext cx="4911013" cy="3024336"/>
                </a:xfrm>
                <a:prstGeom prst="rect">
                  <a:avLst/>
                </a:prstGeom>
                <a:noFill/>
              </p:spPr>
            </p:pic>
            <p:sp>
              <p:nvSpPr>
                <p:cNvPr id="105" name="円/楕円 104"/>
                <p:cNvSpPr/>
                <p:nvPr/>
              </p:nvSpPr>
              <p:spPr>
                <a:xfrm>
                  <a:off x="323528" y="1196752"/>
                  <a:ext cx="792088"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6" name="円/楕円 105"/>
                <p:cNvSpPr/>
                <p:nvPr/>
              </p:nvSpPr>
              <p:spPr>
                <a:xfrm>
                  <a:off x="3995936" y="980728"/>
                  <a:ext cx="1152128" cy="17281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7" name="円/楕円 106"/>
                <p:cNvSpPr/>
                <p:nvPr/>
              </p:nvSpPr>
              <p:spPr>
                <a:xfrm>
                  <a:off x="323528" y="3140968"/>
                  <a:ext cx="792088"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8" name="テキスト ボックス 107"/>
                <p:cNvSpPr txBox="1"/>
                <p:nvPr/>
              </p:nvSpPr>
              <p:spPr>
                <a:xfrm>
                  <a:off x="5689900" y="3828336"/>
                  <a:ext cx="2137529" cy="931272"/>
                </a:xfrm>
                <a:prstGeom prst="rect">
                  <a:avLst/>
                </a:prstGeom>
                <a:noFill/>
                <a:ln>
                  <a:solidFill>
                    <a:srgbClr val="00B050"/>
                  </a:solidFill>
                </a:ln>
              </p:spPr>
              <p:txBody>
                <a:bodyPr wrap="square" rtlCol="0">
                  <a:spAutoFit/>
                </a:bodyPr>
                <a:lstStyle/>
                <a:p>
                  <a:r>
                    <a:rPr lang="en-US" altLang="ja-JP" sz="2000" b="1" i="1" dirty="0" smtClean="0">
                      <a:solidFill>
                        <a:prstClr val="black"/>
                      </a:solidFill>
                      <a:latin typeface="Times New Roman" pitchFamily="18" charset="0"/>
                      <a:cs typeface="Times New Roman" pitchFamily="18" charset="0"/>
                    </a:rPr>
                    <a:t>D</a:t>
                  </a:r>
                  <a:r>
                    <a:rPr lang="en-US" altLang="ja-JP" sz="2000" b="1" i="1" baseline="30000" dirty="0" smtClean="0">
                      <a:solidFill>
                        <a:prstClr val="black"/>
                      </a:solidFill>
                      <a:latin typeface="Times New Roman" pitchFamily="18" charset="0"/>
                      <a:cs typeface="Times New Roman" pitchFamily="18" charset="0"/>
                    </a:rPr>
                    <a:t>0</a:t>
                  </a:r>
                  <a:r>
                    <a:rPr lang="en-US" altLang="ja-JP" sz="2000" b="1" dirty="0" smtClean="0">
                      <a:solidFill>
                        <a:prstClr val="black"/>
                      </a:solidFill>
                      <a:latin typeface="Times New Roman" pitchFamily="18" charset="0"/>
                      <a:cs typeface="Times New Roman" pitchFamily="18" charset="0"/>
                    </a:rPr>
                    <a:t>(</a:t>
                  </a:r>
                  <a:r>
                    <a:rPr lang="en-US" altLang="ja-JP" sz="2000" b="1" i="1" dirty="0" err="1" smtClean="0">
                      <a:solidFill>
                        <a:prstClr val="black"/>
                      </a:solidFill>
                      <a:latin typeface="Times New Roman" pitchFamily="18" charset="0"/>
                      <a:cs typeface="Times New Roman" pitchFamily="18" charset="0"/>
                    </a:rPr>
                    <a:t>Y</a:t>
                  </a:r>
                  <a:r>
                    <a:rPr lang="en-US" altLang="ja-JP" sz="2000" b="1" i="1" baseline="-25000" dirty="0" err="1" smtClean="0">
                      <a:solidFill>
                        <a:prstClr val="black"/>
                      </a:solidFill>
                      <a:cs typeface="Times New Roman" pitchFamily="18" charset="0"/>
                    </a:rPr>
                    <a:t>c</a:t>
                  </a:r>
                  <a:r>
                    <a:rPr lang="en-US" altLang="ja-JP" sz="2000" b="1" i="1" baseline="30000" dirty="0" smtClean="0">
                      <a:solidFill>
                        <a:prstClr val="black"/>
                      </a:solidFill>
                      <a:cs typeface="Times New Roman" pitchFamily="18" charset="0"/>
                    </a:rPr>
                    <a:t>’</a:t>
                  </a:r>
                  <a:r>
                    <a:rPr lang="en-US" altLang="ja-JP" sz="2000" b="1" dirty="0" smtClean="0">
                      <a:solidFill>
                        <a:prstClr val="black"/>
                      </a:solidFill>
                      <a:latin typeface="Times New Roman" pitchFamily="18" charset="0"/>
                      <a:cs typeface="Times New Roman" pitchFamily="18" charset="0"/>
                    </a:rPr>
                    <a:t>)</a:t>
                  </a:r>
                  <a:endParaRPr lang="ja-JP" altLang="en-US" sz="2000" b="1" baseline="30000" dirty="0">
                    <a:solidFill>
                      <a:prstClr val="black"/>
                    </a:solidFill>
                    <a:cs typeface="Times New Roman" pitchFamily="18" charset="0"/>
                  </a:endParaRPr>
                </a:p>
              </p:txBody>
            </p:sp>
            <p:sp>
              <p:nvSpPr>
                <p:cNvPr id="109" name="テキスト ボックス 108"/>
                <p:cNvSpPr txBox="1"/>
                <p:nvPr/>
              </p:nvSpPr>
              <p:spPr>
                <a:xfrm>
                  <a:off x="5778638" y="2594846"/>
                  <a:ext cx="1544341" cy="931272"/>
                </a:xfrm>
                <a:prstGeom prst="rect">
                  <a:avLst/>
                </a:prstGeom>
                <a:noFill/>
              </p:spPr>
              <p:txBody>
                <a:bodyPr wrap="square" rtlCol="0">
                  <a:spAutoFit/>
                </a:bodyPr>
                <a:lstStyle/>
                <a:p>
                  <a:r>
                    <a:rPr lang="en-US" altLang="ja-JP" sz="2000" b="1" i="1" dirty="0" smtClean="0">
                      <a:solidFill>
                        <a:prstClr val="black"/>
                      </a:solidFill>
                      <a:latin typeface="Times New Roman" pitchFamily="18" charset="0"/>
                      <a:cs typeface="Times New Roman" pitchFamily="18" charset="0"/>
                    </a:rPr>
                    <a:t>p</a:t>
                  </a:r>
                  <a:r>
                    <a:rPr lang="en-US" altLang="ja-JP" sz="2000" b="1" dirty="0" smtClean="0">
                      <a:solidFill>
                        <a:prstClr val="black"/>
                      </a:solidFill>
                      <a:latin typeface="Symbol" pitchFamily="18" charset="2"/>
                      <a:cs typeface="Times New Roman" pitchFamily="18" charset="0"/>
                    </a:rPr>
                    <a:t>(</a:t>
                  </a:r>
                  <a:r>
                    <a:rPr lang="en-US" altLang="ja-JP" sz="2000" b="1" i="1" dirty="0" smtClean="0">
                      <a:solidFill>
                        <a:prstClr val="black"/>
                      </a:solidFill>
                      <a:latin typeface="Symbol" pitchFamily="18" charset="2"/>
                      <a:cs typeface="Times New Roman" pitchFamily="18" charset="0"/>
                    </a:rPr>
                    <a:t>p</a:t>
                  </a:r>
                  <a:r>
                    <a:rPr lang="en-US" altLang="ja-JP" sz="2000" b="1" dirty="0" smtClean="0">
                      <a:solidFill>
                        <a:prstClr val="black"/>
                      </a:solidFill>
                      <a:latin typeface="Symbol" pitchFamily="18" charset="2"/>
                      <a:cs typeface="Times New Roman" pitchFamily="18" charset="0"/>
                    </a:rPr>
                    <a:t>)</a:t>
                  </a:r>
                  <a:endParaRPr lang="ja-JP" altLang="en-US" sz="2000" b="1" baseline="30000" dirty="0">
                    <a:solidFill>
                      <a:prstClr val="black"/>
                    </a:solidFill>
                    <a:cs typeface="Times New Roman" pitchFamily="18" charset="0"/>
                  </a:endParaRPr>
                </a:p>
              </p:txBody>
            </p:sp>
            <p:sp>
              <p:nvSpPr>
                <p:cNvPr id="110" name="円/楕円 109"/>
                <p:cNvSpPr/>
                <p:nvPr/>
              </p:nvSpPr>
              <p:spPr>
                <a:xfrm>
                  <a:off x="5617890" y="2705404"/>
                  <a:ext cx="1648073" cy="94288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111" name="直線コネクタ 110"/>
                <p:cNvCxnSpPr/>
                <p:nvPr/>
              </p:nvCxnSpPr>
              <p:spPr>
                <a:xfrm flipV="1">
                  <a:off x="4681786" y="3317502"/>
                  <a:ext cx="1152128" cy="39952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2" name="直線コネクタ 111"/>
                <p:cNvCxnSpPr/>
                <p:nvPr/>
              </p:nvCxnSpPr>
              <p:spPr>
                <a:xfrm>
                  <a:off x="4681786" y="3717031"/>
                  <a:ext cx="1008112" cy="57606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3" name="テキスト ボックス 112"/>
                <p:cNvSpPr txBox="1"/>
                <p:nvPr/>
              </p:nvSpPr>
              <p:spPr>
                <a:xfrm>
                  <a:off x="8460432" y="2996952"/>
                  <a:ext cx="288080" cy="591955"/>
                </a:xfrm>
                <a:prstGeom prst="rect">
                  <a:avLst/>
                </a:prstGeom>
                <a:noFill/>
              </p:spPr>
              <p:txBody>
                <a:bodyPr wrap="none" rtlCol="0">
                  <a:spAutoFit/>
                </a:bodyPr>
                <a:lstStyle/>
                <a:p>
                  <a:endParaRPr lang="ja-JP" altLang="en-US" sz="2800" b="1" baseline="30000" dirty="0">
                    <a:solidFill>
                      <a:prstClr val="black"/>
                    </a:solidFill>
                    <a:latin typeface="Times New Roman" pitchFamily="18" charset="0"/>
                    <a:cs typeface="Times New Roman" pitchFamily="18" charset="0"/>
                  </a:endParaRPr>
                </a:p>
              </p:txBody>
            </p:sp>
            <p:sp>
              <p:nvSpPr>
                <p:cNvPr id="114" name="テキスト ボックス 113"/>
                <p:cNvSpPr txBox="1"/>
                <p:nvPr/>
              </p:nvSpPr>
              <p:spPr>
                <a:xfrm>
                  <a:off x="5310639" y="684128"/>
                  <a:ext cx="5646379" cy="931272"/>
                </a:xfrm>
                <a:prstGeom prst="rect">
                  <a:avLst/>
                </a:prstGeom>
                <a:noFill/>
              </p:spPr>
              <p:txBody>
                <a:bodyPr wrap="square" rtlCol="0">
                  <a:spAutoFit/>
                </a:bodyPr>
                <a:lstStyle/>
                <a:p>
                  <a:r>
                    <a:rPr lang="en-US" altLang="ja-JP" b="1" dirty="0" smtClean="0">
                      <a:solidFill>
                        <a:prstClr val="black"/>
                      </a:solidFill>
                    </a:rPr>
                    <a:t>Inclusive</a:t>
                  </a:r>
                  <a:r>
                    <a:rPr lang="en-US" altLang="ja-JP" sz="2000" b="1" dirty="0" smtClean="0">
                      <a:solidFill>
                        <a:prstClr val="black"/>
                      </a:solidFill>
                    </a:rPr>
                    <a:t> </a:t>
                  </a:r>
                  <a:r>
                    <a:rPr lang="en-US" altLang="ja-JP" sz="2000" b="1" i="1" dirty="0" smtClean="0">
                      <a:solidFill>
                        <a:prstClr val="black"/>
                      </a:solidFill>
                    </a:rPr>
                    <a:t>p</a:t>
                  </a:r>
                  <a:r>
                    <a:rPr lang="en-US" altLang="ja-JP" sz="2000" b="1" dirty="0" smtClean="0">
                      <a:solidFill>
                        <a:prstClr val="black"/>
                      </a:solidFill>
                    </a:rPr>
                    <a:t>(</a:t>
                  </a:r>
                  <a:r>
                    <a:rPr lang="en-US" altLang="ja-JP" sz="2000" b="1" i="1" dirty="0" smtClean="0">
                      <a:solidFill>
                        <a:prstClr val="black"/>
                      </a:solidFill>
                      <a:latin typeface="Symbol" pitchFamily="18" charset="2"/>
                    </a:rPr>
                    <a:t>p</a:t>
                  </a:r>
                  <a:r>
                    <a:rPr lang="en-US" altLang="ja-JP" sz="2000" b="1" baseline="30000" dirty="0" smtClean="0">
                      <a:solidFill>
                        <a:prstClr val="black"/>
                      </a:solidFill>
                    </a:rPr>
                    <a:t>-</a:t>
                  </a:r>
                  <a:r>
                    <a:rPr lang="en-US" altLang="ja-JP" sz="2000" b="1" dirty="0" smtClean="0">
                      <a:solidFill>
                        <a:prstClr val="black"/>
                      </a:solidFill>
                    </a:rPr>
                    <a:t>,</a:t>
                  </a:r>
                  <a:r>
                    <a:rPr lang="en-US" altLang="ja-JP" sz="2000" b="1" i="1" dirty="0" smtClean="0">
                      <a:solidFill>
                        <a:prstClr val="black"/>
                      </a:solidFill>
                    </a:rPr>
                    <a:t>D*</a:t>
                  </a:r>
                  <a:r>
                    <a:rPr lang="en-US" altLang="ja-JP" sz="2000" b="1" i="1" baseline="30000" dirty="0" smtClean="0">
                      <a:solidFill>
                        <a:prstClr val="black"/>
                      </a:solidFill>
                    </a:rPr>
                    <a:t>-</a:t>
                  </a:r>
                  <a:r>
                    <a:rPr lang="en-US" altLang="ja-JP" sz="2000" b="1" dirty="0" smtClean="0">
                      <a:solidFill>
                        <a:prstClr val="black"/>
                      </a:solidFill>
                    </a:rPr>
                    <a:t>)</a:t>
                  </a:r>
                  <a:r>
                    <a:rPr lang="en-US" altLang="ja-JP" sz="2000" b="1" i="1" dirty="0" smtClean="0">
                      <a:solidFill>
                        <a:prstClr val="black"/>
                      </a:solidFill>
                    </a:rPr>
                    <a:t> </a:t>
                  </a:r>
                  <a:r>
                    <a:rPr lang="en-US" altLang="ja-JP" sz="2000" b="1" i="1" dirty="0" err="1" smtClean="0">
                      <a:solidFill>
                        <a:prstClr val="black"/>
                      </a:solidFill>
                    </a:rPr>
                    <a:t>Y</a:t>
                  </a:r>
                  <a:r>
                    <a:rPr lang="en-US" altLang="ja-JP" sz="2000" b="1" i="1" baseline="-25000" dirty="0" err="1" smtClean="0">
                      <a:solidFill>
                        <a:prstClr val="black"/>
                      </a:solidFill>
                    </a:rPr>
                    <a:t>c</a:t>
                  </a:r>
                  <a:r>
                    <a:rPr lang="en-US" altLang="ja-JP" sz="2000" b="1" i="1" dirty="0" smtClean="0">
                      <a:solidFill>
                        <a:prstClr val="black"/>
                      </a:solidFill>
                    </a:rPr>
                    <a:t>*</a:t>
                  </a:r>
                  <a:r>
                    <a:rPr lang="en-US" altLang="ja-JP" sz="2000" b="1" i="1" baseline="30000" dirty="0" smtClean="0">
                      <a:solidFill>
                        <a:prstClr val="black"/>
                      </a:solidFill>
                    </a:rPr>
                    <a:t>+</a:t>
                  </a:r>
                  <a:endParaRPr lang="ja-JP" altLang="en-US" sz="2000" b="1" i="1" dirty="0">
                    <a:solidFill>
                      <a:prstClr val="black"/>
                    </a:solidFill>
                  </a:endParaRPr>
                </a:p>
              </p:txBody>
            </p:sp>
            <p:sp>
              <p:nvSpPr>
                <p:cNvPr id="115" name="テキスト ボックス 114"/>
                <p:cNvSpPr txBox="1"/>
                <p:nvPr/>
              </p:nvSpPr>
              <p:spPr>
                <a:xfrm>
                  <a:off x="6129920" y="1781740"/>
                  <a:ext cx="3349620" cy="859635"/>
                </a:xfrm>
                <a:prstGeom prst="rect">
                  <a:avLst/>
                </a:prstGeom>
                <a:noFill/>
              </p:spPr>
              <p:txBody>
                <a:bodyPr wrap="square" rtlCol="0">
                  <a:spAutoFit/>
                </a:bodyPr>
                <a:lstStyle/>
                <a:p>
                  <a:r>
                    <a:rPr lang="en-US" altLang="ja-JP" b="1" i="1" dirty="0" smtClean="0">
                      <a:solidFill>
                        <a:prstClr val="black"/>
                      </a:solidFill>
                    </a:rPr>
                    <a:t>p</a:t>
                  </a:r>
                  <a:r>
                    <a:rPr lang="en-US" altLang="ja-JP" b="1" dirty="0" smtClean="0">
                      <a:solidFill>
                        <a:prstClr val="black"/>
                      </a:solidFill>
                    </a:rPr>
                    <a:t>(</a:t>
                  </a:r>
                  <a:r>
                    <a:rPr lang="en-US" altLang="ja-JP" b="1" i="1" dirty="0" smtClean="0">
                      <a:solidFill>
                        <a:prstClr val="black"/>
                      </a:solidFill>
                      <a:latin typeface="Symbol" pitchFamily="18" charset="2"/>
                    </a:rPr>
                    <a:t>p</a:t>
                  </a:r>
                  <a:r>
                    <a:rPr lang="en-US" altLang="ja-JP" b="1" baseline="30000" dirty="0" smtClean="0">
                      <a:solidFill>
                        <a:prstClr val="black"/>
                      </a:solidFill>
                    </a:rPr>
                    <a:t>-</a:t>
                  </a:r>
                  <a:r>
                    <a:rPr lang="en-US" altLang="ja-JP" b="1" dirty="0" smtClean="0">
                      <a:solidFill>
                        <a:prstClr val="black"/>
                      </a:solidFill>
                    </a:rPr>
                    <a:t>,</a:t>
                  </a:r>
                  <a:r>
                    <a:rPr lang="en-US" altLang="ja-JP" b="1" i="1" dirty="0" smtClean="0">
                      <a:solidFill>
                        <a:prstClr val="black"/>
                      </a:solidFill>
                    </a:rPr>
                    <a:t>D*</a:t>
                  </a:r>
                  <a:r>
                    <a:rPr lang="en-US" altLang="ja-JP" b="1" i="1" baseline="30000" dirty="0" smtClean="0">
                      <a:solidFill>
                        <a:prstClr val="black"/>
                      </a:solidFill>
                    </a:rPr>
                    <a:t>-</a:t>
                  </a:r>
                  <a:r>
                    <a:rPr lang="en-US" altLang="ja-JP" b="1" i="1" dirty="0" smtClean="0">
                      <a:solidFill>
                        <a:prstClr val="black"/>
                      </a:solidFill>
                    </a:rPr>
                    <a:t>p</a:t>
                  </a:r>
                  <a:r>
                    <a:rPr lang="en-US" altLang="ja-JP" b="1" dirty="0" smtClean="0">
                      <a:solidFill>
                        <a:prstClr val="black"/>
                      </a:solidFill>
                    </a:rPr>
                    <a:t>)</a:t>
                  </a:r>
                  <a:r>
                    <a:rPr lang="en-US" altLang="ja-JP" b="1" i="1" dirty="0" smtClean="0">
                      <a:solidFill>
                        <a:prstClr val="black"/>
                      </a:solidFill>
                    </a:rPr>
                    <a:t>D</a:t>
                  </a:r>
                  <a:r>
                    <a:rPr lang="en-US" altLang="ja-JP" b="1" baseline="30000" dirty="0" smtClean="0">
                      <a:solidFill>
                        <a:prstClr val="black"/>
                      </a:solidFill>
                    </a:rPr>
                    <a:t>0</a:t>
                  </a:r>
                  <a:endParaRPr lang="ja-JP" altLang="en-US" b="1" i="1" dirty="0" smtClean="0">
                    <a:solidFill>
                      <a:prstClr val="black"/>
                    </a:solidFill>
                  </a:endParaRPr>
                </a:p>
              </p:txBody>
            </p:sp>
            <p:sp>
              <p:nvSpPr>
                <p:cNvPr id="116" name="テキスト ボックス 115"/>
                <p:cNvSpPr txBox="1"/>
                <p:nvPr/>
              </p:nvSpPr>
              <p:spPr>
                <a:xfrm>
                  <a:off x="3249558" y="3154577"/>
                  <a:ext cx="1459812" cy="931272"/>
                </a:xfrm>
                <a:prstGeom prst="rect">
                  <a:avLst/>
                </a:prstGeom>
                <a:solidFill>
                  <a:schemeClr val="bg1"/>
                </a:solidFill>
                <a:ln>
                  <a:solidFill>
                    <a:schemeClr val="tx2"/>
                  </a:solidFill>
                </a:ln>
              </p:spPr>
              <p:txBody>
                <a:bodyPr wrap="square" rtlCol="0">
                  <a:spAutoFit/>
                </a:bodyPr>
                <a:lstStyle/>
                <a:p>
                  <a:r>
                    <a:rPr lang="en-US" altLang="ja-JP" sz="2000" b="1" i="1" dirty="0" err="1" smtClean="0">
                      <a:solidFill>
                        <a:prstClr val="black"/>
                      </a:solidFill>
                      <a:latin typeface="Times New Roman" pitchFamily="18" charset="0"/>
                      <a:cs typeface="Times New Roman" pitchFamily="18" charset="0"/>
                    </a:rPr>
                    <a:t>Y</a:t>
                  </a:r>
                  <a:r>
                    <a:rPr lang="en-US" altLang="ja-JP" sz="2000" b="1" i="1" baseline="-25000" dirty="0" err="1" smtClean="0">
                      <a:solidFill>
                        <a:prstClr val="black"/>
                      </a:solidFill>
                      <a:cs typeface="Times New Roman" pitchFamily="18" charset="0"/>
                    </a:rPr>
                    <a:t>c</a:t>
                  </a:r>
                  <a:r>
                    <a:rPr lang="en-US" altLang="ja-JP" sz="2000" b="1" i="1" baseline="30000" dirty="0" smtClean="0">
                      <a:solidFill>
                        <a:prstClr val="black"/>
                      </a:solidFill>
                      <a:cs typeface="Times New Roman" pitchFamily="18" charset="0"/>
                    </a:rPr>
                    <a:t>*+</a:t>
                  </a:r>
                  <a:endParaRPr lang="ja-JP" altLang="en-US" sz="2000" b="1" i="1" baseline="30000" dirty="0">
                    <a:solidFill>
                      <a:prstClr val="black"/>
                    </a:solidFill>
                    <a:cs typeface="Times New Roman" pitchFamily="18" charset="0"/>
                  </a:endParaRPr>
                </a:p>
              </p:txBody>
            </p:sp>
            <p:sp>
              <p:nvSpPr>
                <p:cNvPr id="117" name="右矢印 116"/>
                <p:cNvSpPr/>
                <p:nvPr/>
              </p:nvSpPr>
              <p:spPr>
                <a:xfrm flipH="1">
                  <a:off x="8052016" y="4031043"/>
                  <a:ext cx="449173" cy="47233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8" name="テキスト ボックス 117"/>
                <p:cNvSpPr txBox="1"/>
                <p:nvPr/>
              </p:nvSpPr>
              <p:spPr>
                <a:xfrm>
                  <a:off x="7110935" y="2450437"/>
                  <a:ext cx="3940951" cy="859635"/>
                </a:xfrm>
                <a:prstGeom prst="rect">
                  <a:avLst/>
                </a:prstGeom>
                <a:noFill/>
              </p:spPr>
              <p:txBody>
                <a:bodyPr wrap="square" rtlCol="0">
                  <a:spAutoFit/>
                </a:bodyPr>
                <a:lstStyle/>
                <a:p>
                  <a:r>
                    <a:rPr lang="en-US" altLang="ja-JP" b="1" dirty="0" smtClean="0">
                      <a:solidFill>
                        <a:prstClr val="black"/>
                      </a:solidFill>
                    </a:rPr>
                    <a:t>(</a:t>
                  </a:r>
                  <a:r>
                    <a:rPr lang="en-US" altLang="ja-JP" b="1" i="1" dirty="0" smtClean="0">
                      <a:solidFill>
                        <a:prstClr val="black"/>
                      </a:solidFill>
                    </a:rPr>
                    <a:t> p</a:t>
                  </a:r>
                  <a:r>
                    <a:rPr lang="en-US" altLang="ja-JP" b="1" dirty="0" smtClean="0">
                      <a:solidFill>
                        <a:prstClr val="black"/>
                      </a:solidFill>
                    </a:rPr>
                    <a:t>(</a:t>
                  </a:r>
                  <a:r>
                    <a:rPr lang="en-US" altLang="ja-JP" b="1" i="1" dirty="0" smtClean="0">
                      <a:solidFill>
                        <a:prstClr val="black"/>
                      </a:solidFill>
                      <a:latin typeface="Symbol" pitchFamily="18" charset="2"/>
                    </a:rPr>
                    <a:t>p</a:t>
                  </a:r>
                  <a:r>
                    <a:rPr lang="en-US" altLang="ja-JP" b="1" baseline="30000" dirty="0" smtClean="0">
                      <a:solidFill>
                        <a:prstClr val="black"/>
                      </a:solidFill>
                    </a:rPr>
                    <a:t>-</a:t>
                  </a:r>
                  <a:r>
                    <a:rPr lang="en-US" altLang="ja-JP" b="1" dirty="0" smtClean="0">
                      <a:solidFill>
                        <a:prstClr val="black"/>
                      </a:solidFill>
                    </a:rPr>
                    <a:t>,</a:t>
                  </a:r>
                  <a:r>
                    <a:rPr lang="en-US" altLang="ja-JP" b="1" i="1" dirty="0" smtClean="0">
                      <a:solidFill>
                        <a:prstClr val="black"/>
                      </a:solidFill>
                    </a:rPr>
                    <a:t>D*</a:t>
                  </a:r>
                  <a:r>
                    <a:rPr lang="en-US" altLang="ja-JP" b="1" i="1" baseline="30000" dirty="0" smtClean="0">
                      <a:solidFill>
                        <a:prstClr val="black"/>
                      </a:solidFill>
                    </a:rPr>
                    <a:t>-</a:t>
                  </a:r>
                  <a:r>
                    <a:rPr lang="en-US" altLang="ja-JP" b="1" i="1" dirty="0" smtClean="0">
                      <a:solidFill>
                        <a:prstClr val="black"/>
                      </a:solidFill>
                      <a:latin typeface="Symbol" pitchFamily="18" charset="2"/>
                    </a:rPr>
                    <a:t>p</a:t>
                  </a:r>
                  <a:r>
                    <a:rPr lang="en-US" altLang="ja-JP" b="1" dirty="0" smtClean="0">
                      <a:solidFill>
                        <a:prstClr val="black"/>
                      </a:solidFill>
                    </a:rPr>
                    <a:t>)</a:t>
                  </a:r>
                  <a:r>
                    <a:rPr lang="en-US" altLang="ja-JP" b="1" i="1" dirty="0" err="1" smtClean="0">
                      <a:solidFill>
                        <a:prstClr val="black"/>
                      </a:solidFill>
                    </a:rPr>
                    <a:t>Y</a:t>
                  </a:r>
                  <a:r>
                    <a:rPr lang="en-US" altLang="ja-JP" b="1" i="1" baseline="-25000" dirty="0" err="1" smtClean="0">
                      <a:solidFill>
                        <a:prstClr val="black"/>
                      </a:solidFill>
                    </a:rPr>
                    <a:t>c</a:t>
                  </a:r>
                  <a:r>
                    <a:rPr lang="en-US" altLang="ja-JP" b="1" i="1" dirty="0" smtClean="0">
                      <a:solidFill>
                        <a:prstClr val="black"/>
                      </a:solidFill>
                    </a:rPr>
                    <a:t>’</a:t>
                  </a:r>
                  <a:r>
                    <a:rPr lang="en-US" altLang="ja-JP" b="1" dirty="0" smtClean="0">
                      <a:solidFill>
                        <a:prstClr val="black"/>
                      </a:solidFill>
                    </a:rPr>
                    <a:t> ) </a:t>
                  </a:r>
                  <a:endParaRPr lang="ja-JP" altLang="en-US" b="1" i="1" dirty="0" smtClean="0">
                    <a:solidFill>
                      <a:prstClr val="black"/>
                    </a:solidFill>
                  </a:endParaRPr>
                </a:p>
              </p:txBody>
            </p:sp>
            <p:sp>
              <p:nvSpPr>
                <p:cNvPr id="119" name="右矢印 118"/>
                <p:cNvSpPr/>
                <p:nvPr/>
              </p:nvSpPr>
              <p:spPr>
                <a:xfrm>
                  <a:off x="2557743" y="3419955"/>
                  <a:ext cx="449173" cy="47233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103" name="テキスト ボックス 102"/>
              <p:cNvSpPr txBox="1"/>
              <p:nvPr/>
            </p:nvSpPr>
            <p:spPr>
              <a:xfrm>
                <a:off x="846588" y="3283033"/>
                <a:ext cx="1474571" cy="597179"/>
              </a:xfrm>
              <a:prstGeom prst="rect">
                <a:avLst/>
              </a:prstGeom>
              <a:noFill/>
            </p:spPr>
            <p:txBody>
              <a:bodyPr wrap="none" rtlCol="0">
                <a:spAutoFit/>
              </a:bodyPr>
              <a:lstStyle/>
              <a:p>
                <a:r>
                  <a:rPr lang="en-US" altLang="ja-JP" sz="2000" dirty="0" smtClean="0">
                    <a:solidFill>
                      <a:prstClr val="black"/>
                    </a:solidFill>
                  </a:rPr>
                  <a:t>(Target)</a:t>
                </a:r>
                <a:endParaRPr lang="ja-JP" altLang="en-US" sz="2000" dirty="0">
                  <a:solidFill>
                    <a:prstClr val="black"/>
                  </a:solidFill>
                </a:endParaRPr>
              </a:p>
            </p:txBody>
          </p:sp>
        </p:grpSp>
      </p:grpSp>
      <p:sp>
        <p:nvSpPr>
          <p:cNvPr id="120" name="テキスト ボックス 119"/>
          <p:cNvSpPr txBox="1"/>
          <p:nvPr/>
        </p:nvSpPr>
        <p:spPr>
          <a:xfrm>
            <a:off x="223722" y="2600036"/>
            <a:ext cx="4026375" cy="2308324"/>
          </a:xfrm>
          <a:prstGeom prst="rect">
            <a:avLst/>
          </a:prstGeom>
          <a:noFill/>
        </p:spPr>
        <p:txBody>
          <a:bodyPr wrap="square" rtlCol="0">
            <a:spAutoFit/>
          </a:bodyPr>
          <a:lstStyle/>
          <a:p>
            <a:r>
              <a:rPr lang="en-US" altLang="ja-JP" sz="2400" b="1" dirty="0" smtClean="0">
                <a:solidFill>
                  <a:prstClr val="white"/>
                </a:solidFill>
                <a:latin typeface="Times New Roman" pitchFamily="18" charset="0"/>
                <a:cs typeface="Times New Roman" pitchFamily="18" charset="0"/>
              </a:rPr>
              <a:t>Large Acceptance</a:t>
            </a:r>
            <a:r>
              <a:rPr lang="en-US" altLang="ja-JP" sz="2400" b="1" dirty="0" smtClean="0">
                <a:solidFill>
                  <a:prstClr val="white"/>
                </a:solidFill>
                <a:latin typeface="Times New Roman" pitchFamily="18" charset="0"/>
                <a:cs typeface="Times New Roman" pitchFamily="18" charset="0"/>
              </a:rPr>
              <a:t>:</a:t>
            </a:r>
          </a:p>
          <a:p>
            <a:r>
              <a:rPr lang="en-US" altLang="ja-JP" sz="2400" b="1" dirty="0">
                <a:solidFill>
                  <a:prstClr val="white"/>
                </a:solidFill>
                <a:latin typeface="Times New Roman" pitchFamily="18" charset="0"/>
                <a:cs typeface="Times New Roman" pitchFamily="18" charset="0"/>
              </a:rPr>
              <a:t> </a:t>
            </a:r>
            <a:r>
              <a:rPr lang="en-US" altLang="ja-JP" sz="2400" b="1" dirty="0" smtClean="0">
                <a:solidFill>
                  <a:prstClr val="white"/>
                </a:solidFill>
                <a:latin typeface="Times New Roman" pitchFamily="18" charset="0"/>
                <a:cs typeface="Times New Roman" pitchFamily="18" charset="0"/>
              </a:rPr>
              <a:t>      ~ 60% for </a:t>
            </a:r>
            <a:r>
              <a:rPr lang="en-US" altLang="ja-JP" sz="2400" b="1" i="1" dirty="0" smtClean="0">
                <a:solidFill>
                  <a:prstClr val="white"/>
                </a:solidFill>
                <a:latin typeface="Times New Roman" pitchFamily="18" charset="0"/>
                <a:cs typeface="Times New Roman" pitchFamily="18" charset="0"/>
              </a:rPr>
              <a:t>D*</a:t>
            </a:r>
            <a:r>
              <a:rPr lang="en-US" altLang="ja-JP" sz="2400" b="1" dirty="0" smtClean="0">
                <a:solidFill>
                  <a:prstClr val="white"/>
                </a:solidFill>
                <a:latin typeface="Times New Roman" pitchFamily="18" charset="0"/>
                <a:cs typeface="Times New Roman" pitchFamily="18" charset="0"/>
              </a:rPr>
              <a:t>,  </a:t>
            </a:r>
          </a:p>
          <a:p>
            <a:r>
              <a:rPr lang="en-US" altLang="ja-JP" sz="2400" b="1" dirty="0">
                <a:solidFill>
                  <a:prstClr val="white"/>
                </a:solidFill>
                <a:latin typeface="Times New Roman" pitchFamily="18" charset="0"/>
                <a:cs typeface="Times New Roman" pitchFamily="18" charset="0"/>
              </a:rPr>
              <a:t> </a:t>
            </a:r>
            <a:r>
              <a:rPr lang="en-US" altLang="ja-JP" sz="2400" b="1" dirty="0" smtClean="0">
                <a:solidFill>
                  <a:prstClr val="white"/>
                </a:solidFill>
                <a:latin typeface="Times New Roman" pitchFamily="18" charset="0"/>
                <a:cs typeface="Times New Roman" pitchFamily="18" charset="0"/>
              </a:rPr>
              <a:t>      ~ 80% for decay </a:t>
            </a:r>
            <a:r>
              <a:rPr lang="en-US" altLang="ja-JP" sz="2400" b="1" dirty="0" smtClean="0">
                <a:solidFill>
                  <a:prstClr val="white"/>
                </a:solidFill>
                <a:latin typeface="Symbol" panose="05050102010706020507" pitchFamily="18" charset="2"/>
                <a:cs typeface="Times New Roman" pitchFamily="18" charset="0"/>
              </a:rPr>
              <a:t>p</a:t>
            </a:r>
            <a:r>
              <a:rPr lang="en-US" altLang="ja-JP" sz="2400" b="1" baseline="30000" dirty="0" smtClean="0">
                <a:solidFill>
                  <a:prstClr val="white"/>
                </a:solidFill>
                <a:latin typeface="Times New Roman" pitchFamily="18" charset="0"/>
                <a:cs typeface="Times New Roman" pitchFamily="18" charset="0"/>
              </a:rPr>
              <a:t>+</a:t>
            </a:r>
            <a:r>
              <a:rPr lang="en-US" altLang="ja-JP" sz="2400" b="1" dirty="0" smtClean="0">
                <a:solidFill>
                  <a:prstClr val="white"/>
                </a:solidFill>
                <a:latin typeface="Times New Roman" pitchFamily="18" charset="0"/>
                <a:cs typeface="Times New Roman" pitchFamily="18" charset="0"/>
              </a:rPr>
              <a:t> </a:t>
            </a:r>
          </a:p>
          <a:p>
            <a:r>
              <a:rPr lang="en-US" altLang="ja-JP" sz="2400" b="1" dirty="0" smtClean="0">
                <a:solidFill>
                  <a:prstClr val="white"/>
                </a:solidFill>
                <a:latin typeface="Times New Roman" pitchFamily="18" charset="0"/>
                <a:cs typeface="Times New Roman" pitchFamily="18" charset="0"/>
              </a:rPr>
              <a:t>Good Resolution</a:t>
            </a:r>
            <a:r>
              <a:rPr lang="en-US" altLang="ja-JP" sz="2400" b="1" dirty="0" smtClean="0">
                <a:solidFill>
                  <a:prstClr val="white"/>
                </a:solidFill>
                <a:latin typeface="Times New Roman" pitchFamily="18" charset="0"/>
                <a:cs typeface="Times New Roman" pitchFamily="18" charset="0"/>
              </a:rPr>
              <a:t>:</a:t>
            </a:r>
          </a:p>
          <a:p>
            <a:r>
              <a:rPr lang="en-US" altLang="ja-JP" sz="2400" b="1" dirty="0">
                <a:solidFill>
                  <a:prstClr val="white"/>
                </a:solidFill>
                <a:latin typeface="Times New Roman" pitchFamily="18" charset="0"/>
                <a:cs typeface="Times New Roman" pitchFamily="18" charset="0"/>
              </a:rPr>
              <a:t> </a:t>
            </a:r>
            <a:r>
              <a:rPr lang="en-US" altLang="ja-JP" sz="2400" b="1" dirty="0" smtClean="0">
                <a:solidFill>
                  <a:prstClr val="white"/>
                </a:solidFill>
                <a:latin typeface="Times New Roman" pitchFamily="18" charset="0"/>
                <a:cs typeface="Times New Roman" pitchFamily="18" charset="0"/>
              </a:rPr>
              <a:t>     </a:t>
            </a:r>
            <a:r>
              <a:rPr lang="en-US" altLang="ja-JP" sz="2400" b="1" i="1" dirty="0" err="1" smtClean="0">
                <a:solidFill>
                  <a:prstClr val="white"/>
                </a:solidFill>
                <a:latin typeface="Symbol" pitchFamily="18" charset="2"/>
                <a:cs typeface="Times New Roman" pitchFamily="18" charset="0"/>
              </a:rPr>
              <a:t>D</a:t>
            </a:r>
            <a:r>
              <a:rPr lang="en-US" altLang="ja-JP" sz="2400" b="1" i="1" dirty="0" err="1" smtClean="0">
                <a:solidFill>
                  <a:prstClr val="white"/>
                </a:solidFill>
                <a:latin typeface="Times New Roman" pitchFamily="18" charset="0"/>
                <a:cs typeface="Times New Roman" pitchFamily="18" charset="0"/>
              </a:rPr>
              <a:t>p</a:t>
            </a:r>
            <a:r>
              <a:rPr lang="en-US" altLang="ja-JP" sz="2400" b="1" dirty="0" smtClean="0">
                <a:solidFill>
                  <a:prstClr val="white"/>
                </a:solidFill>
                <a:latin typeface="Times New Roman" pitchFamily="18" charset="0"/>
                <a:cs typeface="Times New Roman" pitchFamily="18" charset="0"/>
              </a:rPr>
              <a:t>/</a:t>
            </a:r>
            <a:r>
              <a:rPr lang="en-US" altLang="ja-JP" sz="2400" b="1" i="1" dirty="0" smtClean="0">
                <a:solidFill>
                  <a:prstClr val="white"/>
                </a:solidFill>
                <a:latin typeface="Times New Roman" pitchFamily="18" charset="0"/>
                <a:cs typeface="Times New Roman" pitchFamily="18" charset="0"/>
              </a:rPr>
              <a:t>p</a:t>
            </a:r>
            <a:r>
              <a:rPr lang="en-US" altLang="ja-JP" sz="2400" b="1" dirty="0" smtClean="0">
                <a:solidFill>
                  <a:prstClr val="white"/>
                </a:solidFill>
                <a:latin typeface="Times New Roman" pitchFamily="18" charset="0"/>
                <a:cs typeface="Times New Roman" pitchFamily="18" charset="0"/>
              </a:rPr>
              <a:t>~0.2% at ~5 GeV/</a:t>
            </a:r>
            <a:r>
              <a:rPr lang="en-US" altLang="ja-JP" sz="2400" b="1" i="1" dirty="0" smtClean="0">
                <a:solidFill>
                  <a:prstClr val="white"/>
                </a:solidFill>
                <a:latin typeface="Times New Roman" pitchFamily="18" charset="0"/>
                <a:cs typeface="Times New Roman" pitchFamily="18" charset="0"/>
              </a:rPr>
              <a:t>c</a:t>
            </a:r>
            <a:endParaRPr lang="en-US" altLang="ja-JP" sz="2400" b="1" i="1" dirty="0">
              <a:solidFill>
                <a:prstClr val="white"/>
              </a:solidFill>
              <a:latin typeface="Times New Roman" pitchFamily="18" charset="0"/>
              <a:cs typeface="Times New Roman" pitchFamily="18" charset="0"/>
            </a:endParaRPr>
          </a:p>
          <a:p>
            <a:r>
              <a:rPr lang="en-US" altLang="ja-JP" sz="2400" b="1" i="1" dirty="0" smtClean="0">
                <a:solidFill>
                  <a:prstClr val="white"/>
                </a:solidFill>
                <a:latin typeface="Times New Roman" pitchFamily="18" charset="0"/>
                <a:cs typeface="Times New Roman" pitchFamily="18" charset="0"/>
              </a:rPr>
              <a:t>      </a:t>
            </a:r>
            <a:r>
              <a:rPr lang="ja-JP" altLang="en-US" sz="2400" b="1" dirty="0" smtClean="0">
                <a:solidFill>
                  <a:prstClr val="white"/>
                </a:solidFill>
                <a:latin typeface="Times New Roman" pitchFamily="18" charset="0"/>
                <a:cs typeface="Times New Roman" pitchFamily="18" charset="0"/>
              </a:rPr>
              <a:t>（</a:t>
            </a:r>
            <a:r>
              <a:rPr lang="en-US" altLang="ja-JP" sz="2400" b="1" dirty="0" smtClean="0">
                <a:solidFill>
                  <a:prstClr val="white"/>
                </a:solidFill>
                <a:latin typeface="Times New Roman" pitchFamily="18" charset="0"/>
                <a:cs typeface="Times New Roman" pitchFamily="18" charset="0"/>
              </a:rPr>
              <a:t>Rigidity</a:t>
            </a:r>
            <a:r>
              <a:rPr lang="ja-JP" altLang="en-US" sz="2400" b="1" dirty="0" smtClean="0">
                <a:solidFill>
                  <a:prstClr val="white"/>
                </a:solidFill>
                <a:latin typeface="Times New Roman" pitchFamily="18" charset="0"/>
                <a:cs typeface="Times New Roman" pitchFamily="18" charset="0"/>
              </a:rPr>
              <a:t>： </a:t>
            </a:r>
            <a:r>
              <a:rPr lang="en-US" altLang="ja-JP" sz="2400" b="1" dirty="0" smtClean="0">
                <a:solidFill>
                  <a:prstClr val="white"/>
                </a:solidFill>
                <a:latin typeface="Times New Roman" pitchFamily="18" charset="0"/>
                <a:cs typeface="Times New Roman" pitchFamily="18" charset="0"/>
              </a:rPr>
              <a:t>~2.1 Tm)</a:t>
            </a:r>
            <a:endParaRPr lang="en-US" altLang="ja-JP" sz="2400" b="1" dirty="0">
              <a:solidFill>
                <a:prstClr val="white"/>
              </a:solidFill>
              <a:latin typeface="Times New Roman" pitchFamily="18" charset="0"/>
              <a:cs typeface="Times New Roman" pitchFamily="18" charset="0"/>
            </a:endParaRPr>
          </a:p>
        </p:txBody>
      </p:sp>
      <p:grpSp>
        <p:nvGrpSpPr>
          <p:cNvPr id="137" name="グループ化 136"/>
          <p:cNvGrpSpPr/>
          <p:nvPr/>
        </p:nvGrpSpPr>
        <p:grpSpPr>
          <a:xfrm>
            <a:off x="1094115" y="1096879"/>
            <a:ext cx="8497140" cy="10950932"/>
            <a:chOff x="891565" y="1094442"/>
            <a:chExt cx="8497140" cy="10950932"/>
          </a:xfrm>
        </p:grpSpPr>
        <p:grpSp>
          <p:nvGrpSpPr>
            <p:cNvPr id="49" name="グループ化 48"/>
            <p:cNvGrpSpPr/>
            <p:nvPr/>
          </p:nvGrpSpPr>
          <p:grpSpPr>
            <a:xfrm>
              <a:off x="891565" y="1094442"/>
              <a:ext cx="8497140" cy="10950932"/>
              <a:chOff x="508532" y="924502"/>
              <a:chExt cx="8497140" cy="10950932"/>
            </a:xfrm>
          </p:grpSpPr>
          <p:pic>
            <p:nvPicPr>
              <p:cNvPr id="5" name="図 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47622" y="1742125"/>
                <a:ext cx="7258050" cy="5038725"/>
              </a:xfrm>
              <a:prstGeom prst="rect">
                <a:avLst/>
              </a:prstGeom>
            </p:spPr>
          </p:pic>
          <p:cxnSp>
            <p:nvCxnSpPr>
              <p:cNvPr id="8" name="直線矢印コネクタ 7"/>
              <p:cNvCxnSpPr/>
              <p:nvPr/>
            </p:nvCxnSpPr>
            <p:spPr>
              <a:xfrm flipV="1">
                <a:off x="2162111" y="4629290"/>
                <a:ext cx="1975104" cy="64008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円弧 10"/>
              <p:cNvSpPr/>
              <p:nvPr/>
            </p:nvSpPr>
            <p:spPr>
              <a:xfrm>
                <a:off x="1899033" y="924502"/>
                <a:ext cx="4062380" cy="3713286"/>
              </a:xfrm>
              <a:prstGeom prst="arc">
                <a:avLst>
                  <a:gd name="adj1" fmla="val 2991386"/>
                  <a:gd name="adj2" fmla="val 5001570"/>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cxnSp>
            <p:nvCxnSpPr>
              <p:cNvPr id="45" name="直線矢印コネクタ 44"/>
              <p:cNvCxnSpPr/>
              <p:nvPr/>
            </p:nvCxnSpPr>
            <p:spPr>
              <a:xfrm flipV="1">
                <a:off x="5143811" y="2594056"/>
                <a:ext cx="2012250" cy="167960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円弧 45"/>
              <p:cNvSpPr/>
              <p:nvPr/>
            </p:nvSpPr>
            <p:spPr>
              <a:xfrm rot="1201158">
                <a:off x="1871555" y="4263838"/>
                <a:ext cx="6396436" cy="7611596"/>
              </a:xfrm>
              <a:prstGeom prst="arc">
                <a:avLst>
                  <a:gd name="adj1" fmla="val 14102733"/>
                  <a:gd name="adj2" fmla="val 15164660"/>
                </a:avLst>
              </a:prstGeom>
              <a:ln w="127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cxnSp>
            <p:nvCxnSpPr>
              <p:cNvPr id="47" name="直線矢印コネクタ 46"/>
              <p:cNvCxnSpPr/>
              <p:nvPr/>
            </p:nvCxnSpPr>
            <p:spPr>
              <a:xfrm flipV="1">
                <a:off x="5218760" y="4098200"/>
                <a:ext cx="2824245" cy="242592"/>
              </a:xfrm>
              <a:prstGeom prst="straightConnector1">
                <a:avLst/>
              </a:prstGeom>
              <a:ln w="127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56" name="円弧 55"/>
              <p:cNvSpPr/>
              <p:nvPr/>
            </p:nvSpPr>
            <p:spPr>
              <a:xfrm rot="1201158">
                <a:off x="3504131" y="4428109"/>
                <a:ext cx="2657813" cy="2638184"/>
              </a:xfrm>
              <a:prstGeom prst="arc">
                <a:avLst>
                  <a:gd name="adj1" fmla="val 13056225"/>
                  <a:gd name="adj2" fmla="val 16282353"/>
                </a:avLst>
              </a:prstGeom>
              <a:ln w="127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cxnSp>
            <p:nvCxnSpPr>
              <p:cNvPr id="58" name="直線矢印コネクタ 57"/>
              <p:cNvCxnSpPr/>
              <p:nvPr/>
            </p:nvCxnSpPr>
            <p:spPr>
              <a:xfrm>
                <a:off x="5310581" y="4518139"/>
                <a:ext cx="1415400" cy="566183"/>
              </a:xfrm>
              <a:prstGeom prst="straightConnector1">
                <a:avLst/>
              </a:prstGeom>
              <a:ln w="127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59" name="円弧 58"/>
              <p:cNvSpPr/>
              <p:nvPr/>
            </p:nvSpPr>
            <p:spPr>
              <a:xfrm rot="20723979">
                <a:off x="2466266" y="2381123"/>
                <a:ext cx="2383673" cy="2339651"/>
              </a:xfrm>
              <a:prstGeom prst="arc">
                <a:avLst>
                  <a:gd name="adj1" fmla="val 2125479"/>
                  <a:gd name="adj2" fmla="val 4871387"/>
                </a:avLst>
              </a:prstGeom>
              <a:ln w="127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cxnSp>
            <p:nvCxnSpPr>
              <p:cNvPr id="60" name="直線矢印コネクタ 59"/>
              <p:cNvCxnSpPr/>
              <p:nvPr/>
            </p:nvCxnSpPr>
            <p:spPr>
              <a:xfrm flipV="1">
                <a:off x="4755850" y="3069577"/>
                <a:ext cx="387961" cy="931664"/>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7183223" y="2258353"/>
                <a:ext cx="455574" cy="461665"/>
              </a:xfrm>
              <a:prstGeom prst="rect">
                <a:avLst/>
              </a:prstGeom>
              <a:noFill/>
            </p:spPr>
            <p:txBody>
              <a:bodyPr wrap="none" rtlCol="0">
                <a:spAutoFit/>
              </a:bodyPr>
              <a:lstStyle/>
              <a:p>
                <a:r>
                  <a:rPr lang="en-US" altLang="ja-JP" sz="2400" b="1" i="1" dirty="0" smtClean="0">
                    <a:solidFill>
                      <a:prstClr val="white"/>
                    </a:solidFill>
                  </a:rPr>
                  <a:t>K</a:t>
                </a:r>
                <a:r>
                  <a:rPr lang="en-US" altLang="ja-JP" sz="2400" b="1" baseline="30000" dirty="0" smtClean="0">
                    <a:solidFill>
                      <a:prstClr val="white"/>
                    </a:solidFill>
                  </a:rPr>
                  <a:t>+</a:t>
                </a:r>
                <a:endParaRPr lang="ja-JP" altLang="en-US" sz="2400" b="1" baseline="30000" dirty="0">
                  <a:solidFill>
                    <a:prstClr val="white"/>
                  </a:solidFill>
                </a:endParaRPr>
              </a:p>
            </p:txBody>
          </p:sp>
          <p:sp>
            <p:nvSpPr>
              <p:cNvPr id="67" name="テキスト ボックス 66"/>
              <p:cNvSpPr txBox="1"/>
              <p:nvPr/>
            </p:nvSpPr>
            <p:spPr>
              <a:xfrm>
                <a:off x="7996379" y="3811999"/>
                <a:ext cx="465192" cy="461665"/>
              </a:xfrm>
              <a:prstGeom prst="rect">
                <a:avLst/>
              </a:prstGeom>
              <a:noFill/>
            </p:spPr>
            <p:txBody>
              <a:bodyPr wrap="none" rtlCol="0">
                <a:spAutoFit/>
              </a:bodyPr>
              <a:lstStyle/>
              <a:p>
                <a:r>
                  <a:rPr lang="en-US" altLang="ja-JP" sz="2400" b="1" i="1" dirty="0" smtClean="0">
                    <a:solidFill>
                      <a:prstClr val="white"/>
                    </a:solidFill>
                    <a:latin typeface="Symbol" panose="05050102010706020507" pitchFamily="18" charset="2"/>
                  </a:rPr>
                  <a:t>p</a:t>
                </a:r>
                <a:r>
                  <a:rPr lang="en-US" altLang="ja-JP" sz="2400" b="1" baseline="30000" dirty="0" smtClean="0">
                    <a:solidFill>
                      <a:prstClr val="white"/>
                    </a:solidFill>
                    <a:latin typeface="Symbol" panose="05050102010706020507" pitchFamily="18" charset="2"/>
                  </a:rPr>
                  <a:t>-</a:t>
                </a:r>
                <a:endParaRPr lang="ja-JP" altLang="en-US" sz="2400" b="1" baseline="30000" dirty="0">
                  <a:solidFill>
                    <a:prstClr val="white"/>
                  </a:solidFill>
                  <a:latin typeface="Symbol" panose="05050102010706020507" pitchFamily="18" charset="2"/>
                </a:endParaRPr>
              </a:p>
            </p:txBody>
          </p:sp>
          <p:sp>
            <p:nvSpPr>
              <p:cNvPr id="69" name="テキスト ボックス 68"/>
              <p:cNvSpPr txBox="1"/>
              <p:nvPr/>
            </p:nvSpPr>
            <p:spPr>
              <a:xfrm>
                <a:off x="6659490" y="4860454"/>
                <a:ext cx="545342" cy="461665"/>
              </a:xfrm>
              <a:prstGeom prst="rect">
                <a:avLst/>
              </a:prstGeom>
              <a:noFill/>
            </p:spPr>
            <p:txBody>
              <a:bodyPr wrap="none" rtlCol="0">
                <a:spAutoFit/>
              </a:bodyPr>
              <a:lstStyle/>
              <a:p>
                <a:r>
                  <a:rPr lang="en-US" altLang="ja-JP" sz="2400" b="1" i="1" dirty="0" err="1" smtClean="0">
                    <a:solidFill>
                      <a:prstClr val="white"/>
                    </a:solidFill>
                    <a:latin typeface="Symbol" panose="05050102010706020507" pitchFamily="18" charset="2"/>
                  </a:rPr>
                  <a:t>p</a:t>
                </a:r>
                <a:r>
                  <a:rPr lang="en-US" altLang="ja-JP" sz="2400" b="1" i="1" baseline="-25000" dirty="0" err="1" smtClean="0">
                    <a:solidFill>
                      <a:prstClr val="white"/>
                    </a:solidFill>
                  </a:rPr>
                  <a:t>s</a:t>
                </a:r>
                <a:r>
                  <a:rPr lang="en-US" altLang="ja-JP" sz="2400" b="1" baseline="30000" dirty="0" smtClean="0">
                    <a:solidFill>
                      <a:prstClr val="white"/>
                    </a:solidFill>
                    <a:latin typeface="Symbol" panose="05050102010706020507" pitchFamily="18" charset="2"/>
                  </a:rPr>
                  <a:t>-</a:t>
                </a:r>
                <a:endParaRPr lang="ja-JP" altLang="en-US" sz="2400" b="1" baseline="30000" dirty="0">
                  <a:solidFill>
                    <a:prstClr val="white"/>
                  </a:solidFill>
                  <a:latin typeface="Symbol" panose="05050102010706020507" pitchFamily="18" charset="2"/>
                </a:endParaRPr>
              </a:p>
            </p:txBody>
          </p:sp>
          <p:sp>
            <p:nvSpPr>
              <p:cNvPr id="71" name="テキスト ボックス 70"/>
              <p:cNvSpPr txBox="1"/>
              <p:nvPr/>
            </p:nvSpPr>
            <p:spPr>
              <a:xfrm>
                <a:off x="4927155" y="2258896"/>
                <a:ext cx="927626" cy="830997"/>
              </a:xfrm>
              <a:prstGeom prst="rect">
                <a:avLst/>
              </a:prstGeom>
              <a:noFill/>
            </p:spPr>
            <p:txBody>
              <a:bodyPr wrap="none" rtlCol="0">
                <a:spAutoFit/>
              </a:bodyPr>
              <a:lstStyle/>
              <a:p>
                <a:r>
                  <a:rPr lang="en-US" altLang="ja-JP" sz="2400" b="1" i="1" dirty="0">
                    <a:solidFill>
                      <a:srgbClr val="FFC000"/>
                    </a:solidFill>
                  </a:rPr>
                  <a:t>d</a:t>
                </a:r>
                <a:r>
                  <a:rPr lang="en-US" altLang="ja-JP" sz="2400" b="1" i="1" dirty="0" smtClean="0">
                    <a:solidFill>
                      <a:srgbClr val="FFC000"/>
                    </a:solidFill>
                  </a:rPr>
                  <a:t>ecay</a:t>
                </a:r>
              </a:p>
              <a:p>
                <a:r>
                  <a:rPr lang="en-US" altLang="ja-JP" sz="2400" b="1" i="1" dirty="0" smtClean="0">
                    <a:solidFill>
                      <a:srgbClr val="FFC000"/>
                    </a:solidFill>
                  </a:rPr>
                  <a:t>p</a:t>
                </a:r>
                <a:r>
                  <a:rPr lang="en-US" altLang="ja-JP" sz="2400" b="1" dirty="0" smtClean="0">
                    <a:solidFill>
                      <a:srgbClr val="FFC000"/>
                    </a:solidFill>
                    <a:latin typeface="Symbol" panose="05050102010706020507" pitchFamily="18" charset="2"/>
                  </a:rPr>
                  <a:t>(</a:t>
                </a:r>
                <a:r>
                  <a:rPr lang="en-US" altLang="ja-JP" sz="2400" b="1" i="1" dirty="0" smtClean="0">
                    <a:solidFill>
                      <a:srgbClr val="FFC000"/>
                    </a:solidFill>
                    <a:latin typeface="Symbol" panose="05050102010706020507" pitchFamily="18" charset="2"/>
                  </a:rPr>
                  <a:t>p</a:t>
                </a:r>
                <a:r>
                  <a:rPr lang="en-US" altLang="ja-JP" sz="2400" b="1" baseline="30000" dirty="0" smtClean="0">
                    <a:solidFill>
                      <a:srgbClr val="FFC000"/>
                    </a:solidFill>
                    <a:latin typeface="Symbol" panose="05050102010706020507" pitchFamily="18" charset="2"/>
                  </a:rPr>
                  <a:t>+</a:t>
                </a:r>
                <a:r>
                  <a:rPr lang="en-US" altLang="ja-JP" sz="2400" b="1" dirty="0" smtClean="0">
                    <a:solidFill>
                      <a:srgbClr val="FFC000"/>
                    </a:solidFill>
                    <a:latin typeface="Symbol" panose="05050102010706020507" pitchFamily="18" charset="2"/>
                  </a:rPr>
                  <a:t>)</a:t>
                </a:r>
                <a:endParaRPr lang="ja-JP" altLang="en-US" sz="2400" b="1" baseline="30000" dirty="0">
                  <a:solidFill>
                    <a:srgbClr val="FFC000"/>
                  </a:solidFill>
                  <a:latin typeface="Symbol" panose="05050102010706020507" pitchFamily="18" charset="2"/>
                </a:endParaRPr>
              </a:p>
            </p:txBody>
          </p:sp>
          <p:sp>
            <p:nvSpPr>
              <p:cNvPr id="73" name="テキスト ボックス 72"/>
              <p:cNvSpPr txBox="1"/>
              <p:nvPr/>
            </p:nvSpPr>
            <p:spPr>
              <a:xfrm rot="20583865">
                <a:off x="508532" y="5243762"/>
                <a:ext cx="1736116" cy="461665"/>
              </a:xfrm>
              <a:prstGeom prst="rect">
                <a:avLst/>
              </a:prstGeom>
              <a:noFill/>
            </p:spPr>
            <p:txBody>
              <a:bodyPr wrap="none" rtlCol="0">
                <a:spAutoFit/>
              </a:bodyPr>
              <a:lstStyle/>
              <a:p>
                <a:r>
                  <a:rPr lang="en-US" altLang="ja-JP" sz="2400" b="1" i="1" dirty="0" smtClean="0">
                    <a:solidFill>
                      <a:srgbClr val="FFFF00"/>
                    </a:solidFill>
                  </a:rPr>
                  <a:t>20 GeV/c </a:t>
                </a:r>
                <a:r>
                  <a:rPr lang="en-US" altLang="ja-JP" sz="2400" b="1" i="1" dirty="0" smtClean="0">
                    <a:solidFill>
                      <a:srgbClr val="FFFF00"/>
                    </a:solidFill>
                    <a:latin typeface="Symbol" panose="05050102010706020507" pitchFamily="18" charset="2"/>
                  </a:rPr>
                  <a:t>p</a:t>
                </a:r>
                <a:r>
                  <a:rPr lang="en-US" altLang="ja-JP" sz="2400" b="1" i="1" baseline="30000" dirty="0" smtClean="0">
                    <a:solidFill>
                      <a:srgbClr val="FFFF00"/>
                    </a:solidFill>
                    <a:latin typeface="Symbol" panose="05050102010706020507" pitchFamily="18" charset="2"/>
                  </a:rPr>
                  <a:t>-</a:t>
                </a:r>
                <a:endParaRPr lang="ja-JP" altLang="en-US" sz="2400" b="1" baseline="30000" dirty="0">
                  <a:solidFill>
                    <a:srgbClr val="FFFF00"/>
                  </a:solidFill>
                  <a:latin typeface="Symbol" panose="05050102010706020507" pitchFamily="18" charset="2"/>
                </a:endParaRPr>
              </a:p>
            </p:txBody>
          </p:sp>
          <p:cxnSp>
            <p:nvCxnSpPr>
              <p:cNvPr id="130" name="直線矢印コネクタ 129"/>
              <p:cNvCxnSpPr/>
              <p:nvPr/>
            </p:nvCxnSpPr>
            <p:spPr>
              <a:xfrm flipV="1">
                <a:off x="3288978" y="4653695"/>
                <a:ext cx="855343" cy="765315"/>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直線矢印コネクタ 132"/>
              <p:cNvCxnSpPr>
                <a:stCxn id="124" idx="0"/>
              </p:cNvCxnSpPr>
              <p:nvPr/>
            </p:nvCxnSpPr>
            <p:spPr>
              <a:xfrm flipV="1">
                <a:off x="4042659" y="4708629"/>
                <a:ext cx="375449" cy="102468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直線矢印コネクタ 134"/>
              <p:cNvCxnSpPr>
                <a:stCxn id="124" idx="0"/>
              </p:cNvCxnSpPr>
              <p:nvPr/>
            </p:nvCxnSpPr>
            <p:spPr>
              <a:xfrm flipH="1" flipV="1">
                <a:off x="3715115" y="4793337"/>
                <a:ext cx="327544" cy="939975"/>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5" name="直線矢印コネクタ 54"/>
            <p:cNvCxnSpPr/>
            <p:nvPr/>
          </p:nvCxnSpPr>
          <p:spPr>
            <a:xfrm flipV="1">
              <a:off x="4974451" y="5746598"/>
              <a:ext cx="1061117" cy="427511"/>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 name="テキスト ボックス 60"/>
            <p:cNvSpPr txBox="1"/>
            <p:nvPr/>
          </p:nvSpPr>
          <p:spPr>
            <a:xfrm rot="20327517">
              <a:off x="5302212" y="5949593"/>
              <a:ext cx="486030" cy="369332"/>
            </a:xfrm>
            <a:prstGeom prst="rect">
              <a:avLst/>
            </a:prstGeom>
            <a:noFill/>
          </p:spPr>
          <p:txBody>
            <a:bodyPr wrap="none" rtlCol="0">
              <a:spAutoFit/>
            </a:bodyPr>
            <a:lstStyle/>
            <a:p>
              <a:r>
                <a:rPr lang="en-US" altLang="ja-JP" b="1" dirty="0" smtClean="0">
                  <a:solidFill>
                    <a:prstClr val="black"/>
                  </a:solidFill>
                </a:rPr>
                <a:t>2m</a:t>
              </a:r>
              <a:endParaRPr lang="ja-JP" altLang="en-US" b="1" dirty="0">
                <a:solidFill>
                  <a:prstClr val="black"/>
                </a:solidFill>
              </a:endParaRPr>
            </a:p>
          </p:txBody>
        </p:sp>
        <p:sp>
          <p:nvSpPr>
            <p:cNvPr id="121" name="テキスト ボックス 120"/>
            <p:cNvSpPr txBox="1"/>
            <p:nvPr/>
          </p:nvSpPr>
          <p:spPr>
            <a:xfrm rot="20969344">
              <a:off x="4041801" y="2599777"/>
              <a:ext cx="1329210" cy="369332"/>
            </a:xfrm>
            <a:prstGeom prst="rect">
              <a:avLst/>
            </a:prstGeom>
            <a:noFill/>
          </p:spPr>
          <p:txBody>
            <a:bodyPr wrap="none" rtlCol="0">
              <a:spAutoFit/>
            </a:bodyPr>
            <a:lstStyle/>
            <a:p>
              <a:r>
                <a:rPr lang="en-US" altLang="ja-JP" b="1" dirty="0" smtClean="0">
                  <a:solidFill>
                    <a:prstClr val="black"/>
                  </a:solidFill>
                </a:rPr>
                <a:t>Dipole mag.</a:t>
              </a:r>
              <a:endParaRPr lang="ja-JP" altLang="en-US" b="1" dirty="0">
                <a:solidFill>
                  <a:prstClr val="black"/>
                </a:solidFill>
              </a:endParaRPr>
            </a:p>
          </p:txBody>
        </p:sp>
        <p:sp>
          <p:nvSpPr>
            <p:cNvPr id="122" name="テキスト ボックス 121"/>
            <p:cNvSpPr txBox="1"/>
            <p:nvPr/>
          </p:nvSpPr>
          <p:spPr>
            <a:xfrm>
              <a:off x="6285564" y="2016743"/>
              <a:ext cx="797013" cy="461665"/>
            </a:xfrm>
            <a:prstGeom prst="rect">
              <a:avLst/>
            </a:prstGeom>
            <a:noFill/>
          </p:spPr>
          <p:txBody>
            <a:bodyPr wrap="none" rtlCol="0">
              <a:spAutoFit/>
            </a:bodyPr>
            <a:lstStyle/>
            <a:p>
              <a:r>
                <a:rPr lang="en-US" altLang="ja-JP" sz="2400" b="1" dirty="0" smtClean="0">
                  <a:solidFill>
                    <a:prstClr val="white"/>
                  </a:solidFill>
                </a:rPr>
                <a:t>RICH</a:t>
              </a:r>
              <a:endParaRPr lang="ja-JP" altLang="en-US" sz="2400" b="1" dirty="0">
                <a:solidFill>
                  <a:prstClr val="white"/>
                </a:solidFill>
              </a:endParaRPr>
            </a:p>
          </p:txBody>
        </p:sp>
        <p:sp>
          <p:nvSpPr>
            <p:cNvPr id="123" name="テキスト ボックス 122"/>
            <p:cNvSpPr txBox="1"/>
            <p:nvPr/>
          </p:nvSpPr>
          <p:spPr>
            <a:xfrm>
              <a:off x="4493551" y="3295684"/>
              <a:ext cx="759888" cy="461665"/>
            </a:xfrm>
            <a:prstGeom prst="rect">
              <a:avLst/>
            </a:prstGeom>
            <a:noFill/>
          </p:spPr>
          <p:txBody>
            <a:bodyPr wrap="none" rtlCol="0">
              <a:spAutoFit/>
            </a:bodyPr>
            <a:lstStyle/>
            <a:p>
              <a:r>
                <a:rPr lang="en-US" altLang="ja-JP" sz="2400" b="1" dirty="0" smtClean="0">
                  <a:solidFill>
                    <a:prstClr val="white"/>
                  </a:solidFill>
                </a:rPr>
                <a:t>ITOF</a:t>
              </a:r>
              <a:endParaRPr lang="ja-JP" altLang="en-US" sz="2400" b="1" dirty="0">
                <a:solidFill>
                  <a:prstClr val="white"/>
                </a:solidFill>
              </a:endParaRPr>
            </a:p>
          </p:txBody>
        </p:sp>
        <p:sp>
          <p:nvSpPr>
            <p:cNvPr id="124" name="テキスト ボックス 123"/>
            <p:cNvSpPr txBox="1"/>
            <p:nvPr/>
          </p:nvSpPr>
          <p:spPr>
            <a:xfrm>
              <a:off x="3871918" y="5903252"/>
              <a:ext cx="1107547" cy="830997"/>
            </a:xfrm>
            <a:prstGeom prst="rect">
              <a:avLst/>
            </a:prstGeom>
            <a:noFill/>
          </p:spPr>
          <p:txBody>
            <a:bodyPr wrap="none" rtlCol="0">
              <a:spAutoFit/>
            </a:bodyPr>
            <a:lstStyle/>
            <a:p>
              <a:r>
                <a:rPr lang="en-US" altLang="ja-JP" sz="2400" b="1" dirty="0" smtClean="0">
                  <a:solidFill>
                    <a:prstClr val="white"/>
                  </a:solidFill>
                </a:rPr>
                <a:t>Fiber</a:t>
              </a:r>
            </a:p>
            <a:p>
              <a:r>
                <a:rPr lang="en-US" altLang="ja-JP" sz="2400" b="1" dirty="0" smtClean="0">
                  <a:solidFill>
                    <a:prstClr val="white"/>
                  </a:solidFill>
                </a:rPr>
                <a:t>Tracker</a:t>
              </a:r>
              <a:endParaRPr lang="ja-JP" altLang="en-US" sz="2400" b="1" dirty="0">
                <a:solidFill>
                  <a:prstClr val="white"/>
                </a:solidFill>
              </a:endParaRPr>
            </a:p>
          </p:txBody>
        </p:sp>
        <p:sp>
          <p:nvSpPr>
            <p:cNvPr id="125" name="テキスト ボックス 124"/>
            <p:cNvSpPr txBox="1"/>
            <p:nvPr/>
          </p:nvSpPr>
          <p:spPr>
            <a:xfrm>
              <a:off x="4390438" y="3948896"/>
              <a:ext cx="542136" cy="461665"/>
            </a:xfrm>
            <a:prstGeom prst="rect">
              <a:avLst/>
            </a:prstGeom>
            <a:noFill/>
          </p:spPr>
          <p:txBody>
            <a:bodyPr wrap="none" rtlCol="0">
              <a:spAutoFit/>
            </a:bodyPr>
            <a:lstStyle/>
            <a:p>
              <a:r>
                <a:rPr lang="en-US" altLang="ja-JP" sz="2400" b="1" dirty="0" smtClean="0">
                  <a:solidFill>
                    <a:prstClr val="white"/>
                  </a:solidFill>
                </a:rPr>
                <a:t>DC</a:t>
              </a:r>
              <a:endParaRPr lang="ja-JP" altLang="en-US" sz="2400" b="1" dirty="0">
                <a:solidFill>
                  <a:prstClr val="white"/>
                </a:solidFill>
              </a:endParaRPr>
            </a:p>
          </p:txBody>
        </p:sp>
        <p:sp>
          <p:nvSpPr>
            <p:cNvPr id="126" name="テキスト ボックス 125"/>
            <p:cNvSpPr txBox="1"/>
            <p:nvPr/>
          </p:nvSpPr>
          <p:spPr>
            <a:xfrm>
              <a:off x="5269357" y="3725460"/>
              <a:ext cx="542136" cy="461665"/>
            </a:xfrm>
            <a:prstGeom prst="rect">
              <a:avLst/>
            </a:prstGeom>
            <a:noFill/>
          </p:spPr>
          <p:txBody>
            <a:bodyPr wrap="none" rtlCol="0">
              <a:spAutoFit/>
            </a:bodyPr>
            <a:lstStyle/>
            <a:p>
              <a:r>
                <a:rPr lang="en-US" altLang="ja-JP" sz="2400" b="1" dirty="0" smtClean="0">
                  <a:solidFill>
                    <a:prstClr val="white"/>
                  </a:solidFill>
                </a:rPr>
                <a:t>DC</a:t>
              </a:r>
              <a:endParaRPr lang="ja-JP" altLang="en-US" sz="2400" b="1" dirty="0">
                <a:solidFill>
                  <a:prstClr val="white"/>
                </a:solidFill>
              </a:endParaRPr>
            </a:p>
          </p:txBody>
        </p:sp>
        <p:sp>
          <p:nvSpPr>
            <p:cNvPr id="127" name="テキスト ボックス 126"/>
            <p:cNvSpPr txBox="1"/>
            <p:nvPr/>
          </p:nvSpPr>
          <p:spPr>
            <a:xfrm>
              <a:off x="6148327" y="3997884"/>
              <a:ext cx="542136" cy="461665"/>
            </a:xfrm>
            <a:prstGeom prst="rect">
              <a:avLst/>
            </a:prstGeom>
            <a:noFill/>
          </p:spPr>
          <p:txBody>
            <a:bodyPr wrap="none" rtlCol="0">
              <a:spAutoFit/>
            </a:bodyPr>
            <a:lstStyle/>
            <a:p>
              <a:r>
                <a:rPr lang="en-US" altLang="ja-JP" sz="2400" b="1" dirty="0" smtClean="0">
                  <a:solidFill>
                    <a:prstClr val="white"/>
                  </a:solidFill>
                </a:rPr>
                <a:t>DC</a:t>
              </a:r>
              <a:endParaRPr lang="ja-JP" altLang="en-US" sz="2400" b="1" dirty="0">
                <a:solidFill>
                  <a:prstClr val="white"/>
                </a:solidFill>
              </a:endParaRPr>
            </a:p>
          </p:txBody>
        </p:sp>
        <p:sp>
          <p:nvSpPr>
            <p:cNvPr id="128" name="テキスト ボックス 127"/>
            <p:cNvSpPr txBox="1"/>
            <p:nvPr/>
          </p:nvSpPr>
          <p:spPr>
            <a:xfrm>
              <a:off x="6392089" y="3678378"/>
              <a:ext cx="678134" cy="461665"/>
            </a:xfrm>
            <a:prstGeom prst="rect">
              <a:avLst/>
            </a:prstGeom>
            <a:noFill/>
          </p:spPr>
          <p:txBody>
            <a:bodyPr wrap="none" rtlCol="0">
              <a:spAutoFit/>
            </a:bodyPr>
            <a:lstStyle/>
            <a:p>
              <a:r>
                <a:rPr lang="en-US" altLang="ja-JP" sz="2400" b="1" dirty="0" smtClean="0">
                  <a:solidFill>
                    <a:prstClr val="white"/>
                  </a:solidFill>
                </a:rPr>
                <a:t>TOF</a:t>
              </a:r>
              <a:endParaRPr lang="ja-JP" altLang="en-US" sz="2400" b="1" dirty="0">
                <a:solidFill>
                  <a:prstClr val="white"/>
                </a:solidFill>
              </a:endParaRPr>
            </a:p>
          </p:txBody>
        </p:sp>
        <p:sp>
          <p:nvSpPr>
            <p:cNvPr id="129" name="テキスト ボックス 128"/>
            <p:cNvSpPr txBox="1"/>
            <p:nvPr/>
          </p:nvSpPr>
          <p:spPr>
            <a:xfrm>
              <a:off x="2780529" y="5576489"/>
              <a:ext cx="1042017" cy="461665"/>
            </a:xfrm>
            <a:prstGeom prst="rect">
              <a:avLst/>
            </a:prstGeom>
            <a:noFill/>
          </p:spPr>
          <p:txBody>
            <a:bodyPr wrap="none" rtlCol="0">
              <a:spAutoFit/>
            </a:bodyPr>
            <a:lstStyle/>
            <a:p>
              <a:r>
                <a:rPr lang="en-US" altLang="ja-JP" sz="2400" b="1" dirty="0" smtClean="0">
                  <a:solidFill>
                    <a:prstClr val="white"/>
                  </a:solidFill>
                </a:rPr>
                <a:t>H</a:t>
              </a:r>
              <a:r>
                <a:rPr lang="en-US" altLang="ja-JP" sz="2400" b="1" baseline="-25000" dirty="0" smtClean="0">
                  <a:solidFill>
                    <a:prstClr val="white"/>
                  </a:solidFill>
                </a:rPr>
                <a:t>2</a:t>
              </a:r>
              <a:r>
                <a:rPr lang="en-US" altLang="ja-JP" sz="2400" b="1" dirty="0" smtClean="0">
                  <a:solidFill>
                    <a:prstClr val="white"/>
                  </a:solidFill>
                </a:rPr>
                <a:t> TGT</a:t>
              </a:r>
              <a:endParaRPr lang="ja-JP" altLang="en-US" sz="2400" b="1" dirty="0">
                <a:solidFill>
                  <a:prstClr val="white"/>
                </a:solidFill>
              </a:endParaRPr>
            </a:p>
          </p:txBody>
        </p:sp>
      </p:grpSp>
      <p:sp>
        <p:nvSpPr>
          <p:cNvPr id="138" name="テキスト ボックス 137"/>
          <p:cNvSpPr txBox="1"/>
          <p:nvPr/>
        </p:nvSpPr>
        <p:spPr>
          <a:xfrm>
            <a:off x="5058990" y="631971"/>
            <a:ext cx="3988163" cy="1200329"/>
          </a:xfrm>
          <a:prstGeom prst="rect">
            <a:avLst/>
          </a:prstGeom>
          <a:noFill/>
        </p:spPr>
        <p:txBody>
          <a:bodyPr wrap="square" rtlCol="0">
            <a:spAutoFit/>
          </a:bodyPr>
          <a:lstStyle/>
          <a:p>
            <a:r>
              <a:rPr lang="en-US" altLang="ja-JP" sz="2400" b="1" dirty="0" smtClean="0">
                <a:solidFill>
                  <a:prstClr val="white"/>
                </a:solidFill>
                <a:latin typeface="Times New Roman" pitchFamily="18" charset="0"/>
                <a:cs typeface="Times New Roman" pitchFamily="18" charset="0"/>
              </a:rPr>
              <a:t>Cross Section:</a:t>
            </a:r>
          </a:p>
          <a:p>
            <a:r>
              <a:rPr lang="en-US" altLang="ja-JP" sz="2400" b="1" dirty="0" smtClean="0">
                <a:solidFill>
                  <a:prstClr val="white"/>
                </a:solidFill>
                <a:latin typeface="Times New Roman" pitchFamily="18" charset="0"/>
                <a:cs typeface="Times New Roman" pitchFamily="18" charset="0"/>
              </a:rPr>
              <a:t>  </a:t>
            </a:r>
            <a:r>
              <a:rPr lang="en-US" altLang="ja-JP" sz="2400" b="1" dirty="0" smtClean="0">
                <a:solidFill>
                  <a:prstClr val="white"/>
                </a:solidFill>
                <a:latin typeface="Symbol" panose="05050102010706020507" pitchFamily="18" charset="2"/>
                <a:cs typeface="Times New Roman" pitchFamily="18" charset="0"/>
              </a:rPr>
              <a:t>s </a:t>
            </a:r>
            <a:r>
              <a:rPr lang="en-US" altLang="ja-JP" sz="2400" b="1" dirty="0" smtClean="0">
                <a:solidFill>
                  <a:prstClr val="white"/>
                </a:solidFill>
                <a:latin typeface="Times New Roman" pitchFamily="18" charset="0"/>
                <a:cs typeface="Times New Roman" pitchFamily="18" charset="0"/>
              </a:rPr>
              <a:t>(</a:t>
            </a:r>
            <a:r>
              <a:rPr lang="en-US" altLang="ja-JP" sz="2400" b="1" i="1" dirty="0" err="1" smtClean="0">
                <a:solidFill>
                  <a:prstClr val="white"/>
                </a:solidFill>
                <a:latin typeface="Symbol" panose="05050102010706020507" pitchFamily="18" charset="2"/>
                <a:cs typeface="Times New Roman" pitchFamily="18" charset="0"/>
              </a:rPr>
              <a:t>L</a:t>
            </a:r>
            <a:r>
              <a:rPr lang="en-US" altLang="ja-JP" sz="2400" b="1" i="1" baseline="-25000" dirty="0" err="1" smtClean="0">
                <a:solidFill>
                  <a:prstClr val="white"/>
                </a:solidFill>
                <a:latin typeface="Times New Roman" pitchFamily="18" charset="0"/>
                <a:cs typeface="Times New Roman" pitchFamily="18" charset="0"/>
              </a:rPr>
              <a:t>c</a:t>
            </a:r>
            <a:r>
              <a:rPr lang="en-US" altLang="ja-JP" sz="2400" b="1" dirty="0" smtClean="0">
                <a:solidFill>
                  <a:prstClr val="white"/>
                </a:solidFill>
                <a:latin typeface="Times New Roman" pitchFamily="18" charset="0"/>
                <a:cs typeface="Times New Roman" pitchFamily="18" charset="0"/>
              </a:rPr>
              <a:t>) ~ </a:t>
            </a:r>
            <a:r>
              <a:rPr lang="en-US" altLang="ja-JP" sz="2400" b="1" dirty="0" smtClean="0">
                <a:solidFill>
                  <a:srgbClr val="00FFFF"/>
                </a:solidFill>
                <a:latin typeface="Times New Roman" pitchFamily="18" charset="0"/>
                <a:cs typeface="Times New Roman" pitchFamily="18" charset="0"/>
              </a:rPr>
              <a:t>1 </a:t>
            </a:r>
            <a:r>
              <a:rPr lang="en-US" altLang="ja-JP" sz="2400" b="1" dirty="0" err="1" smtClean="0">
                <a:solidFill>
                  <a:srgbClr val="00FFFF"/>
                </a:solidFill>
                <a:latin typeface="Times New Roman" pitchFamily="18" charset="0"/>
                <a:cs typeface="Times New Roman" pitchFamily="18" charset="0"/>
              </a:rPr>
              <a:t>nb</a:t>
            </a:r>
            <a:r>
              <a:rPr lang="en-US" altLang="ja-JP" sz="2400" b="1" dirty="0" smtClean="0">
                <a:solidFill>
                  <a:srgbClr val="00FFFF"/>
                </a:solidFill>
                <a:latin typeface="Times New Roman" pitchFamily="18" charset="0"/>
                <a:cs typeface="Times New Roman" pitchFamily="18" charset="0"/>
              </a:rPr>
              <a:t> </a:t>
            </a:r>
            <a:r>
              <a:rPr lang="en-US" altLang="ja-JP" sz="2400" b="1" dirty="0" smtClean="0">
                <a:solidFill>
                  <a:prstClr val="white"/>
                </a:solidFill>
                <a:latin typeface="Times New Roman" pitchFamily="18" charset="0"/>
                <a:cs typeface="Times New Roman" pitchFamily="18" charset="0"/>
              </a:rPr>
              <a:t>(no meas</a:t>
            </a:r>
            <a:r>
              <a:rPr lang="en-US" altLang="ja-JP" sz="2400" b="1" dirty="0" smtClean="0">
                <a:solidFill>
                  <a:prstClr val="white"/>
                </a:solidFill>
                <a:latin typeface="Times New Roman" pitchFamily="18" charset="0"/>
                <a:cs typeface="Times New Roman" pitchFamily="18" charset="0"/>
              </a:rPr>
              <a:t>.)</a:t>
            </a:r>
          </a:p>
          <a:p>
            <a:r>
              <a:rPr lang="en-US" altLang="ja-JP" sz="2400" b="1" dirty="0">
                <a:solidFill>
                  <a:prstClr val="white"/>
                </a:solidFill>
                <a:latin typeface="Times New Roman" pitchFamily="18" charset="0"/>
                <a:cs typeface="Times New Roman" pitchFamily="18" charset="0"/>
              </a:rPr>
              <a:t> </a:t>
            </a:r>
            <a:r>
              <a:rPr lang="en-US" altLang="ja-JP" sz="2400" b="1" dirty="0" smtClean="0">
                <a:solidFill>
                  <a:prstClr val="white"/>
                </a:solidFill>
                <a:latin typeface="Times New Roman" pitchFamily="18" charset="0"/>
                <a:cs typeface="Times New Roman" pitchFamily="18" charset="0"/>
              </a:rPr>
              <a:t>  PTEP2014, 103D01(2014)</a:t>
            </a:r>
            <a:endParaRPr lang="en-US" altLang="ja-JP" sz="2400" b="1" dirty="0">
              <a:solidFill>
                <a:prstClr val="white"/>
              </a:solidFill>
              <a:latin typeface="Times New Roman" pitchFamily="18" charset="0"/>
              <a:cs typeface="Times New Roman" pitchFamily="18" charset="0"/>
            </a:endParaRPr>
          </a:p>
        </p:txBody>
      </p:sp>
      <p:sp>
        <p:nvSpPr>
          <p:cNvPr id="63" name="テキスト ボックス 62"/>
          <p:cNvSpPr txBox="1"/>
          <p:nvPr/>
        </p:nvSpPr>
        <p:spPr>
          <a:xfrm>
            <a:off x="146771" y="6188772"/>
            <a:ext cx="3655296" cy="523220"/>
          </a:xfrm>
          <a:prstGeom prst="rect">
            <a:avLst/>
          </a:prstGeom>
          <a:noFill/>
          <a:ln>
            <a:solidFill>
              <a:srgbClr val="00FFFF"/>
            </a:solidFill>
          </a:ln>
        </p:spPr>
        <p:txBody>
          <a:bodyPr wrap="none" rtlCol="0">
            <a:spAutoFit/>
          </a:bodyPr>
          <a:lstStyle/>
          <a:p>
            <a:r>
              <a:rPr lang="en-US" altLang="ja-JP" sz="2800" b="1" i="1" dirty="0" smtClean="0">
                <a:solidFill>
                  <a:srgbClr val="00FFFF"/>
                </a:solidFill>
              </a:rPr>
              <a:t>R&amp;D works in progress.</a:t>
            </a:r>
            <a:endParaRPr lang="ja-JP" altLang="en-US" sz="2800" b="1" i="1" dirty="0">
              <a:solidFill>
                <a:srgbClr val="00FFFF"/>
              </a:solidFill>
            </a:endParaRPr>
          </a:p>
        </p:txBody>
      </p:sp>
    </p:spTree>
    <p:extLst>
      <p:ext uri="{BB962C8B-B14F-4D97-AF65-F5344CB8AC3E}">
        <p14:creationId xmlns:p14="http://schemas.microsoft.com/office/powerpoint/2010/main" val="245334403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836712"/>
          </a:xfrm>
        </p:spPr>
        <p:txBody>
          <a:bodyPr/>
          <a:lstStyle/>
          <a:p>
            <a:r>
              <a:rPr kumimoji="1" lang="en-US" altLang="ja-JP" sz="4000" dirty="0" smtClean="0"/>
              <a:t>How to check trigger system</a:t>
            </a:r>
            <a:endParaRPr kumimoji="1" lang="ja-JP" altLang="en-US" sz="4000" dirty="0"/>
          </a:p>
        </p:txBody>
      </p:sp>
      <p:sp>
        <p:nvSpPr>
          <p:cNvPr id="3" name="コンテンツ プレースホルダー 2"/>
          <p:cNvSpPr>
            <a:spLocks noGrp="1"/>
          </p:cNvSpPr>
          <p:nvPr>
            <p:ph idx="1"/>
          </p:nvPr>
        </p:nvSpPr>
        <p:spPr>
          <a:xfrm>
            <a:off x="611560" y="980728"/>
            <a:ext cx="8064896" cy="5544616"/>
          </a:xfrm>
        </p:spPr>
        <p:txBody>
          <a:bodyPr>
            <a:normAutofit fontScale="85000" lnSpcReduction="20000"/>
          </a:bodyPr>
          <a:lstStyle/>
          <a:p>
            <a:pPr marL="514350" indent="-457200"/>
            <a:r>
              <a:rPr lang="en-US" altLang="ja-JP" dirty="0" smtClean="0">
                <a:ea typeface="ＭＳ Ｐゴシック" pitchFamily="50" charset="-128"/>
              </a:rPr>
              <a:t>Use known reaction: Hyperon production</a:t>
            </a:r>
          </a:p>
          <a:p>
            <a:pPr marL="914400" lvl="1" indent="-457200"/>
            <a:r>
              <a:rPr lang="en-US" altLang="ja-JP" dirty="0">
                <a:latin typeface="Symbol" panose="05050102010706020507" pitchFamily="18" charset="2"/>
                <a:ea typeface="ＭＳ Ｐゴシック" pitchFamily="50" charset="-128"/>
              </a:rPr>
              <a:t>p</a:t>
            </a:r>
            <a:r>
              <a:rPr lang="en-US" altLang="ja-JP" baseline="30000" dirty="0">
                <a:latin typeface="Symbol" panose="05050102010706020507" pitchFamily="18" charset="2"/>
                <a:ea typeface="ＭＳ Ｐゴシック" pitchFamily="50" charset="-128"/>
              </a:rPr>
              <a:t>-</a:t>
            </a:r>
            <a:r>
              <a:rPr lang="en-US" altLang="ja-JP" dirty="0">
                <a:ea typeface="ＭＳ Ｐゴシック" pitchFamily="50" charset="-128"/>
              </a:rPr>
              <a:t> p </a:t>
            </a:r>
            <a:r>
              <a:rPr lang="ja-JP" altLang="en-US" dirty="0">
                <a:ea typeface="ＭＳ Ｐゴシック" pitchFamily="50" charset="-128"/>
              </a:rPr>
              <a:t>→ </a:t>
            </a:r>
            <a:r>
              <a:rPr lang="en-US" altLang="ja-JP" dirty="0">
                <a:latin typeface="Symbol" panose="05050102010706020507" pitchFamily="18" charset="2"/>
                <a:ea typeface="ＭＳ Ｐゴシック" pitchFamily="50" charset="-128"/>
              </a:rPr>
              <a:t>L</a:t>
            </a:r>
            <a:r>
              <a:rPr lang="en-US" altLang="ja-JP" dirty="0">
                <a:ea typeface="ＭＳ Ｐゴシック" pitchFamily="50" charset="-128"/>
              </a:rPr>
              <a:t> </a:t>
            </a:r>
            <a:r>
              <a:rPr lang="en-US" altLang="ja-JP" dirty="0" smtClean="0">
                <a:ea typeface="ＭＳ Ｐゴシック" pitchFamily="50" charset="-128"/>
              </a:rPr>
              <a:t>K</a:t>
            </a:r>
            <a:r>
              <a:rPr lang="en-US" altLang="ja-JP" baseline="-25000" dirty="0" smtClean="0">
                <a:ea typeface="ＭＳ Ｐゴシック" pitchFamily="50" charset="-128"/>
              </a:rPr>
              <a:t>S</a:t>
            </a:r>
            <a:r>
              <a:rPr lang="en-US" altLang="ja-JP" baseline="30000" dirty="0" smtClean="0">
                <a:ea typeface="ＭＳ Ｐゴシック" pitchFamily="50" charset="-128"/>
              </a:rPr>
              <a:t>0 </a:t>
            </a:r>
            <a:r>
              <a:rPr lang="en-US" altLang="ja-JP" dirty="0">
                <a:ea typeface="ＭＳ Ｐゴシック" pitchFamily="50" charset="-128"/>
              </a:rPr>
              <a:t> </a:t>
            </a:r>
            <a:r>
              <a:rPr lang="en-US" altLang="ja-JP" dirty="0" smtClean="0">
                <a:ea typeface="ＭＳ Ｐゴシック" pitchFamily="50" charset="-128"/>
              </a:rPr>
              <a:t>(~300 </a:t>
            </a:r>
            <a:r>
              <a:rPr lang="en-US" altLang="ja-JP" dirty="0" smtClean="0">
                <a:latin typeface="Symbol" panose="05050102010706020507" pitchFamily="18" charset="2"/>
                <a:ea typeface="ＭＳ Ｐゴシック" pitchFamily="50" charset="-128"/>
              </a:rPr>
              <a:t>m</a:t>
            </a:r>
            <a:r>
              <a:rPr lang="en-US" altLang="ja-JP" dirty="0" smtClean="0">
                <a:ea typeface="ＭＳ Ｐゴシック" pitchFamily="50" charset="-128"/>
              </a:rPr>
              <a:t>b @ 4.5 GeV/c) </a:t>
            </a:r>
            <a:endParaRPr lang="en-US" altLang="ja-JP" dirty="0" smtClean="0">
              <a:latin typeface="Symbol" panose="05050102010706020507" pitchFamily="18" charset="2"/>
              <a:ea typeface="ＭＳ Ｐゴシック" pitchFamily="50" charset="-128"/>
            </a:endParaRPr>
          </a:p>
          <a:p>
            <a:pPr marL="914400" lvl="1" indent="-457200"/>
            <a:r>
              <a:rPr lang="en-US" altLang="ja-JP" dirty="0" smtClean="0">
                <a:latin typeface="Symbol" panose="05050102010706020507" pitchFamily="18" charset="2"/>
                <a:ea typeface="ＭＳ Ｐゴシック" pitchFamily="50" charset="-128"/>
              </a:rPr>
              <a:t>p</a:t>
            </a:r>
            <a:r>
              <a:rPr lang="en-US" altLang="ja-JP" baseline="30000" dirty="0" smtClean="0">
                <a:latin typeface="Symbol" panose="05050102010706020507" pitchFamily="18" charset="2"/>
                <a:ea typeface="ＭＳ Ｐゴシック" pitchFamily="50" charset="-128"/>
              </a:rPr>
              <a:t>-</a:t>
            </a:r>
            <a:r>
              <a:rPr lang="en-US" altLang="ja-JP" dirty="0" smtClean="0">
                <a:ea typeface="ＭＳ Ｐゴシック" pitchFamily="50" charset="-128"/>
              </a:rPr>
              <a:t> p </a:t>
            </a:r>
            <a:r>
              <a:rPr lang="ja-JP" altLang="en-US" dirty="0" smtClean="0">
                <a:ea typeface="ＭＳ Ｐゴシック" pitchFamily="50" charset="-128"/>
              </a:rPr>
              <a:t>→ </a:t>
            </a:r>
            <a:r>
              <a:rPr lang="en-US" altLang="ja-JP" dirty="0" smtClean="0">
                <a:latin typeface="Symbol" panose="05050102010706020507" pitchFamily="18" charset="2"/>
                <a:ea typeface="ＭＳ Ｐゴシック" pitchFamily="50" charset="-128"/>
              </a:rPr>
              <a:t>L</a:t>
            </a:r>
            <a:r>
              <a:rPr lang="en-US" altLang="ja-JP" dirty="0" smtClean="0">
                <a:ea typeface="ＭＳ Ｐゴシック" pitchFamily="50" charset="-128"/>
              </a:rPr>
              <a:t> K</a:t>
            </a:r>
            <a:r>
              <a:rPr lang="en-US" altLang="ja-JP" baseline="30000" dirty="0" smtClean="0">
                <a:ea typeface="ＭＳ Ｐゴシック" pitchFamily="50" charset="-128"/>
              </a:rPr>
              <a:t>*0 </a:t>
            </a:r>
            <a:r>
              <a:rPr lang="en-US" altLang="ja-JP" dirty="0" smtClean="0">
                <a:ea typeface="ＭＳ Ｐゴシック" pitchFamily="50" charset="-128"/>
              </a:rPr>
              <a:t>(~130 </a:t>
            </a:r>
            <a:r>
              <a:rPr lang="en-US" altLang="ja-JP" dirty="0">
                <a:latin typeface="Symbol" panose="05050102010706020507" pitchFamily="18" charset="2"/>
                <a:ea typeface="ＭＳ Ｐゴシック" pitchFamily="50" charset="-128"/>
              </a:rPr>
              <a:t>m</a:t>
            </a:r>
            <a:r>
              <a:rPr lang="en-US" altLang="ja-JP" dirty="0">
                <a:ea typeface="ＭＳ Ｐゴシック" pitchFamily="50" charset="-128"/>
              </a:rPr>
              <a:t>b @ 4.5 GeV/c) </a:t>
            </a:r>
            <a:endParaRPr lang="en-US" altLang="ja-JP" dirty="0" smtClean="0">
              <a:ea typeface="ＭＳ Ｐゴシック" pitchFamily="50" charset="-128"/>
            </a:endParaRPr>
          </a:p>
          <a:p>
            <a:pPr marL="914400" lvl="1" indent="-457200"/>
            <a:r>
              <a:rPr lang="en-US" altLang="ja-JP" dirty="0" smtClean="0">
                <a:latin typeface="Symbol" panose="05050102010706020507" pitchFamily="18" charset="2"/>
                <a:ea typeface="ＭＳ Ｐゴシック" pitchFamily="50" charset="-128"/>
              </a:rPr>
              <a:t>(p</a:t>
            </a:r>
            <a:r>
              <a:rPr lang="en-US" altLang="ja-JP" baseline="30000" dirty="0" smtClean="0">
                <a:latin typeface="Symbol" panose="05050102010706020507" pitchFamily="18" charset="2"/>
                <a:ea typeface="ＭＳ Ｐゴシック" pitchFamily="50" charset="-128"/>
              </a:rPr>
              <a:t>-</a:t>
            </a:r>
            <a:r>
              <a:rPr lang="en-US" altLang="ja-JP" dirty="0" smtClean="0">
                <a:ea typeface="ＭＳ Ｐゴシック" pitchFamily="50" charset="-128"/>
              </a:rPr>
              <a:t> </a:t>
            </a:r>
            <a:r>
              <a:rPr lang="en-US" altLang="ja-JP" dirty="0">
                <a:ea typeface="ＭＳ Ｐゴシック" pitchFamily="50" charset="-128"/>
              </a:rPr>
              <a:t>p </a:t>
            </a:r>
            <a:r>
              <a:rPr lang="ja-JP" altLang="en-US" dirty="0">
                <a:ea typeface="ＭＳ Ｐゴシック" pitchFamily="50" charset="-128"/>
              </a:rPr>
              <a:t>→ </a:t>
            </a:r>
            <a:r>
              <a:rPr lang="en-US" altLang="ja-JP" dirty="0" smtClean="0">
                <a:ea typeface="ＭＳ Ｐゴシック" pitchFamily="50" charset="-128"/>
              </a:rPr>
              <a:t>n </a:t>
            </a:r>
            <a:r>
              <a:rPr lang="en-US" altLang="ja-JP" dirty="0" smtClean="0">
                <a:latin typeface="Symbol" panose="05050102010706020507" pitchFamily="18" charset="2"/>
                <a:ea typeface="ＭＳ Ｐゴシック" pitchFamily="50" charset="-128"/>
              </a:rPr>
              <a:t>r</a:t>
            </a:r>
            <a:r>
              <a:rPr lang="en-US" altLang="ja-JP" baseline="30000" dirty="0" smtClean="0">
                <a:ea typeface="ＭＳ Ｐゴシック" pitchFamily="50" charset="-128"/>
              </a:rPr>
              <a:t>0</a:t>
            </a:r>
            <a:r>
              <a:rPr lang="en-US" altLang="ja-JP" dirty="0" smtClean="0">
                <a:ea typeface="ＭＳ Ｐゴシック" pitchFamily="50" charset="-128"/>
              </a:rPr>
              <a:t>)</a:t>
            </a:r>
          </a:p>
          <a:p>
            <a:pPr marL="57150" indent="0">
              <a:buNone/>
            </a:pPr>
            <a:r>
              <a:rPr lang="ja-JP" altLang="en-US" dirty="0" smtClean="0">
                <a:ea typeface="ＭＳ Ｐゴシック" pitchFamily="50" charset="-128"/>
              </a:rPr>
              <a:t>＊</a:t>
            </a:r>
            <a:r>
              <a:rPr lang="en-US" altLang="ja-JP" dirty="0" smtClean="0">
                <a:ea typeface="ＭＳ Ｐゴシック" pitchFamily="50" charset="-128"/>
              </a:rPr>
              <a:t>100 </a:t>
            </a:r>
            <a:r>
              <a:rPr lang="en-US" altLang="ja-JP" dirty="0">
                <a:latin typeface="Symbol" panose="05050102010706020507" pitchFamily="18" charset="2"/>
                <a:ea typeface="ＭＳ Ｐゴシック" pitchFamily="50" charset="-128"/>
              </a:rPr>
              <a:t>m</a:t>
            </a:r>
            <a:r>
              <a:rPr lang="en-US" altLang="ja-JP" dirty="0">
                <a:ea typeface="ＭＳ Ｐゴシック" pitchFamily="50" charset="-128"/>
              </a:rPr>
              <a:t>b </a:t>
            </a:r>
            <a:r>
              <a:rPr lang="ja-JP" altLang="en-US" dirty="0">
                <a:ea typeface="ＭＳ Ｐゴシック" pitchFamily="50" charset="-128"/>
              </a:rPr>
              <a:t>⇒ </a:t>
            </a:r>
            <a:r>
              <a:rPr lang="en-US" altLang="ja-JP" dirty="0" smtClean="0">
                <a:ea typeface="ＭＳ Ｐゴシック" pitchFamily="50" charset="-128"/>
              </a:rPr>
              <a:t>~1.0×10</a:t>
            </a:r>
            <a:r>
              <a:rPr lang="en-US" altLang="ja-JP" baseline="30000" dirty="0" smtClean="0">
                <a:ea typeface="ＭＳ Ｐゴシック" pitchFamily="50" charset="-128"/>
              </a:rPr>
              <a:t>4</a:t>
            </a:r>
            <a:r>
              <a:rPr lang="en-US" altLang="ja-JP" dirty="0" smtClean="0">
                <a:ea typeface="ＭＳ Ｐゴシック" pitchFamily="50" charset="-128"/>
              </a:rPr>
              <a:t> events/h @ 1 g/cm</a:t>
            </a:r>
            <a:r>
              <a:rPr lang="en-US" altLang="ja-JP" baseline="30000" dirty="0" smtClean="0">
                <a:ea typeface="ＭＳ Ｐゴシック" pitchFamily="50" charset="-128"/>
              </a:rPr>
              <a:t>2</a:t>
            </a:r>
            <a:r>
              <a:rPr lang="en-US" altLang="ja-JP" dirty="0" smtClean="0">
                <a:ea typeface="ＭＳ Ｐゴシック" pitchFamily="50" charset="-128"/>
              </a:rPr>
              <a:t>, 1 M/spill</a:t>
            </a:r>
          </a:p>
          <a:p>
            <a:pPr marL="914400" lvl="1" indent="-457200"/>
            <a:r>
              <a:rPr lang="en-US" altLang="ja-JP" dirty="0" smtClean="0">
                <a:ea typeface="ＭＳ Ｐゴシック" pitchFamily="50" charset="-128"/>
              </a:rPr>
              <a:t>CH</a:t>
            </a:r>
            <a:r>
              <a:rPr lang="en-US" altLang="ja-JP" baseline="-25000" dirty="0" smtClean="0">
                <a:ea typeface="ＭＳ Ｐゴシック" pitchFamily="50" charset="-128"/>
              </a:rPr>
              <a:t>2</a:t>
            </a:r>
            <a:r>
              <a:rPr lang="en-US" altLang="ja-JP" dirty="0" smtClean="0">
                <a:ea typeface="ＭＳ Ｐゴシック" pitchFamily="50" charset="-128"/>
              </a:rPr>
              <a:t> target is available for checking displaced vertex method.</a:t>
            </a:r>
            <a:endParaRPr lang="en-US" altLang="ja-JP" dirty="0">
              <a:ea typeface="ＭＳ Ｐゴシック" pitchFamily="50" charset="-128"/>
            </a:endParaRPr>
          </a:p>
          <a:p>
            <a:pPr marL="57150" indent="0">
              <a:buNone/>
            </a:pPr>
            <a:endParaRPr lang="en-US" altLang="ja-JP" dirty="0" smtClean="0">
              <a:ea typeface="ＭＳ Ｐゴシック" pitchFamily="50" charset="-128"/>
            </a:endParaRPr>
          </a:p>
          <a:p>
            <a:pPr marL="514350" indent="-457200"/>
            <a:r>
              <a:rPr lang="en-US" altLang="ja-JP" dirty="0" smtClean="0">
                <a:ea typeface="ＭＳ Ｐゴシック" pitchFamily="50" charset="-128"/>
              </a:rPr>
              <a:t>From </a:t>
            </a:r>
            <a:r>
              <a:rPr lang="en-US" altLang="ja-JP" dirty="0" smtClean="0">
                <a:latin typeface="Symbol" panose="05050102010706020507" pitchFamily="18" charset="2"/>
                <a:ea typeface="ＭＳ Ｐゴシック" pitchFamily="50" charset="-128"/>
              </a:rPr>
              <a:t>L</a:t>
            </a:r>
            <a:r>
              <a:rPr lang="en-US" altLang="ja-JP" dirty="0" smtClean="0">
                <a:ea typeface="ＭＳ Ｐゴシック" pitchFamily="50" charset="-128"/>
              </a:rPr>
              <a:t> detection study w/ and w/o mass trigger</a:t>
            </a:r>
          </a:p>
          <a:p>
            <a:pPr marL="914400" lvl="1" indent="-457200"/>
            <a:r>
              <a:rPr lang="en-US" altLang="ja-JP" dirty="0" smtClean="0">
                <a:ea typeface="ＭＳ Ｐゴシック" pitchFamily="50" charset="-128"/>
              </a:rPr>
              <a:t>Beam rate responses: Start from low beam intensity</a:t>
            </a:r>
          </a:p>
          <a:p>
            <a:pPr marL="1314450" lvl="2" indent="-457200"/>
            <a:r>
              <a:rPr lang="en-US" altLang="ja-JP" dirty="0" smtClean="0">
                <a:ea typeface="ＭＳ Ｐゴシック" pitchFamily="50" charset="-128"/>
              </a:rPr>
              <a:t>Efficiency</a:t>
            </a:r>
          </a:p>
          <a:p>
            <a:pPr marL="914400" lvl="1" indent="-457200"/>
            <a:r>
              <a:rPr lang="en-US" altLang="ja-JP" dirty="0" smtClean="0">
                <a:ea typeface="ＭＳ Ｐゴシック" pitchFamily="50" charset="-128"/>
              </a:rPr>
              <a:t>Bias of trigger</a:t>
            </a:r>
          </a:p>
          <a:p>
            <a:pPr marL="1314450" lvl="2" indent="-457200"/>
            <a:r>
              <a:rPr lang="en-US" altLang="ja-JP" dirty="0">
                <a:ea typeface="ＭＳ Ｐゴシック" pitchFamily="50" charset="-128"/>
              </a:rPr>
              <a:t>Momentum </a:t>
            </a:r>
            <a:r>
              <a:rPr lang="en-US" altLang="ja-JP" dirty="0" smtClean="0">
                <a:ea typeface="ＭＳ Ｐゴシック" pitchFamily="50" charset="-128"/>
              </a:rPr>
              <a:t>dependence: Detector </a:t>
            </a:r>
            <a:r>
              <a:rPr lang="en-US" altLang="ja-JP" dirty="0">
                <a:ea typeface="ＭＳ Ｐゴシック" pitchFamily="50" charset="-128"/>
              </a:rPr>
              <a:t>position </a:t>
            </a:r>
            <a:r>
              <a:rPr lang="en-US" altLang="ja-JP" dirty="0" smtClean="0">
                <a:ea typeface="ＭＳ Ｐゴシック" pitchFamily="50" charset="-128"/>
              </a:rPr>
              <a:t>dependences</a:t>
            </a:r>
          </a:p>
          <a:p>
            <a:pPr marL="1314450" lvl="2" indent="-457200"/>
            <a:r>
              <a:rPr lang="en-US" altLang="ja-JP" dirty="0" smtClean="0">
                <a:ea typeface="ＭＳ Ｐゴシック" pitchFamily="50" charset="-128"/>
              </a:rPr>
              <a:t>Errors: Event slip</a:t>
            </a:r>
          </a:p>
          <a:p>
            <a:pPr marL="914400" lvl="1" indent="-457200"/>
            <a:endParaRPr lang="en-US" altLang="ja-JP" dirty="0">
              <a:ea typeface="ＭＳ Ｐゴシック" pitchFamily="50" charset="-128"/>
            </a:endParaRPr>
          </a:p>
          <a:p>
            <a:pPr marL="57150" indent="0">
              <a:buNone/>
            </a:pPr>
            <a:r>
              <a:rPr lang="ja-JP" altLang="en-US" dirty="0" smtClean="0">
                <a:ea typeface="ＭＳ Ｐゴシック" pitchFamily="50" charset="-128"/>
              </a:rPr>
              <a:t>＊</a:t>
            </a:r>
            <a:r>
              <a:rPr lang="en-US" altLang="ja-JP" dirty="0" smtClean="0">
                <a:ea typeface="ＭＳ Ｐゴシック" pitchFamily="50" charset="-128"/>
              </a:rPr>
              <a:t>Trigger system can be checked by various methods.</a:t>
            </a:r>
          </a:p>
          <a:p>
            <a:pPr marL="914400" lvl="1" indent="-457200"/>
            <a:r>
              <a:rPr lang="en-US" altLang="ja-JP" dirty="0" smtClean="0">
                <a:ea typeface="ＭＳ Ｐゴシック" pitchFamily="50" charset="-128"/>
              </a:rPr>
              <a:t>With semi-online analysis</a:t>
            </a:r>
          </a:p>
          <a:p>
            <a:pPr marL="914400" lvl="1" indent="-457200"/>
            <a:r>
              <a:rPr lang="en-US" altLang="ja-JP" dirty="0" smtClean="0">
                <a:ea typeface="ＭＳ Ｐゴシック" pitchFamily="50" charset="-128"/>
              </a:rPr>
              <a:t>Including momentum calibration and so on</a:t>
            </a:r>
          </a:p>
        </p:txBody>
      </p:sp>
      <p:sp>
        <p:nvSpPr>
          <p:cNvPr id="5" name="スライド番号プレースホルダ 4"/>
          <p:cNvSpPr>
            <a:spLocks noGrp="1"/>
          </p:cNvSpPr>
          <p:nvPr>
            <p:ph type="sldNum" sz="quarter" idx="12"/>
          </p:nvPr>
        </p:nvSpPr>
        <p:spPr/>
        <p:txBody>
          <a:bodyPr/>
          <a:lstStyle/>
          <a:p>
            <a:fld id="{D2D8002D-B5B0-4BAC-B1F6-782DDCCE6D9C}" type="slidenum">
              <a:rPr lang="ja-JP" altLang="en-US" smtClean="0">
                <a:solidFill>
                  <a:prstClr val="black"/>
                </a:solidFill>
              </a:rPr>
              <a:pPr/>
              <a:t>100</a:t>
            </a:fld>
            <a:endParaRPr lang="ja-JP" altLang="en-US" dirty="0">
              <a:solidFill>
                <a:prstClr val="black"/>
              </a:solidFill>
            </a:endParaRPr>
          </a:p>
        </p:txBody>
      </p:sp>
    </p:spTree>
    <p:extLst>
      <p:ext uri="{BB962C8B-B14F-4D97-AF65-F5344CB8AC3E}">
        <p14:creationId xmlns:p14="http://schemas.microsoft.com/office/powerpoint/2010/main" val="362298725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826452"/>
            <a:ext cx="8229600" cy="1143000"/>
          </a:xfrm>
        </p:spPr>
        <p:txBody>
          <a:bodyPr/>
          <a:lstStyle/>
          <a:p>
            <a:r>
              <a:rPr kumimoji="1" lang="en-US" altLang="ja-JP" dirty="0" smtClean="0">
                <a:solidFill>
                  <a:schemeClr val="bg1"/>
                </a:solidFill>
              </a:rPr>
              <a:t>Backup slides for </a:t>
            </a:r>
            <a:br>
              <a:rPr kumimoji="1" lang="en-US" altLang="ja-JP" dirty="0" smtClean="0">
                <a:solidFill>
                  <a:schemeClr val="bg1"/>
                </a:solidFill>
              </a:rPr>
            </a:br>
            <a:r>
              <a:rPr kumimoji="1" lang="en-US" altLang="ja-JP" dirty="0" smtClean="0">
                <a:solidFill>
                  <a:schemeClr val="bg1"/>
                </a:solidFill>
              </a:rPr>
              <a:t>Spectroscopy of </a:t>
            </a:r>
            <a:r>
              <a:rPr kumimoji="1" lang="en-US" altLang="ja-JP" dirty="0" err="1" smtClean="0">
                <a:solidFill>
                  <a:schemeClr val="bg1"/>
                </a:solidFill>
              </a:rPr>
              <a:t>QQq</a:t>
            </a:r>
            <a:r>
              <a:rPr kumimoji="1" lang="en-US" altLang="ja-JP" dirty="0" smtClean="0">
                <a:solidFill>
                  <a:schemeClr val="bg1"/>
                </a:solidFill>
              </a:rPr>
              <a:t> system</a:t>
            </a:r>
            <a:endParaRPr kumimoji="1" lang="ja-JP" altLang="en-US" dirty="0">
              <a:solidFill>
                <a:schemeClr val="bg1"/>
              </a:solidFill>
            </a:endParaRPr>
          </a:p>
        </p:txBody>
      </p:sp>
      <p:sp>
        <p:nvSpPr>
          <p:cNvPr id="4" name="スライド番号プレースホルダー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101</a:t>
            </a:fld>
            <a:endParaRPr lang="ja-JP" altLang="en-US" dirty="0">
              <a:solidFill>
                <a:prstClr val="black">
                  <a:tint val="75000"/>
                </a:prstClr>
              </a:solidFill>
            </a:endParaRPr>
          </a:p>
        </p:txBody>
      </p:sp>
    </p:spTree>
    <p:extLst>
      <p:ext uri="{BB962C8B-B14F-4D97-AF65-F5344CB8AC3E}">
        <p14:creationId xmlns:p14="http://schemas.microsoft.com/office/powerpoint/2010/main" val="4387741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 name="グラフ 80"/>
          <p:cNvGraphicFramePr>
            <a:graphicFrameLocks/>
          </p:cNvGraphicFramePr>
          <p:nvPr>
            <p:extLst>
              <p:ext uri="{D42A27DB-BD31-4B8C-83A1-F6EECF244321}">
                <p14:modId xmlns:p14="http://schemas.microsoft.com/office/powerpoint/2010/main" val="487331835"/>
              </p:ext>
            </p:extLst>
          </p:nvPr>
        </p:nvGraphicFramePr>
        <p:xfrm>
          <a:off x="2489380" y="1723915"/>
          <a:ext cx="4572000" cy="4228765"/>
        </p:xfrm>
        <a:graphic>
          <a:graphicData uri="http://schemas.openxmlformats.org/drawingml/2006/chart">
            <c:chart xmlns:c="http://schemas.openxmlformats.org/drawingml/2006/chart" xmlns:r="http://schemas.openxmlformats.org/officeDocument/2006/relationships" r:id="rId3"/>
          </a:graphicData>
        </a:graphic>
      </p:graphicFrame>
      <p:sp>
        <p:nvSpPr>
          <p:cNvPr id="2" name="タイトル 1"/>
          <p:cNvSpPr>
            <a:spLocks noGrp="1"/>
          </p:cNvSpPr>
          <p:nvPr>
            <p:ph type="title"/>
          </p:nvPr>
        </p:nvSpPr>
        <p:spPr>
          <a:xfrm>
            <a:off x="488768" y="91356"/>
            <a:ext cx="8427308" cy="1143000"/>
          </a:xfrm>
        </p:spPr>
        <p:txBody>
          <a:bodyPr/>
          <a:lstStyle/>
          <a:p>
            <a:r>
              <a:rPr lang="en-US" altLang="ja-JP" sz="4000" dirty="0" err="1" smtClean="0">
                <a:solidFill>
                  <a:schemeClr val="bg1"/>
                </a:solidFill>
              </a:rPr>
              <a:t>qQQ</a:t>
            </a:r>
            <a:r>
              <a:rPr lang="en-US" altLang="ja-JP" sz="4000" dirty="0" smtClean="0">
                <a:solidFill>
                  <a:schemeClr val="bg1"/>
                </a:solidFill>
              </a:rPr>
              <a:t> Baryon spectroscopy</a:t>
            </a:r>
            <a:endParaRPr kumimoji="1" lang="ja-JP" altLang="en-US" sz="4000" dirty="0">
              <a:solidFill>
                <a:schemeClr val="bg1"/>
              </a:solidFill>
            </a:endParaRPr>
          </a:p>
        </p:txBody>
      </p:sp>
      <p:sp>
        <p:nvSpPr>
          <p:cNvPr id="4" name="スライド番号プレースホルダー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102</a:t>
            </a:fld>
            <a:endParaRPr lang="ja-JP" altLang="en-US" dirty="0">
              <a:solidFill>
                <a:prstClr val="black">
                  <a:tint val="75000"/>
                </a:prstClr>
              </a:solidFill>
            </a:endParaRPr>
          </a:p>
        </p:txBody>
      </p:sp>
      <p:cxnSp>
        <p:nvCxnSpPr>
          <p:cNvPr id="27" name="直線コネクタ 26"/>
          <p:cNvCxnSpPr/>
          <p:nvPr/>
        </p:nvCxnSpPr>
        <p:spPr>
          <a:xfrm>
            <a:off x="3821446" y="1908864"/>
            <a:ext cx="0" cy="3200400"/>
          </a:xfrm>
          <a:prstGeom prst="line">
            <a:avLst/>
          </a:prstGeom>
          <a:ln w="158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4710373" y="1882945"/>
            <a:ext cx="0" cy="3200400"/>
          </a:xfrm>
          <a:prstGeom prst="line">
            <a:avLst/>
          </a:prstGeom>
          <a:ln w="15875">
            <a:solidFill>
              <a:srgbClr val="FF00FF"/>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3676951" y="1354574"/>
            <a:ext cx="304892" cy="461665"/>
          </a:xfrm>
          <a:prstGeom prst="rect">
            <a:avLst/>
          </a:prstGeom>
          <a:noFill/>
        </p:spPr>
        <p:txBody>
          <a:bodyPr wrap="none" rtlCol="0">
            <a:spAutoFit/>
          </a:bodyPr>
          <a:lstStyle/>
          <a:p>
            <a:r>
              <a:rPr kumimoji="1" lang="en-US" altLang="ja-JP" sz="2400" i="1" dirty="0" smtClean="0">
                <a:solidFill>
                  <a:schemeClr val="bg1"/>
                </a:solidFill>
              </a:rPr>
              <a:t>s</a:t>
            </a:r>
            <a:endParaRPr kumimoji="1" lang="ja-JP" altLang="en-US" sz="2400" i="1" dirty="0">
              <a:solidFill>
                <a:schemeClr val="bg1"/>
              </a:solidFill>
            </a:endParaRPr>
          </a:p>
        </p:txBody>
      </p:sp>
      <p:sp>
        <p:nvSpPr>
          <p:cNvPr id="31" name="テキスト ボックス 30"/>
          <p:cNvSpPr txBox="1"/>
          <p:nvPr/>
        </p:nvSpPr>
        <p:spPr>
          <a:xfrm>
            <a:off x="4545167" y="1342436"/>
            <a:ext cx="314510" cy="461665"/>
          </a:xfrm>
          <a:prstGeom prst="rect">
            <a:avLst/>
          </a:prstGeom>
          <a:noFill/>
        </p:spPr>
        <p:txBody>
          <a:bodyPr wrap="none" rtlCol="0">
            <a:spAutoFit/>
          </a:bodyPr>
          <a:lstStyle/>
          <a:p>
            <a:r>
              <a:rPr lang="en-US" altLang="ja-JP" sz="2400" i="1" dirty="0">
                <a:solidFill>
                  <a:schemeClr val="bg1"/>
                </a:solidFill>
              </a:rPr>
              <a:t>c</a:t>
            </a:r>
            <a:endParaRPr kumimoji="1" lang="ja-JP" altLang="en-US" sz="2400" i="1" dirty="0">
              <a:solidFill>
                <a:schemeClr val="bg1"/>
              </a:solidFill>
            </a:endParaRPr>
          </a:p>
        </p:txBody>
      </p:sp>
      <p:grpSp>
        <p:nvGrpSpPr>
          <p:cNvPr id="57" name="グループ化 56"/>
          <p:cNvGrpSpPr/>
          <p:nvPr/>
        </p:nvGrpSpPr>
        <p:grpSpPr>
          <a:xfrm>
            <a:off x="4691032" y="2660735"/>
            <a:ext cx="4417358" cy="2796125"/>
            <a:chOff x="4545396" y="2799951"/>
            <a:chExt cx="4417358" cy="3588147"/>
          </a:xfrm>
        </p:grpSpPr>
        <p:cxnSp>
          <p:nvCxnSpPr>
            <p:cNvPr id="60" name="直線コネクタ 59"/>
            <p:cNvCxnSpPr/>
            <p:nvPr/>
          </p:nvCxnSpPr>
          <p:spPr>
            <a:xfrm>
              <a:off x="7281828" y="5917342"/>
              <a:ext cx="115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a:off x="7281828" y="3363761"/>
              <a:ext cx="115200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a:off x="7281700" y="3278483"/>
              <a:ext cx="1152000" cy="0"/>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a:xfrm>
              <a:off x="7281828" y="4251516"/>
              <a:ext cx="1152000" cy="0"/>
            </a:xfrm>
            <a:prstGeom prst="line">
              <a:avLst/>
            </a:prstGeom>
            <a:ln w="38100">
              <a:solidFill>
                <a:srgbClr val="00FFFF"/>
              </a:solidFill>
            </a:ln>
          </p:spPr>
          <p:style>
            <a:lnRef idx="1">
              <a:schemeClr val="accent1"/>
            </a:lnRef>
            <a:fillRef idx="0">
              <a:schemeClr val="accent1"/>
            </a:fillRef>
            <a:effectRef idx="0">
              <a:schemeClr val="accent1"/>
            </a:effectRef>
            <a:fontRef idx="minor">
              <a:schemeClr val="tx1"/>
            </a:fontRef>
          </p:style>
        </p:cxnSp>
        <p:sp>
          <p:nvSpPr>
            <p:cNvPr id="70" name="テキスト ボックス 69"/>
            <p:cNvSpPr txBox="1"/>
            <p:nvPr/>
          </p:nvSpPr>
          <p:spPr>
            <a:xfrm>
              <a:off x="7307348" y="5953647"/>
              <a:ext cx="925253" cy="434451"/>
            </a:xfrm>
            <a:prstGeom prst="rect">
              <a:avLst/>
            </a:prstGeom>
            <a:noFill/>
            <a:ln>
              <a:noFill/>
            </a:ln>
          </p:spPr>
          <p:txBody>
            <a:bodyPr wrap="none" rtlCol="0">
              <a:spAutoFit/>
            </a:bodyPr>
            <a:lstStyle/>
            <a:p>
              <a:r>
                <a:rPr lang="en-US" altLang="ja-JP" sz="1600" b="1" dirty="0" err="1" smtClean="0">
                  <a:solidFill>
                    <a:schemeClr val="bg1"/>
                  </a:solidFill>
                  <a:latin typeface="Symbol" panose="05050102010706020507" pitchFamily="18" charset="2"/>
                  <a:cs typeface="Times New Roman" panose="02020603050405020304" pitchFamily="18" charset="0"/>
                </a:rPr>
                <a:t>X</a:t>
              </a:r>
              <a:r>
                <a:rPr lang="en-US" altLang="ja-JP" sz="1600" b="1" baseline="-25000" dirty="0" err="1" smtClean="0">
                  <a:solidFill>
                    <a:schemeClr val="bg1"/>
                  </a:solidFill>
                </a:rPr>
                <a:t>cc</a:t>
              </a:r>
              <a:r>
                <a:rPr lang="en-US" altLang="ja-JP" sz="1600" b="1" dirty="0" smtClean="0">
                  <a:solidFill>
                    <a:schemeClr val="bg1"/>
                  </a:solidFill>
                </a:rPr>
                <a:t>(1/2</a:t>
              </a:r>
              <a:r>
                <a:rPr lang="en-US" altLang="ja-JP" sz="1600" b="1" baseline="30000" dirty="0">
                  <a:solidFill>
                    <a:schemeClr val="bg1"/>
                  </a:solidFill>
                </a:rPr>
                <a:t>+</a:t>
              </a:r>
              <a:r>
                <a:rPr lang="en-US" altLang="ja-JP" sz="1600" b="1" dirty="0">
                  <a:solidFill>
                    <a:schemeClr val="bg1"/>
                  </a:solidFill>
                </a:rPr>
                <a:t>)</a:t>
              </a:r>
              <a:endParaRPr lang="ja-JP" altLang="en-US" sz="1600" b="1" dirty="0">
                <a:solidFill>
                  <a:schemeClr val="bg1"/>
                </a:solidFill>
              </a:endParaRPr>
            </a:p>
          </p:txBody>
        </p:sp>
        <p:cxnSp>
          <p:nvCxnSpPr>
            <p:cNvPr id="71" name="直線コネクタ 70"/>
            <p:cNvCxnSpPr/>
            <p:nvPr/>
          </p:nvCxnSpPr>
          <p:spPr>
            <a:xfrm>
              <a:off x="4545396" y="5527465"/>
              <a:ext cx="2624478"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a:off x="4545396" y="4261158"/>
              <a:ext cx="261950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a:off x="4550620" y="3363052"/>
              <a:ext cx="261950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a:off x="4550620" y="3304599"/>
              <a:ext cx="261950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0" name="テキスト ボックス 79"/>
            <p:cNvSpPr txBox="1"/>
            <p:nvPr/>
          </p:nvSpPr>
          <p:spPr>
            <a:xfrm>
              <a:off x="7476800" y="3334703"/>
              <a:ext cx="1362874" cy="473948"/>
            </a:xfrm>
            <a:prstGeom prst="rect">
              <a:avLst/>
            </a:prstGeom>
            <a:noFill/>
            <a:ln>
              <a:noFill/>
            </a:ln>
          </p:spPr>
          <p:txBody>
            <a:bodyPr wrap="none" rtlCol="0">
              <a:spAutoFit/>
            </a:bodyPr>
            <a:lstStyle/>
            <a:p>
              <a:r>
                <a:rPr lang="en-US" altLang="ja-JP" b="1" dirty="0" err="1" smtClean="0">
                  <a:solidFill>
                    <a:srgbClr val="FFFF00"/>
                  </a:solidFill>
                  <a:latin typeface="Symbol" panose="05050102010706020507" pitchFamily="18" charset="2"/>
                  <a:cs typeface="Times New Roman" panose="02020603050405020304" pitchFamily="18" charset="0"/>
                </a:rPr>
                <a:t>X</a:t>
              </a:r>
              <a:r>
                <a:rPr lang="en-US" altLang="ja-JP" b="1" baseline="-25000" dirty="0" err="1" smtClean="0">
                  <a:solidFill>
                    <a:srgbClr val="FFFF00"/>
                  </a:solidFill>
                </a:rPr>
                <a:t>cc</a:t>
              </a:r>
              <a:r>
                <a:rPr lang="en-US" altLang="ja-JP" sz="1600" dirty="0" smtClean="0">
                  <a:solidFill>
                    <a:srgbClr val="FFFF00"/>
                  </a:solidFill>
                </a:rPr>
                <a:t>(1/2</a:t>
              </a:r>
              <a:r>
                <a:rPr lang="en-US" altLang="ja-JP" sz="1600" baseline="30000" dirty="0" smtClean="0">
                  <a:solidFill>
                    <a:srgbClr val="FFFF00"/>
                  </a:solidFill>
                  <a:latin typeface="Symbol" panose="05050102010706020507" pitchFamily="18" charset="2"/>
                </a:rPr>
                <a:t>-</a:t>
              </a:r>
              <a:r>
                <a:rPr lang="en-US" altLang="ja-JP" sz="1600" dirty="0" smtClean="0">
                  <a:solidFill>
                    <a:srgbClr val="FFFF00"/>
                  </a:solidFill>
                </a:rPr>
                <a:t>,3/2</a:t>
              </a:r>
              <a:r>
                <a:rPr lang="en-US" altLang="ja-JP" sz="1600" baseline="30000" dirty="0" smtClean="0">
                  <a:solidFill>
                    <a:srgbClr val="FFFF00"/>
                  </a:solidFill>
                  <a:latin typeface="Symbol" panose="05050102010706020507" pitchFamily="18" charset="2"/>
                </a:rPr>
                <a:t>-</a:t>
              </a:r>
              <a:r>
                <a:rPr lang="en-US" altLang="ja-JP" sz="1600" dirty="0" smtClean="0">
                  <a:solidFill>
                    <a:srgbClr val="FFFF00"/>
                  </a:solidFill>
                </a:rPr>
                <a:t>)</a:t>
              </a:r>
              <a:endParaRPr lang="ja-JP" altLang="en-US" sz="1600" dirty="0">
                <a:solidFill>
                  <a:srgbClr val="FFFF00"/>
                </a:solidFill>
              </a:endParaRPr>
            </a:p>
          </p:txBody>
        </p:sp>
        <p:sp>
          <p:nvSpPr>
            <p:cNvPr id="87" name="テキスト ボックス 86"/>
            <p:cNvSpPr txBox="1"/>
            <p:nvPr/>
          </p:nvSpPr>
          <p:spPr>
            <a:xfrm>
              <a:off x="7186306" y="2799951"/>
              <a:ext cx="1776448" cy="473948"/>
            </a:xfrm>
            <a:prstGeom prst="rect">
              <a:avLst/>
            </a:prstGeom>
            <a:noFill/>
            <a:ln>
              <a:noFill/>
            </a:ln>
          </p:spPr>
          <p:txBody>
            <a:bodyPr wrap="none" rtlCol="0">
              <a:spAutoFit/>
            </a:bodyPr>
            <a:lstStyle/>
            <a:p>
              <a:r>
                <a:rPr lang="en-US" altLang="ja-JP" b="1" dirty="0" err="1" smtClean="0">
                  <a:solidFill>
                    <a:srgbClr val="00FF00"/>
                  </a:solidFill>
                  <a:latin typeface="Symbol" panose="05050102010706020507" pitchFamily="18" charset="2"/>
                  <a:cs typeface="Times New Roman" panose="02020603050405020304" pitchFamily="18" charset="0"/>
                </a:rPr>
                <a:t>X</a:t>
              </a:r>
              <a:r>
                <a:rPr lang="en-US" altLang="ja-JP" b="1" baseline="-25000" dirty="0" err="1" smtClean="0">
                  <a:solidFill>
                    <a:srgbClr val="00FF00"/>
                  </a:solidFill>
                </a:rPr>
                <a:t>cc</a:t>
              </a:r>
              <a:r>
                <a:rPr lang="en-US" altLang="ja-JP" sz="1600" dirty="0" smtClean="0">
                  <a:solidFill>
                    <a:srgbClr val="00FF00"/>
                  </a:solidFill>
                </a:rPr>
                <a:t>(1/2</a:t>
              </a:r>
              <a:r>
                <a:rPr lang="en-US" altLang="ja-JP" sz="1600" baseline="30000" dirty="0" smtClean="0">
                  <a:solidFill>
                    <a:srgbClr val="00FF00"/>
                  </a:solidFill>
                  <a:latin typeface="Symbol" panose="05050102010706020507" pitchFamily="18" charset="2"/>
                </a:rPr>
                <a:t>-</a:t>
              </a:r>
              <a:r>
                <a:rPr lang="en-US" altLang="ja-JP" sz="1600" dirty="0" smtClean="0">
                  <a:solidFill>
                    <a:srgbClr val="00FF00"/>
                  </a:solidFill>
                </a:rPr>
                <a:t>,3/2</a:t>
              </a:r>
              <a:r>
                <a:rPr lang="en-US" altLang="ja-JP" sz="1600" baseline="30000" dirty="0" smtClean="0">
                  <a:solidFill>
                    <a:srgbClr val="00FF00"/>
                  </a:solidFill>
                  <a:latin typeface="Symbol" panose="05050102010706020507" pitchFamily="18" charset="2"/>
                </a:rPr>
                <a:t>-</a:t>
              </a:r>
              <a:r>
                <a:rPr lang="en-US" altLang="ja-JP" sz="1600" dirty="0" smtClean="0">
                  <a:solidFill>
                    <a:srgbClr val="00FF00"/>
                  </a:solidFill>
                </a:rPr>
                <a:t>,5/2</a:t>
              </a:r>
              <a:r>
                <a:rPr lang="en-US" altLang="ja-JP" sz="1600" baseline="30000" dirty="0" smtClean="0">
                  <a:solidFill>
                    <a:srgbClr val="00FF00"/>
                  </a:solidFill>
                  <a:latin typeface="Symbol" panose="05050102010706020507" pitchFamily="18" charset="2"/>
                </a:rPr>
                <a:t>-</a:t>
              </a:r>
              <a:r>
                <a:rPr lang="en-US" altLang="ja-JP" sz="1600" dirty="0" smtClean="0">
                  <a:solidFill>
                    <a:srgbClr val="00FF00"/>
                  </a:solidFill>
                </a:rPr>
                <a:t>)</a:t>
              </a:r>
              <a:endParaRPr lang="ja-JP" altLang="en-US" sz="1600" dirty="0">
                <a:solidFill>
                  <a:srgbClr val="00FF00"/>
                </a:solidFill>
              </a:endParaRPr>
            </a:p>
          </p:txBody>
        </p:sp>
        <p:sp>
          <p:nvSpPr>
            <p:cNvPr id="88" name="テキスト ボックス 87"/>
            <p:cNvSpPr txBox="1"/>
            <p:nvPr/>
          </p:nvSpPr>
          <p:spPr>
            <a:xfrm>
              <a:off x="7474364" y="4324813"/>
              <a:ext cx="1362874" cy="473947"/>
            </a:xfrm>
            <a:prstGeom prst="rect">
              <a:avLst/>
            </a:prstGeom>
            <a:noFill/>
            <a:ln>
              <a:noFill/>
            </a:ln>
          </p:spPr>
          <p:txBody>
            <a:bodyPr wrap="none" rtlCol="0">
              <a:spAutoFit/>
            </a:bodyPr>
            <a:lstStyle/>
            <a:p>
              <a:r>
                <a:rPr lang="en-US" altLang="ja-JP" b="1" dirty="0" err="1" smtClean="0">
                  <a:solidFill>
                    <a:srgbClr val="00FFFF"/>
                  </a:solidFill>
                  <a:latin typeface="Symbol" panose="05050102010706020507" pitchFamily="18" charset="2"/>
                  <a:cs typeface="Times New Roman" panose="02020603050405020304" pitchFamily="18" charset="0"/>
                </a:rPr>
                <a:t>X</a:t>
              </a:r>
              <a:r>
                <a:rPr lang="en-US" altLang="ja-JP" b="1" baseline="-25000" dirty="0" err="1" smtClean="0">
                  <a:solidFill>
                    <a:srgbClr val="00FFFF"/>
                  </a:solidFill>
                </a:rPr>
                <a:t>cc</a:t>
              </a:r>
              <a:r>
                <a:rPr lang="en-US" altLang="ja-JP" sz="1600" dirty="0" smtClean="0">
                  <a:solidFill>
                    <a:srgbClr val="00FFFF"/>
                  </a:solidFill>
                </a:rPr>
                <a:t>(1/2</a:t>
              </a:r>
              <a:r>
                <a:rPr lang="en-US" altLang="ja-JP" sz="1600" baseline="30000" dirty="0" smtClean="0">
                  <a:solidFill>
                    <a:srgbClr val="00FFFF"/>
                  </a:solidFill>
                  <a:latin typeface="Symbol" panose="05050102010706020507" pitchFamily="18" charset="2"/>
                </a:rPr>
                <a:t>-</a:t>
              </a:r>
              <a:r>
                <a:rPr lang="en-US" altLang="ja-JP" sz="1600" dirty="0" smtClean="0">
                  <a:solidFill>
                    <a:srgbClr val="00FFFF"/>
                  </a:solidFill>
                </a:rPr>
                <a:t>,3/2</a:t>
              </a:r>
              <a:r>
                <a:rPr lang="en-US" altLang="ja-JP" sz="1600" baseline="30000" dirty="0" smtClean="0">
                  <a:solidFill>
                    <a:srgbClr val="00FFFF"/>
                  </a:solidFill>
                  <a:latin typeface="Symbol" panose="05050102010706020507" pitchFamily="18" charset="2"/>
                </a:rPr>
                <a:t>-</a:t>
              </a:r>
              <a:r>
                <a:rPr lang="en-US" altLang="ja-JP" sz="1600" dirty="0" smtClean="0">
                  <a:solidFill>
                    <a:srgbClr val="00FFFF"/>
                  </a:solidFill>
                </a:rPr>
                <a:t>)</a:t>
              </a:r>
              <a:endParaRPr lang="ja-JP" altLang="en-US" sz="1600" dirty="0">
                <a:solidFill>
                  <a:srgbClr val="00FFFF"/>
                </a:solidFill>
              </a:endParaRPr>
            </a:p>
          </p:txBody>
        </p:sp>
        <p:cxnSp>
          <p:nvCxnSpPr>
            <p:cNvPr id="85" name="直線コネクタ 84"/>
            <p:cNvCxnSpPr/>
            <p:nvPr/>
          </p:nvCxnSpPr>
          <p:spPr>
            <a:xfrm>
              <a:off x="7281828" y="5509908"/>
              <a:ext cx="115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 name="グループ化 4"/>
          <p:cNvGrpSpPr/>
          <p:nvPr/>
        </p:nvGrpSpPr>
        <p:grpSpPr>
          <a:xfrm>
            <a:off x="261390" y="2096032"/>
            <a:ext cx="3538532" cy="3342686"/>
            <a:chOff x="261390" y="2096032"/>
            <a:chExt cx="3538532" cy="3342686"/>
          </a:xfrm>
        </p:grpSpPr>
        <p:sp>
          <p:nvSpPr>
            <p:cNvPr id="12" name="テキスト ボックス 11"/>
            <p:cNvSpPr txBox="1"/>
            <p:nvPr/>
          </p:nvSpPr>
          <p:spPr>
            <a:xfrm>
              <a:off x="261390" y="2096032"/>
              <a:ext cx="1648208" cy="369332"/>
            </a:xfrm>
            <a:prstGeom prst="rect">
              <a:avLst/>
            </a:prstGeom>
            <a:noFill/>
          </p:spPr>
          <p:txBody>
            <a:bodyPr wrap="none" rtlCol="0">
              <a:spAutoFit/>
            </a:bodyPr>
            <a:lstStyle/>
            <a:p>
              <a:r>
                <a:rPr lang="en-US" altLang="ja-JP" b="1" dirty="0" smtClean="0">
                  <a:solidFill>
                    <a:srgbClr val="66FF33"/>
                  </a:solidFill>
                  <a:latin typeface="Symbol" pitchFamily="18" charset="2"/>
                </a:rPr>
                <a:t>X</a:t>
              </a:r>
              <a:r>
                <a:rPr lang="en-US" altLang="ja-JP" sz="1600" dirty="0" smtClean="0">
                  <a:solidFill>
                    <a:srgbClr val="00FF00"/>
                  </a:solidFill>
                </a:rPr>
                <a:t>(1/2</a:t>
              </a:r>
              <a:r>
                <a:rPr lang="en-US" altLang="ja-JP" sz="1600" baseline="30000" dirty="0" smtClean="0">
                  <a:solidFill>
                    <a:srgbClr val="00FF00"/>
                  </a:solidFill>
                  <a:latin typeface="Symbol" panose="05050102010706020507" pitchFamily="18" charset="2"/>
                </a:rPr>
                <a:t>-</a:t>
              </a:r>
              <a:r>
                <a:rPr lang="en-US" altLang="ja-JP" sz="1600" dirty="0">
                  <a:solidFill>
                    <a:srgbClr val="00FF00"/>
                  </a:solidFill>
                </a:rPr>
                <a:t>,3/2</a:t>
              </a:r>
              <a:r>
                <a:rPr lang="en-US" altLang="ja-JP" sz="1600" baseline="30000" dirty="0">
                  <a:solidFill>
                    <a:srgbClr val="00FF00"/>
                  </a:solidFill>
                  <a:latin typeface="Symbol" panose="05050102010706020507" pitchFamily="18" charset="2"/>
                </a:rPr>
                <a:t>-</a:t>
              </a:r>
              <a:r>
                <a:rPr lang="en-US" altLang="ja-JP" sz="1600" dirty="0">
                  <a:solidFill>
                    <a:srgbClr val="00FF00"/>
                  </a:solidFill>
                </a:rPr>
                <a:t>,</a:t>
              </a:r>
              <a:r>
                <a:rPr lang="en-US" altLang="ja-JP" sz="1600" dirty="0" smtClean="0">
                  <a:solidFill>
                    <a:srgbClr val="00FF00"/>
                  </a:solidFill>
                </a:rPr>
                <a:t>5/2</a:t>
              </a:r>
              <a:r>
                <a:rPr lang="en-US" altLang="ja-JP" sz="1600" baseline="30000" dirty="0" smtClean="0">
                  <a:solidFill>
                    <a:srgbClr val="00FF00"/>
                  </a:solidFill>
                  <a:latin typeface="Symbol" panose="05050102010706020507" pitchFamily="18" charset="2"/>
                </a:rPr>
                <a:t>-</a:t>
              </a:r>
              <a:r>
                <a:rPr lang="en-US" altLang="ja-JP" sz="1600" dirty="0" smtClean="0">
                  <a:solidFill>
                    <a:srgbClr val="00FF00"/>
                  </a:solidFill>
                </a:rPr>
                <a:t>)</a:t>
              </a:r>
              <a:endParaRPr lang="ja-JP" altLang="en-US" sz="1600" dirty="0">
                <a:solidFill>
                  <a:srgbClr val="00FF00"/>
                </a:solidFill>
              </a:endParaRPr>
            </a:p>
          </p:txBody>
        </p:sp>
        <p:sp>
          <p:nvSpPr>
            <p:cNvPr id="14" name="テキスト ボックス 13"/>
            <p:cNvSpPr txBox="1"/>
            <p:nvPr/>
          </p:nvSpPr>
          <p:spPr>
            <a:xfrm>
              <a:off x="261390" y="2622803"/>
              <a:ext cx="1234633" cy="369332"/>
            </a:xfrm>
            <a:prstGeom prst="rect">
              <a:avLst/>
            </a:prstGeom>
            <a:noFill/>
          </p:spPr>
          <p:txBody>
            <a:bodyPr wrap="none" rtlCol="0">
              <a:spAutoFit/>
            </a:bodyPr>
            <a:lstStyle/>
            <a:p>
              <a:r>
                <a:rPr lang="en-US" altLang="ja-JP" b="1" dirty="0" smtClean="0">
                  <a:solidFill>
                    <a:srgbClr val="FFFF00"/>
                  </a:solidFill>
                  <a:latin typeface="Symbol" panose="05050102010706020507" pitchFamily="18" charset="2"/>
                  <a:cs typeface="Times New Roman" panose="02020603050405020304" pitchFamily="18" charset="0"/>
                </a:rPr>
                <a:t>X</a:t>
              </a:r>
              <a:r>
                <a:rPr lang="en-US" altLang="ja-JP" sz="1600" dirty="0" smtClean="0">
                  <a:solidFill>
                    <a:srgbClr val="FFFF00"/>
                  </a:solidFill>
                </a:rPr>
                <a:t>(1/2</a:t>
              </a:r>
              <a:r>
                <a:rPr lang="en-US" altLang="ja-JP" sz="1600" baseline="30000" dirty="0" smtClean="0">
                  <a:solidFill>
                    <a:srgbClr val="FFFF00"/>
                  </a:solidFill>
                  <a:latin typeface="Symbol" panose="05050102010706020507" pitchFamily="18" charset="2"/>
                </a:rPr>
                <a:t>-</a:t>
              </a:r>
              <a:r>
                <a:rPr lang="en-US" altLang="ja-JP" sz="1600" dirty="0">
                  <a:solidFill>
                    <a:srgbClr val="FFFF00"/>
                  </a:solidFill>
                </a:rPr>
                <a:t>,3/2</a:t>
              </a:r>
              <a:r>
                <a:rPr lang="en-US" altLang="ja-JP" sz="1600" baseline="30000" dirty="0">
                  <a:solidFill>
                    <a:srgbClr val="FFFF00"/>
                  </a:solidFill>
                  <a:latin typeface="Symbol" panose="05050102010706020507" pitchFamily="18" charset="2"/>
                </a:rPr>
                <a:t>-</a:t>
              </a:r>
              <a:r>
                <a:rPr lang="en-US" altLang="ja-JP" sz="1600" dirty="0">
                  <a:solidFill>
                    <a:srgbClr val="FFFF00"/>
                  </a:solidFill>
                </a:rPr>
                <a:t>)</a:t>
              </a:r>
              <a:endParaRPr lang="ja-JP" altLang="en-US" sz="1600" dirty="0">
                <a:solidFill>
                  <a:srgbClr val="FFFF00"/>
                </a:solidFill>
              </a:endParaRPr>
            </a:p>
          </p:txBody>
        </p:sp>
        <p:grpSp>
          <p:nvGrpSpPr>
            <p:cNvPr id="20" name="グループ化 19"/>
            <p:cNvGrpSpPr/>
            <p:nvPr/>
          </p:nvGrpSpPr>
          <p:grpSpPr>
            <a:xfrm>
              <a:off x="314502" y="2449609"/>
              <a:ext cx="3485420" cy="2989109"/>
              <a:chOff x="192884" y="2478486"/>
              <a:chExt cx="3485420" cy="3919041"/>
            </a:xfrm>
          </p:grpSpPr>
          <p:cxnSp>
            <p:nvCxnSpPr>
              <p:cNvPr id="23" name="直線コネクタ 22"/>
              <p:cNvCxnSpPr/>
              <p:nvPr/>
            </p:nvCxnSpPr>
            <p:spPr>
              <a:xfrm>
                <a:off x="747176" y="4735119"/>
                <a:ext cx="115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755127" y="2758039"/>
                <a:ext cx="115200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762950" y="2478486"/>
                <a:ext cx="1152000" cy="0"/>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757737" y="3189937"/>
                <a:ext cx="1152000" cy="0"/>
              </a:xfrm>
              <a:prstGeom prst="line">
                <a:avLst/>
              </a:prstGeom>
              <a:ln w="38100">
                <a:solidFill>
                  <a:srgbClr val="00FFFF"/>
                </a:solidFill>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683568" y="5953647"/>
                <a:ext cx="809837" cy="443880"/>
              </a:xfrm>
              <a:prstGeom prst="rect">
                <a:avLst/>
              </a:prstGeom>
              <a:noFill/>
              <a:ln>
                <a:noFill/>
              </a:ln>
            </p:spPr>
            <p:txBody>
              <a:bodyPr wrap="none" rtlCol="0">
                <a:spAutoFit/>
              </a:bodyPr>
              <a:lstStyle/>
              <a:p>
                <a:r>
                  <a:rPr lang="en-US" altLang="ja-JP" sz="1600" b="1" dirty="0" smtClean="0">
                    <a:solidFill>
                      <a:schemeClr val="bg1"/>
                    </a:solidFill>
                    <a:latin typeface="Symbol" panose="05050102010706020507" pitchFamily="18" charset="2"/>
                    <a:cs typeface="Times New Roman" panose="02020603050405020304" pitchFamily="18" charset="0"/>
                  </a:rPr>
                  <a:t>X</a:t>
                </a:r>
                <a:r>
                  <a:rPr lang="en-US" altLang="ja-JP" sz="1600" b="1" dirty="0" smtClean="0">
                    <a:solidFill>
                      <a:schemeClr val="bg1"/>
                    </a:solidFill>
                  </a:rPr>
                  <a:t>(1/2</a:t>
                </a:r>
                <a:r>
                  <a:rPr lang="en-US" altLang="ja-JP" sz="1600" b="1" baseline="30000" dirty="0">
                    <a:solidFill>
                      <a:schemeClr val="bg1"/>
                    </a:solidFill>
                  </a:rPr>
                  <a:t>+</a:t>
                </a:r>
                <a:r>
                  <a:rPr lang="en-US" altLang="ja-JP" sz="1600" b="1" dirty="0">
                    <a:solidFill>
                      <a:schemeClr val="bg1"/>
                    </a:solidFill>
                  </a:rPr>
                  <a:t>)</a:t>
                </a:r>
                <a:endParaRPr lang="ja-JP" altLang="en-US" sz="1600" b="1" dirty="0">
                  <a:solidFill>
                    <a:schemeClr val="bg1"/>
                  </a:solidFill>
                </a:endParaRPr>
              </a:p>
            </p:txBody>
          </p:sp>
          <p:sp>
            <p:nvSpPr>
              <p:cNvPr id="41" name="テキスト ボックス 40"/>
              <p:cNvSpPr txBox="1"/>
              <p:nvPr/>
            </p:nvSpPr>
            <p:spPr>
              <a:xfrm>
                <a:off x="192884" y="4239225"/>
                <a:ext cx="856325" cy="443880"/>
              </a:xfrm>
              <a:prstGeom prst="rect">
                <a:avLst/>
              </a:prstGeom>
              <a:noFill/>
              <a:ln>
                <a:noFill/>
              </a:ln>
            </p:spPr>
            <p:txBody>
              <a:bodyPr wrap="none" rtlCol="0">
                <a:spAutoFit/>
              </a:bodyPr>
              <a:lstStyle/>
              <a:p>
                <a:r>
                  <a:rPr lang="en-US" altLang="ja-JP" sz="1600" b="1" dirty="0" smtClean="0">
                    <a:solidFill>
                      <a:schemeClr val="bg1">
                        <a:lumMod val="75000"/>
                      </a:schemeClr>
                    </a:solidFill>
                    <a:latin typeface="Symbol" panose="05050102010706020507" pitchFamily="18" charset="2"/>
                  </a:rPr>
                  <a:t>X</a:t>
                </a:r>
                <a:r>
                  <a:rPr lang="en-US" altLang="ja-JP" sz="1600" b="1" dirty="0" smtClean="0">
                    <a:solidFill>
                      <a:schemeClr val="bg1">
                        <a:lumMod val="75000"/>
                      </a:schemeClr>
                    </a:solidFill>
                  </a:rPr>
                  <a:t>(3/2</a:t>
                </a:r>
                <a:r>
                  <a:rPr lang="en-US" altLang="ja-JP" sz="1600" b="1" baseline="30000" dirty="0">
                    <a:solidFill>
                      <a:schemeClr val="bg1">
                        <a:lumMod val="75000"/>
                      </a:schemeClr>
                    </a:solidFill>
                  </a:rPr>
                  <a:t>+</a:t>
                </a:r>
                <a:r>
                  <a:rPr lang="en-US" altLang="ja-JP" sz="1600" b="1" dirty="0">
                    <a:solidFill>
                      <a:schemeClr val="bg1">
                        <a:lumMod val="75000"/>
                      </a:schemeClr>
                    </a:solidFill>
                  </a:rPr>
                  <a:t>) </a:t>
                </a:r>
                <a:endParaRPr lang="ja-JP" altLang="en-US" sz="1600" b="1" dirty="0">
                  <a:solidFill>
                    <a:schemeClr val="bg1">
                      <a:lumMod val="75000"/>
                    </a:schemeClr>
                  </a:solidFill>
                </a:endParaRPr>
              </a:p>
            </p:txBody>
          </p:sp>
          <p:cxnSp>
            <p:nvCxnSpPr>
              <p:cNvPr id="49" name="直線コネクタ 48"/>
              <p:cNvCxnSpPr/>
              <p:nvPr/>
            </p:nvCxnSpPr>
            <p:spPr>
              <a:xfrm>
                <a:off x="2051720" y="4743599"/>
                <a:ext cx="162658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2051720" y="2758039"/>
                <a:ext cx="162658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2051720" y="3207971"/>
                <a:ext cx="162658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a:off x="2051720" y="2478489"/>
                <a:ext cx="162658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a:off x="761897" y="5931595"/>
                <a:ext cx="115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0" name="テキスト ボックス 89"/>
            <p:cNvSpPr txBox="1"/>
            <p:nvPr/>
          </p:nvSpPr>
          <p:spPr>
            <a:xfrm>
              <a:off x="267861" y="3017732"/>
              <a:ext cx="1234633" cy="369332"/>
            </a:xfrm>
            <a:prstGeom prst="rect">
              <a:avLst/>
            </a:prstGeom>
            <a:noFill/>
          </p:spPr>
          <p:txBody>
            <a:bodyPr wrap="none" rtlCol="0">
              <a:spAutoFit/>
            </a:bodyPr>
            <a:lstStyle/>
            <a:p>
              <a:r>
                <a:rPr lang="en-US" altLang="ja-JP" b="1" dirty="0">
                  <a:solidFill>
                    <a:srgbClr val="00FFFF"/>
                  </a:solidFill>
                  <a:latin typeface="Symbol" panose="05050102010706020507" pitchFamily="18" charset="2"/>
                  <a:cs typeface="Times New Roman" panose="02020603050405020304" pitchFamily="18" charset="0"/>
                </a:rPr>
                <a:t>X</a:t>
              </a:r>
              <a:r>
                <a:rPr lang="en-US" altLang="ja-JP" sz="1600" dirty="0" smtClean="0">
                  <a:solidFill>
                    <a:srgbClr val="00FFFF"/>
                  </a:solidFill>
                </a:rPr>
                <a:t>(1/2</a:t>
              </a:r>
              <a:r>
                <a:rPr lang="en-US" altLang="ja-JP" sz="1600" baseline="30000" dirty="0" smtClean="0">
                  <a:solidFill>
                    <a:srgbClr val="00FFFF"/>
                  </a:solidFill>
                  <a:latin typeface="Symbol" panose="05050102010706020507" pitchFamily="18" charset="2"/>
                </a:rPr>
                <a:t>-</a:t>
              </a:r>
              <a:r>
                <a:rPr lang="en-US" altLang="ja-JP" sz="1600" dirty="0">
                  <a:solidFill>
                    <a:srgbClr val="00FFFF"/>
                  </a:solidFill>
                </a:rPr>
                <a:t>,3/2</a:t>
              </a:r>
              <a:r>
                <a:rPr lang="en-US" altLang="ja-JP" sz="1600" baseline="30000" dirty="0">
                  <a:solidFill>
                    <a:srgbClr val="00FFFF"/>
                  </a:solidFill>
                  <a:latin typeface="Symbol" panose="05050102010706020507" pitchFamily="18" charset="2"/>
                </a:rPr>
                <a:t>-</a:t>
              </a:r>
              <a:r>
                <a:rPr lang="en-US" altLang="ja-JP" sz="1600" dirty="0">
                  <a:solidFill>
                    <a:srgbClr val="00FFFF"/>
                  </a:solidFill>
                </a:rPr>
                <a:t>)</a:t>
              </a:r>
              <a:endParaRPr lang="ja-JP" altLang="en-US" sz="1600" dirty="0">
                <a:solidFill>
                  <a:srgbClr val="00FFFF"/>
                </a:solidFill>
              </a:endParaRPr>
            </a:p>
          </p:txBody>
        </p:sp>
      </p:grpSp>
      <p:sp>
        <p:nvSpPr>
          <p:cNvPr id="91" name="テキスト ボックス 90"/>
          <p:cNvSpPr txBox="1"/>
          <p:nvPr/>
        </p:nvSpPr>
        <p:spPr>
          <a:xfrm>
            <a:off x="3821446" y="2130253"/>
            <a:ext cx="352982" cy="461665"/>
          </a:xfrm>
          <a:prstGeom prst="rect">
            <a:avLst/>
          </a:prstGeom>
          <a:noFill/>
        </p:spPr>
        <p:txBody>
          <a:bodyPr wrap="none" rtlCol="0">
            <a:spAutoFit/>
          </a:bodyPr>
          <a:lstStyle/>
          <a:p>
            <a:r>
              <a:rPr lang="en-US" altLang="ja-JP" sz="2400" b="1" i="1" dirty="0" smtClean="0">
                <a:solidFill>
                  <a:srgbClr val="FFFF00"/>
                </a:solidFill>
                <a:latin typeface="Symbol" panose="05050102010706020507" pitchFamily="18" charset="2"/>
              </a:rPr>
              <a:t>l</a:t>
            </a:r>
            <a:endParaRPr kumimoji="1" lang="ja-JP" altLang="en-US" sz="2400" b="1" i="1" dirty="0">
              <a:solidFill>
                <a:srgbClr val="FFFF00"/>
              </a:solidFill>
              <a:latin typeface="Symbol" panose="05050102010706020507" pitchFamily="18" charset="2"/>
            </a:endParaRPr>
          </a:p>
        </p:txBody>
      </p:sp>
      <p:sp>
        <p:nvSpPr>
          <p:cNvPr id="93" name="テキスト ボックス 92"/>
          <p:cNvSpPr txBox="1"/>
          <p:nvPr/>
        </p:nvSpPr>
        <p:spPr>
          <a:xfrm>
            <a:off x="3988428" y="2820719"/>
            <a:ext cx="352982" cy="461665"/>
          </a:xfrm>
          <a:prstGeom prst="rect">
            <a:avLst/>
          </a:prstGeom>
          <a:noFill/>
        </p:spPr>
        <p:txBody>
          <a:bodyPr wrap="none" rtlCol="0">
            <a:spAutoFit/>
          </a:bodyPr>
          <a:lstStyle/>
          <a:p>
            <a:r>
              <a:rPr lang="en-US" altLang="ja-JP" sz="2400" b="1" i="1" dirty="0" smtClean="0">
                <a:solidFill>
                  <a:srgbClr val="FFFF00"/>
                </a:solidFill>
                <a:latin typeface="Symbol" panose="05050102010706020507" pitchFamily="18" charset="2"/>
              </a:rPr>
              <a:t>l</a:t>
            </a:r>
            <a:endParaRPr kumimoji="1" lang="ja-JP" altLang="en-US" sz="2400" b="1" i="1" dirty="0">
              <a:solidFill>
                <a:srgbClr val="FFFF00"/>
              </a:solidFill>
              <a:latin typeface="Symbol" panose="05050102010706020507" pitchFamily="18" charset="2"/>
            </a:endParaRPr>
          </a:p>
        </p:txBody>
      </p:sp>
      <p:sp>
        <p:nvSpPr>
          <p:cNvPr id="96" name="テキスト ボックス 95"/>
          <p:cNvSpPr txBox="1"/>
          <p:nvPr/>
        </p:nvSpPr>
        <p:spPr>
          <a:xfrm>
            <a:off x="3794082" y="3203202"/>
            <a:ext cx="352982" cy="461665"/>
          </a:xfrm>
          <a:prstGeom prst="rect">
            <a:avLst/>
          </a:prstGeom>
          <a:noFill/>
        </p:spPr>
        <p:txBody>
          <a:bodyPr wrap="none" rtlCol="0">
            <a:spAutoFit/>
          </a:bodyPr>
          <a:lstStyle/>
          <a:p>
            <a:r>
              <a:rPr lang="en-US" altLang="ja-JP" sz="2400" b="1" i="1" dirty="0" smtClean="0">
                <a:solidFill>
                  <a:srgbClr val="00FFFF"/>
                </a:solidFill>
                <a:latin typeface="Symbol" panose="05050102010706020507" pitchFamily="18" charset="2"/>
              </a:rPr>
              <a:t>r</a:t>
            </a:r>
            <a:endParaRPr kumimoji="1" lang="ja-JP" altLang="en-US" sz="2400" b="1" i="1" dirty="0">
              <a:solidFill>
                <a:srgbClr val="00FFFF"/>
              </a:solidFill>
              <a:latin typeface="Symbol" panose="05050102010706020507" pitchFamily="18" charset="2"/>
            </a:endParaRPr>
          </a:p>
        </p:txBody>
      </p:sp>
      <p:sp>
        <p:nvSpPr>
          <p:cNvPr id="97" name="テキスト ボックス 96"/>
          <p:cNvSpPr txBox="1"/>
          <p:nvPr/>
        </p:nvSpPr>
        <p:spPr>
          <a:xfrm>
            <a:off x="314502" y="1249716"/>
            <a:ext cx="2108269" cy="461665"/>
          </a:xfrm>
          <a:prstGeom prst="rect">
            <a:avLst/>
          </a:prstGeom>
          <a:noFill/>
        </p:spPr>
        <p:txBody>
          <a:bodyPr wrap="none" rtlCol="0">
            <a:spAutoFit/>
          </a:bodyPr>
          <a:lstStyle/>
          <a:p>
            <a:r>
              <a:rPr kumimoji="1" lang="en-US" altLang="ja-JP" sz="2400" i="1" dirty="0" smtClean="0">
                <a:solidFill>
                  <a:schemeClr val="bg1"/>
                </a:solidFill>
              </a:rPr>
              <a:t>Double Strange</a:t>
            </a:r>
            <a:endParaRPr kumimoji="1" lang="ja-JP" altLang="en-US" sz="2400" i="1" dirty="0">
              <a:solidFill>
                <a:schemeClr val="bg1"/>
              </a:solidFill>
            </a:endParaRPr>
          </a:p>
        </p:txBody>
      </p:sp>
      <p:sp>
        <p:nvSpPr>
          <p:cNvPr id="98" name="テキスト ボックス 97"/>
          <p:cNvSpPr txBox="1"/>
          <p:nvPr/>
        </p:nvSpPr>
        <p:spPr>
          <a:xfrm>
            <a:off x="6961749" y="1287972"/>
            <a:ext cx="1931939" cy="461665"/>
          </a:xfrm>
          <a:prstGeom prst="rect">
            <a:avLst/>
          </a:prstGeom>
          <a:noFill/>
        </p:spPr>
        <p:txBody>
          <a:bodyPr wrap="none" rtlCol="0">
            <a:spAutoFit/>
          </a:bodyPr>
          <a:lstStyle/>
          <a:p>
            <a:r>
              <a:rPr lang="en-US" altLang="ja-JP" sz="2400" i="1" dirty="0" smtClean="0">
                <a:solidFill>
                  <a:schemeClr val="bg1"/>
                </a:solidFill>
              </a:rPr>
              <a:t>Double charm</a:t>
            </a:r>
            <a:endParaRPr kumimoji="1" lang="ja-JP" altLang="en-US" sz="2400" i="1" dirty="0">
              <a:solidFill>
                <a:schemeClr val="bg1"/>
              </a:solidFill>
            </a:endParaRPr>
          </a:p>
        </p:txBody>
      </p:sp>
      <p:sp>
        <p:nvSpPr>
          <p:cNvPr id="86" name="テキスト ボックス 85"/>
          <p:cNvSpPr txBox="1"/>
          <p:nvPr/>
        </p:nvSpPr>
        <p:spPr>
          <a:xfrm>
            <a:off x="889098" y="5922063"/>
            <a:ext cx="4005057" cy="646331"/>
          </a:xfrm>
          <a:prstGeom prst="rect">
            <a:avLst/>
          </a:prstGeom>
          <a:noFill/>
          <a:ln>
            <a:solidFill>
              <a:schemeClr val="bg1"/>
            </a:solidFill>
          </a:ln>
        </p:spPr>
        <p:txBody>
          <a:bodyPr wrap="square" rtlCol="0">
            <a:spAutoFit/>
          </a:bodyPr>
          <a:lstStyle/>
          <a:p>
            <a:r>
              <a:rPr lang="en-US" altLang="ja-JP" dirty="0" smtClean="0">
                <a:solidFill>
                  <a:schemeClr val="bg1"/>
                </a:solidFill>
              </a:rPr>
              <a:t>non-rel. QM:</a:t>
            </a:r>
            <a:r>
              <a:rPr lang="en-US" altLang="ja-JP" i="1" dirty="0" smtClean="0">
                <a:solidFill>
                  <a:schemeClr val="bg1"/>
                </a:solidFill>
              </a:rPr>
              <a:t>H=H</a:t>
            </a:r>
            <a:r>
              <a:rPr lang="en-US" altLang="ja-JP" i="1" baseline="-25000" dirty="0" smtClean="0">
                <a:solidFill>
                  <a:schemeClr val="bg1"/>
                </a:solidFill>
              </a:rPr>
              <a:t>0 </a:t>
            </a:r>
            <a:r>
              <a:rPr lang="en-US" altLang="ja-JP" dirty="0" smtClean="0">
                <a:solidFill>
                  <a:schemeClr val="bg1"/>
                </a:solidFill>
              </a:rPr>
              <a:t>+</a:t>
            </a:r>
            <a:r>
              <a:rPr lang="en-US" altLang="ja-JP" i="1" dirty="0" err="1" smtClean="0">
                <a:solidFill>
                  <a:schemeClr val="bg1"/>
                </a:solidFill>
              </a:rPr>
              <a:t>V</a:t>
            </a:r>
            <a:r>
              <a:rPr lang="en-US" altLang="ja-JP" i="1" baseline="-25000" dirty="0" err="1" smtClean="0">
                <a:solidFill>
                  <a:schemeClr val="bg1"/>
                </a:solidFill>
              </a:rPr>
              <a:t>conf</a:t>
            </a:r>
            <a:r>
              <a:rPr lang="en-US" altLang="ja-JP" i="1" baseline="-25000" dirty="0" smtClean="0">
                <a:solidFill>
                  <a:schemeClr val="bg1"/>
                </a:solidFill>
              </a:rPr>
              <a:t> </a:t>
            </a:r>
            <a:r>
              <a:rPr lang="en-US" altLang="ja-JP" dirty="0" smtClean="0">
                <a:solidFill>
                  <a:schemeClr val="bg1"/>
                </a:solidFill>
              </a:rPr>
              <a:t>+</a:t>
            </a:r>
            <a:r>
              <a:rPr lang="en-US" altLang="ja-JP" i="1" dirty="0" smtClean="0">
                <a:solidFill>
                  <a:schemeClr val="bg1"/>
                </a:solidFill>
              </a:rPr>
              <a:t>V</a:t>
            </a:r>
            <a:r>
              <a:rPr lang="en-US" altLang="ja-JP" i="1" baseline="-25000" dirty="0" smtClean="0">
                <a:solidFill>
                  <a:schemeClr val="bg1"/>
                </a:solidFill>
              </a:rPr>
              <a:t>SS</a:t>
            </a:r>
            <a:r>
              <a:rPr lang="en-US" altLang="ja-JP" dirty="0" smtClean="0">
                <a:solidFill>
                  <a:schemeClr val="bg1"/>
                </a:solidFill>
              </a:rPr>
              <a:t>+</a:t>
            </a:r>
            <a:r>
              <a:rPr lang="en-US" altLang="ja-JP" i="1" dirty="0" smtClean="0">
                <a:solidFill>
                  <a:schemeClr val="bg1"/>
                </a:solidFill>
              </a:rPr>
              <a:t>V</a:t>
            </a:r>
            <a:r>
              <a:rPr lang="en-US" altLang="ja-JP" i="1" baseline="-25000" dirty="0" smtClean="0">
                <a:solidFill>
                  <a:schemeClr val="bg1"/>
                </a:solidFill>
              </a:rPr>
              <a:t>LS</a:t>
            </a:r>
            <a:r>
              <a:rPr lang="en-US" altLang="ja-JP" dirty="0" smtClean="0">
                <a:solidFill>
                  <a:schemeClr val="bg1"/>
                </a:solidFill>
              </a:rPr>
              <a:t>+</a:t>
            </a:r>
            <a:r>
              <a:rPr lang="en-US" altLang="ja-JP" i="1" dirty="0" smtClean="0">
                <a:solidFill>
                  <a:schemeClr val="bg1"/>
                </a:solidFill>
              </a:rPr>
              <a:t>V</a:t>
            </a:r>
            <a:r>
              <a:rPr lang="en-US" altLang="ja-JP" i="1" baseline="-25000" dirty="0">
                <a:solidFill>
                  <a:schemeClr val="bg1"/>
                </a:solidFill>
              </a:rPr>
              <a:t>T</a:t>
            </a:r>
            <a:endParaRPr lang="en-US" altLang="ja-JP" dirty="0">
              <a:solidFill>
                <a:schemeClr val="bg1"/>
              </a:solidFill>
              <a:latin typeface="Symbol" panose="05050102010706020507" pitchFamily="18" charset="2"/>
            </a:endParaRPr>
          </a:p>
          <a:p>
            <a:r>
              <a:rPr lang="en-US" altLang="ja-JP" dirty="0" smtClean="0">
                <a:solidFill>
                  <a:srgbClr val="FFFF00"/>
                </a:solidFill>
                <a:latin typeface="Symbol" panose="05050102010706020507" pitchFamily="18" charset="2"/>
              </a:rPr>
              <a:t>r-l</a:t>
            </a:r>
            <a:r>
              <a:rPr lang="en-US" altLang="ja-JP" dirty="0" smtClean="0">
                <a:solidFill>
                  <a:srgbClr val="FFFF00"/>
                </a:solidFill>
              </a:rPr>
              <a:t> mixing  (cal. By T. Yoshida)</a:t>
            </a:r>
            <a:endParaRPr kumimoji="1" lang="ja-JP" altLang="en-US" dirty="0">
              <a:solidFill>
                <a:srgbClr val="FFFF00"/>
              </a:solidFill>
            </a:endParaRPr>
          </a:p>
        </p:txBody>
      </p:sp>
    </p:spTree>
    <p:extLst>
      <p:ext uri="{BB962C8B-B14F-4D97-AF65-F5344CB8AC3E}">
        <p14:creationId xmlns:p14="http://schemas.microsoft.com/office/powerpoint/2010/main" val="405702474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正方形/長方形 51"/>
          <p:cNvSpPr/>
          <p:nvPr/>
        </p:nvSpPr>
        <p:spPr>
          <a:xfrm>
            <a:off x="0" y="1340768"/>
            <a:ext cx="9144000" cy="3384376"/>
          </a:xfrm>
          <a:prstGeom prst="rect">
            <a:avLst/>
          </a:prstGeom>
          <a:solidFill>
            <a:srgbClr val="FFFFFF"/>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15" name="右矢印 14"/>
          <p:cNvSpPr/>
          <p:nvPr/>
        </p:nvSpPr>
        <p:spPr>
          <a:xfrm>
            <a:off x="1822774" y="2878104"/>
            <a:ext cx="388826" cy="225132"/>
          </a:xfrm>
          <a:prstGeom prst="rightArrow">
            <a:avLst/>
          </a:prstGeom>
          <a:solidFill>
            <a:srgbClr val="FFFF66"/>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16" name="右矢印 15"/>
          <p:cNvSpPr/>
          <p:nvPr/>
        </p:nvSpPr>
        <p:spPr>
          <a:xfrm>
            <a:off x="6569367" y="2874446"/>
            <a:ext cx="388826" cy="225132"/>
          </a:xfrm>
          <a:prstGeom prst="rightArrow">
            <a:avLst/>
          </a:prstGeom>
          <a:solidFill>
            <a:srgbClr val="FFFF66"/>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cxnSp>
        <p:nvCxnSpPr>
          <p:cNvPr id="17" name="直線コネクタ 16"/>
          <p:cNvCxnSpPr/>
          <p:nvPr/>
        </p:nvCxnSpPr>
        <p:spPr>
          <a:xfrm flipH="1">
            <a:off x="3981419" y="2326508"/>
            <a:ext cx="1105083" cy="1944322"/>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p:txBody>
          <a:bodyPr/>
          <a:lstStyle/>
          <a:p>
            <a:r>
              <a:rPr lang="en-US" altLang="ja-JP" dirty="0" smtClean="0">
                <a:solidFill>
                  <a:schemeClr val="bg1"/>
                </a:solidFill>
              </a:rPr>
              <a:t>Structure and Decay Partial Width</a:t>
            </a:r>
            <a:endParaRPr kumimoji="1" lang="ja-JP" altLang="en-US" dirty="0">
              <a:solidFill>
                <a:schemeClr val="bg1"/>
              </a:solidFill>
            </a:endParaRPr>
          </a:p>
        </p:txBody>
      </p:sp>
      <p:sp>
        <p:nvSpPr>
          <p:cNvPr id="4" name="スライド番号プレースホルダ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103</a:t>
            </a:fld>
            <a:endParaRPr lang="ja-JP" altLang="en-US">
              <a:solidFill>
                <a:prstClr val="black">
                  <a:tint val="75000"/>
                </a:prstClr>
              </a:solidFill>
            </a:endParaRPr>
          </a:p>
        </p:txBody>
      </p:sp>
      <p:grpSp>
        <p:nvGrpSpPr>
          <p:cNvPr id="10" name="グループ化 9"/>
          <p:cNvGrpSpPr/>
          <p:nvPr/>
        </p:nvGrpSpPr>
        <p:grpSpPr>
          <a:xfrm rot="10800000">
            <a:off x="437952" y="1979161"/>
            <a:ext cx="1323195" cy="1825929"/>
            <a:chOff x="539552" y="2182361"/>
            <a:chExt cx="1323195" cy="1825929"/>
          </a:xfrm>
        </p:grpSpPr>
        <p:grpSp>
          <p:nvGrpSpPr>
            <p:cNvPr id="5" name="図形グループ 25"/>
            <p:cNvGrpSpPr/>
            <p:nvPr/>
          </p:nvGrpSpPr>
          <p:grpSpPr>
            <a:xfrm>
              <a:off x="539552" y="2571741"/>
              <a:ext cx="1323195" cy="1248826"/>
              <a:chOff x="911767" y="4576171"/>
              <a:chExt cx="1415704" cy="1336135"/>
            </a:xfrm>
          </p:grpSpPr>
          <p:sp>
            <p:nvSpPr>
              <p:cNvPr id="32" name="Oval 5"/>
              <p:cNvSpPr>
                <a:spLocks noChangeArrowheads="1"/>
              </p:cNvSpPr>
              <p:nvPr/>
            </p:nvSpPr>
            <p:spPr bwMode="auto">
              <a:xfrm>
                <a:off x="911767" y="4587512"/>
                <a:ext cx="1415704" cy="1324794"/>
              </a:xfrm>
              <a:prstGeom prst="ellipse">
                <a:avLst/>
              </a:prstGeom>
              <a:gradFill rotWithShape="0">
                <a:gsLst>
                  <a:gs pos="0">
                    <a:schemeClr val="bg2">
                      <a:lumMod val="75000"/>
                    </a:schemeClr>
                  </a:gs>
                  <a:gs pos="100000">
                    <a:schemeClr val="bg1"/>
                  </a:gs>
                </a:gsLst>
                <a:path path="shape">
                  <a:fillToRect l="50000" t="50000" r="50000" b="50000"/>
                </a:path>
              </a:gradFill>
              <a:ln>
                <a:noFill/>
              </a:ln>
            </p:spPr>
            <p:txBody>
              <a:bodyPr wrap="none" anchor="ctr"/>
              <a:lstStyle/>
              <a:p>
                <a:pPr defTabSz="457200"/>
                <a:endParaRPr lang="ja-JP" altLang="en-US">
                  <a:solidFill>
                    <a:prstClr val="black"/>
                  </a:solidFill>
                </a:endParaRPr>
              </a:p>
            </p:txBody>
          </p:sp>
          <p:sp>
            <p:nvSpPr>
              <p:cNvPr id="34" name="Oval 15"/>
              <p:cNvSpPr>
                <a:spLocks noChangeArrowheads="1"/>
              </p:cNvSpPr>
              <p:nvPr/>
            </p:nvSpPr>
            <p:spPr bwMode="auto">
              <a:xfrm>
                <a:off x="1714603" y="4576171"/>
                <a:ext cx="418394" cy="418393"/>
              </a:xfrm>
              <a:prstGeom prst="ellipse">
                <a:avLst/>
              </a:prstGeom>
              <a:gradFill rotWithShape="0">
                <a:gsLst>
                  <a:gs pos="0">
                    <a:srgbClr val="FF0000"/>
                  </a:gs>
                  <a:gs pos="100000">
                    <a:srgbClr val="FFCC66"/>
                  </a:gs>
                </a:gsLst>
                <a:path path="shape">
                  <a:fillToRect l="50000" t="50000" r="50000" b="50000"/>
                </a:path>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457200"/>
                <a:endParaRPr lang="ja-JP" altLang="en-US">
                  <a:solidFill>
                    <a:prstClr val="black"/>
                  </a:solidFill>
                </a:endParaRPr>
              </a:p>
            </p:txBody>
          </p:sp>
          <p:sp>
            <p:nvSpPr>
              <p:cNvPr id="35" name="Oval 12"/>
              <p:cNvSpPr>
                <a:spLocks noChangeArrowheads="1"/>
              </p:cNvSpPr>
              <p:nvPr/>
            </p:nvSpPr>
            <p:spPr bwMode="auto">
              <a:xfrm>
                <a:off x="1722321" y="5488280"/>
                <a:ext cx="137321" cy="137321"/>
              </a:xfrm>
              <a:prstGeom prst="ellipse">
                <a:avLst/>
              </a:prstGeom>
              <a:gradFill rotWithShape="0">
                <a:gsLst>
                  <a:gs pos="0">
                    <a:srgbClr val="66FF66"/>
                  </a:gs>
                  <a:gs pos="100000">
                    <a:srgbClr val="008040"/>
                  </a:gs>
                </a:gsLst>
                <a:path path="shape">
                  <a:fillToRect l="50000" t="50000" r="50000" b="50000"/>
                </a:path>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457200"/>
                <a:endParaRPr lang="ja-JP" altLang="en-US">
                  <a:solidFill>
                    <a:prstClr val="black"/>
                  </a:solidFill>
                </a:endParaRPr>
              </a:p>
            </p:txBody>
          </p:sp>
          <p:sp>
            <p:nvSpPr>
              <p:cNvPr id="57" name="Oval 15"/>
              <p:cNvSpPr>
                <a:spLocks noChangeArrowheads="1"/>
              </p:cNvSpPr>
              <p:nvPr/>
            </p:nvSpPr>
            <p:spPr bwMode="auto">
              <a:xfrm>
                <a:off x="1114234" y="5107804"/>
                <a:ext cx="418394" cy="418390"/>
              </a:xfrm>
              <a:prstGeom prst="ellipse">
                <a:avLst/>
              </a:prstGeom>
              <a:gradFill rotWithShape="0">
                <a:gsLst>
                  <a:gs pos="0">
                    <a:srgbClr val="FF0000"/>
                  </a:gs>
                  <a:gs pos="100000">
                    <a:srgbClr val="FFCC66"/>
                  </a:gs>
                </a:gsLst>
                <a:path path="shape">
                  <a:fillToRect l="50000" t="50000" r="50000" b="50000"/>
                </a:path>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457200"/>
                <a:endParaRPr lang="ja-JP" altLang="en-US">
                  <a:solidFill>
                    <a:prstClr val="black"/>
                  </a:solidFill>
                </a:endParaRPr>
              </a:p>
            </p:txBody>
          </p:sp>
        </p:grpSp>
        <p:cxnSp>
          <p:nvCxnSpPr>
            <p:cNvPr id="36" name="直線矢印コネクタ 35"/>
            <p:cNvCxnSpPr/>
            <p:nvPr/>
          </p:nvCxnSpPr>
          <p:spPr>
            <a:xfrm flipV="1">
              <a:off x="1608772" y="2182361"/>
              <a:ext cx="215900" cy="393700"/>
            </a:xfrm>
            <a:prstGeom prst="straightConnector1">
              <a:avLst/>
            </a:prstGeom>
            <a:ln w="57150" cmpd="sng">
              <a:solidFill>
                <a:schemeClr val="bg1">
                  <a:lumMod val="6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7" name="円/楕円 36"/>
            <p:cNvSpPr/>
            <p:nvPr/>
          </p:nvSpPr>
          <p:spPr>
            <a:xfrm>
              <a:off x="1209992" y="2548121"/>
              <a:ext cx="520700" cy="444500"/>
            </a:xfrm>
            <a:prstGeom prst="ellipse">
              <a:avLst/>
            </a:prstGeom>
            <a:noFill/>
            <a:ln w="28575" cmpd="sng">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cxnSp>
          <p:nvCxnSpPr>
            <p:cNvPr id="44" name="直線矢印コネクタ 43"/>
            <p:cNvCxnSpPr/>
            <p:nvPr/>
          </p:nvCxnSpPr>
          <p:spPr>
            <a:xfrm flipH="1">
              <a:off x="1081241" y="3614590"/>
              <a:ext cx="215900" cy="393700"/>
            </a:xfrm>
            <a:prstGeom prst="straightConnector1">
              <a:avLst/>
            </a:prstGeom>
            <a:ln w="57150" cmpd="sng">
              <a:solidFill>
                <a:schemeClr val="bg1">
                  <a:lumMod val="65000"/>
                </a:schemeClr>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6" name="グループ化 25"/>
          <p:cNvGrpSpPr/>
          <p:nvPr/>
        </p:nvGrpSpPr>
        <p:grpSpPr>
          <a:xfrm rot="10800000">
            <a:off x="5129532" y="2090921"/>
            <a:ext cx="1323195" cy="1888109"/>
            <a:chOff x="5358132" y="2090921"/>
            <a:chExt cx="1323195" cy="1888109"/>
          </a:xfrm>
        </p:grpSpPr>
        <p:sp>
          <p:nvSpPr>
            <p:cNvPr id="9" name="Oval 5"/>
            <p:cNvSpPr>
              <a:spLocks noChangeArrowheads="1"/>
            </p:cNvSpPr>
            <p:nvPr/>
          </p:nvSpPr>
          <p:spPr bwMode="auto">
            <a:xfrm>
              <a:off x="5358132" y="2499650"/>
              <a:ext cx="1323195" cy="1238226"/>
            </a:xfrm>
            <a:prstGeom prst="ellipse">
              <a:avLst/>
            </a:prstGeom>
            <a:gradFill rotWithShape="0">
              <a:gsLst>
                <a:gs pos="0">
                  <a:schemeClr val="bg2">
                    <a:lumMod val="75000"/>
                  </a:schemeClr>
                </a:gs>
                <a:gs pos="100000">
                  <a:schemeClr val="bg1"/>
                </a:gs>
              </a:gsLst>
              <a:path path="shape">
                <a:fillToRect l="50000" t="50000" r="50000" b="50000"/>
              </a:path>
            </a:gradFill>
            <a:ln>
              <a:noFill/>
            </a:ln>
          </p:spPr>
          <p:txBody>
            <a:bodyPr wrap="none" anchor="ctr"/>
            <a:lstStyle/>
            <a:p>
              <a:pPr defTabSz="457200"/>
              <a:endParaRPr lang="ja-JP" altLang="en-US">
                <a:solidFill>
                  <a:prstClr val="black"/>
                </a:solidFill>
              </a:endParaRPr>
            </a:p>
          </p:txBody>
        </p:sp>
        <p:sp>
          <p:nvSpPr>
            <p:cNvPr id="11" name="Oval 15"/>
            <p:cNvSpPr>
              <a:spLocks noChangeArrowheads="1"/>
            </p:cNvSpPr>
            <p:nvPr/>
          </p:nvSpPr>
          <p:spPr bwMode="auto">
            <a:xfrm>
              <a:off x="5926694" y="2571813"/>
              <a:ext cx="391054" cy="391053"/>
            </a:xfrm>
            <a:prstGeom prst="ellipse">
              <a:avLst/>
            </a:prstGeom>
            <a:gradFill rotWithShape="0">
              <a:gsLst>
                <a:gs pos="0">
                  <a:srgbClr val="FF0000"/>
                </a:gs>
                <a:gs pos="100000">
                  <a:srgbClr val="FFCC66"/>
                </a:gs>
              </a:gsLst>
              <a:path path="shape">
                <a:fillToRect l="50000" t="50000" r="50000" b="50000"/>
              </a:path>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457200"/>
              <a:endParaRPr lang="ja-JP" altLang="en-US">
                <a:solidFill>
                  <a:prstClr val="black"/>
                </a:solidFill>
              </a:endParaRPr>
            </a:p>
          </p:txBody>
        </p:sp>
        <p:sp>
          <p:nvSpPr>
            <p:cNvPr id="12" name="Oval 12"/>
            <p:cNvSpPr>
              <a:spLocks noChangeArrowheads="1"/>
            </p:cNvSpPr>
            <p:nvPr/>
          </p:nvSpPr>
          <p:spPr bwMode="auto">
            <a:xfrm>
              <a:off x="6019730" y="3404708"/>
              <a:ext cx="128348" cy="128348"/>
            </a:xfrm>
            <a:prstGeom prst="ellipse">
              <a:avLst/>
            </a:prstGeom>
            <a:gradFill rotWithShape="0">
              <a:gsLst>
                <a:gs pos="0">
                  <a:srgbClr val="66FF66"/>
                </a:gs>
                <a:gs pos="100000">
                  <a:srgbClr val="008040"/>
                </a:gs>
              </a:gsLst>
              <a:path path="shape">
                <a:fillToRect l="50000" t="50000" r="50000" b="50000"/>
              </a:path>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457200"/>
              <a:endParaRPr lang="ja-JP" altLang="en-US">
                <a:solidFill>
                  <a:prstClr val="black"/>
                </a:solidFill>
              </a:endParaRPr>
            </a:p>
          </p:txBody>
        </p:sp>
        <p:sp>
          <p:nvSpPr>
            <p:cNvPr id="58" name="Oval 15"/>
            <p:cNvSpPr>
              <a:spLocks noChangeArrowheads="1"/>
            </p:cNvSpPr>
            <p:nvPr/>
          </p:nvSpPr>
          <p:spPr bwMode="auto">
            <a:xfrm>
              <a:off x="5478977" y="2672579"/>
              <a:ext cx="391054" cy="391053"/>
            </a:xfrm>
            <a:prstGeom prst="ellipse">
              <a:avLst/>
            </a:prstGeom>
            <a:gradFill rotWithShape="0">
              <a:gsLst>
                <a:gs pos="0">
                  <a:srgbClr val="FF0000"/>
                </a:gs>
                <a:gs pos="100000">
                  <a:srgbClr val="FFCC66"/>
                </a:gs>
              </a:gsLst>
              <a:path path="shape">
                <a:fillToRect l="50000" t="50000" r="50000" b="50000"/>
              </a:path>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457200"/>
              <a:endParaRPr lang="ja-JP" altLang="en-US">
                <a:solidFill>
                  <a:prstClr val="black"/>
                </a:solidFill>
              </a:endParaRPr>
            </a:p>
          </p:txBody>
        </p:sp>
        <p:sp>
          <p:nvSpPr>
            <p:cNvPr id="39" name="円/楕円 38"/>
            <p:cNvSpPr/>
            <p:nvPr/>
          </p:nvSpPr>
          <p:spPr>
            <a:xfrm rot="20914632">
              <a:off x="5418110" y="2532881"/>
              <a:ext cx="996342" cy="596900"/>
            </a:xfrm>
            <a:prstGeom prst="ellipse">
              <a:avLst/>
            </a:prstGeom>
            <a:noFill/>
            <a:ln w="28575" cmpd="sng">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cxnSp>
          <p:nvCxnSpPr>
            <p:cNvPr id="41" name="直線矢印コネクタ 40"/>
            <p:cNvCxnSpPr/>
            <p:nvPr/>
          </p:nvCxnSpPr>
          <p:spPr>
            <a:xfrm flipV="1">
              <a:off x="6132512" y="2090921"/>
              <a:ext cx="215900" cy="393700"/>
            </a:xfrm>
            <a:prstGeom prst="straightConnector1">
              <a:avLst/>
            </a:prstGeom>
            <a:ln w="57150" cmpd="sng">
              <a:solidFill>
                <a:schemeClr val="bg1">
                  <a:lumMod val="6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直線矢印コネクタ 45"/>
            <p:cNvCxnSpPr/>
            <p:nvPr/>
          </p:nvCxnSpPr>
          <p:spPr>
            <a:xfrm flipH="1">
              <a:off x="5776773" y="3585330"/>
              <a:ext cx="215900" cy="393700"/>
            </a:xfrm>
            <a:prstGeom prst="straightConnector1">
              <a:avLst/>
            </a:prstGeom>
            <a:ln w="57150" cmpd="sng">
              <a:solidFill>
                <a:schemeClr val="bg1">
                  <a:lumMod val="65000"/>
                </a:schemeClr>
              </a:solidFill>
              <a:tailEnd type="arrow"/>
            </a:ln>
            <a:effectLst/>
          </p:spPr>
          <p:style>
            <a:lnRef idx="2">
              <a:schemeClr val="accent1"/>
            </a:lnRef>
            <a:fillRef idx="0">
              <a:schemeClr val="accent1"/>
            </a:fillRef>
            <a:effectRef idx="1">
              <a:schemeClr val="accent1"/>
            </a:effectRef>
            <a:fontRef idx="minor">
              <a:schemeClr val="tx1"/>
            </a:fontRef>
          </p:style>
        </p:cxnSp>
      </p:grpSp>
      <p:graphicFrame>
        <p:nvGraphicFramePr>
          <p:cNvPr id="48" name="オブジェクト 47"/>
          <p:cNvGraphicFramePr>
            <a:graphicFrameLocks noChangeAspect="1"/>
          </p:cNvGraphicFramePr>
          <p:nvPr>
            <p:extLst>
              <p:ext uri="{D42A27DB-BD31-4B8C-83A1-F6EECF244321}">
                <p14:modId xmlns:p14="http://schemas.microsoft.com/office/powerpoint/2010/main" val="2954429621"/>
              </p:ext>
            </p:extLst>
          </p:nvPr>
        </p:nvGraphicFramePr>
        <p:xfrm>
          <a:off x="3185078" y="3499413"/>
          <a:ext cx="484188" cy="409575"/>
        </p:xfrm>
        <a:graphic>
          <a:graphicData uri="http://schemas.openxmlformats.org/presentationml/2006/ole">
            <mc:AlternateContent xmlns:mc="http://schemas.openxmlformats.org/markup-compatibility/2006">
              <mc:Choice xmlns:v="urn:schemas-microsoft-com:vml" Requires="v">
                <p:oleObj spid="_x0000_s17130" name="数式" r:id="rId4" imgW="241200" imgH="203040" progId="Equation.3">
                  <p:embed/>
                </p:oleObj>
              </mc:Choice>
              <mc:Fallback>
                <p:oleObj name="数式" r:id="rId4" imgW="241200" imgH="2030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5078" y="3499413"/>
                        <a:ext cx="484188" cy="409575"/>
                      </a:xfrm>
                      <a:prstGeom prst="rect">
                        <a:avLst/>
                      </a:prstGeom>
                      <a:noFill/>
                      <a:extLst>
                        <a:ext uri="{909E8E84-426E-40DD-AFC4-6F175D3DCCD1}">
                          <a14:hiddenFill xmlns:a14="http://schemas.microsoft.com/office/drawing/2010/main">
                            <a:solidFill>
                              <a:srgbClr val="FFFF99"/>
                            </a:solidFill>
                          </a14:hiddenFill>
                        </a:ext>
                      </a:extLst>
                    </p:spPr>
                  </p:pic>
                </p:oleObj>
              </mc:Fallback>
            </mc:AlternateContent>
          </a:graphicData>
        </a:graphic>
      </p:graphicFrame>
      <p:graphicFrame>
        <p:nvGraphicFramePr>
          <p:cNvPr id="49" name="オブジェクト 48"/>
          <p:cNvGraphicFramePr>
            <a:graphicFrameLocks noChangeAspect="1"/>
          </p:cNvGraphicFramePr>
          <p:nvPr>
            <p:extLst>
              <p:ext uri="{D42A27DB-BD31-4B8C-83A1-F6EECF244321}">
                <p14:modId xmlns:p14="http://schemas.microsoft.com/office/powerpoint/2010/main" val="2735327027"/>
              </p:ext>
            </p:extLst>
          </p:nvPr>
        </p:nvGraphicFramePr>
        <p:xfrm>
          <a:off x="3617152" y="2298118"/>
          <a:ext cx="639763" cy="407988"/>
        </p:xfrm>
        <a:graphic>
          <a:graphicData uri="http://schemas.openxmlformats.org/presentationml/2006/ole">
            <mc:AlternateContent xmlns:mc="http://schemas.openxmlformats.org/markup-compatibility/2006">
              <mc:Choice xmlns:v="urn:schemas-microsoft-com:vml" Requires="v">
                <p:oleObj spid="_x0000_s17131" name="数式" r:id="rId6" imgW="317225" imgH="203024" progId="Equation.3">
                  <p:embed/>
                </p:oleObj>
              </mc:Choice>
              <mc:Fallback>
                <p:oleObj name="数式" r:id="rId6" imgW="317225" imgH="203024"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7152" y="2298118"/>
                        <a:ext cx="639763" cy="407988"/>
                      </a:xfrm>
                      <a:prstGeom prst="rect">
                        <a:avLst/>
                      </a:prstGeom>
                      <a:noFill/>
                      <a:extLst>
                        <a:ext uri="{909E8E84-426E-40DD-AFC4-6F175D3DCCD1}">
                          <a14:hiddenFill xmlns:a14="http://schemas.microsoft.com/office/drawing/2010/main">
                            <a:solidFill>
                              <a:srgbClr val="FFFF99"/>
                            </a:solidFill>
                          </a14:hiddenFill>
                        </a:ext>
                      </a:extLst>
                    </p:spPr>
                  </p:pic>
                </p:oleObj>
              </mc:Fallback>
            </mc:AlternateContent>
          </a:graphicData>
        </a:graphic>
      </p:graphicFrame>
      <p:graphicFrame>
        <p:nvGraphicFramePr>
          <p:cNvPr id="50" name="オブジェクト 49"/>
          <p:cNvGraphicFramePr>
            <a:graphicFrameLocks noChangeAspect="1"/>
          </p:cNvGraphicFramePr>
          <p:nvPr>
            <p:extLst>
              <p:ext uri="{D42A27DB-BD31-4B8C-83A1-F6EECF244321}">
                <p14:modId xmlns:p14="http://schemas.microsoft.com/office/powerpoint/2010/main" val="2086675736"/>
              </p:ext>
            </p:extLst>
          </p:nvPr>
        </p:nvGraphicFramePr>
        <p:xfrm>
          <a:off x="8077032" y="3989311"/>
          <a:ext cx="690563" cy="406400"/>
        </p:xfrm>
        <a:graphic>
          <a:graphicData uri="http://schemas.openxmlformats.org/presentationml/2006/ole">
            <mc:AlternateContent xmlns:mc="http://schemas.openxmlformats.org/markup-compatibility/2006">
              <mc:Choice xmlns:v="urn:schemas-microsoft-com:vml" Requires="v">
                <p:oleObj spid="_x0000_s17132" name="数式" r:id="rId8" imgW="342720" imgH="203040" progId="Equation.3">
                  <p:embed/>
                </p:oleObj>
              </mc:Choice>
              <mc:Fallback>
                <p:oleObj name="数式" r:id="rId8" imgW="342720" imgH="2030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77032" y="3989311"/>
                        <a:ext cx="690563"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 name="タイトル 1"/>
          <p:cNvSpPr txBox="1">
            <a:spLocks/>
          </p:cNvSpPr>
          <p:nvPr/>
        </p:nvSpPr>
        <p:spPr>
          <a:xfrm>
            <a:off x="607368" y="4541312"/>
            <a:ext cx="3384376" cy="903912"/>
          </a:xfrm>
          <a:prstGeom prst="rect">
            <a:avLst/>
          </a:prstGeom>
        </p:spPr>
        <p:txBody>
          <a:bodyPr vert="horz" lIns="91440" tIns="45720" rIns="91440" bIns="45720" rtlCol="0" anchor="ctr">
            <a:normAutofit/>
          </a:bodyPr>
          <a:lstStyle/>
          <a:p>
            <a:pPr algn="ctr">
              <a:spcBef>
                <a:spcPct val="0"/>
              </a:spcBef>
              <a:defRPr/>
            </a:pPr>
            <a:r>
              <a:rPr lang="en-US" altLang="ja-JP" sz="3600" dirty="0">
                <a:solidFill>
                  <a:srgbClr val="00FFFF"/>
                </a:solidFill>
                <a:latin typeface="Symbol" pitchFamily="18" charset="2"/>
              </a:rPr>
              <a:t>r</a:t>
            </a:r>
            <a:r>
              <a:rPr lang="en-US" altLang="ja-JP" sz="3600" dirty="0">
                <a:solidFill>
                  <a:prstClr val="white"/>
                </a:solidFill>
              </a:rPr>
              <a:t> mode </a:t>
            </a:r>
            <a:r>
              <a:rPr lang="en-US" altLang="ja-JP" sz="3600" dirty="0" smtClean="0">
                <a:solidFill>
                  <a:prstClr val="white"/>
                </a:solidFill>
              </a:rPr>
              <a:t>(QQ)</a:t>
            </a:r>
            <a:endParaRPr lang="ja-JP" altLang="en-US" sz="3600" dirty="0">
              <a:solidFill>
                <a:prstClr val="white"/>
              </a:solidFill>
            </a:endParaRPr>
          </a:p>
        </p:txBody>
      </p:sp>
      <p:sp>
        <p:nvSpPr>
          <p:cNvPr id="54" name="タイトル 1"/>
          <p:cNvSpPr txBox="1">
            <a:spLocks/>
          </p:cNvSpPr>
          <p:nvPr/>
        </p:nvSpPr>
        <p:spPr>
          <a:xfrm>
            <a:off x="5503912" y="4541312"/>
            <a:ext cx="2865512" cy="903912"/>
          </a:xfrm>
          <a:prstGeom prst="rect">
            <a:avLst/>
          </a:prstGeom>
        </p:spPr>
        <p:txBody>
          <a:bodyPr vert="horz" lIns="91440" tIns="45720" rIns="91440" bIns="45720" rtlCol="0" anchor="ctr">
            <a:normAutofit/>
          </a:bodyPr>
          <a:lstStyle/>
          <a:p>
            <a:pPr algn="ctr">
              <a:spcBef>
                <a:spcPct val="0"/>
              </a:spcBef>
              <a:defRPr/>
            </a:pPr>
            <a:r>
              <a:rPr lang="en-US" altLang="ja-JP" sz="3600" dirty="0">
                <a:solidFill>
                  <a:srgbClr val="FFFF00"/>
                </a:solidFill>
                <a:latin typeface="Symbol" pitchFamily="18" charset="2"/>
              </a:rPr>
              <a:t>l</a:t>
            </a:r>
            <a:r>
              <a:rPr lang="en-US" altLang="ja-JP" sz="3600" dirty="0">
                <a:solidFill>
                  <a:prstClr val="white"/>
                </a:solidFill>
              </a:rPr>
              <a:t> mode </a:t>
            </a:r>
            <a:r>
              <a:rPr lang="en-US" altLang="ja-JP" sz="3600" dirty="0" smtClean="0">
                <a:solidFill>
                  <a:prstClr val="white"/>
                </a:solidFill>
              </a:rPr>
              <a:t>[QQ]</a:t>
            </a:r>
            <a:endParaRPr lang="ja-JP" altLang="en-US" sz="3600" dirty="0">
              <a:solidFill>
                <a:prstClr val="white"/>
              </a:solidFill>
            </a:endParaRPr>
          </a:p>
        </p:txBody>
      </p:sp>
      <p:grpSp>
        <p:nvGrpSpPr>
          <p:cNvPr id="33" name="グループ化 32"/>
          <p:cNvGrpSpPr/>
          <p:nvPr/>
        </p:nvGrpSpPr>
        <p:grpSpPr>
          <a:xfrm rot="10800000">
            <a:off x="7074312" y="1716045"/>
            <a:ext cx="1206473" cy="2755917"/>
            <a:chOff x="7239151" y="1641341"/>
            <a:chExt cx="1206473" cy="2755917"/>
          </a:xfrm>
        </p:grpSpPr>
        <p:sp>
          <p:nvSpPr>
            <p:cNvPr id="21" name="Oval 5"/>
            <p:cNvSpPr>
              <a:spLocks noChangeArrowheads="1"/>
            </p:cNvSpPr>
            <p:nvPr/>
          </p:nvSpPr>
          <p:spPr bwMode="auto">
            <a:xfrm>
              <a:off x="7372265" y="2110785"/>
              <a:ext cx="974140" cy="911585"/>
            </a:xfrm>
            <a:prstGeom prst="ellipse">
              <a:avLst/>
            </a:prstGeom>
            <a:gradFill rotWithShape="0">
              <a:gsLst>
                <a:gs pos="0">
                  <a:schemeClr val="bg2">
                    <a:lumMod val="75000"/>
                  </a:schemeClr>
                </a:gs>
                <a:gs pos="100000">
                  <a:schemeClr val="bg1"/>
                </a:gs>
              </a:gsLst>
              <a:path path="shape">
                <a:fillToRect l="50000" t="50000" r="50000" b="50000"/>
              </a:path>
            </a:gradFill>
            <a:ln>
              <a:noFill/>
            </a:ln>
          </p:spPr>
          <p:txBody>
            <a:bodyPr wrap="none" anchor="ctr"/>
            <a:lstStyle/>
            <a:p>
              <a:pPr defTabSz="457200"/>
              <a:endParaRPr lang="ja-JP" altLang="en-US">
                <a:solidFill>
                  <a:prstClr val="black"/>
                </a:solidFill>
              </a:endParaRPr>
            </a:p>
          </p:txBody>
        </p:sp>
        <p:sp>
          <p:nvSpPr>
            <p:cNvPr id="22" name="Oval 12"/>
            <p:cNvSpPr>
              <a:spLocks noChangeArrowheads="1"/>
            </p:cNvSpPr>
            <p:nvPr/>
          </p:nvSpPr>
          <p:spPr bwMode="auto">
            <a:xfrm>
              <a:off x="7875687" y="2816463"/>
              <a:ext cx="128348" cy="128348"/>
            </a:xfrm>
            <a:prstGeom prst="ellipse">
              <a:avLst/>
            </a:prstGeom>
            <a:gradFill rotWithShape="0">
              <a:gsLst>
                <a:gs pos="0">
                  <a:srgbClr val="66FF66"/>
                </a:gs>
                <a:gs pos="100000">
                  <a:srgbClr val="008040"/>
                </a:gs>
              </a:gsLst>
              <a:path path="shape">
                <a:fillToRect l="50000" t="50000" r="50000" b="50000"/>
              </a:path>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457200"/>
              <a:endParaRPr lang="ja-JP" altLang="en-US">
                <a:solidFill>
                  <a:prstClr val="black"/>
                </a:solidFill>
              </a:endParaRPr>
            </a:p>
          </p:txBody>
        </p:sp>
        <p:grpSp>
          <p:nvGrpSpPr>
            <p:cNvPr id="13" name="図形グループ 43"/>
            <p:cNvGrpSpPr/>
            <p:nvPr/>
          </p:nvGrpSpPr>
          <p:grpSpPr>
            <a:xfrm>
              <a:off x="7314779" y="3257737"/>
              <a:ext cx="982433" cy="919346"/>
              <a:chOff x="7514763" y="2397768"/>
              <a:chExt cx="1051118" cy="983620"/>
            </a:xfrm>
          </p:grpSpPr>
          <p:sp>
            <p:nvSpPr>
              <p:cNvPr id="18" name="Oval 5"/>
              <p:cNvSpPr>
                <a:spLocks noChangeArrowheads="1"/>
              </p:cNvSpPr>
              <p:nvPr/>
            </p:nvSpPr>
            <p:spPr bwMode="auto">
              <a:xfrm>
                <a:off x="7514763" y="2397768"/>
                <a:ext cx="1051118" cy="983620"/>
              </a:xfrm>
              <a:prstGeom prst="ellipse">
                <a:avLst/>
              </a:prstGeom>
              <a:gradFill rotWithShape="0">
                <a:gsLst>
                  <a:gs pos="0">
                    <a:schemeClr val="bg2">
                      <a:lumMod val="75000"/>
                    </a:schemeClr>
                  </a:gs>
                  <a:gs pos="100000">
                    <a:schemeClr val="bg1"/>
                  </a:gs>
                </a:gsLst>
                <a:path path="shape">
                  <a:fillToRect l="50000" t="50000" r="50000" b="50000"/>
                </a:path>
              </a:gradFill>
              <a:ln>
                <a:noFill/>
              </a:ln>
            </p:spPr>
            <p:txBody>
              <a:bodyPr wrap="none" anchor="ctr"/>
              <a:lstStyle/>
              <a:p>
                <a:pPr defTabSz="457200"/>
                <a:endParaRPr lang="ja-JP" altLang="en-US">
                  <a:solidFill>
                    <a:prstClr val="black"/>
                  </a:solidFill>
                </a:endParaRPr>
              </a:p>
            </p:txBody>
          </p:sp>
          <p:sp>
            <p:nvSpPr>
              <p:cNvPr id="20" name="Oval 12"/>
              <p:cNvSpPr>
                <a:spLocks noChangeArrowheads="1"/>
              </p:cNvSpPr>
              <p:nvPr/>
            </p:nvSpPr>
            <p:spPr bwMode="auto">
              <a:xfrm>
                <a:off x="8043771" y="2902409"/>
                <a:ext cx="137321" cy="137321"/>
              </a:xfrm>
              <a:prstGeom prst="ellipse">
                <a:avLst/>
              </a:prstGeom>
              <a:gradFill rotWithShape="0">
                <a:gsLst>
                  <a:gs pos="0">
                    <a:srgbClr val="66FF66"/>
                  </a:gs>
                  <a:gs pos="100000">
                    <a:srgbClr val="008040"/>
                  </a:gs>
                </a:gsLst>
                <a:path path="shape">
                  <a:fillToRect l="50000" t="50000" r="50000" b="50000"/>
                </a:path>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457200"/>
                <a:endParaRPr lang="ja-JP" altLang="en-US">
                  <a:solidFill>
                    <a:prstClr val="black"/>
                  </a:solidFill>
                </a:endParaRPr>
              </a:p>
            </p:txBody>
          </p:sp>
        </p:grpSp>
        <p:sp>
          <p:nvSpPr>
            <p:cNvPr id="62" name="Oval 15"/>
            <p:cNvSpPr>
              <a:spLocks noChangeArrowheads="1"/>
            </p:cNvSpPr>
            <p:nvPr/>
          </p:nvSpPr>
          <p:spPr bwMode="auto">
            <a:xfrm>
              <a:off x="7836776" y="2033332"/>
              <a:ext cx="391054" cy="391053"/>
            </a:xfrm>
            <a:prstGeom prst="ellipse">
              <a:avLst/>
            </a:prstGeom>
            <a:gradFill rotWithShape="0">
              <a:gsLst>
                <a:gs pos="0">
                  <a:srgbClr val="FF0000"/>
                </a:gs>
                <a:gs pos="100000">
                  <a:srgbClr val="FFCC66"/>
                </a:gs>
              </a:gsLst>
              <a:path path="shape">
                <a:fillToRect l="50000" t="50000" r="50000" b="50000"/>
              </a:path>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457200"/>
              <a:endParaRPr lang="ja-JP" altLang="en-US">
                <a:solidFill>
                  <a:prstClr val="black"/>
                </a:solidFill>
              </a:endParaRPr>
            </a:p>
          </p:txBody>
        </p:sp>
        <p:sp>
          <p:nvSpPr>
            <p:cNvPr id="63" name="Oval 15"/>
            <p:cNvSpPr>
              <a:spLocks noChangeArrowheads="1"/>
            </p:cNvSpPr>
            <p:nvPr/>
          </p:nvSpPr>
          <p:spPr bwMode="auto">
            <a:xfrm>
              <a:off x="7389059" y="2134098"/>
              <a:ext cx="391054" cy="391053"/>
            </a:xfrm>
            <a:prstGeom prst="ellipse">
              <a:avLst/>
            </a:prstGeom>
            <a:gradFill rotWithShape="0">
              <a:gsLst>
                <a:gs pos="0">
                  <a:srgbClr val="FF0000"/>
                </a:gs>
                <a:gs pos="100000">
                  <a:srgbClr val="FFCC66"/>
                </a:gs>
              </a:gsLst>
              <a:path path="shape">
                <a:fillToRect l="50000" t="50000" r="50000" b="50000"/>
              </a:path>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457200"/>
              <a:endParaRPr lang="ja-JP" altLang="en-US">
                <a:solidFill>
                  <a:prstClr val="black"/>
                </a:solidFill>
              </a:endParaRPr>
            </a:p>
          </p:txBody>
        </p:sp>
        <p:cxnSp>
          <p:nvCxnSpPr>
            <p:cNvPr id="42" name="直線矢印コネクタ 41"/>
            <p:cNvCxnSpPr/>
            <p:nvPr/>
          </p:nvCxnSpPr>
          <p:spPr>
            <a:xfrm flipV="1">
              <a:off x="8212772" y="1641341"/>
              <a:ext cx="215900" cy="393700"/>
            </a:xfrm>
            <a:prstGeom prst="straightConnector1">
              <a:avLst/>
            </a:prstGeom>
            <a:ln w="57150" cmpd="sng">
              <a:solidFill>
                <a:schemeClr val="bg1">
                  <a:lumMod val="6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円/楕円 42"/>
            <p:cNvSpPr/>
            <p:nvPr/>
          </p:nvSpPr>
          <p:spPr>
            <a:xfrm>
              <a:off x="7239151" y="1918824"/>
              <a:ext cx="1206473" cy="1172679"/>
            </a:xfrm>
            <a:prstGeom prst="ellipse">
              <a:avLst/>
            </a:prstGeom>
            <a:noFill/>
            <a:ln w="28575" cmpd="sng">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cxnSp>
          <p:nvCxnSpPr>
            <p:cNvPr id="47" name="直線矢印コネクタ 46"/>
            <p:cNvCxnSpPr/>
            <p:nvPr/>
          </p:nvCxnSpPr>
          <p:spPr>
            <a:xfrm flipH="1">
              <a:off x="7372265" y="4003558"/>
              <a:ext cx="215900" cy="393700"/>
            </a:xfrm>
            <a:prstGeom prst="straightConnector1">
              <a:avLst/>
            </a:prstGeom>
            <a:ln w="57150" cmpd="sng">
              <a:solidFill>
                <a:schemeClr val="bg1">
                  <a:lumMod val="6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61" name="Oval 13"/>
            <p:cNvSpPr>
              <a:spLocks noChangeArrowheads="1"/>
            </p:cNvSpPr>
            <p:nvPr/>
          </p:nvSpPr>
          <p:spPr bwMode="auto">
            <a:xfrm>
              <a:off x="7662430" y="3428163"/>
              <a:ext cx="123528" cy="123528"/>
            </a:xfrm>
            <a:prstGeom prst="ellipse">
              <a:avLst/>
            </a:prstGeom>
            <a:gradFill rotWithShape="0">
              <a:gsLst>
                <a:gs pos="0">
                  <a:srgbClr val="66FFCC"/>
                </a:gs>
                <a:gs pos="100000">
                  <a:srgbClr val="0000FF"/>
                </a:gs>
              </a:gsLst>
              <a:path path="shape">
                <a:fillToRect l="50000" t="50000" r="50000" b="50000"/>
              </a:path>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457200"/>
              <a:endParaRPr lang="ja-JP" altLang="en-US">
                <a:solidFill>
                  <a:prstClr val="black"/>
                </a:solidFill>
              </a:endParaRPr>
            </a:p>
          </p:txBody>
        </p:sp>
      </p:grpSp>
      <p:grpSp>
        <p:nvGrpSpPr>
          <p:cNvPr id="23" name="グループ化 22"/>
          <p:cNvGrpSpPr/>
          <p:nvPr/>
        </p:nvGrpSpPr>
        <p:grpSpPr>
          <a:xfrm rot="10800000">
            <a:off x="2356592" y="1798821"/>
            <a:ext cx="1323195" cy="2556232"/>
            <a:chOff x="2585192" y="1798821"/>
            <a:chExt cx="1323195" cy="2556232"/>
          </a:xfrm>
        </p:grpSpPr>
        <p:grpSp>
          <p:nvGrpSpPr>
            <p:cNvPr id="19" name="グループ化 18"/>
            <p:cNvGrpSpPr/>
            <p:nvPr/>
          </p:nvGrpSpPr>
          <p:grpSpPr>
            <a:xfrm>
              <a:off x="2585192" y="1798821"/>
              <a:ext cx="1323195" cy="2556232"/>
              <a:chOff x="2585192" y="1798821"/>
              <a:chExt cx="1323195" cy="2556232"/>
            </a:xfrm>
          </p:grpSpPr>
          <p:grpSp>
            <p:nvGrpSpPr>
              <p:cNvPr id="6" name="図形グループ 23"/>
              <p:cNvGrpSpPr/>
              <p:nvPr/>
            </p:nvGrpSpPr>
            <p:grpSpPr>
              <a:xfrm>
                <a:off x="3188085" y="2265109"/>
                <a:ext cx="643433" cy="1162521"/>
                <a:chOff x="3975366" y="3985332"/>
                <a:chExt cx="688417" cy="1243797"/>
              </a:xfrm>
            </p:grpSpPr>
            <p:sp>
              <p:nvSpPr>
                <p:cNvPr id="31" name="Oval 13"/>
                <p:cNvSpPr>
                  <a:spLocks noChangeArrowheads="1"/>
                </p:cNvSpPr>
                <p:nvPr/>
              </p:nvSpPr>
              <p:spPr bwMode="auto">
                <a:xfrm>
                  <a:off x="4207631" y="5096965"/>
                  <a:ext cx="132164" cy="132164"/>
                </a:xfrm>
                <a:prstGeom prst="ellipse">
                  <a:avLst/>
                </a:prstGeom>
                <a:gradFill rotWithShape="0">
                  <a:gsLst>
                    <a:gs pos="0">
                      <a:srgbClr val="66FFCC"/>
                    </a:gs>
                    <a:gs pos="100000">
                      <a:srgbClr val="0000FF"/>
                    </a:gs>
                  </a:gsLst>
                  <a:path path="shape">
                    <a:fillToRect l="50000" t="50000" r="50000" b="50000"/>
                  </a:path>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457200"/>
                  <a:endParaRPr lang="ja-JP" altLang="en-US">
                    <a:solidFill>
                      <a:prstClr val="black"/>
                    </a:solidFill>
                  </a:endParaRPr>
                </a:p>
              </p:txBody>
            </p:sp>
            <p:sp>
              <p:nvSpPr>
                <p:cNvPr id="29" name="Oval 5"/>
                <p:cNvSpPr>
                  <a:spLocks noChangeArrowheads="1"/>
                </p:cNvSpPr>
                <p:nvPr/>
              </p:nvSpPr>
              <p:spPr bwMode="auto">
                <a:xfrm>
                  <a:off x="3975366" y="3985332"/>
                  <a:ext cx="688417" cy="644210"/>
                </a:xfrm>
                <a:prstGeom prst="ellipse">
                  <a:avLst/>
                </a:prstGeom>
                <a:gradFill rotWithShape="0">
                  <a:gsLst>
                    <a:gs pos="0">
                      <a:schemeClr val="bg2">
                        <a:lumMod val="75000"/>
                      </a:schemeClr>
                    </a:gs>
                    <a:gs pos="100000">
                      <a:schemeClr val="bg1"/>
                    </a:gs>
                  </a:gsLst>
                  <a:path path="shape">
                    <a:fillToRect l="50000" t="50000" r="50000" b="50000"/>
                  </a:path>
                </a:gradFill>
                <a:ln>
                  <a:noFill/>
                </a:ln>
              </p:spPr>
              <p:txBody>
                <a:bodyPr wrap="none" anchor="ctr"/>
                <a:lstStyle/>
                <a:p>
                  <a:pPr defTabSz="457200"/>
                  <a:endParaRPr lang="ja-JP" altLang="en-US">
                    <a:solidFill>
                      <a:prstClr val="black"/>
                    </a:solidFill>
                  </a:endParaRPr>
                </a:p>
              </p:txBody>
            </p:sp>
            <p:sp>
              <p:nvSpPr>
                <p:cNvPr id="30" name="Oval 12"/>
                <p:cNvSpPr>
                  <a:spLocks noChangeArrowheads="1"/>
                </p:cNvSpPr>
                <p:nvPr/>
              </p:nvSpPr>
              <p:spPr bwMode="auto">
                <a:xfrm>
                  <a:off x="4317452" y="4393313"/>
                  <a:ext cx="137321" cy="137321"/>
                </a:xfrm>
                <a:prstGeom prst="ellipse">
                  <a:avLst/>
                </a:prstGeom>
                <a:gradFill rotWithShape="0">
                  <a:gsLst>
                    <a:gs pos="0">
                      <a:srgbClr val="66FF66"/>
                    </a:gs>
                    <a:gs pos="100000">
                      <a:srgbClr val="008040"/>
                    </a:gs>
                  </a:gsLst>
                  <a:path path="shape">
                    <a:fillToRect l="50000" t="50000" r="50000" b="50000"/>
                  </a:path>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457200"/>
                  <a:endParaRPr lang="ja-JP" altLang="en-US">
                    <a:solidFill>
                      <a:prstClr val="black"/>
                    </a:solidFill>
                  </a:endParaRPr>
                </a:p>
              </p:txBody>
            </p:sp>
          </p:grpSp>
          <p:grpSp>
            <p:nvGrpSpPr>
              <p:cNvPr id="7" name="図形グループ 24"/>
              <p:cNvGrpSpPr/>
              <p:nvPr/>
            </p:nvGrpSpPr>
            <p:grpSpPr>
              <a:xfrm>
                <a:off x="2585192" y="2223887"/>
                <a:ext cx="1323195" cy="2066586"/>
                <a:chOff x="2859576" y="3645612"/>
                <a:chExt cx="1415704" cy="2211068"/>
              </a:xfrm>
            </p:grpSpPr>
            <p:sp>
              <p:nvSpPr>
                <p:cNvPr id="25" name="Oval 5"/>
                <p:cNvSpPr>
                  <a:spLocks noChangeArrowheads="1"/>
                </p:cNvSpPr>
                <p:nvPr/>
              </p:nvSpPr>
              <p:spPr bwMode="auto">
                <a:xfrm>
                  <a:off x="2859576" y="4531886"/>
                  <a:ext cx="1415704" cy="1324794"/>
                </a:xfrm>
                <a:prstGeom prst="ellipse">
                  <a:avLst/>
                </a:prstGeom>
                <a:gradFill rotWithShape="0">
                  <a:gsLst>
                    <a:gs pos="0">
                      <a:schemeClr val="bg2">
                        <a:lumMod val="75000"/>
                      </a:schemeClr>
                    </a:gs>
                    <a:gs pos="100000">
                      <a:schemeClr val="bg1"/>
                    </a:gs>
                  </a:gsLst>
                  <a:path path="shape">
                    <a:fillToRect l="50000" t="50000" r="50000" b="50000"/>
                  </a:path>
                </a:gradFill>
                <a:ln>
                  <a:noFill/>
                </a:ln>
              </p:spPr>
              <p:txBody>
                <a:bodyPr wrap="none" anchor="ctr"/>
                <a:lstStyle/>
                <a:p>
                  <a:pPr defTabSz="457200"/>
                  <a:endParaRPr lang="ja-JP" altLang="en-US">
                    <a:solidFill>
                      <a:prstClr val="black"/>
                    </a:solidFill>
                  </a:endParaRPr>
                </a:p>
              </p:txBody>
            </p:sp>
            <p:sp>
              <p:nvSpPr>
                <p:cNvPr id="27" name="Oval 15"/>
                <p:cNvSpPr>
                  <a:spLocks noChangeArrowheads="1"/>
                </p:cNvSpPr>
                <p:nvPr/>
              </p:nvSpPr>
              <p:spPr bwMode="auto">
                <a:xfrm>
                  <a:off x="3069266" y="4893041"/>
                  <a:ext cx="418394" cy="418393"/>
                </a:xfrm>
                <a:prstGeom prst="ellipse">
                  <a:avLst/>
                </a:prstGeom>
                <a:gradFill rotWithShape="0">
                  <a:gsLst>
                    <a:gs pos="0">
                      <a:srgbClr val="FF0000"/>
                    </a:gs>
                    <a:gs pos="100000">
                      <a:srgbClr val="FFCC66"/>
                    </a:gs>
                  </a:gsLst>
                  <a:path path="shape">
                    <a:fillToRect l="50000" t="50000" r="50000" b="50000"/>
                  </a:path>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457200"/>
                  <a:endParaRPr lang="ja-JP" altLang="en-US">
                    <a:solidFill>
                      <a:prstClr val="black"/>
                    </a:solidFill>
                  </a:endParaRPr>
                </a:p>
              </p:txBody>
            </p:sp>
            <p:sp>
              <p:nvSpPr>
                <p:cNvPr id="28" name="Oval 12"/>
                <p:cNvSpPr>
                  <a:spLocks noChangeArrowheads="1"/>
                </p:cNvSpPr>
                <p:nvPr/>
              </p:nvSpPr>
              <p:spPr bwMode="auto">
                <a:xfrm>
                  <a:off x="3658470" y="5313687"/>
                  <a:ext cx="137321" cy="137321"/>
                </a:xfrm>
                <a:prstGeom prst="ellipse">
                  <a:avLst/>
                </a:prstGeom>
                <a:gradFill rotWithShape="0">
                  <a:gsLst>
                    <a:gs pos="0">
                      <a:srgbClr val="66FF66"/>
                    </a:gs>
                    <a:gs pos="100000">
                      <a:srgbClr val="008040"/>
                    </a:gs>
                  </a:gsLst>
                  <a:path path="shape">
                    <a:fillToRect l="50000" t="50000" r="50000" b="50000"/>
                  </a:path>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457200"/>
                  <a:endParaRPr lang="ja-JP" altLang="en-US">
                    <a:solidFill>
                      <a:prstClr val="black"/>
                    </a:solidFill>
                  </a:endParaRPr>
                </a:p>
              </p:txBody>
            </p:sp>
            <p:sp>
              <p:nvSpPr>
                <p:cNvPr id="55" name="Oval 15"/>
                <p:cNvSpPr>
                  <a:spLocks noChangeArrowheads="1"/>
                </p:cNvSpPr>
                <p:nvPr/>
              </p:nvSpPr>
              <p:spPr bwMode="auto">
                <a:xfrm>
                  <a:off x="3597661" y="3645612"/>
                  <a:ext cx="418394" cy="418393"/>
                </a:xfrm>
                <a:prstGeom prst="ellipse">
                  <a:avLst/>
                </a:prstGeom>
                <a:gradFill rotWithShape="0">
                  <a:gsLst>
                    <a:gs pos="0">
                      <a:srgbClr val="FF0000"/>
                    </a:gs>
                    <a:gs pos="100000">
                      <a:srgbClr val="FFCC66"/>
                    </a:gs>
                  </a:gsLst>
                  <a:path path="shape">
                    <a:fillToRect l="50000" t="50000" r="50000" b="50000"/>
                  </a:path>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457200"/>
                  <a:endParaRPr lang="ja-JP" altLang="en-US">
                    <a:solidFill>
                      <a:prstClr val="black"/>
                    </a:solidFill>
                  </a:endParaRPr>
                </a:p>
              </p:txBody>
            </p:sp>
          </p:grpSp>
          <p:sp>
            <p:nvSpPr>
              <p:cNvPr id="59" name="Oval 13"/>
              <p:cNvSpPr>
                <a:spLocks noChangeArrowheads="1"/>
              </p:cNvSpPr>
              <p:nvPr/>
            </p:nvSpPr>
            <p:spPr bwMode="auto">
              <a:xfrm>
                <a:off x="3415554" y="3326555"/>
                <a:ext cx="123528" cy="123528"/>
              </a:xfrm>
              <a:prstGeom prst="ellipse">
                <a:avLst/>
              </a:prstGeom>
              <a:gradFill rotWithShape="0">
                <a:gsLst>
                  <a:gs pos="0">
                    <a:srgbClr val="66FFCC"/>
                  </a:gs>
                  <a:gs pos="100000">
                    <a:srgbClr val="0000FF"/>
                  </a:gs>
                </a:gsLst>
                <a:path path="shape">
                  <a:fillToRect l="50000" t="50000" r="50000" b="50000"/>
                </a:path>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457200"/>
                <a:endParaRPr lang="ja-JP" altLang="en-US">
                  <a:solidFill>
                    <a:prstClr val="black"/>
                  </a:solidFill>
                </a:endParaRPr>
              </a:p>
            </p:txBody>
          </p:sp>
          <p:cxnSp>
            <p:nvCxnSpPr>
              <p:cNvPr id="40" name="直線矢印コネクタ 39"/>
              <p:cNvCxnSpPr/>
              <p:nvPr/>
            </p:nvCxnSpPr>
            <p:spPr>
              <a:xfrm flipV="1">
                <a:off x="3686492" y="1798821"/>
                <a:ext cx="215900" cy="393700"/>
              </a:xfrm>
              <a:prstGeom prst="straightConnector1">
                <a:avLst/>
              </a:prstGeom>
              <a:ln w="57150" cmpd="sng">
                <a:solidFill>
                  <a:schemeClr val="bg1">
                    <a:lumMod val="6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直線矢印コネクタ 44"/>
              <p:cNvCxnSpPr/>
              <p:nvPr/>
            </p:nvCxnSpPr>
            <p:spPr>
              <a:xfrm flipH="1">
                <a:off x="2854323" y="3961353"/>
                <a:ext cx="215900" cy="393700"/>
              </a:xfrm>
              <a:prstGeom prst="straightConnector1">
                <a:avLst/>
              </a:prstGeom>
              <a:ln w="57150" cmpd="sng">
                <a:solidFill>
                  <a:schemeClr val="bg1">
                    <a:lumMod val="65000"/>
                  </a:schemeClr>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38" name="円/楕円 37"/>
            <p:cNvSpPr/>
            <p:nvPr/>
          </p:nvSpPr>
          <p:spPr>
            <a:xfrm>
              <a:off x="3157673" y="2192521"/>
              <a:ext cx="693919" cy="635000"/>
            </a:xfrm>
            <a:prstGeom prst="ellipse">
              <a:avLst/>
            </a:prstGeom>
            <a:noFill/>
            <a:ln w="28575" cmpd="sng">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grpSp>
      <p:graphicFrame>
        <p:nvGraphicFramePr>
          <p:cNvPr id="51" name="オブジェクト 50"/>
          <p:cNvGraphicFramePr>
            <a:graphicFrameLocks noChangeAspect="1"/>
          </p:cNvGraphicFramePr>
          <p:nvPr>
            <p:extLst>
              <p:ext uri="{D42A27DB-BD31-4B8C-83A1-F6EECF244321}">
                <p14:modId xmlns:p14="http://schemas.microsoft.com/office/powerpoint/2010/main" val="3883752912"/>
              </p:ext>
            </p:extLst>
          </p:nvPr>
        </p:nvGraphicFramePr>
        <p:xfrm>
          <a:off x="8147786" y="2115258"/>
          <a:ext cx="433387" cy="382587"/>
        </p:xfrm>
        <a:graphic>
          <a:graphicData uri="http://schemas.openxmlformats.org/presentationml/2006/ole">
            <mc:AlternateContent xmlns:mc="http://schemas.openxmlformats.org/markup-compatibility/2006">
              <mc:Choice xmlns:v="urn:schemas-microsoft-com:vml" Requires="v">
                <p:oleObj spid="_x0000_s17133" name="数式" r:id="rId10" imgW="215640" imgH="190440" progId="Equation.3">
                  <p:embed/>
                </p:oleObj>
              </mc:Choice>
              <mc:Fallback>
                <p:oleObj name="数式" r:id="rId10" imgW="215640" imgH="1904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47786" y="2115258"/>
                        <a:ext cx="433387" cy="382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3639043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4949" y="177242"/>
            <a:ext cx="8229600" cy="1239063"/>
          </a:xfrm>
        </p:spPr>
        <p:txBody>
          <a:bodyPr/>
          <a:lstStyle/>
          <a:p>
            <a:r>
              <a:rPr lang="en-US" altLang="ja-JP" sz="4000" dirty="0">
                <a:solidFill>
                  <a:schemeClr val="bg1"/>
                </a:solidFill>
              </a:rPr>
              <a:t>Charmed Baryon </a:t>
            </a:r>
            <a:r>
              <a:rPr lang="en-US" altLang="ja-JP" sz="4000" dirty="0" smtClean="0">
                <a:solidFill>
                  <a:schemeClr val="bg1"/>
                </a:solidFill>
              </a:rPr>
              <a:t>Spectroscopy</a:t>
            </a:r>
            <a:br>
              <a:rPr lang="en-US" altLang="ja-JP" sz="4000" dirty="0" smtClean="0">
                <a:solidFill>
                  <a:schemeClr val="bg1"/>
                </a:solidFill>
              </a:rPr>
            </a:br>
            <a:r>
              <a:rPr lang="en-US" altLang="ja-JP" sz="4000" dirty="0" smtClean="0">
                <a:solidFill>
                  <a:prstClr val="white"/>
                </a:solidFill>
              </a:rPr>
              <a:t>Using</a:t>
            </a:r>
            <a:r>
              <a:rPr lang="en-US" altLang="ja-JP" sz="4000" dirty="0" smtClean="0">
                <a:solidFill>
                  <a:srgbClr val="FFFF00"/>
                </a:solidFill>
              </a:rPr>
              <a:t> </a:t>
            </a:r>
            <a:r>
              <a:rPr lang="en-US" altLang="ja-JP" sz="4000" dirty="0">
                <a:solidFill>
                  <a:srgbClr val="FFFF00"/>
                </a:solidFill>
              </a:rPr>
              <a:t>Missing Mass </a:t>
            </a:r>
            <a:r>
              <a:rPr lang="en-US" altLang="ja-JP" sz="4000" dirty="0" smtClean="0">
                <a:solidFill>
                  <a:srgbClr val="FFFF00"/>
                </a:solidFill>
              </a:rPr>
              <a:t>Techniques</a:t>
            </a:r>
            <a:endParaRPr kumimoji="1" lang="ja-JP" altLang="en-US" sz="4000" dirty="0">
              <a:solidFill>
                <a:schemeClr val="bg1"/>
              </a:solidFill>
              <a:latin typeface="+mn-lt"/>
            </a:endParaRPr>
          </a:p>
        </p:txBody>
      </p:sp>
      <p:sp>
        <p:nvSpPr>
          <p:cNvPr id="4" name="スライド番号プレースホルダー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11</a:t>
            </a:fld>
            <a:endParaRPr lang="ja-JP" altLang="en-US" dirty="0">
              <a:solidFill>
                <a:prstClr val="black">
                  <a:tint val="75000"/>
                </a:prstClr>
              </a:solidFill>
            </a:endParaRPr>
          </a:p>
        </p:txBody>
      </p:sp>
      <p:sp>
        <p:nvSpPr>
          <p:cNvPr id="90" name="タイトル 1"/>
          <p:cNvSpPr txBox="1">
            <a:spLocks/>
          </p:cNvSpPr>
          <p:nvPr/>
        </p:nvSpPr>
        <p:spPr bwMode="auto">
          <a:xfrm>
            <a:off x="304292" y="5004043"/>
            <a:ext cx="8615127" cy="10821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pPr marL="457200" indent="-457200" algn="l">
              <a:buFont typeface="Wingdings" panose="05000000000000000000" pitchFamily="2" charset="2"/>
              <a:buChar char="ü"/>
            </a:pPr>
            <a:r>
              <a:rPr lang="en-US" altLang="ja-JP" sz="2800" dirty="0" smtClean="0">
                <a:solidFill>
                  <a:prstClr val="white"/>
                </a:solidFill>
                <a:cs typeface="Times"/>
              </a:rPr>
              <a:t>Production and Decay reflect [</a:t>
            </a:r>
            <a:r>
              <a:rPr lang="en-US" altLang="ja-JP" sz="2800" dirty="0" err="1" smtClean="0">
                <a:solidFill>
                  <a:prstClr val="white"/>
                </a:solidFill>
                <a:cs typeface="Times"/>
              </a:rPr>
              <a:t>qq</a:t>
            </a:r>
            <a:r>
              <a:rPr lang="en-US" altLang="ja-JP" sz="2800" dirty="0" smtClean="0">
                <a:solidFill>
                  <a:prstClr val="white"/>
                </a:solidFill>
                <a:cs typeface="Times"/>
              </a:rPr>
              <a:t>] correlation</a:t>
            </a:r>
            <a:r>
              <a:rPr lang="en-US" altLang="ja-JP" sz="2800" dirty="0" smtClean="0">
                <a:solidFill>
                  <a:prstClr val="white"/>
                </a:solidFill>
                <a:cs typeface="Times"/>
              </a:rPr>
              <a:t>…</a:t>
            </a:r>
          </a:p>
          <a:p>
            <a:pPr marL="914400" lvl="1" indent="-457200" algn="l">
              <a:buFont typeface="Wingdings" panose="05000000000000000000" pitchFamily="2" charset="2"/>
              <a:buChar char="ü"/>
            </a:pPr>
            <a:r>
              <a:rPr lang="en-US" altLang="ja-JP" sz="2800" b="1" i="1" dirty="0" smtClean="0">
                <a:solidFill>
                  <a:srgbClr val="FFFF00"/>
                </a:solidFill>
                <a:latin typeface="Symbol" panose="05050102010706020507" pitchFamily="18" charset="2"/>
                <a:cs typeface="Times"/>
              </a:rPr>
              <a:t>l</a:t>
            </a:r>
            <a:r>
              <a:rPr lang="en-US" altLang="ja-JP" sz="2800" dirty="0" smtClean="0">
                <a:solidFill>
                  <a:prstClr val="white"/>
                </a:solidFill>
                <a:cs typeface="Times"/>
              </a:rPr>
              <a:t> mode excitation to be favored in </a:t>
            </a:r>
            <a:r>
              <a:rPr lang="en-US" altLang="ja-JP" sz="2800" i="1" dirty="0" smtClean="0">
                <a:solidFill>
                  <a:prstClr val="white"/>
                </a:solidFill>
                <a:cs typeface="Times"/>
              </a:rPr>
              <a:t>t</a:t>
            </a:r>
            <a:r>
              <a:rPr lang="en-US" altLang="ja-JP" sz="2800" dirty="0" smtClean="0">
                <a:solidFill>
                  <a:prstClr val="white"/>
                </a:solidFill>
                <a:cs typeface="Times"/>
              </a:rPr>
              <a:t>-channel.</a:t>
            </a:r>
            <a:endParaRPr lang="en-US" altLang="ja-JP" sz="2800" dirty="0" smtClean="0">
              <a:solidFill>
                <a:prstClr val="white"/>
              </a:solidFill>
              <a:cs typeface="Times"/>
            </a:endParaRPr>
          </a:p>
          <a:p>
            <a:pPr marL="457200" indent="-457200" algn="l">
              <a:buFont typeface="Wingdings" panose="05000000000000000000" pitchFamily="2" charset="2"/>
              <a:buChar char="ü"/>
            </a:pPr>
            <a:r>
              <a:rPr lang="en-US" altLang="ja-JP" sz="2800" dirty="0" smtClean="0">
                <a:solidFill>
                  <a:prstClr val="white"/>
                </a:solidFill>
                <a:cs typeface="Times"/>
              </a:rPr>
              <a:t>C.S. DOES NOT go down at higher </a:t>
            </a:r>
            <a:r>
              <a:rPr lang="en-US" altLang="ja-JP" sz="2800" i="1" dirty="0" smtClean="0">
                <a:solidFill>
                  <a:prstClr val="white"/>
                </a:solidFill>
                <a:cs typeface="Times"/>
              </a:rPr>
              <a:t>L</a:t>
            </a:r>
            <a:r>
              <a:rPr lang="en-US" altLang="ja-JP" sz="2800" dirty="0" smtClean="0">
                <a:solidFill>
                  <a:prstClr val="white"/>
                </a:solidFill>
                <a:cs typeface="Times"/>
              </a:rPr>
              <a:t> when </a:t>
            </a:r>
            <a:r>
              <a:rPr lang="en-US" altLang="ja-JP" sz="2800" i="1" dirty="0" err="1" smtClean="0">
                <a:solidFill>
                  <a:prstClr val="white"/>
                </a:solidFill>
                <a:cs typeface="Times"/>
              </a:rPr>
              <a:t>q</a:t>
            </a:r>
            <a:r>
              <a:rPr lang="en-US" altLang="ja-JP" sz="2800" i="1" baseline="-25000" dirty="0" err="1" smtClean="0">
                <a:solidFill>
                  <a:prstClr val="white"/>
                </a:solidFill>
                <a:cs typeface="Times"/>
              </a:rPr>
              <a:t>eff</a:t>
            </a:r>
            <a:r>
              <a:rPr lang="en-US" altLang="ja-JP" sz="2800" i="1" baseline="-25000" dirty="0" smtClean="0">
                <a:solidFill>
                  <a:prstClr val="white"/>
                </a:solidFill>
                <a:cs typeface="Times"/>
              </a:rPr>
              <a:t> </a:t>
            </a:r>
            <a:r>
              <a:rPr lang="en-US" altLang="ja-JP" sz="2800" i="1" dirty="0" smtClean="0">
                <a:solidFill>
                  <a:prstClr val="white"/>
                </a:solidFill>
                <a:cs typeface="Times"/>
              </a:rPr>
              <a:t>&gt;1 GeV/c.</a:t>
            </a:r>
            <a:endParaRPr lang="en-US" altLang="ja-JP" sz="2800" i="1" baseline="-25000" dirty="0" smtClean="0">
              <a:solidFill>
                <a:prstClr val="white"/>
              </a:solidFill>
              <a:cs typeface="Times"/>
            </a:endParaRPr>
          </a:p>
        </p:txBody>
      </p:sp>
      <p:sp>
        <p:nvSpPr>
          <p:cNvPr id="62" name="円/楕円 61"/>
          <p:cNvSpPr>
            <a:spLocks noChangeAspect="1"/>
          </p:cNvSpPr>
          <p:nvPr/>
        </p:nvSpPr>
        <p:spPr bwMode="auto">
          <a:xfrm rot="1019466">
            <a:off x="443296" y="1691702"/>
            <a:ext cx="1164079" cy="1116123"/>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72" name="Oval 12"/>
          <p:cNvSpPr>
            <a:spLocks noChangeArrowheads="1"/>
          </p:cNvSpPr>
          <p:nvPr/>
        </p:nvSpPr>
        <p:spPr bwMode="auto">
          <a:xfrm flipV="1">
            <a:off x="982142" y="2033632"/>
            <a:ext cx="137688" cy="137776"/>
          </a:xfrm>
          <a:prstGeom prst="ellipse">
            <a:avLst/>
          </a:prstGeom>
          <a:gradFill rotWithShape="0">
            <a:gsLst>
              <a:gs pos="0">
                <a:srgbClr val="CCFFCC"/>
              </a:gs>
              <a:gs pos="100000">
                <a:srgbClr val="0000FF"/>
              </a:gs>
            </a:gsLst>
            <a:path path="shape">
              <a:fillToRect l="50000" t="50000" r="50000" b="50000"/>
            </a:path>
          </a:gradFill>
          <a:ln>
            <a:noFill/>
          </a:ln>
          <a:extLst/>
        </p:spPr>
        <p:txBody>
          <a:bodyPr wrap="none" anchor="ctr"/>
          <a:lstStyle/>
          <a:p>
            <a:pPr defTabSz="457200"/>
            <a:endParaRPr lang="ja-JP" altLang="en-US">
              <a:solidFill>
                <a:prstClr val="black"/>
              </a:solidFill>
            </a:endParaRPr>
          </a:p>
        </p:txBody>
      </p:sp>
      <p:sp>
        <p:nvSpPr>
          <p:cNvPr id="74" name="Oval 12"/>
          <p:cNvSpPr>
            <a:spLocks noChangeArrowheads="1"/>
          </p:cNvSpPr>
          <p:nvPr/>
        </p:nvSpPr>
        <p:spPr bwMode="auto">
          <a:xfrm flipV="1">
            <a:off x="857822" y="2236502"/>
            <a:ext cx="157680" cy="157680"/>
          </a:xfrm>
          <a:prstGeom prst="ellipse">
            <a:avLst/>
          </a:prstGeom>
          <a:gradFill rotWithShape="0">
            <a:gsLst>
              <a:gs pos="100000">
                <a:srgbClr val="CCFFCC"/>
              </a:gs>
              <a:gs pos="0">
                <a:srgbClr val="0000FF"/>
              </a:gs>
            </a:gsLst>
            <a:path path="shape">
              <a:fillToRect l="50000" t="50000" r="50000" b="50000"/>
            </a:path>
          </a:gradFill>
          <a:ln>
            <a:noFill/>
          </a:ln>
          <a:extLst/>
        </p:spPr>
        <p:txBody>
          <a:bodyPr wrap="none" anchor="ctr"/>
          <a:lstStyle/>
          <a:p>
            <a:pPr defTabSz="457200"/>
            <a:endParaRPr lang="ja-JP" altLang="en-US">
              <a:solidFill>
                <a:prstClr val="black"/>
              </a:solidFill>
            </a:endParaRPr>
          </a:p>
        </p:txBody>
      </p:sp>
      <p:grpSp>
        <p:nvGrpSpPr>
          <p:cNvPr id="28" name="グループ化 27"/>
          <p:cNvGrpSpPr/>
          <p:nvPr/>
        </p:nvGrpSpPr>
        <p:grpSpPr>
          <a:xfrm>
            <a:off x="3975235" y="1603639"/>
            <a:ext cx="1361745" cy="1262890"/>
            <a:chOff x="3975235" y="1603639"/>
            <a:chExt cx="1361745" cy="1262890"/>
          </a:xfrm>
        </p:grpSpPr>
        <p:sp>
          <p:nvSpPr>
            <p:cNvPr id="63" name="円/楕円 62"/>
            <p:cNvSpPr>
              <a:spLocks noChangeAspect="1"/>
            </p:cNvSpPr>
            <p:nvPr/>
          </p:nvSpPr>
          <p:spPr bwMode="auto">
            <a:xfrm rot="1019466">
              <a:off x="3975235" y="1603639"/>
              <a:ext cx="1361745" cy="1262890"/>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77" name="Oval 12"/>
            <p:cNvSpPr>
              <a:spLocks noChangeArrowheads="1"/>
            </p:cNvSpPr>
            <p:nvPr/>
          </p:nvSpPr>
          <p:spPr bwMode="auto">
            <a:xfrm rot="19715386" flipV="1">
              <a:off x="4427407" y="1981532"/>
              <a:ext cx="137688" cy="137776"/>
            </a:xfrm>
            <a:prstGeom prst="ellipse">
              <a:avLst/>
            </a:prstGeom>
            <a:gradFill rotWithShape="0">
              <a:gsLst>
                <a:gs pos="0">
                  <a:srgbClr val="CCFFCC"/>
                </a:gs>
                <a:gs pos="100000">
                  <a:srgbClr val="0000FF"/>
                </a:gs>
              </a:gsLst>
              <a:path path="shape">
                <a:fillToRect l="50000" t="50000" r="50000" b="50000"/>
              </a:path>
            </a:gradFill>
            <a:ln>
              <a:noFill/>
            </a:ln>
            <a:extLst/>
          </p:spPr>
          <p:txBody>
            <a:bodyPr wrap="none" anchor="ctr"/>
            <a:lstStyle/>
            <a:p>
              <a:pPr defTabSz="457200"/>
              <a:endParaRPr lang="ja-JP" altLang="en-US">
                <a:solidFill>
                  <a:prstClr val="black"/>
                </a:solidFill>
              </a:endParaRPr>
            </a:p>
          </p:txBody>
        </p:sp>
        <p:sp>
          <p:nvSpPr>
            <p:cNvPr id="79" name="Oval 12"/>
            <p:cNvSpPr>
              <a:spLocks noChangeArrowheads="1"/>
            </p:cNvSpPr>
            <p:nvPr/>
          </p:nvSpPr>
          <p:spPr bwMode="auto">
            <a:xfrm rot="19715386" flipV="1">
              <a:off x="4496006" y="2081354"/>
              <a:ext cx="432000" cy="432000"/>
            </a:xfrm>
            <a:prstGeom prst="ellipse">
              <a:avLst/>
            </a:prstGeom>
            <a:gradFill rotWithShape="0">
              <a:gsLst>
                <a:gs pos="100000">
                  <a:srgbClr val="CCFFCC"/>
                </a:gs>
                <a:gs pos="23000">
                  <a:srgbClr val="0000FF"/>
                </a:gs>
              </a:gsLst>
              <a:path path="shape">
                <a:fillToRect l="50000" t="50000" r="50000" b="50000"/>
              </a:path>
            </a:gradFill>
            <a:ln>
              <a:noFill/>
            </a:ln>
            <a:extLst/>
          </p:spPr>
          <p:txBody>
            <a:bodyPr wrap="none" anchor="ctr"/>
            <a:lstStyle/>
            <a:p>
              <a:pPr defTabSz="457200"/>
              <a:endParaRPr lang="ja-JP" altLang="en-US">
                <a:solidFill>
                  <a:prstClr val="black"/>
                </a:solidFill>
              </a:endParaRPr>
            </a:p>
          </p:txBody>
        </p:sp>
      </p:grpSp>
      <p:grpSp>
        <p:nvGrpSpPr>
          <p:cNvPr id="29" name="グループ化 28"/>
          <p:cNvGrpSpPr/>
          <p:nvPr/>
        </p:nvGrpSpPr>
        <p:grpSpPr>
          <a:xfrm>
            <a:off x="183998" y="3066956"/>
            <a:ext cx="1361745" cy="1262890"/>
            <a:chOff x="183998" y="3066956"/>
            <a:chExt cx="1361745" cy="1262890"/>
          </a:xfrm>
        </p:grpSpPr>
        <p:sp>
          <p:nvSpPr>
            <p:cNvPr id="51" name="円/楕円 50"/>
            <p:cNvSpPr>
              <a:spLocks noChangeAspect="1"/>
            </p:cNvSpPr>
            <p:nvPr/>
          </p:nvSpPr>
          <p:spPr bwMode="auto">
            <a:xfrm rot="1019466">
              <a:off x="183998" y="3066956"/>
              <a:ext cx="1361745" cy="1262890"/>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9" name="円/楕円 8"/>
            <p:cNvSpPr>
              <a:spLocks noChangeAspect="1"/>
            </p:cNvSpPr>
            <p:nvPr/>
          </p:nvSpPr>
          <p:spPr bwMode="auto">
            <a:xfrm rot="2041246">
              <a:off x="427857" y="3468531"/>
              <a:ext cx="815049" cy="566911"/>
            </a:xfrm>
            <a:prstGeom prst="ellipse">
              <a:avLst/>
            </a:prstGeom>
            <a:solidFill>
              <a:srgbClr val="FFFFCC"/>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white"/>
                </a:solidFill>
              </a:endParaRPr>
            </a:p>
          </p:txBody>
        </p:sp>
        <p:sp>
          <p:nvSpPr>
            <p:cNvPr id="13" name="Oval 15"/>
            <p:cNvSpPr>
              <a:spLocks noChangeArrowheads="1"/>
            </p:cNvSpPr>
            <p:nvPr/>
          </p:nvSpPr>
          <p:spPr bwMode="auto">
            <a:xfrm flipV="1">
              <a:off x="812955" y="3751987"/>
              <a:ext cx="142254" cy="152245"/>
            </a:xfrm>
            <a:prstGeom prst="ellipse">
              <a:avLst/>
            </a:prstGeom>
            <a:gradFill rotWithShape="0">
              <a:gsLst>
                <a:gs pos="0">
                  <a:srgbClr val="FF0000"/>
                </a:gs>
                <a:gs pos="100000">
                  <a:srgbClr val="FFCC66"/>
                </a:gs>
              </a:gsLst>
              <a:path path="shape">
                <a:fillToRect l="50000" t="50000" r="50000" b="50000"/>
              </a:path>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457200"/>
              <a:endParaRPr lang="ja-JP" altLang="en-US">
                <a:solidFill>
                  <a:prstClr val="white"/>
                </a:solidFill>
              </a:endParaRPr>
            </a:p>
          </p:txBody>
        </p:sp>
        <p:sp>
          <p:nvSpPr>
            <p:cNvPr id="14" name="Oval 12"/>
            <p:cNvSpPr>
              <a:spLocks noChangeArrowheads="1"/>
            </p:cNvSpPr>
            <p:nvPr/>
          </p:nvSpPr>
          <p:spPr bwMode="auto">
            <a:xfrm flipV="1">
              <a:off x="642095" y="3603032"/>
              <a:ext cx="139057" cy="139145"/>
            </a:xfrm>
            <a:prstGeom prst="ellipse">
              <a:avLst/>
            </a:prstGeom>
            <a:gradFill rotWithShape="0">
              <a:gsLst>
                <a:gs pos="0">
                  <a:srgbClr val="66FF66"/>
                </a:gs>
                <a:gs pos="100000">
                  <a:srgbClr val="008040"/>
                </a:gs>
              </a:gsLst>
              <a:path path="shape">
                <a:fillToRect l="50000" t="50000" r="50000" b="50000"/>
              </a:path>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457200"/>
              <a:endParaRPr lang="ja-JP" altLang="en-US">
                <a:solidFill>
                  <a:prstClr val="white"/>
                </a:solidFill>
              </a:endParaRPr>
            </a:p>
          </p:txBody>
        </p:sp>
        <p:sp>
          <p:nvSpPr>
            <p:cNvPr id="15" name="Oval 12"/>
            <p:cNvSpPr>
              <a:spLocks noChangeArrowheads="1"/>
            </p:cNvSpPr>
            <p:nvPr/>
          </p:nvSpPr>
          <p:spPr bwMode="auto">
            <a:xfrm flipV="1">
              <a:off x="935171" y="3357061"/>
              <a:ext cx="137688" cy="137776"/>
            </a:xfrm>
            <a:prstGeom prst="ellipse">
              <a:avLst/>
            </a:prstGeom>
            <a:gradFill rotWithShape="0">
              <a:gsLst>
                <a:gs pos="0">
                  <a:srgbClr val="CCFFCC"/>
                </a:gs>
                <a:gs pos="100000">
                  <a:srgbClr val="0000FF"/>
                </a:gs>
              </a:gsLst>
              <a:path path="shape">
                <a:fillToRect l="50000" t="50000" r="50000" b="50000"/>
              </a:path>
            </a:gradFill>
            <a:ln>
              <a:noFill/>
            </a:ln>
            <a:extLst/>
          </p:spPr>
          <p:txBody>
            <a:bodyPr wrap="none" anchor="ctr"/>
            <a:lstStyle/>
            <a:p>
              <a:pPr defTabSz="457200"/>
              <a:endParaRPr lang="ja-JP" altLang="en-US">
                <a:solidFill>
                  <a:prstClr val="white"/>
                </a:solidFill>
              </a:endParaRPr>
            </a:p>
          </p:txBody>
        </p:sp>
      </p:grpSp>
      <p:sp>
        <p:nvSpPr>
          <p:cNvPr id="32" name="テキスト ボックス 31"/>
          <p:cNvSpPr txBox="1"/>
          <p:nvPr/>
        </p:nvSpPr>
        <p:spPr>
          <a:xfrm>
            <a:off x="422898" y="2892263"/>
            <a:ext cx="398824" cy="523220"/>
          </a:xfrm>
          <a:prstGeom prst="rect">
            <a:avLst/>
          </a:prstGeom>
          <a:noFill/>
          <a:ln>
            <a:noFill/>
          </a:ln>
        </p:spPr>
        <p:txBody>
          <a:bodyPr wrap="square" rtlCol="0">
            <a:spAutoFit/>
          </a:bodyPr>
          <a:lstStyle/>
          <a:p>
            <a:pPr defTabSz="457200"/>
            <a:r>
              <a:rPr lang="en-US" altLang="ja-JP" sz="2800" i="1" dirty="0" smtClean="0">
                <a:solidFill>
                  <a:srgbClr val="FFFF00"/>
                </a:solidFill>
                <a:latin typeface="Times"/>
                <a:cs typeface="Times"/>
              </a:rPr>
              <a:t>p</a:t>
            </a:r>
            <a:endParaRPr lang="ja-JP" altLang="en-US" sz="2800" baseline="30000" dirty="0" smtClean="0">
              <a:solidFill>
                <a:srgbClr val="FFFF00"/>
              </a:solidFill>
              <a:latin typeface="Times"/>
              <a:cs typeface="Times"/>
            </a:endParaRPr>
          </a:p>
        </p:txBody>
      </p:sp>
      <p:sp>
        <p:nvSpPr>
          <p:cNvPr id="21" name="テキスト ボックス 20"/>
          <p:cNvSpPr txBox="1"/>
          <p:nvPr/>
        </p:nvSpPr>
        <p:spPr>
          <a:xfrm>
            <a:off x="436967" y="1679189"/>
            <a:ext cx="542621" cy="523220"/>
          </a:xfrm>
          <a:prstGeom prst="rect">
            <a:avLst/>
          </a:prstGeom>
          <a:noFill/>
          <a:ln>
            <a:noFill/>
          </a:ln>
        </p:spPr>
        <p:txBody>
          <a:bodyPr wrap="square" rtlCol="0">
            <a:spAutoFit/>
          </a:bodyPr>
          <a:lstStyle/>
          <a:p>
            <a:pPr defTabSz="457200"/>
            <a:r>
              <a:rPr lang="en-US" altLang="ja-JP" sz="2800" i="1" dirty="0" smtClean="0">
                <a:solidFill>
                  <a:srgbClr val="FFFF00"/>
                </a:solidFill>
                <a:latin typeface="Symbol" panose="05050102010706020507" pitchFamily="18" charset="2"/>
                <a:cs typeface="Times"/>
              </a:rPr>
              <a:t>p</a:t>
            </a:r>
            <a:r>
              <a:rPr lang="en-US" altLang="ja-JP" sz="2800" i="1" baseline="30000" dirty="0" smtClean="0">
                <a:solidFill>
                  <a:srgbClr val="FFFF00"/>
                </a:solidFill>
                <a:latin typeface="Symbol" panose="05050102010706020507" pitchFamily="18" charset="2"/>
                <a:cs typeface="Times"/>
              </a:rPr>
              <a:t>-</a:t>
            </a:r>
            <a:endParaRPr lang="ja-JP" altLang="en-US" sz="2800" i="1" baseline="30000" dirty="0" smtClean="0">
              <a:solidFill>
                <a:srgbClr val="FFFF00"/>
              </a:solidFill>
              <a:latin typeface="Times"/>
              <a:cs typeface="Times"/>
            </a:endParaRPr>
          </a:p>
        </p:txBody>
      </p:sp>
      <p:sp>
        <p:nvSpPr>
          <p:cNvPr id="22" name="テキスト ボックス 21"/>
          <p:cNvSpPr txBox="1"/>
          <p:nvPr/>
        </p:nvSpPr>
        <p:spPr>
          <a:xfrm>
            <a:off x="4991396" y="1973052"/>
            <a:ext cx="654525" cy="523220"/>
          </a:xfrm>
          <a:prstGeom prst="rect">
            <a:avLst/>
          </a:prstGeom>
          <a:noFill/>
          <a:ln>
            <a:noFill/>
          </a:ln>
        </p:spPr>
        <p:txBody>
          <a:bodyPr wrap="square" rtlCol="0">
            <a:spAutoFit/>
          </a:bodyPr>
          <a:lstStyle/>
          <a:p>
            <a:pPr defTabSz="457200"/>
            <a:r>
              <a:rPr lang="en-US" altLang="ja-JP" sz="2800" i="1" dirty="0" smtClean="0">
                <a:solidFill>
                  <a:prstClr val="white"/>
                </a:solidFill>
                <a:latin typeface="Times"/>
                <a:cs typeface="Times"/>
              </a:rPr>
              <a:t>D</a:t>
            </a:r>
            <a:r>
              <a:rPr lang="en-US" altLang="ja-JP" sz="2800" baseline="30000" dirty="0" smtClean="0">
                <a:solidFill>
                  <a:prstClr val="white"/>
                </a:solidFill>
                <a:latin typeface="Times"/>
                <a:cs typeface="Times"/>
              </a:rPr>
              <a:t>*-</a:t>
            </a:r>
            <a:endParaRPr lang="ja-JP" altLang="en-US" sz="2800" baseline="30000" dirty="0" smtClean="0">
              <a:solidFill>
                <a:prstClr val="white"/>
              </a:solidFill>
              <a:latin typeface="Times"/>
              <a:cs typeface="Times"/>
            </a:endParaRPr>
          </a:p>
        </p:txBody>
      </p:sp>
      <p:sp>
        <p:nvSpPr>
          <p:cNvPr id="41" name="フリーフォーム 40"/>
          <p:cNvSpPr/>
          <p:nvPr/>
        </p:nvSpPr>
        <p:spPr>
          <a:xfrm>
            <a:off x="1132009" y="2376697"/>
            <a:ext cx="1468527" cy="1034644"/>
          </a:xfrm>
          <a:custGeom>
            <a:avLst/>
            <a:gdLst>
              <a:gd name="connsiteX0" fmla="*/ 0 w 2011680"/>
              <a:gd name="connsiteY0" fmla="*/ 0 h 1417320"/>
              <a:gd name="connsiteX1" fmla="*/ 2011680 w 2011680"/>
              <a:gd name="connsiteY1" fmla="*/ 137160 h 1417320"/>
              <a:gd name="connsiteX2" fmla="*/ 1965960 w 2011680"/>
              <a:gd name="connsiteY2" fmla="*/ 1348740 h 1417320"/>
              <a:gd name="connsiteX3" fmla="*/ 0 w 2011680"/>
              <a:gd name="connsiteY3" fmla="*/ 1417320 h 1417320"/>
            </a:gdLst>
            <a:ahLst/>
            <a:cxnLst>
              <a:cxn ang="0">
                <a:pos x="connsiteX0" y="connsiteY0"/>
              </a:cxn>
              <a:cxn ang="0">
                <a:pos x="connsiteX1" y="connsiteY1"/>
              </a:cxn>
              <a:cxn ang="0">
                <a:pos x="connsiteX2" y="connsiteY2"/>
              </a:cxn>
              <a:cxn ang="0">
                <a:pos x="connsiteX3" y="connsiteY3"/>
              </a:cxn>
            </a:cxnLst>
            <a:rect l="l" t="t" r="r" b="b"/>
            <a:pathLst>
              <a:path w="2011680" h="1417320">
                <a:moveTo>
                  <a:pt x="0" y="0"/>
                </a:moveTo>
                <a:lnTo>
                  <a:pt x="2011680" y="137160"/>
                </a:lnTo>
                <a:lnTo>
                  <a:pt x="1965960" y="1348740"/>
                </a:lnTo>
                <a:lnTo>
                  <a:pt x="0" y="141732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2" name="フリーフォーム 41"/>
          <p:cNvSpPr/>
          <p:nvPr/>
        </p:nvSpPr>
        <p:spPr>
          <a:xfrm>
            <a:off x="2734038" y="2343320"/>
            <a:ext cx="1685468" cy="1009173"/>
          </a:xfrm>
          <a:custGeom>
            <a:avLst/>
            <a:gdLst>
              <a:gd name="connsiteX0" fmla="*/ 2308860 w 2788920"/>
              <a:gd name="connsiteY0" fmla="*/ 0 h 1394460"/>
              <a:gd name="connsiteX1" fmla="*/ 45720 w 2788920"/>
              <a:gd name="connsiteY1" fmla="*/ 182880 h 1394460"/>
              <a:gd name="connsiteX2" fmla="*/ 0 w 2788920"/>
              <a:gd name="connsiteY2" fmla="*/ 1371600 h 1394460"/>
              <a:gd name="connsiteX3" fmla="*/ 2788920 w 2788920"/>
              <a:gd name="connsiteY3" fmla="*/ 1394460 h 1394460"/>
              <a:gd name="connsiteX4" fmla="*/ 662940 w 2788920"/>
              <a:gd name="connsiteY4" fmla="*/ 1394460 h 1394460"/>
              <a:gd name="connsiteX5" fmla="*/ 662940 w 2788920"/>
              <a:gd name="connsiteY5" fmla="*/ 1394460 h 1394460"/>
              <a:gd name="connsiteX6" fmla="*/ 662940 w 2788920"/>
              <a:gd name="connsiteY6" fmla="*/ 1394460 h 1394460"/>
              <a:gd name="connsiteX7" fmla="*/ 548640 w 2788920"/>
              <a:gd name="connsiteY7" fmla="*/ 1280160 h 1394460"/>
              <a:gd name="connsiteX0" fmla="*/ 2308860 w 2788920"/>
              <a:gd name="connsiteY0" fmla="*/ 0 h 1394460"/>
              <a:gd name="connsiteX1" fmla="*/ 45720 w 2788920"/>
              <a:gd name="connsiteY1" fmla="*/ 182880 h 1394460"/>
              <a:gd name="connsiteX2" fmla="*/ 0 w 2788920"/>
              <a:gd name="connsiteY2" fmla="*/ 1371600 h 1394460"/>
              <a:gd name="connsiteX3" fmla="*/ 2788920 w 2788920"/>
              <a:gd name="connsiteY3" fmla="*/ 1394460 h 1394460"/>
              <a:gd name="connsiteX4" fmla="*/ 662940 w 2788920"/>
              <a:gd name="connsiteY4" fmla="*/ 1394460 h 1394460"/>
              <a:gd name="connsiteX5" fmla="*/ 662940 w 2788920"/>
              <a:gd name="connsiteY5" fmla="*/ 1394460 h 1394460"/>
              <a:gd name="connsiteX6" fmla="*/ 662940 w 2788920"/>
              <a:gd name="connsiteY6" fmla="*/ 1394460 h 1394460"/>
              <a:gd name="connsiteX0" fmla="*/ 2308860 w 2788920"/>
              <a:gd name="connsiteY0" fmla="*/ 0 h 1394460"/>
              <a:gd name="connsiteX1" fmla="*/ 45720 w 2788920"/>
              <a:gd name="connsiteY1" fmla="*/ 182880 h 1394460"/>
              <a:gd name="connsiteX2" fmla="*/ 0 w 2788920"/>
              <a:gd name="connsiteY2" fmla="*/ 1371600 h 1394460"/>
              <a:gd name="connsiteX3" fmla="*/ 2788920 w 2788920"/>
              <a:gd name="connsiteY3" fmla="*/ 1394460 h 1394460"/>
              <a:gd name="connsiteX4" fmla="*/ 662940 w 2788920"/>
              <a:gd name="connsiteY4" fmla="*/ 1394460 h 1394460"/>
              <a:gd name="connsiteX5" fmla="*/ 662940 w 2788920"/>
              <a:gd name="connsiteY5" fmla="*/ 1394460 h 1394460"/>
              <a:gd name="connsiteX0" fmla="*/ 2308860 w 2788920"/>
              <a:gd name="connsiteY0" fmla="*/ 0 h 1394460"/>
              <a:gd name="connsiteX1" fmla="*/ 45720 w 2788920"/>
              <a:gd name="connsiteY1" fmla="*/ 182880 h 1394460"/>
              <a:gd name="connsiteX2" fmla="*/ 0 w 2788920"/>
              <a:gd name="connsiteY2" fmla="*/ 1371600 h 1394460"/>
              <a:gd name="connsiteX3" fmla="*/ 2788920 w 2788920"/>
              <a:gd name="connsiteY3" fmla="*/ 1394460 h 1394460"/>
              <a:gd name="connsiteX4" fmla="*/ 662940 w 2788920"/>
              <a:gd name="connsiteY4" fmla="*/ 1394460 h 1394460"/>
              <a:gd name="connsiteX0" fmla="*/ 2308860 w 2788920"/>
              <a:gd name="connsiteY0" fmla="*/ 0 h 1394460"/>
              <a:gd name="connsiteX1" fmla="*/ 45720 w 2788920"/>
              <a:gd name="connsiteY1" fmla="*/ 182880 h 1394460"/>
              <a:gd name="connsiteX2" fmla="*/ 0 w 2788920"/>
              <a:gd name="connsiteY2" fmla="*/ 1371600 h 1394460"/>
              <a:gd name="connsiteX3" fmla="*/ 2788920 w 2788920"/>
              <a:gd name="connsiteY3" fmla="*/ 1394460 h 1394460"/>
              <a:gd name="connsiteX0" fmla="*/ 2308860 w 2897205"/>
              <a:gd name="connsiteY0" fmla="*/ 0 h 1382429"/>
              <a:gd name="connsiteX1" fmla="*/ 45720 w 2897205"/>
              <a:gd name="connsiteY1" fmla="*/ 182880 h 1382429"/>
              <a:gd name="connsiteX2" fmla="*/ 0 w 2897205"/>
              <a:gd name="connsiteY2" fmla="*/ 1371600 h 1382429"/>
              <a:gd name="connsiteX3" fmla="*/ 2897205 w 2897205"/>
              <a:gd name="connsiteY3" fmla="*/ 1382429 h 1382429"/>
              <a:gd name="connsiteX0" fmla="*/ 2308860 w 2415942"/>
              <a:gd name="connsiteY0" fmla="*/ 0 h 1394460"/>
              <a:gd name="connsiteX1" fmla="*/ 45720 w 2415942"/>
              <a:gd name="connsiteY1" fmla="*/ 182880 h 1394460"/>
              <a:gd name="connsiteX2" fmla="*/ 0 w 2415942"/>
              <a:gd name="connsiteY2" fmla="*/ 1371600 h 1394460"/>
              <a:gd name="connsiteX3" fmla="*/ 2415942 w 2415942"/>
              <a:gd name="connsiteY3" fmla="*/ 1394460 h 1394460"/>
              <a:gd name="connsiteX0" fmla="*/ 2308860 w 2572353"/>
              <a:gd name="connsiteY0" fmla="*/ 0 h 1382429"/>
              <a:gd name="connsiteX1" fmla="*/ 45720 w 2572353"/>
              <a:gd name="connsiteY1" fmla="*/ 182880 h 1382429"/>
              <a:gd name="connsiteX2" fmla="*/ 0 w 2572353"/>
              <a:gd name="connsiteY2" fmla="*/ 1371600 h 1382429"/>
              <a:gd name="connsiteX3" fmla="*/ 2572353 w 2572353"/>
              <a:gd name="connsiteY3" fmla="*/ 1382429 h 1382429"/>
              <a:gd name="connsiteX0" fmla="*/ 2308860 w 2308860"/>
              <a:gd name="connsiteY0" fmla="*/ 0 h 1371600"/>
              <a:gd name="connsiteX1" fmla="*/ 45720 w 2308860"/>
              <a:gd name="connsiteY1" fmla="*/ 182880 h 1371600"/>
              <a:gd name="connsiteX2" fmla="*/ 0 w 2308860"/>
              <a:gd name="connsiteY2" fmla="*/ 1371600 h 1371600"/>
              <a:gd name="connsiteX3" fmla="*/ 2124994 w 2308860"/>
              <a:gd name="connsiteY3" fmla="*/ 1364534 h 1371600"/>
              <a:gd name="connsiteX0" fmla="*/ 2308860 w 2308860"/>
              <a:gd name="connsiteY0" fmla="*/ 0 h 1382429"/>
              <a:gd name="connsiteX1" fmla="*/ 45720 w 2308860"/>
              <a:gd name="connsiteY1" fmla="*/ 182880 h 1382429"/>
              <a:gd name="connsiteX2" fmla="*/ 0 w 2308860"/>
              <a:gd name="connsiteY2" fmla="*/ 1371600 h 1382429"/>
              <a:gd name="connsiteX3" fmla="*/ 2303937 w 2308860"/>
              <a:gd name="connsiteY3" fmla="*/ 1382429 h 1382429"/>
            </a:gdLst>
            <a:ahLst/>
            <a:cxnLst>
              <a:cxn ang="0">
                <a:pos x="connsiteX0" y="connsiteY0"/>
              </a:cxn>
              <a:cxn ang="0">
                <a:pos x="connsiteX1" y="connsiteY1"/>
              </a:cxn>
              <a:cxn ang="0">
                <a:pos x="connsiteX2" y="connsiteY2"/>
              </a:cxn>
              <a:cxn ang="0">
                <a:pos x="connsiteX3" y="connsiteY3"/>
              </a:cxn>
            </a:cxnLst>
            <a:rect l="l" t="t" r="r" b="b"/>
            <a:pathLst>
              <a:path w="2308860" h="1382429">
                <a:moveTo>
                  <a:pt x="2308860" y="0"/>
                </a:moveTo>
                <a:lnTo>
                  <a:pt x="45720" y="182880"/>
                </a:lnTo>
                <a:lnTo>
                  <a:pt x="0" y="1371600"/>
                </a:lnTo>
                <a:lnTo>
                  <a:pt x="2303937" y="1382429"/>
                </a:lnTo>
              </a:path>
            </a:pathLst>
          </a:custGeom>
          <a:no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3" name="フリーフォーム 42"/>
          <p:cNvSpPr/>
          <p:nvPr/>
        </p:nvSpPr>
        <p:spPr>
          <a:xfrm>
            <a:off x="1215448" y="2126380"/>
            <a:ext cx="3137308" cy="150190"/>
          </a:xfrm>
          <a:custGeom>
            <a:avLst/>
            <a:gdLst>
              <a:gd name="connsiteX0" fmla="*/ 0 w 4297680"/>
              <a:gd name="connsiteY0" fmla="*/ 45720 h 205740"/>
              <a:gd name="connsiteX1" fmla="*/ 1988820 w 4297680"/>
              <a:gd name="connsiteY1" fmla="*/ 205740 h 205740"/>
              <a:gd name="connsiteX2" fmla="*/ 4297680 w 4297680"/>
              <a:gd name="connsiteY2" fmla="*/ 0 h 205740"/>
            </a:gdLst>
            <a:ahLst/>
            <a:cxnLst>
              <a:cxn ang="0">
                <a:pos x="connsiteX0" y="connsiteY0"/>
              </a:cxn>
              <a:cxn ang="0">
                <a:pos x="connsiteX1" y="connsiteY1"/>
              </a:cxn>
              <a:cxn ang="0">
                <a:pos x="connsiteX2" y="connsiteY2"/>
              </a:cxn>
            </a:cxnLst>
            <a:rect l="l" t="t" r="r" b="b"/>
            <a:pathLst>
              <a:path w="4297680" h="205740">
                <a:moveTo>
                  <a:pt x="0" y="45720"/>
                </a:moveTo>
                <a:lnTo>
                  <a:pt x="1988820" y="205740"/>
                </a:lnTo>
                <a:lnTo>
                  <a:pt x="429768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26" name="グループ化 25"/>
          <p:cNvGrpSpPr/>
          <p:nvPr/>
        </p:nvGrpSpPr>
        <p:grpSpPr>
          <a:xfrm>
            <a:off x="3630392" y="2879368"/>
            <a:ext cx="1734698" cy="1608770"/>
            <a:chOff x="3630392" y="2879368"/>
            <a:chExt cx="1734698" cy="1608770"/>
          </a:xfrm>
        </p:grpSpPr>
        <p:sp>
          <p:nvSpPr>
            <p:cNvPr id="50" name="円/楕円 49"/>
            <p:cNvSpPr>
              <a:spLocks noChangeAspect="1"/>
            </p:cNvSpPr>
            <p:nvPr/>
          </p:nvSpPr>
          <p:spPr bwMode="auto">
            <a:xfrm rot="1019466">
              <a:off x="3630392" y="2879368"/>
              <a:ext cx="1734698" cy="1608770"/>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grpSp>
          <p:nvGrpSpPr>
            <p:cNvPr id="44" name="グループ化 43"/>
            <p:cNvGrpSpPr/>
            <p:nvPr/>
          </p:nvGrpSpPr>
          <p:grpSpPr>
            <a:xfrm>
              <a:off x="3943899" y="3170335"/>
              <a:ext cx="994597" cy="1014071"/>
              <a:chOff x="6501785" y="3180365"/>
              <a:chExt cx="1362461" cy="1389138"/>
            </a:xfrm>
          </p:grpSpPr>
          <p:cxnSp>
            <p:nvCxnSpPr>
              <p:cNvPr id="52" name="直線コネクタ 51"/>
              <p:cNvCxnSpPr/>
              <p:nvPr/>
            </p:nvCxnSpPr>
            <p:spPr>
              <a:xfrm flipV="1">
                <a:off x="7155180" y="3546617"/>
                <a:ext cx="362502" cy="499603"/>
              </a:xfrm>
              <a:prstGeom prst="line">
                <a:avLst/>
              </a:prstGeom>
              <a:ln w="12700" cmpd="sng">
                <a:solidFill>
                  <a:srgbClr val="00FFFF"/>
                </a:solidFill>
              </a:ln>
              <a:effectLst>
                <a:glow rad="139700">
                  <a:schemeClr val="accent6">
                    <a:satMod val="175000"/>
                    <a:alpha val="40000"/>
                  </a:schemeClr>
                </a:glow>
              </a:effectLst>
            </p:spPr>
            <p:style>
              <a:lnRef idx="2">
                <a:schemeClr val="accent1"/>
              </a:lnRef>
              <a:fillRef idx="0">
                <a:schemeClr val="accent1"/>
              </a:fillRef>
              <a:effectRef idx="1">
                <a:schemeClr val="accent1"/>
              </a:effectRef>
              <a:fontRef idx="minor">
                <a:schemeClr val="tx1"/>
              </a:fontRef>
            </p:style>
          </p:cxnSp>
          <p:sp>
            <p:nvSpPr>
              <p:cNvPr id="7" name="円/楕円 6"/>
              <p:cNvSpPr>
                <a:spLocks noChangeAspect="1"/>
              </p:cNvSpPr>
              <p:nvPr/>
            </p:nvSpPr>
            <p:spPr bwMode="auto">
              <a:xfrm rot="2041246">
                <a:off x="6501785" y="3792913"/>
                <a:ext cx="1116505" cy="776590"/>
              </a:xfrm>
              <a:prstGeom prst="ellipse">
                <a:avLst/>
              </a:prstGeom>
              <a:solidFill>
                <a:srgbClr val="FFFFCC"/>
              </a:solidFill>
              <a:ln>
                <a:solidFill>
                  <a:srgbClr val="385D8A"/>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16" name="Oval 15"/>
              <p:cNvSpPr>
                <a:spLocks noChangeArrowheads="1"/>
              </p:cNvSpPr>
              <p:nvPr/>
            </p:nvSpPr>
            <p:spPr bwMode="auto">
              <a:xfrm flipV="1">
                <a:off x="7087620" y="4204287"/>
                <a:ext cx="191744" cy="204706"/>
              </a:xfrm>
              <a:prstGeom prst="ellipse">
                <a:avLst/>
              </a:prstGeom>
              <a:gradFill rotWithShape="0">
                <a:gsLst>
                  <a:gs pos="0">
                    <a:srgbClr val="FF0000"/>
                  </a:gs>
                  <a:gs pos="100000">
                    <a:srgbClr val="FFCC66"/>
                  </a:gs>
                </a:gsLst>
                <a:path path="shape">
                  <a:fillToRect l="50000" t="50000" r="50000" b="50000"/>
                </a:path>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457200"/>
                <a:endParaRPr lang="ja-JP" altLang="en-US">
                  <a:solidFill>
                    <a:prstClr val="black"/>
                  </a:solidFill>
                </a:endParaRPr>
              </a:p>
            </p:txBody>
          </p:sp>
          <p:sp>
            <p:nvSpPr>
              <p:cNvPr id="17" name="Oval 12"/>
              <p:cNvSpPr>
                <a:spLocks noChangeArrowheads="1"/>
              </p:cNvSpPr>
              <p:nvPr/>
            </p:nvSpPr>
            <p:spPr bwMode="auto">
              <a:xfrm flipV="1">
                <a:off x="6805143" y="3963189"/>
                <a:ext cx="187435" cy="187092"/>
              </a:xfrm>
              <a:prstGeom prst="ellipse">
                <a:avLst/>
              </a:prstGeom>
              <a:gradFill rotWithShape="0">
                <a:gsLst>
                  <a:gs pos="0">
                    <a:srgbClr val="66FF66"/>
                  </a:gs>
                  <a:gs pos="100000">
                    <a:srgbClr val="008040"/>
                  </a:gs>
                </a:gsLst>
                <a:path path="shape">
                  <a:fillToRect l="50000" t="50000" r="50000" b="50000"/>
                </a:path>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457200"/>
                <a:endParaRPr lang="ja-JP" altLang="en-US">
                  <a:solidFill>
                    <a:prstClr val="black"/>
                  </a:solidFill>
                </a:endParaRPr>
              </a:p>
            </p:txBody>
          </p:sp>
          <p:sp>
            <p:nvSpPr>
              <p:cNvPr id="27" name="Oval 12"/>
              <p:cNvSpPr>
                <a:spLocks noChangeArrowheads="1"/>
              </p:cNvSpPr>
              <p:nvPr/>
            </p:nvSpPr>
            <p:spPr bwMode="auto">
              <a:xfrm flipV="1">
                <a:off x="7297792" y="3180365"/>
                <a:ext cx="566454" cy="537441"/>
              </a:xfrm>
              <a:prstGeom prst="ellipse">
                <a:avLst/>
              </a:prstGeom>
              <a:gradFill rotWithShape="0">
                <a:gsLst>
                  <a:gs pos="0">
                    <a:srgbClr val="CCFFCC"/>
                  </a:gs>
                  <a:gs pos="100000">
                    <a:srgbClr val="0000FF"/>
                  </a:gs>
                </a:gsLst>
                <a:path path="shape">
                  <a:fillToRect l="50000" t="50000" r="50000" b="50000"/>
                </a:path>
              </a:gradFill>
              <a:ln>
                <a:noFill/>
              </a:ln>
              <a:extLst/>
            </p:spPr>
            <p:txBody>
              <a:bodyPr wrap="none" anchor="ctr"/>
              <a:lstStyle/>
              <a:p>
                <a:pPr defTabSz="457200"/>
                <a:endParaRPr lang="ja-JP" altLang="en-US">
                  <a:solidFill>
                    <a:prstClr val="black"/>
                  </a:solidFill>
                </a:endParaRPr>
              </a:p>
            </p:txBody>
          </p:sp>
        </p:grpSp>
      </p:grpSp>
      <p:sp>
        <p:nvSpPr>
          <p:cNvPr id="33" name="テキスト ボックス 32"/>
          <p:cNvSpPr txBox="1"/>
          <p:nvPr/>
        </p:nvSpPr>
        <p:spPr>
          <a:xfrm>
            <a:off x="5195942" y="4002495"/>
            <a:ext cx="814336" cy="523220"/>
          </a:xfrm>
          <a:prstGeom prst="rect">
            <a:avLst/>
          </a:prstGeom>
          <a:noFill/>
          <a:ln>
            <a:solidFill>
              <a:srgbClr val="00FFFF"/>
            </a:solidFill>
          </a:ln>
        </p:spPr>
        <p:txBody>
          <a:bodyPr wrap="square" rtlCol="0">
            <a:spAutoFit/>
          </a:bodyPr>
          <a:lstStyle/>
          <a:p>
            <a:pPr defTabSz="457200"/>
            <a:r>
              <a:rPr lang="en-US" altLang="ja-JP" sz="2800" i="1" dirty="0" err="1" smtClean="0">
                <a:solidFill>
                  <a:prstClr val="white"/>
                </a:solidFill>
                <a:latin typeface="Times"/>
                <a:cs typeface="Times"/>
              </a:rPr>
              <a:t>Y</a:t>
            </a:r>
            <a:r>
              <a:rPr lang="en-US" altLang="ja-JP" sz="2800" i="1" baseline="-25000" dirty="0" err="1" smtClean="0">
                <a:solidFill>
                  <a:prstClr val="white"/>
                </a:solidFill>
                <a:latin typeface="Times"/>
                <a:cs typeface="Times"/>
              </a:rPr>
              <a:t>c</a:t>
            </a:r>
            <a:r>
              <a:rPr lang="en-US" altLang="ja-JP" sz="2800" baseline="30000" dirty="0" smtClean="0">
                <a:solidFill>
                  <a:prstClr val="white"/>
                </a:solidFill>
                <a:latin typeface="Times"/>
                <a:cs typeface="Times"/>
              </a:rPr>
              <a:t>*+</a:t>
            </a:r>
            <a:endParaRPr lang="ja-JP" altLang="en-US" sz="2800" baseline="30000" dirty="0" smtClean="0">
              <a:solidFill>
                <a:prstClr val="white"/>
              </a:solidFill>
              <a:latin typeface="Times"/>
              <a:cs typeface="Times"/>
            </a:endParaRPr>
          </a:p>
        </p:txBody>
      </p:sp>
      <p:sp>
        <p:nvSpPr>
          <p:cNvPr id="30" name="正方形/長方形 29"/>
          <p:cNvSpPr/>
          <p:nvPr/>
        </p:nvSpPr>
        <p:spPr>
          <a:xfrm>
            <a:off x="4937368" y="3437699"/>
            <a:ext cx="599169" cy="584775"/>
          </a:xfrm>
          <a:prstGeom prst="rect">
            <a:avLst/>
          </a:prstGeom>
          <a:ln>
            <a:noFill/>
          </a:ln>
        </p:spPr>
        <p:txBody>
          <a:bodyPr wrap="square">
            <a:spAutoFit/>
          </a:bodyPr>
          <a:lstStyle/>
          <a:p>
            <a:r>
              <a:rPr lang="en-US" altLang="ja-JP" sz="3200" b="1" i="1" dirty="0" smtClean="0">
                <a:solidFill>
                  <a:prstClr val="white"/>
                </a:solidFill>
                <a:cs typeface="Times"/>
              </a:rPr>
              <a:t>L</a:t>
            </a:r>
            <a:endParaRPr lang="ja-JP" altLang="en-US" sz="3200" b="1" dirty="0">
              <a:solidFill>
                <a:prstClr val="white"/>
              </a:solidFill>
            </a:endParaRPr>
          </a:p>
        </p:txBody>
      </p:sp>
      <p:sp>
        <p:nvSpPr>
          <p:cNvPr id="64" name="円弧 63"/>
          <p:cNvSpPr>
            <a:spLocks noChangeAspect="1"/>
          </p:cNvSpPr>
          <p:nvPr/>
        </p:nvSpPr>
        <p:spPr>
          <a:xfrm rot="20124843" flipV="1">
            <a:off x="4501448" y="3510430"/>
            <a:ext cx="437348" cy="403705"/>
          </a:xfrm>
          <a:prstGeom prst="arc">
            <a:avLst>
              <a:gd name="adj1" fmla="val 14859350"/>
              <a:gd name="adj2" fmla="val 0"/>
            </a:avLst>
          </a:prstGeom>
          <a:ln w="38100">
            <a:solidFill>
              <a:srgbClr val="FFFF00"/>
            </a:solidFill>
            <a:headEnd type="triangle" w="med" len="med"/>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ln>
                <a:solidFill>
                  <a:srgbClr val="FFFF00"/>
                </a:solidFill>
              </a:ln>
              <a:solidFill>
                <a:prstClr val="black"/>
              </a:solidFill>
            </a:endParaRPr>
          </a:p>
        </p:txBody>
      </p:sp>
      <p:sp>
        <p:nvSpPr>
          <p:cNvPr id="65" name="円弧 64"/>
          <p:cNvSpPr>
            <a:spLocks noChangeAspect="1"/>
          </p:cNvSpPr>
          <p:nvPr/>
        </p:nvSpPr>
        <p:spPr>
          <a:xfrm rot="10195832" flipV="1">
            <a:off x="4156363" y="3288130"/>
            <a:ext cx="437348" cy="403705"/>
          </a:xfrm>
          <a:prstGeom prst="arc">
            <a:avLst>
              <a:gd name="adj1" fmla="val 14859350"/>
              <a:gd name="adj2" fmla="val 0"/>
            </a:avLst>
          </a:prstGeom>
          <a:ln w="38100">
            <a:solidFill>
              <a:srgbClr val="FFFF00"/>
            </a:solidFill>
            <a:headEnd type="triangle" w="med" len="med"/>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ln>
                <a:solidFill>
                  <a:srgbClr val="FFFF00"/>
                </a:solidFill>
              </a:ln>
              <a:solidFill>
                <a:prstClr val="black"/>
              </a:solidFill>
            </a:endParaRPr>
          </a:p>
        </p:txBody>
      </p:sp>
      <p:cxnSp>
        <p:nvCxnSpPr>
          <p:cNvPr id="18" name="直線コネクタ 17"/>
          <p:cNvCxnSpPr/>
          <p:nvPr/>
        </p:nvCxnSpPr>
        <p:spPr>
          <a:xfrm>
            <a:off x="1004015" y="3668081"/>
            <a:ext cx="3094245" cy="102704"/>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7" name="直線コネクタ 56"/>
          <p:cNvCxnSpPr/>
          <p:nvPr/>
        </p:nvCxnSpPr>
        <p:spPr>
          <a:xfrm>
            <a:off x="1110152" y="3846942"/>
            <a:ext cx="3192026" cy="12017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70" name="テキスト ボックス 69"/>
          <p:cNvSpPr txBox="1"/>
          <p:nvPr/>
        </p:nvSpPr>
        <p:spPr>
          <a:xfrm>
            <a:off x="2812701" y="2678129"/>
            <a:ext cx="1238090" cy="523220"/>
          </a:xfrm>
          <a:prstGeom prst="rect">
            <a:avLst/>
          </a:prstGeom>
          <a:noFill/>
          <a:ln>
            <a:noFill/>
          </a:ln>
        </p:spPr>
        <p:txBody>
          <a:bodyPr wrap="square" rtlCol="0">
            <a:spAutoFit/>
          </a:bodyPr>
          <a:lstStyle/>
          <a:p>
            <a:pPr defTabSz="457200"/>
            <a:r>
              <a:rPr lang="en-US" altLang="ja-JP" sz="2800" i="1" dirty="0" smtClean="0">
                <a:solidFill>
                  <a:prstClr val="white"/>
                </a:solidFill>
                <a:latin typeface="Times"/>
                <a:cs typeface="Times"/>
              </a:rPr>
              <a:t>D</a:t>
            </a:r>
            <a:r>
              <a:rPr lang="en-US" altLang="ja-JP" sz="2800" i="1" baseline="30000" dirty="0" smtClean="0">
                <a:solidFill>
                  <a:prstClr val="white"/>
                </a:solidFill>
                <a:latin typeface="Times"/>
                <a:cs typeface="Times"/>
              </a:rPr>
              <a:t>*</a:t>
            </a:r>
            <a:r>
              <a:rPr lang="en-US" altLang="ja-JP" sz="2800" i="1" dirty="0" smtClean="0">
                <a:solidFill>
                  <a:prstClr val="white"/>
                </a:solidFill>
                <a:latin typeface="Times"/>
                <a:cs typeface="Times"/>
              </a:rPr>
              <a:t>, D</a:t>
            </a:r>
            <a:endParaRPr lang="ja-JP" altLang="en-US" sz="2800" baseline="30000" dirty="0" smtClean="0">
              <a:solidFill>
                <a:prstClr val="white"/>
              </a:solidFill>
              <a:latin typeface="Times"/>
              <a:cs typeface="Times"/>
            </a:endParaRPr>
          </a:p>
        </p:txBody>
      </p:sp>
      <p:sp>
        <p:nvSpPr>
          <p:cNvPr id="53" name="正方形/長方形 52"/>
          <p:cNvSpPr/>
          <p:nvPr/>
        </p:nvSpPr>
        <p:spPr>
          <a:xfrm>
            <a:off x="1940780" y="2650791"/>
            <a:ext cx="714748" cy="523220"/>
          </a:xfrm>
          <a:prstGeom prst="rect">
            <a:avLst/>
          </a:prstGeom>
        </p:spPr>
        <p:txBody>
          <a:bodyPr wrap="square">
            <a:spAutoFit/>
          </a:bodyPr>
          <a:lstStyle/>
          <a:p>
            <a:r>
              <a:rPr lang="en-US" altLang="ja-JP" sz="2800" b="1" i="1" dirty="0" err="1">
                <a:solidFill>
                  <a:prstClr val="white"/>
                </a:solidFill>
                <a:cs typeface="Times"/>
              </a:rPr>
              <a:t>q</a:t>
            </a:r>
            <a:r>
              <a:rPr lang="en-US" altLang="ja-JP" sz="2800" b="1" i="1" baseline="-25000" dirty="0" err="1">
                <a:solidFill>
                  <a:prstClr val="white"/>
                </a:solidFill>
                <a:cs typeface="Times"/>
              </a:rPr>
              <a:t>eff</a:t>
            </a:r>
            <a:r>
              <a:rPr lang="en-US" altLang="ja-JP" sz="2800" b="1" i="1" baseline="-25000" dirty="0">
                <a:solidFill>
                  <a:prstClr val="white"/>
                </a:solidFill>
                <a:cs typeface="Times"/>
              </a:rPr>
              <a:t> </a:t>
            </a:r>
          </a:p>
        </p:txBody>
      </p:sp>
      <p:cxnSp>
        <p:nvCxnSpPr>
          <p:cNvPr id="19" name="直線矢印コネクタ 18"/>
          <p:cNvCxnSpPr/>
          <p:nvPr/>
        </p:nvCxnSpPr>
        <p:spPr>
          <a:xfrm flipV="1">
            <a:off x="5622413" y="1984523"/>
            <a:ext cx="569383" cy="2635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a:off x="5636530" y="2235084"/>
            <a:ext cx="766483" cy="2158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テキスト ボックス 46"/>
          <p:cNvSpPr txBox="1"/>
          <p:nvPr/>
        </p:nvSpPr>
        <p:spPr>
          <a:xfrm>
            <a:off x="6405780" y="2137799"/>
            <a:ext cx="654525" cy="523220"/>
          </a:xfrm>
          <a:prstGeom prst="rect">
            <a:avLst/>
          </a:prstGeom>
          <a:noFill/>
          <a:ln>
            <a:noFill/>
          </a:ln>
        </p:spPr>
        <p:txBody>
          <a:bodyPr wrap="square" rtlCol="0">
            <a:spAutoFit/>
          </a:bodyPr>
          <a:lstStyle/>
          <a:p>
            <a:pPr defTabSz="457200"/>
            <a:r>
              <a:rPr lang="en-US" altLang="ja-JP" sz="2800" i="1" dirty="0" smtClean="0">
                <a:solidFill>
                  <a:prstClr val="white"/>
                </a:solidFill>
                <a:latin typeface="Times"/>
                <a:cs typeface="Times"/>
              </a:rPr>
              <a:t>D</a:t>
            </a:r>
            <a:r>
              <a:rPr lang="en-US" altLang="ja-JP" sz="2800" baseline="30000" dirty="0" smtClean="0">
                <a:solidFill>
                  <a:prstClr val="white"/>
                </a:solidFill>
                <a:latin typeface="Times"/>
                <a:cs typeface="Times"/>
              </a:rPr>
              <a:t>0</a:t>
            </a:r>
            <a:endParaRPr lang="ja-JP" altLang="en-US" sz="2800" baseline="30000" dirty="0" smtClean="0">
              <a:solidFill>
                <a:prstClr val="white"/>
              </a:solidFill>
              <a:latin typeface="Times"/>
              <a:cs typeface="Times"/>
            </a:endParaRPr>
          </a:p>
        </p:txBody>
      </p:sp>
      <p:sp>
        <p:nvSpPr>
          <p:cNvPr id="48" name="テキスト ボックス 47"/>
          <p:cNvSpPr txBox="1"/>
          <p:nvPr/>
        </p:nvSpPr>
        <p:spPr>
          <a:xfrm>
            <a:off x="6185961" y="1540973"/>
            <a:ext cx="542621" cy="523220"/>
          </a:xfrm>
          <a:prstGeom prst="rect">
            <a:avLst/>
          </a:prstGeom>
          <a:noFill/>
          <a:ln>
            <a:noFill/>
          </a:ln>
        </p:spPr>
        <p:txBody>
          <a:bodyPr wrap="square" rtlCol="0">
            <a:spAutoFit/>
          </a:bodyPr>
          <a:lstStyle/>
          <a:p>
            <a:pPr defTabSz="457200"/>
            <a:r>
              <a:rPr lang="en-US" altLang="ja-JP" sz="2800" i="1" dirty="0" smtClean="0">
                <a:solidFill>
                  <a:srgbClr val="FFFF00"/>
                </a:solidFill>
                <a:latin typeface="Symbol" panose="05050102010706020507" pitchFamily="18" charset="2"/>
                <a:cs typeface="Times"/>
              </a:rPr>
              <a:t>p</a:t>
            </a:r>
            <a:r>
              <a:rPr lang="en-US" altLang="ja-JP" sz="2800" i="1" baseline="30000" dirty="0" smtClean="0">
                <a:solidFill>
                  <a:srgbClr val="FFFF00"/>
                </a:solidFill>
                <a:latin typeface="Symbol" panose="05050102010706020507" pitchFamily="18" charset="2"/>
                <a:cs typeface="Times"/>
              </a:rPr>
              <a:t>-</a:t>
            </a:r>
            <a:endParaRPr lang="ja-JP" altLang="en-US" sz="2800" i="1" baseline="30000" dirty="0" smtClean="0">
              <a:solidFill>
                <a:srgbClr val="FFFF00"/>
              </a:solidFill>
              <a:latin typeface="Times"/>
              <a:cs typeface="Times"/>
            </a:endParaRPr>
          </a:p>
        </p:txBody>
      </p:sp>
      <p:cxnSp>
        <p:nvCxnSpPr>
          <p:cNvPr id="49" name="直線矢印コネクタ 48"/>
          <p:cNvCxnSpPr/>
          <p:nvPr/>
        </p:nvCxnSpPr>
        <p:spPr>
          <a:xfrm flipV="1">
            <a:off x="6945820" y="2119819"/>
            <a:ext cx="569383" cy="2635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p:nvPr/>
        </p:nvCxnSpPr>
        <p:spPr>
          <a:xfrm>
            <a:off x="6959937" y="2370380"/>
            <a:ext cx="766483" cy="2158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テキスト ボックス 54"/>
          <p:cNvSpPr txBox="1"/>
          <p:nvPr/>
        </p:nvSpPr>
        <p:spPr>
          <a:xfrm>
            <a:off x="7463945" y="1688392"/>
            <a:ext cx="542621" cy="523220"/>
          </a:xfrm>
          <a:prstGeom prst="rect">
            <a:avLst/>
          </a:prstGeom>
          <a:noFill/>
          <a:ln>
            <a:noFill/>
          </a:ln>
        </p:spPr>
        <p:txBody>
          <a:bodyPr wrap="square" rtlCol="0">
            <a:spAutoFit/>
          </a:bodyPr>
          <a:lstStyle/>
          <a:p>
            <a:pPr defTabSz="457200"/>
            <a:r>
              <a:rPr lang="en-US" altLang="ja-JP" sz="2800" i="1" dirty="0" smtClean="0">
                <a:solidFill>
                  <a:srgbClr val="FFFF00"/>
                </a:solidFill>
                <a:latin typeface="Symbol" panose="05050102010706020507" pitchFamily="18" charset="2"/>
                <a:cs typeface="Times"/>
              </a:rPr>
              <a:t>p</a:t>
            </a:r>
            <a:r>
              <a:rPr lang="en-US" altLang="ja-JP" sz="2800" i="1" baseline="30000" dirty="0" smtClean="0">
                <a:solidFill>
                  <a:srgbClr val="FFFF00"/>
                </a:solidFill>
                <a:latin typeface="Symbol" panose="05050102010706020507" pitchFamily="18" charset="2"/>
                <a:cs typeface="Times"/>
              </a:rPr>
              <a:t>-</a:t>
            </a:r>
            <a:endParaRPr lang="ja-JP" altLang="en-US" sz="2800" i="1" baseline="30000" dirty="0" smtClean="0">
              <a:solidFill>
                <a:srgbClr val="FFFF00"/>
              </a:solidFill>
              <a:latin typeface="Times"/>
              <a:cs typeface="Times"/>
            </a:endParaRPr>
          </a:p>
        </p:txBody>
      </p:sp>
      <p:sp>
        <p:nvSpPr>
          <p:cNvPr id="58" name="テキスト ボックス 57"/>
          <p:cNvSpPr txBox="1"/>
          <p:nvPr/>
        </p:nvSpPr>
        <p:spPr>
          <a:xfrm>
            <a:off x="7735255" y="2341016"/>
            <a:ext cx="793550" cy="523220"/>
          </a:xfrm>
          <a:prstGeom prst="rect">
            <a:avLst/>
          </a:prstGeom>
          <a:noFill/>
          <a:ln>
            <a:noFill/>
          </a:ln>
        </p:spPr>
        <p:txBody>
          <a:bodyPr wrap="square" rtlCol="0">
            <a:spAutoFit/>
          </a:bodyPr>
          <a:lstStyle/>
          <a:p>
            <a:pPr defTabSz="457200"/>
            <a:r>
              <a:rPr lang="en-US" altLang="ja-JP" sz="2800" i="1" dirty="0" smtClean="0">
                <a:solidFill>
                  <a:srgbClr val="FFFF00"/>
                </a:solidFill>
                <a:latin typeface="Times"/>
                <a:cs typeface="Times"/>
              </a:rPr>
              <a:t>K</a:t>
            </a:r>
            <a:r>
              <a:rPr lang="en-US" altLang="ja-JP" sz="2800" i="1" baseline="30000" dirty="0" smtClean="0">
                <a:solidFill>
                  <a:srgbClr val="FFFF00"/>
                </a:solidFill>
                <a:latin typeface="Times"/>
                <a:cs typeface="Times"/>
              </a:rPr>
              <a:t>+</a:t>
            </a:r>
            <a:endParaRPr lang="ja-JP" altLang="en-US" sz="2800" baseline="30000" dirty="0" smtClean="0">
              <a:solidFill>
                <a:srgbClr val="FFFF00"/>
              </a:solidFill>
              <a:latin typeface="Times"/>
              <a:cs typeface="Times"/>
            </a:endParaRPr>
          </a:p>
        </p:txBody>
      </p:sp>
      <p:cxnSp>
        <p:nvCxnSpPr>
          <p:cNvPr id="59" name="直線矢印コネクタ 58"/>
          <p:cNvCxnSpPr/>
          <p:nvPr/>
        </p:nvCxnSpPr>
        <p:spPr>
          <a:xfrm flipV="1">
            <a:off x="6027676" y="3810085"/>
            <a:ext cx="787514" cy="4313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直線矢印コネクタ 59"/>
          <p:cNvCxnSpPr>
            <a:stCxn id="33" idx="3"/>
          </p:cNvCxnSpPr>
          <p:nvPr/>
        </p:nvCxnSpPr>
        <p:spPr>
          <a:xfrm>
            <a:off x="6010278" y="4264105"/>
            <a:ext cx="970376" cy="2500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テキスト ボックス 60"/>
              <p:cNvSpPr txBox="1"/>
              <p:nvPr/>
            </p:nvSpPr>
            <p:spPr>
              <a:xfrm>
                <a:off x="6980654" y="4178942"/>
                <a:ext cx="1706146" cy="581891"/>
              </a:xfrm>
              <a:prstGeom prst="rect">
                <a:avLst/>
              </a:prstGeom>
              <a:noFill/>
              <a:ln>
                <a:solidFill>
                  <a:srgbClr val="00FFFF"/>
                </a:solidFill>
              </a:ln>
            </p:spPr>
            <p:txBody>
              <a:bodyPr wrap="square" rtlCol="0">
                <a:spAutoFit/>
              </a:bodyPr>
              <a:lstStyle/>
              <a:p>
                <a:pPr defTabSz="457200"/>
                <a14:m>
                  <m:oMathPara xmlns:m="http://schemas.openxmlformats.org/officeDocument/2006/math">
                    <m:oMathParaPr>
                      <m:jc m:val="centerGroup"/>
                    </m:oMathParaPr>
                    <m:oMath xmlns:m="http://schemas.openxmlformats.org/officeDocument/2006/math">
                      <m:acc>
                        <m:accPr>
                          <m:chr m:val="̅"/>
                          <m:ctrlPr>
                            <a:rPr lang="en-US" altLang="ja-JP" sz="2800" i="1" dirty="0" smtClean="0">
                              <a:solidFill>
                                <a:prstClr val="white"/>
                              </a:solidFill>
                              <a:latin typeface="Cambria Math" panose="02040503050406030204" pitchFamily="18" charset="0"/>
                              <a:cs typeface="Times"/>
                            </a:rPr>
                          </m:ctrlPr>
                        </m:accPr>
                        <m:e>
                          <m:sSup>
                            <m:sSupPr>
                              <m:ctrlPr>
                                <a:rPr lang="en-US" altLang="ja-JP" sz="2800" b="0" i="1" dirty="0" smtClean="0">
                                  <a:solidFill>
                                    <a:prstClr val="white"/>
                                  </a:solidFill>
                                  <a:latin typeface="Cambria Math" panose="02040503050406030204" pitchFamily="18" charset="0"/>
                                  <a:cs typeface="Times"/>
                                </a:rPr>
                              </m:ctrlPr>
                            </m:sSupPr>
                            <m:e>
                              <m:r>
                                <a:rPr lang="en-US" altLang="ja-JP" sz="2800" b="0" i="1" dirty="0" smtClean="0">
                                  <a:solidFill>
                                    <a:prstClr val="white"/>
                                  </a:solidFill>
                                  <a:latin typeface="Cambria Math" panose="02040503050406030204" pitchFamily="18" charset="0"/>
                                  <a:cs typeface="Times"/>
                                </a:rPr>
                                <m:t>𝐷</m:t>
                              </m:r>
                            </m:e>
                            <m:sup>
                              <m:r>
                                <a:rPr lang="en-US" altLang="ja-JP" sz="2800" b="0" i="1" dirty="0" smtClean="0">
                                  <a:solidFill>
                                    <a:prstClr val="white"/>
                                  </a:solidFill>
                                  <a:latin typeface="Cambria Math" panose="02040503050406030204" pitchFamily="18" charset="0"/>
                                  <a:cs typeface="Times"/>
                                </a:rPr>
                                <m:t>0</m:t>
                              </m:r>
                            </m:sup>
                          </m:sSup>
                        </m:e>
                      </m:acc>
                      <m:r>
                        <a:rPr lang="en-US" altLang="ja-JP" sz="2800" b="0" i="1" dirty="0" smtClean="0">
                          <a:solidFill>
                            <a:prstClr val="white"/>
                          </a:solidFill>
                          <a:latin typeface="Cambria Math" panose="02040503050406030204" pitchFamily="18" charset="0"/>
                          <a:cs typeface="Times"/>
                        </a:rPr>
                        <m:t> (</m:t>
                      </m:r>
                      <m:sSubSup>
                        <m:sSubSupPr>
                          <m:ctrlPr>
                            <a:rPr lang="en-US" altLang="ja-JP" sz="2800" b="0" i="1" dirty="0" smtClean="0">
                              <a:solidFill>
                                <a:prstClr val="white"/>
                              </a:solidFill>
                              <a:latin typeface="Cambria Math" panose="02040503050406030204" pitchFamily="18" charset="0"/>
                              <a:cs typeface="Times"/>
                            </a:rPr>
                          </m:ctrlPr>
                        </m:sSubSupPr>
                        <m:e>
                          <m:r>
                            <a:rPr lang="en-US" altLang="ja-JP" sz="2800" b="0" i="1" dirty="0" smtClean="0">
                              <a:solidFill>
                                <a:prstClr val="white"/>
                              </a:solidFill>
                              <a:latin typeface="Cambria Math" panose="02040503050406030204" pitchFamily="18" charset="0"/>
                              <a:cs typeface="Times"/>
                            </a:rPr>
                            <m:t>𝑌</m:t>
                          </m:r>
                        </m:e>
                        <m:sub>
                          <m:r>
                            <a:rPr lang="en-US" altLang="ja-JP" sz="2800" b="0" i="1" dirty="0" smtClean="0">
                              <a:solidFill>
                                <a:prstClr val="white"/>
                              </a:solidFill>
                              <a:latin typeface="Cambria Math" panose="02040503050406030204" pitchFamily="18" charset="0"/>
                              <a:cs typeface="Times"/>
                            </a:rPr>
                            <m:t>𝑐</m:t>
                          </m:r>
                        </m:sub>
                        <m:sup>
                          <m:sSup>
                            <m:sSupPr>
                              <m:ctrlPr>
                                <a:rPr lang="en-US" altLang="ja-JP" sz="2800" b="0" i="1" dirty="0" smtClean="0">
                                  <a:solidFill>
                                    <a:prstClr val="white"/>
                                  </a:solidFill>
                                  <a:latin typeface="Cambria Math" panose="02040503050406030204" pitchFamily="18" charset="0"/>
                                  <a:cs typeface="Times"/>
                                </a:rPr>
                              </m:ctrlPr>
                            </m:sSupPr>
                            <m:e>
                              <m:r>
                                <a:rPr lang="en-US" altLang="ja-JP" sz="2800" b="0" i="1" dirty="0" smtClean="0">
                                  <a:solidFill>
                                    <a:prstClr val="white"/>
                                  </a:solidFill>
                                  <a:latin typeface="Cambria Math" panose="02040503050406030204" pitchFamily="18" charset="0"/>
                                  <a:cs typeface="Times"/>
                                </a:rPr>
                                <m:t>∗</m:t>
                              </m:r>
                            </m:e>
                            <m:sup>
                              <m:r>
                                <a:rPr lang="en-US" altLang="ja-JP" sz="2800" b="0" i="1" dirty="0" smtClean="0">
                                  <a:solidFill>
                                    <a:prstClr val="white"/>
                                  </a:solidFill>
                                  <a:latin typeface="Cambria Math" panose="02040503050406030204" pitchFamily="18" charset="0"/>
                                  <a:cs typeface="Times"/>
                                </a:rPr>
                                <m:t>′</m:t>
                              </m:r>
                            </m:sup>
                          </m:sSup>
                        </m:sup>
                      </m:sSubSup>
                      <m:r>
                        <a:rPr lang="en-US" altLang="ja-JP" sz="2800" b="0" i="1" dirty="0" smtClean="0">
                          <a:solidFill>
                            <a:prstClr val="white"/>
                          </a:solidFill>
                          <a:latin typeface="Cambria Math" panose="02040503050406030204" pitchFamily="18" charset="0"/>
                          <a:cs typeface="Times"/>
                        </a:rPr>
                        <m:t>)</m:t>
                      </m:r>
                    </m:oMath>
                  </m:oMathPara>
                </a14:m>
                <a:endParaRPr lang="ja-JP" altLang="en-US" sz="2800" baseline="30000" dirty="0" smtClean="0">
                  <a:solidFill>
                    <a:prstClr val="white"/>
                  </a:solidFill>
                  <a:latin typeface="Times"/>
                  <a:cs typeface="Times"/>
                </a:endParaRPr>
              </a:p>
            </p:txBody>
          </p:sp>
        </mc:Choice>
        <mc:Fallback xmlns="">
          <p:sp>
            <p:nvSpPr>
              <p:cNvPr id="61" name="テキスト ボックス 60"/>
              <p:cNvSpPr txBox="1">
                <a:spLocks noRot="1" noChangeAspect="1" noMove="1" noResize="1" noEditPoints="1" noAdjustHandles="1" noChangeArrowheads="1" noChangeShapeType="1" noTextEdit="1"/>
              </p:cNvSpPr>
              <p:nvPr/>
            </p:nvSpPr>
            <p:spPr>
              <a:xfrm>
                <a:off x="6980654" y="4178942"/>
                <a:ext cx="1706146" cy="581891"/>
              </a:xfrm>
              <a:prstGeom prst="rect">
                <a:avLst/>
              </a:prstGeom>
              <a:blipFill rotWithShape="0">
                <a:blip r:embed="rId3"/>
                <a:stretch>
                  <a:fillRect/>
                </a:stretch>
              </a:blipFill>
              <a:ln>
                <a:solidFill>
                  <a:srgbClr val="00FFFF"/>
                </a:solidFill>
              </a:ln>
            </p:spPr>
            <p:txBody>
              <a:bodyPr/>
              <a:lstStyle/>
              <a:p>
                <a:r>
                  <a:rPr lang="ja-JP" altLang="en-US">
                    <a:noFill/>
                  </a:rPr>
                  <a:t> </a:t>
                </a:r>
              </a:p>
            </p:txBody>
          </p:sp>
        </mc:Fallback>
      </mc:AlternateContent>
      <p:sp>
        <p:nvSpPr>
          <p:cNvPr id="68" name="テキスト ボックス 67"/>
          <p:cNvSpPr txBox="1"/>
          <p:nvPr/>
        </p:nvSpPr>
        <p:spPr>
          <a:xfrm>
            <a:off x="6834413" y="3358444"/>
            <a:ext cx="1100320" cy="523220"/>
          </a:xfrm>
          <a:prstGeom prst="rect">
            <a:avLst/>
          </a:prstGeom>
          <a:noFill/>
          <a:ln>
            <a:noFill/>
          </a:ln>
        </p:spPr>
        <p:txBody>
          <a:bodyPr wrap="square" rtlCol="0">
            <a:spAutoFit/>
          </a:bodyPr>
          <a:lstStyle/>
          <a:p>
            <a:pPr defTabSz="457200"/>
            <a:r>
              <a:rPr lang="en-US" altLang="ja-JP" sz="2800" i="1" dirty="0" smtClean="0">
                <a:solidFill>
                  <a:srgbClr val="FFFF00"/>
                </a:solidFill>
                <a:latin typeface="Times"/>
                <a:cs typeface="Times"/>
              </a:rPr>
              <a:t>p </a:t>
            </a:r>
            <a:r>
              <a:rPr lang="en-US" altLang="ja-JP" sz="2800" dirty="0" smtClean="0">
                <a:solidFill>
                  <a:srgbClr val="FFFF00"/>
                </a:solidFill>
                <a:latin typeface="Symbol" panose="05050102010706020507" pitchFamily="18" charset="2"/>
                <a:cs typeface="Times"/>
              </a:rPr>
              <a:t>(</a:t>
            </a:r>
            <a:r>
              <a:rPr lang="en-US" altLang="ja-JP" sz="2800" i="1" dirty="0" smtClean="0">
                <a:solidFill>
                  <a:srgbClr val="FFFF00"/>
                </a:solidFill>
                <a:latin typeface="Symbol" panose="05050102010706020507" pitchFamily="18" charset="2"/>
                <a:cs typeface="Times"/>
              </a:rPr>
              <a:t>p</a:t>
            </a:r>
            <a:r>
              <a:rPr lang="en-US" altLang="ja-JP" sz="2800" dirty="0" smtClean="0">
                <a:solidFill>
                  <a:srgbClr val="FFFF00"/>
                </a:solidFill>
                <a:latin typeface="Symbol" panose="05050102010706020507" pitchFamily="18" charset="2"/>
                <a:cs typeface="Times"/>
              </a:rPr>
              <a:t>)</a:t>
            </a:r>
            <a:endParaRPr lang="ja-JP" altLang="en-US" sz="2800" baseline="30000" dirty="0" smtClean="0">
              <a:solidFill>
                <a:srgbClr val="FFFF00"/>
              </a:solidFill>
              <a:latin typeface="Times"/>
              <a:cs typeface="Times"/>
            </a:endParaRPr>
          </a:p>
        </p:txBody>
      </p:sp>
      <p:sp>
        <p:nvSpPr>
          <p:cNvPr id="3" name="正方形/長方形 2"/>
          <p:cNvSpPr/>
          <p:nvPr/>
        </p:nvSpPr>
        <p:spPr>
          <a:xfrm>
            <a:off x="1234202" y="4270806"/>
            <a:ext cx="2710999" cy="646331"/>
          </a:xfrm>
          <a:prstGeom prst="rect">
            <a:avLst/>
          </a:prstGeom>
        </p:spPr>
        <p:txBody>
          <a:bodyPr wrap="none">
            <a:spAutoFit/>
          </a:bodyPr>
          <a:lstStyle/>
          <a:p>
            <a:r>
              <a:rPr lang="en-US" altLang="ja-JP" b="1" dirty="0">
                <a:solidFill>
                  <a:prstClr val="white"/>
                </a:solidFill>
                <a:latin typeface="Times New Roman" pitchFamily="18" charset="0"/>
                <a:cs typeface="Times New Roman" pitchFamily="18" charset="0"/>
              </a:rPr>
              <a:t>PTEP2014, 103D01(2014</a:t>
            </a:r>
            <a:r>
              <a:rPr lang="en-US" altLang="ja-JP" b="1" dirty="0" smtClean="0">
                <a:solidFill>
                  <a:prstClr val="white"/>
                </a:solidFill>
                <a:latin typeface="Times New Roman" pitchFamily="18" charset="0"/>
                <a:cs typeface="Times New Roman" pitchFamily="18" charset="0"/>
              </a:rPr>
              <a:t>)</a:t>
            </a:r>
          </a:p>
          <a:p>
            <a:r>
              <a:rPr lang="en-US" altLang="ja-JP" b="1" dirty="0" smtClean="0">
                <a:solidFill>
                  <a:prstClr val="white"/>
                </a:solidFill>
                <a:latin typeface="Times New Roman" pitchFamily="18" charset="0"/>
                <a:cs typeface="Times New Roman" pitchFamily="18" charset="0"/>
              </a:rPr>
              <a:t>submitted to PRD</a:t>
            </a:r>
            <a:endParaRPr lang="en-US" altLang="ja-JP"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6802121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1672394" y="1816538"/>
            <a:ext cx="7015265" cy="4798441"/>
          </a:xfrm>
          <a:prstGeom prst="rect">
            <a:avLst/>
          </a:prstGeom>
        </p:spPr>
      </p:pic>
      <p:cxnSp>
        <p:nvCxnSpPr>
          <p:cNvPr id="29" name="直線コネクタ 28"/>
          <p:cNvCxnSpPr/>
          <p:nvPr/>
        </p:nvCxnSpPr>
        <p:spPr>
          <a:xfrm flipH="1">
            <a:off x="3377822" y="2131731"/>
            <a:ext cx="0" cy="104400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9" name="テキスト ボックス 38"/>
          <p:cNvSpPr txBox="1"/>
          <p:nvPr/>
        </p:nvSpPr>
        <p:spPr>
          <a:xfrm>
            <a:off x="5412002" y="2150065"/>
            <a:ext cx="761748" cy="461665"/>
          </a:xfrm>
          <a:prstGeom prst="rect">
            <a:avLst/>
          </a:prstGeom>
          <a:noFill/>
        </p:spPr>
        <p:txBody>
          <a:bodyPr wrap="none" rtlCol="0">
            <a:spAutoFit/>
          </a:bodyPr>
          <a:lstStyle/>
          <a:p>
            <a:pPr defTabSz="457200"/>
            <a:r>
              <a:rPr lang="en-US" altLang="ja-JP" sz="2400" i="1" dirty="0">
                <a:solidFill>
                  <a:prstClr val="black"/>
                </a:solidFill>
                <a:cs typeface="Times"/>
              </a:rPr>
              <a:t>L</a:t>
            </a:r>
            <a:r>
              <a:rPr lang="en-US" altLang="ja-JP" sz="2400" i="1" dirty="0" smtClean="0">
                <a:solidFill>
                  <a:prstClr val="black"/>
                </a:solidFill>
                <a:cs typeface="Times"/>
              </a:rPr>
              <a:t> </a:t>
            </a:r>
            <a:r>
              <a:rPr lang="en-US" altLang="ja-JP" sz="2400" dirty="0" smtClean="0">
                <a:solidFill>
                  <a:prstClr val="black"/>
                </a:solidFill>
                <a:cs typeface="Times"/>
              </a:rPr>
              <a:t>= 1</a:t>
            </a:r>
            <a:endParaRPr lang="ja-JP" altLang="en-US" sz="2400" dirty="0" smtClean="0">
              <a:solidFill>
                <a:prstClr val="black"/>
              </a:solidFill>
              <a:cs typeface="Times"/>
            </a:endParaRPr>
          </a:p>
        </p:txBody>
      </p:sp>
      <p:sp>
        <p:nvSpPr>
          <p:cNvPr id="40" name="テキスト ボックス 39"/>
          <p:cNvSpPr txBox="1"/>
          <p:nvPr/>
        </p:nvSpPr>
        <p:spPr>
          <a:xfrm>
            <a:off x="7244877" y="2148116"/>
            <a:ext cx="761748" cy="461665"/>
          </a:xfrm>
          <a:prstGeom prst="rect">
            <a:avLst/>
          </a:prstGeom>
          <a:noFill/>
        </p:spPr>
        <p:txBody>
          <a:bodyPr wrap="none" rtlCol="0">
            <a:spAutoFit/>
          </a:bodyPr>
          <a:lstStyle/>
          <a:p>
            <a:pPr defTabSz="457200"/>
            <a:r>
              <a:rPr lang="en-US" altLang="ja-JP" sz="2400" i="1" dirty="0" smtClean="0">
                <a:solidFill>
                  <a:prstClr val="black"/>
                </a:solidFill>
                <a:cs typeface="Times"/>
              </a:rPr>
              <a:t>L </a:t>
            </a:r>
            <a:r>
              <a:rPr lang="en-US" altLang="ja-JP" sz="2400" dirty="0" smtClean="0">
                <a:solidFill>
                  <a:prstClr val="black"/>
                </a:solidFill>
                <a:cs typeface="Times"/>
              </a:rPr>
              <a:t>= 2</a:t>
            </a:r>
            <a:endParaRPr lang="ja-JP" altLang="en-US" sz="2400" dirty="0" smtClean="0">
              <a:solidFill>
                <a:prstClr val="black"/>
              </a:solidFill>
              <a:cs typeface="Times"/>
            </a:endParaRPr>
          </a:p>
        </p:txBody>
      </p:sp>
      <p:sp>
        <p:nvSpPr>
          <p:cNvPr id="41" name="テキスト ボックス 40"/>
          <p:cNvSpPr txBox="1"/>
          <p:nvPr/>
        </p:nvSpPr>
        <p:spPr>
          <a:xfrm>
            <a:off x="3382697" y="2168034"/>
            <a:ext cx="761748" cy="461665"/>
          </a:xfrm>
          <a:prstGeom prst="rect">
            <a:avLst/>
          </a:prstGeom>
          <a:noFill/>
        </p:spPr>
        <p:txBody>
          <a:bodyPr wrap="none" rtlCol="0">
            <a:spAutoFit/>
          </a:bodyPr>
          <a:lstStyle/>
          <a:p>
            <a:pPr defTabSz="457200"/>
            <a:r>
              <a:rPr lang="en-US" altLang="ja-JP" sz="2400" i="1" dirty="0">
                <a:solidFill>
                  <a:prstClr val="black"/>
                </a:solidFill>
                <a:cs typeface="Times"/>
              </a:rPr>
              <a:t>L</a:t>
            </a:r>
            <a:r>
              <a:rPr lang="en-US" altLang="ja-JP" sz="2400" i="1" dirty="0" smtClean="0">
                <a:solidFill>
                  <a:prstClr val="black"/>
                </a:solidFill>
                <a:cs typeface="Times"/>
              </a:rPr>
              <a:t> </a:t>
            </a:r>
            <a:r>
              <a:rPr lang="en-US" altLang="ja-JP" sz="2400" dirty="0" smtClean="0">
                <a:solidFill>
                  <a:prstClr val="black"/>
                </a:solidFill>
                <a:cs typeface="Times"/>
              </a:rPr>
              <a:t>= 0</a:t>
            </a:r>
            <a:endParaRPr lang="ja-JP" altLang="en-US" sz="2400" dirty="0" smtClean="0">
              <a:solidFill>
                <a:prstClr val="black"/>
              </a:solidFill>
              <a:cs typeface="Times"/>
            </a:endParaRPr>
          </a:p>
        </p:txBody>
      </p:sp>
      <p:sp>
        <p:nvSpPr>
          <p:cNvPr id="59" name="テキスト ボックス 58"/>
          <p:cNvSpPr txBox="1"/>
          <p:nvPr/>
        </p:nvSpPr>
        <p:spPr>
          <a:xfrm>
            <a:off x="3031978" y="1745623"/>
            <a:ext cx="768160" cy="461665"/>
          </a:xfrm>
          <a:prstGeom prst="rect">
            <a:avLst/>
          </a:prstGeom>
          <a:noFill/>
        </p:spPr>
        <p:txBody>
          <a:bodyPr wrap="none" rtlCol="0">
            <a:spAutoFit/>
          </a:bodyPr>
          <a:lstStyle/>
          <a:p>
            <a:pPr defTabSz="457200"/>
            <a:r>
              <a:rPr lang="en-US" altLang="ja-JP" sz="2400" dirty="0">
                <a:solidFill>
                  <a:prstClr val="black"/>
                </a:solidFill>
                <a:cs typeface="Times"/>
              </a:rPr>
              <a:t>1</a:t>
            </a:r>
            <a:r>
              <a:rPr lang="en-US" altLang="ja-JP" sz="2400" dirty="0" smtClean="0">
                <a:solidFill>
                  <a:prstClr val="black"/>
                </a:solidFill>
                <a:cs typeface="Times"/>
              </a:rPr>
              <a:t>/2+</a:t>
            </a:r>
            <a:endParaRPr lang="ja-JP" altLang="en-US" sz="2400" dirty="0" smtClean="0">
              <a:solidFill>
                <a:prstClr val="black"/>
              </a:solidFill>
              <a:cs typeface="Times"/>
            </a:endParaRPr>
          </a:p>
        </p:txBody>
      </p:sp>
      <p:sp>
        <p:nvSpPr>
          <p:cNvPr id="42" name="円弧 41"/>
          <p:cNvSpPr/>
          <p:nvPr/>
        </p:nvSpPr>
        <p:spPr>
          <a:xfrm flipV="1">
            <a:off x="5386225" y="3274836"/>
            <a:ext cx="782580" cy="423314"/>
          </a:xfrm>
          <a:prstGeom prst="arc">
            <a:avLst>
              <a:gd name="adj1" fmla="val 19899060"/>
              <a:gd name="adj2" fmla="val 11887192"/>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ja-JP" altLang="en-US">
              <a:solidFill>
                <a:prstClr val="black"/>
              </a:solidFill>
            </a:endParaRPr>
          </a:p>
        </p:txBody>
      </p:sp>
      <p:sp>
        <p:nvSpPr>
          <p:cNvPr id="43" name="円弧 42"/>
          <p:cNvSpPr/>
          <p:nvPr/>
        </p:nvSpPr>
        <p:spPr>
          <a:xfrm flipV="1">
            <a:off x="7527246" y="3770546"/>
            <a:ext cx="782580" cy="423314"/>
          </a:xfrm>
          <a:prstGeom prst="arc">
            <a:avLst>
              <a:gd name="adj1" fmla="val 19899060"/>
              <a:gd name="adj2" fmla="val 11887192"/>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ja-JP" altLang="en-US">
              <a:solidFill>
                <a:prstClr val="black"/>
              </a:solidFill>
            </a:endParaRPr>
          </a:p>
        </p:txBody>
      </p:sp>
      <p:sp>
        <p:nvSpPr>
          <p:cNvPr id="26" name="テキスト ボックス 25"/>
          <p:cNvSpPr txBox="1"/>
          <p:nvPr/>
        </p:nvSpPr>
        <p:spPr>
          <a:xfrm>
            <a:off x="3185957" y="3708577"/>
            <a:ext cx="482824" cy="461665"/>
          </a:xfrm>
          <a:prstGeom prst="rect">
            <a:avLst/>
          </a:prstGeom>
          <a:noFill/>
        </p:spPr>
        <p:txBody>
          <a:bodyPr wrap="none" rtlCol="0">
            <a:spAutoFit/>
          </a:bodyPr>
          <a:lstStyle/>
          <a:p>
            <a:r>
              <a:rPr lang="en-US" altLang="ja-JP" sz="2400" b="1" dirty="0" err="1" smtClean="0">
                <a:solidFill>
                  <a:prstClr val="black"/>
                </a:solidFill>
                <a:latin typeface="Symbol" pitchFamily="18" charset="2"/>
              </a:rPr>
              <a:t>L</a:t>
            </a:r>
            <a:r>
              <a:rPr lang="en-US" altLang="ja-JP" sz="2400" b="1" baseline="-25000" dirty="0" err="1" smtClean="0">
                <a:solidFill>
                  <a:prstClr val="black"/>
                </a:solidFill>
              </a:rPr>
              <a:t>c</a:t>
            </a:r>
            <a:endParaRPr lang="ja-JP" altLang="en-US" sz="2400" b="1" dirty="0">
              <a:solidFill>
                <a:prstClr val="black"/>
              </a:solidFill>
            </a:endParaRPr>
          </a:p>
        </p:txBody>
      </p:sp>
      <p:sp>
        <p:nvSpPr>
          <p:cNvPr id="30" name="テキスト ボックス 29"/>
          <p:cNvSpPr txBox="1"/>
          <p:nvPr/>
        </p:nvSpPr>
        <p:spPr>
          <a:xfrm>
            <a:off x="4650578" y="3614992"/>
            <a:ext cx="1072730" cy="369332"/>
          </a:xfrm>
          <a:prstGeom prst="rect">
            <a:avLst/>
          </a:prstGeom>
          <a:noFill/>
        </p:spPr>
        <p:txBody>
          <a:bodyPr wrap="none" rtlCol="0">
            <a:spAutoFit/>
          </a:bodyPr>
          <a:lstStyle/>
          <a:p>
            <a:r>
              <a:rPr lang="en-US" altLang="ja-JP" b="1" dirty="0" err="1" smtClean="0">
                <a:solidFill>
                  <a:prstClr val="black"/>
                </a:solidFill>
                <a:latin typeface="Symbol" pitchFamily="18" charset="2"/>
              </a:rPr>
              <a:t>L</a:t>
            </a:r>
            <a:r>
              <a:rPr lang="en-US" altLang="ja-JP" b="1" baseline="-25000" dirty="0" err="1" smtClean="0">
                <a:solidFill>
                  <a:prstClr val="black"/>
                </a:solidFill>
              </a:rPr>
              <a:t>c</a:t>
            </a:r>
            <a:r>
              <a:rPr lang="en-US" altLang="ja-JP" b="1" dirty="0" smtClean="0">
                <a:solidFill>
                  <a:prstClr val="black"/>
                </a:solidFill>
              </a:rPr>
              <a:t>(2595) </a:t>
            </a:r>
            <a:endParaRPr lang="ja-JP" altLang="en-US" b="1" dirty="0">
              <a:solidFill>
                <a:prstClr val="black"/>
              </a:solidFill>
            </a:endParaRPr>
          </a:p>
        </p:txBody>
      </p:sp>
      <p:sp>
        <p:nvSpPr>
          <p:cNvPr id="45" name="テキスト ボックス 44"/>
          <p:cNvSpPr txBox="1"/>
          <p:nvPr/>
        </p:nvSpPr>
        <p:spPr>
          <a:xfrm>
            <a:off x="6431593" y="4820742"/>
            <a:ext cx="997389" cy="369332"/>
          </a:xfrm>
          <a:prstGeom prst="rect">
            <a:avLst/>
          </a:prstGeom>
          <a:noFill/>
        </p:spPr>
        <p:txBody>
          <a:bodyPr wrap="none" rtlCol="0">
            <a:spAutoFit/>
          </a:bodyPr>
          <a:lstStyle/>
          <a:p>
            <a:r>
              <a:rPr lang="en-US" altLang="ja-JP" b="1" dirty="0" err="1" smtClean="0">
                <a:solidFill>
                  <a:prstClr val="black"/>
                </a:solidFill>
                <a:latin typeface="Symbol" pitchFamily="18" charset="2"/>
              </a:rPr>
              <a:t>S</a:t>
            </a:r>
            <a:r>
              <a:rPr lang="en-US" altLang="ja-JP" b="1" baseline="-25000" dirty="0" err="1" smtClean="0">
                <a:solidFill>
                  <a:prstClr val="black"/>
                </a:solidFill>
              </a:rPr>
              <a:t>c</a:t>
            </a:r>
            <a:r>
              <a:rPr lang="en-US" altLang="ja-JP" b="1" dirty="0" smtClean="0">
                <a:solidFill>
                  <a:prstClr val="black"/>
                </a:solidFill>
              </a:rPr>
              <a:t>(2800)</a:t>
            </a:r>
            <a:endParaRPr lang="ja-JP" altLang="en-US" b="1" dirty="0">
              <a:solidFill>
                <a:prstClr val="black"/>
              </a:solidFill>
            </a:endParaRPr>
          </a:p>
        </p:txBody>
      </p:sp>
      <p:sp>
        <p:nvSpPr>
          <p:cNvPr id="50" name="テキスト ボックス 49"/>
          <p:cNvSpPr txBox="1"/>
          <p:nvPr/>
        </p:nvSpPr>
        <p:spPr>
          <a:xfrm>
            <a:off x="4331332" y="5142193"/>
            <a:ext cx="385042" cy="369332"/>
          </a:xfrm>
          <a:prstGeom prst="rect">
            <a:avLst/>
          </a:prstGeom>
          <a:noFill/>
        </p:spPr>
        <p:txBody>
          <a:bodyPr wrap="none" rtlCol="0">
            <a:spAutoFit/>
          </a:bodyPr>
          <a:lstStyle/>
          <a:p>
            <a:r>
              <a:rPr lang="en-US" altLang="ja-JP" b="1" dirty="0" err="1" smtClean="0">
                <a:solidFill>
                  <a:prstClr val="black"/>
                </a:solidFill>
                <a:latin typeface="Symbol" pitchFamily="18" charset="2"/>
              </a:rPr>
              <a:t>S</a:t>
            </a:r>
            <a:r>
              <a:rPr lang="en-US" altLang="ja-JP" b="1" baseline="-25000" dirty="0" err="1" smtClean="0">
                <a:solidFill>
                  <a:prstClr val="black"/>
                </a:solidFill>
              </a:rPr>
              <a:t>c</a:t>
            </a:r>
            <a:endParaRPr lang="ja-JP" altLang="en-US" b="1" dirty="0">
              <a:solidFill>
                <a:prstClr val="black"/>
              </a:solidFill>
            </a:endParaRPr>
          </a:p>
        </p:txBody>
      </p:sp>
      <p:sp>
        <p:nvSpPr>
          <p:cNvPr id="51" name="テキスト ボックス 50"/>
          <p:cNvSpPr txBox="1"/>
          <p:nvPr/>
        </p:nvSpPr>
        <p:spPr>
          <a:xfrm>
            <a:off x="4805758" y="4880583"/>
            <a:ext cx="500458" cy="369332"/>
          </a:xfrm>
          <a:prstGeom prst="rect">
            <a:avLst/>
          </a:prstGeom>
          <a:noFill/>
        </p:spPr>
        <p:txBody>
          <a:bodyPr wrap="none" rtlCol="0">
            <a:spAutoFit/>
          </a:bodyPr>
          <a:lstStyle/>
          <a:p>
            <a:r>
              <a:rPr lang="en-US" altLang="ja-JP" b="1" dirty="0" err="1" smtClean="0">
                <a:solidFill>
                  <a:prstClr val="black"/>
                </a:solidFill>
                <a:latin typeface="Symbol" pitchFamily="18" charset="2"/>
              </a:rPr>
              <a:t>S</a:t>
            </a:r>
            <a:r>
              <a:rPr lang="en-US" altLang="ja-JP" b="1" baseline="-25000" dirty="0" err="1" smtClean="0">
                <a:solidFill>
                  <a:prstClr val="black"/>
                </a:solidFill>
              </a:rPr>
              <a:t>c</a:t>
            </a:r>
            <a:r>
              <a:rPr lang="en-US" altLang="ja-JP" b="1" dirty="0" smtClean="0">
                <a:solidFill>
                  <a:prstClr val="black"/>
                </a:solidFill>
              </a:rPr>
              <a:t>*</a:t>
            </a:r>
            <a:endParaRPr lang="ja-JP" altLang="en-US" b="1" dirty="0">
              <a:solidFill>
                <a:prstClr val="black"/>
              </a:solidFill>
            </a:endParaRPr>
          </a:p>
        </p:txBody>
      </p:sp>
      <p:sp>
        <p:nvSpPr>
          <p:cNvPr id="52" name="テキスト ボックス 51"/>
          <p:cNvSpPr txBox="1"/>
          <p:nvPr/>
        </p:nvSpPr>
        <p:spPr>
          <a:xfrm>
            <a:off x="5856981" y="2600733"/>
            <a:ext cx="1072730" cy="369332"/>
          </a:xfrm>
          <a:prstGeom prst="rect">
            <a:avLst/>
          </a:prstGeom>
          <a:noFill/>
        </p:spPr>
        <p:txBody>
          <a:bodyPr wrap="none" rtlCol="0">
            <a:spAutoFit/>
          </a:bodyPr>
          <a:lstStyle/>
          <a:p>
            <a:r>
              <a:rPr lang="en-US" altLang="ja-JP" b="1" dirty="0" err="1" smtClean="0">
                <a:solidFill>
                  <a:prstClr val="black"/>
                </a:solidFill>
                <a:latin typeface="Symbol" pitchFamily="18" charset="2"/>
              </a:rPr>
              <a:t>L</a:t>
            </a:r>
            <a:r>
              <a:rPr lang="en-US" altLang="ja-JP" b="1" baseline="-25000" dirty="0" err="1" smtClean="0">
                <a:solidFill>
                  <a:prstClr val="black"/>
                </a:solidFill>
              </a:rPr>
              <a:t>c</a:t>
            </a:r>
            <a:r>
              <a:rPr lang="en-US" altLang="ja-JP" b="1" dirty="0" smtClean="0">
                <a:solidFill>
                  <a:prstClr val="black"/>
                </a:solidFill>
              </a:rPr>
              <a:t>(2625) </a:t>
            </a:r>
            <a:endParaRPr lang="ja-JP" altLang="en-US" b="1" dirty="0">
              <a:solidFill>
                <a:prstClr val="black"/>
              </a:solidFill>
            </a:endParaRPr>
          </a:p>
        </p:txBody>
      </p:sp>
      <p:sp>
        <p:nvSpPr>
          <p:cNvPr id="53" name="テキスト ボックス 52"/>
          <p:cNvSpPr txBox="1"/>
          <p:nvPr/>
        </p:nvSpPr>
        <p:spPr>
          <a:xfrm>
            <a:off x="6884896" y="3308239"/>
            <a:ext cx="1072730" cy="369332"/>
          </a:xfrm>
          <a:prstGeom prst="rect">
            <a:avLst/>
          </a:prstGeom>
          <a:noFill/>
        </p:spPr>
        <p:txBody>
          <a:bodyPr wrap="none" rtlCol="0">
            <a:spAutoFit/>
          </a:bodyPr>
          <a:lstStyle/>
          <a:p>
            <a:r>
              <a:rPr lang="en-US" altLang="ja-JP" b="1" dirty="0" err="1" smtClean="0">
                <a:solidFill>
                  <a:prstClr val="black"/>
                </a:solidFill>
                <a:latin typeface="Symbol" pitchFamily="18" charset="2"/>
              </a:rPr>
              <a:t>L</a:t>
            </a:r>
            <a:r>
              <a:rPr lang="en-US" altLang="ja-JP" b="1" baseline="-25000" dirty="0" err="1" smtClean="0">
                <a:solidFill>
                  <a:prstClr val="black"/>
                </a:solidFill>
              </a:rPr>
              <a:t>c</a:t>
            </a:r>
            <a:r>
              <a:rPr lang="en-US" altLang="ja-JP" b="1" dirty="0" smtClean="0">
                <a:solidFill>
                  <a:prstClr val="black"/>
                </a:solidFill>
              </a:rPr>
              <a:t>(2880) </a:t>
            </a:r>
            <a:endParaRPr lang="ja-JP" altLang="en-US" b="1" dirty="0">
              <a:solidFill>
                <a:prstClr val="black"/>
              </a:solidFill>
            </a:endParaRPr>
          </a:p>
        </p:txBody>
      </p:sp>
      <p:sp>
        <p:nvSpPr>
          <p:cNvPr id="54" name="テキスト ボックス 53"/>
          <p:cNvSpPr txBox="1"/>
          <p:nvPr/>
        </p:nvSpPr>
        <p:spPr>
          <a:xfrm>
            <a:off x="7761175" y="4265741"/>
            <a:ext cx="1072730" cy="369332"/>
          </a:xfrm>
          <a:prstGeom prst="rect">
            <a:avLst/>
          </a:prstGeom>
          <a:noFill/>
        </p:spPr>
        <p:txBody>
          <a:bodyPr wrap="none" rtlCol="0">
            <a:spAutoFit/>
          </a:bodyPr>
          <a:lstStyle/>
          <a:p>
            <a:r>
              <a:rPr lang="en-US" altLang="ja-JP" b="1" dirty="0" err="1" smtClean="0">
                <a:solidFill>
                  <a:prstClr val="black"/>
                </a:solidFill>
                <a:latin typeface="Symbol" pitchFamily="18" charset="2"/>
              </a:rPr>
              <a:t>L</a:t>
            </a:r>
            <a:r>
              <a:rPr lang="en-US" altLang="ja-JP" b="1" baseline="-25000" dirty="0" err="1" smtClean="0">
                <a:solidFill>
                  <a:prstClr val="black"/>
                </a:solidFill>
              </a:rPr>
              <a:t>c</a:t>
            </a:r>
            <a:r>
              <a:rPr lang="en-US" altLang="ja-JP" b="1" dirty="0" smtClean="0">
                <a:solidFill>
                  <a:prstClr val="black"/>
                </a:solidFill>
              </a:rPr>
              <a:t>(2940) </a:t>
            </a:r>
            <a:endParaRPr lang="ja-JP" altLang="en-US" b="1" dirty="0">
              <a:solidFill>
                <a:prstClr val="black"/>
              </a:solidFill>
            </a:endParaRPr>
          </a:p>
        </p:txBody>
      </p:sp>
      <p:sp>
        <p:nvSpPr>
          <p:cNvPr id="34" name="テキスト ボックス 33"/>
          <p:cNvSpPr txBox="1"/>
          <p:nvPr/>
        </p:nvSpPr>
        <p:spPr>
          <a:xfrm>
            <a:off x="2943475" y="3281040"/>
            <a:ext cx="1158998" cy="461665"/>
          </a:xfrm>
          <a:prstGeom prst="rect">
            <a:avLst/>
          </a:prstGeom>
          <a:noFill/>
          <a:ln>
            <a:solidFill>
              <a:srgbClr val="00CC99"/>
            </a:solidFill>
          </a:ln>
        </p:spPr>
        <p:txBody>
          <a:bodyPr wrap="square" rtlCol="0">
            <a:spAutoFit/>
          </a:bodyPr>
          <a:lstStyle/>
          <a:p>
            <a:pPr defTabSz="457200"/>
            <a:r>
              <a:rPr lang="en-US" altLang="ja-JP" sz="2400" i="1" dirty="0" smtClean="0">
                <a:solidFill>
                  <a:prstClr val="black"/>
                </a:solidFill>
                <a:latin typeface="Symbol" panose="05050102010706020507" pitchFamily="18" charset="2"/>
                <a:cs typeface="Times"/>
              </a:rPr>
              <a:t>s </a:t>
            </a:r>
            <a:r>
              <a:rPr lang="en-US" altLang="ja-JP" sz="2400" i="1" dirty="0" smtClean="0">
                <a:solidFill>
                  <a:prstClr val="black"/>
                </a:solidFill>
                <a:cs typeface="Times"/>
              </a:rPr>
              <a:t>~1 </a:t>
            </a:r>
            <a:r>
              <a:rPr lang="en-US" altLang="ja-JP" sz="2400" i="1" dirty="0" err="1" smtClean="0">
                <a:solidFill>
                  <a:prstClr val="black"/>
                </a:solidFill>
                <a:cs typeface="Times"/>
              </a:rPr>
              <a:t>nb</a:t>
            </a:r>
            <a:endParaRPr lang="ja-JP" altLang="en-US" sz="2400" dirty="0" smtClean="0">
              <a:solidFill>
                <a:prstClr val="black"/>
              </a:solidFill>
              <a:cs typeface="Times"/>
            </a:endParaRPr>
          </a:p>
        </p:txBody>
      </p:sp>
      <p:sp>
        <p:nvSpPr>
          <p:cNvPr id="63" name="テキスト ボックス 62"/>
          <p:cNvSpPr txBox="1"/>
          <p:nvPr/>
        </p:nvSpPr>
        <p:spPr>
          <a:xfrm>
            <a:off x="180459" y="54649"/>
            <a:ext cx="4551246" cy="523220"/>
          </a:xfrm>
          <a:prstGeom prst="rect">
            <a:avLst/>
          </a:prstGeom>
          <a:noFill/>
        </p:spPr>
        <p:txBody>
          <a:bodyPr wrap="none" rtlCol="0">
            <a:spAutoFit/>
          </a:bodyPr>
          <a:lstStyle/>
          <a:p>
            <a:pPr defTabSz="457200"/>
            <a:r>
              <a:rPr lang="en-US" altLang="ja-JP" sz="2800" dirty="0" smtClean="0">
                <a:solidFill>
                  <a:prstClr val="white"/>
                </a:solidFill>
                <a:cs typeface="Times"/>
              </a:rPr>
              <a:t>Missing</a:t>
            </a:r>
            <a:r>
              <a:rPr lang="ja-JP" altLang="en-US" sz="2800" dirty="0" smtClean="0">
                <a:solidFill>
                  <a:prstClr val="white"/>
                </a:solidFill>
                <a:cs typeface="Times"/>
              </a:rPr>
              <a:t> </a:t>
            </a:r>
            <a:r>
              <a:rPr lang="en-US" altLang="ja-JP" sz="2800" dirty="0" smtClean="0">
                <a:solidFill>
                  <a:prstClr val="white"/>
                </a:solidFill>
                <a:cs typeface="Times"/>
              </a:rPr>
              <a:t>Mass</a:t>
            </a:r>
            <a:r>
              <a:rPr lang="ja-JP" altLang="en-US" sz="2800" dirty="0" smtClean="0">
                <a:solidFill>
                  <a:prstClr val="white"/>
                </a:solidFill>
                <a:cs typeface="Times"/>
              </a:rPr>
              <a:t> </a:t>
            </a:r>
            <a:r>
              <a:rPr lang="en-US" altLang="ja-JP" sz="2800" dirty="0" smtClean="0">
                <a:solidFill>
                  <a:prstClr val="white"/>
                </a:solidFill>
                <a:cs typeface="Times"/>
              </a:rPr>
              <a:t>Spectrum</a:t>
            </a:r>
            <a:r>
              <a:rPr lang="ja-JP" altLang="en-US" sz="2800" dirty="0" smtClean="0">
                <a:solidFill>
                  <a:prstClr val="white"/>
                </a:solidFill>
                <a:cs typeface="Times"/>
              </a:rPr>
              <a:t> </a:t>
            </a:r>
            <a:r>
              <a:rPr lang="en-US" altLang="ja-JP" sz="2800" dirty="0" smtClean="0">
                <a:solidFill>
                  <a:prstClr val="white"/>
                </a:solidFill>
                <a:cs typeface="Times"/>
              </a:rPr>
              <a:t>(</a:t>
            </a:r>
            <a:r>
              <a:rPr lang="en-US" altLang="ja-JP" sz="2800" dirty="0" err="1" smtClean="0">
                <a:solidFill>
                  <a:prstClr val="white"/>
                </a:solidFill>
                <a:cs typeface="Times"/>
              </a:rPr>
              <a:t>Sim</a:t>
            </a:r>
            <a:r>
              <a:rPr lang="en-US" altLang="ja-JP" sz="2800" dirty="0" smtClean="0">
                <a:solidFill>
                  <a:prstClr val="white"/>
                </a:solidFill>
                <a:cs typeface="Times"/>
              </a:rPr>
              <a:t>.)</a:t>
            </a:r>
            <a:endParaRPr lang="ja-JP" altLang="en-US" sz="2800" dirty="0" smtClean="0">
              <a:solidFill>
                <a:prstClr val="white"/>
              </a:solidFill>
              <a:cs typeface="Times"/>
            </a:endParaRPr>
          </a:p>
        </p:txBody>
      </p:sp>
      <p:sp>
        <p:nvSpPr>
          <p:cNvPr id="64" name="テキスト ボックス 63"/>
          <p:cNvSpPr txBox="1"/>
          <p:nvPr/>
        </p:nvSpPr>
        <p:spPr>
          <a:xfrm>
            <a:off x="383950" y="516790"/>
            <a:ext cx="4129657" cy="1200329"/>
          </a:xfrm>
          <a:prstGeom prst="rect">
            <a:avLst/>
          </a:prstGeom>
          <a:noFill/>
        </p:spPr>
        <p:txBody>
          <a:bodyPr wrap="none" rtlCol="0">
            <a:spAutoFit/>
          </a:bodyPr>
          <a:lstStyle/>
          <a:p>
            <a:pPr marL="180975" indent="-180975" defTabSz="457200">
              <a:buFont typeface="Arial" panose="020B0604020202020204" pitchFamily="34" charset="0"/>
              <a:buChar char="•"/>
            </a:pPr>
            <a:r>
              <a:rPr lang="en-US" altLang="ja-JP" sz="2400" dirty="0" smtClean="0">
                <a:solidFill>
                  <a:prstClr val="white"/>
                </a:solidFill>
                <a:cs typeface="Times"/>
              </a:rPr>
              <a:t>~1000 </a:t>
            </a:r>
            <a:r>
              <a:rPr lang="en-US" altLang="ja-JP" sz="2400" i="1" dirty="0" err="1" smtClean="0">
                <a:solidFill>
                  <a:prstClr val="white"/>
                </a:solidFill>
                <a:cs typeface="Times"/>
              </a:rPr>
              <a:t>Y</a:t>
            </a:r>
            <a:r>
              <a:rPr lang="en-US" altLang="ja-JP" sz="2400" baseline="-25000" dirty="0" err="1" smtClean="0">
                <a:solidFill>
                  <a:prstClr val="white"/>
                </a:solidFill>
                <a:cs typeface="Times"/>
              </a:rPr>
              <a:t>c</a:t>
            </a:r>
            <a:r>
              <a:rPr lang="en-US" altLang="ja-JP" sz="2400" baseline="30000" dirty="0" smtClean="0">
                <a:solidFill>
                  <a:prstClr val="white"/>
                </a:solidFill>
                <a:cs typeface="Times"/>
              </a:rPr>
              <a:t>*</a:t>
            </a:r>
            <a:r>
              <a:rPr lang="en-US" altLang="ja-JP" sz="2400" dirty="0" smtClean="0">
                <a:solidFill>
                  <a:prstClr val="white"/>
                </a:solidFill>
                <a:cs typeface="Times"/>
              </a:rPr>
              <a:t>/</a:t>
            </a:r>
            <a:r>
              <a:rPr lang="en-US" altLang="ja-JP" sz="2400" dirty="0" err="1" smtClean="0">
                <a:solidFill>
                  <a:prstClr val="white"/>
                </a:solidFill>
                <a:cs typeface="Times"/>
              </a:rPr>
              <a:t>nb</a:t>
            </a:r>
            <a:r>
              <a:rPr lang="en-US" altLang="ja-JP" sz="2400" dirty="0" smtClean="0">
                <a:solidFill>
                  <a:prstClr val="white"/>
                </a:solidFill>
                <a:cs typeface="Times"/>
              </a:rPr>
              <a:t>/100 days</a:t>
            </a:r>
          </a:p>
          <a:p>
            <a:pPr marL="180975" indent="-180975" defTabSz="457200">
              <a:buFont typeface="Arial" panose="020B0604020202020204" pitchFamily="34" charset="0"/>
              <a:buChar char="•"/>
            </a:pPr>
            <a:r>
              <a:rPr lang="en-US" altLang="ja-JP" sz="2400" dirty="0" smtClean="0">
                <a:solidFill>
                  <a:prstClr val="white"/>
                </a:solidFill>
                <a:cs typeface="Times"/>
              </a:rPr>
              <a:t>Sensitivity: </a:t>
            </a:r>
            <a:r>
              <a:rPr lang="en-US" altLang="ja-JP" sz="2400" i="1" dirty="0" smtClean="0">
                <a:solidFill>
                  <a:prstClr val="white"/>
                </a:solidFill>
                <a:latin typeface="Symbol" panose="05050102010706020507" pitchFamily="18" charset="2"/>
                <a:cs typeface="Times"/>
              </a:rPr>
              <a:t>s </a:t>
            </a:r>
            <a:r>
              <a:rPr lang="en-US" altLang="ja-JP" sz="2400" dirty="0" smtClean="0">
                <a:solidFill>
                  <a:prstClr val="white"/>
                </a:solidFill>
                <a:cs typeface="Times"/>
              </a:rPr>
              <a:t>~0.1 </a:t>
            </a:r>
            <a:r>
              <a:rPr lang="en-US" altLang="ja-JP" sz="2400" dirty="0" err="1" smtClean="0">
                <a:solidFill>
                  <a:prstClr val="white"/>
                </a:solidFill>
                <a:cs typeface="Times"/>
              </a:rPr>
              <a:t>nb</a:t>
            </a:r>
            <a:r>
              <a:rPr lang="en-US" altLang="ja-JP" sz="2400" dirty="0" smtClean="0">
                <a:solidFill>
                  <a:prstClr val="white"/>
                </a:solidFill>
                <a:cs typeface="Times"/>
              </a:rPr>
              <a:t> for</a:t>
            </a:r>
          </a:p>
          <a:p>
            <a:pPr defTabSz="457200"/>
            <a:r>
              <a:rPr lang="en-US" altLang="ja-JP" sz="2400" dirty="0">
                <a:solidFill>
                  <a:prstClr val="white"/>
                </a:solidFill>
                <a:cs typeface="Times"/>
              </a:rPr>
              <a:t> </a:t>
            </a:r>
            <a:r>
              <a:rPr lang="en-US" altLang="ja-JP" sz="2400" dirty="0" smtClean="0">
                <a:solidFill>
                  <a:prstClr val="white"/>
                </a:solidFill>
                <a:cs typeface="Times"/>
              </a:rPr>
              <a:t>                </a:t>
            </a:r>
            <a:r>
              <a:rPr lang="en-US" altLang="ja-JP" sz="2400" dirty="0">
                <a:solidFill>
                  <a:prstClr val="white"/>
                </a:solidFill>
                <a:cs typeface="Times"/>
              </a:rPr>
              <a:t> </a:t>
            </a:r>
            <a:r>
              <a:rPr lang="en-US" altLang="ja-JP" sz="2400" dirty="0" smtClean="0">
                <a:solidFill>
                  <a:prstClr val="white"/>
                </a:solidFill>
                <a:cs typeface="Times"/>
              </a:rPr>
              <a:t>     </a:t>
            </a:r>
            <a:r>
              <a:rPr lang="en-US" altLang="ja-JP" sz="2400" i="1" dirty="0" err="1" smtClean="0">
                <a:solidFill>
                  <a:prstClr val="white"/>
                </a:solidFill>
                <a:cs typeface="Times"/>
              </a:rPr>
              <a:t>Y</a:t>
            </a:r>
            <a:r>
              <a:rPr lang="en-US" altLang="ja-JP" sz="2400" baseline="-25000" dirty="0" err="1" smtClean="0">
                <a:solidFill>
                  <a:prstClr val="white"/>
                </a:solidFill>
                <a:cs typeface="Times"/>
              </a:rPr>
              <a:t>c</a:t>
            </a:r>
            <a:r>
              <a:rPr lang="en-US" altLang="ja-JP" sz="2400" baseline="30000" dirty="0" smtClean="0">
                <a:solidFill>
                  <a:prstClr val="white"/>
                </a:solidFill>
                <a:cs typeface="Times"/>
              </a:rPr>
              <a:t>*</a:t>
            </a:r>
            <a:r>
              <a:rPr lang="en-US" altLang="ja-JP" sz="2400" dirty="0" smtClean="0">
                <a:solidFill>
                  <a:prstClr val="white"/>
                </a:solidFill>
                <a:cs typeface="Times"/>
              </a:rPr>
              <a:t> w/ </a:t>
            </a:r>
            <a:r>
              <a:rPr lang="en-US" altLang="ja-JP" sz="2400" i="1" dirty="0" smtClean="0">
                <a:solidFill>
                  <a:prstClr val="white"/>
                </a:solidFill>
                <a:latin typeface="Symbol" panose="05050102010706020507" pitchFamily="18" charset="2"/>
                <a:cs typeface="Times"/>
              </a:rPr>
              <a:t>G </a:t>
            </a:r>
            <a:r>
              <a:rPr lang="en-US" altLang="ja-JP" sz="2400" dirty="0" smtClean="0">
                <a:solidFill>
                  <a:prstClr val="white"/>
                </a:solidFill>
                <a:cs typeface="Times"/>
              </a:rPr>
              <a:t>=100 MeV</a:t>
            </a:r>
            <a:endParaRPr lang="ja-JP" altLang="en-US" sz="2400" dirty="0" smtClean="0">
              <a:solidFill>
                <a:prstClr val="white"/>
              </a:solidFill>
              <a:cs typeface="Times"/>
            </a:endParaRPr>
          </a:p>
        </p:txBody>
      </p:sp>
      <p:pic>
        <p:nvPicPr>
          <p:cNvPr id="33" name="図 32"/>
          <p:cNvPicPr>
            <a:picLocks/>
          </p:cNvPicPr>
          <p:nvPr/>
        </p:nvPicPr>
        <p:blipFill>
          <a:blip r:embed="rId4"/>
          <a:stretch>
            <a:fillRect/>
          </a:stretch>
        </p:blipFill>
        <p:spPr>
          <a:xfrm>
            <a:off x="2544202" y="1968320"/>
            <a:ext cx="6264000" cy="4128495"/>
          </a:xfrm>
          <a:prstGeom prst="rect">
            <a:avLst/>
          </a:prstGeom>
        </p:spPr>
      </p:pic>
      <p:cxnSp>
        <p:nvCxnSpPr>
          <p:cNvPr id="37" name="直線コネクタ 36"/>
          <p:cNvCxnSpPr/>
          <p:nvPr/>
        </p:nvCxnSpPr>
        <p:spPr>
          <a:xfrm flipH="1" flipV="1">
            <a:off x="5592699" y="1133820"/>
            <a:ext cx="0" cy="107936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8" name="テキスト ボックス 37"/>
          <p:cNvSpPr txBox="1"/>
          <p:nvPr/>
        </p:nvSpPr>
        <p:spPr>
          <a:xfrm>
            <a:off x="4895883" y="1730348"/>
            <a:ext cx="708848" cy="461665"/>
          </a:xfrm>
          <a:prstGeom prst="rect">
            <a:avLst/>
          </a:prstGeom>
          <a:noFill/>
        </p:spPr>
        <p:txBody>
          <a:bodyPr wrap="none" rtlCol="0">
            <a:spAutoFit/>
          </a:bodyPr>
          <a:lstStyle/>
          <a:p>
            <a:pPr defTabSz="457200"/>
            <a:r>
              <a:rPr lang="en-US" altLang="ja-JP" sz="2400" dirty="0" smtClean="0">
                <a:solidFill>
                  <a:prstClr val="black"/>
                </a:solidFill>
                <a:cs typeface="Times"/>
              </a:rPr>
              <a:t>1/2-</a:t>
            </a:r>
            <a:endParaRPr lang="ja-JP" altLang="en-US" sz="2400" dirty="0" smtClean="0">
              <a:solidFill>
                <a:prstClr val="black"/>
              </a:solidFill>
              <a:cs typeface="Times"/>
            </a:endParaRPr>
          </a:p>
        </p:txBody>
      </p:sp>
      <p:sp>
        <p:nvSpPr>
          <p:cNvPr id="44" name="テキスト ボックス 43"/>
          <p:cNvSpPr txBox="1"/>
          <p:nvPr/>
        </p:nvSpPr>
        <p:spPr>
          <a:xfrm>
            <a:off x="5832026" y="1739826"/>
            <a:ext cx="708848" cy="461665"/>
          </a:xfrm>
          <a:prstGeom prst="rect">
            <a:avLst/>
          </a:prstGeom>
          <a:noFill/>
        </p:spPr>
        <p:txBody>
          <a:bodyPr wrap="none" rtlCol="0">
            <a:spAutoFit/>
          </a:bodyPr>
          <a:lstStyle/>
          <a:p>
            <a:pPr defTabSz="457200"/>
            <a:r>
              <a:rPr lang="en-US" altLang="ja-JP" sz="2400" dirty="0">
                <a:solidFill>
                  <a:prstClr val="black"/>
                </a:solidFill>
                <a:cs typeface="Times"/>
              </a:rPr>
              <a:t>3</a:t>
            </a:r>
            <a:r>
              <a:rPr lang="en-US" altLang="ja-JP" sz="2400" dirty="0" smtClean="0">
                <a:solidFill>
                  <a:prstClr val="black"/>
                </a:solidFill>
                <a:cs typeface="Times"/>
              </a:rPr>
              <a:t>/2-</a:t>
            </a:r>
            <a:endParaRPr lang="ja-JP" altLang="en-US" sz="2400" dirty="0" smtClean="0">
              <a:solidFill>
                <a:prstClr val="black"/>
              </a:solidFill>
              <a:cs typeface="Times"/>
            </a:endParaRPr>
          </a:p>
        </p:txBody>
      </p:sp>
      <p:sp>
        <p:nvSpPr>
          <p:cNvPr id="47" name="テキスト ボックス 46"/>
          <p:cNvSpPr txBox="1"/>
          <p:nvPr/>
        </p:nvSpPr>
        <p:spPr>
          <a:xfrm>
            <a:off x="6804686" y="1725332"/>
            <a:ext cx="910827" cy="461665"/>
          </a:xfrm>
          <a:prstGeom prst="rect">
            <a:avLst/>
          </a:prstGeom>
          <a:noFill/>
        </p:spPr>
        <p:txBody>
          <a:bodyPr wrap="none" rtlCol="0">
            <a:spAutoFit/>
          </a:bodyPr>
          <a:lstStyle/>
          <a:p>
            <a:pPr defTabSz="457200"/>
            <a:r>
              <a:rPr lang="en-US" altLang="ja-JP" sz="2400" dirty="0" smtClean="0">
                <a:solidFill>
                  <a:prstClr val="black"/>
                </a:solidFill>
                <a:cs typeface="Times"/>
              </a:rPr>
              <a:t>5/2+?</a:t>
            </a:r>
            <a:endParaRPr lang="ja-JP" altLang="en-US" sz="2400" dirty="0" smtClean="0">
              <a:solidFill>
                <a:prstClr val="black"/>
              </a:solidFill>
              <a:cs typeface="Times"/>
            </a:endParaRPr>
          </a:p>
        </p:txBody>
      </p:sp>
      <p:sp>
        <p:nvSpPr>
          <p:cNvPr id="48" name="テキスト ボックス 47"/>
          <p:cNvSpPr txBox="1"/>
          <p:nvPr/>
        </p:nvSpPr>
        <p:spPr>
          <a:xfrm>
            <a:off x="8022171" y="1735393"/>
            <a:ext cx="910827" cy="461665"/>
          </a:xfrm>
          <a:prstGeom prst="rect">
            <a:avLst/>
          </a:prstGeom>
          <a:solidFill>
            <a:schemeClr val="bg1"/>
          </a:solidFill>
        </p:spPr>
        <p:txBody>
          <a:bodyPr wrap="none" rtlCol="0">
            <a:spAutoFit/>
          </a:bodyPr>
          <a:lstStyle/>
          <a:p>
            <a:pPr defTabSz="457200"/>
            <a:r>
              <a:rPr lang="en-US" altLang="ja-JP" sz="2400" dirty="0" smtClean="0">
                <a:solidFill>
                  <a:prstClr val="black"/>
                </a:solidFill>
                <a:cs typeface="Times"/>
              </a:rPr>
              <a:t>3/2+?</a:t>
            </a:r>
            <a:endParaRPr lang="ja-JP" altLang="en-US" sz="2400" dirty="0" smtClean="0">
              <a:solidFill>
                <a:prstClr val="black"/>
              </a:solidFill>
              <a:cs typeface="Times"/>
            </a:endParaRPr>
          </a:p>
        </p:txBody>
      </p:sp>
      <p:cxnSp>
        <p:nvCxnSpPr>
          <p:cNvPr id="60" name="直線コネクタ 59"/>
          <p:cNvCxnSpPr/>
          <p:nvPr/>
        </p:nvCxnSpPr>
        <p:spPr>
          <a:xfrm flipH="1" flipV="1">
            <a:off x="5843216" y="1109539"/>
            <a:ext cx="0" cy="107936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1" name="直線コネクタ 60"/>
          <p:cNvCxnSpPr/>
          <p:nvPr/>
        </p:nvCxnSpPr>
        <p:spPr>
          <a:xfrm flipH="1" flipV="1">
            <a:off x="7649754" y="1129808"/>
            <a:ext cx="0" cy="107936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6" name="直線コネクタ 65"/>
          <p:cNvCxnSpPr/>
          <p:nvPr/>
        </p:nvCxnSpPr>
        <p:spPr>
          <a:xfrm flipH="1" flipV="1">
            <a:off x="8046381" y="1109539"/>
            <a:ext cx="0" cy="107936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7" name="テキスト ボックス 66"/>
          <p:cNvSpPr txBox="1"/>
          <p:nvPr/>
        </p:nvSpPr>
        <p:spPr>
          <a:xfrm>
            <a:off x="4580529" y="787642"/>
            <a:ext cx="2108269" cy="830997"/>
          </a:xfrm>
          <a:prstGeom prst="rect">
            <a:avLst/>
          </a:prstGeom>
          <a:solidFill>
            <a:srgbClr val="66FF66"/>
          </a:solidFill>
          <a:ln>
            <a:solidFill>
              <a:srgbClr val="C00000"/>
            </a:solidFill>
          </a:ln>
        </p:spPr>
        <p:txBody>
          <a:bodyPr wrap="none" rtlCol="0">
            <a:spAutoFit/>
          </a:bodyPr>
          <a:lstStyle/>
          <a:p>
            <a:pPr algn="ctr" defTabSz="457200"/>
            <a:r>
              <a:rPr lang="en-US" altLang="ja-JP" sz="2400" b="1" dirty="0" smtClean="0">
                <a:solidFill>
                  <a:srgbClr val="FF00FF"/>
                </a:solidFill>
                <a:latin typeface="Times"/>
                <a:cs typeface="Times"/>
              </a:rPr>
              <a:t>LS partner</a:t>
            </a:r>
          </a:p>
          <a:p>
            <a:pPr algn="ctr" defTabSz="457200"/>
            <a:r>
              <a:rPr lang="en-US" altLang="ja-JP" sz="2400" b="1" dirty="0" smtClean="0">
                <a:solidFill>
                  <a:srgbClr val="FF00FF"/>
                </a:solidFill>
                <a:latin typeface="Times"/>
                <a:cs typeface="Times"/>
              </a:rPr>
              <a:t>(HQS doublet)</a:t>
            </a:r>
            <a:endParaRPr lang="ja-JP" altLang="en-US" sz="2400" b="1" dirty="0" smtClean="0">
              <a:solidFill>
                <a:srgbClr val="FF00FF"/>
              </a:solidFill>
              <a:latin typeface="Times"/>
              <a:cs typeface="Times"/>
            </a:endParaRPr>
          </a:p>
        </p:txBody>
      </p:sp>
      <p:sp>
        <p:nvSpPr>
          <p:cNvPr id="68" name="テキスト ボックス 67"/>
          <p:cNvSpPr txBox="1"/>
          <p:nvPr/>
        </p:nvSpPr>
        <p:spPr>
          <a:xfrm>
            <a:off x="6809214" y="783287"/>
            <a:ext cx="2262158" cy="830997"/>
          </a:xfrm>
          <a:prstGeom prst="rect">
            <a:avLst/>
          </a:prstGeom>
          <a:solidFill>
            <a:srgbClr val="FFFF00"/>
          </a:solidFill>
          <a:ln>
            <a:solidFill>
              <a:srgbClr val="C00000"/>
            </a:solidFill>
          </a:ln>
        </p:spPr>
        <p:txBody>
          <a:bodyPr wrap="none" rtlCol="0">
            <a:spAutoFit/>
          </a:bodyPr>
          <a:lstStyle/>
          <a:p>
            <a:pPr algn="ctr" defTabSz="457200"/>
            <a:r>
              <a:rPr lang="en-US" altLang="ja-JP" sz="2400" b="1" dirty="0" smtClean="0">
                <a:solidFill>
                  <a:srgbClr val="800000"/>
                </a:solidFill>
                <a:latin typeface="Times"/>
                <a:cs typeface="Times"/>
              </a:rPr>
              <a:t>LS partner?</a:t>
            </a:r>
          </a:p>
          <a:p>
            <a:pPr algn="ctr" defTabSz="457200"/>
            <a:r>
              <a:rPr lang="en-US" altLang="ja-JP" sz="2400" b="1" dirty="0" smtClean="0">
                <a:solidFill>
                  <a:srgbClr val="800000"/>
                </a:solidFill>
                <a:latin typeface="Times"/>
                <a:cs typeface="Times"/>
              </a:rPr>
              <a:t>(HQS doublet?)</a:t>
            </a:r>
            <a:endParaRPr lang="ja-JP" altLang="en-US" sz="2400" b="1" dirty="0" smtClean="0">
              <a:solidFill>
                <a:srgbClr val="800000"/>
              </a:solidFill>
              <a:latin typeface="Times"/>
              <a:cs typeface="Times"/>
            </a:endParaRPr>
          </a:p>
        </p:txBody>
      </p:sp>
      <p:sp>
        <p:nvSpPr>
          <p:cNvPr id="69" name="テキスト ボックス 68"/>
          <p:cNvSpPr txBox="1"/>
          <p:nvPr/>
        </p:nvSpPr>
        <p:spPr>
          <a:xfrm>
            <a:off x="5325956" y="4544034"/>
            <a:ext cx="842849" cy="523220"/>
          </a:xfrm>
          <a:prstGeom prst="rect">
            <a:avLst/>
          </a:prstGeom>
          <a:solidFill>
            <a:srgbClr val="FFFFFF">
              <a:alpha val="80000"/>
            </a:srgbClr>
          </a:solidFill>
        </p:spPr>
        <p:txBody>
          <a:bodyPr wrap="none" rtlCol="0">
            <a:spAutoFit/>
          </a:bodyPr>
          <a:lstStyle/>
          <a:p>
            <a:pPr defTabSz="457200"/>
            <a:r>
              <a:rPr lang="en-US" altLang="ja-JP" sz="2800" b="1" dirty="0" smtClean="0">
                <a:solidFill>
                  <a:srgbClr val="FF0000"/>
                </a:solidFill>
                <a:latin typeface="Times"/>
                <a:cs typeface="Times"/>
              </a:rPr>
              <a:t>1 : 2</a:t>
            </a:r>
            <a:endParaRPr lang="ja-JP" altLang="en-US" sz="2800" b="1" dirty="0" smtClean="0">
              <a:solidFill>
                <a:srgbClr val="FF0000"/>
              </a:solidFill>
              <a:latin typeface="Times"/>
              <a:cs typeface="Times"/>
            </a:endParaRPr>
          </a:p>
        </p:txBody>
      </p:sp>
      <p:sp>
        <p:nvSpPr>
          <p:cNvPr id="70" name="テキスト ボックス 69"/>
          <p:cNvSpPr txBox="1"/>
          <p:nvPr/>
        </p:nvSpPr>
        <p:spPr>
          <a:xfrm>
            <a:off x="7472443" y="5256441"/>
            <a:ext cx="842849" cy="523220"/>
          </a:xfrm>
          <a:prstGeom prst="rect">
            <a:avLst/>
          </a:prstGeom>
          <a:solidFill>
            <a:srgbClr val="FFFFFF">
              <a:alpha val="80000"/>
            </a:srgbClr>
          </a:solidFill>
        </p:spPr>
        <p:txBody>
          <a:bodyPr wrap="none" rtlCol="0">
            <a:spAutoFit/>
          </a:bodyPr>
          <a:lstStyle/>
          <a:p>
            <a:pPr defTabSz="457200"/>
            <a:r>
              <a:rPr lang="en-US" altLang="ja-JP" sz="2800" b="1" dirty="0" smtClean="0">
                <a:solidFill>
                  <a:srgbClr val="FF0000"/>
                </a:solidFill>
                <a:latin typeface="Times"/>
                <a:cs typeface="Times"/>
              </a:rPr>
              <a:t>3 : 2</a:t>
            </a:r>
            <a:endParaRPr lang="ja-JP" altLang="en-US" sz="2800" b="1" dirty="0" smtClean="0">
              <a:solidFill>
                <a:srgbClr val="FF0000"/>
              </a:solidFill>
              <a:latin typeface="Times"/>
              <a:cs typeface="Times"/>
            </a:endParaRPr>
          </a:p>
        </p:txBody>
      </p:sp>
      <p:sp>
        <p:nvSpPr>
          <p:cNvPr id="2" name="正方形/長方形 1"/>
          <p:cNvSpPr/>
          <p:nvPr/>
        </p:nvSpPr>
        <p:spPr>
          <a:xfrm>
            <a:off x="5449186" y="180502"/>
            <a:ext cx="3329758" cy="369332"/>
          </a:xfrm>
          <a:prstGeom prst="rect">
            <a:avLst/>
          </a:prstGeom>
        </p:spPr>
        <p:txBody>
          <a:bodyPr wrap="none">
            <a:spAutoFit/>
          </a:bodyPr>
          <a:lstStyle/>
          <a:p>
            <a:r>
              <a:rPr lang="en-US" altLang="ja-JP" b="1" dirty="0" smtClean="0">
                <a:solidFill>
                  <a:prstClr val="white"/>
                </a:solidFill>
                <a:latin typeface="Times New Roman" pitchFamily="18" charset="0"/>
                <a:cs typeface="Times New Roman" pitchFamily="18" charset="0"/>
              </a:rPr>
              <a:t>CS -&gt; PTEP2014</a:t>
            </a:r>
            <a:r>
              <a:rPr lang="en-US" altLang="ja-JP" b="1" dirty="0">
                <a:solidFill>
                  <a:prstClr val="white"/>
                </a:solidFill>
                <a:latin typeface="Times New Roman" pitchFamily="18" charset="0"/>
                <a:cs typeface="Times New Roman" pitchFamily="18" charset="0"/>
              </a:rPr>
              <a:t>, 103D01(2014)</a:t>
            </a:r>
          </a:p>
        </p:txBody>
      </p:sp>
    </p:spTree>
    <p:extLst>
      <p:ext uri="{BB962C8B-B14F-4D97-AF65-F5344CB8AC3E}">
        <p14:creationId xmlns:p14="http://schemas.microsoft.com/office/powerpoint/2010/main" val="15564422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13</a:t>
            </a:fld>
            <a:endParaRPr lang="ja-JP" altLang="en-US" dirty="0">
              <a:solidFill>
                <a:prstClr val="black">
                  <a:tint val="75000"/>
                </a:prstClr>
              </a:solidFill>
            </a:endParaRPr>
          </a:p>
        </p:txBody>
      </p:sp>
      <p:grpSp>
        <p:nvGrpSpPr>
          <p:cNvPr id="32" name="グループ化 31"/>
          <p:cNvGrpSpPr/>
          <p:nvPr/>
        </p:nvGrpSpPr>
        <p:grpSpPr>
          <a:xfrm>
            <a:off x="4605036" y="1626564"/>
            <a:ext cx="1734698" cy="1608770"/>
            <a:chOff x="3630392" y="2879368"/>
            <a:chExt cx="1734698" cy="1608770"/>
          </a:xfrm>
        </p:grpSpPr>
        <p:sp>
          <p:nvSpPr>
            <p:cNvPr id="33" name="円/楕円 32"/>
            <p:cNvSpPr>
              <a:spLocks noChangeAspect="1"/>
            </p:cNvSpPr>
            <p:nvPr/>
          </p:nvSpPr>
          <p:spPr bwMode="auto">
            <a:xfrm rot="1019466">
              <a:off x="3630392" y="2879368"/>
              <a:ext cx="1734698" cy="1608770"/>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grpSp>
          <p:nvGrpSpPr>
            <p:cNvPr id="34" name="グループ化 33"/>
            <p:cNvGrpSpPr/>
            <p:nvPr/>
          </p:nvGrpSpPr>
          <p:grpSpPr>
            <a:xfrm>
              <a:off x="3943897" y="3196463"/>
              <a:ext cx="981534" cy="987945"/>
              <a:chOff x="6501785" y="3216155"/>
              <a:chExt cx="1344567" cy="1353348"/>
            </a:xfrm>
          </p:grpSpPr>
          <p:cxnSp>
            <p:nvCxnSpPr>
              <p:cNvPr id="35" name="直線コネクタ 34"/>
              <p:cNvCxnSpPr/>
              <p:nvPr/>
            </p:nvCxnSpPr>
            <p:spPr>
              <a:xfrm flipV="1">
                <a:off x="7155180" y="3546617"/>
                <a:ext cx="362502" cy="499603"/>
              </a:xfrm>
              <a:prstGeom prst="line">
                <a:avLst/>
              </a:prstGeom>
              <a:ln w="12700" cmpd="sng">
                <a:solidFill>
                  <a:srgbClr val="00FFFF"/>
                </a:solidFill>
              </a:ln>
              <a:effectLst>
                <a:glow rad="139700">
                  <a:schemeClr val="accent6">
                    <a:satMod val="175000"/>
                    <a:alpha val="40000"/>
                  </a:schemeClr>
                </a:glow>
              </a:effectLst>
            </p:spPr>
            <p:style>
              <a:lnRef idx="2">
                <a:schemeClr val="accent1"/>
              </a:lnRef>
              <a:fillRef idx="0">
                <a:schemeClr val="accent1"/>
              </a:fillRef>
              <a:effectRef idx="1">
                <a:schemeClr val="accent1"/>
              </a:effectRef>
              <a:fontRef idx="minor">
                <a:schemeClr val="tx1"/>
              </a:fontRef>
            </p:style>
          </p:cxnSp>
          <p:sp>
            <p:nvSpPr>
              <p:cNvPr id="36" name="円/楕円 35"/>
              <p:cNvSpPr>
                <a:spLocks noChangeAspect="1"/>
              </p:cNvSpPr>
              <p:nvPr/>
            </p:nvSpPr>
            <p:spPr bwMode="auto">
              <a:xfrm rot="2041246">
                <a:off x="6501785" y="3792913"/>
                <a:ext cx="1116505" cy="776590"/>
              </a:xfrm>
              <a:prstGeom prst="ellipse">
                <a:avLst/>
              </a:prstGeom>
              <a:solidFill>
                <a:srgbClr val="FFFFCC"/>
              </a:solidFill>
              <a:ln>
                <a:solidFill>
                  <a:srgbClr val="385D8A"/>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37" name="Oval 15"/>
              <p:cNvSpPr>
                <a:spLocks noChangeArrowheads="1"/>
              </p:cNvSpPr>
              <p:nvPr/>
            </p:nvSpPr>
            <p:spPr bwMode="auto">
              <a:xfrm flipV="1">
                <a:off x="7087619" y="4204287"/>
                <a:ext cx="197260" cy="197260"/>
              </a:xfrm>
              <a:prstGeom prst="ellipse">
                <a:avLst/>
              </a:prstGeom>
              <a:gradFill rotWithShape="0">
                <a:gsLst>
                  <a:gs pos="100000">
                    <a:srgbClr val="FF0000"/>
                  </a:gs>
                  <a:gs pos="0">
                    <a:srgbClr val="FFCC66"/>
                  </a:gs>
                </a:gsLst>
                <a:path path="shape">
                  <a:fillToRect l="50000" t="50000" r="50000" b="50000"/>
                </a:path>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457200"/>
                <a:endParaRPr lang="ja-JP" altLang="en-US">
                  <a:solidFill>
                    <a:prstClr val="black"/>
                  </a:solidFill>
                </a:endParaRPr>
              </a:p>
            </p:txBody>
          </p:sp>
          <p:sp>
            <p:nvSpPr>
              <p:cNvPr id="38" name="Oval 12"/>
              <p:cNvSpPr>
                <a:spLocks noChangeArrowheads="1"/>
              </p:cNvSpPr>
              <p:nvPr/>
            </p:nvSpPr>
            <p:spPr bwMode="auto">
              <a:xfrm flipV="1">
                <a:off x="6805142" y="3963188"/>
                <a:ext cx="197260" cy="197260"/>
              </a:xfrm>
              <a:prstGeom prst="ellipse">
                <a:avLst/>
              </a:prstGeom>
              <a:gradFill rotWithShape="0">
                <a:gsLst>
                  <a:gs pos="0">
                    <a:srgbClr val="66FF66"/>
                  </a:gs>
                  <a:gs pos="100000">
                    <a:srgbClr val="008040"/>
                  </a:gs>
                </a:gsLst>
                <a:path path="shape">
                  <a:fillToRect l="50000" t="50000" r="50000" b="50000"/>
                </a:path>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457200"/>
                <a:endParaRPr lang="ja-JP" altLang="en-US">
                  <a:solidFill>
                    <a:prstClr val="black"/>
                  </a:solidFill>
                </a:endParaRPr>
              </a:p>
            </p:txBody>
          </p:sp>
          <p:sp>
            <p:nvSpPr>
              <p:cNvPr id="39" name="Oval 12"/>
              <p:cNvSpPr>
                <a:spLocks noChangeArrowheads="1"/>
              </p:cNvSpPr>
              <p:nvPr/>
            </p:nvSpPr>
            <p:spPr bwMode="auto">
              <a:xfrm flipV="1">
                <a:off x="7279897" y="3216155"/>
                <a:ext cx="566455" cy="537441"/>
              </a:xfrm>
              <a:prstGeom prst="ellipse">
                <a:avLst/>
              </a:prstGeom>
              <a:gradFill rotWithShape="0">
                <a:gsLst>
                  <a:gs pos="0">
                    <a:srgbClr val="CCFFCC"/>
                  </a:gs>
                  <a:gs pos="100000">
                    <a:srgbClr val="0000FF"/>
                  </a:gs>
                </a:gsLst>
                <a:path path="shape">
                  <a:fillToRect l="50000" t="50000" r="50000" b="50000"/>
                </a:path>
              </a:gradFill>
              <a:ln>
                <a:noFill/>
              </a:ln>
              <a:extLst/>
            </p:spPr>
            <p:txBody>
              <a:bodyPr wrap="none" anchor="ctr"/>
              <a:lstStyle/>
              <a:p>
                <a:pPr defTabSz="457200"/>
                <a:endParaRPr lang="ja-JP" altLang="en-US">
                  <a:solidFill>
                    <a:prstClr val="black"/>
                  </a:solidFill>
                </a:endParaRPr>
              </a:p>
            </p:txBody>
          </p:sp>
        </p:grpSp>
      </p:grpSp>
      <p:grpSp>
        <p:nvGrpSpPr>
          <p:cNvPr id="44" name="グループ化 43"/>
          <p:cNvGrpSpPr/>
          <p:nvPr/>
        </p:nvGrpSpPr>
        <p:grpSpPr>
          <a:xfrm>
            <a:off x="6371068" y="3892210"/>
            <a:ext cx="1361745" cy="1262890"/>
            <a:chOff x="183998" y="3066956"/>
            <a:chExt cx="1361745" cy="1262890"/>
          </a:xfrm>
        </p:grpSpPr>
        <p:sp>
          <p:nvSpPr>
            <p:cNvPr id="45" name="円/楕円 44"/>
            <p:cNvSpPr>
              <a:spLocks noChangeAspect="1"/>
            </p:cNvSpPr>
            <p:nvPr/>
          </p:nvSpPr>
          <p:spPr bwMode="auto">
            <a:xfrm rot="1019466">
              <a:off x="183998" y="3066956"/>
              <a:ext cx="1361745" cy="1262890"/>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46" name="円/楕円 45"/>
            <p:cNvSpPr>
              <a:spLocks noChangeAspect="1"/>
            </p:cNvSpPr>
            <p:nvPr/>
          </p:nvSpPr>
          <p:spPr bwMode="auto">
            <a:xfrm rot="2041246">
              <a:off x="427857" y="3468531"/>
              <a:ext cx="815049" cy="566911"/>
            </a:xfrm>
            <a:prstGeom prst="ellipse">
              <a:avLst/>
            </a:prstGeom>
            <a:solidFill>
              <a:srgbClr val="FFFFCC"/>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white"/>
                </a:solidFill>
              </a:endParaRPr>
            </a:p>
          </p:txBody>
        </p:sp>
        <p:sp>
          <p:nvSpPr>
            <p:cNvPr id="47" name="Oval 15"/>
            <p:cNvSpPr>
              <a:spLocks noChangeArrowheads="1"/>
            </p:cNvSpPr>
            <p:nvPr/>
          </p:nvSpPr>
          <p:spPr bwMode="auto">
            <a:xfrm flipV="1">
              <a:off x="812955" y="3751987"/>
              <a:ext cx="142254" cy="144000"/>
            </a:xfrm>
            <a:prstGeom prst="ellipse">
              <a:avLst/>
            </a:prstGeom>
            <a:gradFill rotWithShape="0">
              <a:gsLst>
                <a:gs pos="100000">
                  <a:srgbClr val="FF0000"/>
                </a:gs>
                <a:gs pos="0">
                  <a:srgbClr val="FFCC66"/>
                </a:gs>
              </a:gsLst>
              <a:path path="shape">
                <a:fillToRect l="50000" t="50000" r="50000" b="50000"/>
              </a:path>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457200"/>
              <a:endParaRPr lang="ja-JP" altLang="en-US">
                <a:solidFill>
                  <a:prstClr val="white"/>
                </a:solidFill>
              </a:endParaRPr>
            </a:p>
          </p:txBody>
        </p:sp>
        <p:sp>
          <p:nvSpPr>
            <p:cNvPr id="48" name="Oval 12"/>
            <p:cNvSpPr>
              <a:spLocks noChangeArrowheads="1"/>
            </p:cNvSpPr>
            <p:nvPr/>
          </p:nvSpPr>
          <p:spPr bwMode="auto">
            <a:xfrm flipV="1">
              <a:off x="642095" y="3603032"/>
              <a:ext cx="139057" cy="139145"/>
            </a:xfrm>
            <a:prstGeom prst="ellipse">
              <a:avLst/>
            </a:prstGeom>
            <a:gradFill rotWithShape="0">
              <a:gsLst>
                <a:gs pos="0">
                  <a:srgbClr val="66FF66"/>
                </a:gs>
                <a:gs pos="100000">
                  <a:srgbClr val="008040"/>
                </a:gs>
              </a:gsLst>
              <a:path path="shape">
                <a:fillToRect l="50000" t="50000" r="50000" b="50000"/>
              </a:path>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457200"/>
              <a:endParaRPr lang="ja-JP" altLang="en-US">
                <a:solidFill>
                  <a:prstClr val="white"/>
                </a:solidFill>
              </a:endParaRPr>
            </a:p>
          </p:txBody>
        </p:sp>
        <p:sp>
          <p:nvSpPr>
            <p:cNvPr id="49" name="Oval 12"/>
            <p:cNvSpPr>
              <a:spLocks noChangeArrowheads="1"/>
            </p:cNvSpPr>
            <p:nvPr/>
          </p:nvSpPr>
          <p:spPr bwMode="auto">
            <a:xfrm flipV="1">
              <a:off x="948234" y="3383187"/>
              <a:ext cx="137688" cy="137776"/>
            </a:xfrm>
            <a:prstGeom prst="ellipse">
              <a:avLst/>
            </a:prstGeom>
            <a:gradFill rotWithShape="0">
              <a:gsLst>
                <a:gs pos="0">
                  <a:srgbClr val="CCFFCC"/>
                </a:gs>
                <a:gs pos="100000">
                  <a:srgbClr val="0000FF"/>
                </a:gs>
              </a:gsLst>
              <a:path path="shape">
                <a:fillToRect l="50000" t="50000" r="50000" b="50000"/>
              </a:path>
            </a:gradFill>
            <a:ln>
              <a:noFill/>
            </a:ln>
            <a:extLst/>
          </p:spPr>
          <p:txBody>
            <a:bodyPr wrap="none" anchor="ctr"/>
            <a:lstStyle/>
            <a:p>
              <a:pPr defTabSz="457200"/>
              <a:endParaRPr lang="ja-JP" altLang="en-US">
                <a:solidFill>
                  <a:prstClr val="white"/>
                </a:solidFill>
              </a:endParaRPr>
            </a:p>
          </p:txBody>
        </p:sp>
      </p:grpSp>
      <p:grpSp>
        <p:nvGrpSpPr>
          <p:cNvPr id="17" name="グループ化 16"/>
          <p:cNvGrpSpPr/>
          <p:nvPr/>
        </p:nvGrpSpPr>
        <p:grpSpPr>
          <a:xfrm>
            <a:off x="7009940" y="2993427"/>
            <a:ext cx="1262890" cy="1361745"/>
            <a:chOff x="6860083" y="144583"/>
            <a:chExt cx="1262890" cy="1361745"/>
          </a:xfrm>
        </p:grpSpPr>
        <p:sp>
          <p:nvSpPr>
            <p:cNvPr id="41" name="円/楕円 40"/>
            <p:cNvSpPr>
              <a:spLocks noChangeAspect="1"/>
            </p:cNvSpPr>
            <p:nvPr/>
          </p:nvSpPr>
          <p:spPr bwMode="auto">
            <a:xfrm rot="15782738">
              <a:off x="6810655" y="194011"/>
              <a:ext cx="1361745" cy="1262890"/>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42" name="Oval 12"/>
            <p:cNvSpPr>
              <a:spLocks noChangeArrowheads="1"/>
            </p:cNvSpPr>
            <p:nvPr/>
          </p:nvSpPr>
          <p:spPr bwMode="auto">
            <a:xfrm rot="12878658" flipV="1">
              <a:off x="7314811" y="904834"/>
              <a:ext cx="144000" cy="144000"/>
            </a:xfrm>
            <a:prstGeom prst="ellipse">
              <a:avLst/>
            </a:prstGeom>
            <a:gradFill rotWithShape="0">
              <a:gsLst>
                <a:gs pos="100000">
                  <a:srgbClr val="CCFFCC"/>
                </a:gs>
                <a:gs pos="0">
                  <a:srgbClr val="0000FF"/>
                </a:gs>
              </a:gsLst>
              <a:path path="shape">
                <a:fillToRect l="50000" t="50000" r="50000" b="50000"/>
              </a:path>
            </a:gradFill>
            <a:ln>
              <a:noFill/>
            </a:ln>
            <a:extLst/>
          </p:spPr>
          <p:txBody>
            <a:bodyPr wrap="none" anchor="ctr"/>
            <a:lstStyle/>
            <a:p>
              <a:pPr defTabSz="457200"/>
              <a:endParaRPr lang="ja-JP" altLang="en-US">
                <a:solidFill>
                  <a:prstClr val="black"/>
                </a:solidFill>
              </a:endParaRPr>
            </a:p>
          </p:txBody>
        </p:sp>
        <p:sp>
          <p:nvSpPr>
            <p:cNvPr id="51" name="Oval 12"/>
            <p:cNvSpPr>
              <a:spLocks noChangeArrowheads="1"/>
            </p:cNvSpPr>
            <p:nvPr/>
          </p:nvSpPr>
          <p:spPr bwMode="auto">
            <a:xfrm flipV="1">
              <a:off x="7387638" y="503525"/>
              <a:ext cx="413512" cy="392332"/>
            </a:xfrm>
            <a:prstGeom prst="ellipse">
              <a:avLst/>
            </a:prstGeom>
            <a:gradFill rotWithShape="0">
              <a:gsLst>
                <a:gs pos="0">
                  <a:srgbClr val="CCFFCC"/>
                </a:gs>
                <a:gs pos="100000">
                  <a:srgbClr val="0000FF"/>
                </a:gs>
              </a:gsLst>
              <a:path path="shape">
                <a:fillToRect l="50000" t="50000" r="50000" b="50000"/>
              </a:path>
            </a:gradFill>
            <a:ln>
              <a:noFill/>
            </a:ln>
            <a:extLst/>
          </p:spPr>
          <p:txBody>
            <a:bodyPr wrap="none" anchor="ctr"/>
            <a:lstStyle/>
            <a:p>
              <a:pPr defTabSz="457200"/>
              <a:endParaRPr lang="ja-JP" altLang="en-US">
                <a:solidFill>
                  <a:prstClr val="black"/>
                </a:solidFill>
              </a:endParaRPr>
            </a:p>
          </p:txBody>
        </p:sp>
      </p:grpSp>
      <p:cxnSp>
        <p:nvCxnSpPr>
          <p:cNvPr id="53" name="直線矢印コネクタ 52"/>
          <p:cNvCxnSpPr/>
          <p:nvPr/>
        </p:nvCxnSpPr>
        <p:spPr>
          <a:xfrm flipV="1">
            <a:off x="7887616" y="2935554"/>
            <a:ext cx="383654" cy="465037"/>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矢印コネクタ 57"/>
          <p:cNvCxnSpPr/>
          <p:nvPr/>
        </p:nvCxnSpPr>
        <p:spPr>
          <a:xfrm flipH="1">
            <a:off x="6472159" y="4712124"/>
            <a:ext cx="385476" cy="45548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nvGrpSpPr>
          <p:cNvPr id="88" name="グループ化 87"/>
          <p:cNvGrpSpPr/>
          <p:nvPr/>
        </p:nvGrpSpPr>
        <p:grpSpPr>
          <a:xfrm rot="683815">
            <a:off x="778171" y="2872249"/>
            <a:ext cx="1512000" cy="1512000"/>
            <a:chOff x="1581427" y="-45910"/>
            <a:chExt cx="1512000" cy="1512000"/>
          </a:xfrm>
        </p:grpSpPr>
        <p:sp>
          <p:nvSpPr>
            <p:cNvPr id="72" name="円/楕円 71"/>
            <p:cNvSpPr>
              <a:spLocks/>
            </p:cNvSpPr>
            <p:nvPr/>
          </p:nvSpPr>
          <p:spPr bwMode="auto">
            <a:xfrm rot="15782738">
              <a:off x="1581427" y="-45910"/>
              <a:ext cx="1512000" cy="1512000"/>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74" name="Oval 12"/>
            <p:cNvSpPr>
              <a:spLocks noChangeArrowheads="1"/>
            </p:cNvSpPr>
            <p:nvPr/>
          </p:nvSpPr>
          <p:spPr bwMode="auto">
            <a:xfrm flipV="1">
              <a:off x="2268019" y="341528"/>
              <a:ext cx="413512" cy="392332"/>
            </a:xfrm>
            <a:prstGeom prst="ellipse">
              <a:avLst/>
            </a:prstGeom>
            <a:gradFill rotWithShape="0">
              <a:gsLst>
                <a:gs pos="0">
                  <a:srgbClr val="CCFFCC"/>
                </a:gs>
                <a:gs pos="100000">
                  <a:srgbClr val="0000FF"/>
                </a:gs>
              </a:gsLst>
              <a:path path="shape">
                <a:fillToRect l="50000" t="50000" r="50000" b="50000"/>
              </a:path>
            </a:gradFill>
            <a:ln>
              <a:noFill/>
            </a:ln>
            <a:extLst/>
          </p:spPr>
          <p:txBody>
            <a:bodyPr wrap="none" anchor="ctr"/>
            <a:lstStyle/>
            <a:p>
              <a:pPr defTabSz="457200"/>
              <a:endParaRPr lang="ja-JP" altLang="en-US">
                <a:solidFill>
                  <a:prstClr val="black"/>
                </a:solidFill>
              </a:endParaRPr>
            </a:p>
          </p:txBody>
        </p:sp>
        <p:grpSp>
          <p:nvGrpSpPr>
            <p:cNvPr id="81" name="グループ化 80"/>
            <p:cNvGrpSpPr/>
            <p:nvPr/>
          </p:nvGrpSpPr>
          <p:grpSpPr>
            <a:xfrm>
              <a:off x="1812950" y="534267"/>
              <a:ext cx="845322" cy="566911"/>
              <a:chOff x="1535884" y="991332"/>
              <a:chExt cx="845322" cy="566911"/>
            </a:xfrm>
          </p:grpSpPr>
          <p:sp>
            <p:nvSpPr>
              <p:cNvPr id="77" name="円/楕円 76"/>
              <p:cNvSpPr>
                <a:spLocks noChangeAspect="1"/>
              </p:cNvSpPr>
              <p:nvPr/>
            </p:nvSpPr>
            <p:spPr bwMode="auto">
              <a:xfrm rot="1775885">
                <a:off x="1535884" y="991332"/>
                <a:ext cx="845322" cy="566911"/>
              </a:xfrm>
              <a:prstGeom prst="ellipse">
                <a:avLst/>
              </a:prstGeom>
              <a:solidFill>
                <a:srgbClr val="FFFFCC"/>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white"/>
                  </a:solidFill>
                </a:endParaRPr>
              </a:p>
            </p:txBody>
          </p:sp>
          <p:sp>
            <p:nvSpPr>
              <p:cNvPr id="78" name="Oval 15"/>
              <p:cNvSpPr>
                <a:spLocks noChangeArrowheads="1"/>
              </p:cNvSpPr>
              <p:nvPr/>
            </p:nvSpPr>
            <p:spPr bwMode="auto">
              <a:xfrm flipV="1">
                <a:off x="2014398" y="1293438"/>
                <a:ext cx="142254" cy="152245"/>
              </a:xfrm>
              <a:prstGeom prst="ellipse">
                <a:avLst/>
              </a:prstGeom>
              <a:gradFill rotWithShape="0">
                <a:gsLst>
                  <a:gs pos="100000">
                    <a:srgbClr val="FF0000"/>
                  </a:gs>
                  <a:gs pos="0">
                    <a:srgbClr val="FFCC66"/>
                  </a:gs>
                </a:gsLst>
                <a:path path="shape">
                  <a:fillToRect l="50000" t="50000" r="50000" b="50000"/>
                </a:path>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457200"/>
                <a:endParaRPr lang="ja-JP" altLang="en-US">
                  <a:solidFill>
                    <a:prstClr val="white"/>
                  </a:solidFill>
                </a:endParaRPr>
              </a:p>
            </p:txBody>
          </p:sp>
          <p:sp>
            <p:nvSpPr>
              <p:cNvPr id="79" name="Oval 12"/>
              <p:cNvSpPr>
                <a:spLocks noChangeArrowheads="1"/>
              </p:cNvSpPr>
              <p:nvPr/>
            </p:nvSpPr>
            <p:spPr bwMode="auto">
              <a:xfrm flipV="1">
                <a:off x="1791286" y="1144483"/>
                <a:ext cx="139057" cy="139145"/>
              </a:xfrm>
              <a:prstGeom prst="ellipse">
                <a:avLst/>
              </a:prstGeom>
              <a:gradFill rotWithShape="0">
                <a:gsLst>
                  <a:gs pos="0">
                    <a:srgbClr val="66FF66"/>
                  </a:gs>
                  <a:gs pos="100000">
                    <a:srgbClr val="008040"/>
                  </a:gs>
                </a:gsLst>
                <a:path path="shape">
                  <a:fillToRect l="50000" t="50000" r="50000" b="50000"/>
                </a:path>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457200"/>
                <a:endParaRPr lang="ja-JP" altLang="en-US">
                  <a:solidFill>
                    <a:prstClr val="white"/>
                  </a:solidFill>
                </a:endParaRPr>
              </a:p>
            </p:txBody>
          </p:sp>
        </p:grpSp>
      </p:grpSp>
      <p:grpSp>
        <p:nvGrpSpPr>
          <p:cNvPr id="82" name="グループ化 81"/>
          <p:cNvGrpSpPr/>
          <p:nvPr/>
        </p:nvGrpSpPr>
        <p:grpSpPr>
          <a:xfrm rot="21165694">
            <a:off x="1910885" y="3931580"/>
            <a:ext cx="1152000" cy="1152000"/>
            <a:chOff x="2492396" y="1002205"/>
            <a:chExt cx="1152000" cy="1152000"/>
          </a:xfrm>
        </p:grpSpPr>
        <p:sp>
          <p:nvSpPr>
            <p:cNvPr id="76" name="円/楕円 75"/>
            <p:cNvSpPr>
              <a:spLocks/>
            </p:cNvSpPr>
            <p:nvPr/>
          </p:nvSpPr>
          <p:spPr bwMode="auto">
            <a:xfrm rot="1019466">
              <a:off x="2492396" y="1002205"/>
              <a:ext cx="1152000" cy="1152000"/>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80" name="Oval 12"/>
            <p:cNvSpPr>
              <a:spLocks noChangeArrowheads="1"/>
            </p:cNvSpPr>
            <p:nvPr/>
          </p:nvSpPr>
          <p:spPr bwMode="auto">
            <a:xfrm flipV="1">
              <a:off x="3091240" y="1585709"/>
              <a:ext cx="144000" cy="144000"/>
            </a:xfrm>
            <a:prstGeom prst="ellipse">
              <a:avLst/>
            </a:prstGeom>
            <a:gradFill rotWithShape="0">
              <a:gsLst>
                <a:gs pos="100000">
                  <a:srgbClr val="FF0000"/>
                </a:gs>
                <a:gs pos="0">
                  <a:srgbClr val="FFC000"/>
                </a:gs>
              </a:gsLst>
              <a:path path="shape">
                <a:fillToRect l="50000" t="50000" r="50000" b="50000"/>
              </a:path>
            </a:gradFill>
            <a:ln>
              <a:noFill/>
            </a:ln>
            <a:extLst/>
          </p:spPr>
          <p:txBody>
            <a:bodyPr wrap="none" anchor="ctr"/>
            <a:lstStyle/>
            <a:p>
              <a:pPr defTabSz="457200"/>
              <a:endParaRPr lang="ja-JP" altLang="en-US">
                <a:solidFill>
                  <a:prstClr val="white"/>
                </a:solidFill>
              </a:endParaRPr>
            </a:p>
          </p:txBody>
        </p:sp>
        <p:sp>
          <p:nvSpPr>
            <p:cNvPr id="73" name="Oval 12"/>
            <p:cNvSpPr>
              <a:spLocks noChangeArrowheads="1"/>
            </p:cNvSpPr>
            <p:nvPr/>
          </p:nvSpPr>
          <p:spPr bwMode="auto">
            <a:xfrm rot="12878658" flipV="1">
              <a:off x="2945707" y="1444637"/>
              <a:ext cx="137688" cy="137776"/>
            </a:xfrm>
            <a:prstGeom prst="ellipse">
              <a:avLst/>
            </a:prstGeom>
            <a:gradFill rotWithShape="0">
              <a:gsLst>
                <a:gs pos="0">
                  <a:srgbClr val="FF0000"/>
                </a:gs>
                <a:gs pos="100000">
                  <a:srgbClr val="FFC000"/>
                </a:gs>
              </a:gsLst>
              <a:path path="shape">
                <a:fillToRect l="50000" t="50000" r="50000" b="50000"/>
              </a:path>
            </a:gradFill>
            <a:ln>
              <a:noFill/>
            </a:ln>
            <a:extLst/>
          </p:spPr>
          <p:txBody>
            <a:bodyPr wrap="none" anchor="ctr"/>
            <a:lstStyle/>
            <a:p>
              <a:pPr defTabSz="457200"/>
              <a:endParaRPr lang="ja-JP" altLang="en-US">
                <a:solidFill>
                  <a:prstClr val="black"/>
                </a:solidFill>
              </a:endParaRPr>
            </a:p>
          </p:txBody>
        </p:sp>
      </p:grpSp>
      <p:cxnSp>
        <p:nvCxnSpPr>
          <p:cNvPr id="83" name="直線矢印コネクタ 82"/>
          <p:cNvCxnSpPr/>
          <p:nvPr/>
        </p:nvCxnSpPr>
        <p:spPr>
          <a:xfrm>
            <a:off x="2668958" y="4671735"/>
            <a:ext cx="365875" cy="446839"/>
          </a:xfrm>
          <a:prstGeom prst="straightConnector1">
            <a:avLst/>
          </a:prstGeom>
          <a:ln w="28575">
            <a:solidFill>
              <a:srgbClr val="00FFFF"/>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矢印コネクタ 95"/>
          <p:cNvCxnSpPr/>
          <p:nvPr/>
        </p:nvCxnSpPr>
        <p:spPr>
          <a:xfrm flipH="1" flipV="1">
            <a:off x="962781" y="2848947"/>
            <a:ext cx="371878" cy="450279"/>
          </a:xfrm>
          <a:prstGeom prst="straightConnector1">
            <a:avLst/>
          </a:prstGeom>
          <a:ln w="28575">
            <a:solidFill>
              <a:srgbClr val="00FFFF"/>
            </a:solidFill>
            <a:tailEnd type="triangle"/>
          </a:ln>
        </p:spPr>
        <p:style>
          <a:lnRef idx="1">
            <a:schemeClr val="accent1"/>
          </a:lnRef>
          <a:fillRef idx="0">
            <a:schemeClr val="accent1"/>
          </a:fillRef>
          <a:effectRef idx="0">
            <a:schemeClr val="accent1"/>
          </a:effectRef>
          <a:fontRef idx="minor">
            <a:schemeClr val="tx1"/>
          </a:fontRef>
        </p:style>
      </p:cxnSp>
      <p:sp>
        <p:nvSpPr>
          <p:cNvPr id="103" name="タイトル 1"/>
          <p:cNvSpPr txBox="1">
            <a:spLocks/>
          </p:cNvSpPr>
          <p:nvPr/>
        </p:nvSpPr>
        <p:spPr bwMode="auto">
          <a:xfrm>
            <a:off x="7096925" y="4339303"/>
            <a:ext cx="99404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r>
              <a:rPr lang="en-US" altLang="ja-JP" i="1" dirty="0" smtClean="0">
                <a:solidFill>
                  <a:schemeClr val="bg1"/>
                </a:solidFill>
              </a:rPr>
              <a:t>N</a:t>
            </a:r>
            <a:endParaRPr lang="ja-JP" altLang="en-US" i="1" dirty="0">
              <a:solidFill>
                <a:schemeClr val="bg1"/>
              </a:solidFill>
            </a:endParaRPr>
          </a:p>
        </p:txBody>
      </p:sp>
      <p:sp>
        <p:nvSpPr>
          <p:cNvPr id="104" name="タイトル 1"/>
          <p:cNvSpPr txBox="1">
            <a:spLocks/>
          </p:cNvSpPr>
          <p:nvPr/>
        </p:nvSpPr>
        <p:spPr bwMode="auto">
          <a:xfrm>
            <a:off x="7828638" y="3446577"/>
            <a:ext cx="99404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r>
              <a:rPr lang="en-US" altLang="ja-JP" i="1" dirty="0" smtClean="0">
                <a:solidFill>
                  <a:schemeClr val="bg1"/>
                </a:solidFill>
              </a:rPr>
              <a:t>D</a:t>
            </a:r>
            <a:endParaRPr lang="ja-JP" altLang="en-US" i="1" dirty="0">
              <a:solidFill>
                <a:schemeClr val="bg1"/>
              </a:solidFill>
            </a:endParaRPr>
          </a:p>
        </p:txBody>
      </p:sp>
      <p:sp>
        <p:nvSpPr>
          <p:cNvPr id="105" name="タイトル 1"/>
          <p:cNvSpPr txBox="1">
            <a:spLocks/>
          </p:cNvSpPr>
          <p:nvPr/>
        </p:nvSpPr>
        <p:spPr bwMode="auto">
          <a:xfrm>
            <a:off x="190649" y="3293181"/>
            <a:ext cx="99404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r>
              <a:rPr lang="en-US" altLang="ja-JP" i="1" dirty="0" err="1" smtClean="0">
                <a:solidFill>
                  <a:schemeClr val="bg1"/>
                </a:solidFill>
              </a:rPr>
              <a:t>Y</a:t>
            </a:r>
            <a:r>
              <a:rPr lang="en-US" altLang="ja-JP" i="1" baseline="-25000" dirty="0" err="1" smtClean="0">
                <a:solidFill>
                  <a:schemeClr val="bg1"/>
                </a:solidFill>
              </a:rPr>
              <a:t>c</a:t>
            </a:r>
            <a:r>
              <a:rPr lang="en-US" altLang="ja-JP" i="1" baseline="30000" dirty="0" smtClean="0">
                <a:solidFill>
                  <a:schemeClr val="bg1"/>
                </a:solidFill>
              </a:rPr>
              <a:t>*’</a:t>
            </a:r>
            <a:endParaRPr lang="ja-JP" altLang="en-US" i="1" baseline="30000" dirty="0">
              <a:solidFill>
                <a:schemeClr val="bg1"/>
              </a:solidFill>
            </a:endParaRPr>
          </a:p>
        </p:txBody>
      </p:sp>
      <p:sp>
        <p:nvSpPr>
          <p:cNvPr id="107" name="タイトル 1"/>
          <p:cNvSpPr txBox="1">
            <a:spLocks/>
          </p:cNvSpPr>
          <p:nvPr/>
        </p:nvSpPr>
        <p:spPr bwMode="auto">
          <a:xfrm>
            <a:off x="1453231" y="4381246"/>
            <a:ext cx="99404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r>
              <a:rPr lang="en-US" altLang="ja-JP" i="1" dirty="0">
                <a:solidFill>
                  <a:schemeClr val="bg1"/>
                </a:solidFill>
                <a:latin typeface="Symbol" panose="05050102010706020507" pitchFamily="18" charset="2"/>
              </a:rPr>
              <a:t>p</a:t>
            </a:r>
            <a:endParaRPr lang="ja-JP" altLang="en-US" i="1" dirty="0">
              <a:solidFill>
                <a:schemeClr val="bg1"/>
              </a:solidFill>
              <a:latin typeface="Symbol" panose="05050102010706020507" pitchFamily="18" charset="2"/>
            </a:endParaRPr>
          </a:p>
        </p:txBody>
      </p:sp>
      <p:grpSp>
        <p:nvGrpSpPr>
          <p:cNvPr id="108" name="グループ化 107"/>
          <p:cNvGrpSpPr/>
          <p:nvPr/>
        </p:nvGrpSpPr>
        <p:grpSpPr>
          <a:xfrm rot="745722">
            <a:off x="2434621" y="1647136"/>
            <a:ext cx="1734698" cy="1608770"/>
            <a:chOff x="3630392" y="2879368"/>
            <a:chExt cx="1734698" cy="1608770"/>
          </a:xfrm>
        </p:grpSpPr>
        <p:sp>
          <p:nvSpPr>
            <p:cNvPr id="109" name="円/楕円 108"/>
            <p:cNvSpPr>
              <a:spLocks noChangeAspect="1"/>
            </p:cNvSpPr>
            <p:nvPr/>
          </p:nvSpPr>
          <p:spPr bwMode="auto">
            <a:xfrm rot="1019466">
              <a:off x="3630392" y="2879368"/>
              <a:ext cx="1734698" cy="1608770"/>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grpSp>
          <p:nvGrpSpPr>
            <p:cNvPr id="110" name="グループ化 109"/>
            <p:cNvGrpSpPr/>
            <p:nvPr/>
          </p:nvGrpSpPr>
          <p:grpSpPr>
            <a:xfrm>
              <a:off x="3719420" y="3196463"/>
              <a:ext cx="1432562" cy="854121"/>
              <a:chOff x="6194281" y="3216155"/>
              <a:chExt cx="1962414" cy="1170028"/>
            </a:xfrm>
          </p:grpSpPr>
          <p:cxnSp>
            <p:nvCxnSpPr>
              <p:cNvPr id="111" name="直線コネクタ 110"/>
              <p:cNvCxnSpPr/>
              <p:nvPr/>
            </p:nvCxnSpPr>
            <p:spPr>
              <a:xfrm flipV="1">
                <a:off x="7155180" y="3546617"/>
                <a:ext cx="362502" cy="499603"/>
              </a:xfrm>
              <a:prstGeom prst="line">
                <a:avLst/>
              </a:prstGeom>
              <a:ln w="12700" cmpd="sng">
                <a:solidFill>
                  <a:srgbClr val="00FFFF"/>
                </a:solidFill>
              </a:ln>
              <a:effectLst>
                <a:glow rad="139700">
                  <a:schemeClr val="accent6">
                    <a:satMod val="175000"/>
                    <a:alpha val="40000"/>
                  </a:schemeClr>
                </a:glow>
              </a:effectLst>
            </p:spPr>
            <p:style>
              <a:lnRef idx="2">
                <a:schemeClr val="accent1"/>
              </a:lnRef>
              <a:fillRef idx="0">
                <a:schemeClr val="accent1"/>
              </a:fillRef>
              <a:effectRef idx="1">
                <a:schemeClr val="accent1"/>
              </a:effectRef>
              <a:fontRef idx="minor">
                <a:schemeClr val="tx1"/>
              </a:fontRef>
            </p:style>
          </p:cxnSp>
          <p:sp>
            <p:nvSpPr>
              <p:cNvPr id="112" name="円/楕円 111"/>
              <p:cNvSpPr>
                <a:spLocks noChangeAspect="1"/>
              </p:cNvSpPr>
              <p:nvPr/>
            </p:nvSpPr>
            <p:spPr bwMode="auto">
              <a:xfrm rot="2041246">
                <a:off x="6194281" y="3609593"/>
                <a:ext cx="1962414" cy="776590"/>
              </a:xfrm>
              <a:prstGeom prst="ellipse">
                <a:avLst/>
              </a:prstGeom>
              <a:solidFill>
                <a:srgbClr val="FFFFCC"/>
              </a:solidFill>
              <a:ln>
                <a:solidFill>
                  <a:srgbClr val="385D8A"/>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113" name="Oval 15"/>
              <p:cNvSpPr>
                <a:spLocks noChangeArrowheads="1"/>
              </p:cNvSpPr>
              <p:nvPr/>
            </p:nvSpPr>
            <p:spPr bwMode="auto">
              <a:xfrm flipV="1">
                <a:off x="7445829" y="4166372"/>
                <a:ext cx="197260" cy="197260"/>
              </a:xfrm>
              <a:prstGeom prst="ellipse">
                <a:avLst/>
              </a:prstGeom>
              <a:gradFill rotWithShape="0">
                <a:gsLst>
                  <a:gs pos="100000">
                    <a:srgbClr val="FF0000"/>
                  </a:gs>
                  <a:gs pos="0">
                    <a:srgbClr val="FFCC66"/>
                  </a:gs>
                </a:gsLst>
                <a:path path="shape">
                  <a:fillToRect l="50000" t="50000" r="50000" b="50000"/>
                </a:path>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457200"/>
                <a:endParaRPr lang="ja-JP" altLang="en-US">
                  <a:solidFill>
                    <a:prstClr val="black"/>
                  </a:solidFill>
                </a:endParaRPr>
              </a:p>
            </p:txBody>
          </p:sp>
          <p:sp>
            <p:nvSpPr>
              <p:cNvPr id="114" name="Oval 12"/>
              <p:cNvSpPr>
                <a:spLocks noChangeArrowheads="1"/>
              </p:cNvSpPr>
              <p:nvPr/>
            </p:nvSpPr>
            <p:spPr bwMode="auto">
              <a:xfrm>
                <a:off x="6661984" y="3659871"/>
                <a:ext cx="197260" cy="195951"/>
              </a:xfrm>
              <a:prstGeom prst="ellipse">
                <a:avLst/>
              </a:prstGeom>
              <a:gradFill rotWithShape="0">
                <a:gsLst>
                  <a:gs pos="0">
                    <a:srgbClr val="66FF66"/>
                  </a:gs>
                  <a:gs pos="100000">
                    <a:srgbClr val="008040"/>
                  </a:gs>
                </a:gsLst>
                <a:path path="shape">
                  <a:fillToRect l="50000" t="50000" r="50000" b="50000"/>
                </a:path>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457200"/>
                <a:endParaRPr lang="ja-JP" altLang="en-US">
                  <a:solidFill>
                    <a:prstClr val="black"/>
                  </a:solidFill>
                </a:endParaRPr>
              </a:p>
            </p:txBody>
          </p:sp>
          <p:sp>
            <p:nvSpPr>
              <p:cNvPr id="115" name="Oval 12"/>
              <p:cNvSpPr>
                <a:spLocks noChangeArrowheads="1"/>
              </p:cNvSpPr>
              <p:nvPr/>
            </p:nvSpPr>
            <p:spPr bwMode="auto">
              <a:xfrm flipV="1">
                <a:off x="7279897" y="3216155"/>
                <a:ext cx="566455" cy="537441"/>
              </a:xfrm>
              <a:prstGeom prst="ellipse">
                <a:avLst/>
              </a:prstGeom>
              <a:gradFill rotWithShape="0">
                <a:gsLst>
                  <a:gs pos="0">
                    <a:srgbClr val="CCFFCC"/>
                  </a:gs>
                  <a:gs pos="100000">
                    <a:srgbClr val="0000FF"/>
                  </a:gs>
                </a:gsLst>
                <a:path path="shape">
                  <a:fillToRect l="50000" t="50000" r="50000" b="50000"/>
                </a:path>
              </a:gradFill>
              <a:ln>
                <a:noFill/>
              </a:ln>
              <a:extLst/>
            </p:spPr>
            <p:txBody>
              <a:bodyPr wrap="none" anchor="ctr"/>
              <a:lstStyle/>
              <a:p>
                <a:pPr defTabSz="457200"/>
                <a:endParaRPr lang="ja-JP" altLang="en-US">
                  <a:solidFill>
                    <a:prstClr val="black"/>
                  </a:solidFill>
                </a:endParaRPr>
              </a:p>
            </p:txBody>
          </p:sp>
        </p:grpSp>
      </p:grpSp>
      <p:sp>
        <p:nvSpPr>
          <p:cNvPr id="116" name="テキスト ボックス 115"/>
          <p:cNvSpPr txBox="1"/>
          <p:nvPr/>
        </p:nvSpPr>
        <p:spPr>
          <a:xfrm>
            <a:off x="5873809" y="5659035"/>
            <a:ext cx="1580882" cy="584775"/>
          </a:xfrm>
          <a:prstGeom prst="rect">
            <a:avLst/>
          </a:prstGeom>
          <a:noFill/>
        </p:spPr>
        <p:txBody>
          <a:bodyPr wrap="none" rtlCol="0">
            <a:spAutoFit/>
          </a:bodyPr>
          <a:lstStyle/>
          <a:p>
            <a:r>
              <a:rPr lang="en-US" altLang="ja-JP" sz="3200" b="1" i="1" dirty="0" smtClean="0">
                <a:solidFill>
                  <a:srgbClr val="FFFF00"/>
                </a:solidFill>
                <a:latin typeface="Symbol" panose="05050102010706020507" pitchFamily="18" charset="2"/>
              </a:rPr>
              <a:t>l  </a:t>
            </a:r>
            <a:r>
              <a:rPr lang="en-US" altLang="ja-JP" sz="3200" b="1" i="1" dirty="0" smtClean="0">
                <a:solidFill>
                  <a:srgbClr val="FFFF00"/>
                </a:solidFill>
              </a:rPr>
              <a:t>mode</a:t>
            </a:r>
            <a:endParaRPr lang="ja-JP" altLang="en-US" sz="3200" b="1" i="1" dirty="0">
              <a:solidFill>
                <a:srgbClr val="FFFF00"/>
              </a:solidFill>
              <a:latin typeface="Symbol" panose="05050102010706020507" pitchFamily="18" charset="2"/>
            </a:endParaRPr>
          </a:p>
        </p:txBody>
      </p:sp>
      <p:sp>
        <p:nvSpPr>
          <p:cNvPr id="117" name="テキスト ボックス 116"/>
          <p:cNvSpPr txBox="1"/>
          <p:nvPr/>
        </p:nvSpPr>
        <p:spPr>
          <a:xfrm>
            <a:off x="1470217" y="5590633"/>
            <a:ext cx="1580882" cy="584775"/>
          </a:xfrm>
          <a:prstGeom prst="rect">
            <a:avLst/>
          </a:prstGeom>
          <a:noFill/>
        </p:spPr>
        <p:txBody>
          <a:bodyPr wrap="none" rtlCol="0">
            <a:spAutoFit/>
          </a:bodyPr>
          <a:lstStyle/>
          <a:p>
            <a:r>
              <a:rPr lang="en-US" altLang="ja-JP" sz="3200" b="1" i="1" dirty="0" smtClean="0">
                <a:solidFill>
                  <a:srgbClr val="00FFFF"/>
                </a:solidFill>
                <a:latin typeface="Symbol" panose="05050102010706020507" pitchFamily="18" charset="2"/>
              </a:rPr>
              <a:t>r  </a:t>
            </a:r>
            <a:r>
              <a:rPr lang="en-US" altLang="ja-JP" sz="3200" b="1" i="1" dirty="0" smtClean="0">
                <a:solidFill>
                  <a:srgbClr val="00FFFF"/>
                </a:solidFill>
              </a:rPr>
              <a:t>mode</a:t>
            </a:r>
            <a:endParaRPr lang="ja-JP" altLang="en-US" sz="3200" b="1" i="1" dirty="0">
              <a:solidFill>
                <a:srgbClr val="00FFFF"/>
              </a:solidFill>
              <a:latin typeface="Symbol" panose="05050102010706020507" pitchFamily="18" charset="2"/>
            </a:endParaRPr>
          </a:p>
        </p:txBody>
      </p:sp>
      <p:cxnSp>
        <p:nvCxnSpPr>
          <p:cNvPr id="84" name="直線矢印コネクタ 83"/>
          <p:cNvCxnSpPr/>
          <p:nvPr/>
        </p:nvCxnSpPr>
        <p:spPr>
          <a:xfrm flipV="1">
            <a:off x="5799292" y="1782525"/>
            <a:ext cx="191827" cy="23242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矢印コネクタ 84"/>
          <p:cNvCxnSpPr/>
          <p:nvPr/>
        </p:nvCxnSpPr>
        <p:spPr>
          <a:xfrm flipH="1">
            <a:off x="5013972" y="2731174"/>
            <a:ext cx="261225" cy="33108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86" name="タイトル 1"/>
          <p:cNvSpPr txBox="1">
            <a:spLocks/>
          </p:cNvSpPr>
          <p:nvPr/>
        </p:nvSpPr>
        <p:spPr bwMode="auto">
          <a:xfrm>
            <a:off x="2273272" y="451940"/>
            <a:ext cx="4236511"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r>
              <a:rPr lang="en-US" altLang="ja-JP" i="1" dirty="0" err="1" smtClean="0">
                <a:solidFill>
                  <a:schemeClr val="bg1"/>
                </a:solidFill>
              </a:rPr>
              <a:t>Y</a:t>
            </a:r>
            <a:r>
              <a:rPr lang="en-US" altLang="ja-JP" i="1" baseline="-25000" dirty="0" err="1" smtClean="0">
                <a:solidFill>
                  <a:schemeClr val="bg1"/>
                </a:solidFill>
              </a:rPr>
              <a:t>c</a:t>
            </a:r>
            <a:r>
              <a:rPr lang="en-US" altLang="ja-JP" i="1" baseline="30000" dirty="0" smtClean="0">
                <a:solidFill>
                  <a:schemeClr val="bg1"/>
                </a:solidFill>
              </a:rPr>
              <a:t>*</a:t>
            </a:r>
            <a:r>
              <a:rPr lang="en-US" altLang="ja-JP" dirty="0" smtClean="0">
                <a:solidFill>
                  <a:schemeClr val="bg1"/>
                </a:solidFill>
              </a:rPr>
              <a:t> Decay Pattern</a:t>
            </a:r>
            <a:endParaRPr lang="ja-JP" altLang="en-US" dirty="0">
              <a:solidFill>
                <a:schemeClr val="bg1"/>
              </a:solidFill>
            </a:endParaRPr>
          </a:p>
        </p:txBody>
      </p:sp>
      <p:cxnSp>
        <p:nvCxnSpPr>
          <p:cNvPr id="87" name="直線コネクタ 86"/>
          <p:cNvCxnSpPr/>
          <p:nvPr/>
        </p:nvCxnSpPr>
        <p:spPr>
          <a:xfrm>
            <a:off x="4407835" y="2061111"/>
            <a:ext cx="44753" cy="3318609"/>
          </a:xfrm>
          <a:prstGeom prst="line">
            <a:avLst/>
          </a:prstGeom>
          <a:ln w="76200">
            <a:prstDash val="sysDash"/>
          </a:ln>
        </p:spPr>
        <p:style>
          <a:lnRef idx="1">
            <a:schemeClr val="accent1"/>
          </a:lnRef>
          <a:fillRef idx="0">
            <a:schemeClr val="accent1"/>
          </a:fillRef>
          <a:effectRef idx="0">
            <a:schemeClr val="accent1"/>
          </a:effectRef>
          <a:fontRef idx="minor">
            <a:schemeClr val="tx1"/>
          </a:fontRef>
        </p:style>
      </p:cxnSp>
      <p:cxnSp>
        <p:nvCxnSpPr>
          <p:cNvPr id="89" name="直線矢印コネクタ 88"/>
          <p:cNvCxnSpPr/>
          <p:nvPr/>
        </p:nvCxnSpPr>
        <p:spPr>
          <a:xfrm flipH="1" flipV="1">
            <a:off x="2563867" y="1795577"/>
            <a:ext cx="288000" cy="324000"/>
          </a:xfrm>
          <a:prstGeom prst="straightConnector1">
            <a:avLst/>
          </a:prstGeom>
          <a:ln w="28575">
            <a:solidFill>
              <a:srgbClr val="00FFFF"/>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矢印コネクタ 89"/>
          <p:cNvCxnSpPr/>
          <p:nvPr/>
        </p:nvCxnSpPr>
        <p:spPr>
          <a:xfrm>
            <a:off x="3521696" y="2857382"/>
            <a:ext cx="288000" cy="324000"/>
          </a:xfrm>
          <a:prstGeom prst="straightConnector1">
            <a:avLst/>
          </a:prstGeom>
          <a:ln w="28575">
            <a:solidFill>
              <a:srgbClr val="00FFFF"/>
            </a:solidFill>
            <a:tailEnd type="triangle"/>
          </a:ln>
        </p:spPr>
        <p:style>
          <a:lnRef idx="1">
            <a:schemeClr val="accent1"/>
          </a:lnRef>
          <a:fillRef idx="0">
            <a:schemeClr val="accent1"/>
          </a:fillRef>
          <a:effectRef idx="0">
            <a:schemeClr val="accent1"/>
          </a:effectRef>
          <a:fontRef idx="minor">
            <a:schemeClr val="tx1"/>
          </a:fontRef>
        </p:style>
      </p:cxnSp>
      <p:sp>
        <p:nvSpPr>
          <p:cNvPr id="56" name="下矢印 55"/>
          <p:cNvSpPr/>
          <p:nvPr/>
        </p:nvSpPr>
        <p:spPr>
          <a:xfrm rot="18831155">
            <a:off x="6249464" y="3014802"/>
            <a:ext cx="435431" cy="69382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下矢印 90"/>
          <p:cNvSpPr/>
          <p:nvPr/>
        </p:nvSpPr>
        <p:spPr>
          <a:xfrm rot="2267201">
            <a:off x="2368583" y="3004581"/>
            <a:ext cx="435431" cy="69382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タイトル 1"/>
          <p:cNvSpPr txBox="1">
            <a:spLocks/>
          </p:cNvSpPr>
          <p:nvPr/>
        </p:nvSpPr>
        <p:spPr bwMode="auto">
          <a:xfrm>
            <a:off x="3484997" y="1266531"/>
            <a:ext cx="99404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r>
              <a:rPr lang="en-US" altLang="ja-JP" i="1" dirty="0" err="1" smtClean="0">
                <a:solidFill>
                  <a:schemeClr val="bg1"/>
                </a:solidFill>
              </a:rPr>
              <a:t>Y</a:t>
            </a:r>
            <a:r>
              <a:rPr lang="en-US" altLang="ja-JP" i="1" baseline="-25000" dirty="0" err="1" smtClean="0">
                <a:solidFill>
                  <a:schemeClr val="bg1"/>
                </a:solidFill>
              </a:rPr>
              <a:t>c</a:t>
            </a:r>
            <a:r>
              <a:rPr lang="en-US" altLang="ja-JP" i="1" baseline="30000" dirty="0" smtClean="0">
                <a:solidFill>
                  <a:schemeClr val="bg1"/>
                </a:solidFill>
              </a:rPr>
              <a:t>*</a:t>
            </a:r>
            <a:endParaRPr lang="ja-JP" altLang="en-US" i="1" baseline="30000" dirty="0">
              <a:solidFill>
                <a:schemeClr val="bg1"/>
              </a:solidFill>
            </a:endParaRPr>
          </a:p>
        </p:txBody>
      </p:sp>
      <p:sp>
        <p:nvSpPr>
          <p:cNvPr id="93" name="タイトル 1"/>
          <p:cNvSpPr txBox="1">
            <a:spLocks/>
          </p:cNvSpPr>
          <p:nvPr/>
        </p:nvSpPr>
        <p:spPr bwMode="auto">
          <a:xfrm>
            <a:off x="4466074" y="1253148"/>
            <a:ext cx="99404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r>
              <a:rPr lang="en-US" altLang="ja-JP" i="1" dirty="0" err="1" smtClean="0">
                <a:solidFill>
                  <a:schemeClr val="bg1"/>
                </a:solidFill>
              </a:rPr>
              <a:t>Y</a:t>
            </a:r>
            <a:r>
              <a:rPr lang="en-US" altLang="ja-JP" i="1" baseline="-25000" dirty="0" err="1" smtClean="0">
                <a:solidFill>
                  <a:schemeClr val="bg1"/>
                </a:solidFill>
              </a:rPr>
              <a:t>c</a:t>
            </a:r>
            <a:r>
              <a:rPr lang="en-US" altLang="ja-JP" i="1" baseline="30000" dirty="0" smtClean="0">
                <a:solidFill>
                  <a:schemeClr val="bg1"/>
                </a:solidFill>
              </a:rPr>
              <a:t>*</a:t>
            </a:r>
            <a:endParaRPr lang="ja-JP" altLang="en-US" i="1" baseline="30000" dirty="0">
              <a:solidFill>
                <a:schemeClr val="bg1"/>
              </a:solidFill>
            </a:endParaRPr>
          </a:p>
        </p:txBody>
      </p:sp>
    </p:spTree>
    <p:extLst>
      <p:ext uri="{BB962C8B-B14F-4D97-AF65-F5344CB8AC3E}">
        <p14:creationId xmlns:p14="http://schemas.microsoft.com/office/powerpoint/2010/main" val="34981211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0" y="1640838"/>
            <a:ext cx="9144000" cy="34141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 name="タイトル 1"/>
          <p:cNvSpPr>
            <a:spLocks noGrp="1"/>
          </p:cNvSpPr>
          <p:nvPr>
            <p:ph type="title"/>
          </p:nvPr>
        </p:nvSpPr>
        <p:spPr>
          <a:xfrm>
            <a:off x="2496082" y="451940"/>
            <a:ext cx="3891781" cy="850106"/>
          </a:xfrm>
        </p:spPr>
        <p:txBody>
          <a:bodyPr/>
          <a:lstStyle/>
          <a:p>
            <a:r>
              <a:rPr lang="en-US" altLang="ja-JP" i="1" dirty="0" err="1" smtClean="0">
                <a:solidFill>
                  <a:schemeClr val="bg1"/>
                </a:solidFill>
              </a:rPr>
              <a:t>Y</a:t>
            </a:r>
            <a:r>
              <a:rPr lang="en-US" altLang="ja-JP" i="1" baseline="-25000" dirty="0" err="1" smtClean="0">
                <a:solidFill>
                  <a:schemeClr val="bg1"/>
                </a:solidFill>
              </a:rPr>
              <a:t>c</a:t>
            </a:r>
            <a:r>
              <a:rPr lang="en-US" altLang="ja-JP" i="1" baseline="30000" dirty="0" smtClean="0">
                <a:solidFill>
                  <a:schemeClr val="bg1"/>
                </a:solidFill>
              </a:rPr>
              <a:t>*</a:t>
            </a:r>
            <a:r>
              <a:rPr kumimoji="1" lang="en-US" altLang="ja-JP" dirty="0" smtClean="0">
                <a:solidFill>
                  <a:schemeClr val="bg1"/>
                </a:solidFill>
              </a:rPr>
              <a:t> </a:t>
            </a:r>
            <a:r>
              <a:rPr kumimoji="1" lang="en-US" altLang="ja-JP" dirty="0" smtClean="0">
                <a:solidFill>
                  <a:schemeClr val="bg1"/>
                </a:solidFill>
              </a:rPr>
              <a:t>Decays (</a:t>
            </a:r>
            <a:r>
              <a:rPr kumimoji="1" lang="en-US" altLang="ja-JP" dirty="0" err="1" smtClean="0">
                <a:solidFill>
                  <a:schemeClr val="bg1"/>
                </a:solidFill>
              </a:rPr>
              <a:t>sim</a:t>
            </a:r>
            <a:r>
              <a:rPr kumimoji="1" lang="en-US" altLang="ja-JP" dirty="0" smtClean="0">
                <a:solidFill>
                  <a:schemeClr val="bg1"/>
                </a:solidFill>
              </a:rPr>
              <a:t>.)</a:t>
            </a:r>
            <a:endParaRPr kumimoji="1" lang="ja-JP" altLang="en-US" dirty="0">
              <a:solidFill>
                <a:schemeClr val="bg1"/>
              </a:solidFill>
            </a:endParaRPr>
          </a:p>
        </p:txBody>
      </p:sp>
      <p:sp>
        <p:nvSpPr>
          <p:cNvPr id="4" name="スライド番号プレースホルダ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14</a:t>
            </a:fld>
            <a:endParaRPr lang="ja-JP" altLang="en-US" dirty="0">
              <a:solidFill>
                <a:prstClr val="black">
                  <a:tint val="75000"/>
                </a:prstClr>
              </a:solidFill>
            </a:endParaRPr>
          </a:p>
        </p:txBody>
      </p:sp>
      <p:grpSp>
        <p:nvGrpSpPr>
          <p:cNvPr id="3" name="グループ化 4"/>
          <p:cNvGrpSpPr/>
          <p:nvPr/>
        </p:nvGrpSpPr>
        <p:grpSpPr>
          <a:xfrm>
            <a:off x="323528" y="1711675"/>
            <a:ext cx="8568952" cy="3322959"/>
            <a:chOff x="323528" y="1340768"/>
            <a:chExt cx="8568952" cy="3322959"/>
          </a:xfrm>
        </p:grpSpPr>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r="52005" b="47698"/>
            <a:stretch>
              <a:fillRect/>
            </a:stretch>
          </p:blipFill>
          <p:spPr bwMode="auto">
            <a:xfrm>
              <a:off x="323528" y="1845343"/>
              <a:ext cx="4055124" cy="2818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1187624" y="1340768"/>
              <a:ext cx="2456122" cy="461665"/>
            </a:xfrm>
            <a:prstGeom prst="rect">
              <a:avLst/>
            </a:prstGeom>
            <a:solidFill>
              <a:schemeClr val="bg1"/>
            </a:solidFill>
            <a:ln>
              <a:solidFill>
                <a:schemeClr val="tx1"/>
              </a:solidFill>
            </a:ln>
          </p:spPr>
          <p:txBody>
            <a:bodyPr wrap="none" rtlCol="0">
              <a:spAutoFit/>
            </a:bodyPr>
            <a:lstStyle/>
            <a:p>
              <a:r>
                <a:rPr lang="en-US" altLang="ja-JP" sz="2400" b="1" i="1" dirty="0" err="1" smtClean="0">
                  <a:solidFill>
                    <a:prstClr val="black"/>
                  </a:solidFill>
                  <a:latin typeface="Symbol" pitchFamily="18" charset="2"/>
                </a:rPr>
                <a:t>L</a:t>
              </a:r>
              <a:r>
                <a:rPr lang="en-US" altLang="ja-JP" sz="2400" b="1" baseline="-25000" dirty="0" err="1" smtClean="0">
                  <a:solidFill>
                    <a:prstClr val="black"/>
                  </a:solidFill>
                </a:rPr>
                <a:t>c</a:t>
              </a:r>
              <a:r>
                <a:rPr lang="en-US" altLang="ja-JP" sz="2400" b="1" dirty="0" smtClean="0">
                  <a:solidFill>
                    <a:prstClr val="black"/>
                  </a:solidFill>
                  <a:latin typeface="Symbol" pitchFamily="18" charset="2"/>
                </a:rPr>
                <a:t>(2940)-&gt;</a:t>
              </a:r>
              <a:r>
                <a:rPr lang="en-US" altLang="ja-JP" sz="2400" b="1" i="1" dirty="0" smtClean="0">
                  <a:solidFill>
                    <a:prstClr val="black"/>
                  </a:solidFill>
                  <a:latin typeface="Symbol" pitchFamily="18" charset="2"/>
                </a:rPr>
                <a:t>S</a:t>
              </a:r>
              <a:r>
                <a:rPr lang="en-US" altLang="ja-JP" sz="2400" b="1" i="1" baseline="-25000" dirty="0" smtClean="0">
                  <a:solidFill>
                    <a:prstClr val="black"/>
                  </a:solidFill>
                </a:rPr>
                <a:t>c</a:t>
              </a:r>
              <a:r>
                <a:rPr lang="en-US" altLang="ja-JP" sz="2400" b="1" baseline="30000" dirty="0" smtClean="0">
                  <a:solidFill>
                    <a:prstClr val="black"/>
                  </a:solidFill>
                </a:rPr>
                <a:t>0</a:t>
              </a:r>
              <a:r>
                <a:rPr lang="en-US" altLang="ja-JP" sz="2400" b="1" dirty="0" smtClean="0">
                  <a:solidFill>
                    <a:prstClr val="black"/>
                  </a:solidFill>
                  <a:latin typeface="Symbol" pitchFamily="18" charset="2"/>
                </a:rPr>
                <a:t> </a:t>
              </a:r>
              <a:r>
                <a:rPr lang="en-US" altLang="ja-JP" sz="2400" b="1" i="1" dirty="0" smtClean="0">
                  <a:solidFill>
                    <a:prstClr val="black"/>
                  </a:solidFill>
                  <a:latin typeface="Symbol" pitchFamily="18" charset="2"/>
                </a:rPr>
                <a:t>p</a:t>
              </a:r>
              <a:r>
                <a:rPr lang="en-US" altLang="ja-JP" sz="2400" b="1" baseline="30000" dirty="0" smtClean="0">
                  <a:solidFill>
                    <a:prstClr val="black"/>
                  </a:solidFill>
                  <a:latin typeface="Symbol" pitchFamily="18" charset="2"/>
                </a:rPr>
                <a:t>+</a:t>
              </a:r>
              <a:endParaRPr lang="ja-JP" altLang="en-US" sz="2400" b="1" baseline="30000" dirty="0">
                <a:solidFill>
                  <a:prstClr val="black"/>
                </a:solidFill>
                <a:latin typeface="Symbol" pitchFamily="18" charset="2"/>
              </a:endParaRPr>
            </a:p>
          </p:txBody>
        </p:sp>
        <p:sp>
          <p:nvSpPr>
            <p:cNvPr id="8" name="テキスト ボックス 7"/>
            <p:cNvSpPr txBox="1"/>
            <p:nvPr/>
          </p:nvSpPr>
          <p:spPr>
            <a:xfrm>
              <a:off x="4845926" y="2241074"/>
              <a:ext cx="763351" cy="338554"/>
            </a:xfrm>
            <a:prstGeom prst="rect">
              <a:avLst/>
            </a:prstGeom>
            <a:solidFill>
              <a:schemeClr val="bg1"/>
            </a:solidFill>
            <a:ln>
              <a:solidFill>
                <a:schemeClr val="tx1"/>
              </a:solidFill>
            </a:ln>
          </p:spPr>
          <p:txBody>
            <a:bodyPr wrap="none" rtlCol="0">
              <a:spAutoFit/>
            </a:bodyPr>
            <a:lstStyle/>
            <a:p>
              <a:r>
                <a:rPr lang="en-US" altLang="ja-JP" sz="1600" b="1" dirty="0" err="1" smtClean="0">
                  <a:solidFill>
                    <a:prstClr val="black"/>
                  </a:solidFill>
                  <a:latin typeface="Symbol" pitchFamily="18" charset="2"/>
                </a:rPr>
                <a:t>S</a:t>
              </a:r>
              <a:r>
                <a:rPr lang="en-US" altLang="ja-JP" sz="1600" b="1" baseline="-25000" dirty="0" err="1" smtClean="0">
                  <a:solidFill>
                    <a:prstClr val="black"/>
                  </a:solidFill>
                </a:rPr>
                <a:t>c</a:t>
              </a:r>
              <a:r>
                <a:rPr lang="en-US" altLang="ja-JP" sz="1600" b="1" baseline="30000" dirty="0" smtClean="0">
                  <a:solidFill>
                    <a:prstClr val="black"/>
                  </a:solidFill>
                </a:rPr>
                <a:t>++</a:t>
              </a:r>
              <a:r>
                <a:rPr lang="en-US" altLang="ja-JP" sz="1600" b="1" dirty="0" smtClean="0">
                  <a:solidFill>
                    <a:prstClr val="black"/>
                  </a:solidFill>
                  <a:latin typeface="Symbol" pitchFamily="18" charset="2"/>
                </a:rPr>
                <a:t> p</a:t>
              </a:r>
              <a:r>
                <a:rPr lang="en-US" altLang="ja-JP" sz="1600" b="1" baseline="30000" dirty="0" smtClean="0">
                  <a:solidFill>
                    <a:prstClr val="black"/>
                  </a:solidFill>
                  <a:latin typeface="Symbol" pitchFamily="18" charset="2"/>
                </a:rPr>
                <a:t>-</a:t>
              </a:r>
              <a:endParaRPr lang="ja-JP" altLang="en-US" sz="1600" b="1" baseline="30000" dirty="0">
                <a:solidFill>
                  <a:prstClr val="black"/>
                </a:solidFill>
                <a:latin typeface="Symbol" pitchFamily="18" charset="2"/>
              </a:endParaRPr>
            </a:p>
          </p:txBody>
        </p:sp>
        <p:sp>
          <p:nvSpPr>
            <p:cNvPr id="9" name="テキスト ボックス 8"/>
            <p:cNvSpPr txBox="1"/>
            <p:nvPr/>
          </p:nvSpPr>
          <p:spPr>
            <a:xfrm>
              <a:off x="2809062" y="2575495"/>
              <a:ext cx="466794" cy="369332"/>
            </a:xfrm>
            <a:prstGeom prst="rect">
              <a:avLst/>
            </a:prstGeom>
            <a:solidFill>
              <a:schemeClr val="bg1"/>
            </a:solidFill>
          </p:spPr>
          <p:txBody>
            <a:bodyPr wrap="none" rtlCol="0">
              <a:spAutoFit/>
            </a:bodyPr>
            <a:lstStyle/>
            <a:p>
              <a:r>
                <a:rPr lang="en-US" altLang="ja-JP" b="1" i="1" dirty="0" smtClean="0">
                  <a:solidFill>
                    <a:prstClr val="black"/>
                  </a:solidFill>
                  <a:latin typeface="Symbol" pitchFamily="18" charset="2"/>
                </a:rPr>
                <a:t>S</a:t>
              </a:r>
              <a:r>
                <a:rPr lang="en-US" altLang="ja-JP" b="1" i="1" baseline="-25000" dirty="0" smtClean="0">
                  <a:solidFill>
                    <a:prstClr val="black"/>
                  </a:solidFill>
                </a:rPr>
                <a:t>c</a:t>
              </a:r>
              <a:r>
                <a:rPr lang="en-US" altLang="ja-JP" b="1" baseline="30000" dirty="0" smtClean="0">
                  <a:solidFill>
                    <a:prstClr val="black"/>
                  </a:solidFill>
                </a:rPr>
                <a:t>0</a:t>
              </a:r>
              <a:endParaRPr lang="ja-JP" altLang="en-US" b="1" dirty="0">
                <a:solidFill>
                  <a:srgbClr val="FF0000"/>
                </a:solidFill>
              </a:endParaRPr>
            </a:p>
          </p:txBody>
        </p:sp>
        <p:sp>
          <p:nvSpPr>
            <p:cNvPr id="10" name="テキスト ボックス 9"/>
            <p:cNvSpPr txBox="1"/>
            <p:nvPr/>
          </p:nvSpPr>
          <p:spPr>
            <a:xfrm>
              <a:off x="5386677" y="2816098"/>
              <a:ext cx="481222" cy="307777"/>
            </a:xfrm>
            <a:prstGeom prst="rect">
              <a:avLst/>
            </a:prstGeom>
            <a:solidFill>
              <a:schemeClr val="bg1"/>
            </a:solidFill>
          </p:spPr>
          <p:txBody>
            <a:bodyPr wrap="none" rtlCol="0">
              <a:spAutoFit/>
            </a:bodyPr>
            <a:lstStyle/>
            <a:p>
              <a:r>
                <a:rPr lang="en-US" altLang="ja-JP" sz="1400" b="1" dirty="0" err="1" smtClean="0">
                  <a:solidFill>
                    <a:prstClr val="black"/>
                  </a:solidFill>
                  <a:latin typeface="Symbol" pitchFamily="18" charset="2"/>
                </a:rPr>
                <a:t>S</a:t>
              </a:r>
              <a:r>
                <a:rPr lang="en-US" altLang="ja-JP" sz="1400" b="1" baseline="-25000" dirty="0" err="1" smtClean="0">
                  <a:solidFill>
                    <a:prstClr val="black"/>
                  </a:solidFill>
                </a:rPr>
                <a:t>c</a:t>
              </a:r>
              <a:r>
                <a:rPr lang="en-US" altLang="ja-JP" sz="1400" b="1" baseline="30000" dirty="0" smtClean="0">
                  <a:solidFill>
                    <a:prstClr val="black"/>
                  </a:solidFill>
                </a:rPr>
                <a:t>++</a:t>
              </a:r>
              <a:endParaRPr lang="ja-JP" altLang="en-US" sz="1400" b="1" dirty="0">
                <a:solidFill>
                  <a:srgbClr val="FF0000"/>
                </a:solidFill>
              </a:endParaRPr>
            </a:p>
          </p:txBody>
        </p:sp>
        <p:sp>
          <p:nvSpPr>
            <p:cNvPr id="11" name="正方形/長方形 10"/>
            <p:cNvSpPr/>
            <p:nvPr/>
          </p:nvSpPr>
          <p:spPr>
            <a:xfrm>
              <a:off x="1115616" y="2204864"/>
              <a:ext cx="1287532" cy="400110"/>
            </a:xfrm>
            <a:prstGeom prst="rect">
              <a:avLst/>
            </a:prstGeom>
          </p:spPr>
          <p:txBody>
            <a:bodyPr wrap="none">
              <a:spAutoFit/>
            </a:bodyPr>
            <a:lstStyle/>
            <a:p>
              <a:r>
                <a:rPr lang="en-US" altLang="ja-JP" sz="2000" b="1" dirty="0" err="1" smtClean="0">
                  <a:solidFill>
                    <a:prstClr val="black"/>
                  </a:solidFill>
                </a:rPr>
                <a:t>N</a:t>
              </a:r>
              <a:r>
                <a:rPr lang="en-US" altLang="ja-JP" sz="2000" b="1" baseline="-25000" dirty="0" err="1" smtClean="0">
                  <a:solidFill>
                    <a:prstClr val="black"/>
                  </a:solidFill>
                  <a:latin typeface="Symbol" pitchFamily="18" charset="2"/>
                </a:rPr>
                <a:t>pS</a:t>
              </a:r>
              <a:r>
                <a:rPr lang="en-US" altLang="ja-JP" sz="2000" b="1" baseline="-25000" dirty="0" err="1" smtClean="0">
                  <a:solidFill>
                    <a:prstClr val="black"/>
                  </a:solidFill>
                </a:rPr>
                <a:t>c</a:t>
              </a:r>
              <a:r>
                <a:rPr lang="en-US" altLang="ja-JP" sz="2000" b="1" dirty="0" smtClean="0">
                  <a:solidFill>
                    <a:prstClr val="black"/>
                  </a:solidFill>
                </a:rPr>
                <a:t> ~ 200</a:t>
              </a:r>
              <a:endParaRPr lang="ja-JP" altLang="en-US" sz="3200" b="1" dirty="0">
                <a:solidFill>
                  <a:prstClr val="black"/>
                </a:solidFill>
              </a:endParaRPr>
            </a:p>
          </p:txBody>
        </p:sp>
        <p:sp>
          <p:nvSpPr>
            <p:cNvPr id="12" name="正方形/長方形 11"/>
            <p:cNvSpPr/>
            <p:nvPr/>
          </p:nvSpPr>
          <p:spPr>
            <a:xfrm>
              <a:off x="5962741" y="2240034"/>
              <a:ext cx="1287532" cy="400110"/>
            </a:xfrm>
            <a:prstGeom prst="rect">
              <a:avLst/>
            </a:prstGeom>
          </p:spPr>
          <p:txBody>
            <a:bodyPr wrap="none">
              <a:spAutoFit/>
            </a:bodyPr>
            <a:lstStyle/>
            <a:p>
              <a:r>
                <a:rPr lang="en-US" altLang="ja-JP" sz="2000" b="1" dirty="0" err="1" smtClean="0">
                  <a:solidFill>
                    <a:prstClr val="black"/>
                  </a:solidFill>
                </a:rPr>
                <a:t>N</a:t>
              </a:r>
              <a:r>
                <a:rPr lang="en-US" altLang="ja-JP" sz="2000" b="1" baseline="-25000" dirty="0" err="1" smtClean="0">
                  <a:solidFill>
                    <a:prstClr val="black"/>
                  </a:solidFill>
                  <a:latin typeface="Symbol" pitchFamily="18" charset="2"/>
                </a:rPr>
                <a:t>pS</a:t>
              </a:r>
              <a:r>
                <a:rPr lang="en-US" altLang="ja-JP" sz="2000" b="1" baseline="-25000" dirty="0" err="1" smtClean="0">
                  <a:solidFill>
                    <a:prstClr val="black"/>
                  </a:solidFill>
                </a:rPr>
                <a:t>c</a:t>
              </a:r>
              <a:r>
                <a:rPr lang="en-US" altLang="ja-JP" sz="2000" b="1" dirty="0" smtClean="0">
                  <a:solidFill>
                    <a:prstClr val="black"/>
                  </a:solidFill>
                </a:rPr>
                <a:t> ~ 200</a:t>
              </a:r>
              <a:endParaRPr lang="ja-JP" altLang="en-US" sz="3200" b="1" dirty="0">
                <a:solidFill>
                  <a:prstClr val="black"/>
                </a:solidFill>
              </a:endParaRPr>
            </a:p>
          </p:txBody>
        </p:sp>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49066" t="52313"/>
            <a:stretch>
              <a:fillRect/>
            </a:stretch>
          </p:blipFill>
          <p:spPr bwMode="auto">
            <a:xfrm>
              <a:off x="4211960" y="1988840"/>
              <a:ext cx="4340793" cy="25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テキスト ボックス 13"/>
            <p:cNvSpPr txBox="1"/>
            <p:nvPr/>
          </p:nvSpPr>
          <p:spPr>
            <a:xfrm>
              <a:off x="5436096" y="1340768"/>
              <a:ext cx="2295821" cy="461665"/>
            </a:xfrm>
            <a:prstGeom prst="rect">
              <a:avLst/>
            </a:prstGeom>
            <a:solidFill>
              <a:schemeClr val="bg1"/>
            </a:solidFill>
            <a:ln>
              <a:solidFill>
                <a:schemeClr val="tx1"/>
              </a:solidFill>
            </a:ln>
          </p:spPr>
          <p:txBody>
            <a:bodyPr wrap="none" rtlCol="0">
              <a:spAutoFit/>
            </a:bodyPr>
            <a:lstStyle/>
            <a:p>
              <a:r>
                <a:rPr lang="en-US" altLang="ja-JP" sz="2400" b="1" i="1" dirty="0" err="1" smtClean="0">
                  <a:solidFill>
                    <a:prstClr val="black"/>
                  </a:solidFill>
                  <a:latin typeface="Symbol" pitchFamily="18" charset="2"/>
                </a:rPr>
                <a:t>L</a:t>
              </a:r>
              <a:r>
                <a:rPr lang="en-US" altLang="ja-JP" sz="2400" b="1" baseline="-25000" dirty="0" err="1" smtClean="0">
                  <a:solidFill>
                    <a:prstClr val="black"/>
                  </a:solidFill>
                </a:rPr>
                <a:t>c</a:t>
              </a:r>
              <a:r>
                <a:rPr lang="en-US" altLang="ja-JP" sz="2400" b="1" dirty="0" smtClean="0">
                  <a:solidFill>
                    <a:prstClr val="black"/>
                  </a:solidFill>
                  <a:latin typeface="Symbol" pitchFamily="18" charset="2"/>
                </a:rPr>
                <a:t>(2940)-&gt; </a:t>
              </a:r>
              <a:r>
                <a:rPr lang="en-US" altLang="ja-JP" sz="2400" b="1" dirty="0" smtClean="0">
                  <a:solidFill>
                    <a:prstClr val="black"/>
                  </a:solidFill>
                </a:rPr>
                <a:t>p D</a:t>
              </a:r>
              <a:r>
                <a:rPr lang="en-US" altLang="ja-JP" sz="2400" b="1" baseline="30000" dirty="0" smtClean="0">
                  <a:solidFill>
                    <a:prstClr val="black"/>
                  </a:solidFill>
                </a:rPr>
                <a:t>0</a:t>
              </a:r>
              <a:endParaRPr lang="ja-JP" altLang="en-US" sz="2400" b="1" baseline="30000" dirty="0">
                <a:solidFill>
                  <a:prstClr val="black"/>
                </a:solidFill>
              </a:endParaRPr>
            </a:p>
          </p:txBody>
        </p:sp>
        <p:sp>
          <p:nvSpPr>
            <p:cNvPr id="15" name="正方形/長方形 14"/>
            <p:cNvSpPr/>
            <p:nvPr/>
          </p:nvSpPr>
          <p:spPr>
            <a:xfrm>
              <a:off x="5137567" y="2204864"/>
              <a:ext cx="1234633" cy="400110"/>
            </a:xfrm>
            <a:prstGeom prst="rect">
              <a:avLst/>
            </a:prstGeom>
          </p:spPr>
          <p:txBody>
            <a:bodyPr wrap="none">
              <a:spAutoFit/>
            </a:bodyPr>
            <a:lstStyle/>
            <a:p>
              <a:r>
                <a:rPr lang="en-US" altLang="ja-JP" sz="2000" b="1" dirty="0" err="1" smtClean="0">
                  <a:solidFill>
                    <a:prstClr val="black"/>
                  </a:solidFill>
                </a:rPr>
                <a:t>N</a:t>
              </a:r>
              <a:r>
                <a:rPr lang="en-US" altLang="ja-JP" sz="2000" b="1" baseline="-25000" dirty="0" err="1" smtClean="0">
                  <a:solidFill>
                    <a:prstClr val="black"/>
                  </a:solidFill>
                </a:rPr>
                <a:t>pD</a:t>
              </a:r>
              <a:r>
                <a:rPr lang="en-US" altLang="ja-JP" sz="2000" b="1" dirty="0" smtClean="0">
                  <a:solidFill>
                    <a:prstClr val="black"/>
                  </a:solidFill>
                </a:rPr>
                <a:t> ~ 320</a:t>
              </a:r>
              <a:endParaRPr lang="ja-JP" altLang="en-US" sz="3200" b="1" dirty="0">
                <a:solidFill>
                  <a:prstClr val="black"/>
                </a:solidFill>
              </a:endParaRPr>
            </a:p>
          </p:txBody>
        </p:sp>
        <p:sp>
          <p:nvSpPr>
            <p:cNvPr id="16" name="テキスト ボックス 15"/>
            <p:cNvSpPr txBox="1"/>
            <p:nvPr/>
          </p:nvSpPr>
          <p:spPr>
            <a:xfrm>
              <a:off x="6948264" y="2215455"/>
              <a:ext cx="428322" cy="369332"/>
            </a:xfrm>
            <a:prstGeom prst="rect">
              <a:avLst/>
            </a:prstGeom>
            <a:solidFill>
              <a:schemeClr val="bg1"/>
            </a:solidFill>
          </p:spPr>
          <p:txBody>
            <a:bodyPr wrap="none" rtlCol="0">
              <a:spAutoFit/>
            </a:bodyPr>
            <a:lstStyle/>
            <a:p>
              <a:r>
                <a:rPr lang="en-US" altLang="ja-JP" b="1" i="1" dirty="0" smtClean="0">
                  <a:solidFill>
                    <a:prstClr val="black"/>
                  </a:solidFill>
                  <a:cs typeface="Times New Roman" pitchFamily="18" charset="0"/>
                </a:rPr>
                <a:t>D</a:t>
              </a:r>
              <a:r>
                <a:rPr lang="en-US" altLang="ja-JP" b="1" baseline="30000" dirty="0" smtClean="0">
                  <a:solidFill>
                    <a:prstClr val="black"/>
                  </a:solidFill>
                  <a:cs typeface="Times New Roman" pitchFamily="18" charset="0"/>
                </a:rPr>
                <a:t>0</a:t>
              </a:r>
              <a:endParaRPr lang="ja-JP" altLang="en-US" b="1" baseline="30000" dirty="0">
                <a:solidFill>
                  <a:srgbClr val="FF0000"/>
                </a:solidFill>
                <a:cs typeface="Times New Roman" pitchFamily="18" charset="0"/>
              </a:endParaRPr>
            </a:p>
          </p:txBody>
        </p:sp>
        <p:grpSp>
          <p:nvGrpSpPr>
            <p:cNvPr id="5" name="グループ化 24"/>
            <p:cNvGrpSpPr/>
            <p:nvPr/>
          </p:nvGrpSpPr>
          <p:grpSpPr>
            <a:xfrm>
              <a:off x="7452320" y="2270261"/>
              <a:ext cx="1440160" cy="1086731"/>
              <a:chOff x="7596336" y="1622189"/>
              <a:chExt cx="1440160" cy="1086731"/>
            </a:xfrm>
          </p:grpSpPr>
          <p:sp>
            <p:nvSpPr>
              <p:cNvPr id="19" name="正方形/長方形 18"/>
              <p:cNvSpPr/>
              <p:nvPr/>
            </p:nvSpPr>
            <p:spPr>
              <a:xfrm>
                <a:off x="7596336" y="1622189"/>
                <a:ext cx="1440160" cy="101472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20" name="直線コネクタ 19"/>
              <p:cNvCxnSpPr/>
              <p:nvPr/>
            </p:nvCxnSpPr>
            <p:spPr>
              <a:xfrm flipV="1">
                <a:off x="7657026" y="1807986"/>
                <a:ext cx="366616" cy="5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13"/>
              <p:cNvCxnSpPr/>
              <p:nvPr/>
            </p:nvCxnSpPr>
            <p:spPr>
              <a:xfrm flipV="1">
                <a:off x="7657026" y="2167506"/>
                <a:ext cx="366616" cy="52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V="1">
                <a:off x="7657026" y="2527546"/>
                <a:ext cx="366616" cy="5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8009316" y="1657359"/>
                <a:ext cx="583814" cy="307777"/>
              </a:xfrm>
              <a:prstGeom prst="rect">
                <a:avLst/>
              </a:prstGeom>
              <a:noFill/>
            </p:spPr>
            <p:txBody>
              <a:bodyPr wrap="none" rtlCol="0">
                <a:spAutoFit/>
              </a:bodyPr>
              <a:lstStyle/>
              <a:p>
                <a:r>
                  <a:rPr lang="en-US" altLang="ja-JP" sz="1400" b="1" dirty="0" smtClean="0">
                    <a:solidFill>
                      <a:prstClr val="black"/>
                    </a:solidFill>
                  </a:rPr>
                  <a:t>SUM</a:t>
                </a:r>
                <a:endParaRPr lang="ja-JP" altLang="en-US" sz="1400" b="1" dirty="0">
                  <a:solidFill>
                    <a:prstClr val="black"/>
                  </a:solidFill>
                </a:endParaRPr>
              </a:p>
            </p:txBody>
          </p:sp>
          <p:sp>
            <p:nvSpPr>
              <p:cNvPr id="24" name="テキスト ボックス 23"/>
              <p:cNvSpPr txBox="1"/>
              <p:nvPr/>
            </p:nvSpPr>
            <p:spPr>
              <a:xfrm>
                <a:off x="8017066" y="2004265"/>
                <a:ext cx="662361" cy="307777"/>
              </a:xfrm>
              <a:prstGeom prst="rect">
                <a:avLst/>
              </a:prstGeom>
              <a:noFill/>
            </p:spPr>
            <p:txBody>
              <a:bodyPr wrap="none" rtlCol="0">
                <a:spAutoFit/>
              </a:bodyPr>
              <a:lstStyle/>
              <a:p>
                <a:r>
                  <a:rPr lang="en-US" altLang="ja-JP" sz="1400" b="1" dirty="0" smtClean="0">
                    <a:solidFill>
                      <a:prstClr val="black"/>
                    </a:solidFill>
                  </a:rPr>
                  <a:t>Signal</a:t>
                </a:r>
                <a:endParaRPr lang="ja-JP" altLang="en-US" sz="1400" b="1" dirty="0">
                  <a:solidFill>
                    <a:prstClr val="black"/>
                  </a:solidFill>
                </a:endParaRPr>
              </a:p>
            </p:txBody>
          </p:sp>
          <p:sp>
            <p:nvSpPr>
              <p:cNvPr id="25" name="テキスト ボックス 24"/>
              <p:cNvSpPr txBox="1"/>
              <p:nvPr/>
            </p:nvSpPr>
            <p:spPr>
              <a:xfrm>
                <a:off x="8028384" y="2401143"/>
                <a:ext cx="898003" cy="307777"/>
              </a:xfrm>
              <a:prstGeom prst="rect">
                <a:avLst/>
              </a:prstGeom>
              <a:noFill/>
            </p:spPr>
            <p:txBody>
              <a:bodyPr wrap="none" rtlCol="0">
                <a:spAutoFit/>
              </a:bodyPr>
              <a:lstStyle/>
              <a:p>
                <a:r>
                  <a:rPr lang="en-US" altLang="ja-JP" sz="1400" b="1" dirty="0" smtClean="0">
                    <a:solidFill>
                      <a:prstClr val="black"/>
                    </a:solidFill>
                  </a:rPr>
                  <a:t>Main BG</a:t>
                </a:r>
                <a:endParaRPr lang="ja-JP" altLang="en-US" sz="1400" b="1" dirty="0">
                  <a:solidFill>
                    <a:prstClr val="black"/>
                  </a:solidFill>
                </a:endParaRPr>
              </a:p>
            </p:txBody>
          </p:sp>
        </p:grpSp>
        <p:sp>
          <p:nvSpPr>
            <p:cNvPr id="18" name="正方形/長方形 17"/>
            <p:cNvSpPr/>
            <p:nvPr/>
          </p:nvSpPr>
          <p:spPr>
            <a:xfrm>
              <a:off x="1619672" y="1772816"/>
              <a:ext cx="2307042" cy="369332"/>
            </a:xfrm>
            <a:prstGeom prst="rect">
              <a:avLst/>
            </a:prstGeom>
          </p:spPr>
          <p:txBody>
            <a:bodyPr wrap="none">
              <a:spAutoFit/>
            </a:bodyPr>
            <a:lstStyle/>
            <a:p>
              <a:r>
                <a:rPr lang="en-US" altLang="ja-JP" dirty="0" smtClean="0">
                  <a:solidFill>
                    <a:srgbClr val="0000FF"/>
                  </a:solidFill>
                </a:rPr>
                <a:t>with </a:t>
              </a:r>
              <a:r>
                <a:rPr lang="en-US" altLang="ja-JP" dirty="0" err="1" smtClean="0">
                  <a:solidFill>
                    <a:srgbClr val="0000FF"/>
                  </a:solidFill>
                  <a:latin typeface="Symbol" pitchFamily="18" charset="2"/>
                </a:rPr>
                <a:t>L</a:t>
              </a:r>
              <a:r>
                <a:rPr lang="en-US" altLang="ja-JP" baseline="-25000" dirty="0" err="1" smtClean="0">
                  <a:solidFill>
                    <a:srgbClr val="0000FF"/>
                  </a:solidFill>
                </a:rPr>
                <a:t>c</a:t>
              </a:r>
              <a:r>
                <a:rPr lang="en-US" altLang="ja-JP" baseline="30000" dirty="0" smtClean="0">
                  <a:solidFill>
                    <a:srgbClr val="0000FF"/>
                  </a:solidFill>
                </a:rPr>
                <a:t>+</a:t>
              </a:r>
              <a:r>
                <a:rPr lang="ja-JP" altLang="en-US" dirty="0" smtClean="0">
                  <a:solidFill>
                    <a:srgbClr val="0000FF"/>
                  </a:solidFill>
                </a:rPr>
                <a:t> </a:t>
              </a:r>
              <a:r>
                <a:rPr lang="en-US" altLang="ja-JP" dirty="0" smtClean="0">
                  <a:solidFill>
                    <a:srgbClr val="0000FF"/>
                  </a:solidFill>
                  <a:latin typeface="Symbol" pitchFamily="18" charset="2"/>
                </a:rPr>
                <a:t>p</a:t>
              </a:r>
              <a:r>
                <a:rPr lang="en-US" altLang="ja-JP" baseline="30000" dirty="0" smtClean="0">
                  <a:solidFill>
                    <a:srgbClr val="0000FF"/>
                  </a:solidFill>
                  <a:latin typeface="Symbol" pitchFamily="18" charset="2"/>
                </a:rPr>
                <a:t>+</a:t>
              </a:r>
              <a:r>
                <a:rPr lang="en-US" altLang="ja-JP" dirty="0" smtClean="0">
                  <a:solidFill>
                    <a:srgbClr val="0000FF"/>
                  </a:solidFill>
                </a:rPr>
                <a:t> </a:t>
              </a:r>
              <a:r>
                <a:rPr lang="en-US" altLang="ja-JP" dirty="0" smtClean="0">
                  <a:solidFill>
                    <a:srgbClr val="0000FF"/>
                  </a:solidFill>
                  <a:latin typeface="Symbol" pitchFamily="18" charset="2"/>
                </a:rPr>
                <a:t>p</a:t>
              </a:r>
              <a:r>
                <a:rPr lang="en-US" altLang="ja-JP" baseline="30000" dirty="0" smtClean="0">
                  <a:solidFill>
                    <a:srgbClr val="0000FF"/>
                  </a:solidFill>
                  <a:latin typeface="Symbol" pitchFamily="18" charset="2"/>
                </a:rPr>
                <a:t>-</a:t>
              </a:r>
              <a:r>
                <a:rPr lang="ja-JP" altLang="en-US" dirty="0" smtClean="0">
                  <a:solidFill>
                    <a:srgbClr val="0000FF"/>
                  </a:solidFill>
                </a:rPr>
                <a:t> </a:t>
              </a:r>
              <a:r>
                <a:rPr lang="en-US" altLang="ja-JP" dirty="0" smtClean="0">
                  <a:solidFill>
                    <a:srgbClr val="0000FF"/>
                  </a:solidFill>
                </a:rPr>
                <a:t>selected</a:t>
              </a:r>
              <a:endParaRPr lang="ja-JP" altLang="en-US" dirty="0">
                <a:solidFill>
                  <a:prstClr val="black"/>
                </a:solidFill>
              </a:endParaRPr>
            </a:p>
          </p:txBody>
        </p:sp>
        <p:sp>
          <p:nvSpPr>
            <p:cNvPr id="30" name="正方形/長方形 29"/>
            <p:cNvSpPr/>
            <p:nvPr/>
          </p:nvSpPr>
          <p:spPr>
            <a:xfrm>
              <a:off x="971600" y="2575495"/>
              <a:ext cx="1534394" cy="400110"/>
            </a:xfrm>
            <a:prstGeom prst="rect">
              <a:avLst/>
            </a:prstGeom>
          </p:spPr>
          <p:txBody>
            <a:bodyPr wrap="none">
              <a:spAutoFit/>
            </a:bodyPr>
            <a:lstStyle/>
            <a:p>
              <a:r>
                <a:rPr lang="en-US" altLang="ja-JP" sz="2000" b="1" dirty="0" smtClean="0">
                  <a:solidFill>
                    <a:prstClr val="black"/>
                  </a:solidFill>
                </a:rPr>
                <a:t>(</a:t>
              </a:r>
              <a:r>
                <a:rPr lang="en-US" altLang="ja-JP" sz="2000" b="1" dirty="0" err="1" smtClean="0">
                  <a:solidFill>
                    <a:prstClr val="black"/>
                  </a:solidFill>
                </a:rPr>
                <a:t>BR</a:t>
              </a:r>
              <a:r>
                <a:rPr lang="en-US" altLang="ja-JP" sz="2000" b="1" baseline="-25000" dirty="0" err="1" smtClean="0">
                  <a:solidFill>
                    <a:prstClr val="black"/>
                  </a:solidFill>
                  <a:latin typeface="Symbol" pitchFamily="18" charset="2"/>
                </a:rPr>
                <a:t>pS</a:t>
              </a:r>
              <a:r>
                <a:rPr lang="en-US" altLang="ja-JP" sz="2000" b="1" baseline="-25000" dirty="0" err="1" smtClean="0">
                  <a:solidFill>
                    <a:prstClr val="black"/>
                  </a:solidFill>
                </a:rPr>
                <a:t>c</a:t>
              </a:r>
              <a:r>
                <a:rPr lang="en-US" altLang="ja-JP" sz="2000" b="1" dirty="0" smtClean="0">
                  <a:solidFill>
                    <a:prstClr val="black"/>
                  </a:solidFill>
                </a:rPr>
                <a:t> =13%)</a:t>
              </a:r>
              <a:endParaRPr lang="ja-JP" altLang="en-US" sz="3200" b="1" dirty="0">
                <a:solidFill>
                  <a:prstClr val="black"/>
                </a:solidFill>
              </a:endParaRPr>
            </a:p>
          </p:txBody>
        </p:sp>
        <p:sp>
          <p:nvSpPr>
            <p:cNvPr id="31" name="正方形/長方形 30"/>
            <p:cNvSpPr/>
            <p:nvPr/>
          </p:nvSpPr>
          <p:spPr>
            <a:xfrm>
              <a:off x="5004048" y="2575495"/>
              <a:ext cx="1465466" cy="400110"/>
            </a:xfrm>
            <a:prstGeom prst="rect">
              <a:avLst/>
            </a:prstGeom>
          </p:spPr>
          <p:txBody>
            <a:bodyPr wrap="none">
              <a:spAutoFit/>
            </a:bodyPr>
            <a:lstStyle/>
            <a:p>
              <a:r>
                <a:rPr lang="en-US" altLang="ja-JP" sz="2000" b="1" dirty="0" smtClean="0">
                  <a:solidFill>
                    <a:prstClr val="black"/>
                  </a:solidFill>
                </a:rPr>
                <a:t>(</a:t>
              </a:r>
              <a:r>
                <a:rPr lang="en-US" altLang="ja-JP" sz="2000" b="1" dirty="0" err="1" smtClean="0">
                  <a:solidFill>
                    <a:prstClr val="black"/>
                  </a:solidFill>
                </a:rPr>
                <a:t>BR</a:t>
              </a:r>
              <a:r>
                <a:rPr lang="en-US" altLang="ja-JP" sz="2000" b="1" baseline="-25000" dirty="0" err="1" smtClean="0">
                  <a:solidFill>
                    <a:prstClr val="black"/>
                  </a:solidFill>
                </a:rPr>
                <a:t>pD</a:t>
              </a:r>
              <a:r>
                <a:rPr lang="en-US" altLang="ja-JP" sz="2000" b="1" dirty="0" smtClean="0">
                  <a:solidFill>
                    <a:prstClr val="black"/>
                  </a:solidFill>
                </a:rPr>
                <a:t> =20%)</a:t>
              </a:r>
              <a:endParaRPr lang="ja-JP" altLang="en-US" sz="3200" b="1" dirty="0">
                <a:solidFill>
                  <a:prstClr val="black"/>
                </a:solidFill>
              </a:endParaRPr>
            </a:p>
          </p:txBody>
        </p:sp>
      </p:grpSp>
      <p:sp>
        <p:nvSpPr>
          <p:cNvPr id="27" name="正方形/長方形 26"/>
          <p:cNvSpPr/>
          <p:nvPr/>
        </p:nvSpPr>
        <p:spPr>
          <a:xfrm>
            <a:off x="408485" y="5233168"/>
            <a:ext cx="8458843" cy="461665"/>
          </a:xfrm>
          <a:prstGeom prst="rect">
            <a:avLst/>
          </a:prstGeom>
        </p:spPr>
        <p:txBody>
          <a:bodyPr wrap="square">
            <a:spAutoFit/>
          </a:bodyPr>
          <a:lstStyle/>
          <a:p>
            <a:r>
              <a:rPr lang="en-US" altLang="ja-JP" sz="2400" dirty="0" smtClean="0">
                <a:solidFill>
                  <a:prstClr val="white"/>
                </a:solidFill>
              </a:rPr>
              <a:t>* Branching ratios: </a:t>
            </a:r>
            <a:r>
              <a:rPr lang="en-US" altLang="ja-JP" sz="2400" dirty="0" err="1" smtClean="0">
                <a:solidFill>
                  <a:prstClr val="white"/>
                </a:solidFill>
              </a:rPr>
              <a:t>Diquark</a:t>
            </a:r>
            <a:r>
              <a:rPr lang="en-US" altLang="ja-JP" sz="2400" dirty="0" smtClean="0">
                <a:solidFill>
                  <a:prstClr val="white"/>
                </a:solidFill>
              </a:rPr>
              <a:t> corr. affects </a:t>
            </a:r>
            <a:r>
              <a:rPr lang="en-US" altLang="ja-JP" sz="2400" dirty="0" smtClean="0">
                <a:solidFill>
                  <a:prstClr val="white"/>
                </a:solidFill>
                <a:latin typeface="Symbol" pitchFamily="18" charset="2"/>
              </a:rPr>
              <a:t>G(</a:t>
            </a:r>
            <a:r>
              <a:rPr lang="en-US" altLang="ja-JP" sz="2400" i="1" dirty="0" err="1" smtClean="0">
                <a:solidFill>
                  <a:prstClr val="white"/>
                </a:solidFill>
                <a:latin typeface="Symbol" pitchFamily="18" charset="2"/>
              </a:rPr>
              <a:t>L</a:t>
            </a:r>
            <a:r>
              <a:rPr lang="en-US" altLang="ja-JP" sz="2400" i="1" baseline="-25000" dirty="0" err="1" smtClean="0">
                <a:solidFill>
                  <a:prstClr val="white"/>
                </a:solidFill>
              </a:rPr>
              <a:t>c</a:t>
            </a:r>
            <a:r>
              <a:rPr lang="en-US" altLang="ja-JP" sz="2400" dirty="0" smtClean="0">
                <a:solidFill>
                  <a:prstClr val="white"/>
                </a:solidFill>
              </a:rPr>
              <a:t>*-&gt;</a:t>
            </a:r>
            <a:r>
              <a:rPr lang="en-US" altLang="ja-JP" sz="2400" i="1" dirty="0" err="1" smtClean="0">
                <a:solidFill>
                  <a:prstClr val="white"/>
                </a:solidFill>
              </a:rPr>
              <a:t>pD</a:t>
            </a:r>
            <a:r>
              <a:rPr lang="en-US" altLang="ja-JP" sz="2400" i="1" dirty="0" smtClean="0">
                <a:solidFill>
                  <a:prstClr val="white"/>
                </a:solidFill>
              </a:rPr>
              <a:t>)</a:t>
            </a:r>
            <a:r>
              <a:rPr lang="en-US" altLang="ja-JP" sz="2400" dirty="0" smtClean="0">
                <a:solidFill>
                  <a:prstClr val="white"/>
                </a:solidFill>
              </a:rPr>
              <a:t>/</a:t>
            </a:r>
            <a:r>
              <a:rPr lang="en-US" altLang="ja-JP" sz="2400" dirty="0" smtClean="0">
                <a:solidFill>
                  <a:prstClr val="white"/>
                </a:solidFill>
                <a:latin typeface="Symbol" pitchFamily="18" charset="2"/>
              </a:rPr>
              <a:t>G(</a:t>
            </a:r>
            <a:r>
              <a:rPr lang="en-US" altLang="ja-JP" sz="2400" i="1" dirty="0" err="1" smtClean="0">
                <a:solidFill>
                  <a:prstClr val="white"/>
                </a:solidFill>
                <a:latin typeface="Symbol" pitchFamily="18" charset="2"/>
              </a:rPr>
              <a:t>L</a:t>
            </a:r>
            <a:r>
              <a:rPr lang="en-US" altLang="ja-JP" sz="2400" i="1" baseline="-25000" dirty="0" err="1" smtClean="0">
                <a:solidFill>
                  <a:prstClr val="white"/>
                </a:solidFill>
              </a:rPr>
              <a:t>c</a:t>
            </a:r>
            <a:r>
              <a:rPr lang="en-US" altLang="ja-JP" sz="2400" dirty="0" smtClean="0">
                <a:solidFill>
                  <a:prstClr val="white"/>
                </a:solidFill>
              </a:rPr>
              <a:t>*-&gt;</a:t>
            </a:r>
            <a:r>
              <a:rPr lang="en-US" altLang="ja-JP" sz="2400" i="1" dirty="0" err="1" smtClean="0">
                <a:solidFill>
                  <a:prstClr val="white"/>
                </a:solidFill>
                <a:latin typeface="Symbol" pitchFamily="18" charset="2"/>
              </a:rPr>
              <a:t>S</a:t>
            </a:r>
            <a:r>
              <a:rPr lang="en-US" altLang="ja-JP" sz="2400" i="1" baseline="-25000" dirty="0" err="1" smtClean="0">
                <a:solidFill>
                  <a:prstClr val="white"/>
                </a:solidFill>
              </a:rPr>
              <a:t>c</a:t>
            </a:r>
            <a:r>
              <a:rPr lang="en-US" altLang="ja-JP" sz="2400" i="1" dirty="0" err="1" smtClean="0">
                <a:solidFill>
                  <a:prstClr val="white"/>
                </a:solidFill>
                <a:latin typeface="Symbol" pitchFamily="18" charset="2"/>
              </a:rPr>
              <a:t>p</a:t>
            </a:r>
            <a:r>
              <a:rPr lang="en-US" altLang="ja-JP" sz="2400" dirty="0" smtClean="0">
                <a:solidFill>
                  <a:prstClr val="white"/>
                </a:solidFill>
              </a:rPr>
              <a:t>).</a:t>
            </a:r>
          </a:p>
        </p:txBody>
      </p:sp>
      <p:sp>
        <p:nvSpPr>
          <p:cNvPr id="28" name="円/楕円 27"/>
          <p:cNvSpPr/>
          <p:nvPr/>
        </p:nvSpPr>
        <p:spPr>
          <a:xfrm>
            <a:off x="3148984" y="1650258"/>
            <a:ext cx="486912"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9" name="円/楕円 28"/>
          <p:cNvSpPr/>
          <p:nvPr/>
        </p:nvSpPr>
        <p:spPr>
          <a:xfrm>
            <a:off x="6876256" y="1650258"/>
            <a:ext cx="486912"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 2"/>
          <p:cNvSpPr>
            <a:spLocks noGrp="1"/>
          </p:cNvSpPr>
          <p:nvPr>
            <p:ph idx="1"/>
          </p:nvPr>
        </p:nvSpPr>
        <p:spPr>
          <a:xfrm>
            <a:off x="187546" y="908722"/>
            <a:ext cx="8554420" cy="643841"/>
          </a:xfrm>
        </p:spPr>
        <p:txBody>
          <a:bodyPr/>
          <a:lstStyle/>
          <a:p>
            <a:r>
              <a:rPr lang="en-US" altLang="ja-JP" dirty="0" smtClean="0">
                <a:solidFill>
                  <a:srgbClr val="FFFF00"/>
                </a:solidFill>
              </a:rPr>
              <a:t>λ</a:t>
            </a:r>
            <a:r>
              <a:rPr lang="en-US" altLang="ja-JP" dirty="0" smtClean="0">
                <a:solidFill>
                  <a:schemeClr val="bg1"/>
                </a:solidFill>
              </a:rPr>
              <a:t> and </a:t>
            </a:r>
            <a:r>
              <a:rPr lang="en-US" altLang="ja-JP" dirty="0" smtClean="0">
                <a:solidFill>
                  <a:srgbClr val="00FFFF"/>
                </a:solidFill>
              </a:rPr>
              <a:t>ρ</a:t>
            </a:r>
            <a:r>
              <a:rPr lang="en-US" altLang="ja-JP" dirty="0" smtClean="0">
                <a:solidFill>
                  <a:schemeClr val="bg1"/>
                </a:solidFill>
              </a:rPr>
              <a:t> mode excitations interchange</a:t>
            </a:r>
            <a:endParaRPr lang="en-US" altLang="ja-JP" dirty="0" smtClean="0">
              <a:solidFill>
                <a:srgbClr val="FFFF00"/>
              </a:solidFill>
            </a:endParaRPr>
          </a:p>
        </p:txBody>
      </p:sp>
      <p:grpSp>
        <p:nvGrpSpPr>
          <p:cNvPr id="2" name="グループ化 107"/>
          <p:cNvGrpSpPr/>
          <p:nvPr/>
        </p:nvGrpSpPr>
        <p:grpSpPr>
          <a:xfrm>
            <a:off x="5868146" y="5488705"/>
            <a:ext cx="2203743" cy="820615"/>
            <a:chOff x="6904761" y="5488705"/>
            <a:chExt cx="2203743" cy="820615"/>
          </a:xfrm>
        </p:grpSpPr>
        <p:cxnSp>
          <p:nvCxnSpPr>
            <p:cNvPr id="7" name="直線コネクタ 6"/>
            <p:cNvCxnSpPr/>
            <p:nvPr/>
          </p:nvCxnSpPr>
          <p:spPr>
            <a:xfrm>
              <a:off x="7956504" y="6309320"/>
              <a:ext cx="1152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7956376" y="5488705"/>
              <a:ext cx="1152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V="1">
              <a:off x="6904761" y="5488705"/>
              <a:ext cx="1059523" cy="532583"/>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6976769" y="6021288"/>
              <a:ext cx="936104" cy="288032"/>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3" name="グループ化 106"/>
          <p:cNvGrpSpPr/>
          <p:nvPr/>
        </p:nvGrpSpPr>
        <p:grpSpPr>
          <a:xfrm>
            <a:off x="6012160" y="4421662"/>
            <a:ext cx="2067509" cy="100608"/>
            <a:chOff x="7048775" y="4350541"/>
            <a:chExt cx="2067509" cy="100608"/>
          </a:xfrm>
        </p:grpSpPr>
        <p:cxnSp>
          <p:nvCxnSpPr>
            <p:cNvPr id="13" name="直線コネクタ 12"/>
            <p:cNvCxnSpPr/>
            <p:nvPr/>
          </p:nvCxnSpPr>
          <p:spPr>
            <a:xfrm>
              <a:off x="7964284" y="4451149"/>
              <a:ext cx="1152000" cy="0"/>
            </a:xfrm>
            <a:prstGeom prst="line">
              <a:avLst/>
            </a:prstGeom>
            <a:ln w="5715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7048775" y="4350541"/>
              <a:ext cx="874366" cy="86571"/>
            </a:xfrm>
            <a:prstGeom prst="line">
              <a:avLst/>
            </a:prstGeom>
            <a:ln>
              <a:solidFill>
                <a:srgbClr val="00FFFF"/>
              </a:solidFill>
              <a:prstDash val="dash"/>
            </a:ln>
          </p:spPr>
          <p:style>
            <a:lnRef idx="1">
              <a:schemeClr val="accent1"/>
            </a:lnRef>
            <a:fillRef idx="0">
              <a:schemeClr val="accent1"/>
            </a:fillRef>
            <a:effectRef idx="0">
              <a:schemeClr val="accent1"/>
            </a:effectRef>
            <a:fontRef idx="minor">
              <a:schemeClr val="tx1"/>
            </a:fontRef>
          </p:style>
        </p:cxnSp>
      </p:grpSp>
      <p:grpSp>
        <p:nvGrpSpPr>
          <p:cNvPr id="6" name="グループ化 105"/>
          <p:cNvGrpSpPr/>
          <p:nvPr/>
        </p:nvGrpSpPr>
        <p:grpSpPr>
          <a:xfrm>
            <a:off x="6021091" y="2855660"/>
            <a:ext cx="2058578" cy="1105338"/>
            <a:chOff x="7057706" y="2855660"/>
            <a:chExt cx="2058578" cy="1105338"/>
          </a:xfrm>
        </p:grpSpPr>
        <p:cxnSp>
          <p:nvCxnSpPr>
            <p:cNvPr id="17" name="直線コネクタ 16"/>
            <p:cNvCxnSpPr/>
            <p:nvPr/>
          </p:nvCxnSpPr>
          <p:spPr>
            <a:xfrm>
              <a:off x="7964284" y="3573016"/>
              <a:ext cx="115200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7955864" y="2855660"/>
              <a:ext cx="115200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V="1">
              <a:off x="7068653" y="2855660"/>
              <a:ext cx="868963" cy="1030982"/>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V="1">
              <a:off x="7057706" y="3568401"/>
              <a:ext cx="864096" cy="392597"/>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grpSp>
      <p:sp>
        <p:nvSpPr>
          <p:cNvPr id="21" name="テキスト ボックス 20"/>
          <p:cNvSpPr txBox="1"/>
          <p:nvPr/>
        </p:nvSpPr>
        <p:spPr>
          <a:xfrm>
            <a:off x="6917786" y="1582832"/>
            <a:ext cx="1462260" cy="400110"/>
          </a:xfrm>
          <a:prstGeom prst="rect">
            <a:avLst/>
          </a:prstGeom>
          <a:noFill/>
          <a:ln>
            <a:noFill/>
          </a:ln>
        </p:spPr>
        <p:txBody>
          <a:bodyPr wrap="none" rtlCol="0">
            <a:spAutoFit/>
          </a:bodyPr>
          <a:lstStyle/>
          <a:p>
            <a:r>
              <a:rPr lang="en-US" altLang="ja-JP" sz="2000" b="1" dirty="0" err="1" smtClean="0">
                <a:solidFill>
                  <a:prstClr val="white"/>
                </a:solidFill>
                <a:latin typeface="Symbol" pitchFamily="18" charset="2"/>
              </a:rPr>
              <a:t>s</a:t>
            </a:r>
            <a:r>
              <a:rPr lang="en-US" altLang="ja-JP" sz="2000" b="1" baseline="-25000" dirty="0" err="1" smtClean="0">
                <a:solidFill>
                  <a:prstClr val="white"/>
                </a:solidFill>
              </a:rPr>
              <a:t>q</a:t>
            </a:r>
            <a:r>
              <a:rPr lang="en-US" altLang="ja-JP" sz="2000" b="1" dirty="0" err="1" smtClean="0">
                <a:solidFill>
                  <a:prstClr val="white"/>
                </a:solidFill>
                <a:latin typeface="Symbol" pitchFamily="18" charset="2"/>
              </a:rPr>
              <a:t>s</a:t>
            </a:r>
            <a:r>
              <a:rPr lang="en-US" altLang="ja-JP" sz="2000" b="1" baseline="-25000" dirty="0" err="1" smtClean="0">
                <a:solidFill>
                  <a:prstClr val="white"/>
                </a:solidFill>
              </a:rPr>
              <a:t>QQ</a:t>
            </a:r>
            <a:r>
              <a:rPr lang="en-US" altLang="ja-JP" sz="2000" b="1" dirty="0" smtClean="0">
                <a:solidFill>
                  <a:prstClr val="white"/>
                </a:solidFill>
              </a:rPr>
              <a:t> (+SO)</a:t>
            </a:r>
            <a:endParaRPr lang="ja-JP" altLang="en-US" sz="2000" b="1" dirty="0">
              <a:solidFill>
                <a:prstClr val="white"/>
              </a:solidFill>
            </a:endParaRPr>
          </a:p>
        </p:txBody>
      </p:sp>
      <p:sp>
        <p:nvSpPr>
          <p:cNvPr id="22" name="テキスト ボックス 21"/>
          <p:cNvSpPr txBox="1"/>
          <p:nvPr/>
        </p:nvSpPr>
        <p:spPr>
          <a:xfrm>
            <a:off x="6839988" y="3158524"/>
            <a:ext cx="1394934" cy="369332"/>
          </a:xfrm>
          <a:prstGeom prst="rect">
            <a:avLst/>
          </a:prstGeom>
          <a:noFill/>
          <a:ln>
            <a:noFill/>
          </a:ln>
        </p:spPr>
        <p:txBody>
          <a:bodyPr wrap="none" rtlCol="0">
            <a:spAutoFit/>
          </a:bodyPr>
          <a:lstStyle/>
          <a:p>
            <a:r>
              <a:rPr lang="en-US" altLang="ja-JP" dirty="0">
                <a:solidFill>
                  <a:prstClr val="white"/>
                </a:solidFill>
                <a:latin typeface="Symbol" pitchFamily="18" charset="2"/>
              </a:rPr>
              <a:t>X</a:t>
            </a:r>
            <a:r>
              <a:rPr lang="en-US" altLang="ja-JP" dirty="0">
                <a:solidFill>
                  <a:prstClr val="white"/>
                </a:solidFill>
              </a:rPr>
              <a:t>(1/2-,3/2-) </a:t>
            </a:r>
            <a:endParaRPr lang="ja-JP" altLang="en-US" dirty="0">
              <a:solidFill>
                <a:prstClr val="white"/>
              </a:solidFill>
            </a:endParaRPr>
          </a:p>
        </p:txBody>
      </p:sp>
      <p:sp>
        <p:nvSpPr>
          <p:cNvPr id="23" name="テキスト ボックス 22"/>
          <p:cNvSpPr txBox="1"/>
          <p:nvPr/>
        </p:nvSpPr>
        <p:spPr>
          <a:xfrm>
            <a:off x="6847753" y="2460215"/>
            <a:ext cx="1895071" cy="400110"/>
          </a:xfrm>
          <a:prstGeom prst="rect">
            <a:avLst/>
          </a:prstGeom>
          <a:noFill/>
          <a:ln>
            <a:noFill/>
          </a:ln>
        </p:spPr>
        <p:txBody>
          <a:bodyPr wrap="none" rtlCol="0">
            <a:spAutoFit/>
          </a:bodyPr>
          <a:lstStyle/>
          <a:p>
            <a:r>
              <a:rPr lang="en-US" altLang="ja-JP" sz="2000" dirty="0">
                <a:solidFill>
                  <a:prstClr val="white"/>
                </a:solidFill>
                <a:latin typeface="Symbol" panose="05050102010706020507" pitchFamily="18" charset="2"/>
              </a:rPr>
              <a:t>X</a:t>
            </a:r>
            <a:r>
              <a:rPr lang="en-US" altLang="ja-JP" dirty="0">
                <a:solidFill>
                  <a:prstClr val="white"/>
                </a:solidFill>
              </a:rPr>
              <a:t>(1/2-, 3/2-, 5/2-)</a:t>
            </a:r>
            <a:endParaRPr lang="ja-JP" altLang="en-US" dirty="0">
              <a:solidFill>
                <a:prstClr val="white"/>
              </a:solidFill>
            </a:endParaRPr>
          </a:p>
        </p:txBody>
      </p:sp>
      <p:sp>
        <p:nvSpPr>
          <p:cNvPr id="25" name="テキスト ボックス 24"/>
          <p:cNvSpPr txBox="1"/>
          <p:nvPr/>
        </p:nvSpPr>
        <p:spPr>
          <a:xfrm>
            <a:off x="6901001" y="4498155"/>
            <a:ext cx="1390124" cy="400110"/>
          </a:xfrm>
          <a:prstGeom prst="rect">
            <a:avLst/>
          </a:prstGeom>
          <a:noFill/>
          <a:ln>
            <a:noFill/>
          </a:ln>
        </p:spPr>
        <p:txBody>
          <a:bodyPr wrap="none" rtlCol="0">
            <a:spAutoFit/>
          </a:bodyPr>
          <a:lstStyle/>
          <a:p>
            <a:r>
              <a:rPr lang="en-US" altLang="ja-JP" sz="2000" dirty="0">
                <a:solidFill>
                  <a:prstClr val="white"/>
                </a:solidFill>
                <a:latin typeface="Symbol" panose="05050102010706020507" pitchFamily="18" charset="2"/>
              </a:rPr>
              <a:t>X</a:t>
            </a:r>
            <a:r>
              <a:rPr lang="en-US" altLang="ja-JP" dirty="0">
                <a:solidFill>
                  <a:prstClr val="white"/>
                </a:solidFill>
              </a:rPr>
              <a:t>(1/2-, 3/2-)</a:t>
            </a:r>
            <a:endParaRPr lang="ja-JP" altLang="en-US" dirty="0">
              <a:solidFill>
                <a:prstClr val="white"/>
              </a:solidFill>
            </a:endParaRPr>
          </a:p>
        </p:txBody>
      </p:sp>
      <p:sp>
        <p:nvSpPr>
          <p:cNvPr id="26" name="テキスト ボックス 25"/>
          <p:cNvSpPr txBox="1"/>
          <p:nvPr/>
        </p:nvSpPr>
        <p:spPr>
          <a:xfrm>
            <a:off x="6886525" y="5153060"/>
            <a:ext cx="1043876" cy="369332"/>
          </a:xfrm>
          <a:prstGeom prst="rect">
            <a:avLst/>
          </a:prstGeom>
          <a:noFill/>
          <a:ln>
            <a:noFill/>
          </a:ln>
        </p:spPr>
        <p:txBody>
          <a:bodyPr wrap="none" rtlCol="0">
            <a:spAutoFit/>
          </a:bodyPr>
          <a:lstStyle/>
          <a:p>
            <a:r>
              <a:rPr lang="en-US" altLang="ja-JP" dirty="0">
                <a:solidFill>
                  <a:prstClr val="white"/>
                </a:solidFill>
                <a:latin typeface="Symbol" pitchFamily="18" charset="2"/>
              </a:rPr>
              <a:t>X</a:t>
            </a:r>
            <a:r>
              <a:rPr lang="en-US" altLang="ja-JP" baseline="30000" dirty="0">
                <a:solidFill>
                  <a:prstClr val="white"/>
                </a:solidFill>
              </a:rPr>
              <a:t>*</a:t>
            </a:r>
            <a:r>
              <a:rPr lang="en-US" altLang="ja-JP" dirty="0">
                <a:solidFill>
                  <a:prstClr val="white"/>
                </a:solidFill>
              </a:rPr>
              <a:t>(3/2+) </a:t>
            </a:r>
            <a:endParaRPr lang="ja-JP" altLang="en-US" dirty="0">
              <a:solidFill>
                <a:prstClr val="white"/>
              </a:solidFill>
            </a:endParaRPr>
          </a:p>
        </p:txBody>
      </p:sp>
      <p:sp>
        <p:nvSpPr>
          <p:cNvPr id="27" name="テキスト ボックス 26"/>
          <p:cNvSpPr txBox="1"/>
          <p:nvPr/>
        </p:nvSpPr>
        <p:spPr>
          <a:xfrm>
            <a:off x="6885187" y="5899443"/>
            <a:ext cx="923651" cy="369332"/>
          </a:xfrm>
          <a:prstGeom prst="rect">
            <a:avLst/>
          </a:prstGeom>
          <a:noFill/>
          <a:ln>
            <a:noFill/>
          </a:ln>
        </p:spPr>
        <p:txBody>
          <a:bodyPr wrap="none" rtlCol="0">
            <a:spAutoFit/>
          </a:bodyPr>
          <a:lstStyle/>
          <a:p>
            <a:r>
              <a:rPr lang="en-US" altLang="ja-JP" dirty="0">
                <a:solidFill>
                  <a:prstClr val="white"/>
                </a:solidFill>
                <a:latin typeface="Symbol" panose="05050102010706020507" pitchFamily="18" charset="2"/>
              </a:rPr>
              <a:t>X</a:t>
            </a:r>
            <a:r>
              <a:rPr lang="en-US" altLang="ja-JP" dirty="0">
                <a:solidFill>
                  <a:prstClr val="white"/>
                </a:solidFill>
              </a:rPr>
              <a:t>(1/2+)</a:t>
            </a:r>
            <a:endParaRPr lang="ja-JP" altLang="en-US" dirty="0">
              <a:solidFill>
                <a:prstClr val="white"/>
              </a:solidFill>
            </a:endParaRPr>
          </a:p>
        </p:txBody>
      </p:sp>
      <p:sp>
        <p:nvSpPr>
          <p:cNvPr id="28" name="タイトル 1"/>
          <p:cNvSpPr>
            <a:spLocks noGrp="1"/>
          </p:cNvSpPr>
          <p:nvPr>
            <p:ph type="title"/>
          </p:nvPr>
        </p:nvSpPr>
        <p:spPr>
          <a:xfrm>
            <a:off x="54770" y="188642"/>
            <a:ext cx="8890000" cy="728599"/>
          </a:xfrm>
        </p:spPr>
        <p:txBody>
          <a:bodyPr>
            <a:normAutofit/>
          </a:bodyPr>
          <a:lstStyle/>
          <a:p>
            <a:pPr eaLnBrk="1" hangingPunct="1"/>
            <a:r>
              <a:rPr lang="en-US" altLang="ja-JP" sz="4000" dirty="0">
                <a:solidFill>
                  <a:schemeClr val="bg1"/>
                </a:solidFill>
              </a:rPr>
              <a:t>Level Structure of </a:t>
            </a:r>
            <a:r>
              <a:rPr lang="en-US" altLang="ja-JP" sz="4000" dirty="0" smtClean="0">
                <a:solidFill>
                  <a:schemeClr val="bg1"/>
                </a:solidFill>
              </a:rPr>
              <a:t>double-Q </a:t>
            </a:r>
            <a:r>
              <a:rPr lang="en-US" altLang="ja-JP" sz="4000" dirty="0">
                <a:solidFill>
                  <a:schemeClr val="bg1"/>
                </a:solidFill>
              </a:rPr>
              <a:t>baryons</a:t>
            </a:r>
            <a:endParaRPr lang="ja-JP" altLang="en-US" sz="4000" dirty="0">
              <a:solidFill>
                <a:schemeClr val="bg1"/>
              </a:solidFill>
            </a:endParaRPr>
          </a:p>
        </p:txBody>
      </p:sp>
      <p:grpSp>
        <p:nvGrpSpPr>
          <p:cNvPr id="16" name="グループ化 44"/>
          <p:cNvGrpSpPr>
            <a:grpSpLocks noChangeAspect="1"/>
          </p:cNvGrpSpPr>
          <p:nvPr/>
        </p:nvGrpSpPr>
        <p:grpSpPr>
          <a:xfrm rot="10800000">
            <a:off x="4" y="3612772"/>
            <a:ext cx="2143131" cy="1987548"/>
            <a:chOff x="1173015" y="2284402"/>
            <a:chExt cx="2678913" cy="2484435"/>
          </a:xfrm>
        </p:grpSpPr>
        <p:grpSp>
          <p:nvGrpSpPr>
            <p:cNvPr id="29" name="グループ化 34"/>
            <p:cNvGrpSpPr/>
            <p:nvPr/>
          </p:nvGrpSpPr>
          <p:grpSpPr>
            <a:xfrm>
              <a:off x="1173015" y="2284402"/>
              <a:ext cx="2678913" cy="2484435"/>
              <a:chOff x="1115618" y="2356410"/>
              <a:chExt cx="2678913" cy="2484435"/>
            </a:xfrm>
          </p:grpSpPr>
          <p:grpSp>
            <p:nvGrpSpPr>
              <p:cNvPr id="30" name="グループ化 96"/>
              <p:cNvGrpSpPr>
                <a:grpSpLocks noChangeAspect="1"/>
              </p:cNvGrpSpPr>
              <p:nvPr/>
            </p:nvGrpSpPr>
            <p:grpSpPr bwMode="auto">
              <a:xfrm>
                <a:off x="1115618" y="2356410"/>
                <a:ext cx="2678913" cy="2484435"/>
                <a:chOff x="5643573" y="507569"/>
                <a:chExt cx="2678931" cy="2483551"/>
              </a:xfrm>
            </p:grpSpPr>
            <p:sp>
              <p:nvSpPr>
                <p:cNvPr id="41" name="円/楕円 40"/>
                <p:cNvSpPr>
                  <a:spLocks noChangeAspect="1"/>
                </p:cNvSpPr>
                <p:nvPr/>
              </p:nvSpPr>
              <p:spPr>
                <a:xfrm>
                  <a:off x="5643573" y="507569"/>
                  <a:ext cx="2678931" cy="2483551"/>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42" name="円/楕円 41"/>
                <p:cNvSpPr>
                  <a:spLocks noChangeAspect="1"/>
                </p:cNvSpPr>
                <p:nvPr/>
              </p:nvSpPr>
              <p:spPr>
                <a:xfrm>
                  <a:off x="6477637" y="1113873"/>
                  <a:ext cx="360160" cy="350190"/>
                </a:xfrm>
                <a:prstGeom prst="ellipse">
                  <a:avLst/>
                </a:prstGeom>
                <a:solidFill>
                  <a:srgbClr val="00B05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srgbClr val="FFFFFF"/>
                    </a:solidFill>
                  </a:endParaRPr>
                </a:p>
              </p:txBody>
            </p:sp>
            <p:sp>
              <p:nvSpPr>
                <p:cNvPr id="43" name="円/楕円 42"/>
                <p:cNvSpPr>
                  <a:spLocks noChangeAspect="1"/>
                </p:cNvSpPr>
                <p:nvPr/>
              </p:nvSpPr>
              <p:spPr>
                <a:xfrm>
                  <a:off x="6618809" y="1977663"/>
                  <a:ext cx="360165" cy="365355"/>
                </a:xfrm>
                <a:prstGeom prst="ellipse">
                  <a:avLst/>
                </a:prstGeom>
                <a:solidFill>
                  <a:srgbClr val="0000FF"/>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srgbClr val="FFFFFF"/>
                    </a:solidFill>
                  </a:endParaRPr>
                </a:p>
              </p:txBody>
            </p:sp>
            <p:sp>
              <p:nvSpPr>
                <p:cNvPr id="44" name="円/楕円 43"/>
                <p:cNvSpPr>
                  <a:spLocks noChangeAspect="1"/>
                </p:cNvSpPr>
                <p:nvPr/>
              </p:nvSpPr>
              <p:spPr>
                <a:xfrm>
                  <a:off x="7338885" y="1401793"/>
                  <a:ext cx="355359" cy="359741"/>
                </a:xfrm>
                <a:prstGeom prst="ellipse">
                  <a:avLst/>
                </a:prstGeom>
                <a:solidFill>
                  <a:srgbClr val="FF000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srgbClr val="FFFFFF"/>
                    </a:solidFill>
                  </a:endParaRPr>
                </a:p>
              </p:txBody>
            </p:sp>
          </p:grpSp>
          <p:cxnSp>
            <p:nvCxnSpPr>
              <p:cNvPr id="39" name="直線コネクタ 26"/>
              <p:cNvCxnSpPr/>
              <p:nvPr/>
            </p:nvCxnSpPr>
            <p:spPr>
              <a:xfrm flipH="1">
                <a:off x="2276128" y="3284984"/>
                <a:ext cx="279648" cy="720080"/>
              </a:xfrm>
              <a:prstGeom prst="line">
                <a:avLst/>
              </a:prstGeom>
              <a:ln>
                <a:solidFill>
                  <a:srgbClr val="FFFF00"/>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flipH="1" flipV="1">
                <a:off x="2123728" y="3140968"/>
                <a:ext cx="864096" cy="288033"/>
              </a:xfrm>
              <a:prstGeom prst="line">
                <a:avLst/>
              </a:prstGeom>
              <a:ln>
                <a:solidFill>
                  <a:srgbClr val="0000CC"/>
                </a:solidFill>
              </a:ln>
              <a:effectLst>
                <a:glow rad="228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35" name="テキスト ボックス 34"/>
            <p:cNvSpPr txBox="1"/>
            <p:nvPr/>
          </p:nvSpPr>
          <p:spPr>
            <a:xfrm rot="10800000">
              <a:off x="1527694" y="2556193"/>
              <a:ext cx="501340" cy="730969"/>
            </a:xfrm>
            <a:prstGeom prst="rect">
              <a:avLst/>
            </a:prstGeom>
            <a:noFill/>
          </p:spPr>
          <p:txBody>
            <a:bodyPr wrap="none" rtlCol="0">
              <a:spAutoFit/>
            </a:bodyPr>
            <a:lstStyle/>
            <a:p>
              <a:r>
                <a:rPr lang="en-US" altLang="ja-JP" sz="3200" dirty="0" smtClean="0">
                  <a:solidFill>
                    <a:prstClr val="white"/>
                  </a:solidFill>
                </a:rPr>
                <a:t>q</a:t>
              </a:r>
              <a:endParaRPr lang="ja-JP" altLang="en-US" sz="3200" dirty="0">
                <a:solidFill>
                  <a:prstClr val="white"/>
                </a:solidFill>
              </a:endParaRPr>
            </a:p>
          </p:txBody>
        </p:sp>
        <p:sp>
          <p:nvSpPr>
            <p:cNvPr id="36" name="テキスト ボックス 35"/>
            <p:cNvSpPr txBox="1"/>
            <p:nvPr/>
          </p:nvSpPr>
          <p:spPr>
            <a:xfrm rot="10800000">
              <a:off x="3111868" y="3060249"/>
              <a:ext cx="501340" cy="730969"/>
            </a:xfrm>
            <a:prstGeom prst="rect">
              <a:avLst/>
            </a:prstGeom>
            <a:noFill/>
          </p:spPr>
          <p:txBody>
            <a:bodyPr wrap="none" rtlCol="0">
              <a:spAutoFit/>
            </a:bodyPr>
            <a:lstStyle/>
            <a:p>
              <a:r>
                <a:rPr lang="en-US" altLang="ja-JP" sz="3200" dirty="0" smtClean="0">
                  <a:solidFill>
                    <a:prstClr val="white"/>
                  </a:solidFill>
                </a:rPr>
                <a:t>q</a:t>
              </a:r>
              <a:endParaRPr lang="ja-JP" altLang="en-US" sz="3200" dirty="0">
                <a:solidFill>
                  <a:prstClr val="white"/>
                </a:solidFill>
              </a:endParaRPr>
            </a:p>
          </p:txBody>
        </p:sp>
        <p:sp>
          <p:nvSpPr>
            <p:cNvPr id="37" name="テキスト ボックス 36"/>
            <p:cNvSpPr txBox="1"/>
            <p:nvPr/>
          </p:nvSpPr>
          <p:spPr>
            <a:xfrm rot="10800000">
              <a:off x="2012817" y="3924346"/>
              <a:ext cx="501340" cy="730969"/>
            </a:xfrm>
            <a:prstGeom prst="rect">
              <a:avLst/>
            </a:prstGeom>
            <a:noFill/>
          </p:spPr>
          <p:txBody>
            <a:bodyPr wrap="none" rtlCol="0">
              <a:spAutoFit/>
            </a:bodyPr>
            <a:lstStyle/>
            <a:p>
              <a:r>
                <a:rPr lang="en-US" altLang="ja-JP" sz="3200" dirty="0" smtClean="0">
                  <a:solidFill>
                    <a:prstClr val="white"/>
                  </a:solidFill>
                </a:rPr>
                <a:t>q</a:t>
              </a:r>
              <a:endParaRPr lang="ja-JP" altLang="en-US" sz="3200" dirty="0">
                <a:solidFill>
                  <a:prstClr val="white"/>
                </a:solidFill>
              </a:endParaRPr>
            </a:p>
          </p:txBody>
        </p:sp>
      </p:grpSp>
      <p:cxnSp>
        <p:nvCxnSpPr>
          <p:cNvPr id="70" name="直線コネクタ 69"/>
          <p:cNvCxnSpPr/>
          <p:nvPr/>
        </p:nvCxnSpPr>
        <p:spPr>
          <a:xfrm>
            <a:off x="4860160" y="3969648"/>
            <a:ext cx="115200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a:off x="4880038" y="4437112"/>
            <a:ext cx="1152000" cy="0"/>
          </a:xfrm>
          <a:prstGeom prst="line">
            <a:avLst/>
          </a:prstGeom>
          <a:ln w="5715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4860160" y="6021288"/>
            <a:ext cx="1152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a:off x="2411760" y="3645024"/>
            <a:ext cx="2448272" cy="792088"/>
          </a:xfrm>
          <a:prstGeom prst="line">
            <a:avLst/>
          </a:prstGeom>
          <a:ln>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a:off x="5517777" y="4497575"/>
            <a:ext cx="0" cy="1512168"/>
          </a:xfrm>
          <a:prstGeom prst="line">
            <a:avLst/>
          </a:prstGeom>
          <a:ln w="28575" cmpd="sng">
            <a:solidFill>
              <a:srgbClr val="00FFFF"/>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a:off x="5770880" y="3959997"/>
            <a:ext cx="13901" cy="2061291"/>
          </a:xfrm>
          <a:prstGeom prst="line">
            <a:avLst/>
          </a:prstGeom>
          <a:ln w="28575" cmpd="sng">
            <a:solidFill>
              <a:srgbClr val="FFFF00"/>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7" name="テキスト ボックス 76"/>
          <p:cNvSpPr txBox="1"/>
          <p:nvPr/>
        </p:nvSpPr>
        <p:spPr>
          <a:xfrm>
            <a:off x="4424859" y="3363609"/>
            <a:ext cx="1132542" cy="461665"/>
          </a:xfrm>
          <a:prstGeom prst="rect">
            <a:avLst/>
          </a:prstGeom>
          <a:noFill/>
        </p:spPr>
        <p:txBody>
          <a:bodyPr wrap="none" rtlCol="0">
            <a:spAutoFit/>
          </a:bodyPr>
          <a:lstStyle/>
          <a:p>
            <a:pPr algn="r"/>
            <a:r>
              <a:rPr lang="en-US" altLang="ja-JP" sz="2400" dirty="0" err="1">
                <a:solidFill>
                  <a:srgbClr val="FFFF00"/>
                </a:solidFill>
              </a:rPr>
              <a:t>λ</a:t>
            </a:r>
            <a:r>
              <a:rPr lang="en-US" altLang="ja-JP" sz="2400" dirty="0">
                <a:solidFill>
                  <a:srgbClr val="FFFF00"/>
                </a:solidFill>
              </a:rPr>
              <a:t> mode</a:t>
            </a:r>
          </a:p>
        </p:txBody>
      </p:sp>
      <p:sp>
        <p:nvSpPr>
          <p:cNvPr id="78" name="テキスト ボックス 77"/>
          <p:cNvSpPr txBox="1"/>
          <p:nvPr/>
        </p:nvSpPr>
        <p:spPr>
          <a:xfrm>
            <a:off x="4391066" y="4561161"/>
            <a:ext cx="1133844" cy="461665"/>
          </a:xfrm>
          <a:prstGeom prst="rect">
            <a:avLst/>
          </a:prstGeom>
          <a:noFill/>
        </p:spPr>
        <p:txBody>
          <a:bodyPr wrap="none" rtlCol="0">
            <a:spAutoFit/>
          </a:bodyPr>
          <a:lstStyle/>
          <a:p>
            <a:pPr algn="r"/>
            <a:r>
              <a:rPr lang="en-US" altLang="ja-JP" sz="2400" dirty="0" err="1">
                <a:solidFill>
                  <a:srgbClr val="66FFFF"/>
                </a:solidFill>
              </a:rPr>
              <a:t>ρ</a:t>
            </a:r>
            <a:r>
              <a:rPr lang="en-US" altLang="ja-JP" sz="2400" dirty="0">
                <a:solidFill>
                  <a:srgbClr val="66FFFF"/>
                </a:solidFill>
              </a:rPr>
              <a:t> mode</a:t>
            </a:r>
          </a:p>
        </p:txBody>
      </p:sp>
      <p:grpSp>
        <p:nvGrpSpPr>
          <p:cNvPr id="117" name="グループ化 116"/>
          <p:cNvGrpSpPr/>
          <p:nvPr/>
        </p:nvGrpSpPr>
        <p:grpSpPr>
          <a:xfrm>
            <a:off x="995496" y="2867796"/>
            <a:ext cx="1497409" cy="3153492"/>
            <a:chOff x="1403648" y="3178480"/>
            <a:chExt cx="1497409" cy="3153492"/>
          </a:xfrm>
        </p:grpSpPr>
        <p:cxnSp>
          <p:nvCxnSpPr>
            <p:cNvPr id="31" name="直線コネクタ 30"/>
            <p:cNvCxnSpPr/>
            <p:nvPr/>
          </p:nvCxnSpPr>
          <p:spPr>
            <a:xfrm>
              <a:off x="1711555" y="3883700"/>
              <a:ext cx="115200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1711555" y="3975957"/>
              <a:ext cx="1152000" cy="0"/>
            </a:xfrm>
            <a:prstGeom prst="line">
              <a:avLst/>
            </a:prstGeom>
            <a:ln w="5715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1749057" y="6331972"/>
              <a:ext cx="1152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80" name="テキスト ボックス 79"/>
            <p:cNvSpPr txBox="1"/>
            <p:nvPr/>
          </p:nvSpPr>
          <p:spPr>
            <a:xfrm>
              <a:off x="1592700" y="5747197"/>
              <a:ext cx="841897" cy="584775"/>
            </a:xfrm>
            <a:prstGeom prst="rect">
              <a:avLst/>
            </a:prstGeom>
            <a:noFill/>
          </p:spPr>
          <p:txBody>
            <a:bodyPr wrap="none" rtlCol="0">
              <a:spAutoFit/>
            </a:bodyPr>
            <a:lstStyle/>
            <a:p>
              <a:r>
                <a:rPr lang="en-US" altLang="ja-JP" sz="3200" dirty="0">
                  <a:solidFill>
                    <a:prstClr val="white"/>
                  </a:solidFill>
                </a:rPr>
                <a:t>G.S.</a:t>
              </a:r>
              <a:endParaRPr lang="ja-JP" altLang="en-US" sz="3200" dirty="0">
                <a:solidFill>
                  <a:prstClr val="white"/>
                </a:solidFill>
              </a:endParaRPr>
            </a:p>
          </p:txBody>
        </p:sp>
        <p:sp>
          <p:nvSpPr>
            <p:cNvPr id="118" name="テキスト ボックス 117"/>
            <p:cNvSpPr txBox="1"/>
            <p:nvPr/>
          </p:nvSpPr>
          <p:spPr>
            <a:xfrm>
              <a:off x="1403648" y="3178480"/>
              <a:ext cx="1385892" cy="584775"/>
            </a:xfrm>
            <a:prstGeom prst="rect">
              <a:avLst/>
            </a:prstGeom>
            <a:noFill/>
          </p:spPr>
          <p:txBody>
            <a:bodyPr wrap="none" rtlCol="0">
              <a:spAutoFit/>
            </a:bodyPr>
            <a:lstStyle/>
            <a:p>
              <a:r>
                <a:rPr lang="en-US" altLang="ja-JP" sz="3200" dirty="0">
                  <a:solidFill>
                    <a:prstClr val="white"/>
                  </a:solidFill>
                </a:rPr>
                <a:t>P-wave</a:t>
              </a:r>
              <a:endParaRPr lang="ja-JP" altLang="en-US" sz="3200" dirty="0">
                <a:solidFill>
                  <a:prstClr val="white"/>
                </a:solidFill>
              </a:endParaRPr>
            </a:p>
          </p:txBody>
        </p:sp>
      </p:grpSp>
      <p:sp>
        <p:nvSpPr>
          <p:cNvPr id="86" name="スライド番号プレースホルダー 2048"/>
          <p:cNvSpPr txBox="1">
            <a:spLocks/>
          </p:cNvSpPr>
          <p:nvPr/>
        </p:nvSpPr>
        <p:spPr>
          <a:xfrm>
            <a:off x="6705600" y="6508752"/>
            <a:ext cx="2133600" cy="365125"/>
          </a:xfrm>
          <a:prstGeom prst="rect">
            <a:avLst/>
          </a:prstGeom>
        </p:spPr>
        <p:txBody>
          <a:bodyPr vert="horz" lIns="91440" tIns="45720" rIns="91440" bIns="45720" rtlCol="0" anchor="ctr"/>
          <a:lstStyle/>
          <a:p>
            <a:pPr algn="r">
              <a:defRPr/>
            </a:pPr>
            <a:fld id="{281959B7-98A6-5F44-AA12-0A1321722CAE}" type="slidenum">
              <a:rPr lang="ja-JP" altLang="en-US" sz="1200">
                <a:solidFill>
                  <a:prstClr val="black">
                    <a:tint val="75000"/>
                  </a:prstClr>
                </a:solidFill>
              </a:rPr>
              <a:pPr algn="r">
                <a:defRPr/>
              </a:pPr>
              <a:t>15</a:t>
            </a:fld>
            <a:endParaRPr lang="ja-JP" altLang="en-US" sz="1200">
              <a:solidFill>
                <a:prstClr val="black">
                  <a:tint val="75000"/>
                </a:prstClr>
              </a:solidFill>
            </a:endParaRPr>
          </a:p>
        </p:txBody>
      </p:sp>
      <p:grpSp>
        <p:nvGrpSpPr>
          <p:cNvPr id="84" name="グループ化 63"/>
          <p:cNvGrpSpPr/>
          <p:nvPr/>
        </p:nvGrpSpPr>
        <p:grpSpPr>
          <a:xfrm rot="10800000">
            <a:off x="2396508" y="1490510"/>
            <a:ext cx="2376298" cy="2203794"/>
            <a:chOff x="4580164" y="3800964"/>
            <a:chExt cx="2376298" cy="2203794"/>
          </a:xfrm>
        </p:grpSpPr>
        <p:grpSp>
          <p:nvGrpSpPr>
            <p:cNvPr id="85" name="グループ化 45"/>
            <p:cNvGrpSpPr>
              <a:grpSpLocks noChangeAspect="1"/>
            </p:cNvGrpSpPr>
            <p:nvPr/>
          </p:nvGrpSpPr>
          <p:grpSpPr>
            <a:xfrm>
              <a:off x="4580164" y="3800964"/>
              <a:ext cx="2376298" cy="2203794"/>
              <a:chOff x="4492154" y="1949740"/>
              <a:chExt cx="2970372" cy="2754742"/>
            </a:xfrm>
          </p:grpSpPr>
          <p:grpSp>
            <p:nvGrpSpPr>
              <p:cNvPr id="90" name="グループ化 46"/>
              <p:cNvGrpSpPr/>
              <p:nvPr/>
            </p:nvGrpSpPr>
            <p:grpSpPr>
              <a:xfrm>
                <a:off x="4492154" y="1949740"/>
                <a:ext cx="2970372" cy="2754742"/>
                <a:chOff x="3988098" y="1949740"/>
                <a:chExt cx="2970372" cy="2754742"/>
              </a:xfrm>
            </p:grpSpPr>
            <p:grpSp>
              <p:nvGrpSpPr>
                <p:cNvPr id="94" name="グループ化 96"/>
                <p:cNvGrpSpPr>
                  <a:grpSpLocks/>
                </p:cNvGrpSpPr>
                <p:nvPr/>
              </p:nvGrpSpPr>
              <p:grpSpPr bwMode="auto">
                <a:xfrm>
                  <a:off x="3988098" y="1949740"/>
                  <a:ext cx="2970372" cy="2754742"/>
                  <a:chOff x="5563725" y="101054"/>
                  <a:chExt cx="2970392" cy="2753762"/>
                </a:xfrm>
              </p:grpSpPr>
              <p:sp>
                <p:nvSpPr>
                  <p:cNvPr id="97" name="円/楕円 96"/>
                  <p:cNvSpPr>
                    <a:spLocks noChangeAspect="1"/>
                  </p:cNvSpPr>
                  <p:nvPr/>
                </p:nvSpPr>
                <p:spPr>
                  <a:xfrm>
                    <a:off x="5563725" y="101054"/>
                    <a:ext cx="2970392" cy="2753762"/>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98" name="円/楕円 97"/>
                  <p:cNvSpPr>
                    <a:spLocks noChangeAspect="1"/>
                  </p:cNvSpPr>
                  <p:nvPr/>
                </p:nvSpPr>
                <p:spPr>
                  <a:xfrm>
                    <a:off x="6219639" y="554778"/>
                    <a:ext cx="1728204" cy="1201624"/>
                  </a:xfrm>
                  <a:prstGeom prst="ellipse">
                    <a:avLst/>
                  </a:prstGeom>
                  <a:solidFill>
                    <a:srgbClr val="FFFFCC"/>
                  </a:soli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99" name="円/楕円 98"/>
                  <p:cNvSpPr>
                    <a:spLocks noChangeAspect="1"/>
                  </p:cNvSpPr>
                  <p:nvPr/>
                </p:nvSpPr>
                <p:spPr>
                  <a:xfrm>
                    <a:off x="6511098" y="843280"/>
                    <a:ext cx="503636" cy="489699"/>
                  </a:xfrm>
                  <a:prstGeom prst="ellipse">
                    <a:avLst/>
                  </a:prstGeom>
                  <a:solidFill>
                    <a:srgbClr val="00B05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srgbClr val="FFFFFF"/>
                      </a:solidFill>
                    </a:endParaRPr>
                  </a:p>
                </p:txBody>
              </p:sp>
              <p:sp>
                <p:nvSpPr>
                  <p:cNvPr id="100" name="円/楕円 99"/>
                  <p:cNvSpPr>
                    <a:spLocks/>
                  </p:cNvSpPr>
                  <p:nvPr/>
                </p:nvSpPr>
                <p:spPr>
                  <a:xfrm>
                    <a:off x="6913112" y="1882156"/>
                    <a:ext cx="357189" cy="356775"/>
                  </a:xfrm>
                  <a:prstGeom prst="ellipse">
                    <a:avLst/>
                  </a:prstGeom>
                  <a:solidFill>
                    <a:srgbClr val="0000FF"/>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srgbClr val="FFFFFF"/>
                      </a:solidFill>
                    </a:endParaRPr>
                  </a:p>
                </p:txBody>
              </p:sp>
              <p:sp>
                <p:nvSpPr>
                  <p:cNvPr id="101" name="円/楕円 100"/>
                  <p:cNvSpPr>
                    <a:spLocks noChangeAspect="1"/>
                  </p:cNvSpPr>
                  <p:nvPr/>
                </p:nvSpPr>
                <p:spPr>
                  <a:xfrm>
                    <a:off x="7163935" y="846416"/>
                    <a:ext cx="496918" cy="503050"/>
                  </a:xfrm>
                  <a:prstGeom prst="ellipse">
                    <a:avLst/>
                  </a:prstGeom>
                  <a:solidFill>
                    <a:srgbClr val="FF000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srgbClr val="FFFFFF"/>
                      </a:solidFill>
                    </a:endParaRPr>
                  </a:p>
                </p:txBody>
              </p:sp>
            </p:grpSp>
            <p:cxnSp>
              <p:nvCxnSpPr>
                <p:cNvPr id="95" name="直線コネクタ 94"/>
                <p:cNvCxnSpPr/>
                <p:nvPr/>
              </p:nvCxnSpPr>
              <p:spPr>
                <a:xfrm>
                  <a:off x="5508104" y="2965441"/>
                  <a:ext cx="0" cy="945000"/>
                </a:xfrm>
                <a:prstGeom prst="line">
                  <a:avLst/>
                </a:prstGeom>
                <a:ln>
                  <a:solidFill>
                    <a:srgbClr val="FFFF00"/>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flipH="1">
                  <a:off x="5211688" y="2924944"/>
                  <a:ext cx="584448" cy="0"/>
                </a:xfrm>
                <a:prstGeom prst="line">
                  <a:avLst/>
                </a:prstGeom>
                <a:ln>
                  <a:solidFill>
                    <a:srgbClr val="0000CC"/>
                  </a:solidFill>
                </a:ln>
                <a:effectLst>
                  <a:glow rad="228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91" name="テキスト ボックス 90"/>
              <p:cNvSpPr txBox="1"/>
              <p:nvPr/>
            </p:nvSpPr>
            <p:spPr>
              <a:xfrm rot="10800000">
                <a:off x="5755317" y="3831580"/>
                <a:ext cx="501340" cy="730969"/>
              </a:xfrm>
              <a:prstGeom prst="rect">
                <a:avLst/>
              </a:prstGeom>
              <a:noFill/>
            </p:spPr>
            <p:txBody>
              <a:bodyPr wrap="none" rtlCol="0">
                <a:spAutoFit/>
              </a:bodyPr>
              <a:lstStyle/>
              <a:p>
                <a:r>
                  <a:rPr lang="en-US" altLang="ja-JP" sz="3200" dirty="0">
                    <a:solidFill>
                      <a:prstClr val="white"/>
                    </a:solidFill>
                  </a:rPr>
                  <a:t>q</a:t>
                </a:r>
                <a:endParaRPr lang="ja-JP" altLang="en-US" sz="3200" dirty="0">
                  <a:solidFill>
                    <a:prstClr val="white"/>
                  </a:solidFill>
                </a:endParaRPr>
              </a:p>
            </p:txBody>
          </p:sp>
          <p:sp>
            <p:nvSpPr>
              <p:cNvPr id="92" name="テキスト ボックス 91"/>
              <p:cNvSpPr txBox="1"/>
              <p:nvPr/>
            </p:nvSpPr>
            <p:spPr>
              <a:xfrm rot="10800000">
                <a:off x="5335874" y="3172150"/>
                <a:ext cx="513362" cy="730969"/>
              </a:xfrm>
              <a:prstGeom prst="rect">
                <a:avLst/>
              </a:prstGeom>
              <a:noFill/>
            </p:spPr>
            <p:txBody>
              <a:bodyPr wrap="none" rtlCol="0">
                <a:spAutoFit/>
              </a:bodyPr>
              <a:lstStyle/>
              <a:p>
                <a:r>
                  <a:rPr lang="en-US" altLang="ja-JP" sz="3200" b="1" dirty="0">
                    <a:solidFill>
                      <a:srgbClr val="FFFF00"/>
                    </a:solidFill>
                    <a:latin typeface="Symbol" pitchFamily="18" charset="2"/>
                  </a:rPr>
                  <a:t>l</a:t>
                </a:r>
                <a:endParaRPr lang="ja-JP" altLang="en-US" sz="3200" b="1" dirty="0">
                  <a:solidFill>
                    <a:srgbClr val="FFFF00"/>
                  </a:solidFill>
                  <a:latin typeface="Symbol" pitchFamily="18" charset="2"/>
                </a:endParaRPr>
              </a:p>
            </p:txBody>
          </p:sp>
          <p:sp>
            <p:nvSpPr>
              <p:cNvPr id="93" name="テキスト ボックス 92"/>
              <p:cNvSpPr txBox="1"/>
              <p:nvPr/>
            </p:nvSpPr>
            <p:spPr>
              <a:xfrm rot="10800000">
                <a:off x="4795621" y="2308039"/>
                <a:ext cx="920124" cy="730969"/>
              </a:xfrm>
              <a:prstGeom prst="rect">
                <a:avLst/>
              </a:prstGeom>
              <a:noFill/>
            </p:spPr>
            <p:txBody>
              <a:bodyPr wrap="none" rtlCol="0">
                <a:spAutoFit/>
              </a:bodyPr>
              <a:lstStyle/>
              <a:p>
                <a:r>
                  <a:rPr lang="en-US" altLang="ja-JP" sz="3200" dirty="0">
                    <a:solidFill>
                      <a:prstClr val="white"/>
                    </a:solidFill>
                  </a:rPr>
                  <a:t>QQ</a:t>
                </a:r>
                <a:endParaRPr lang="ja-JP" altLang="en-US" sz="3200" dirty="0">
                  <a:solidFill>
                    <a:prstClr val="white"/>
                  </a:solidFill>
                </a:endParaRPr>
              </a:p>
            </p:txBody>
          </p:sp>
        </p:grpSp>
        <p:sp>
          <p:nvSpPr>
            <p:cNvPr id="88" name="円弧 87"/>
            <p:cNvSpPr>
              <a:spLocks noChangeAspect="1"/>
            </p:cNvSpPr>
            <p:nvPr/>
          </p:nvSpPr>
          <p:spPr>
            <a:xfrm rot="3864094">
              <a:off x="5705782" y="4667918"/>
              <a:ext cx="748883" cy="691277"/>
            </a:xfrm>
            <a:prstGeom prst="arc">
              <a:avLst>
                <a:gd name="adj1" fmla="val 14859350"/>
                <a:gd name="adj2" fmla="val 0"/>
              </a:avLst>
            </a:prstGeom>
            <a:ln w="38100">
              <a:solidFill>
                <a:srgbClr val="FFFF00"/>
              </a:solidFill>
              <a:headEnd type="triangle" w="med" len="med"/>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ln>
                  <a:solidFill>
                    <a:srgbClr val="FFFF00"/>
                  </a:solidFill>
                </a:ln>
                <a:solidFill>
                  <a:prstClr val="black"/>
                </a:solidFill>
              </a:endParaRPr>
            </a:p>
          </p:txBody>
        </p:sp>
        <p:sp>
          <p:nvSpPr>
            <p:cNvPr id="89" name="円弧 88"/>
            <p:cNvSpPr>
              <a:spLocks noChangeAspect="1"/>
            </p:cNvSpPr>
            <p:nvPr/>
          </p:nvSpPr>
          <p:spPr>
            <a:xfrm rot="14247909">
              <a:off x="5122382" y="4751917"/>
              <a:ext cx="748883" cy="691277"/>
            </a:xfrm>
            <a:prstGeom prst="arc">
              <a:avLst>
                <a:gd name="adj1" fmla="val 14859350"/>
                <a:gd name="adj2" fmla="val 0"/>
              </a:avLst>
            </a:prstGeom>
            <a:ln w="38100">
              <a:solidFill>
                <a:srgbClr val="FFFF00"/>
              </a:solidFill>
              <a:headEnd type="triangle" w="med" len="med"/>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ln>
                  <a:solidFill>
                    <a:srgbClr val="FFFF00"/>
                  </a:solidFill>
                </a:ln>
                <a:solidFill>
                  <a:prstClr val="black"/>
                </a:solidFill>
              </a:endParaRPr>
            </a:p>
          </p:txBody>
        </p:sp>
      </p:grpSp>
      <p:cxnSp>
        <p:nvCxnSpPr>
          <p:cNvPr id="74" name="直線コネクタ 73"/>
          <p:cNvCxnSpPr/>
          <p:nvPr/>
        </p:nvCxnSpPr>
        <p:spPr>
          <a:xfrm>
            <a:off x="2435654" y="3573016"/>
            <a:ext cx="2424378" cy="359484"/>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grpSp>
        <p:nvGrpSpPr>
          <p:cNvPr id="45" name="グループ化 44"/>
          <p:cNvGrpSpPr/>
          <p:nvPr/>
        </p:nvGrpSpPr>
        <p:grpSpPr>
          <a:xfrm rot="10800000">
            <a:off x="2352291" y="3812487"/>
            <a:ext cx="2376298" cy="2203794"/>
            <a:chOff x="3888449" y="1396947"/>
            <a:chExt cx="2376298" cy="2203794"/>
          </a:xfrm>
        </p:grpSpPr>
        <p:grpSp>
          <p:nvGrpSpPr>
            <p:cNvPr id="109" name="グループ化 96"/>
            <p:cNvGrpSpPr>
              <a:grpSpLocks/>
            </p:cNvGrpSpPr>
            <p:nvPr/>
          </p:nvGrpSpPr>
          <p:grpSpPr bwMode="auto">
            <a:xfrm>
              <a:off x="3888449" y="1396947"/>
              <a:ext cx="2376298" cy="2203794"/>
              <a:chOff x="5573929" y="39820"/>
              <a:chExt cx="2970392" cy="2753762"/>
            </a:xfrm>
          </p:grpSpPr>
          <p:sp>
            <p:nvSpPr>
              <p:cNvPr id="112" name="円/楕円 111"/>
              <p:cNvSpPr>
                <a:spLocks noChangeAspect="1"/>
              </p:cNvSpPr>
              <p:nvPr/>
            </p:nvSpPr>
            <p:spPr>
              <a:xfrm>
                <a:off x="5573929" y="39820"/>
                <a:ext cx="2970392" cy="2753762"/>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113" name="円/楕円 112"/>
              <p:cNvSpPr>
                <a:spLocks noChangeAspect="1"/>
              </p:cNvSpPr>
              <p:nvPr/>
            </p:nvSpPr>
            <p:spPr>
              <a:xfrm>
                <a:off x="6219639" y="587425"/>
                <a:ext cx="1728204" cy="1201623"/>
              </a:xfrm>
              <a:prstGeom prst="ellipse">
                <a:avLst/>
              </a:prstGeom>
              <a:solidFill>
                <a:srgbClr val="FFFFCC"/>
              </a:soli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114" name="円/楕円 113"/>
              <p:cNvSpPr>
                <a:spLocks noChangeAspect="1"/>
              </p:cNvSpPr>
              <p:nvPr/>
            </p:nvSpPr>
            <p:spPr>
              <a:xfrm>
                <a:off x="6147784" y="961622"/>
                <a:ext cx="503638" cy="489702"/>
              </a:xfrm>
              <a:prstGeom prst="ellipse">
                <a:avLst/>
              </a:prstGeom>
              <a:solidFill>
                <a:srgbClr val="00B05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srgbClr val="FFFFFF"/>
                  </a:solidFill>
                </a:endParaRPr>
              </a:p>
            </p:txBody>
          </p:sp>
          <p:sp>
            <p:nvSpPr>
              <p:cNvPr id="116" name="円/楕円 115"/>
              <p:cNvSpPr>
                <a:spLocks noChangeAspect="1"/>
              </p:cNvSpPr>
              <p:nvPr/>
            </p:nvSpPr>
            <p:spPr>
              <a:xfrm>
                <a:off x="7470094" y="950476"/>
                <a:ext cx="496923" cy="503053"/>
              </a:xfrm>
              <a:prstGeom prst="ellipse">
                <a:avLst/>
              </a:prstGeom>
              <a:solidFill>
                <a:srgbClr val="FF000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srgbClr val="FFFFFF"/>
                  </a:solidFill>
                </a:endParaRPr>
              </a:p>
            </p:txBody>
          </p:sp>
        </p:grpSp>
        <p:cxnSp>
          <p:nvCxnSpPr>
            <p:cNvPr id="111" name="直線コネクタ 110"/>
            <p:cNvCxnSpPr/>
            <p:nvPr/>
          </p:nvCxnSpPr>
          <p:spPr>
            <a:xfrm flipH="1">
              <a:off x="4769149" y="2367210"/>
              <a:ext cx="684000" cy="0"/>
            </a:xfrm>
            <a:prstGeom prst="line">
              <a:avLst/>
            </a:prstGeom>
            <a:ln>
              <a:solidFill>
                <a:srgbClr val="0000CC"/>
              </a:solidFill>
            </a:ln>
            <a:effectLst>
              <a:glow rad="228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87" name="円/楕円 86"/>
            <p:cNvSpPr>
              <a:spLocks/>
            </p:cNvSpPr>
            <p:nvPr/>
          </p:nvSpPr>
          <p:spPr bwMode="auto">
            <a:xfrm>
              <a:off x="4940880" y="2787872"/>
              <a:ext cx="285749" cy="285522"/>
            </a:xfrm>
            <a:prstGeom prst="ellipse">
              <a:avLst/>
            </a:prstGeom>
            <a:solidFill>
              <a:srgbClr val="0000FF"/>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srgbClr val="FFFFFF"/>
                </a:solidFill>
              </a:endParaRPr>
            </a:p>
          </p:txBody>
        </p:sp>
        <p:cxnSp>
          <p:nvCxnSpPr>
            <p:cNvPr id="110" name="直線コネクタ 18"/>
            <p:cNvCxnSpPr/>
            <p:nvPr/>
          </p:nvCxnSpPr>
          <p:spPr>
            <a:xfrm>
              <a:off x="5100985" y="2396345"/>
              <a:ext cx="0" cy="432000"/>
            </a:xfrm>
            <a:prstGeom prst="line">
              <a:avLst/>
            </a:prstGeom>
            <a:ln>
              <a:solidFill>
                <a:srgbClr val="FFFF00"/>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07" name="テキスト ボックス 106"/>
            <p:cNvSpPr txBox="1"/>
            <p:nvPr/>
          </p:nvSpPr>
          <p:spPr>
            <a:xfrm rot="10800000">
              <a:off x="4937607" y="1885732"/>
              <a:ext cx="345638" cy="584775"/>
            </a:xfrm>
            <a:prstGeom prst="rect">
              <a:avLst/>
            </a:prstGeom>
            <a:noFill/>
          </p:spPr>
          <p:txBody>
            <a:bodyPr wrap="square" rtlCol="0">
              <a:spAutoFit/>
            </a:bodyPr>
            <a:lstStyle/>
            <a:p>
              <a:r>
                <a:rPr lang="en-US" altLang="ja-JP" sz="3200" b="1" dirty="0">
                  <a:solidFill>
                    <a:srgbClr val="66FFFF"/>
                  </a:solidFill>
                  <a:latin typeface="Symbol" pitchFamily="18" charset="2"/>
                </a:rPr>
                <a:t>r</a:t>
              </a:r>
              <a:endParaRPr lang="ja-JP" altLang="en-US" sz="3200" b="1" dirty="0">
                <a:solidFill>
                  <a:srgbClr val="66FFFF"/>
                </a:solidFill>
                <a:latin typeface="Symbol" pitchFamily="18" charset="2"/>
              </a:endParaRPr>
            </a:p>
          </p:txBody>
        </p:sp>
        <p:sp>
          <p:nvSpPr>
            <p:cNvPr id="108" name="テキスト ボックス 107"/>
            <p:cNvSpPr txBox="1"/>
            <p:nvPr/>
          </p:nvSpPr>
          <p:spPr>
            <a:xfrm rot="10800000">
              <a:off x="3981874" y="1677815"/>
              <a:ext cx="861133" cy="584775"/>
            </a:xfrm>
            <a:prstGeom prst="rect">
              <a:avLst/>
            </a:prstGeom>
            <a:noFill/>
          </p:spPr>
          <p:txBody>
            <a:bodyPr wrap="none" rtlCol="0">
              <a:spAutoFit/>
            </a:bodyPr>
            <a:lstStyle/>
            <a:p>
              <a:r>
                <a:rPr lang="en-US" altLang="ja-JP" sz="3200" dirty="0">
                  <a:solidFill>
                    <a:prstClr val="white"/>
                  </a:solidFill>
                </a:rPr>
                <a:t>Q-Q</a:t>
              </a:r>
              <a:endParaRPr lang="ja-JP" altLang="en-US" sz="3200" dirty="0">
                <a:solidFill>
                  <a:prstClr val="white"/>
                </a:solidFill>
              </a:endParaRPr>
            </a:p>
          </p:txBody>
        </p:sp>
        <p:sp>
          <p:nvSpPr>
            <p:cNvPr id="104" name="円弧 103"/>
            <p:cNvSpPr>
              <a:spLocks/>
            </p:cNvSpPr>
            <p:nvPr/>
          </p:nvSpPr>
          <p:spPr>
            <a:xfrm>
              <a:off x="4620735" y="1556792"/>
              <a:ext cx="972000" cy="296719"/>
            </a:xfrm>
            <a:prstGeom prst="arc">
              <a:avLst>
                <a:gd name="adj1" fmla="val 6928282"/>
                <a:gd name="adj2" fmla="val 3380417"/>
              </a:avLst>
            </a:prstGeom>
            <a:ln w="38100">
              <a:solidFill>
                <a:srgbClr val="66FFFF"/>
              </a:solidFill>
              <a:headEnd type="triangle" w="med" len="med"/>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ln>
                  <a:solidFill>
                    <a:srgbClr val="FFFF00"/>
                  </a:solidFill>
                </a:ln>
                <a:solidFill>
                  <a:prstClr val="black"/>
                </a:solidFill>
              </a:endParaRPr>
            </a:p>
          </p:txBody>
        </p:sp>
        <p:sp>
          <p:nvSpPr>
            <p:cNvPr id="106" name="テキスト ボックス 105"/>
            <p:cNvSpPr txBox="1"/>
            <p:nvPr/>
          </p:nvSpPr>
          <p:spPr>
            <a:xfrm rot="10800000">
              <a:off x="4891772" y="2888143"/>
              <a:ext cx="401072" cy="584775"/>
            </a:xfrm>
            <a:prstGeom prst="rect">
              <a:avLst/>
            </a:prstGeom>
            <a:noFill/>
          </p:spPr>
          <p:txBody>
            <a:bodyPr wrap="none" rtlCol="0">
              <a:spAutoFit/>
            </a:bodyPr>
            <a:lstStyle/>
            <a:p>
              <a:r>
                <a:rPr lang="en-US" altLang="ja-JP" sz="3200" dirty="0">
                  <a:solidFill>
                    <a:prstClr val="white"/>
                  </a:solidFill>
                </a:rPr>
                <a:t>q</a:t>
              </a:r>
              <a:endParaRPr lang="ja-JP" altLang="en-US" sz="3200" dirty="0">
                <a:solidFill>
                  <a:prstClr val="white"/>
                </a:solidFill>
              </a:endParaRPr>
            </a:p>
          </p:txBody>
        </p:sp>
      </p:grpSp>
    </p:spTree>
    <p:extLst>
      <p:ext uri="{BB962C8B-B14F-4D97-AF65-F5344CB8AC3E}">
        <p14:creationId xmlns:p14="http://schemas.microsoft.com/office/powerpoint/2010/main" val="23083347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p:cNvSpPr/>
          <p:nvPr/>
        </p:nvSpPr>
        <p:spPr>
          <a:xfrm>
            <a:off x="0" y="1243981"/>
            <a:ext cx="9144000" cy="4657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graphicFrame>
        <p:nvGraphicFramePr>
          <p:cNvPr id="81" name="グラフ 80"/>
          <p:cNvGraphicFramePr>
            <a:graphicFrameLocks/>
          </p:cNvGraphicFramePr>
          <p:nvPr>
            <p:extLst>
              <p:ext uri="{D42A27DB-BD31-4B8C-83A1-F6EECF244321}">
                <p14:modId xmlns:p14="http://schemas.microsoft.com/office/powerpoint/2010/main" val="850429647"/>
              </p:ext>
            </p:extLst>
          </p:nvPr>
        </p:nvGraphicFramePr>
        <p:xfrm>
          <a:off x="2489380" y="1723915"/>
          <a:ext cx="4572000" cy="4228765"/>
        </p:xfrm>
        <a:graphic>
          <a:graphicData uri="http://schemas.openxmlformats.org/drawingml/2006/chart">
            <c:chart xmlns:c="http://schemas.openxmlformats.org/drawingml/2006/chart" xmlns:r="http://schemas.openxmlformats.org/officeDocument/2006/relationships" r:id="rId3"/>
          </a:graphicData>
        </a:graphic>
      </p:graphicFrame>
      <p:sp>
        <p:nvSpPr>
          <p:cNvPr id="2" name="タイトル 1"/>
          <p:cNvSpPr>
            <a:spLocks noGrp="1"/>
          </p:cNvSpPr>
          <p:nvPr>
            <p:ph type="title"/>
          </p:nvPr>
        </p:nvSpPr>
        <p:spPr>
          <a:xfrm>
            <a:off x="488768" y="91356"/>
            <a:ext cx="8427308" cy="1143000"/>
          </a:xfrm>
        </p:spPr>
        <p:txBody>
          <a:bodyPr/>
          <a:lstStyle/>
          <a:p>
            <a:r>
              <a:rPr lang="en-US" altLang="ja-JP" sz="4000" dirty="0" smtClean="0">
                <a:solidFill>
                  <a:schemeClr val="bg1"/>
                </a:solidFill>
              </a:rPr>
              <a:t>Xi Baryons</a:t>
            </a:r>
            <a:endParaRPr kumimoji="1" lang="ja-JP" altLang="en-US" sz="4000" dirty="0">
              <a:solidFill>
                <a:schemeClr val="bg1"/>
              </a:solidFill>
            </a:endParaRPr>
          </a:p>
        </p:txBody>
      </p:sp>
      <p:sp>
        <p:nvSpPr>
          <p:cNvPr id="4" name="スライド番号プレースホルダー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16</a:t>
            </a:fld>
            <a:endParaRPr lang="ja-JP" altLang="en-US" dirty="0">
              <a:solidFill>
                <a:prstClr val="black">
                  <a:tint val="75000"/>
                </a:prstClr>
              </a:solidFill>
            </a:endParaRPr>
          </a:p>
        </p:txBody>
      </p:sp>
      <p:cxnSp>
        <p:nvCxnSpPr>
          <p:cNvPr id="27" name="直線コネクタ 26"/>
          <p:cNvCxnSpPr/>
          <p:nvPr/>
        </p:nvCxnSpPr>
        <p:spPr>
          <a:xfrm>
            <a:off x="3821446" y="1908864"/>
            <a:ext cx="0" cy="3200400"/>
          </a:xfrm>
          <a:prstGeom prst="line">
            <a:avLst/>
          </a:prstGeom>
          <a:ln w="158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4710373" y="1882945"/>
            <a:ext cx="0" cy="3200400"/>
          </a:xfrm>
          <a:prstGeom prst="line">
            <a:avLst/>
          </a:prstGeom>
          <a:ln w="15875">
            <a:solidFill>
              <a:srgbClr val="FF00FF"/>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3676951" y="1354574"/>
            <a:ext cx="304892" cy="461665"/>
          </a:xfrm>
          <a:prstGeom prst="rect">
            <a:avLst/>
          </a:prstGeom>
          <a:noFill/>
        </p:spPr>
        <p:txBody>
          <a:bodyPr wrap="none" rtlCol="0">
            <a:spAutoFit/>
          </a:bodyPr>
          <a:lstStyle/>
          <a:p>
            <a:r>
              <a:rPr lang="en-US" altLang="ja-JP" sz="2400" i="1" dirty="0" smtClean="0">
                <a:solidFill>
                  <a:prstClr val="white"/>
                </a:solidFill>
              </a:rPr>
              <a:t>s</a:t>
            </a:r>
            <a:endParaRPr lang="ja-JP" altLang="en-US" sz="2400" i="1" dirty="0">
              <a:solidFill>
                <a:prstClr val="white"/>
              </a:solidFill>
            </a:endParaRPr>
          </a:p>
        </p:txBody>
      </p:sp>
      <p:sp>
        <p:nvSpPr>
          <p:cNvPr id="31" name="テキスト ボックス 30"/>
          <p:cNvSpPr txBox="1"/>
          <p:nvPr/>
        </p:nvSpPr>
        <p:spPr>
          <a:xfrm>
            <a:off x="4545167" y="1342436"/>
            <a:ext cx="314510" cy="461665"/>
          </a:xfrm>
          <a:prstGeom prst="rect">
            <a:avLst/>
          </a:prstGeom>
          <a:noFill/>
        </p:spPr>
        <p:txBody>
          <a:bodyPr wrap="none" rtlCol="0">
            <a:spAutoFit/>
          </a:bodyPr>
          <a:lstStyle/>
          <a:p>
            <a:r>
              <a:rPr lang="en-US" altLang="ja-JP" sz="2400" i="1" dirty="0">
                <a:solidFill>
                  <a:prstClr val="white"/>
                </a:solidFill>
              </a:rPr>
              <a:t>c</a:t>
            </a:r>
            <a:endParaRPr lang="ja-JP" altLang="en-US" sz="2400" i="1" dirty="0">
              <a:solidFill>
                <a:prstClr val="white"/>
              </a:solidFill>
            </a:endParaRPr>
          </a:p>
        </p:txBody>
      </p:sp>
      <p:grpSp>
        <p:nvGrpSpPr>
          <p:cNvPr id="57" name="グループ化 56"/>
          <p:cNvGrpSpPr/>
          <p:nvPr/>
        </p:nvGrpSpPr>
        <p:grpSpPr>
          <a:xfrm>
            <a:off x="4691032" y="2712987"/>
            <a:ext cx="4462386" cy="2574756"/>
            <a:chOff x="4545396" y="2850240"/>
            <a:chExt cx="4462386" cy="3304074"/>
          </a:xfrm>
        </p:grpSpPr>
        <p:cxnSp>
          <p:nvCxnSpPr>
            <p:cNvPr id="60" name="直線コネクタ 59"/>
            <p:cNvCxnSpPr/>
            <p:nvPr/>
          </p:nvCxnSpPr>
          <p:spPr>
            <a:xfrm>
              <a:off x="7281828" y="5917342"/>
              <a:ext cx="115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a:off x="4545396" y="5527465"/>
              <a:ext cx="2624478"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a:off x="4545396" y="4261158"/>
              <a:ext cx="261950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a:off x="4550620" y="3363052"/>
              <a:ext cx="261950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a:off x="4550620" y="3304599"/>
              <a:ext cx="261950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0" name="テキスト ボックス 79"/>
            <p:cNvSpPr txBox="1"/>
            <p:nvPr/>
          </p:nvSpPr>
          <p:spPr>
            <a:xfrm>
              <a:off x="7202480" y="3234124"/>
              <a:ext cx="1805302" cy="473948"/>
            </a:xfrm>
            <a:prstGeom prst="rect">
              <a:avLst/>
            </a:prstGeom>
            <a:noFill/>
            <a:ln>
              <a:noFill/>
            </a:ln>
          </p:spPr>
          <p:txBody>
            <a:bodyPr wrap="none" rtlCol="0">
              <a:spAutoFit/>
            </a:bodyPr>
            <a:lstStyle/>
            <a:p>
              <a:r>
                <a:rPr lang="en-US" altLang="ja-JP" b="1" dirty="0" err="1" smtClean="0">
                  <a:solidFill>
                    <a:srgbClr val="FF0000"/>
                  </a:solidFill>
                  <a:latin typeface="Symbol" panose="05050102010706020507" pitchFamily="18" charset="2"/>
                  <a:cs typeface="Times New Roman" panose="02020603050405020304" pitchFamily="18" charset="0"/>
                </a:rPr>
                <a:t>X</a:t>
              </a:r>
              <a:r>
                <a:rPr lang="en-US" altLang="ja-JP" b="1" baseline="-25000" dirty="0" err="1" smtClean="0">
                  <a:solidFill>
                    <a:srgbClr val="FF0000"/>
                  </a:solidFill>
                </a:rPr>
                <a:t>cc</a:t>
              </a:r>
              <a:r>
                <a:rPr lang="en-US" altLang="ja-JP" sz="1600" dirty="0" smtClean="0">
                  <a:solidFill>
                    <a:srgbClr val="FF0000"/>
                  </a:solidFill>
                </a:rPr>
                <a:t>(1/2</a:t>
              </a:r>
              <a:r>
                <a:rPr lang="en-US" altLang="ja-JP" sz="1600" baseline="30000" dirty="0" smtClean="0">
                  <a:solidFill>
                    <a:srgbClr val="FF0000"/>
                  </a:solidFill>
                  <a:latin typeface="Symbol" panose="05050102010706020507" pitchFamily="18" charset="2"/>
                </a:rPr>
                <a:t>-</a:t>
              </a:r>
              <a:r>
                <a:rPr lang="en-US" altLang="ja-JP" sz="1600" dirty="0" smtClean="0">
                  <a:solidFill>
                    <a:srgbClr val="FF0000"/>
                  </a:solidFill>
                </a:rPr>
                <a:t>,3/2</a:t>
              </a:r>
              <a:r>
                <a:rPr lang="en-US" altLang="ja-JP" sz="1600" baseline="30000" dirty="0" smtClean="0">
                  <a:solidFill>
                    <a:srgbClr val="FF0000"/>
                  </a:solidFill>
                  <a:latin typeface="Symbol" panose="05050102010706020507" pitchFamily="18" charset="2"/>
                </a:rPr>
                <a:t>-,</a:t>
              </a:r>
              <a:r>
                <a:rPr lang="en-US" altLang="ja-JP" sz="1600" dirty="0">
                  <a:solidFill>
                    <a:srgbClr val="FF0000"/>
                  </a:solidFill>
                </a:rPr>
                <a:t> 5/2</a:t>
              </a:r>
              <a:r>
                <a:rPr lang="en-US" altLang="ja-JP" sz="1600" baseline="30000" dirty="0">
                  <a:solidFill>
                    <a:srgbClr val="FF0000"/>
                  </a:solidFill>
                  <a:latin typeface="Symbol" panose="05050102010706020507" pitchFamily="18" charset="2"/>
                </a:rPr>
                <a:t>-</a:t>
              </a:r>
              <a:r>
                <a:rPr lang="en-US" altLang="ja-JP" sz="1600" dirty="0" smtClean="0">
                  <a:solidFill>
                    <a:srgbClr val="FF0000"/>
                  </a:solidFill>
                </a:rPr>
                <a:t>)</a:t>
              </a:r>
              <a:endParaRPr lang="ja-JP" altLang="en-US" sz="1600" dirty="0">
                <a:solidFill>
                  <a:srgbClr val="FF0000"/>
                </a:solidFill>
              </a:endParaRPr>
            </a:p>
          </p:txBody>
        </p:sp>
        <p:sp>
          <p:nvSpPr>
            <p:cNvPr id="87" name="テキスト ボックス 86"/>
            <p:cNvSpPr txBox="1"/>
            <p:nvPr/>
          </p:nvSpPr>
          <p:spPr>
            <a:xfrm>
              <a:off x="7199369" y="2850240"/>
              <a:ext cx="1414170" cy="473948"/>
            </a:xfrm>
            <a:prstGeom prst="rect">
              <a:avLst/>
            </a:prstGeom>
            <a:noFill/>
            <a:ln>
              <a:noFill/>
            </a:ln>
          </p:spPr>
          <p:txBody>
            <a:bodyPr wrap="none" rtlCol="0">
              <a:spAutoFit/>
            </a:bodyPr>
            <a:lstStyle/>
            <a:p>
              <a:r>
                <a:rPr lang="en-US" altLang="ja-JP" b="1" dirty="0" err="1" smtClean="0">
                  <a:solidFill>
                    <a:srgbClr val="00B050"/>
                  </a:solidFill>
                  <a:latin typeface="Symbol" panose="05050102010706020507" pitchFamily="18" charset="2"/>
                  <a:cs typeface="Times New Roman" panose="02020603050405020304" pitchFamily="18" charset="0"/>
                </a:rPr>
                <a:t>X</a:t>
              </a:r>
              <a:r>
                <a:rPr lang="en-US" altLang="ja-JP" b="1" baseline="-25000" dirty="0" err="1" smtClean="0">
                  <a:solidFill>
                    <a:srgbClr val="00B050"/>
                  </a:solidFill>
                </a:rPr>
                <a:t>cc</a:t>
              </a:r>
              <a:r>
                <a:rPr lang="en-US" altLang="ja-JP" sz="1600" dirty="0" smtClean="0">
                  <a:solidFill>
                    <a:srgbClr val="00B050"/>
                  </a:solidFill>
                </a:rPr>
                <a:t>(1/2</a:t>
              </a:r>
              <a:r>
                <a:rPr lang="en-US" altLang="ja-JP" sz="1600" baseline="30000" dirty="0" smtClean="0">
                  <a:solidFill>
                    <a:srgbClr val="00B050"/>
                  </a:solidFill>
                  <a:latin typeface="Symbol" panose="05050102010706020507" pitchFamily="18" charset="2"/>
                </a:rPr>
                <a:t>-</a:t>
              </a:r>
              <a:r>
                <a:rPr lang="en-US" altLang="ja-JP" sz="1600" dirty="0" smtClean="0">
                  <a:solidFill>
                    <a:srgbClr val="00B050"/>
                  </a:solidFill>
                </a:rPr>
                <a:t>,3/2</a:t>
              </a:r>
              <a:r>
                <a:rPr lang="en-US" altLang="ja-JP" sz="1600" baseline="30000" dirty="0" smtClean="0">
                  <a:solidFill>
                    <a:srgbClr val="00B050"/>
                  </a:solidFill>
                  <a:latin typeface="Symbol" panose="05050102010706020507" pitchFamily="18" charset="2"/>
                </a:rPr>
                <a:t>-</a:t>
              </a:r>
              <a:r>
                <a:rPr lang="en-US" altLang="ja-JP" sz="1600" dirty="0" smtClean="0">
                  <a:solidFill>
                    <a:srgbClr val="00B050"/>
                  </a:solidFill>
                </a:rPr>
                <a:t>)</a:t>
              </a:r>
              <a:endParaRPr lang="ja-JP" altLang="en-US" sz="1600" dirty="0">
                <a:solidFill>
                  <a:srgbClr val="00B050"/>
                </a:solidFill>
              </a:endParaRPr>
            </a:p>
          </p:txBody>
        </p:sp>
        <p:sp>
          <p:nvSpPr>
            <p:cNvPr id="88" name="テキスト ボックス 87"/>
            <p:cNvSpPr txBox="1"/>
            <p:nvPr/>
          </p:nvSpPr>
          <p:spPr>
            <a:xfrm>
              <a:off x="7226975" y="4024185"/>
              <a:ext cx="1362874" cy="473947"/>
            </a:xfrm>
            <a:prstGeom prst="rect">
              <a:avLst/>
            </a:prstGeom>
            <a:noFill/>
            <a:ln>
              <a:noFill/>
            </a:ln>
          </p:spPr>
          <p:txBody>
            <a:bodyPr wrap="none" rtlCol="0">
              <a:spAutoFit/>
            </a:bodyPr>
            <a:lstStyle/>
            <a:p>
              <a:r>
                <a:rPr lang="en-US" altLang="ja-JP" b="1" dirty="0" err="1" smtClean="0">
                  <a:solidFill>
                    <a:srgbClr val="0000FF"/>
                  </a:solidFill>
                  <a:latin typeface="Symbol" panose="05050102010706020507" pitchFamily="18" charset="2"/>
                  <a:cs typeface="Times New Roman" panose="02020603050405020304" pitchFamily="18" charset="0"/>
                </a:rPr>
                <a:t>X</a:t>
              </a:r>
              <a:r>
                <a:rPr lang="en-US" altLang="ja-JP" b="1" baseline="-25000" dirty="0" err="1" smtClean="0">
                  <a:solidFill>
                    <a:srgbClr val="0000FF"/>
                  </a:solidFill>
                </a:rPr>
                <a:t>cc</a:t>
              </a:r>
              <a:r>
                <a:rPr lang="en-US" altLang="ja-JP" sz="1600" dirty="0" smtClean="0">
                  <a:solidFill>
                    <a:srgbClr val="0000FF"/>
                  </a:solidFill>
                </a:rPr>
                <a:t>(1/2</a:t>
              </a:r>
              <a:r>
                <a:rPr lang="en-US" altLang="ja-JP" sz="1600" baseline="30000" dirty="0" smtClean="0">
                  <a:solidFill>
                    <a:srgbClr val="0000FF"/>
                  </a:solidFill>
                  <a:latin typeface="Symbol" panose="05050102010706020507" pitchFamily="18" charset="2"/>
                </a:rPr>
                <a:t>-</a:t>
              </a:r>
              <a:r>
                <a:rPr lang="en-US" altLang="ja-JP" sz="1600" dirty="0" smtClean="0">
                  <a:solidFill>
                    <a:srgbClr val="0000FF"/>
                  </a:solidFill>
                </a:rPr>
                <a:t>,3/2</a:t>
              </a:r>
              <a:r>
                <a:rPr lang="en-US" altLang="ja-JP" sz="1600" baseline="30000" dirty="0" smtClean="0">
                  <a:solidFill>
                    <a:srgbClr val="0000FF"/>
                  </a:solidFill>
                  <a:latin typeface="Symbol" panose="05050102010706020507" pitchFamily="18" charset="2"/>
                </a:rPr>
                <a:t>-</a:t>
              </a:r>
              <a:r>
                <a:rPr lang="en-US" altLang="ja-JP" sz="1600" dirty="0" smtClean="0">
                  <a:solidFill>
                    <a:srgbClr val="0000FF"/>
                  </a:solidFill>
                </a:rPr>
                <a:t>)</a:t>
              </a:r>
              <a:endParaRPr lang="ja-JP" altLang="en-US" sz="1600" dirty="0">
                <a:solidFill>
                  <a:srgbClr val="0000FF"/>
                </a:solidFill>
              </a:endParaRPr>
            </a:p>
          </p:txBody>
        </p:sp>
        <p:cxnSp>
          <p:nvCxnSpPr>
            <p:cNvPr id="85" name="直線コネクタ 84"/>
            <p:cNvCxnSpPr/>
            <p:nvPr/>
          </p:nvCxnSpPr>
          <p:spPr>
            <a:xfrm>
              <a:off x="7281828" y="5509908"/>
              <a:ext cx="115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7" name="テキスト ボックス 106"/>
            <p:cNvSpPr txBox="1"/>
            <p:nvPr/>
          </p:nvSpPr>
          <p:spPr>
            <a:xfrm>
              <a:off x="7224791" y="5213325"/>
              <a:ext cx="949299" cy="473948"/>
            </a:xfrm>
            <a:prstGeom prst="rect">
              <a:avLst/>
            </a:prstGeom>
            <a:noFill/>
            <a:ln>
              <a:noFill/>
            </a:ln>
          </p:spPr>
          <p:txBody>
            <a:bodyPr wrap="none" rtlCol="0">
              <a:spAutoFit/>
            </a:bodyPr>
            <a:lstStyle/>
            <a:p>
              <a:r>
                <a:rPr lang="en-US" altLang="ja-JP" b="1" dirty="0" err="1" smtClean="0">
                  <a:solidFill>
                    <a:schemeClr val="tx1">
                      <a:lumMod val="50000"/>
                      <a:lumOff val="50000"/>
                    </a:schemeClr>
                  </a:solidFill>
                  <a:latin typeface="Symbol" panose="05050102010706020507" pitchFamily="18" charset="2"/>
                  <a:cs typeface="Times New Roman" panose="02020603050405020304" pitchFamily="18" charset="0"/>
                </a:rPr>
                <a:t>X</a:t>
              </a:r>
              <a:r>
                <a:rPr lang="en-US" altLang="ja-JP" b="1" baseline="-25000" dirty="0" err="1" smtClean="0">
                  <a:solidFill>
                    <a:schemeClr val="tx1">
                      <a:lumMod val="50000"/>
                      <a:lumOff val="50000"/>
                    </a:schemeClr>
                  </a:solidFill>
                </a:rPr>
                <a:t>cc</a:t>
              </a:r>
              <a:r>
                <a:rPr lang="en-US" altLang="ja-JP" sz="1600" dirty="0" smtClean="0">
                  <a:solidFill>
                    <a:schemeClr val="tx1">
                      <a:lumMod val="50000"/>
                      <a:lumOff val="50000"/>
                    </a:schemeClr>
                  </a:solidFill>
                </a:rPr>
                <a:t>(3/2</a:t>
              </a:r>
              <a:r>
                <a:rPr lang="en-US" altLang="ja-JP" sz="1600" baseline="30000" dirty="0" smtClean="0">
                  <a:solidFill>
                    <a:schemeClr val="tx1">
                      <a:lumMod val="50000"/>
                      <a:lumOff val="50000"/>
                    </a:schemeClr>
                  </a:solidFill>
                  <a:latin typeface="Symbol" panose="05050102010706020507" pitchFamily="18" charset="2"/>
                </a:rPr>
                <a:t>+</a:t>
              </a:r>
              <a:r>
                <a:rPr lang="en-US" altLang="ja-JP" sz="1600" dirty="0" smtClean="0">
                  <a:solidFill>
                    <a:schemeClr val="tx1">
                      <a:lumMod val="50000"/>
                      <a:lumOff val="50000"/>
                    </a:schemeClr>
                  </a:solidFill>
                </a:rPr>
                <a:t>)</a:t>
              </a:r>
              <a:endParaRPr lang="ja-JP" altLang="en-US" sz="1600" dirty="0">
                <a:solidFill>
                  <a:schemeClr val="tx1">
                    <a:lumMod val="50000"/>
                    <a:lumOff val="50000"/>
                  </a:schemeClr>
                </a:solidFill>
              </a:endParaRPr>
            </a:p>
          </p:txBody>
        </p:sp>
        <p:sp>
          <p:nvSpPr>
            <p:cNvPr id="108" name="テキスト ボックス 107"/>
            <p:cNvSpPr txBox="1"/>
            <p:nvPr/>
          </p:nvSpPr>
          <p:spPr>
            <a:xfrm>
              <a:off x="6816113" y="5680366"/>
              <a:ext cx="1271502" cy="473948"/>
            </a:xfrm>
            <a:prstGeom prst="rect">
              <a:avLst/>
            </a:prstGeom>
            <a:noFill/>
            <a:ln>
              <a:noFill/>
            </a:ln>
          </p:spPr>
          <p:txBody>
            <a:bodyPr wrap="none" rtlCol="0">
              <a:spAutoFit/>
            </a:bodyPr>
            <a:lstStyle/>
            <a:p>
              <a:r>
                <a:rPr lang="en-US" altLang="ja-JP" b="1" dirty="0" err="1" smtClean="0">
                  <a:solidFill>
                    <a:schemeClr val="tx1">
                      <a:lumMod val="50000"/>
                      <a:lumOff val="50000"/>
                    </a:schemeClr>
                  </a:solidFill>
                  <a:latin typeface="Symbol" panose="05050102010706020507" pitchFamily="18" charset="2"/>
                  <a:cs typeface="Times New Roman" panose="02020603050405020304" pitchFamily="18" charset="0"/>
                </a:rPr>
                <a:t>X</a:t>
              </a:r>
              <a:r>
                <a:rPr lang="en-US" altLang="ja-JP" b="1" baseline="-25000" dirty="0" err="1" smtClean="0">
                  <a:solidFill>
                    <a:schemeClr val="tx1">
                      <a:lumMod val="50000"/>
                      <a:lumOff val="50000"/>
                    </a:schemeClr>
                  </a:solidFill>
                </a:rPr>
                <a:t>cc</a:t>
              </a:r>
              <a:r>
                <a:rPr lang="en-US" altLang="ja-JP" sz="1600" dirty="0" smtClean="0">
                  <a:solidFill>
                    <a:schemeClr val="tx1">
                      <a:lumMod val="50000"/>
                      <a:lumOff val="50000"/>
                    </a:schemeClr>
                  </a:solidFill>
                </a:rPr>
                <a:t>(GS, 1/2</a:t>
              </a:r>
              <a:r>
                <a:rPr lang="en-US" altLang="ja-JP" sz="1600" baseline="30000" dirty="0" smtClean="0">
                  <a:solidFill>
                    <a:schemeClr val="tx1">
                      <a:lumMod val="50000"/>
                      <a:lumOff val="50000"/>
                    </a:schemeClr>
                  </a:solidFill>
                  <a:latin typeface="Symbol" panose="05050102010706020507" pitchFamily="18" charset="2"/>
                </a:rPr>
                <a:t>+</a:t>
              </a:r>
              <a:r>
                <a:rPr lang="en-US" altLang="ja-JP" sz="1600" dirty="0" smtClean="0">
                  <a:solidFill>
                    <a:schemeClr val="tx1">
                      <a:lumMod val="50000"/>
                      <a:lumOff val="50000"/>
                    </a:schemeClr>
                  </a:solidFill>
                </a:rPr>
                <a:t>)</a:t>
              </a:r>
              <a:endParaRPr lang="ja-JP" altLang="en-US" sz="1600" dirty="0">
                <a:solidFill>
                  <a:schemeClr val="tx1">
                    <a:lumMod val="50000"/>
                    <a:lumOff val="50000"/>
                  </a:schemeClr>
                </a:solidFill>
              </a:endParaRPr>
            </a:p>
          </p:txBody>
        </p:sp>
      </p:grpSp>
      <p:grpSp>
        <p:nvGrpSpPr>
          <p:cNvPr id="5" name="グループ化 4"/>
          <p:cNvGrpSpPr/>
          <p:nvPr/>
        </p:nvGrpSpPr>
        <p:grpSpPr>
          <a:xfrm>
            <a:off x="670523" y="1599254"/>
            <a:ext cx="3129399" cy="3627223"/>
            <a:chOff x="670523" y="1599254"/>
            <a:chExt cx="3129399" cy="3627223"/>
          </a:xfrm>
        </p:grpSpPr>
        <p:sp>
          <p:nvSpPr>
            <p:cNvPr id="12" name="テキスト ボックス 11"/>
            <p:cNvSpPr txBox="1"/>
            <p:nvPr/>
          </p:nvSpPr>
          <p:spPr>
            <a:xfrm>
              <a:off x="670523" y="2033302"/>
              <a:ext cx="1526380" cy="369332"/>
            </a:xfrm>
            <a:prstGeom prst="rect">
              <a:avLst/>
            </a:prstGeom>
            <a:noFill/>
          </p:spPr>
          <p:txBody>
            <a:bodyPr wrap="none" rtlCol="0">
              <a:spAutoFit/>
            </a:bodyPr>
            <a:lstStyle/>
            <a:p>
              <a:r>
                <a:rPr lang="en-US" altLang="ja-JP" b="1" dirty="0" smtClean="0">
                  <a:latin typeface="Symbol" pitchFamily="18" charset="2"/>
                </a:rPr>
                <a:t>X</a:t>
              </a:r>
              <a:r>
                <a:rPr lang="en-US" altLang="ja-JP" sz="1600" dirty="0" smtClean="0"/>
                <a:t>(1950, &gt;=5/2</a:t>
              </a:r>
              <a:r>
                <a:rPr lang="en-US" altLang="ja-JP" sz="1600" baseline="30000" dirty="0" smtClean="0">
                  <a:latin typeface="Symbol" panose="05050102010706020507" pitchFamily="18" charset="2"/>
                </a:rPr>
                <a:t>?</a:t>
              </a:r>
              <a:r>
                <a:rPr lang="en-US" altLang="ja-JP" sz="1600" dirty="0" smtClean="0"/>
                <a:t>)</a:t>
              </a:r>
              <a:endParaRPr lang="ja-JP" altLang="en-US" sz="1600" dirty="0"/>
            </a:p>
          </p:txBody>
        </p:sp>
        <p:grpSp>
          <p:nvGrpSpPr>
            <p:cNvPr id="20" name="グループ化 19"/>
            <p:cNvGrpSpPr/>
            <p:nvPr/>
          </p:nvGrpSpPr>
          <p:grpSpPr>
            <a:xfrm>
              <a:off x="758481" y="1848716"/>
              <a:ext cx="3041441" cy="3377761"/>
              <a:chOff x="636863" y="1690650"/>
              <a:chExt cx="3041441" cy="4428606"/>
            </a:xfrm>
          </p:grpSpPr>
          <p:sp>
            <p:nvSpPr>
              <p:cNvPr id="40" name="テキスト ボックス 39"/>
              <p:cNvSpPr txBox="1"/>
              <p:nvPr/>
            </p:nvSpPr>
            <p:spPr>
              <a:xfrm>
                <a:off x="1036225" y="5675376"/>
                <a:ext cx="1138453" cy="443880"/>
              </a:xfrm>
              <a:prstGeom prst="rect">
                <a:avLst/>
              </a:prstGeom>
              <a:noFill/>
              <a:ln>
                <a:noFill/>
              </a:ln>
            </p:spPr>
            <p:txBody>
              <a:bodyPr wrap="none" rtlCol="0">
                <a:spAutoFit/>
              </a:bodyPr>
              <a:lstStyle/>
              <a:p>
                <a:r>
                  <a:rPr lang="en-US" altLang="ja-JP" sz="1600" b="1" dirty="0" smtClean="0">
                    <a:solidFill>
                      <a:schemeClr val="bg1">
                        <a:lumMod val="50000"/>
                      </a:schemeClr>
                    </a:solidFill>
                    <a:latin typeface="Symbol" panose="05050102010706020507" pitchFamily="18" charset="2"/>
                    <a:cs typeface="Times New Roman" panose="02020603050405020304" pitchFamily="18" charset="0"/>
                  </a:rPr>
                  <a:t>X</a:t>
                </a:r>
                <a:r>
                  <a:rPr lang="en-US" altLang="ja-JP" sz="1600" b="1" dirty="0" smtClean="0">
                    <a:solidFill>
                      <a:schemeClr val="bg1">
                        <a:lumMod val="50000"/>
                      </a:schemeClr>
                    </a:solidFill>
                  </a:rPr>
                  <a:t>(GS, 1/2</a:t>
                </a:r>
                <a:r>
                  <a:rPr lang="en-US" altLang="ja-JP" sz="1600" b="1" baseline="30000" dirty="0">
                    <a:solidFill>
                      <a:schemeClr val="bg1">
                        <a:lumMod val="50000"/>
                      </a:schemeClr>
                    </a:solidFill>
                  </a:rPr>
                  <a:t>+</a:t>
                </a:r>
                <a:r>
                  <a:rPr lang="en-US" altLang="ja-JP" sz="1600" b="1" dirty="0">
                    <a:solidFill>
                      <a:schemeClr val="bg1">
                        <a:lumMod val="50000"/>
                      </a:schemeClr>
                    </a:solidFill>
                  </a:rPr>
                  <a:t>)</a:t>
                </a:r>
                <a:endParaRPr lang="ja-JP" altLang="en-US" sz="1600" b="1" dirty="0">
                  <a:solidFill>
                    <a:schemeClr val="bg1">
                      <a:lumMod val="50000"/>
                    </a:schemeClr>
                  </a:solidFill>
                </a:endParaRPr>
              </a:p>
            </p:txBody>
          </p:sp>
          <p:sp>
            <p:nvSpPr>
              <p:cNvPr id="41" name="テキスト ボックス 40"/>
              <p:cNvSpPr txBox="1"/>
              <p:nvPr/>
            </p:nvSpPr>
            <p:spPr>
              <a:xfrm>
                <a:off x="636863" y="4414962"/>
                <a:ext cx="1475084" cy="443880"/>
              </a:xfrm>
              <a:prstGeom prst="rect">
                <a:avLst/>
              </a:prstGeom>
              <a:noFill/>
              <a:ln>
                <a:noFill/>
              </a:ln>
            </p:spPr>
            <p:txBody>
              <a:bodyPr wrap="none" rtlCol="0">
                <a:spAutoFit/>
              </a:bodyPr>
              <a:lstStyle/>
              <a:p>
                <a:r>
                  <a:rPr lang="en-US" altLang="ja-JP" sz="1600" b="1" dirty="0" smtClean="0">
                    <a:solidFill>
                      <a:schemeClr val="bg1">
                        <a:lumMod val="50000"/>
                      </a:schemeClr>
                    </a:solidFill>
                    <a:latin typeface="Symbol" panose="05050102010706020507" pitchFamily="18" charset="2"/>
                  </a:rPr>
                  <a:t>X</a:t>
                </a:r>
                <a:r>
                  <a:rPr lang="en-US" altLang="ja-JP" sz="1600" b="1" baseline="30000" dirty="0" smtClean="0">
                    <a:solidFill>
                      <a:schemeClr val="bg1">
                        <a:lumMod val="50000"/>
                      </a:schemeClr>
                    </a:solidFill>
                    <a:latin typeface="Symbol" panose="05050102010706020507" pitchFamily="18" charset="2"/>
                  </a:rPr>
                  <a:t>*</a:t>
                </a:r>
                <a:r>
                  <a:rPr lang="en-US" altLang="ja-JP" sz="1600" b="1" dirty="0" smtClean="0">
                    <a:solidFill>
                      <a:schemeClr val="bg1">
                        <a:lumMod val="50000"/>
                      </a:schemeClr>
                    </a:solidFill>
                  </a:rPr>
                  <a:t>(1530, 3/2</a:t>
                </a:r>
                <a:r>
                  <a:rPr lang="en-US" altLang="ja-JP" sz="1600" b="1" baseline="30000" dirty="0">
                    <a:solidFill>
                      <a:schemeClr val="bg1">
                        <a:lumMod val="50000"/>
                      </a:schemeClr>
                    </a:solidFill>
                  </a:rPr>
                  <a:t>+</a:t>
                </a:r>
                <a:r>
                  <a:rPr lang="en-US" altLang="ja-JP" sz="1600" b="1" dirty="0">
                    <a:solidFill>
                      <a:schemeClr val="bg1">
                        <a:lumMod val="50000"/>
                      </a:schemeClr>
                    </a:solidFill>
                  </a:rPr>
                  <a:t>) </a:t>
                </a:r>
                <a:endParaRPr lang="ja-JP" altLang="en-US" sz="1600" b="1" dirty="0">
                  <a:solidFill>
                    <a:schemeClr val="bg1">
                      <a:lumMod val="50000"/>
                    </a:schemeClr>
                  </a:solidFill>
                </a:endParaRPr>
              </a:p>
            </p:txBody>
          </p:sp>
          <p:cxnSp>
            <p:nvCxnSpPr>
              <p:cNvPr id="49" name="直線コネクタ 48"/>
              <p:cNvCxnSpPr/>
              <p:nvPr/>
            </p:nvCxnSpPr>
            <p:spPr>
              <a:xfrm>
                <a:off x="2051720" y="4675091"/>
                <a:ext cx="162658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2051720" y="2192849"/>
                <a:ext cx="162658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2051720" y="3738903"/>
                <a:ext cx="162658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a:off x="2051720" y="1690650"/>
                <a:ext cx="162658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a:off x="2194008" y="5951204"/>
                <a:ext cx="1152000"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2047364" y="2974978"/>
                <a:ext cx="162658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直線コネクタ 108"/>
              <p:cNvCxnSpPr/>
              <p:nvPr/>
            </p:nvCxnSpPr>
            <p:spPr>
              <a:xfrm>
                <a:off x="2051720" y="3806364"/>
                <a:ext cx="1626584" cy="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grpSp>
        <p:sp>
          <p:nvSpPr>
            <p:cNvPr id="90" name="テキスト ボックス 89"/>
            <p:cNvSpPr txBox="1"/>
            <p:nvPr/>
          </p:nvSpPr>
          <p:spPr>
            <a:xfrm>
              <a:off x="1061211" y="3122007"/>
              <a:ext cx="1128835" cy="369332"/>
            </a:xfrm>
            <a:prstGeom prst="rect">
              <a:avLst/>
            </a:prstGeom>
            <a:noFill/>
          </p:spPr>
          <p:txBody>
            <a:bodyPr wrap="none" rtlCol="0">
              <a:spAutoFit/>
            </a:bodyPr>
            <a:lstStyle/>
            <a:p>
              <a:r>
                <a:rPr lang="en-US" altLang="ja-JP" b="1" dirty="0" smtClean="0">
                  <a:latin typeface="Symbol" panose="05050102010706020507" pitchFamily="18" charset="2"/>
                  <a:cs typeface="Times New Roman" panose="02020603050405020304" pitchFamily="18" charset="0"/>
                </a:rPr>
                <a:t>X</a:t>
              </a:r>
              <a:r>
                <a:rPr lang="en-US" altLang="ja-JP" sz="1600" dirty="0" smtClean="0"/>
                <a:t>(1690, ?</a:t>
              </a:r>
              <a:r>
                <a:rPr lang="en-US" altLang="ja-JP" sz="1600" baseline="30000" dirty="0" smtClean="0">
                  <a:latin typeface="Symbol" panose="05050102010706020507" pitchFamily="18" charset="2"/>
                </a:rPr>
                <a:t>?</a:t>
              </a:r>
              <a:r>
                <a:rPr lang="en-US" altLang="ja-JP" sz="1600" dirty="0" smtClean="0"/>
                <a:t>)</a:t>
              </a:r>
              <a:endParaRPr lang="ja-JP" altLang="en-US" sz="1600" dirty="0"/>
            </a:p>
          </p:txBody>
        </p:sp>
        <p:sp>
          <p:nvSpPr>
            <p:cNvPr id="51" name="テキスト ボックス 50"/>
            <p:cNvSpPr txBox="1"/>
            <p:nvPr/>
          </p:nvSpPr>
          <p:spPr>
            <a:xfrm>
              <a:off x="873973" y="2660453"/>
              <a:ext cx="1335622" cy="369332"/>
            </a:xfrm>
            <a:prstGeom prst="rect">
              <a:avLst/>
            </a:prstGeom>
            <a:noFill/>
          </p:spPr>
          <p:txBody>
            <a:bodyPr wrap="none" rtlCol="0">
              <a:spAutoFit/>
            </a:bodyPr>
            <a:lstStyle/>
            <a:p>
              <a:r>
                <a:rPr lang="en-US" altLang="ja-JP" b="1" dirty="0" smtClean="0">
                  <a:latin typeface="Symbol" panose="05050102010706020507" pitchFamily="18" charset="2"/>
                  <a:cs typeface="Times New Roman" panose="02020603050405020304" pitchFamily="18" charset="0"/>
                </a:rPr>
                <a:t>X</a:t>
              </a:r>
              <a:r>
                <a:rPr lang="en-US" altLang="ja-JP" sz="1600" dirty="0" smtClean="0"/>
                <a:t>(1820, 3/2</a:t>
              </a:r>
              <a:r>
                <a:rPr lang="en-US" altLang="ja-JP" sz="1600" baseline="30000" dirty="0" smtClean="0">
                  <a:latin typeface="Symbol" panose="05050102010706020507" pitchFamily="18" charset="2"/>
                </a:rPr>
                <a:t>-</a:t>
              </a:r>
              <a:r>
                <a:rPr lang="en-US" altLang="ja-JP" sz="1600" dirty="0" smtClean="0"/>
                <a:t>)</a:t>
              </a:r>
              <a:endParaRPr lang="ja-JP" altLang="en-US" sz="1600" dirty="0"/>
            </a:p>
          </p:txBody>
        </p:sp>
        <p:sp>
          <p:nvSpPr>
            <p:cNvPr id="52" name="テキスト ボックス 51"/>
            <p:cNvSpPr txBox="1"/>
            <p:nvPr/>
          </p:nvSpPr>
          <p:spPr>
            <a:xfrm>
              <a:off x="1017530" y="1599254"/>
              <a:ext cx="1128835" cy="369332"/>
            </a:xfrm>
            <a:prstGeom prst="rect">
              <a:avLst/>
            </a:prstGeom>
            <a:noFill/>
          </p:spPr>
          <p:txBody>
            <a:bodyPr wrap="none" rtlCol="0">
              <a:spAutoFit/>
            </a:bodyPr>
            <a:lstStyle/>
            <a:p>
              <a:r>
                <a:rPr lang="en-US" altLang="ja-JP" b="1" dirty="0" smtClean="0">
                  <a:latin typeface="Symbol" pitchFamily="18" charset="2"/>
                </a:rPr>
                <a:t>X</a:t>
              </a:r>
              <a:r>
                <a:rPr lang="en-US" altLang="ja-JP" sz="1600" dirty="0" smtClean="0"/>
                <a:t>(2030, ?</a:t>
              </a:r>
              <a:r>
                <a:rPr lang="en-US" altLang="ja-JP" sz="1600" baseline="30000" dirty="0" smtClean="0">
                  <a:latin typeface="Symbol" panose="05050102010706020507" pitchFamily="18" charset="2"/>
                </a:rPr>
                <a:t>?</a:t>
              </a:r>
              <a:r>
                <a:rPr lang="en-US" altLang="ja-JP" sz="1600" dirty="0" smtClean="0"/>
                <a:t>)</a:t>
              </a:r>
              <a:endParaRPr lang="ja-JP" altLang="en-US" sz="1600" dirty="0"/>
            </a:p>
          </p:txBody>
        </p:sp>
        <p:sp>
          <p:nvSpPr>
            <p:cNvPr id="110" name="テキスト ボックス 109"/>
            <p:cNvSpPr txBox="1"/>
            <p:nvPr/>
          </p:nvSpPr>
          <p:spPr>
            <a:xfrm>
              <a:off x="2199534" y="3404538"/>
              <a:ext cx="487634" cy="369332"/>
            </a:xfrm>
            <a:prstGeom prst="rect">
              <a:avLst/>
            </a:prstGeom>
            <a:noFill/>
          </p:spPr>
          <p:txBody>
            <a:bodyPr wrap="none" rtlCol="0">
              <a:spAutoFit/>
            </a:bodyPr>
            <a:lstStyle/>
            <a:p>
              <a:r>
                <a:rPr lang="en-US" altLang="ja-JP" b="1" dirty="0" smtClean="0">
                  <a:solidFill>
                    <a:srgbClr val="C00000"/>
                  </a:solidFill>
                  <a:latin typeface="Symbol" panose="05050102010706020507" pitchFamily="18" charset="2"/>
                  <a:cs typeface="Times New Roman" panose="02020603050405020304" pitchFamily="18" charset="0"/>
                </a:rPr>
                <a:t>KS</a:t>
              </a:r>
              <a:endParaRPr lang="ja-JP" altLang="en-US" sz="1600" dirty="0">
                <a:solidFill>
                  <a:srgbClr val="C00000"/>
                </a:solidFill>
              </a:endParaRPr>
            </a:p>
          </p:txBody>
        </p:sp>
      </p:grpSp>
      <p:sp>
        <p:nvSpPr>
          <p:cNvPr id="91" name="テキスト ボックス 90"/>
          <p:cNvSpPr txBox="1"/>
          <p:nvPr/>
        </p:nvSpPr>
        <p:spPr>
          <a:xfrm>
            <a:off x="3821446" y="2130253"/>
            <a:ext cx="352982" cy="461665"/>
          </a:xfrm>
          <a:prstGeom prst="rect">
            <a:avLst/>
          </a:prstGeom>
          <a:noFill/>
        </p:spPr>
        <p:txBody>
          <a:bodyPr wrap="none" rtlCol="0">
            <a:spAutoFit/>
          </a:bodyPr>
          <a:lstStyle/>
          <a:p>
            <a:r>
              <a:rPr lang="en-US" altLang="ja-JP" sz="2400" b="1" i="1" dirty="0" smtClean="0">
                <a:solidFill>
                  <a:srgbClr val="00B050"/>
                </a:solidFill>
                <a:latin typeface="Symbol" panose="05050102010706020507" pitchFamily="18" charset="2"/>
              </a:rPr>
              <a:t>l</a:t>
            </a:r>
            <a:endParaRPr lang="ja-JP" altLang="en-US" sz="2400" b="1" i="1" dirty="0">
              <a:solidFill>
                <a:srgbClr val="00B050"/>
              </a:solidFill>
              <a:latin typeface="Symbol" panose="05050102010706020507" pitchFamily="18" charset="2"/>
            </a:endParaRPr>
          </a:p>
        </p:txBody>
      </p:sp>
      <p:sp>
        <p:nvSpPr>
          <p:cNvPr id="93" name="テキスト ボックス 92"/>
          <p:cNvSpPr txBox="1"/>
          <p:nvPr/>
        </p:nvSpPr>
        <p:spPr>
          <a:xfrm>
            <a:off x="3988428" y="2820719"/>
            <a:ext cx="352982" cy="461665"/>
          </a:xfrm>
          <a:prstGeom prst="rect">
            <a:avLst/>
          </a:prstGeom>
          <a:noFill/>
        </p:spPr>
        <p:txBody>
          <a:bodyPr wrap="none" rtlCol="0">
            <a:spAutoFit/>
          </a:bodyPr>
          <a:lstStyle/>
          <a:p>
            <a:r>
              <a:rPr lang="en-US" altLang="ja-JP" sz="2400" b="1" i="1" dirty="0" smtClean="0">
                <a:solidFill>
                  <a:srgbClr val="FF0000"/>
                </a:solidFill>
                <a:latin typeface="Symbol" panose="05050102010706020507" pitchFamily="18" charset="2"/>
              </a:rPr>
              <a:t>l</a:t>
            </a:r>
            <a:endParaRPr lang="ja-JP" altLang="en-US" sz="2400" b="1" i="1" dirty="0">
              <a:solidFill>
                <a:srgbClr val="FF0000"/>
              </a:solidFill>
              <a:latin typeface="Symbol" panose="05050102010706020507" pitchFamily="18" charset="2"/>
            </a:endParaRPr>
          </a:p>
        </p:txBody>
      </p:sp>
      <p:sp>
        <p:nvSpPr>
          <p:cNvPr id="96" name="テキスト ボックス 95"/>
          <p:cNvSpPr txBox="1"/>
          <p:nvPr/>
        </p:nvSpPr>
        <p:spPr>
          <a:xfrm>
            <a:off x="3794082" y="3203202"/>
            <a:ext cx="352982" cy="461665"/>
          </a:xfrm>
          <a:prstGeom prst="rect">
            <a:avLst/>
          </a:prstGeom>
          <a:noFill/>
        </p:spPr>
        <p:txBody>
          <a:bodyPr wrap="none" rtlCol="0">
            <a:spAutoFit/>
          </a:bodyPr>
          <a:lstStyle/>
          <a:p>
            <a:r>
              <a:rPr lang="en-US" altLang="ja-JP" sz="2400" b="1" i="1" dirty="0" smtClean="0">
                <a:solidFill>
                  <a:srgbClr val="0000FF"/>
                </a:solidFill>
                <a:latin typeface="Symbol" panose="05050102010706020507" pitchFamily="18" charset="2"/>
              </a:rPr>
              <a:t>r</a:t>
            </a:r>
            <a:endParaRPr lang="ja-JP" altLang="en-US" sz="2400" b="1" i="1" dirty="0">
              <a:solidFill>
                <a:srgbClr val="0000FF"/>
              </a:solidFill>
              <a:latin typeface="Symbol" panose="05050102010706020507" pitchFamily="18" charset="2"/>
            </a:endParaRPr>
          </a:p>
        </p:txBody>
      </p:sp>
      <p:sp>
        <p:nvSpPr>
          <p:cNvPr id="97" name="テキスト ボックス 96"/>
          <p:cNvSpPr txBox="1"/>
          <p:nvPr/>
        </p:nvSpPr>
        <p:spPr>
          <a:xfrm>
            <a:off x="314502" y="1249716"/>
            <a:ext cx="2108269" cy="461665"/>
          </a:xfrm>
          <a:prstGeom prst="rect">
            <a:avLst/>
          </a:prstGeom>
          <a:noFill/>
        </p:spPr>
        <p:txBody>
          <a:bodyPr wrap="none" rtlCol="0">
            <a:spAutoFit/>
          </a:bodyPr>
          <a:lstStyle/>
          <a:p>
            <a:r>
              <a:rPr lang="en-US" altLang="ja-JP" sz="2400" i="1" dirty="0" smtClean="0">
                <a:solidFill>
                  <a:prstClr val="white"/>
                </a:solidFill>
              </a:rPr>
              <a:t>Double Strange</a:t>
            </a:r>
            <a:endParaRPr lang="ja-JP" altLang="en-US" sz="2400" i="1" dirty="0">
              <a:solidFill>
                <a:prstClr val="white"/>
              </a:solidFill>
            </a:endParaRPr>
          </a:p>
        </p:txBody>
      </p:sp>
      <p:sp>
        <p:nvSpPr>
          <p:cNvPr id="98" name="テキスト ボックス 97"/>
          <p:cNvSpPr txBox="1"/>
          <p:nvPr/>
        </p:nvSpPr>
        <p:spPr>
          <a:xfrm>
            <a:off x="6961749" y="1287972"/>
            <a:ext cx="1931939" cy="461665"/>
          </a:xfrm>
          <a:prstGeom prst="rect">
            <a:avLst/>
          </a:prstGeom>
          <a:noFill/>
        </p:spPr>
        <p:txBody>
          <a:bodyPr wrap="none" rtlCol="0">
            <a:spAutoFit/>
          </a:bodyPr>
          <a:lstStyle/>
          <a:p>
            <a:r>
              <a:rPr lang="en-US" altLang="ja-JP" sz="2400" i="1" dirty="0" smtClean="0">
                <a:solidFill>
                  <a:prstClr val="white"/>
                </a:solidFill>
              </a:rPr>
              <a:t>Double charm</a:t>
            </a:r>
            <a:endParaRPr lang="ja-JP" altLang="en-US" sz="2400" i="1" dirty="0">
              <a:solidFill>
                <a:prstClr val="white"/>
              </a:solidFill>
            </a:endParaRPr>
          </a:p>
        </p:txBody>
      </p:sp>
      <p:sp>
        <p:nvSpPr>
          <p:cNvPr id="86" name="テキスト ボックス 85"/>
          <p:cNvSpPr txBox="1"/>
          <p:nvPr/>
        </p:nvSpPr>
        <p:spPr>
          <a:xfrm>
            <a:off x="889098" y="5922063"/>
            <a:ext cx="4005057" cy="646331"/>
          </a:xfrm>
          <a:prstGeom prst="rect">
            <a:avLst/>
          </a:prstGeom>
          <a:noFill/>
          <a:ln>
            <a:solidFill>
              <a:schemeClr val="bg1"/>
            </a:solidFill>
          </a:ln>
        </p:spPr>
        <p:txBody>
          <a:bodyPr wrap="square" rtlCol="0">
            <a:spAutoFit/>
          </a:bodyPr>
          <a:lstStyle/>
          <a:p>
            <a:r>
              <a:rPr lang="en-US" altLang="ja-JP" dirty="0" smtClean="0">
                <a:solidFill>
                  <a:prstClr val="white"/>
                </a:solidFill>
              </a:rPr>
              <a:t>non-rel. QM:</a:t>
            </a:r>
            <a:r>
              <a:rPr lang="en-US" altLang="ja-JP" i="1" dirty="0" smtClean="0">
                <a:solidFill>
                  <a:prstClr val="white"/>
                </a:solidFill>
              </a:rPr>
              <a:t>H=H</a:t>
            </a:r>
            <a:r>
              <a:rPr lang="en-US" altLang="ja-JP" i="1" baseline="-25000" dirty="0" smtClean="0">
                <a:solidFill>
                  <a:prstClr val="white"/>
                </a:solidFill>
              </a:rPr>
              <a:t>0 </a:t>
            </a:r>
            <a:r>
              <a:rPr lang="en-US" altLang="ja-JP" dirty="0" smtClean="0">
                <a:solidFill>
                  <a:prstClr val="white"/>
                </a:solidFill>
              </a:rPr>
              <a:t>+</a:t>
            </a:r>
            <a:r>
              <a:rPr lang="en-US" altLang="ja-JP" i="1" dirty="0" err="1" smtClean="0">
                <a:solidFill>
                  <a:prstClr val="white"/>
                </a:solidFill>
              </a:rPr>
              <a:t>V</a:t>
            </a:r>
            <a:r>
              <a:rPr lang="en-US" altLang="ja-JP" i="1" baseline="-25000" dirty="0" err="1" smtClean="0">
                <a:solidFill>
                  <a:prstClr val="white"/>
                </a:solidFill>
              </a:rPr>
              <a:t>conf</a:t>
            </a:r>
            <a:r>
              <a:rPr lang="en-US" altLang="ja-JP" i="1" baseline="-25000" dirty="0" smtClean="0">
                <a:solidFill>
                  <a:prstClr val="white"/>
                </a:solidFill>
              </a:rPr>
              <a:t> </a:t>
            </a:r>
            <a:r>
              <a:rPr lang="en-US" altLang="ja-JP" dirty="0" smtClean="0">
                <a:solidFill>
                  <a:prstClr val="white"/>
                </a:solidFill>
              </a:rPr>
              <a:t>+</a:t>
            </a:r>
            <a:r>
              <a:rPr lang="en-US" altLang="ja-JP" i="1" dirty="0" smtClean="0">
                <a:solidFill>
                  <a:prstClr val="white"/>
                </a:solidFill>
              </a:rPr>
              <a:t>V</a:t>
            </a:r>
            <a:r>
              <a:rPr lang="en-US" altLang="ja-JP" i="1" baseline="-25000" dirty="0" smtClean="0">
                <a:solidFill>
                  <a:prstClr val="white"/>
                </a:solidFill>
              </a:rPr>
              <a:t>SS</a:t>
            </a:r>
            <a:r>
              <a:rPr lang="en-US" altLang="ja-JP" dirty="0" smtClean="0">
                <a:solidFill>
                  <a:prstClr val="white"/>
                </a:solidFill>
              </a:rPr>
              <a:t>+</a:t>
            </a:r>
            <a:r>
              <a:rPr lang="en-US" altLang="ja-JP" i="1" dirty="0" smtClean="0">
                <a:solidFill>
                  <a:prstClr val="white"/>
                </a:solidFill>
              </a:rPr>
              <a:t>V</a:t>
            </a:r>
            <a:r>
              <a:rPr lang="en-US" altLang="ja-JP" i="1" baseline="-25000" dirty="0" smtClean="0">
                <a:solidFill>
                  <a:prstClr val="white"/>
                </a:solidFill>
              </a:rPr>
              <a:t>LS</a:t>
            </a:r>
            <a:r>
              <a:rPr lang="en-US" altLang="ja-JP" dirty="0" smtClean="0">
                <a:solidFill>
                  <a:prstClr val="white"/>
                </a:solidFill>
              </a:rPr>
              <a:t>+</a:t>
            </a:r>
            <a:r>
              <a:rPr lang="en-US" altLang="ja-JP" i="1" dirty="0" smtClean="0">
                <a:solidFill>
                  <a:prstClr val="white"/>
                </a:solidFill>
              </a:rPr>
              <a:t>V</a:t>
            </a:r>
            <a:r>
              <a:rPr lang="en-US" altLang="ja-JP" i="1" baseline="-25000" dirty="0">
                <a:solidFill>
                  <a:prstClr val="white"/>
                </a:solidFill>
              </a:rPr>
              <a:t>T</a:t>
            </a:r>
            <a:endParaRPr lang="en-US" altLang="ja-JP" dirty="0">
              <a:solidFill>
                <a:prstClr val="white"/>
              </a:solidFill>
              <a:latin typeface="Symbol" panose="05050102010706020507" pitchFamily="18" charset="2"/>
            </a:endParaRPr>
          </a:p>
          <a:p>
            <a:r>
              <a:rPr lang="en-US" altLang="ja-JP" dirty="0" smtClean="0">
                <a:solidFill>
                  <a:srgbClr val="FFFF00"/>
                </a:solidFill>
                <a:latin typeface="Symbol" panose="05050102010706020507" pitchFamily="18" charset="2"/>
              </a:rPr>
              <a:t>r-l</a:t>
            </a:r>
            <a:r>
              <a:rPr lang="en-US" altLang="ja-JP" dirty="0" smtClean="0">
                <a:solidFill>
                  <a:srgbClr val="FFFF00"/>
                </a:solidFill>
              </a:rPr>
              <a:t> mixing  (cal. By T. Yoshida)</a:t>
            </a:r>
            <a:endParaRPr lang="ja-JP" altLang="en-US" dirty="0">
              <a:solidFill>
                <a:srgbClr val="FFFF00"/>
              </a:solidFill>
            </a:endParaRPr>
          </a:p>
        </p:txBody>
      </p:sp>
      <p:grpSp>
        <p:nvGrpSpPr>
          <p:cNvPr id="54" name="グループ化 6"/>
          <p:cNvGrpSpPr/>
          <p:nvPr/>
        </p:nvGrpSpPr>
        <p:grpSpPr>
          <a:xfrm>
            <a:off x="6867580" y="399602"/>
            <a:ext cx="2376298" cy="2203794"/>
            <a:chOff x="1154805" y="3690906"/>
            <a:chExt cx="2376298" cy="2203794"/>
          </a:xfrm>
        </p:grpSpPr>
        <p:grpSp>
          <p:nvGrpSpPr>
            <p:cNvPr id="56" name="グループ化 88"/>
            <p:cNvGrpSpPr/>
            <p:nvPr/>
          </p:nvGrpSpPr>
          <p:grpSpPr>
            <a:xfrm rot="1019466">
              <a:off x="1154805" y="3690906"/>
              <a:ext cx="2376298" cy="2203794"/>
              <a:chOff x="1145461" y="3680595"/>
              <a:chExt cx="2376298" cy="2203794"/>
            </a:xfrm>
          </p:grpSpPr>
          <p:sp>
            <p:nvSpPr>
              <p:cNvPr id="62" name="円/楕円 61"/>
              <p:cNvSpPr>
                <a:spLocks noChangeAspect="1"/>
              </p:cNvSpPr>
              <p:nvPr/>
            </p:nvSpPr>
            <p:spPr bwMode="auto">
              <a:xfrm>
                <a:off x="1145461" y="3680595"/>
                <a:ext cx="2376298" cy="2203794"/>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65" name="円/楕円 64"/>
              <p:cNvSpPr/>
              <p:nvPr/>
            </p:nvSpPr>
            <p:spPr bwMode="auto">
              <a:xfrm>
                <a:off x="1615334" y="4242514"/>
                <a:ext cx="571498" cy="555886"/>
              </a:xfrm>
              <a:prstGeom prst="ellipse">
                <a:avLst/>
              </a:prstGeom>
              <a:solidFill>
                <a:srgbClr val="00B05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66" name="円/楕円 65"/>
              <p:cNvSpPr>
                <a:spLocks noChangeAspect="1"/>
              </p:cNvSpPr>
              <p:nvPr/>
            </p:nvSpPr>
            <p:spPr bwMode="auto">
              <a:xfrm>
                <a:off x="2167810" y="4952199"/>
                <a:ext cx="331473" cy="336371"/>
              </a:xfrm>
              <a:prstGeom prst="ellipse">
                <a:avLst/>
              </a:prstGeom>
              <a:solidFill>
                <a:srgbClr val="0000FF"/>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69" name="円/楕円 56"/>
              <p:cNvSpPr>
                <a:spLocks noChangeAspect="1"/>
              </p:cNvSpPr>
              <p:nvPr/>
            </p:nvSpPr>
            <p:spPr bwMode="auto">
              <a:xfrm>
                <a:off x="2514975" y="4230986"/>
                <a:ext cx="563878" cy="571044"/>
              </a:xfrm>
              <a:prstGeom prst="ellipse">
                <a:avLst/>
              </a:prstGeom>
              <a:solidFill>
                <a:srgbClr val="FF000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cxnSp>
            <p:nvCxnSpPr>
              <p:cNvPr id="72" name="直線コネクタ 71"/>
              <p:cNvCxnSpPr/>
              <p:nvPr/>
            </p:nvCxnSpPr>
            <p:spPr>
              <a:xfrm rot="20580534" flipH="1">
                <a:off x="2247811" y="4564272"/>
                <a:ext cx="139229" cy="530251"/>
              </a:xfrm>
              <a:prstGeom prst="line">
                <a:avLst/>
              </a:prstGeom>
              <a:ln>
                <a:solidFill>
                  <a:srgbClr val="FFFF00"/>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rot="20580534" flipH="1" flipV="1">
                <a:off x="1996743" y="4447679"/>
                <a:ext cx="744306" cy="221970"/>
              </a:xfrm>
              <a:prstGeom prst="line">
                <a:avLst/>
              </a:prstGeom>
              <a:ln>
                <a:solidFill>
                  <a:srgbClr val="0000CC"/>
                </a:solidFill>
              </a:ln>
              <a:effectLst>
                <a:glow rad="228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grpSp>
          <p:nvGrpSpPr>
            <p:cNvPr id="58" name="グループ化 93"/>
            <p:cNvGrpSpPr/>
            <p:nvPr/>
          </p:nvGrpSpPr>
          <p:grpSpPr>
            <a:xfrm>
              <a:off x="1741304" y="4105340"/>
              <a:ext cx="1350795" cy="1531436"/>
              <a:chOff x="1741304" y="4105340"/>
              <a:chExt cx="1350795" cy="1531436"/>
            </a:xfrm>
          </p:grpSpPr>
          <p:sp>
            <p:nvSpPr>
              <p:cNvPr id="59" name="テキスト ボックス 58"/>
              <p:cNvSpPr txBox="1"/>
              <p:nvPr/>
            </p:nvSpPr>
            <p:spPr>
              <a:xfrm>
                <a:off x="1741304" y="4105340"/>
                <a:ext cx="460382" cy="584775"/>
              </a:xfrm>
              <a:prstGeom prst="rect">
                <a:avLst/>
              </a:prstGeom>
              <a:noFill/>
            </p:spPr>
            <p:txBody>
              <a:bodyPr wrap="none" rtlCol="0">
                <a:spAutoFit/>
              </a:bodyPr>
              <a:lstStyle/>
              <a:p>
                <a:r>
                  <a:rPr lang="en-US" altLang="ja-JP" sz="3200" dirty="0" smtClean="0">
                    <a:solidFill>
                      <a:prstClr val="white"/>
                    </a:solidFill>
                  </a:rPr>
                  <a:t>Q</a:t>
                </a:r>
                <a:endParaRPr lang="ja-JP" altLang="en-US" sz="3200" dirty="0">
                  <a:solidFill>
                    <a:prstClr val="white"/>
                  </a:solidFill>
                </a:endParaRPr>
              </a:p>
            </p:txBody>
          </p:sp>
          <p:sp>
            <p:nvSpPr>
              <p:cNvPr id="61" name="テキスト ボックス 60"/>
              <p:cNvSpPr txBox="1"/>
              <p:nvPr/>
            </p:nvSpPr>
            <p:spPr>
              <a:xfrm>
                <a:off x="1922219" y="5052001"/>
                <a:ext cx="401072" cy="584775"/>
              </a:xfrm>
              <a:prstGeom prst="rect">
                <a:avLst/>
              </a:prstGeom>
              <a:noFill/>
            </p:spPr>
            <p:txBody>
              <a:bodyPr wrap="none" rtlCol="0">
                <a:spAutoFit/>
              </a:bodyPr>
              <a:lstStyle/>
              <a:p>
                <a:r>
                  <a:rPr lang="en-US" altLang="ja-JP" sz="3200" dirty="0" smtClean="0">
                    <a:solidFill>
                      <a:srgbClr val="FFFF00"/>
                    </a:solidFill>
                  </a:rPr>
                  <a:t>q</a:t>
                </a:r>
                <a:endParaRPr lang="ja-JP" altLang="en-US" sz="3200" dirty="0">
                  <a:solidFill>
                    <a:srgbClr val="FFFF00"/>
                  </a:solidFill>
                </a:endParaRPr>
              </a:p>
            </p:txBody>
          </p:sp>
          <p:sp>
            <p:nvSpPr>
              <p:cNvPr id="77" name="テキスト ボックス 76"/>
              <p:cNvSpPr txBox="1"/>
              <p:nvPr/>
            </p:nvSpPr>
            <p:spPr>
              <a:xfrm>
                <a:off x="2631717" y="4389322"/>
                <a:ext cx="460382" cy="584775"/>
              </a:xfrm>
              <a:prstGeom prst="rect">
                <a:avLst/>
              </a:prstGeom>
              <a:noFill/>
            </p:spPr>
            <p:txBody>
              <a:bodyPr wrap="none" rtlCol="0">
                <a:spAutoFit/>
              </a:bodyPr>
              <a:lstStyle/>
              <a:p>
                <a:r>
                  <a:rPr lang="en-US" altLang="ja-JP" sz="3200" dirty="0" smtClean="0">
                    <a:solidFill>
                      <a:prstClr val="white"/>
                    </a:solidFill>
                  </a:rPr>
                  <a:t>Q</a:t>
                </a:r>
                <a:endParaRPr lang="ja-JP" altLang="en-US" sz="3200" dirty="0">
                  <a:solidFill>
                    <a:prstClr val="white"/>
                  </a:solidFill>
                </a:endParaRPr>
              </a:p>
            </p:txBody>
          </p:sp>
        </p:grpSp>
      </p:grpSp>
      <p:sp>
        <p:nvSpPr>
          <p:cNvPr id="78" name="テキスト ボックス 77"/>
          <p:cNvSpPr txBox="1"/>
          <p:nvPr/>
        </p:nvSpPr>
        <p:spPr>
          <a:xfrm>
            <a:off x="7615356" y="1249716"/>
            <a:ext cx="352982" cy="461665"/>
          </a:xfrm>
          <a:prstGeom prst="rect">
            <a:avLst/>
          </a:prstGeom>
          <a:noFill/>
        </p:spPr>
        <p:txBody>
          <a:bodyPr wrap="none" rtlCol="0">
            <a:spAutoFit/>
          </a:bodyPr>
          <a:lstStyle/>
          <a:p>
            <a:r>
              <a:rPr lang="en-US" altLang="ja-JP" sz="2400" b="1" i="1" dirty="0" smtClean="0">
                <a:solidFill>
                  <a:srgbClr val="FF0000"/>
                </a:solidFill>
                <a:latin typeface="Symbol" panose="05050102010706020507" pitchFamily="18" charset="2"/>
              </a:rPr>
              <a:t>l</a:t>
            </a:r>
            <a:endParaRPr lang="ja-JP" altLang="en-US" sz="2400" b="1" i="1" dirty="0">
              <a:solidFill>
                <a:srgbClr val="FF0000"/>
              </a:solidFill>
              <a:latin typeface="Symbol" panose="05050102010706020507" pitchFamily="18" charset="2"/>
            </a:endParaRPr>
          </a:p>
        </p:txBody>
      </p:sp>
      <p:sp>
        <p:nvSpPr>
          <p:cNvPr id="79" name="テキスト ボックス 78"/>
          <p:cNvSpPr txBox="1"/>
          <p:nvPr/>
        </p:nvSpPr>
        <p:spPr>
          <a:xfrm>
            <a:off x="8050003" y="691701"/>
            <a:ext cx="352982" cy="461665"/>
          </a:xfrm>
          <a:prstGeom prst="rect">
            <a:avLst/>
          </a:prstGeom>
          <a:noFill/>
        </p:spPr>
        <p:txBody>
          <a:bodyPr wrap="none" rtlCol="0">
            <a:spAutoFit/>
          </a:bodyPr>
          <a:lstStyle/>
          <a:p>
            <a:r>
              <a:rPr lang="en-US" altLang="ja-JP" sz="2400" b="1" i="1" dirty="0" smtClean="0">
                <a:solidFill>
                  <a:srgbClr val="0000FF"/>
                </a:solidFill>
                <a:latin typeface="Symbol" panose="05050102010706020507" pitchFamily="18" charset="2"/>
              </a:rPr>
              <a:t>r</a:t>
            </a:r>
            <a:endParaRPr lang="ja-JP" altLang="en-US" sz="2400" b="1" i="1" dirty="0">
              <a:solidFill>
                <a:srgbClr val="0000FF"/>
              </a:solidFill>
              <a:latin typeface="Symbol" panose="05050102010706020507" pitchFamily="18" charset="2"/>
            </a:endParaRPr>
          </a:p>
        </p:txBody>
      </p:sp>
      <p:sp>
        <p:nvSpPr>
          <p:cNvPr id="105" name="テキスト ボックス 104"/>
          <p:cNvSpPr txBox="1"/>
          <p:nvPr/>
        </p:nvSpPr>
        <p:spPr>
          <a:xfrm>
            <a:off x="3674415" y="1418074"/>
            <a:ext cx="304892" cy="461665"/>
          </a:xfrm>
          <a:prstGeom prst="rect">
            <a:avLst/>
          </a:prstGeom>
          <a:noFill/>
        </p:spPr>
        <p:txBody>
          <a:bodyPr wrap="none" rtlCol="0">
            <a:spAutoFit/>
          </a:bodyPr>
          <a:lstStyle/>
          <a:p>
            <a:r>
              <a:rPr lang="en-US" altLang="ja-JP" sz="2400" i="1" dirty="0" smtClean="0">
                <a:solidFill>
                  <a:prstClr val="black"/>
                </a:solidFill>
              </a:rPr>
              <a:t>s</a:t>
            </a:r>
            <a:endParaRPr lang="ja-JP" altLang="en-US" sz="2400" i="1" dirty="0">
              <a:solidFill>
                <a:prstClr val="black"/>
              </a:solidFill>
            </a:endParaRPr>
          </a:p>
        </p:txBody>
      </p:sp>
      <p:sp>
        <p:nvSpPr>
          <p:cNvPr id="106" name="テキスト ボックス 105"/>
          <p:cNvSpPr txBox="1"/>
          <p:nvPr/>
        </p:nvSpPr>
        <p:spPr>
          <a:xfrm>
            <a:off x="4591618" y="1405936"/>
            <a:ext cx="314510" cy="461665"/>
          </a:xfrm>
          <a:prstGeom prst="rect">
            <a:avLst/>
          </a:prstGeom>
          <a:noFill/>
        </p:spPr>
        <p:txBody>
          <a:bodyPr wrap="none" rtlCol="0">
            <a:spAutoFit/>
          </a:bodyPr>
          <a:lstStyle/>
          <a:p>
            <a:r>
              <a:rPr lang="en-US" altLang="ja-JP" sz="2400" i="1" dirty="0">
                <a:solidFill>
                  <a:prstClr val="black"/>
                </a:solidFill>
              </a:rPr>
              <a:t>c</a:t>
            </a:r>
            <a:endParaRPr lang="ja-JP" altLang="en-US" sz="2400" i="1" dirty="0">
              <a:solidFill>
                <a:prstClr val="black"/>
              </a:solidFill>
            </a:endParaRPr>
          </a:p>
        </p:txBody>
      </p:sp>
    </p:spTree>
    <p:extLst>
      <p:ext uri="{BB962C8B-B14F-4D97-AF65-F5344CB8AC3E}">
        <p14:creationId xmlns:p14="http://schemas.microsoft.com/office/powerpoint/2010/main" val="40570247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4949" y="177242"/>
            <a:ext cx="8229600" cy="1239063"/>
          </a:xfrm>
        </p:spPr>
        <p:txBody>
          <a:bodyPr/>
          <a:lstStyle/>
          <a:p>
            <a:r>
              <a:rPr lang="en-US" altLang="ja-JP" sz="4000" dirty="0" smtClean="0">
                <a:solidFill>
                  <a:schemeClr val="bg1"/>
                </a:solidFill>
              </a:rPr>
              <a:t>Double Strange </a:t>
            </a:r>
            <a:r>
              <a:rPr lang="en-US" altLang="ja-JP" sz="4000" dirty="0">
                <a:solidFill>
                  <a:schemeClr val="bg1"/>
                </a:solidFill>
              </a:rPr>
              <a:t>Baryon </a:t>
            </a:r>
            <a:r>
              <a:rPr lang="en-US" altLang="ja-JP" sz="4000" dirty="0" smtClean="0">
                <a:solidFill>
                  <a:schemeClr val="bg1"/>
                </a:solidFill>
              </a:rPr>
              <a:t>Spectroscopy</a:t>
            </a:r>
            <a:br>
              <a:rPr lang="en-US" altLang="ja-JP" sz="4000" dirty="0" smtClean="0">
                <a:solidFill>
                  <a:schemeClr val="bg1"/>
                </a:solidFill>
              </a:rPr>
            </a:br>
            <a:r>
              <a:rPr lang="en-US" altLang="ja-JP" sz="4000" dirty="0" smtClean="0">
                <a:solidFill>
                  <a:prstClr val="white"/>
                </a:solidFill>
              </a:rPr>
              <a:t>Using</a:t>
            </a:r>
            <a:r>
              <a:rPr lang="en-US" altLang="ja-JP" sz="4000" dirty="0" smtClean="0">
                <a:solidFill>
                  <a:srgbClr val="FFFF00"/>
                </a:solidFill>
              </a:rPr>
              <a:t> </a:t>
            </a:r>
            <a:r>
              <a:rPr lang="en-US" altLang="ja-JP" sz="4000" dirty="0">
                <a:solidFill>
                  <a:srgbClr val="FFFF00"/>
                </a:solidFill>
              </a:rPr>
              <a:t>Missing Mass </a:t>
            </a:r>
            <a:r>
              <a:rPr lang="en-US" altLang="ja-JP" sz="4000" dirty="0" smtClean="0">
                <a:solidFill>
                  <a:srgbClr val="FFFF00"/>
                </a:solidFill>
              </a:rPr>
              <a:t>Techniques</a:t>
            </a:r>
            <a:endParaRPr kumimoji="1" lang="ja-JP" altLang="en-US" sz="4000" dirty="0">
              <a:solidFill>
                <a:schemeClr val="bg1"/>
              </a:solidFill>
              <a:latin typeface="+mn-lt"/>
            </a:endParaRPr>
          </a:p>
        </p:txBody>
      </p:sp>
      <p:sp>
        <p:nvSpPr>
          <p:cNvPr id="4" name="スライド番号プレースホルダー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17</a:t>
            </a:fld>
            <a:endParaRPr lang="ja-JP" altLang="en-US" dirty="0">
              <a:solidFill>
                <a:prstClr val="black">
                  <a:tint val="75000"/>
                </a:prstClr>
              </a:solidFill>
            </a:endParaRPr>
          </a:p>
        </p:txBody>
      </p:sp>
      <p:sp>
        <p:nvSpPr>
          <p:cNvPr id="90" name="タイトル 1"/>
          <p:cNvSpPr txBox="1">
            <a:spLocks/>
          </p:cNvSpPr>
          <p:nvPr/>
        </p:nvSpPr>
        <p:spPr bwMode="auto">
          <a:xfrm>
            <a:off x="304292" y="5171683"/>
            <a:ext cx="8615127" cy="10821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pPr marL="457200" indent="-457200" algn="l">
              <a:buFont typeface="Wingdings" panose="05000000000000000000" pitchFamily="2" charset="2"/>
              <a:buChar char="ü"/>
            </a:pPr>
            <a:r>
              <a:rPr lang="en-US" altLang="ja-JP" sz="2800" dirty="0" smtClean="0">
                <a:solidFill>
                  <a:prstClr val="white"/>
                </a:solidFill>
                <a:cs typeface="Times"/>
              </a:rPr>
              <a:t>Production and Decay reflect [Q</a:t>
            </a:r>
            <a:r>
              <a:rPr lang="en-US" altLang="ja-JP" sz="2800" dirty="0">
                <a:solidFill>
                  <a:prstClr val="white"/>
                </a:solidFill>
                <a:cs typeface="Times"/>
              </a:rPr>
              <a:t>Q</a:t>
            </a:r>
            <a:r>
              <a:rPr lang="en-US" altLang="ja-JP" sz="2800" dirty="0" smtClean="0">
                <a:solidFill>
                  <a:prstClr val="white"/>
                </a:solidFill>
                <a:cs typeface="Times"/>
              </a:rPr>
              <a:t>] correlation…</a:t>
            </a:r>
          </a:p>
          <a:p>
            <a:pPr marL="457200" indent="-457200" algn="l">
              <a:buFont typeface="Wingdings" panose="05000000000000000000" pitchFamily="2" charset="2"/>
              <a:buChar char="ü"/>
            </a:pPr>
            <a:r>
              <a:rPr lang="en-US" altLang="ja-JP" sz="2800" i="1" dirty="0">
                <a:solidFill>
                  <a:prstClr val="white"/>
                </a:solidFill>
                <a:cs typeface="Times"/>
              </a:rPr>
              <a:t>u</a:t>
            </a:r>
            <a:r>
              <a:rPr lang="en-US" altLang="ja-JP" sz="2800" i="1" dirty="0" smtClean="0">
                <a:solidFill>
                  <a:prstClr val="white"/>
                </a:solidFill>
                <a:cs typeface="Times"/>
              </a:rPr>
              <a:t>-channel </a:t>
            </a:r>
            <a:r>
              <a:rPr lang="en-US" altLang="ja-JP" sz="2800" i="1" dirty="0" smtClean="0">
                <a:solidFill>
                  <a:prstClr val="white"/>
                </a:solidFill>
                <a:cs typeface="Times"/>
              </a:rPr>
              <a:t>production </a:t>
            </a:r>
            <a:r>
              <a:rPr lang="en-US" altLang="ja-JP" sz="2800" i="1" dirty="0" smtClean="0">
                <a:solidFill>
                  <a:prstClr val="white"/>
                </a:solidFill>
                <a:cs typeface="Times"/>
              </a:rPr>
              <a:t>plays a role…</a:t>
            </a:r>
            <a:endParaRPr lang="en-US" altLang="ja-JP" sz="2800" i="1" baseline="-25000" dirty="0">
              <a:solidFill>
                <a:prstClr val="white"/>
              </a:solidFill>
              <a:cs typeface="Times"/>
            </a:endParaRPr>
          </a:p>
          <a:p>
            <a:pPr marL="914400" lvl="1" indent="-457200" algn="l">
              <a:buFont typeface="Wingdings" panose="05000000000000000000" pitchFamily="2" charset="2"/>
              <a:buChar char="ü"/>
            </a:pPr>
            <a:r>
              <a:rPr lang="en-US" altLang="ja-JP" sz="2800" b="1" i="1" dirty="0" smtClean="0">
                <a:solidFill>
                  <a:srgbClr val="00FFFF"/>
                </a:solidFill>
                <a:latin typeface="Symbol" panose="05050102010706020507" pitchFamily="18" charset="2"/>
                <a:cs typeface="Times"/>
              </a:rPr>
              <a:t>r</a:t>
            </a:r>
            <a:r>
              <a:rPr lang="en-US" altLang="ja-JP" sz="2800" i="1" dirty="0" smtClean="0">
                <a:solidFill>
                  <a:prstClr val="white"/>
                </a:solidFill>
                <a:cs typeface="Times"/>
              </a:rPr>
              <a:t> mode excitation may be favored</a:t>
            </a:r>
          </a:p>
        </p:txBody>
      </p:sp>
      <p:sp>
        <p:nvSpPr>
          <p:cNvPr id="62" name="円/楕円 61"/>
          <p:cNvSpPr>
            <a:spLocks noChangeAspect="1"/>
          </p:cNvSpPr>
          <p:nvPr/>
        </p:nvSpPr>
        <p:spPr bwMode="auto">
          <a:xfrm rot="1019466">
            <a:off x="443296" y="1691702"/>
            <a:ext cx="1164079" cy="1116123"/>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50" name="円/楕円 49"/>
          <p:cNvSpPr>
            <a:spLocks noChangeAspect="1"/>
          </p:cNvSpPr>
          <p:nvPr/>
        </p:nvSpPr>
        <p:spPr bwMode="auto">
          <a:xfrm rot="1019466">
            <a:off x="4145187" y="1459229"/>
            <a:ext cx="1734698" cy="1608770"/>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51" name="円/楕円 50"/>
          <p:cNvSpPr>
            <a:spLocks noChangeAspect="1"/>
          </p:cNvSpPr>
          <p:nvPr/>
        </p:nvSpPr>
        <p:spPr bwMode="auto">
          <a:xfrm rot="1019466">
            <a:off x="170935" y="3040830"/>
            <a:ext cx="1361745" cy="1262890"/>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72" name="Oval 12"/>
          <p:cNvSpPr>
            <a:spLocks noChangeArrowheads="1"/>
          </p:cNvSpPr>
          <p:nvPr/>
        </p:nvSpPr>
        <p:spPr bwMode="auto">
          <a:xfrm flipV="1">
            <a:off x="851511" y="1891970"/>
            <a:ext cx="384687" cy="331690"/>
          </a:xfrm>
          <a:prstGeom prst="ellipse">
            <a:avLst/>
          </a:prstGeom>
          <a:gradFill rotWithShape="0">
            <a:gsLst>
              <a:gs pos="0">
                <a:srgbClr val="CCFFCC"/>
              </a:gs>
              <a:gs pos="100000">
                <a:srgbClr val="0000FF"/>
              </a:gs>
            </a:gsLst>
            <a:path path="shape">
              <a:fillToRect l="50000" t="50000" r="50000" b="50000"/>
            </a:path>
          </a:gradFill>
          <a:ln>
            <a:noFill/>
          </a:ln>
          <a:extLst/>
        </p:spPr>
        <p:txBody>
          <a:bodyPr wrap="none" anchor="ctr"/>
          <a:lstStyle/>
          <a:p>
            <a:pPr defTabSz="457200"/>
            <a:endParaRPr lang="ja-JP" altLang="en-US">
              <a:solidFill>
                <a:prstClr val="black"/>
              </a:solidFill>
            </a:endParaRPr>
          </a:p>
        </p:txBody>
      </p:sp>
      <p:sp>
        <p:nvSpPr>
          <p:cNvPr id="74" name="Oval 12"/>
          <p:cNvSpPr>
            <a:spLocks noChangeArrowheads="1"/>
          </p:cNvSpPr>
          <p:nvPr/>
        </p:nvSpPr>
        <p:spPr bwMode="auto">
          <a:xfrm flipV="1">
            <a:off x="857822" y="2236502"/>
            <a:ext cx="157680" cy="157680"/>
          </a:xfrm>
          <a:prstGeom prst="ellipse">
            <a:avLst/>
          </a:prstGeom>
          <a:gradFill rotWithShape="0">
            <a:gsLst>
              <a:gs pos="100000">
                <a:srgbClr val="CCFFCC"/>
              </a:gs>
              <a:gs pos="0">
                <a:srgbClr val="0000FF"/>
              </a:gs>
            </a:gsLst>
            <a:path path="shape">
              <a:fillToRect l="50000" t="50000" r="50000" b="50000"/>
            </a:path>
          </a:gradFill>
          <a:ln>
            <a:noFill/>
          </a:ln>
          <a:extLst/>
        </p:spPr>
        <p:txBody>
          <a:bodyPr wrap="none" anchor="ctr"/>
          <a:lstStyle/>
          <a:p>
            <a:pPr defTabSz="457200"/>
            <a:endParaRPr lang="ja-JP" altLang="en-US">
              <a:solidFill>
                <a:prstClr val="black"/>
              </a:solidFill>
            </a:endParaRPr>
          </a:p>
        </p:txBody>
      </p:sp>
      <p:sp>
        <p:nvSpPr>
          <p:cNvPr id="9" name="円/楕円 8"/>
          <p:cNvSpPr>
            <a:spLocks noChangeAspect="1"/>
          </p:cNvSpPr>
          <p:nvPr/>
        </p:nvSpPr>
        <p:spPr bwMode="auto">
          <a:xfrm rot="2041246">
            <a:off x="480109" y="3285649"/>
            <a:ext cx="815049" cy="566911"/>
          </a:xfrm>
          <a:prstGeom prst="ellipse">
            <a:avLst/>
          </a:prstGeom>
          <a:solidFill>
            <a:srgbClr val="FFFFCC"/>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white"/>
              </a:solidFill>
            </a:endParaRPr>
          </a:p>
        </p:txBody>
      </p:sp>
      <p:sp>
        <p:nvSpPr>
          <p:cNvPr id="13" name="Oval 15"/>
          <p:cNvSpPr>
            <a:spLocks noChangeArrowheads="1"/>
          </p:cNvSpPr>
          <p:nvPr/>
        </p:nvSpPr>
        <p:spPr bwMode="auto">
          <a:xfrm flipV="1">
            <a:off x="590884" y="3725861"/>
            <a:ext cx="142254" cy="152245"/>
          </a:xfrm>
          <a:prstGeom prst="ellipse">
            <a:avLst/>
          </a:prstGeom>
          <a:gradFill rotWithShape="0">
            <a:gsLst>
              <a:gs pos="0">
                <a:srgbClr val="FFC000"/>
              </a:gs>
              <a:gs pos="100000">
                <a:srgbClr val="FF0000"/>
              </a:gs>
            </a:gsLst>
            <a:path path="shape">
              <a:fillToRect l="50000" t="50000" r="50000" b="50000"/>
            </a:path>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457200"/>
            <a:endParaRPr lang="ja-JP" altLang="en-US">
              <a:solidFill>
                <a:prstClr val="white"/>
              </a:solidFill>
            </a:endParaRPr>
          </a:p>
        </p:txBody>
      </p:sp>
      <p:sp>
        <p:nvSpPr>
          <p:cNvPr id="14" name="Oval 12"/>
          <p:cNvSpPr>
            <a:spLocks noChangeArrowheads="1"/>
          </p:cNvSpPr>
          <p:nvPr/>
        </p:nvSpPr>
        <p:spPr bwMode="auto">
          <a:xfrm flipV="1">
            <a:off x="877228" y="3537716"/>
            <a:ext cx="144000" cy="144000"/>
          </a:xfrm>
          <a:prstGeom prst="ellipse">
            <a:avLst/>
          </a:prstGeom>
          <a:gradFill rotWithShape="0">
            <a:gsLst>
              <a:gs pos="0">
                <a:srgbClr val="66FF66"/>
              </a:gs>
              <a:gs pos="100000">
                <a:srgbClr val="008040"/>
              </a:gs>
            </a:gsLst>
            <a:path path="shape">
              <a:fillToRect l="50000" t="50000" r="50000" b="50000"/>
            </a:path>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457200"/>
            <a:endParaRPr lang="ja-JP" altLang="en-US">
              <a:solidFill>
                <a:prstClr val="white"/>
              </a:solidFill>
            </a:endParaRPr>
          </a:p>
        </p:txBody>
      </p:sp>
      <p:sp>
        <p:nvSpPr>
          <p:cNvPr id="15" name="Oval 12"/>
          <p:cNvSpPr>
            <a:spLocks noChangeArrowheads="1"/>
          </p:cNvSpPr>
          <p:nvPr/>
        </p:nvSpPr>
        <p:spPr bwMode="auto">
          <a:xfrm flipV="1">
            <a:off x="713097" y="3409313"/>
            <a:ext cx="137688" cy="137776"/>
          </a:xfrm>
          <a:prstGeom prst="ellipse">
            <a:avLst/>
          </a:prstGeom>
          <a:gradFill rotWithShape="0">
            <a:gsLst>
              <a:gs pos="0">
                <a:srgbClr val="CCFFCC"/>
              </a:gs>
              <a:gs pos="100000">
                <a:srgbClr val="0000FF"/>
              </a:gs>
            </a:gsLst>
            <a:path path="shape">
              <a:fillToRect l="50000" t="50000" r="50000" b="50000"/>
            </a:path>
          </a:gradFill>
          <a:ln>
            <a:noFill/>
          </a:ln>
          <a:extLst/>
        </p:spPr>
        <p:txBody>
          <a:bodyPr wrap="none" anchor="ctr"/>
          <a:lstStyle/>
          <a:p>
            <a:pPr defTabSz="457200"/>
            <a:endParaRPr lang="ja-JP" altLang="en-US">
              <a:solidFill>
                <a:prstClr val="white"/>
              </a:solidFill>
            </a:endParaRPr>
          </a:p>
        </p:txBody>
      </p:sp>
      <p:sp>
        <p:nvSpPr>
          <p:cNvPr id="32" name="テキスト ボックス 31"/>
          <p:cNvSpPr txBox="1"/>
          <p:nvPr/>
        </p:nvSpPr>
        <p:spPr>
          <a:xfrm>
            <a:off x="422898" y="2892263"/>
            <a:ext cx="398824" cy="523220"/>
          </a:xfrm>
          <a:prstGeom prst="rect">
            <a:avLst/>
          </a:prstGeom>
          <a:noFill/>
          <a:ln>
            <a:noFill/>
          </a:ln>
        </p:spPr>
        <p:txBody>
          <a:bodyPr wrap="square" rtlCol="0">
            <a:spAutoFit/>
          </a:bodyPr>
          <a:lstStyle/>
          <a:p>
            <a:pPr defTabSz="457200"/>
            <a:r>
              <a:rPr lang="en-US" altLang="ja-JP" sz="2800" i="1" dirty="0" smtClean="0">
                <a:solidFill>
                  <a:srgbClr val="FFFF00"/>
                </a:solidFill>
                <a:latin typeface="Times"/>
                <a:cs typeface="Times"/>
              </a:rPr>
              <a:t>p</a:t>
            </a:r>
            <a:endParaRPr lang="ja-JP" altLang="en-US" sz="2800" baseline="30000" dirty="0" smtClean="0">
              <a:solidFill>
                <a:srgbClr val="FFFF00"/>
              </a:solidFill>
              <a:latin typeface="Times"/>
              <a:cs typeface="Times"/>
            </a:endParaRPr>
          </a:p>
        </p:txBody>
      </p:sp>
      <p:sp>
        <p:nvSpPr>
          <p:cNvPr id="21" name="テキスト ボックス 20"/>
          <p:cNvSpPr txBox="1"/>
          <p:nvPr/>
        </p:nvSpPr>
        <p:spPr>
          <a:xfrm>
            <a:off x="312285" y="1679189"/>
            <a:ext cx="667303" cy="523220"/>
          </a:xfrm>
          <a:prstGeom prst="rect">
            <a:avLst/>
          </a:prstGeom>
          <a:noFill/>
          <a:ln>
            <a:noFill/>
          </a:ln>
        </p:spPr>
        <p:txBody>
          <a:bodyPr wrap="square" rtlCol="0">
            <a:spAutoFit/>
          </a:bodyPr>
          <a:lstStyle/>
          <a:p>
            <a:pPr defTabSz="457200"/>
            <a:r>
              <a:rPr lang="en-US" altLang="ja-JP" sz="2800" i="1" dirty="0" smtClean="0">
                <a:solidFill>
                  <a:srgbClr val="FFFF00"/>
                </a:solidFill>
                <a:latin typeface="Symbol" panose="05050102010706020507" pitchFamily="18" charset="2"/>
                <a:cs typeface="Times"/>
              </a:rPr>
              <a:t>K</a:t>
            </a:r>
            <a:r>
              <a:rPr lang="en-US" altLang="ja-JP" sz="2800" i="1" baseline="30000" dirty="0" smtClean="0">
                <a:solidFill>
                  <a:srgbClr val="FFFF00"/>
                </a:solidFill>
                <a:latin typeface="Symbol" panose="05050102010706020507" pitchFamily="18" charset="2"/>
                <a:cs typeface="Times"/>
              </a:rPr>
              <a:t>-</a:t>
            </a:r>
            <a:endParaRPr lang="ja-JP" altLang="en-US" sz="2800" i="1" baseline="30000" dirty="0" smtClean="0">
              <a:solidFill>
                <a:srgbClr val="FFFF00"/>
              </a:solidFill>
              <a:latin typeface="Times"/>
              <a:cs typeface="Times"/>
            </a:endParaRPr>
          </a:p>
        </p:txBody>
      </p:sp>
      <p:sp>
        <p:nvSpPr>
          <p:cNvPr id="41" name="フリーフォーム 40"/>
          <p:cNvSpPr/>
          <p:nvPr/>
        </p:nvSpPr>
        <p:spPr>
          <a:xfrm>
            <a:off x="1132009" y="2376697"/>
            <a:ext cx="1281009" cy="1034644"/>
          </a:xfrm>
          <a:custGeom>
            <a:avLst/>
            <a:gdLst>
              <a:gd name="connsiteX0" fmla="*/ 0 w 2011680"/>
              <a:gd name="connsiteY0" fmla="*/ 0 h 1417320"/>
              <a:gd name="connsiteX1" fmla="*/ 2011680 w 2011680"/>
              <a:gd name="connsiteY1" fmla="*/ 137160 h 1417320"/>
              <a:gd name="connsiteX2" fmla="*/ 1965960 w 2011680"/>
              <a:gd name="connsiteY2" fmla="*/ 1348740 h 1417320"/>
              <a:gd name="connsiteX3" fmla="*/ 0 w 2011680"/>
              <a:gd name="connsiteY3" fmla="*/ 1417320 h 1417320"/>
            </a:gdLst>
            <a:ahLst/>
            <a:cxnLst>
              <a:cxn ang="0">
                <a:pos x="connsiteX0" y="connsiteY0"/>
              </a:cxn>
              <a:cxn ang="0">
                <a:pos x="connsiteX1" y="connsiteY1"/>
              </a:cxn>
              <a:cxn ang="0">
                <a:pos x="connsiteX2" y="connsiteY2"/>
              </a:cxn>
              <a:cxn ang="0">
                <a:pos x="connsiteX3" y="connsiteY3"/>
              </a:cxn>
            </a:cxnLst>
            <a:rect l="l" t="t" r="r" b="b"/>
            <a:pathLst>
              <a:path w="2011680" h="1417320">
                <a:moveTo>
                  <a:pt x="0" y="0"/>
                </a:moveTo>
                <a:lnTo>
                  <a:pt x="2011680" y="137160"/>
                </a:lnTo>
                <a:lnTo>
                  <a:pt x="1965960" y="1348740"/>
                </a:lnTo>
                <a:lnTo>
                  <a:pt x="0" y="141732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2" name="フリーフォーム 41"/>
          <p:cNvSpPr/>
          <p:nvPr/>
        </p:nvSpPr>
        <p:spPr>
          <a:xfrm>
            <a:off x="2813259" y="2539701"/>
            <a:ext cx="2048958" cy="1113676"/>
          </a:xfrm>
          <a:custGeom>
            <a:avLst/>
            <a:gdLst>
              <a:gd name="connsiteX0" fmla="*/ 2308860 w 2788920"/>
              <a:gd name="connsiteY0" fmla="*/ 0 h 1394460"/>
              <a:gd name="connsiteX1" fmla="*/ 45720 w 2788920"/>
              <a:gd name="connsiteY1" fmla="*/ 182880 h 1394460"/>
              <a:gd name="connsiteX2" fmla="*/ 0 w 2788920"/>
              <a:gd name="connsiteY2" fmla="*/ 1371600 h 1394460"/>
              <a:gd name="connsiteX3" fmla="*/ 2788920 w 2788920"/>
              <a:gd name="connsiteY3" fmla="*/ 1394460 h 1394460"/>
              <a:gd name="connsiteX4" fmla="*/ 662940 w 2788920"/>
              <a:gd name="connsiteY4" fmla="*/ 1394460 h 1394460"/>
              <a:gd name="connsiteX5" fmla="*/ 662940 w 2788920"/>
              <a:gd name="connsiteY5" fmla="*/ 1394460 h 1394460"/>
              <a:gd name="connsiteX6" fmla="*/ 662940 w 2788920"/>
              <a:gd name="connsiteY6" fmla="*/ 1394460 h 1394460"/>
              <a:gd name="connsiteX7" fmla="*/ 548640 w 2788920"/>
              <a:gd name="connsiteY7" fmla="*/ 1280160 h 1394460"/>
              <a:gd name="connsiteX0" fmla="*/ 2308860 w 2788920"/>
              <a:gd name="connsiteY0" fmla="*/ 0 h 1394460"/>
              <a:gd name="connsiteX1" fmla="*/ 45720 w 2788920"/>
              <a:gd name="connsiteY1" fmla="*/ 182880 h 1394460"/>
              <a:gd name="connsiteX2" fmla="*/ 0 w 2788920"/>
              <a:gd name="connsiteY2" fmla="*/ 1371600 h 1394460"/>
              <a:gd name="connsiteX3" fmla="*/ 2788920 w 2788920"/>
              <a:gd name="connsiteY3" fmla="*/ 1394460 h 1394460"/>
              <a:gd name="connsiteX4" fmla="*/ 662940 w 2788920"/>
              <a:gd name="connsiteY4" fmla="*/ 1394460 h 1394460"/>
              <a:gd name="connsiteX5" fmla="*/ 662940 w 2788920"/>
              <a:gd name="connsiteY5" fmla="*/ 1394460 h 1394460"/>
              <a:gd name="connsiteX6" fmla="*/ 662940 w 2788920"/>
              <a:gd name="connsiteY6" fmla="*/ 1394460 h 1394460"/>
              <a:gd name="connsiteX0" fmla="*/ 2308860 w 2788920"/>
              <a:gd name="connsiteY0" fmla="*/ 0 h 1394460"/>
              <a:gd name="connsiteX1" fmla="*/ 45720 w 2788920"/>
              <a:gd name="connsiteY1" fmla="*/ 182880 h 1394460"/>
              <a:gd name="connsiteX2" fmla="*/ 0 w 2788920"/>
              <a:gd name="connsiteY2" fmla="*/ 1371600 h 1394460"/>
              <a:gd name="connsiteX3" fmla="*/ 2788920 w 2788920"/>
              <a:gd name="connsiteY3" fmla="*/ 1394460 h 1394460"/>
              <a:gd name="connsiteX4" fmla="*/ 662940 w 2788920"/>
              <a:gd name="connsiteY4" fmla="*/ 1394460 h 1394460"/>
              <a:gd name="connsiteX5" fmla="*/ 662940 w 2788920"/>
              <a:gd name="connsiteY5" fmla="*/ 1394460 h 1394460"/>
              <a:gd name="connsiteX0" fmla="*/ 2308860 w 2788920"/>
              <a:gd name="connsiteY0" fmla="*/ 0 h 1394460"/>
              <a:gd name="connsiteX1" fmla="*/ 45720 w 2788920"/>
              <a:gd name="connsiteY1" fmla="*/ 182880 h 1394460"/>
              <a:gd name="connsiteX2" fmla="*/ 0 w 2788920"/>
              <a:gd name="connsiteY2" fmla="*/ 1371600 h 1394460"/>
              <a:gd name="connsiteX3" fmla="*/ 2788920 w 2788920"/>
              <a:gd name="connsiteY3" fmla="*/ 1394460 h 1394460"/>
              <a:gd name="connsiteX4" fmla="*/ 662940 w 2788920"/>
              <a:gd name="connsiteY4" fmla="*/ 1394460 h 1394460"/>
              <a:gd name="connsiteX0" fmla="*/ 2308860 w 2788920"/>
              <a:gd name="connsiteY0" fmla="*/ 0 h 1394460"/>
              <a:gd name="connsiteX1" fmla="*/ 45720 w 2788920"/>
              <a:gd name="connsiteY1" fmla="*/ 182880 h 1394460"/>
              <a:gd name="connsiteX2" fmla="*/ 0 w 2788920"/>
              <a:gd name="connsiteY2" fmla="*/ 1371600 h 1394460"/>
              <a:gd name="connsiteX3" fmla="*/ 2788920 w 2788920"/>
              <a:gd name="connsiteY3" fmla="*/ 1394460 h 1394460"/>
              <a:gd name="connsiteX0" fmla="*/ 2308860 w 2897205"/>
              <a:gd name="connsiteY0" fmla="*/ 0 h 1382429"/>
              <a:gd name="connsiteX1" fmla="*/ 45720 w 2897205"/>
              <a:gd name="connsiteY1" fmla="*/ 182880 h 1382429"/>
              <a:gd name="connsiteX2" fmla="*/ 0 w 2897205"/>
              <a:gd name="connsiteY2" fmla="*/ 1371600 h 1382429"/>
              <a:gd name="connsiteX3" fmla="*/ 2897205 w 2897205"/>
              <a:gd name="connsiteY3" fmla="*/ 1382429 h 1382429"/>
              <a:gd name="connsiteX0" fmla="*/ 2308860 w 2415942"/>
              <a:gd name="connsiteY0" fmla="*/ 0 h 1394460"/>
              <a:gd name="connsiteX1" fmla="*/ 45720 w 2415942"/>
              <a:gd name="connsiteY1" fmla="*/ 182880 h 1394460"/>
              <a:gd name="connsiteX2" fmla="*/ 0 w 2415942"/>
              <a:gd name="connsiteY2" fmla="*/ 1371600 h 1394460"/>
              <a:gd name="connsiteX3" fmla="*/ 2415942 w 2415942"/>
              <a:gd name="connsiteY3" fmla="*/ 1394460 h 1394460"/>
              <a:gd name="connsiteX0" fmla="*/ 2308860 w 2572353"/>
              <a:gd name="connsiteY0" fmla="*/ 0 h 1382429"/>
              <a:gd name="connsiteX1" fmla="*/ 45720 w 2572353"/>
              <a:gd name="connsiteY1" fmla="*/ 182880 h 1382429"/>
              <a:gd name="connsiteX2" fmla="*/ 0 w 2572353"/>
              <a:gd name="connsiteY2" fmla="*/ 1371600 h 1382429"/>
              <a:gd name="connsiteX3" fmla="*/ 2572353 w 2572353"/>
              <a:gd name="connsiteY3" fmla="*/ 1382429 h 1382429"/>
              <a:gd name="connsiteX0" fmla="*/ 2308860 w 2308860"/>
              <a:gd name="connsiteY0" fmla="*/ 0 h 1371600"/>
              <a:gd name="connsiteX1" fmla="*/ 45720 w 2308860"/>
              <a:gd name="connsiteY1" fmla="*/ 182880 h 1371600"/>
              <a:gd name="connsiteX2" fmla="*/ 0 w 2308860"/>
              <a:gd name="connsiteY2" fmla="*/ 1371600 h 1371600"/>
              <a:gd name="connsiteX3" fmla="*/ 2124994 w 2308860"/>
              <a:gd name="connsiteY3" fmla="*/ 1364534 h 1371600"/>
              <a:gd name="connsiteX0" fmla="*/ 2308860 w 2308860"/>
              <a:gd name="connsiteY0" fmla="*/ 0 h 1382429"/>
              <a:gd name="connsiteX1" fmla="*/ 45720 w 2308860"/>
              <a:gd name="connsiteY1" fmla="*/ 182880 h 1382429"/>
              <a:gd name="connsiteX2" fmla="*/ 0 w 2308860"/>
              <a:gd name="connsiteY2" fmla="*/ 1371600 h 1382429"/>
              <a:gd name="connsiteX3" fmla="*/ 2303937 w 2308860"/>
              <a:gd name="connsiteY3" fmla="*/ 1382429 h 1382429"/>
              <a:gd name="connsiteX0" fmla="*/ 2329139 w 2329139"/>
              <a:gd name="connsiteY0" fmla="*/ 0 h 1514755"/>
              <a:gd name="connsiteX1" fmla="*/ 65999 w 2329139"/>
              <a:gd name="connsiteY1" fmla="*/ 182880 h 1514755"/>
              <a:gd name="connsiteX2" fmla="*/ 0 w 2329139"/>
              <a:gd name="connsiteY2" fmla="*/ 1514755 h 1514755"/>
              <a:gd name="connsiteX3" fmla="*/ 2324216 w 2329139"/>
              <a:gd name="connsiteY3" fmla="*/ 1382429 h 1514755"/>
              <a:gd name="connsiteX0" fmla="*/ 2329139 w 2329139"/>
              <a:gd name="connsiteY0" fmla="*/ 0 h 1597160"/>
              <a:gd name="connsiteX1" fmla="*/ 65999 w 2329139"/>
              <a:gd name="connsiteY1" fmla="*/ 182880 h 1597160"/>
              <a:gd name="connsiteX2" fmla="*/ 0 w 2329139"/>
              <a:gd name="connsiteY2" fmla="*/ 1514755 h 1597160"/>
              <a:gd name="connsiteX3" fmla="*/ 2222819 w 2329139"/>
              <a:gd name="connsiteY3" fmla="*/ 1597160 h 1597160"/>
              <a:gd name="connsiteX0" fmla="*/ 3180864 w 3180864"/>
              <a:gd name="connsiteY0" fmla="*/ 0 h 1597160"/>
              <a:gd name="connsiteX1" fmla="*/ 65999 w 3180864"/>
              <a:gd name="connsiteY1" fmla="*/ 182880 h 1597160"/>
              <a:gd name="connsiteX2" fmla="*/ 0 w 3180864"/>
              <a:gd name="connsiteY2" fmla="*/ 1514755 h 1597160"/>
              <a:gd name="connsiteX3" fmla="*/ 2222819 w 3180864"/>
              <a:gd name="connsiteY3" fmla="*/ 1597160 h 1597160"/>
              <a:gd name="connsiteX0" fmla="*/ 3180864 w 3180864"/>
              <a:gd name="connsiteY0" fmla="*/ 0 h 1525583"/>
              <a:gd name="connsiteX1" fmla="*/ 65999 w 3180864"/>
              <a:gd name="connsiteY1" fmla="*/ 182880 h 1525583"/>
              <a:gd name="connsiteX2" fmla="*/ 0 w 3180864"/>
              <a:gd name="connsiteY2" fmla="*/ 1514755 h 1525583"/>
              <a:gd name="connsiteX3" fmla="*/ 2222819 w 3180864"/>
              <a:gd name="connsiteY3" fmla="*/ 1525583 h 1525583"/>
            </a:gdLst>
            <a:ahLst/>
            <a:cxnLst>
              <a:cxn ang="0">
                <a:pos x="connsiteX0" y="connsiteY0"/>
              </a:cxn>
              <a:cxn ang="0">
                <a:pos x="connsiteX1" y="connsiteY1"/>
              </a:cxn>
              <a:cxn ang="0">
                <a:pos x="connsiteX2" y="connsiteY2"/>
              </a:cxn>
              <a:cxn ang="0">
                <a:pos x="connsiteX3" y="connsiteY3"/>
              </a:cxn>
            </a:cxnLst>
            <a:rect l="l" t="t" r="r" b="b"/>
            <a:pathLst>
              <a:path w="3180864" h="1525583">
                <a:moveTo>
                  <a:pt x="3180864" y="0"/>
                </a:moveTo>
                <a:lnTo>
                  <a:pt x="65999" y="182880"/>
                </a:lnTo>
                <a:lnTo>
                  <a:pt x="0" y="1514755"/>
                </a:lnTo>
                <a:lnTo>
                  <a:pt x="2222819" y="1525583"/>
                </a:lnTo>
              </a:path>
            </a:pathLst>
          </a:custGeom>
          <a:no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3" name="フリーフォーム 42"/>
          <p:cNvSpPr/>
          <p:nvPr/>
        </p:nvSpPr>
        <p:spPr>
          <a:xfrm>
            <a:off x="1215448" y="1969626"/>
            <a:ext cx="3607571" cy="306944"/>
          </a:xfrm>
          <a:custGeom>
            <a:avLst/>
            <a:gdLst>
              <a:gd name="connsiteX0" fmla="*/ 0 w 4297680"/>
              <a:gd name="connsiteY0" fmla="*/ 45720 h 205740"/>
              <a:gd name="connsiteX1" fmla="*/ 1988820 w 4297680"/>
              <a:gd name="connsiteY1" fmla="*/ 205740 h 205740"/>
              <a:gd name="connsiteX2" fmla="*/ 4297680 w 4297680"/>
              <a:gd name="connsiteY2" fmla="*/ 0 h 205740"/>
              <a:gd name="connsiteX0" fmla="*/ 0 w 4941876"/>
              <a:gd name="connsiteY0" fmla="*/ 260452 h 420472"/>
              <a:gd name="connsiteX1" fmla="*/ 1988820 w 4941876"/>
              <a:gd name="connsiteY1" fmla="*/ 420472 h 420472"/>
              <a:gd name="connsiteX2" fmla="*/ 4941876 w 4941876"/>
              <a:gd name="connsiteY2" fmla="*/ 0 h 420472"/>
            </a:gdLst>
            <a:ahLst/>
            <a:cxnLst>
              <a:cxn ang="0">
                <a:pos x="connsiteX0" y="connsiteY0"/>
              </a:cxn>
              <a:cxn ang="0">
                <a:pos x="connsiteX1" y="connsiteY1"/>
              </a:cxn>
              <a:cxn ang="0">
                <a:pos x="connsiteX2" y="connsiteY2"/>
              </a:cxn>
            </a:cxnLst>
            <a:rect l="l" t="t" r="r" b="b"/>
            <a:pathLst>
              <a:path w="4941876" h="420472">
                <a:moveTo>
                  <a:pt x="0" y="260452"/>
                </a:moveTo>
                <a:lnTo>
                  <a:pt x="1988820" y="420472"/>
                </a:lnTo>
                <a:cubicBezTo>
                  <a:pt x="2758440" y="351892"/>
                  <a:pt x="4172256" y="68580"/>
                  <a:pt x="4941876"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10" name="グループ化 9"/>
          <p:cNvGrpSpPr/>
          <p:nvPr/>
        </p:nvGrpSpPr>
        <p:grpSpPr>
          <a:xfrm>
            <a:off x="4552696" y="1651609"/>
            <a:ext cx="2170401" cy="1087636"/>
            <a:chOff x="4442851" y="3163189"/>
            <a:chExt cx="2170401" cy="1087636"/>
          </a:xfrm>
        </p:grpSpPr>
        <p:grpSp>
          <p:nvGrpSpPr>
            <p:cNvPr id="44" name="グループ化 43"/>
            <p:cNvGrpSpPr/>
            <p:nvPr/>
          </p:nvGrpSpPr>
          <p:grpSpPr>
            <a:xfrm>
              <a:off x="4442851" y="3163189"/>
              <a:ext cx="830514" cy="1087636"/>
              <a:chOff x="6684246" y="3134783"/>
              <a:chExt cx="1137691" cy="1489910"/>
            </a:xfrm>
          </p:grpSpPr>
          <p:cxnSp>
            <p:nvCxnSpPr>
              <p:cNvPr id="52" name="直線コネクタ 51"/>
              <p:cNvCxnSpPr/>
              <p:nvPr/>
            </p:nvCxnSpPr>
            <p:spPr>
              <a:xfrm flipV="1">
                <a:off x="6869916" y="3883673"/>
                <a:ext cx="503726" cy="34741"/>
              </a:xfrm>
              <a:prstGeom prst="line">
                <a:avLst/>
              </a:prstGeom>
              <a:ln w="12700" cmpd="sng">
                <a:solidFill>
                  <a:srgbClr val="00FFFF"/>
                </a:solidFill>
              </a:ln>
              <a:effectLst>
                <a:glow rad="139700">
                  <a:schemeClr val="accent6">
                    <a:satMod val="175000"/>
                    <a:alpha val="40000"/>
                  </a:schemeClr>
                </a:glow>
              </a:effectLst>
            </p:spPr>
            <p:style>
              <a:lnRef idx="2">
                <a:schemeClr val="accent1"/>
              </a:lnRef>
              <a:fillRef idx="0">
                <a:schemeClr val="accent1"/>
              </a:fillRef>
              <a:effectRef idx="1">
                <a:schemeClr val="accent1"/>
              </a:effectRef>
              <a:fontRef idx="minor">
                <a:schemeClr val="tx1"/>
              </a:fontRef>
            </p:style>
          </p:cxnSp>
          <p:sp>
            <p:nvSpPr>
              <p:cNvPr id="7" name="円/楕円 6"/>
              <p:cNvSpPr>
                <a:spLocks noChangeAspect="1"/>
              </p:cNvSpPr>
              <p:nvPr/>
            </p:nvSpPr>
            <p:spPr bwMode="auto">
              <a:xfrm rot="5236848">
                <a:off x="6707897" y="3472233"/>
                <a:ext cx="1451490" cy="776590"/>
              </a:xfrm>
              <a:prstGeom prst="ellipse">
                <a:avLst/>
              </a:prstGeom>
              <a:solidFill>
                <a:srgbClr val="FFFFCC"/>
              </a:solidFill>
              <a:ln>
                <a:solidFill>
                  <a:srgbClr val="385D8A"/>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16" name="Oval 15"/>
              <p:cNvSpPr>
                <a:spLocks noChangeArrowheads="1"/>
              </p:cNvSpPr>
              <p:nvPr/>
            </p:nvSpPr>
            <p:spPr bwMode="auto">
              <a:xfrm flipV="1">
                <a:off x="7176606" y="4082228"/>
                <a:ext cx="542465" cy="542465"/>
              </a:xfrm>
              <a:prstGeom prst="ellipse">
                <a:avLst/>
              </a:prstGeom>
              <a:gradFill rotWithShape="0">
                <a:gsLst>
                  <a:gs pos="100000">
                    <a:srgbClr val="FF0000"/>
                  </a:gs>
                  <a:gs pos="0">
                    <a:srgbClr val="FFCC66"/>
                  </a:gs>
                </a:gsLst>
                <a:path path="shape">
                  <a:fillToRect l="50000" t="50000" r="50000" b="50000"/>
                </a:path>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457200"/>
                <a:endParaRPr lang="ja-JP" altLang="en-US">
                  <a:solidFill>
                    <a:prstClr val="black"/>
                  </a:solidFill>
                </a:endParaRPr>
              </a:p>
            </p:txBody>
          </p:sp>
          <p:sp>
            <p:nvSpPr>
              <p:cNvPr id="17" name="Oval 12"/>
              <p:cNvSpPr>
                <a:spLocks noChangeArrowheads="1"/>
              </p:cNvSpPr>
              <p:nvPr/>
            </p:nvSpPr>
            <p:spPr bwMode="auto">
              <a:xfrm flipV="1">
                <a:off x="6684246" y="3820030"/>
                <a:ext cx="197260" cy="197260"/>
              </a:xfrm>
              <a:prstGeom prst="ellipse">
                <a:avLst/>
              </a:prstGeom>
              <a:gradFill rotWithShape="0">
                <a:gsLst>
                  <a:gs pos="0">
                    <a:srgbClr val="66FF66"/>
                  </a:gs>
                  <a:gs pos="100000">
                    <a:srgbClr val="008040"/>
                  </a:gs>
                </a:gsLst>
                <a:path path="shape">
                  <a:fillToRect l="50000" t="50000" r="50000" b="50000"/>
                </a:path>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457200"/>
                <a:endParaRPr lang="ja-JP" altLang="en-US">
                  <a:solidFill>
                    <a:prstClr val="black"/>
                  </a:solidFill>
                </a:endParaRPr>
              </a:p>
            </p:txBody>
          </p:sp>
          <p:sp>
            <p:nvSpPr>
              <p:cNvPr id="27" name="Oval 12"/>
              <p:cNvSpPr>
                <a:spLocks noChangeArrowheads="1"/>
              </p:cNvSpPr>
              <p:nvPr/>
            </p:nvSpPr>
            <p:spPr bwMode="auto">
              <a:xfrm flipV="1">
                <a:off x="7155180" y="3278164"/>
                <a:ext cx="506889" cy="473040"/>
              </a:xfrm>
              <a:prstGeom prst="ellipse">
                <a:avLst/>
              </a:prstGeom>
              <a:gradFill rotWithShape="0">
                <a:gsLst>
                  <a:gs pos="0">
                    <a:srgbClr val="CCFFCC"/>
                  </a:gs>
                  <a:gs pos="100000">
                    <a:srgbClr val="0000FF"/>
                  </a:gs>
                </a:gsLst>
                <a:path path="shape">
                  <a:fillToRect l="50000" t="50000" r="50000" b="50000"/>
                </a:path>
              </a:gradFill>
              <a:ln>
                <a:noFill/>
              </a:ln>
              <a:extLst/>
            </p:spPr>
            <p:txBody>
              <a:bodyPr wrap="none" anchor="ctr"/>
              <a:lstStyle/>
              <a:p>
                <a:pPr defTabSz="457200"/>
                <a:endParaRPr lang="ja-JP" altLang="en-US">
                  <a:solidFill>
                    <a:prstClr val="black"/>
                  </a:solidFill>
                </a:endParaRPr>
              </a:p>
            </p:txBody>
          </p:sp>
        </p:grpSp>
        <p:sp>
          <p:nvSpPr>
            <p:cNvPr id="33" name="テキスト ボックス 32"/>
            <p:cNvSpPr txBox="1"/>
            <p:nvPr/>
          </p:nvSpPr>
          <p:spPr>
            <a:xfrm>
              <a:off x="5769548" y="3504747"/>
              <a:ext cx="843704" cy="523220"/>
            </a:xfrm>
            <a:prstGeom prst="rect">
              <a:avLst/>
            </a:prstGeom>
            <a:noFill/>
            <a:ln>
              <a:solidFill>
                <a:srgbClr val="00FFFF"/>
              </a:solidFill>
            </a:ln>
          </p:spPr>
          <p:txBody>
            <a:bodyPr wrap="square" rtlCol="0">
              <a:spAutoFit/>
            </a:bodyPr>
            <a:lstStyle/>
            <a:p>
              <a:pPr defTabSz="457200"/>
              <a:r>
                <a:rPr lang="en-US" altLang="ja-JP" sz="2800" i="1" dirty="0" err="1">
                  <a:solidFill>
                    <a:prstClr val="white"/>
                  </a:solidFill>
                  <a:latin typeface="Symbol" panose="05050102010706020507" pitchFamily="18" charset="2"/>
                  <a:cs typeface="Times"/>
                </a:rPr>
                <a:t>X</a:t>
              </a:r>
              <a:r>
                <a:rPr lang="en-US" altLang="ja-JP" sz="2800" i="1" baseline="-25000" dirty="0" err="1" smtClean="0">
                  <a:solidFill>
                    <a:prstClr val="white"/>
                  </a:solidFill>
                  <a:latin typeface="Times"/>
                  <a:cs typeface="Times"/>
                </a:rPr>
                <a:t>ss</a:t>
              </a:r>
              <a:r>
                <a:rPr lang="en-US" altLang="ja-JP" sz="2800" baseline="30000" dirty="0" smtClean="0">
                  <a:solidFill>
                    <a:prstClr val="white"/>
                  </a:solidFill>
                  <a:latin typeface="Times"/>
                  <a:cs typeface="Times"/>
                </a:rPr>
                <a:t>*0</a:t>
              </a:r>
              <a:endParaRPr lang="ja-JP" altLang="en-US" sz="2800" baseline="30000" dirty="0" smtClean="0">
                <a:solidFill>
                  <a:prstClr val="white"/>
                </a:solidFill>
                <a:latin typeface="Times"/>
                <a:cs typeface="Times"/>
              </a:endParaRPr>
            </a:p>
          </p:txBody>
        </p:sp>
        <p:sp>
          <p:nvSpPr>
            <p:cNvPr id="30" name="正方形/長方形 29"/>
            <p:cNvSpPr/>
            <p:nvPr/>
          </p:nvSpPr>
          <p:spPr>
            <a:xfrm>
              <a:off x="5394570" y="3411573"/>
              <a:ext cx="599169" cy="584775"/>
            </a:xfrm>
            <a:prstGeom prst="rect">
              <a:avLst/>
            </a:prstGeom>
            <a:ln>
              <a:noFill/>
            </a:ln>
          </p:spPr>
          <p:txBody>
            <a:bodyPr wrap="square">
              <a:spAutoFit/>
            </a:bodyPr>
            <a:lstStyle/>
            <a:p>
              <a:r>
                <a:rPr lang="en-US" altLang="ja-JP" sz="3200" b="1" i="1" dirty="0" smtClean="0">
                  <a:solidFill>
                    <a:prstClr val="white"/>
                  </a:solidFill>
                  <a:cs typeface="Times"/>
                </a:rPr>
                <a:t>L</a:t>
              </a:r>
              <a:endParaRPr lang="ja-JP" altLang="en-US" sz="3200" b="1" dirty="0">
                <a:solidFill>
                  <a:prstClr val="white"/>
                </a:solidFill>
              </a:endParaRPr>
            </a:p>
          </p:txBody>
        </p:sp>
      </p:grpSp>
      <p:cxnSp>
        <p:nvCxnSpPr>
          <p:cNvPr id="57" name="直線コネクタ 56"/>
          <p:cNvCxnSpPr/>
          <p:nvPr/>
        </p:nvCxnSpPr>
        <p:spPr>
          <a:xfrm>
            <a:off x="823003" y="3846328"/>
            <a:ext cx="3686746" cy="176004"/>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70" name="テキスト ボックス 69"/>
          <p:cNvSpPr txBox="1"/>
          <p:nvPr/>
        </p:nvSpPr>
        <p:spPr>
          <a:xfrm>
            <a:off x="2888701" y="2808068"/>
            <a:ext cx="1238090" cy="523220"/>
          </a:xfrm>
          <a:prstGeom prst="rect">
            <a:avLst/>
          </a:prstGeom>
          <a:noFill/>
          <a:ln>
            <a:noFill/>
          </a:ln>
        </p:spPr>
        <p:txBody>
          <a:bodyPr wrap="square" rtlCol="0">
            <a:spAutoFit/>
          </a:bodyPr>
          <a:lstStyle/>
          <a:p>
            <a:pPr defTabSz="457200"/>
            <a:r>
              <a:rPr lang="en-US" altLang="ja-JP" sz="2800" i="1" dirty="0" smtClean="0">
                <a:solidFill>
                  <a:prstClr val="white"/>
                </a:solidFill>
                <a:latin typeface="Times"/>
                <a:cs typeface="Times"/>
              </a:rPr>
              <a:t>Y</a:t>
            </a:r>
            <a:r>
              <a:rPr lang="en-US" altLang="ja-JP" sz="2800" i="1" baseline="30000" dirty="0" smtClean="0">
                <a:solidFill>
                  <a:prstClr val="white"/>
                </a:solidFill>
                <a:latin typeface="Times"/>
                <a:cs typeface="Times"/>
              </a:rPr>
              <a:t>*</a:t>
            </a:r>
            <a:r>
              <a:rPr lang="en-US" altLang="ja-JP" sz="2800" i="1" dirty="0" smtClean="0">
                <a:solidFill>
                  <a:prstClr val="white"/>
                </a:solidFill>
                <a:latin typeface="Times"/>
                <a:cs typeface="Times"/>
              </a:rPr>
              <a:t>, </a:t>
            </a:r>
            <a:r>
              <a:rPr lang="en-US" altLang="ja-JP" sz="2800" i="1" dirty="0">
                <a:solidFill>
                  <a:prstClr val="white"/>
                </a:solidFill>
                <a:latin typeface="Times"/>
                <a:cs typeface="Times"/>
              </a:rPr>
              <a:t>Y</a:t>
            </a:r>
            <a:endParaRPr lang="ja-JP" altLang="en-US" sz="2800" baseline="30000" dirty="0" smtClean="0">
              <a:solidFill>
                <a:prstClr val="white"/>
              </a:solidFill>
              <a:latin typeface="Times"/>
              <a:cs typeface="Times"/>
            </a:endParaRPr>
          </a:p>
        </p:txBody>
      </p:sp>
      <p:grpSp>
        <p:nvGrpSpPr>
          <p:cNvPr id="5" name="グループ化 4"/>
          <p:cNvGrpSpPr/>
          <p:nvPr/>
        </p:nvGrpSpPr>
        <p:grpSpPr>
          <a:xfrm>
            <a:off x="3868883" y="3172424"/>
            <a:ext cx="3044519" cy="1405659"/>
            <a:chOff x="-59334" y="4007386"/>
            <a:chExt cx="3044519" cy="1405659"/>
          </a:xfrm>
        </p:grpSpPr>
        <p:grpSp>
          <p:nvGrpSpPr>
            <p:cNvPr id="3" name="グループ化 2"/>
            <p:cNvGrpSpPr/>
            <p:nvPr/>
          </p:nvGrpSpPr>
          <p:grpSpPr>
            <a:xfrm>
              <a:off x="-59334" y="4007386"/>
              <a:ext cx="1361745" cy="1262890"/>
              <a:chOff x="3949109" y="1590576"/>
              <a:chExt cx="1361745" cy="1262890"/>
            </a:xfrm>
          </p:grpSpPr>
          <p:sp>
            <p:nvSpPr>
              <p:cNvPr id="63" name="円/楕円 62"/>
              <p:cNvSpPr>
                <a:spLocks noChangeAspect="1"/>
              </p:cNvSpPr>
              <p:nvPr/>
            </p:nvSpPr>
            <p:spPr bwMode="auto">
              <a:xfrm rot="1019466">
                <a:off x="3949109" y="1590576"/>
                <a:ext cx="1361745" cy="1262890"/>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77" name="Oval 12"/>
              <p:cNvSpPr>
                <a:spLocks noChangeArrowheads="1"/>
              </p:cNvSpPr>
              <p:nvPr/>
            </p:nvSpPr>
            <p:spPr bwMode="auto">
              <a:xfrm rot="19715386" flipV="1">
                <a:off x="4649478" y="2373422"/>
                <a:ext cx="137688" cy="137776"/>
              </a:xfrm>
              <a:prstGeom prst="ellipse">
                <a:avLst/>
              </a:prstGeom>
              <a:gradFill rotWithShape="0">
                <a:gsLst>
                  <a:gs pos="0">
                    <a:srgbClr val="FFC000"/>
                  </a:gs>
                  <a:gs pos="100000">
                    <a:srgbClr val="FF0000"/>
                  </a:gs>
                </a:gsLst>
                <a:path path="shape">
                  <a:fillToRect l="50000" t="50000" r="50000" b="50000"/>
                </a:path>
              </a:gradFill>
              <a:ln>
                <a:noFill/>
              </a:ln>
              <a:extLst/>
            </p:spPr>
            <p:txBody>
              <a:bodyPr wrap="none" anchor="ctr"/>
              <a:lstStyle/>
              <a:p>
                <a:pPr defTabSz="457200"/>
                <a:endParaRPr lang="ja-JP" altLang="en-US">
                  <a:solidFill>
                    <a:prstClr val="black"/>
                  </a:solidFill>
                </a:endParaRPr>
              </a:p>
            </p:txBody>
          </p:sp>
          <p:sp>
            <p:nvSpPr>
              <p:cNvPr id="79" name="Oval 12"/>
              <p:cNvSpPr>
                <a:spLocks noChangeAspect="1" noChangeArrowheads="1"/>
              </p:cNvSpPr>
              <p:nvPr/>
            </p:nvSpPr>
            <p:spPr bwMode="auto">
              <a:xfrm rot="19715386" flipV="1">
                <a:off x="4407709" y="1907455"/>
                <a:ext cx="379277" cy="379858"/>
              </a:xfrm>
              <a:prstGeom prst="ellipse">
                <a:avLst/>
              </a:prstGeom>
              <a:gradFill rotWithShape="0">
                <a:gsLst>
                  <a:gs pos="100000">
                    <a:srgbClr val="FFC000"/>
                  </a:gs>
                  <a:gs pos="0">
                    <a:srgbClr val="FF0000"/>
                  </a:gs>
                </a:gsLst>
                <a:path path="shape">
                  <a:fillToRect l="50000" t="50000" r="50000" b="50000"/>
                </a:path>
              </a:gradFill>
              <a:ln>
                <a:noFill/>
              </a:ln>
              <a:extLst/>
            </p:spPr>
            <p:txBody>
              <a:bodyPr wrap="none" anchor="ctr"/>
              <a:lstStyle/>
              <a:p>
                <a:pPr defTabSz="457200"/>
                <a:endParaRPr lang="ja-JP" altLang="en-US">
                  <a:solidFill>
                    <a:prstClr val="black"/>
                  </a:solidFill>
                </a:endParaRPr>
              </a:p>
            </p:txBody>
          </p:sp>
        </p:grpSp>
        <p:sp>
          <p:nvSpPr>
            <p:cNvPr id="22" name="テキスト ボックス 21"/>
            <p:cNvSpPr txBox="1"/>
            <p:nvPr/>
          </p:nvSpPr>
          <p:spPr>
            <a:xfrm>
              <a:off x="982953" y="4389862"/>
              <a:ext cx="734819" cy="523220"/>
            </a:xfrm>
            <a:prstGeom prst="rect">
              <a:avLst/>
            </a:prstGeom>
            <a:noFill/>
            <a:ln>
              <a:noFill/>
            </a:ln>
          </p:spPr>
          <p:txBody>
            <a:bodyPr wrap="square" rtlCol="0">
              <a:spAutoFit/>
            </a:bodyPr>
            <a:lstStyle/>
            <a:p>
              <a:pPr defTabSz="457200"/>
              <a:r>
                <a:rPr lang="en-US" altLang="ja-JP" sz="2800" i="1" dirty="0" smtClean="0">
                  <a:solidFill>
                    <a:prstClr val="white"/>
                  </a:solidFill>
                  <a:latin typeface="Times"/>
                  <a:cs typeface="Times"/>
                </a:rPr>
                <a:t>K</a:t>
              </a:r>
              <a:r>
                <a:rPr lang="en-US" altLang="ja-JP" sz="2800" baseline="30000" dirty="0" smtClean="0">
                  <a:solidFill>
                    <a:prstClr val="white"/>
                  </a:solidFill>
                  <a:latin typeface="Times"/>
                  <a:cs typeface="Times"/>
                </a:rPr>
                <a:t>*0</a:t>
              </a:r>
              <a:endParaRPr lang="ja-JP" altLang="en-US" sz="2800" baseline="30000" dirty="0" smtClean="0">
                <a:solidFill>
                  <a:prstClr val="white"/>
                </a:solidFill>
                <a:latin typeface="Times"/>
                <a:cs typeface="Times"/>
              </a:endParaRPr>
            </a:p>
          </p:txBody>
        </p:sp>
        <p:cxnSp>
          <p:nvCxnSpPr>
            <p:cNvPr id="19" name="直線矢印コネクタ 18"/>
            <p:cNvCxnSpPr/>
            <p:nvPr/>
          </p:nvCxnSpPr>
          <p:spPr>
            <a:xfrm flipV="1">
              <a:off x="1613970" y="4638831"/>
              <a:ext cx="668623" cy="260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a:off x="1628087" y="4651894"/>
              <a:ext cx="549431" cy="4518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テキスト ボックス 47"/>
            <p:cNvSpPr txBox="1"/>
            <p:nvPr/>
          </p:nvSpPr>
          <p:spPr>
            <a:xfrm>
              <a:off x="2312244" y="4325338"/>
              <a:ext cx="542621" cy="523220"/>
            </a:xfrm>
            <a:prstGeom prst="rect">
              <a:avLst/>
            </a:prstGeom>
            <a:noFill/>
            <a:ln>
              <a:noFill/>
            </a:ln>
          </p:spPr>
          <p:txBody>
            <a:bodyPr wrap="square" rtlCol="0">
              <a:spAutoFit/>
            </a:bodyPr>
            <a:lstStyle/>
            <a:p>
              <a:pPr defTabSz="457200"/>
              <a:r>
                <a:rPr lang="en-US" altLang="ja-JP" sz="2800" i="1" dirty="0" smtClean="0">
                  <a:solidFill>
                    <a:srgbClr val="FFFF00"/>
                  </a:solidFill>
                  <a:latin typeface="Symbol" panose="05050102010706020507" pitchFamily="18" charset="2"/>
                  <a:cs typeface="Times"/>
                </a:rPr>
                <a:t>p</a:t>
              </a:r>
              <a:r>
                <a:rPr lang="en-US" altLang="ja-JP" sz="2800" i="1" baseline="30000" dirty="0" smtClean="0">
                  <a:solidFill>
                    <a:srgbClr val="FFFF00"/>
                  </a:solidFill>
                  <a:latin typeface="Symbol" panose="05050102010706020507" pitchFamily="18" charset="2"/>
                  <a:cs typeface="Times"/>
                </a:rPr>
                <a:t>-</a:t>
              </a:r>
              <a:endParaRPr lang="ja-JP" altLang="en-US" sz="2800" i="1" baseline="30000" dirty="0" smtClean="0">
                <a:solidFill>
                  <a:srgbClr val="FFFF00"/>
                </a:solidFill>
                <a:latin typeface="Times"/>
                <a:cs typeface="Times"/>
              </a:endParaRPr>
            </a:p>
          </p:txBody>
        </p:sp>
        <p:sp>
          <p:nvSpPr>
            <p:cNvPr id="58" name="テキスト ボックス 57"/>
            <p:cNvSpPr txBox="1"/>
            <p:nvPr/>
          </p:nvSpPr>
          <p:spPr>
            <a:xfrm>
              <a:off x="2191635" y="4889825"/>
              <a:ext cx="793550" cy="523220"/>
            </a:xfrm>
            <a:prstGeom prst="rect">
              <a:avLst/>
            </a:prstGeom>
            <a:noFill/>
            <a:ln>
              <a:noFill/>
            </a:ln>
          </p:spPr>
          <p:txBody>
            <a:bodyPr wrap="square" rtlCol="0">
              <a:spAutoFit/>
            </a:bodyPr>
            <a:lstStyle/>
            <a:p>
              <a:pPr defTabSz="457200"/>
              <a:r>
                <a:rPr lang="en-US" altLang="ja-JP" sz="2800" i="1" dirty="0" smtClean="0">
                  <a:solidFill>
                    <a:srgbClr val="FFFF00"/>
                  </a:solidFill>
                  <a:latin typeface="Times"/>
                  <a:cs typeface="Times"/>
                </a:rPr>
                <a:t>K</a:t>
              </a:r>
              <a:r>
                <a:rPr lang="en-US" altLang="ja-JP" sz="2800" i="1" baseline="30000" dirty="0" smtClean="0">
                  <a:solidFill>
                    <a:srgbClr val="FFFF00"/>
                  </a:solidFill>
                  <a:latin typeface="Times"/>
                  <a:cs typeface="Times"/>
                </a:rPr>
                <a:t>+</a:t>
              </a:r>
              <a:endParaRPr lang="ja-JP" altLang="en-US" sz="2800" baseline="30000" dirty="0" smtClean="0">
                <a:solidFill>
                  <a:srgbClr val="FFFF00"/>
                </a:solidFill>
                <a:latin typeface="Times"/>
                <a:cs typeface="Times"/>
              </a:endParaRPr>
            </a:p>
          </p:txBody>
        </p:sp>
      </p:grpSp>
      <p:cxnSp>
        <p:nvCxnSpPr>
          <p:cNvPr id="59" name="直線矢印コネクタ 58"/>
          <p:cNvCxnSpPr>
            <a:stCxn id="33" idx="3"/>
            <a:endCxn id="68" idx="1"/>
          </p:cNvCxnSpPr>
          <p:nvPr/>
        </p:nvCxnSpPr>
        <p:spPr>
          <a:xfrm>
            <a:off x="6723097" y="2254777"/>
            <a:ext cx="810579" cy="7046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直線矢印コネクタ 59"/>
          <p:cNvCxnSpPr>
            <a:stCxn id="33" idx="3"/>
            <a:endCxn id="61" idx="1"/>
          </p:cNvCxnSpPr>
          <p:nvPr/>
        </p:nvCxnSpPr>
        <p:spPr>
          <a:xfrm flipV="1">
            <a:off x="6723097" y="2141224"/>
            <a:ext cx="626464" cy="1135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テキスト ボックス 60"/>
              <p:cNvSpPr txBox="1"/>
              <p:nvPr/>
            </p:nvSpPr>
            <p:spPr>
              <a:xfrm>
                <a:off x="7349561" y="1836717"/>
                <a:ext cx="1506673" cy="609013"/>
              </a:xfrm>
              <a:prstGeom prst="rect">
                <a:avLst/>
              </a:prstGeom>
              <a:noFill/>
              <a:ln>
                <a:solidFill>
                  <a:srgbClr val="00FFFF"/>
                </a:solidFill>
              </a:ln>
            </p:spPr>
            <p:txBody>
              <a:bodyPr wrap="square" rtlCol="0">
                <a:spAutoFit/>
              </a:bodyPr>
              <a:lstStyle/>
              <a:p>
                <a:pPr defTabSz="457200"/>
                <a14:m>
                  <m:oMathPara xmlns:m="http://schemas.openxmlformats.org/officeDocument/2006/math">
                    <m:oMathParaPr>
                      <m:jc m:val="centerGroup"/>
                    </m:oMathParaPr>
                    <m:oMath xmlns:m="http://schemas.openxmlformats.org/officeDocument/2006/math">
                      <m:sSubSup>
                        <m:sSubSupPr>
                          <m:ctrlPr>
                            <a:rPr lang="en-US" altLang="ja-JP" sz="2800" i="1" dirty="0" smtClean="0">
                              <a:solidFill>
                                <a:prstClr val="white"/>
                              </a:solidFill>
                              <a:latin typeface="Cambria Math" panose="02040503050406030204" pitchFamily="18" charset="0"/>
                              <a:cs typeface="Times"/>
                            </a:rPr>
                          </m:ctrlPr>
                        </m:sSubSupPr>
                        <m:e>
                          <m:r>
                            <a:rPr lang="en-US" altLang="ja-JP" sz="2800" i="1" dirty="0">
                              <a:solidFill>
                                <a:prstClr val="white"/>
                              </a:solidFill>
                              <a:latin typeface="Cambria Math" panose="02040503050406030204" pitchFamily="18" charset="0"/>
                              <a:cs typeface="Times"/>
                            </a:rPr>
                            <m:t>𝑌</m:t>
                          </m:r>
                        </m:e>
                        <m:sub>
                          <m:r>
                            <a:rPr lang="en-US" altLang="ja-JP" sz="2800" i="1" dirty="0">
                              <a:solidFill>
                                <a:prstClr val="white"/>
                              </a:solidFill>
                              <a:latin typeface="Cambria Math" panose="02040503050406030204" pitchFamily="18" charset="0"/>
                              <a:cs typeface="Times"/>
                            </a:rPr>
                            <m:t>𝑠</m:t>
                          </m:r>
                        </m:sub>
                        <m:sup>
                          <m:sSup>
                            <m:sSupPr>
                              <m:ctrlPr>
                                <a:rPr lang="en-US" altLang="ja-JP" sz="2800" i="1" dirty="0">
                                  <a:solidFill>
                                    <a:prstClr val="white"/>
                                  </a:solidFill>
                                  <a:latin typeface="Cambria Math" panose="02040503050406030204" pitchFamily="18" charset="0"/>
                                  <a:cs typeface="Times"/>
                                </a:rPr>
                              </m:ctrlPr>
                            </m:sSupPr>
                            <m:e>
                              <m:r>
                                <a:rPr lang="en-US" altLang="ja-JP" sz="2800" i="1" dirty="0">
                                  <a:solidFill>
                                    <a:prstClr val="white"/>
                                  </a:solidFill>
                                  <a:latin typeface="Cambria Math" panose="02040503050406030204" pitchFamily="18" charset="0"/>
                                  <a:cs typeface="Times"/>
                                </a:rPr>
                                <m:t>∗</m:t>
                              </m:r>
                            </m:e>
                            <m:sup>
                              <m:r>
                                <a:rPr lang="en-US" altLang="ja-JP" sz="2800" i="1" dirty="0">
                                  <a:solidFill>
                                    <a:prstClr val="white"/>
                                  </a:solidFill>
                                  <a:latin typeface="Cambria Math" panose="02040503050406030204" pitchFamily="18" charset="0"/>
                                  <a:cs typeface="Times"/>
                                </a:rPr>
                                <m:t>′</m:t>
                              </m:r>
                            </m:sup>
                          </m:sSup>
                        </m:sup>
                      </m:sSubSup>
                      <m:r>
                        <a:rPr lang="en-US" altLang="ja-JP" sz="2800" b="0" i="1" dirty="0" smtClean="0">
                          <a:solidFill>
                            <a:prstClr val="white"/>
                          </a:solidFill>
                          <a:latin typeface="Cambria Math" panose="02040503050406030204" pitchFamily="18" charset="0"/>
                          <a:cs typeface="Times"/>
                        </a:rPr>
                        <m:t>(</m:t>
                      </m:r>
                      <m:sSubSup>
                        <m:sSubSupPr>
                          <m:ctrlPr>
                            <a:rPr lang="en-US" altLang="ja-JP" sz="2800" b="0" i="1" dirty="0" smtClean="0">
                              <a:solidFill>
                                <a:prstClr val="white"/>
                              </a:solidFill>
                              <a:latin typeface="Cambria Math" panose="02040503050406030204" pitchFamily="18" charset="0"/>
                              <a:cs typeface="Times"/>
                            </a:rPr>
                          </m:ctrlPr>
                        </m:sSubSupPr>
                        <m:e>
                          <m:r>
                            <m:rPr>
                              <m:nor/>
                            </m:rPr>
                            <a:rPr lang="en-US" altLang="ja-JP" sz="2800" i="1" dirty="0">
                              <a:solidFill>
                                <a:prstClr val="white"/>
                              </a:solidFill>
                              <a:latin typeface="Symbol" panose="05050102010706020507" pitchFamily="18" charset="2"/>
                              <a:cs typeface="Times"/>
                            </a:rPr>
                            <m:t>X</m:t>
                          </m:r>
                        </m:e>
                        <m:sub>
                          <m:r>
                            <a:rPr lang="en-US" altLang="ja-JP" sz="2800" b="0" i="1" dirty="0" smtClean="0">
                              <a:solidFill>
                                <a:prstClr val="white"/>
                              </a:solidFill>
                              <a:latin typeface="Cambria Math" panose="02040503050406030204" pitchFamily="18" charset="0"/>
                              <a:cs typeface="Times"/>
                            </a:rPr>
                            <m:t>𝑠𝑠</m:t>
                          </m:r>
                        </m:sub>
                        <m:sup>
                          <m:r>
                            <a:rPr lang="en-US" altLang="ja-JP" sz="2800" b="0" i="1" dirty="0" smtClean="0">
                              <a:solidFill>
                                <a:prstClr val="white"/>
                              </a:solidFill>
                              <a:latin typeface="Cambria Math" panose="02040503050406030204" pitchFamily="18" charset="0"/>
                              <a:cs typeface="Times"/>
                            </a:rPr>
                            <m:t> </m:t>
                          </m:r>
                          <m:sSup>
                            <m:sSupPr>
                              <m:ctrlPr>
                                <a:rPr lang="en-US" altLang="ja-JP" sz="2800" b="0" i="1" dirty="0" smtClean="0">
                                  <a:solidFill>
                                    <a:prstClr val="white"/>
                                  </a:solidFill>
                                  <a:latin typeface="Cambria Math" panose="02040503050406030204" pitchFamily="18" charset="0"/>
                                  <a:cs typeface="Times"/>
                                </a:rPr>
                              </m:ctrlPr>
                            </m:sSupPr>
                            <m:e>
                              <m:r>
                                <a:rPr lang="en-US" altLang="ja-JP" sz="2800" b="0" i="1" dirty="0" smtClean="0">
                                  <a:solidFill>
                                    <a:prstClr val="white"/>
                                  </a:solidFill>
                                  <a:latin typeface="Cambria Math" panose="02040503050406030204" pitchFamily="18" charset="0"/>
                                  <a:cs typeface="Times"/>
                                </a:rPr>
                                <m:t>∗</m:t>
                              </m:r>
                            </m:e>
                            <m:sup>
                              <m:r>
                                <a:rPr lang="en-US" altLang="ja-JP" sz="2800" b="0" i="1" dirty="0" smtClean="0">
                                  <a:solidFill>
                                    <a:prstClr val="white"/>
                                  </a:solidFill>
                                  <a:latin typeface="Cambria Math" panose="02040503050406030204" pitchFamily="18" charset="0"/>
                                  <a:cs typeface="Times"/>
                                </a:rPr>
                                <m:t>′</m:t>
                              </m:r>
                            </m:sup>
                          </m:sSup>
                        </m:sup>
                      </m:sSubSup>
                      <m:r>
                        <a:rPr lang="en-US" altLang="ja-JP" sz="2800" b="0" i="1" dirty="0" smtClean="0">
                          <a:solidFill>
                            <a:prstClr val="white"/>
                          </a:solidFill>
                          <a:latin typeface="Cambria Math" panose="02040503050406030204" pitchFamily="18" charset="0"/>
                          <a:cs typeface="Times"/>
                        </a:rPr>
                        <m:t>)</m:t>
                      </m:r>
                    </m:oMath>
                  </m:oMathPara>
                </a14:m>
                <a:endParaRPr lang="ja-JP" altLang="en-US" sz="2800" baseline="30000" dirty="0" smtClean="0">
                  <a:solidFill>
                    <a:prstClr val="white"/>
                  </a:solidFill>
                  <a:latin typeface="Times"/>
                  <a:cs typeface="Times"/>
                </a:endParaRPr>
              </a:p>
            </p:txBody>
          </p:sp>
        </mc:Choice>
        <mc:Fallback xmlns="">
          <p:sp>
            <p:nvSpPr>
              <p:cNvPr id="61" name="テキスト ボックス 60"/>
              <p:cNvSpPr txBox="1">
                <a:spLocks noRot="1" noChangeAspect="1" noMove="1" noResize="1" noEditPoints="1" noAdjustHandles="1" noChangeArrowheads="1" noChangeShapeType="1" noTextEdit="1"/>
              </p:cNvSpPr>
              <p:nvPr/>
            </p:nvSpPr>
            <p:spPr>
              <a:xfrm>
                <a:off x="7349561" y="1836717"/>
                <a:ext cx="1506673" cy="609013"/>
              </a:xfrm>
              <a:prstGeom prst="rect">
                <a:avLst/>
              </a:prstGeom>
              <a:blipFill rotWithShape="0">
                <a:blip r:embed="rId3"/>
                <a:stretch>
                  <a:fillRect/>
                </a:stretch>
              </a:blipFill>
              <a:ln>
                <a:solidFill>
                  <a:srgbClr val="00FFFF"/>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8" name="テキスト ボックス 67"/>
              <p:cNvSpPr txBox="1"/>
              <p:nvPr/>
            </p:nvSpPr>
            <p:spPr>
              <a:xfrm>
                <a:off x="7533676" y="2697813"/>
                <a:ext cx="1251496" cy="523220"/>
              </a:xfrm>
              <a:prstGeom prst="rect">
                <a:avLst/>
              </a:prstGeom>
              <a:noFill/>
              <a:ln>
                <a:noFill/>
              </a:ln>
            </p:spPr>
            <p:txBody>
              <a:bodyPr wrap="square" rtlCol="0">
                <a:spAutoFit/>
              </a:bodyPr>
              <a:lstStyle/>
              <a:p>
                <a:pPr defTabSz="457200"/>
                <a:r>
                  <a:rPr lang="en-US" altLang="ja-JP" sz="2800" i="1" dirty="0" smtClean="0">
                    <a:solidFill>
                      <a:srgbClr val="FFFF00"/>
                    </a:solidFill>
                    <a:latin typeface="Times"/>
                    <a:cs typeface="Times"/>
                  </a:rPr>
                  <a:t>K</a:t>
                </a:r>
                <a:r>
                  <a:rPr lang="en-US" altLang="ja-JP" sz="2800" i="1" baseline="30000" dirty="0" smtClean="0">
                    <a:solidFill>
                      <a:srgbClr val="FFFF00"/>
                    </a:solidFill>
                    <a:latin typeface="Times"/>
                    <a:cs typeface="Times"/>
                  </a:rPr>
                  <a:t>-</a:t>
                </a:r>
                <a14:m>
                  <m:oMath xmlns:m="http://schemas.openxmlformats.org/officeDocument/2006/math">
                    <m:r>
                      <a:rPr lang="en-US" altLang="ja-JP" sz="2800" i="1" dirty="0">
                        <a:solidFill>
                          <a:prstClr val="white"/>
                        </a:solidFill>
                        <a:latin typeface="Cambria Math" panose="02040503050406030204" pitchFamily="18" charset="0"/>
                        <a:cs typeface="Times"/>
                      </a:rPr>
                      <m:t> </m:t>
                    </m:r>
                  </m:oMath>
                </a14:m>
                <a:r>
                  <a:rPr lang="en-US" altLang="ja-JP" sz="2800" dirty="0" smtClean="0">
                    <a:solidFill>
                      <a:srgbClr val="FFFF00"/>
                    </a:solidFill>
                    <a:latin typeface="Symbol" panose="05050102010706020507" pitchFamily="18" charset="2"/>
                    <a:cs typeface="Times"/>
                  </a:rPr>
                  <a:t>(</a:t>
                </a:r>
                <a:r>
                  <a:rPr lang="en-US" altLang="ja-JP" sz="2800" i="1" dirty="0" smtClean="0">
                    <a:solidFill>
                      <a:srgbClr val="FFFF00"/>
                    </a:solidFill>
                    <a:latin typeface="Symbol" panose="05050102010706020507" pitchFamily="18" charset="2"/>
                    <a:cs typeface="Times"/>
                  </a:rPr>
                  <a:t>p</a:t>
                </a:r>
                <a:r>
                  <a:rPr lang="en-US" altLang="ja-JP" sz="2800" dirty="0" smtClean="0">
                    <a:solidFill>
                      <a:srgbClr val="FFFF00"/>
                    </a:solidFill>
                    <a:latin typeface="Symbol" panose="05050102010706020507" pitchFamily="18" charset="2"/>
                    <a:cs typeface="Times"/>
                  </a:rPr>
                  <a:t>)</a:t>
                </a:r>
                <a:endParaRPr lang="ja-JP" altLang="en-US" sz="2800" baseline="30000" dirty="0" smtClean="0">
                  <a:solidFill>
                    <a:srgbClr val="FFFF00"/>
                  </a:solidFill>
                  <a:latin typeface="Times"/>
                  <a:cs typeface="Times"/>
                </a:endParaRPr>
              </a:p>
            </p:txBody>
          </p:sp>
        </mc:Choice>
        <mc:Fallback xmlns="">
          <p:sp>
            <p:nvSpPr>
              <p:cNvPr id="68" name="テキスト ボックス 67"/>
              <p:cNvSpPr txBox="1">
                <a:spLocks noRot="1" noChangeAspect="1" noMove="1" noResize="1" noEditPoints="1" noAdjustHandles="1" noChangeArrowheads="1" noChangeShapeType="1" noTextEdit="1"/>
              </p:cNvSpPr>
              <p:nvPr/>
            </p:nvSpPr>
            <p:spPr>
              <a:xfrm>
                <a:off x="7533676" y="2697813"/>
                <a:ext cx="1251496" cy="523220"/>
              </a:xfrm>
              <a:prstGeom prst="rect">
                <a:avLst/>
              </a:prstGeom>
              <a:blipFill rotWithShape="0">
                <a:blip r:embed="rId4"/>
                <a:stretch>
                  <a:fillRect l="-10244" t="-12941" b="-34118"/>
                </a:stretch>
              </a:blipFill>
              <a:ln>
                <a:noFill/>
              </a:ln>
            </p:spPr>
            <p:txBody>
              <a:bodyPr/>
              <a:lstStyle/>
              <a:p>
                <a:r>
                  <a:rPr lang="ja-JP" altLang="en-US">
                    <a:noFill/>
                  </a:rPr>
                  <a:t> </a:t>
                </a:r>
              </a:p>
            </p:txBody>
          </p:sp>
        </mc:Fallback>
      </mc:AlternateContent>
      <p:sp>
        <p:nvSpPr>
          <p:cNvPr id="49" name="フリーフォーム 48"/>
          <p:cNvSpPr/>
          <p:nvPr/>
        </p:nvSpPr>
        <p:spPr>
          <a:xfrm>
            <a:off x="1166844" y="2254777"/>
            <a:ext cx="3357155" cy="1400404"/>
          </a:xfrm>
          <a:custGeom>
            <a:avLst/>
            <a:gdLst>
              <a:gd name="connsiteX0" fmla="*/ 0 w 2011680"/>
              <a:gd name="connsiteY0" fmla="*/ 0 h 1417320"/>
              <a:gd name="connsiteX1" fmla="*/ 2011680 w 2011680"/>
              <a:gd name="connsiteY1" fmla="*/ 137160 h 1417320"/>
              <a:gd name="connsiteX2" fmla="*/ 1965960 w 2011680"/>
              <a:gd name="connsiteY2" fmla="*/ 1348740 h 1417320"/>
              <a:gd name="connsiteX3" fmla="*/ 0 w 2011680"/>
              <a:gd name="connsiteY3" fmla="*/ 1417320 h 1417320"/>
              <a:gd name="connsiteX0" fmla="*/ 6256692 w 6256692"/>
              <a:gd name="connsiteY0" fmla="*/ 0 h 1882572"/>
              <a:gd name="connsiteX1" fmla="*/ 2011680 w 6256692"/>
              <a:gd name="connsiteY1" fmla="*/ 602412 h 1882572"/>
              <a:gd name="connsiteX2" fmla="*/ 1965960 w 6256692"/>
              <a:gd name="connsiteY2" fmla="*/ 1813992 h 1882572"/>
              <a:gd name="connsiteX3" fmla="*/ 0 w 6256692"/>
              <a:gd name="connsiteY3" fmla="*/ 1882572 h 1882572"/>
              <a:gd name="connsiteX0" fmla="*/ 4820730 w 4820730"/>
              <a:gd name="connsiteY0" fmla="*/ 0 h 1667841"/>
              <a:gd name="connsiteX1" fmla="*/ 2011680 w 4820730"/>
              <a:gd name="connsiteY1" fmla="*/ 387681 h 1667841"/>
              <a:gd name="connsiteX2" fmla="*/ 1965960 w 4820730"/>
              <a:gd name="connsiteY2" fmla="*/ 1599261 h 1667841"/>
              <a:gd name="connsiteX3" fmla="*/ 0 w 4820730"/>
              <a:gd name="connsiteY3" fmla="*/ 1667841 h 1667841"/>
              <a:gd name="connsiteX0" fmla="*/ 4820730 w 4820730"/>
              <a:gd name="connsiteY0" fmla="*/ 0 h 1667841"/>
              <a:gd name="connsiteX1" fmla="*/ 2114248 w 4820730"/>
              <a:gd name="connsiteY1" fmla="*/ 190844 h 1667841"/>
              <a:gd name="connsiteX2" fmla="*/ 1965960 w 4820730"/>
              <a:gd name="connsiteY2" fmla="*/ 1599261 h 1667841"/>
              <a:gd name="connsiteX3" fmla="*/ 0 w 4820730"/>
              <a:gd name="connsiteY3" fmla="*/ 1667841 h 1667841"/>
              <a:gd name="connsiteX0" fmla="*/ 5005354 w 5005354"/>
              <a:gd name="connsiteY0" fmla="*/ 0 h 1793101"/>
              <a:gd name="connsiteX1" fmla="*/ 2298872 w 5005354"/>
              <a:gd name="connsiteY1" fmla="*/ 190844 h 1793101"/>
              <a:gd name="connsiteX2" fmla="*/ 2150584 w 5005354"/>
              <a:gd name="connsiteY2" fmla="*/ 1599261 h 1793101"/>
              <a:gd name="connsiteX3" fmla="*/ 0 w 5005354"/>
              <a:gd name="connsiteY3" fmla="*/ 1793101 h 1793101"/>
              <a:gd name="connsiteX0" fmla="*/ 5005354 w 5005354"/>
              <a:gd name="connsiteY0" fmla="*/ 0 h 1813994"/>
              <a:gd name="connsiteX1" fmla="*/ 2298872 w 5005354"/>
              <a:gd name="connsiteY1" fmla="*/ 190844 h 1813994"/>
              <a:gd name="connsiteX2" fmla="*/ 2232640 w 5005354"/>
              <a:gd name="connsiteY2" fmla="*/ 1813994 h 1813994"/>
              <a:gd name="connsiteX3" fmla="*/ 0 w 5005354"/>
              <a:gd name="connsiteY3" fmla="*/ 1793101 h 1813994"/>
              <a:gd name="connsiteX0" fmla="*/ 5005354 w 5005354"/>
              <a:gd name="connsiteY0" fmla="*/ 0 h 1793101"/>
              <a:gd name="connsiteX1" fmla="*/ 2298872 w 5005354"/>
              <a:gd name="connsiteY1" fmla="*/ 190844 h 1793101"/>
              <a:gd name="connsiteX2" fmla="*/ 2212126 w 5005354"/>
              <a:gd name="connsiteY2" fmla="*/ 1778205 h 1793101"/>
              <a:gd name="connsiteX3" fmla="*/ 0 w 5005354"/>
              <a:gd name="connsiteY3" fmla="*/ 1793101 h 1793101"/>
              <a:gd name="connsiteX0" fmla="*/ 5272032 w 5272032"/>
              <a:gd name="connsiteY0" fmla="*/ 0 h 1918361"/>
              <a:gd name="connsiteX1" fmla="*/ 2298872 w 5272032"/>
              <a:gd name="connsiteY1" fmla="*/ 316104 h 1918361"/>
              <a:gd name="connsiteX2" fmla="*/ 2212126 w 5272032"/>
              <a:gd name="connsiteY2" fmla="*/ 1903465 h 1918361"/>
              <a:gd name="connsiteX3" fmla="*/ 0 w 5272032"/>
              <a:gd name="connsiteY3" fmla="*/ 1918361 h 1918361"/>
            </a:gdLst>
            <a:ahLst/>
            <a:cxnLst>
              <a:cxn ang="0">
                <a:pos x="connsiteX0" y="connsiteY0"/>
              </a:cxn>
              <a:cxn ang="0">
                <a:pos x="connsiteX1" y="connsiteY1"/>
              </a:cxn>
              <a:cxn ang="0">
                <a:pos x="connsiteX2" y="connsiteY2"/>
              </a:cxn>
              <a:cxn ang="0">
                <a:pos x="connsiteX3" y="connsiteY3"/>
              </a:cxn>
            </a:cxnLst>
            <a:rect l="l" t="t" r="r" b="b"/>
            <a:pathLst>
              <a:path w="5272032" h="1918361">
                <a:moveTo>
                  <a:pt x="5272032" y="0"/>
                </a:moveTo>
                <a:lnTo>
                  <a:pt x="2298872" y="316104"/>
                </a:lnTo>
                <a:lnTo>
                  <a:pt x="2212126" y="1903465"/>
                </a:lnTo>
                <a:lnTo>
                  <a:pt x="0" y="191836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6" name="円弧 65"/>
          <p:cNvSpPr>
            <a:spLocks/>
          </p:cNvSpPr>
          <p:nvPr/>
        </p:nvSpPr>
        <p:spPr>
          <a:xfrm rot="5400000">
            <a:off x="5141616" y="2083272"/>
            <a:ext cx="604119" cy="219162"/>
          </a:xfrm>
          <a:prstGeom prst="arc">
            <a:avLst>
              <a:gd name="adj1" fmla="val 6928282"/>
              <a:gd name="adj2" fmla="val 3380417"/>
            </a:avLst>
          </a:prstGeom>
          <a:ln w="38100">
            <a:solidFill>
              <a:srgbClr val="66FFFF"/>
            </a:solidFill>
            <a:headEnd type="triangle" w="med" len="med"/>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ln>
                <a:solidFill>
                  <a:srgbClr val="FFFF00"/>
                </a:solidFill>
              </a:ln>
              <a:solidFill>
                <a:prstClr val="black"/>
              </a:solidFill>
            </a:endParaRPr>
          </a:p>
        </p:txBody>
      </p:sp>
    </p:spTree>
    <p:extLst>
      <p:ext uri="{BB962C8B-B14F-4D97-AF65-F5344CB8AC3E}">
        <p14:creationId xmlns:p14="http://schemas.microsoft.com/office/powerpoint/2010/main" val="20323007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コンテンツ プレースホルダー 4"/>
          <p:cNvGraphicFramePr>
            <a:graphicFrameLocks noGrp="1"/>
          </p:cNvGraphicFramePr>
          <p:nvPr>
            <p:ph idx="1"/>
            <p:extLst>
              <p:ext uri="{D42A27DB-BD31-4B8C-83A1-F6EECF244321}">
                <p14:modId xmlns:p14="http://schemas.microsoft.com/office/powerpoint/2010/main" val="965817158"/>
              </p:ext>
            </p:extLst>
          </p:nvPr>
        </p:nvGraphicFramePr>
        <p:xfrm>
          <a:off x="2424225" y="1502436"/>
          <a:ext cx="6602820" cy="3992880"/>
        </p:xfrm>
        <a:graphic>
          <a:graphicData uri="http://schemas.openxmlformats.org/drawingml/2006/table">
            <a:tbl>
              <a:tblPr firstRow="1" bandRow="1">
                <a:tableStyleId>{5C22544A-7EE6-4342-B048-85BDC9FD1C3A}</a:tableStyleId>
              </a:tblPr>
              <a:tblGrid>
                <a:gridCol w="946296"/>
                <a:gridCol w="797442"/>
                <a:gridCol w="510363"/>
                <a:gridCol w="967562"/>
                <a:gridCol w="744279"/>
                <a:gridCol w="797442"/>
                <a:gridCol w="754912"/>
                <a:gridCol w="1084524"/>
              </a:tblGrid>
              <a:tr h="576636">
                <a:tc>
                  <a:txBody>
                    <a:bodyPr/>
                    <a:lstStyle/>
                    <a:p>
                      <a:endParaRPr kumimoji="1" lang="ja-JP" altLang="en-US" sz="1800" dirty="0"/>
                    </a:p>
                  </a:txBody>
                  <a:tcPr/>
                </a:tc>
                <a:tc>
                  <a:txBody>
                    <a:bodyPr/>
                    <a:lstStyle/>
                    <a:p>
                      <a:r>
                        <a:rPr kumimoji="1" lang="en-US" altLang="ja-JP" sz="1800" dirty="0" smtClean="0"/>
                        <a:t>JP</a:t>
                      </a:r>
                      <a:endParaRPr kumimoji="1" lang="ja-JP" altLang="en-US" sz="1800" dirty="0"/>
                    </a:p>
                  </a:txBody>
                  <a:tcPr/>
                </a:tc>
                <a:tc>
                  <a:txBody>
                    <a:bodyPr/>
                    <a:lstStyle/>
                    <a:p>
                      <a:r>
                        <a:rPr kumimoji="1" lang="en-US" altLang="ja-JP" sz="1800" dirty="0" smtClean="0"/>
                        <a:t>rating</a:t>
                      </a:r>
                      <a:endParaRPr kumimoji="1" lang="ja-JP" altLang="en-US" sz="1800" dirty="0"/>
                    </a:p>
                  </a:txBody>
                  <a:tcPr/>
                </a:tc>
                <a:tc>
                  <a:txBody>
                    <a:bodyPr/>
                    <a:lstStyle/>
                    <a:p>
                      <a:r>
                        <a:rPr kumimoji="1" lang="en-US" altLang="ja-JP" sz="1800" dirty="0" smtClean="0"/>
                        <a:t>Width [MeV]</a:t>
                      </a:r>
                      <a:endParaRPr kumimoji="1" lang="ja-JP" altLang="en-US" sz="1800" dirty="0"/>
                    </a:p>
                  </a:txBody>
                  <a:tcPr/>
                </a:tc>
                <a:tc>
                  <a:txBody>
                    <a:bodyPr/>
                    <a:lstStyle/>
                    <a:p>
                      <a:r>
                        <a:rPr kumimoji="1" lang="ja-JP" altLang="en-US" sz="1800" dirty="0" smtClean="0"/>
                        <a:t>→</a:t>
                      </a:r>
                      <a:r>
                        <a:rPr kumimoji="1" lang="en-US" altLang="ja-JP" sz="1800" dirty="0" err="1" smtClean="0">
                          <a:latin typeface="Symbol" panose="05050102010706020507" pitchFamily="18" charset="2"/>
                        </a:rPr>
                        <a:t>Xp</a:t>
                      </a:r>
                      <a:endParaRPr kumimoji="1" lang="en-US" altLang="ja-JP" sz="1800" dirty="0" smtClean="0"/>
                    </a:p>
                    <a:p>
                      <a:r>
                        <a:rPr kumimoji="1" lang="en-US" altLang="ja-JP" sz="1800" dirty="0" smtClean="0"/>
                        <a:t> [%]</a:t>
                      </a:r>
                      <a:endParaRPr kumimoji="1" lang="ja-JP" altLang="en-US" sz="1800" dirty="0"/>
                    </a:p>
                  </a:txBody>
                  <a:tcPr/>
                </a:tc>
                <a:tc>
                  <a:txBody>
                    <a:bodyPr/>
                    <a:lstStyle/>
                    <a:p>
                      <a:r>
                        <a:rPr kumimoji="1" lang="ja-JP" altLang="en-US" sz="1800" dirty="0" smtClean="0"/>
                        <a:t>→</a:t>
                      </a:r>
                      <a:r>
                        <a:rPr kumimoji="1" lang="en-US" altLang="ja-JP" sz="1800" dirty="0" smtClean="0">
                          <a:latin typeface="Symbol" panose="05050102010706020507" pitchFamily="18" charset="2"/>
                        </a:rPr>
                        <a:t>LK</a:t>
                      </a:r>
                      <a:endParaRPr kumimoji="1" lang="en-US" altLang="ja-JP" sz="1800" dirty="0" smtClean="0"/>
                    </a:p>
                    <a:p>
                      <a:r>
                        <a:rPr kumimoji="1" lang="en-US" altLang="ja-JP" sz="1800" dirty="0" smtClean="0"/>
                        <a:t> [%]</a:t>
                      </a:r>
                      <a:endParaRPr kumimoji="1" lang="ja-JP" altLang="en-US" sz="1800" dirty="0"/>
                    </a:p>
                  </a:txBody>
                  <a:tcPr/>
                </a:tc>
                <a:tc>
                  <a:txBody>
                    <a:bodyPr/>
                    <a:lstStyle/>
                    <a:p>
                      <a:r>
                        <a:rPr kumimoji="1" lang="ja-JP" altLang="en-US" sz="1800" dirty="0" smtClean="0"/>
                        <a:t>→</a:t>
                      </a:r>
                      <a:r>
                        <a:rPr kumimoji="1" lang="en-US" altLang="ja-JP" sz="1800" dirty="0" smtClean="0">
                          <a:latin typeface="Symbol" panose="05050102010706020507" pitchFamily="18" charset="2"/>
                        </a:rPr>
                        <a:t>SK</a:t>
                      </a:r>
                      <a:endParaRPr kumimoji="1" lang="en-US" altLang="ja-JP" sz="1800" dirty="0" smtClean="0"/>
                    </a:p>
                    <a:p>
                      <a:r>
                        <a:rPr kumimoji="1" lang="en-US" altLang="ja-JP" sz="1800" dirty="0" smtClean="0"/>
                        <a:t> [%]</a:t>
                      </a:r>
                      <a:endParaRPr kumimoji="1" lang="ja-JP" altLang="en-US" sz="1800" dirty="0" smtClean="0"/>
                    </a:p>
                  </a:txBody>
                  <a:tcPr/>
                </a:tc>
                <a:tc>
                  <a:txBody>
                    <a:bodyPr/>
                    <a:lstStyle/>
                    <a:p>
                      <a:endParaRPr kumimoji="1" lang="ja-JP" altLang="en-US" sz="1800" dirty="0"/>
                    </a:p>
                  </a:txBody>
                  <a:tcPr/>
                </a:tc>
              </a:tr>
              <a:tr h="2968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bg1">
                              <a:lumMod val="50000"/>
                            </a:schemeClr>
                          </a:solidFill>
                          <a:latin typeface="Symbol" panose="05050102010706020507" pitchFamily="18" charset="2"/>
                        </a:rPr>
                        <a:t>X</a:t>
                      </a:r>
                      <a:r>
                        <a:rPr kumimoji="1" lang="en-US" altLang="ja-JP" sz="1600" dirty="0" smtClean="0">
                          <a:solidFill>
                            <a:schemeClr val="bg1">
                              <a:lumMod val="50000"/>
                            </a:schemeClr>
                          </a:solidFill>
                        </a:rPr>
                        <a:t>(2500)</a:t>
                      </a:r>
                      <a:endParaRPr kumimoji="1" lang="ja-JP" altLang="en-US" sz="1600" dirty="0" smtClean="0">
                        <a:solidFill>
                          <a:schemeClr val="bg1">
                            <a:lumMod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lumMod val="50000"/>
                              <a:lumOff val="50000"/>
                            </a:schemeClr>
                          </a:solidFill>
                        </a:rPr>
                        <a:t>??</a:t>
                      </a:r>
                      <a:endParaRPr kumimoji="1" lang="ja-JP" altLang="en-US" sz="1600" dirty="0" smtClean="0">
                        <a:solidFill>
                          <a:schemeClr val="tx1">
                            <a:lumMod val="50000"/>
                            <a:lumOff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lumMod val="50000"/>
                              <a:lumOff val="50000"/>
                            </a:schemeClr>
                          </a:solidFill>
                        </a:rPr>
                        <a:t>1*</a:t>
                      </a:r>
                      <a:endParaRPr kumimoji="1" lang="ja-JP" altLang="en-US" sz="1600" dirty="0" smtClean="0">
                        <a:solidFill>
                          <a:schemeClr val="tx1">
                            <a:lumMod val="50000"/>
                            <a:lumOff val="50000"/>
                          </a:schemeClr>
                        </a:solidFill>
                      </a:endParaRPr>
                    </a:p>
                  </a:txBody>
                  <a:tcPr/>
                </a:tc>
                <a:tc>
                  <a:txBody>
                    <a:bodyPr/>
                    <a:lstStyle/>
                    <a:p>
                      <a:r>
                        <a:rPr kumimoji="1" lang="en-US" altLang="ja-JP" sz="1600" dirty="0" smtClean="0">
                          <a:solidFill>
                            <a:schemeClr val="bg1">
                              <a:lumMod val="50000"/>
                            </a:schemeClr>
                          </a:solidFill>
                        </a:rPr>
                        <a:t>150?</a:t>
                      </a:r>
                      <a:endParaRPr kumimoji="1" lang="ja-JP" altLang="en-US" sz="1600" dirty="0">
                        <a:solidFill>
                          <a:schemeClr val="bg1">
                            <a:lumMod val="50000"/>
                          </a:schemeClr>
                        </a:solidFill>
                      </a:endParaRPr>
                    </a:p>
                  </a:txBody>
                  <a:tcPr/>
                </a:tc>
                <a:tc>
                  <a:txBody>
                    <a:bodyPr/>
                    <a:lstStyle/>
                    <a:p>
                      <a:endParaRPr kumimoji="1" lang="ja-JP" altLang="en-US" sz="1600" dirty="0">
                        <a:solidFill>
                          <a:schemeClr val="bg1">
                            <a:lumMod val="50000"/>
                          </a:schemeClr>
                        </a:solidFill>
                      </a:endParaRPr>
                    </a:p>
                  </a:txBody>
                  <a:tcPr/>
                </a:tc>
                <a:tc>
                  <a:txBody>
                    <a:bodyPr/>
                    <a:lstStyle/>
                    <a:p>
                      <a:endParaRPr kumimoji="1" lang="ja-JP" altLang="en-US" sz="1600" dirty="0">
                        <a:solidFill>
                          <a:schemeClr val="bg1">
                            <a:lumMod val="50000"/>
                          </a:schemeClr>
                        </a:solidFill>
                      </a:endParaRPr>
                    </a:p>
                  </a:txBody>
                  <a:tcPr/>
                </a:tc>
                <a:tc>
                  <a:txBody>
                    <a:bodyPr/>
                    <a:lstStyle/>
                    <a:p>
                      <a:endParaRPr kumimoji="1" lang="ja-JP" altLang="en-US" sz="1600" dirty="0">
                        <a:solidFill>
                          <a:schemeClr val="bg1">
                            <a:lumMod val="50000"/>
                          </a:schemeClr>
                        </a:solidFill>
                      </a:endParaRPr>
                    </a:p>
                  </a:txBody>
                  <a:tcPr/>
                </a:tc>
                <a:tc>
                  <a:txBody>
                    <a:bodyPr/>
                    <a:lstStyle/>
                    <a:p>
                      <a:endParaRPr kumimoji="1" lang="ja-JP" altLang="en-US" sz="1600" dirty="0">
                        <a:solidFill>
                          <a:schemeClr val="bg1">
                            <a:lumMod val="50000"/>
                          </a:schemeClr>
                        </a:solidFill>
                      </a:endParaRPr>
                    </a:p>
                  </a:txBody>
                  <a:tcPr/>
                </a:tc>
              </a:tr>
              <a:tr h="2968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bg1">
                              <a:lumMod val="50000"/>
                            </a:schemeClr>
                          </a:solidFill>
                          <a:latin typeface="Symbol" panose="05050102010706020507" pitchFamily="18" charset="2"/>
                        </a:rPr>
                        <a:t>X</a:t>
                      </a:r>
                      <a:r>
                        <a:rPr kumimoji="1" lang="en-US" altLang="ja-JP" sz="1600" dirty="0" smtClean="0">
                          <a:solidFill>
                            <a:schemeClr val="bg1">
                              <a:lumMod val="50000"/>
                            </a:schemeClr>
                          </a:solidFill>
                        </a:rPr>
                        <a:t>(2370)</a:t>
                      </a:r>
                      <a:endParaRPr kumimoji="1" lang="ja-JP" altLang="en-US" sz="1600" dirty="0" smtClean="0">
                        <a:solidFill>
                          <a:schemeClr val="bg1">
                            <a:lumMod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lumMod val="50000"/>
                              <a:lumOff val="50000"/>
                            </a:schemeClr>
                          </a:solidFill>
                        </a:rPr>
                        <a:t>??</a:t>
                      </a:r>
                      <a:endParaRPr kumimoji="1" lang="ja-JP" altLang="en-US" sz="1600" dirty="0" smtClean="0">
                        <a:solidFill>
                          <a:schemeClr val="tx1">
                            <a:lumMod val="50000"/>
                            <a:lumOff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lumMod val="50000"/>
                              <a:lumOff val="50000"/>
                            </a:schemeClr>
                          </a:solidFill>
                        </a:rPr>
                        <a:t>2*</a:t>
                      </a:r>
                      <a:endParaRPr kumimoji="1" lang="ja-JP" altLang="en-US" sz="1600" dirty="0" smtClean="0">
                        <a:solidFill>
                          <a:schemeClr val="tx1">
                            <a:lumMod val="50000"/>
                            <a:lumOff val="50000"/>
                          </a:schemeClr>
                        </a:solidFill>
                      </a:endParaRPr>
                    </a:p>
                  </a:txBody>
                  <a:tcPr/>
                </a:tc>
                <a:tc>
                  <a:txBody>
                    <a:bodyPr/>
                    <a:lstStyle/>
                    <a:p>
                      <a:r>
                        <a:rPr kumimoji="1" lang="en-US" altLang="ja-JP" sz="1600" dirty="0" smtClean="0">
                          <a:solidFill>
                            <a:schemeClr val="bg1">
                              <a:lumMod val="50000"/>
                            </a:schemeClr>
                          </a:solidFill>
                        </a:rPr>
                        <a:t>80?</a:t>
                      </a:r>
                      <a:endParaRPr kumimoji="1" lang="ja-JP" altLang="en-US" sz="1600" dirty="0">
                        <a:solidFill>
                          <a:schemeClr val="bg1">
                            <a:lumMod val="50000"/>
                          </a:schemeClr>
                        </a:solidFill>
                      </a:endParaRPr>
                    </a:p>
                  </a:txBody>
                  <a:tcPr/>
                </a:tc>
                <a:tc>
                  <a:txBody>
                    <a:bodyPr/>
                    <a:lstStyle/>
                    <a:p>
                      <a:endParaRPr kumimoji="1" lang="ja-JP" altLang="en-US" sz="1600" dirty="0">
                        <a:solidFill>
                          <a:schemeClr val="bg1">
                            <a:lumMod val="50000"/>
                          </a:schemeClr>
                        </a:solidFill>
                      </a:endParaRPr>
                    </a:p>
                  </a:txBody>
                  <a:tcPr/>
                </a:tc>
                <a:tc>
                  <a:txBody>
                    <a:bodyPr/>
                    <a:lstStyle/>
                    <a:p>
                      <a:endParaRPr kumimoji="1" lang="ja-JP" altLang="en-US" sz="1600" dirty="0">
                        <a:solidFill>
                          <a:schemeClr val="bg1">
                            <a:lumMod val="50000"/>
                          </a:schemeClr>
                        </a:solidFill>
                      </a:endParaRPr>
                    </a:p>
                  </a:txBody>
                  <a:tcPr/>
                </a:tc>
                <a:tc>
                  <a:txBody>
                    <a:bodyPr/>
                    <a:lstStyle/>
                    <a:p>
                      <a:endParaRPr kumimoji="1" lang="ja-JP" altLang="en-US" sz="1600" dirty="0">
                        <a:solidFill>
                          <a:schemeClr val="bg1">
                            <a:lumMod val="50000"/>
                          </a:schemeClr>
                        </a:solidFill>
                      </a:endParaRPr>
                    </a:p>
                  </a:txBody>
                  <a:tcPr/>
                </a:tc>
                <a:tc>
                  <a:txBody>
                    <a:bodyPr/>
                    <a:lstStyle/>
                    <a:p>
                      <a:r>
                        <a:rPr kumimoji="1" lang="en-US" altLang="ja-JP" sz="1600" dirty="0" smtClean="0">
                          <a:solidFill>
                            <a:schemeClr val="bg1">
                              <a:lumMod val="50000"/>
                            </a:schemeClr>
                          </a:solidFill>
                          <a:latin typeface="Symbol" panose="05050102010706020507" pitchFamily="18" charset="2"/>
                        </a:rPr>
                        <a:t>W</a:t>
                      </a:r>
                      <a:r>
                        <a:rPr kumimoji="1" lang="en-US" altLang="ja-JP" sz="1600" dirty="0" smtClean="0">
                          <a:solidFill>
                            <a:schemeClr val="bg1">
                              <a:lumMod val="50000"/>
                            </a:schemeClr>
                          </a:solidFill>
                        </a:rPr>
                        <a:t>K~9±4</a:t>
                      </a:r>
                      <a:endParaRPr kumimoji="1" lang="ja-JP" altLang="en-US" sz="1600" dirty="0">
                        <a:solidFill>
                          <a:schemeClr val="bg1">
                            <a:lumMod val="50000"/>
                          </a:schemeClr>
                        </a:solidFill>
                      </a:endParaRPr>
                    </a:p>
                  </a:txBody>
                  <a:tcPr/>
                </a:tc>
              </a:tr>
              <a:tr h="2968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bg1">
                              <a:lumMod val="50000"/>
                            </a:schemeClr>
                          </a:solidFill>
                          <a:latin typeface="Symbol" panose="05050102010706020507" pitchFamily="18" charset="2"/>
                        </a:rPr>
                        <a:t>X</a:t>
                      </a:r>
                      <a:r>
                        <a:rPr kumimoji="1" lang="en-US" altLang="ja-JP" sz="1600" dirty="0" smtClean="0">
                          <a:solidFill>
                            <a:schemeClr val="bg1">
                              <a:lumMod val="50000"/>
                            </a:schemeClr>
                          </a:solidFill>
                        </a:rPr>
                        <a:t>(2250)</a:t>
                      </a:r>
                      <a:endParaRPr kumimoji="1" lang="ja-JP" altLang="en-US" sz="1600" dirty="0" smtClean="0">
                        <a:solidFill>
                          <a:schemeClr val="bg1">
                            <a:lumMod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lumMod val="50000"/>
                              <a:lumOff val="50000"/>
                            </a:schemeClr>
                          </a:solidFill>
                        </a:rPr>
                        <a:t>??</a:t>
                      </a:r>
                      <a:endParaRPr kumimoji="1" lang="ja-JP" altLang="en-US" sz="1600" dirty="0" smtClean="0">
                        <a:solidFill>
                          <a:schemeClr val="tx1">
                            <a:lumMod val="50000"/>
                            <a:lumOff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lumMod val="50000"/>
                              <a:lumOff val="50000"/>
                            </a:schemeClr>
                          </a:solidFill>
                        </a:rPr>
                        <a:t>2*</a:t>
                      </a:r>
                      <a:endParaRPr kumimoji="1" lang="ja-JP" altLang="en-US" sz="1600" dirty="0" smtClean="0">
                        <a:solidFill>
                          <a:schemeClr val="tx1">
                            <a:lumMod val="50000"/>
                            <a:lumOff val="50000"/>
                          </a:schemeClr>
                        </a:solidFill>
                      </a:endParaRPr>
                    </a:p>
                  </a:txBody>
                  <a:tcPr/>
                </a:tc>
                <a:tc>
                  <a:txBody>
                    <a:bodyPr/>
                    <a:lstStyle/>
                    <a:p>
                      <a:r>
                        <a:rPr kumimoji="1" lang="en-US" altLang="ja-JP" sz="1600" dirty="0" smtClean="0">
                          <a:solidFill>
                            <a:schemeClr val="bg1">
                              <a:lumMod val="50000"/>
                            </a:schemeClr>
                          </a:solidFill>
                        </a:rPr>
                        <a:t>47+-27?</a:t>
                      </a:r>
                      <a:endParaRPr kumimoji="1" lang="ja-JP" altLang="en-US" sz="1600" dirty="0">
                        <a:solidFill>
                          <a:schemeClr val="bg1">
                            <a:lumMod val="50000"/>
                          </a:schemeClr>
                        </a:solidFill>
                      </a:endParaRPr>
                    </a:p>
                  </a:txBody>
                  <a:tcPr/>
                </a:tc>
                <a:tc>
                  <a:txBody>
                    <a:bodyPr/>
                    <a:lstStyle/>
                    <a:p>
                      <a:endParaRPr kumimoji="1" lang="ja-JP" altLang="en-US" sz="1600" dirty="0"/>
                    </a:p>
                  </a:txBody>
                  <a:tcPr/>
                </a:tc>
                <a:tc>
                  <a:txBody>
                    <a:bodyPr/>
                    <a:lstStyle/>
                    <a:p>
                      <a:endParaRPr kumimoji="1" lang="ja-JP" altLang="en-US" sz="1600" dirty="0"/>
                    </a:p>
                  </a:txBody>
                  <a:tcPr/>
                </a:tc>
                <a:tc>
                  <a:txBody>
                    <a:bodyPr/>
                    <a:lstStyle/>
                    <a:p>
                      <a:endParaRPr kumimoji="1" lang="ja-JP" altLang="en-US" sz="1600" dirty="0"/>
                    </a:p>
                  </a:txBody>
                  <a:tcPr/>
                </a:tc>
                <a:tc>
                  <a:txBody>
                    <a:bodyPr/>
                    <a:lstStyle/>
                    <a:p>
                      <a:endParaRPr kumimoji="1" lang="ja-JP" altLang="en-US" sz="1600" dirty="0"/>
                    </a:p>
                  </a:txBody>
                  <a:tcPr/>
                </a:tc>
              </a:tr>
              <a:tr h="2968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bg1">
                              <a:lumMod val="50000"/>
                            </a:schemeClr>
                          </a:solidFill>
                          <a:latin typeface="Symbol" panose="05050102010706020507" pitchFamily="18" charset="2"/>
                        </a:rPr>
                        <a:t>X</a:t>
                      </a:r>
                      <a:r>
                        <a:rPr kumimoji="1" lang="en-US" altLang="ja-JP" sz="1600" dirty="0" smtClean="0">
                          <a:solidFill>
                            <a:schemeClr val="bg1">
                              <a:lumMod val="50000"/>
                            </a:schemeClr>
                          </a:solidFill>
                        </a:rPr>
                        <a:t>(2120)</a:t>
                      </a:r>
                      <a:endParaRPr kumimoji="1" lang="ja-JP" altLang="en-US" sz="1600" dirty="0" smtClean="0">
                        <a:solidFill>
                          <a:schemeClr val="bg1">
                            <a:lumMod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lumMod val="50000"/>
                              <a:lumOff val="50000"/>
                            </a:schemeClr>
                          </a:solidFill>
                        </a:rPr>
                        <a:t>??</a:t>
                      </a:r>
                      <a:endParaRPr kumimoji="1" lang="ja-JP" altLang="en-US" sz="1600" dirty="0" smtClean="0">
                        <a:solidFill>
                          <a:schemeClr val="tx1">
                            <a:lumMod val="50000"/>
                            <a:lumOff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lumMod val="50000"/>
                              <a:lumOff val="50000"/>
                            </a:schemeClr>
                          </a:solidFill>
                        </a:rPr>
                        <a:t>1*</a:t>
                      </a:r>
                      <a:endParaRPr kumimoji="1" lang="ja-JP" altLang="en-US" sz="1600" dirty="0" smtClean="0">
                        <a:solidFill>
                          <a:schemeClr val="tx1">
                            <a:lumMod val="50000"/>
                            <a:lumOff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lumMod val="50000"/>
                              <a:lumOff val="50000"/>
                            </a:schemeClr>
                          </a:solidFill>
                        </a:rPr>
                        <a:t>25?</a:t>
                      </a:r>
                      <a:endParaRPr kumimoji="1" lang="ja-JP" altLang="en-US" sz="1600" dirty="0" smtClean="0">
                        <a:solidFill>
                          <a:schemeClr val="tx1">
                            <a:lumMod val="50000"/>
                            <a:lumOff val="50000"/>
                          </a:schemeClr>
                        </a:solidFill>
                      </a:endParaRPr>
                    </a:p>
                  </a:txBody>
                  <a:tcPr/>
                </a:tc>
                <a:tc>
                  <a:txBody>
                    <a:bodyPr/>
                    <a:lstStyle/>
                    <a:p>
                      <a:endParaRPr kumimoji="1" lang="ja-JP" altLang="en-US" sz="1600" dirty="0">
                        <a:solidFill>
                          <a:schemeClr val="tx1">
                            <a:lumMod val="50000"/>
                            <a:lumOff val="50000"/>
                          </a:schemeClr>
                        </a:solidFill>
                      </a:endParaRPr>
                    </a:p>
                  </a:txBody>
                  <a:tcPr/>
                </a:tc>
                <a:tc>
                  <a:txBody>
                    <a:bodyPr/>
                    <a:lstStyle/>
                    <a:p>
                      <a:endParaRPr kumimoji="1" lang="ja-JP" altLang="en-US" sz="1600" dirty="0">
                        <a:solidFill>
                          <a:schemeClr val="tx1">
                            <a:lumMod val="50000"/>
                            <a:lumOff val="50000"/>
                          </a:schemeClr>
                        </a:solidFill>
                      </a:endParaRPr>
                    </a:p>
                  </a:txBody>
                  <a:tcPr/>
                </a:tc>
                <a:tc>
                  <a:txBody>
                    <a:bodyPr/>
                    <a:lstStyle/>
                    <a:p>
                      <a:endParaRPr kumimoji="1" lang="ja-JP" altLang="en-US" sz="1600" dirty="0">
                        <a:solidFill>
                          <a:schemeClr val="tx1">
                            <a:lumMod val="50000"/>
                            <a:lumOff val="50000"/>
                          </a:schemeClr>
                        </a:solidFill>
                      </a:endParaRPr>
                    </a:p>
                  </a:txBody>
                  <a:tcPr/>
                </a:tc>
                <a:tc>
                  <a:txBody>
                    <a:bodyPr/>
                    <a:lstStyle/>
                    <a:p>
                      <a:endParaRPr kumimoji="1" lang="ja-JP" altLang="en-US" sz="1600" dirty="0">
                        <a:solidFill>
                          <a:schemeClr val="tx1">
                            <a:lumMod val="50000"/>
                            <a:lumOff val="50000"/>
                          </a:schemeClr>
                        </a:solidFill>
                      </a:endParaRPr>
                    </a:p>
                  </a:txBody>
                  <a:tcPr/>
                </a:tc>
              </a:tr>
              <a:tr h="2968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latin typeface="Symbol" panose="05050102010706020507" pitchFamily="18" charset="2"/>
                        </a:rPr>
                        <a:t>X</a:t>
                      </a:r>
                      <a:r>
                        <a:rPr kumimoji="1" lang="en-US" altLang="ja-JP" sz="1600" dirty="0" smtClean="0">
                          <a:solidFill>
                            <a:schemeClr val="tx1"/>
                          </a:solidFill>
                        </a:rPr>
                        <a:t>(2030)</a:t>
                      </a:r>
                      <a:endParaRPr kumimoji="1" lang="ja-JP" altLang="en-US" sz="1600" dirty="0" smtClean="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&gt;=5/2?</a:t>
                      </a:r>
                      <a:endParaRPr kumimoji="1" lang="ja-JP" alt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3*</a:t>
                      </a:r>
                      <a:endParaRPr kumimoji="1" lang="ja-JP" alt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20</a:t>
                      </a:r>
                      <a:r>
                        <a:rPr kumimoji="1" lang="en-US" altLang="ja-JP" sz="1600" baseline="30000" dirty="0" smtClean="0"/>
                        <a:t>+15</a:t>
                      </a:r>
                      <a:r>
                        <a:rPr kumimoji="1" lang="en-US" altLang="ja-JP" sz="1600" baseline="-25000" dirty="0" smtClean="0"/>
                        <a:t>-5</a:t>
                      </a:r>
                      <a:endParaRPr kumimoji="1" lang="ja-JP" altLang="en-US" sz="1600" baseline="-25000" dirty="0" smtClean="0"/>
                    </a:p>
                  </a:txBody>
                  <a:tcPr/>
                </a:tc>
                <a:tc>
                  <a:txBody>
                    <a:bodyPr/>
                    <a:lstStyle/>
                    <a:p>
                      <a:r>
                        <a:rPr kumimoji="1" lang="en-US" altLang="ja-JP" sz="1600" dirty="0" smtClean="0"/>
                        <a:t>small</a:t>
                      </a:r>
                      <a:endParaRPr kumimoji="1" lang="ja-JP" altLang="en-US" sz="1600" dirty="0"/>
                    </a:p>
                  </a:txBody>
                  <a:tcPr/>
                </a:tc>
                <a:tc>
                  <a:txBody>
                    <a:bodyPr/>
                    <a:lstStyle/>
                    <a:p>
                      <a:r>
                        <a:rPr kumimoji="1" lang="en-US" altLang="ja-JP" sz="1600" dirty="0" smtClean="0">
                          <a:solidFill>
                            <a:srgbClr val="FF0000"/>
                          </a:solidFill>
                        </a:rPr>
                        <a:t>~20</a:t>
                      </a:r>
                      <a:endParaRPr kumimoji="1" lang="ja-JP" altLang="en-US" sz="1600" dirty="0">
                        <a:solidFill>
                          <a:srgbClr val="FF0000"/>
                        </a:solidFill>
                      </a:endParaRPr>
                    </a:p>
                  </a:txBody>
                  <a:tcPr/>
                </a:tc>
                <a:tc>
                  <a:txBody>
                    <a:bodyPr/>
                    <a:lstStyle/>
                    <a:p>
                      <a:r>
                        <a:rPr kumimoji="1" lang="en-US" altLang="ja-JP" sz="1600" dirty="0" smtClean="0">
                          <a:solidFill>
                            <a:srgbClr val="FF0000"/>
                          </a:solidFill>
                        </a:rPr>
                        <a:t>~80</a:t>
                      </a:r>
                      <a:endParaRPr kumimoji="1" lang="ja-JP" altLang="en-US" sz="1600" dirty="0">
                        <a:solidFill>
                          <a:srgbClr val="FF0000"/>
                        </a:solidFill>
                      </a:endParaRPr>
                    </a:p>
                  </a:txBody>
                  <a:tcPr/>
                </a:tc>
                <a:tc>
                  <a:txBody>
                    <a:bodyPr/>
                    <a:lstStyle/>
                    <a:p>
                      <a:endParaRPr kumimoji="1" lang="ja-JP" altLang="en-US" sz="1600" dirty="0"/>
                    </a:p>
                  </a:txBody>
                  <a:tcPr/>
                </a:tc>
              </a:tr>
              <a:tr h="2968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latin typeface="Symbol" panose="05050102010706020507" pitchFamily="18" charset="2"/>
                        </a:rPr>
                        <a:t>X</a:t>
                      </a:r>
                      <a:r>
                        <a:rPr kumimoji="1" lang="en-US" altLang="ja-JP" sz="1600" dirty="0" smtClean="0">
                          <a:solidFill>
                            <a:schemeClr val="tx1"/>
                          </a:solidFill>
                        </a:rPr>
                        <a:t>(1950)</a:t>
                      </a:r>
                      <a:endParaRPr kumimoji="1" lang="ja-JP" altLang="en-US" sz="1600" dirty="0" smtClean="0">
                        <a:solidFill>
                          <a:schemeClr val="tx1"/>
                        </a:solidFill>
                      </a:endParaRPr>
                    </a:p>
                  </a:txBody>
                  <a:tcPr/>
                </a:tc>
                <a:tc>
                  <a:txBody>
                    <a:bodyPr/>
                    <a:lstStyle/>
                    <a:p>
                      <a:r>
                        <a:rPr kumimoji="1" lang="en-US" altLang="ja-JP" sz="1600" dirty="0" smtClean="0"/>
                        <a:t>??</a:t>
                      </a:r>
                      <a:endParaRPr kumimoji="1" lang="ja-JP" alt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3*</a:t>
                      </a:r>
                      <a:endParaRPr kumimoji="1" lang="ja-JP" altLang="en-US" sz="1600" dirty="0" smtClean="0"/>
                    </a:p>
                  </a:txBody>
                  <a:tcPr/>
                </a:tc>
                <a:tc>
                  <a:txBody>
                    <a:bodyPr/>
                    <a:lstStyle/>
                    <a:p>
                      <a:r>
                        <a:rPr kumimoji="1" lang="en-US" altLang="ja-JP" sz="1600" dirty="0" smtClean="0"/>
                        <a:t>60+-20</a:t>
                      </a:r>
                    </a:p>
                  </a:txBody>
                  <a:tcPr/>
                </a:tc>
                <a:tc>
                  <a:txBody>
                    <a:bodyPr/>
                    <a:lstStyle/>
                    <a:p>
                      <a:r>
                        <a:rPr kumimoji="1" lang="en-US" altLang="ja-JP" sz="1600" dirty="0" smtClean="0"/>
                        <a:t>seen</a:t>
                      </a:r>
                      <a:endParaRPr kumimoji="1" lang="ja-JP" altLang="en-US" sz="1600" dirty="0"/>
                    </a:p>
                  </a:txBody>
                  <a:tcPr/>
                </a:tc>
                <a:tc>
                  <a:txBody>
                    <a:bodyPr/>
                    <a:lstStyle/>
                    <a:p>
                      <a:r>
                        <a:rPr kumimoji="1" lang="en-US" altLang="ja-JP" sz="1600" dirty="0" smtClean="0"/>
                        <a:t>seen</a:t>
                      </a:r>
                      <a:endParaRPr kumimoji="1" lang="ja-JP" altLang="en-US" sz="1600" dirty="0"/>
                    </a:p>
                  </a:txBody>
                  <a:tcPr/>
                </a:tc>
                <a:tc>
                  <a:txBody>
                    <a:bodyPr/>
                    <a:lstStyle/>
                    <a:p>
                      <a:endParaRPr kumimoji="1" lang="ja-JP" altLang="en-US" sz="1600" dirty="0"/>
                    </a:p>
                  </a:txBody>
                  <a:tcPr/>
                </a:tc>
                <a:tc>
                  <a:txBody>
                    <a:bodyPr/>
                    <a:lstStyle/>
                    <a:p>
                      <a:endParaRPr kumimoji="1" lang="ja-JP" altLang="en-US" sz="1600" dirty="0"/>
                    </a:p>
                  </a:txBody>
                  <a:tcPr/>
                </a:tc>
              </a:tr>
              <a:tr h="2968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latin typeface="Symbol" panose="05050102010706020507" pitchFamily="18" charset="2"/>
                        </a:rPr>
                        <a:t>X</a:t>
                      </a:r>
                      <a:r>
                        <a:rPr kumimoji="1" lang="en-US" altLang="ja-JP" sz="1600" dirty="0" smtClean="0">
                          <a:solidFill>
                            <a:schemeClr val="tx1"/>
                          </a:solidFill>
                        </a:rPr>
                        <a:t>(1820)</a:t>
                      </a:r>
                      <a:endParaRPr kumimoji="1" lang="ja-JP" altLang="en-US" sz="1600" dirty="0" smtClean="0">
                        <a:solidFill>
                          <a:schemeClr val="tx1"/>
                        </a:solidFill>
                      </a:endParaRPr>
                    </a:p>
                  </a:txBody>
                  <a:tcPr/>
                </a:tc>
                <a:tc>
                  <a:txBody>
                    <a:bodyPr/>
                    <a:lstStyle/>
                    <a:p>
                      <a:r>
                        <a:rPr kumimoji="1" lang="en-US" altLang="ja-JP" sz="1600" dirty="0" smtClean="0"/>
                        <a:t>3/2-</a:t>
                      </a:r>
                      <a:endParaRPr kumimoji="1" lang="ja-JP" alt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3*</a:t>
                      </a:r>
                      <a:endParaRPr kumimoji="1" lang="ja-JP" alt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24</a:t>
                      </a:r>
                      <a:r>
                        <a:rPr kumimoji="1" lang="en-US" altLang="ja-JP" sz="1600" baseline="30000" dirty="0" smtClean="0"/>
                        <a:t>+15</a:t>
                      </a:r>
                      <a:r>
                        <a:rPr kumimoji="1" lang="en-US" altLang="ja-JP" sz="1600" baseline="-25000" dirty="0" smtClean="0"/>
                        <a:t>-10</a:t>
                      </a:r>
                      <a:endParaRPr kumimoji="1" lang="ja-JP" altLang="en-US" sz="1600" baseline="-25000" dirty="0" smtClean="0"/>
                    </a:p>
                  </a:txBody>
                  <a:tcPr/>
                </a:tc>
                <a:tc>
                  <a:txBody>
                    <a:bodyPr/>
                    <a:lstStyle/>
                    <a:p>
                      <a:r>
                        <a:rPr kumimoji="1" lang="en-US" altLang="ja-JP" sz="1600" dirty="0" smtClean="0"/>
                        <a:t>small</a:t>
                      </a:r>
                      <a:endParaRPr kumimoji="1" lang="ja-JP" altLang="en-US" sz="1600" dirty="0"/>
                    </a:p>
                  </a:txBody>
                  <a:tcPr/>
                </a:tc>
                <a:tc>
                  <a:txBody>
                    <a:bodyPr/>
                    <a:lstStyle/>
                    <a:p>
                      <a:r>
                        <a:rPr kumimoji="1" lang="en-US" altLang="ja-JP" sz="1600" dirty="0" smtClean="0">
                          <a:solidFill>
                            <a:srgbClr val="FF0000"/>
                          </a:solidFill>
                        </a:rPr>
                        <a:t>Large</a:t>
                      </a:r>
                      <a:endParaRPr kumimoji="1" lang="ja-JP" altLang="en-US" sz="1600" dirty="0">
                        <a:solidFill>
                          <a:srgbClr val="FF0000"/>
                        </a:solidFill>
                      </a:endParaRPr>
                    </a:p>
                  </a:txBody>
                  <a:tcPr/>
                </a:tc>
                <a:tc>
                  <a:txBody>
                    <a:bodyPr/>
                    <a:lstStyle/>
                    <a:p>
                      <a:r>
                        <a:rPr kumimoji="1" lang="en-US" altLang="ja-JP" sz="1600" dirty="0" smtClean="0">
                          <a:solidFill>
                            <a:srgbClr val="FF0000"/>
                          </a:solidFill>
                        </a:rPr>
                        <a:t>Small</a:t>
                      </a:r>
                      <a:endParaRPr kumimoji="1" lang="ja-JP" altLang="en-US" sz="1600" dirty="0">
                        <a:solidFill>
                          <a:srgbClr val="FF0000"/>
                        </a:solidFill>
                      </a:endParaRPr>
                    </a:p>
                  </a:txBody>
                  <a:tcPr/>
                </a:tc>
                <a:tc>
                  <a:txBody>
                    <a:bodyPr/>
                    <a:lstStyle/>
                    <a:p>
                      <a:endParaRPr kumimoji="1" lang="ja-JP" altLang="en-US" sz="1600" dirty="0"/>
                    </a:p>
                  </a:txBody>
                  <a:tcPr/>
                </a:tc>
              </a:tr>
              <a:tr h="2968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latin typeface="Symbol" panose="05050102010706020507" pitchFamily="18" charset="2"/>
                        </a:rPr>
                        <a:t>X</a:t>
                      </a:r>
                      <a:r>
                        <a:rPr kumimoji="1" lang="en-US" altLang="ja-JP" sz="1600" dirty="0" smtClean="0">
                          <a:solidFill>
                            <a:schemeClr val="tx1"/>
                          </a:solidFill>
                        </a:rPr>
                        <a:t>(1690)</a:t>
                      </a:r>
                      <a:endParaRPr kumimoji="1" lang="ja-JP" altLang="en-US" sz="1600" dirty="0" smtClean="0">
                        <a:solidFill>
                          <a:schemeClr val="tx1"/>
                        </a:solidFill>
                      </a:endParaRPr>
                    </a:p>
                  </a:txBody>
                  <a:tcPr/>
                </a:tc>
                <a:tc>
                  <a:txBody>
                    <a:bodyPr/>
                    <a:lstStyle/>
                    <a:p>
                      <a:r>
                        <a:rPr kumimoji="1" lang="en-US" altLang="ja-JP" sz="1600" dirty="0" smtClean="0"/>
                        <a:t>??</a:t>
                      </a:r>
                      <a:endParaRPr kumimoji="1" lang="ja-JP" alt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3*</a:t>
                      </a:r>
                      <a:endParaRPr kumimoji="1" lang="ja-JP" alt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rPr>
                        <a:t>&lt;30</a:t>
                      </a:r>
                      <a:endParaRPr kumimoji="1" lang="ja-JP" altLang="en-US" sz="1600" dirty="0" smtClean="0">
                        <a:solidFill>
                          <a:schemeClr val="tx1"/>
                        </a:solidFill>
                      </a:endParaRPr>
                    </a:p>
                  </a:txBody>
                  <a:tcPr/>
                </a:tc>
                <a:tc>
                  <a:txBody>
                    <a:bodyPr/>
                    <a:lstStyle/>
                    <a:p>
                      <a:r>
                        <a:rPr kumimoji="1" lang="en-US" altLang="ja-JP" sz="1600" dirty="0" smtClean="0">
                          <a:solidFill>
                            <a:schemeClr val="tx1"/>
                          </a:solidFill>
                        </a:rPr>
                        <a:t>seen</a:t>
                      </a:r>
                      <a:endParaRPr kumimoji="1" lang="ja-JP" altLang="en-US" sz="1600" dirty="0">
                        <a:solidFill>
                          <a:schemeClr val="tx1"/>
                        </a:solidFill>
                      </a:endParaRPr>
                    </a:p>
                  </a:txBody>
                  <a:tcPr/>
                </a:tc>
                <a:tc>
                  <a:txBody>
                    <a:bodyPr/>
                    <a:lstStyle/>
                    <a:p>
                      <a:r>
                        <a:rPr kumimoji="1" lang="en-US" altLang="ja-JP" sz="1600" dirty="0" smtClean="0">
                          <a:solidFill>
                            <a:schemeClr val="tx1"/>
                          </a:solidFill>
                        </a:rPr>
                        <a:t>seen</a:t>
                      </a:r>
                      <a:endParaRPr kumimoji="1" lang="ja-JP" altLang="en-US" sz="1600" dirty="0">
                        <a:solidFill>
                          <a:schemeClr val="tx1"/>
                        </a:solidFill>
                      </a:endParaRPr>
                    </a:p>
                  </a:txBody>
                  <a:tcPr/>
                </a:tc>
                <a:tc>
                  <a:txBody>
                    <a:bodyPr/>
                    <a:lstStyle/>
                    <a:p>
                      <a:r>
                        <a:rPr kumimoji="1" lang="en-US" altLang="ja-JP" sz="1600" dirty="0" smtClean="0">
                          <a:solidFill>
                            <a:schemeClr val="tx1"/>
                          </a:solidFill>
                        </a:rPr>
                        <a:t>seen</a:t>
                      </a:r>
                      <a:endParaRPr kumimoji="1" lang="ja-JP" altLang="en-US" sz="1600" dirty="0">
                        <a:solidFill>
                          <a:schemeClr val="tx1"/>
                        </a:solidFill>
                      </a:endParaRPr>
                    </a:p>
                  </a:txBody>
                  <a:tcPr/>
                </a:tc>
                <a:tc>
                  <a:txBody>
                    <a:bodyPr/>
                    <a:lstStyle/>
                    <a:p>
                      <a:endParaRPr kumimoji="1" lang="ja-JP" altLang="en-US" sz="1600" dirty="0">
                        <a:solidFill>
                          <a:schemeClr val="tx1"/>
                        </a:solidFill>
                      </a:endParaRPr>
                    </a:p>
                  </a:txBody>
                  <a:tcPr/>
                </a:tc>
              </a:tr>
              <a:tr h="2968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bg1">
                              <a:lumMod val="50000"/>
                            </a:schemeClr>
                          </a:solidFill>
                          <a:latin typeface="Symbol" panose="05050102010706020507" pitchFamily="18" charset="2"/>
                        </a:rPr>
                        <a:t>X</a:t>
                      </a:r>
                      <a:r>
                        <a:rPr kumimoji="1" lang="en-US" altLang="ja-JP" sz="1600" dirty="0" smtClean="0">
                          <a:solidFill>
                            <a:schemeClr val="bg1">
                              <a:lumMod val="50000"/>
                            </a:schemeClr>
                          </a:solidFill>
                        </a:rPr>
                        <a:t>(1620)</a:t>
                      </a:r>
                      <a:endParaRPr kumimoji="1" lang="ja-JP" altLang="en-US" sz="1600" dirty="0" smtClean="0">
                        <a:solidFill>
                          <a:schemeClr val="bg1">
                            <a:lumMod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lumMod val="50000"/>
                              <a:lumOff val="50000"/>
                            </a:schemeClr>
                          </a:solidFill>
                        </a:rPr>
                        <a:t>??</a:t>
                      </a:r>
                      <a:endParaRPr kumimoji="1" lang="ja-JP" altLang="en-US" sz="1600" dirty="0" smtClean="0">
                        <a:solidFill>
                          <a:schemeClr val="tx1">
                            <a:lumMod val="50000"/>
                            <a:lumOff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lumMod val="50000"/>
                              <a:lumOff val="50000"/>
                            </a:schemeClr>
                          </a:solidFill>
                        </a:rPr>
                        <a:t>1*</a:t>
                      </a:r>
                      <a:endParaRPr kumimoji="1" lang="ja-JP" altLang="en-US" sz="1600" dirty="0" smtClean="0">
                        <a:solidFill>
                          <a:schemeClr val="tx1">
                            <a:lumMod val="50000"/>
                            <a:lumOff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lumMod val="50000"/>
                              <a:lumOff val="50000"/>
                            </a:schemeClr>
                          </a:solidFill>
                        </a:rPr>
                        <a:t>20~40?</a:t>
                      </a:r>
                      <a:endParaRPr kumimoji="1" lang="ja-JP" altLang="en-US" sz="1600" dirty="0" smtClean="0">
                        <a:solidFill>
                          <a:schemeClr val="tx1">
                            <a:lumMod val="50000"/>
                            <a:lumOff val="50000"/>
                          </a:schemeClr>
                        </a:solidFill>
                      </a:endParaRPr>
                    </a:p>
                  </a:txBody>
                  <a:tcPr/>
                </a:tc>
                <a:tc>
                  <a:txBody>
                    <a:bodyPr/>
                    <a:lstStyle/>
                    <a:p>
                      <a:endParaRPr kumimoji="1" lang="ja-JP" altLang="en-US" sz="1600" dirty="0">
                        <a:solidFill>
                          <a:schemeClr val="tx1">
                            <a:lumMod val="50000"/>
                            <a:lumOff val="50000"/>
                          </a:schemeClr>
                        </a:solidFill>
                      </a:endParaRPr>
                    </a:p>
                  </a:txBody>
                  <a:tcPr/>
                </a:tc>
                <a:tc>
                  <a:txBody>
                    <a:bodyPr/>
                    <a:lstStyle/>
                    <a:p>
                      <a:endParaRPr kumimoji="1" lang="ja-JP" altLang="en-US" sz="1600" dirty="0">
                        <a:solidFill>
                          <a:schemeClr val="tx1">
                            <a:lumMod val="50000"/>
                            <a:lumOff val="50000"/>
                          </a:schemeClr>
                        </a:solidFill>
                      </a:endParaRPr>
                    </a:p>
                  </a:txBody>
                  <a:tcPr/>
                </a:tc>
                <a:tc>
                  <a:txBody>
                    <a:bodyPr/>
                    <a:lstStyle/>
                    <a:p>
                      <a:endParaRPr kumimoji="1" lang="ja-JP" altLang="en-US" sz="1600" dirty="0">
                        <a:solidFill>
                          <a:schemeClr val="tx1">
                            <a:lumMod val="50000"/>
                            <a:lumOff val="50000"/>
                          </a:schemeClr>
                        </a:solidFill>
                      </a:endParaRPr>
                    </a:p>
                  </a:txBody>
                  <a:tcPr/>
                </a:tc>
                <a:tc>
                  <a:txBody>
                    <a:bodyPr/>
                    <a:lstStyle/>
                    <a:p>
                      <a:endParaRPr kumimoji="1" lang="ja-JP" altLang="en-US" sz="1600" dirty="0">
                        <a:solidFill>
                          <a:schemeClr val="tx1">
                            <a:lumMod val="50000"/>
                            <a:lumOff val="50000"/>
                          </a:schemeClr>
                        </a:solidFill>
                      </a:endParaRPr>
                    </a:p>
                  </a:txBody>
                  <a:tcPr/>
                </a:tc>
              </a:tr>
              <a:tr h="2968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latin typeface="Symbol" panose="05050102010706020507" pitchFamily="18" charset="2"/>
                        </a:rPr>
                        <a:t>X</a:t>
                      </a:r>
                      <a:r>
                        <a:rPr kumimoji="1" lang="en-US" altLang="ja-JP" sz="1600" dirty="0" smtClean="0">
                          <a:solidFill>
                            <a:schemeClr val="tx1"/>
                          </a:solidFill>
                        </a:rPr>
                        <a:t>(1530)</a:t>
                      </a:r>
                      <a:endParaRPr kumimoji="1" lang="ja-JP" altLang="en-US" sz="1600" dirty="0" smtClean="0">
                        <a:solidFill>
                          <a:schemeClr val="tx1"/>
                        </a:solidFill>
                      </a:endParaRPr>
                    </a:p>
                  </a:txBody>
                  <a:tcPr/>
                </a:tc>
                <a:tc>
                  <a:txBody>
                    <a:bodyPr/>
                    <a:lstStyle/>
                    <a:p>
                      <a:r>
                        <a:rPr kumimoji="1" lang="en-US" altLang="ja-JP" sz="1600" dirty="0" smtClean="0"/>
                        <a:t>3/2+</a:t>
                      </a:r>
                      <a:endParaRPr kumimoji="1" lang="ja-JP" altLang="en-US" sz="1600" dirty="0"/>
                    </a:p>
                  </a:txBody>
                  <a:tcPr/>
                </a:tc>
                <a:tc>
                  <a:txBody>
                    <a:bodyPr/>
                    <a:lstStyle/>
                    <a:p>
                      <a:r>
                        <a:rPr kumimoji="1" lang="en-US" altLang="ja-JP" sz="1600" dirty="0" smtClean="0"/>
                        <a:t>4*</a:t>
                      </a:r>
                      <a:endParaRPr kumimoji="1" lang="ja-JP" altLang="en-US" sz="1600" dirty="0"/>
                    </a:p>
                  </a:txBody>
                  <a:tcPr/>
                </a:tc>
                <a:tc>
                  <a:txBody>
                    <a:bodyPr/>
                    <a:lstStyle/>
                    <a:p>
                      <a:r>
                        <a:rPr kumimoji="1" lang="en-US" altLang="ja-JP" sz="1600" dirty="0" smtClean="0"/>
                        <a:t>19</a:t>
                      </a:r>
                      <a:endParaRPr kumimoji="1" lang="ja-JP" altLang="en-US" sz="1600" dirty="0"/>
                    </a:p>
                  </a:txBody>
                  <a:tcPr/>
                </a:tc>
                <a:tc>
                  <a:txBody>
                    <a:bodyPr/>
                    <a:lstStyle/>
                    <a:p>
                      <a:r>
                        <a:rPr kumimoji="1" lang="en-US" altLang="ja-JP" sz="1600" dirty="0" smtClean="0">
                          <a:solidFill>
                            <a:srgbClr val="CC6600"/>
                          </a:solidFill>
                        </a:rPr>
                        <a:t>100</a:t>
                      </a:r>
                      <a:endParaRPr kumimoji="1" lang="ja-JP" altLang="en-US" sz="1600" dirty="0">
                        <a:solidFill>
                          <a:srgbClr val="CC6600"/>
                        </a:solidFill>
                      </a:endParaRPr>
                    </a:p>
                  </a:txBody>
                  <a:tcPr/>
                </a:tc>
                <a:tc>
                  <a:txBody>
                    <a:bodyPr/>
                    <a:lstStyle/>
                    <a:p>
                      <a:endParaRPr kumimoji="1" lang="ja-JP" altLang="en-US" sz="1600" dirty="0"/>
                    </a:p>
                  </a:txBody>
                  <a:tcPr/>
                </a:tc>
                <a:tc>
                  <a:txBody>
                    <a:bodyPr/>
                    <a:lstStyle/>
                    <a:p>
                      <a:endParaRPr kumimoji="1" lang="ja-JP" altLang="en-US" sz="1600" dirty="0"/>
                    </a:p>
                  </a:txBody>
                  <a:tcPr/>
                </a:tc>
                <a:tc>
                  <a:txBody>
                    <a:bodyPr/>
                    <a:lstStyle/>
                    <a:p>
                      <a:endParaRPr kumimoji="1" lang="ja-JP" altLang="en-US" sz="1600" dirty="0"/>
                    </a:p>
                  </a:txBody>
                  <a:tcPr/>
                </a:tc>
              </a:tr>
            </a:tbl>
          </a:graphicData>
        </a:graphic>
      </p:graphicFrame>
      <p:sp>
        <p:nvSpPr>
          <p:cNvPr id="4" name="スライド番号プレースホルダー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18</a:t>
            </a:fld>
            <a:endParaRPr lang="ja-JP" altLang="en-US" dirty="0">
              <a:solidFill>
                <a:prstClr val="black">
                  <a:tint val="75000"/>
                </a:prstClr>
              </a:solidFill>
            </a:endParaRPr>
          </a:p>
        </p:txBody>
      </p:sp>
      <p:sp>
        <p:nvSpPr>
          <p:cNvPr id="6" name="テキスト ボックス 5"/>
          <p:cNvSpPr txBox="1"/>
          <p:nvPr/>
        </p:nvSpPr>
        <p:spPr>
          <a:xfrm>
            <a:off x="1097851" y="4833587"/>
            <a:ext cx="1223412" cy="400110"/>
          </a:xfrm>
          <a:prstGeom prst="rect">
            <a:avLst/>
          </a:prstGeom>
          <a:noFill/>
        </p:spPr>
        <p:txBody>
          <a:bodyPr wrap="none" rtlCol="0">
            <a:spAutoFit/>
          </a:bodyPr>
          <a:lstStyle/>
          <a:p>
            <a:r>
              <a:rPr lang="en-US" altLang="ja-JP" sz="2000" dirty="0">
                <a:solidFill>
                  <a:prstClr val="white"/>
                </a:solidFill>
                <a:latin typeface="Symbol" panose="05050102010706020507" pitchFamily="18" charset="2"/>
              </a:rPr>
              <a:t>LK</a:t>
            </a:r>
            <a:r>
              <a:rPr lang="en-US" altLang="ja-JP" sz="2000" dirty="0">
                <a:solidFill>
                  <a:prstClr val="white"/>
                </a:solidFill>
              </a:rPr>
              <a:t>(1610)</a:t>
            </a:r>
            <a:endParaRPr lang="ja-JP" altLang="en-US" sz="2000" dirty="0">
              <a:solidFill>
                <a:prstClr val="white"/>
              </a:solidFill>
            </a:endParaRPr>
          </a:p>
        </p:txBody>
      </p:sp>
      <p:sp>
        <p:nvSpPr>
          <p:cNvPr id="7" name="テキスト ボックス 6"/>
          <p:cNvSpPr txBox="1"/>
          <p:nvPr/>
        </p:nvSpPr>
        <p:spPr>
          <a:xfrm>
            <a:off x="1152693" y="4442416"/>
            <a:ext cx="1199367" cy="400110"/>
          </a:xfrm>
          <a:prstGeom prst="rect">
            <a:avLst/>
          </a:prstGeom>
          <a:noFill/>
        </p:spPr>
        <p:txBody>
          <a:bodyPr wrap="none" rtlCol="0">
            <a:spAutoFit/>
          </a:bodyPr>
          <a:lstStyle/>
          <a:p>
            <a:r>
              <a:rPr lang="en-US" altLang="ja-JP" sz="2000" dirty="0">
                <a:solidFill>
                  <a:prstClr val="white"/>
                </a:solidFill>
                <a:latin typeface="Symbol" panose="05050102010706020507" pitchFamily="18" charset="2"/>
              </a:rPr>
              <a:t>SK</a:t>
            </a:r>
            <a:r>
              <a:rPr lang="en-US" altLang="ja-JP" sz="2000" dirty="0">
                <a:solidFill>
                  <a:prstClr val="white"/>
                </a:solidFill>
              </a:rPr>
              <a:t>(1685)</a:t>
            </a:r>
            <a:endParaRPr lang="ja-JP" altLang="en-US" sz="2000" dirty="0">
              <a:solidFill>
                <a:prstClr val="white"/>
              </a:solidFill>
            </a:endParaRPr>
          </a:p>
        </p:txBody>
      </p:sp>
      <p:sp>
        <p:nvSpPr>
          <p:cNvPr id="9" name="テキスト ボックス 8"/>
          <p:cNvSpPr txBox="1"/>
          <p:nvPr/>
        </p:nvSpPr>
        <p:spPr>
          <a:xfrm>
            <a:off x="1153957" y="5342646"/>
            <a:ext cx="1167307" cy="400110"/>
          </a:xfrm>
          <a:prstGeom prst="rect">
            <a:avLst/>
          </a:prstGeom>
          <a:noFill/>
        </p:spPr>
        <p:txBody>
          <a:bodyPr wrap="none" rtlCol="0">
            <a:spAutoFit/>
          </a:bodyPr>
          <a:lstStyle/>
          <a:p>
            <a:r>
              <a:rPr lang="en-US" altLang="ja-JP" sz="2000" dirty="0" err="1">
                <a:solidFill>
                  <a:prstClr val="white"/>
                </a:solidFill>
                <a:latin typeface="Symbol" panose="05050102010706020507" pitchFamily="18" charset="2"/>
              </a:rPr>
              <a:t>Xp</a:t>
            </a:r>
            <a:r>
              <a:rPr lang="en-US" altLang="ja-JP" sz="2000" dirty="0">
                <a:solidFill>
                  <a:prstClr val="white"/>
                </a:solidFill>
              </a:rPr>
              <a:t>(1450)</a:t>
            </a:r>
            <a:endParaRPr lang="ja-JP" altLang="en-US" sz="2000" dirty="0">
              <a:solidFill>
                <a:prstClr val="white"/>
              </a:solidFill>
            </a:endParaRPr>
          </a:p>
        </p:txBody>
      </p:sp>
      <p:sp>
        <p:nvSpPr>
          <p:cNvPr id="10" name="テキスト ボックス 9"/>
          <p:cNvSpPr txBox="1"/>
          <p:nvPr/>
        </p:nvSpPr>
        <p:spPr>
          <a:xfrm>
            <a:off x="1098043" y="1808384"/>
            <a:ext cx="1223220" cy="400110"/>
          </a:xfrm>
          <a:prstGeom prst="rect">
            <a:avLst/>
          </a:prstGeom>
          <a:noFill/>
        </p:spPr>
        <p:txBody>
          <a:bodyPr wrap="none" rtlCol="0">
            <a:spAutoFit/>
          </a:bodyPr>
          <a:lstStyle/>
          <a:p>
            <a:r>
              <a:rPr lang="en-US" altLang="ja-JP" sz="2000" dirty="0">
                <a:solidFill>
                  <a:prstClr val="white"/>
                </a:solidFill>
              </a:rPr>
              <a:t>Threshold</a:t>
            </a:r>
            <a:endParaRPr lang="ja-JP" altLang="en-US" sz="2000" dirty="0">
              <a:solidFill>
                <a:prstClr val="white"/>
              </a:solidFill>
            </a:endParaRPr>
          </a:p>
        </p:txBody>
      </p:sp>
      <p:sp>
        <p:nvSpPr>
          <p:cNvPr id="13" name="テキスト ボックス 12"/>
          <p:cNvSpPr txBox="1"/>
          <p:nvPr/>
        </p:nvSpPr>
        <p:spPr>
          <a:xfrm>
            <a:off x="1077531" y="3898867"/>
            <a:ext cx="1351652" cy="400110"/>
          </a:xfrm>
          <a:prstGeom prst="rect">
            <a:avLst/>
          </a:prstGeom>
          <a:noFill/>
        </p:spPr>
        <p:txBody>
          <a:bodyPr wrap="none" rtlCol="0">
            <a:spAutoFit/>
          </a:bodyPr>
          <a:lstStyle/>
          <a:p>
            <a:r>
              <a:rPr lang="en-US" altLang="ja-JP" sz="2000" dirty="0">
                <a:solidFill>
                  <a:prstClr val="white"/>
                </a:solidFill>
                <a:latin typeface="Symbol" panose="05050102010706020507" pitchFamily="18" charset="2"/>
              </a:rPr>
              <a:t>LK*</a:t>
            </a:r>
            <a:r>
              <a:rPr lang="en-US" altLang="ja-JP" sz="2000" dirty="0">
                <a:solidFill>
                  <a:prstClr val="white"/>
                </a:solidFill>
              </a:rPr>
              <a:t>(1908)</a:t>
            </a:r>
            <a:endParaRPr lang="ja-JP" altLang="en-US" sz="2000" dirty="0">
              <a:solidFill>
                <a:prstClr val="white"/>
              </a:solidFill>
            </a:endParaRPr>
          </a:p>
        </p:txBody>
      </p:sp>
      <p:sp>
        <p:nvSpPr>
          <p:cNvPr id="14" name="テキスト ボックス 13"/>
          <p:cNvSpPr txBox="1"/>
          <p:nvPr/>
        </p:nvSpPr>
        <p:spPr>
          <a:xfrm>
            <a:off x="1087422" y="3603146"/>
            <a:ext cx="1327608" cy="400110"/>
          </a:xfrm>
          <a:prstGeom prst="rect">
            <a:avLst/>
          </a:prstGeom>
          <a:noFill/>
        </p:spPr>
        <p:txBody>
          <a:bodyPr wrap="none" rtlCol="0">
            <a:spAutoFit/>
          </a:bodyPr>
          <a:lstStyle/>
          <a:p>
            <a:r>
              <a:rPr lang="en-US" altLang="ja-JP" sz="2000" dirty="0">
                <a:solidFill>
                  <a:prstClr val="white"/>
                </a:solidFill>
                <a:latin typeface="Symbol" panose="05050102010706020507" pitchFamily="18" charset="2"/>
              </a:rPr>
              <a:t>SK*</a:t>
            </a:r>
            <a:r>
              <a:rPr lang="en-US" altLang="ja-JP" sz="2000" dirty="0">
                <a:solidFill>
                  <a:prstClr val="white"/>
                </a:solidFill>
              </a:rPr>
              <a:t>(1983)</a:t>
            </a:r>
            <a:endParaRPr lang="ja-JP" altLang="en-US" sz="2000" dirty="0">
              <a:solidFill>
                <a:prstClr val="white"/>
              </a:solidFill>
            </a:endParaRPr>
          </a:p>
        </p:txBody>
      </p:sp>
      <p:sp>
        <p:nvSpPr>
          <p:cNvPr id="15" name="テキスト ボックス 14"/>
          <p:cNvSpPr txBox="1"/>
          <p:nvPr/>
        </p:nvSpPr>
        <p:spPr>
          <a:xfrm>
            <a:off x="-56348" y="3995376"/>
            <a:ext cx="1327608" cy="400110"/>
          </a:xfrm>
          <a:prstGeom prst="rect">
            <a:avLst/>
          </a:prstGeom>
          <a:noFill/>
        </p:spPr>
        <p:txBody>
          <a:bodyPr wrap="none" rtlCol="0">
            <a:spAutoFit/>
          </a:bodyPr>
          <a:lstStyle/>
          <a:p>
            <a:r>
              <a:rPr lang="en-US" altLang="ja-JP" sz="2000" dirty="0">
                <a:solidFill>
                  <a:prstClr val="white"/>
                </a:solidFill>
                <a:latin typeface="Symbol" panose="05050102010706020507" pitchFamily="18" charset="2"/>
              </a:rPr>
              <a:t>S*K</a:t>
            </a:r>
            <a:r>
              <a:rPr lang="en-US" altLang="ja-JP" sz="2000" dirty="0">
                <a:solidFill>
                  <a:prstClr val="white"/>
                </a:solidFill>
              </a:rPr>
              <a:t>(1878)</a:t>
            </a:r>
            <a:endParaRPr lang="ja-JP" altLang="en-US" sz="2000" dirty="0">
              <a:solidFill>
                <a:prstClr val="white"/>
              </a:solidFill>
            </a:endParaRPr>
          </a:p>
        </p:txBody>
      </p:sp>
      <p:sp>
        <p:nvSpPr>
          <p:cNvPr id="16" name="テキスト ボックス 15"/>
          <p:cNvSpPr txBox="1"/>
          <p:nvPr/>
        </p:nvSpPr>
        <p:spPr>
          <a:xfrm>
            <a:off x="-44924" y="4570486"/>
            <a:ext cx="1295547" cy="400110"/>
          </a:xfrm>
          <a:prstGeom prst="rect">
            <a:avLst/>
          </a:prstGeom>
          <a:noFill/>
        </p:spPr>
        <p:txBody>
          <a:bodyPr wrap="none" rtlCol="0">
            <a:spAutoFit/>
          </a:bodyPr>
          <a:lstStyle/>
          <a:p>
            <a:r>
              <a:rPr lang="en-US" altLang="ja-JP" sz="2000" dirty="0">
                <a:solidFill>
                  <a:prstClr val="white"/>
                </a:solidFill>
                <a:latin typeface="Symbol" panose="05050102010706020507" pitchFamily="18" charset="2"/>
              </a:rPr>
              <a:t>X*p</a:t>
            </a:r>
            <a:r>
              <a:rPr lang="en-US" altLang="ja-JP" sz="2000" dirty="0">
                <a:solidFill>
                  <a:prstClr val="white"/>
                </a:solidFill>
              </a:rPr>
              <a:t>(1665)</a:t>
            </a:r>
            <a:endParaRPr lang="ja-JP" altLang="en-US" sz="2000" dirty="0">
              <a:solidFill>
                <a:prstClr val="white"/>
              </a:solidFill>
            </a:endParaRPr>
          </a:p>
        </p:txBody>
      </p:sp>
      <p:sp>
        <p:nvSpPr>
          <p:cNvPr id="17" name="テキスト ボックス 16"/>
          <p:cNvSpPr txBox="1"/>
          <p:nvPr/>
        </p:nvSpPr>
        <p:spPr>
          <a:xfrm>
            <a:off x="1115484" y="2907315"/>
            <a:ext cx="1244251" cy="400110"/>
          </a:xfrm>
          <a:prstGeom prst="rect">
            <a:avLst/>
          </a:prstGeom>
          <a:noFill/>
        </p:spPr>
        <p:txBody>
          <a:bodyPr wrap="none" rtlCol="0">
            <a:spAutoFit/>
          </a:bodyPr>
          <a:lstStyle/>
          <a:p>
            <a:r>
              <a:rPr lang="en-US" altLang="ja-JP" sz="2000" dirty="0">
                <a:solidFill>
                  <a:prstClr val="white"/>
                </a:solidFill>
                <a:latin typeface="Symbol" panose="05050102010706020507" pitchFamily="18" charset="2"/>
              </a:rPr>
              <a:t>WK</a:t>
            </a:r>
            <a:r>
              <a:rPr lang="en-US" altLang="ja-JP" sz="2000" dirty="0">
                <a:solidFill>
                  <a:prstClr val="white"/>
                </a:solidFill>
              </a:rPr>
              <a:t>(2166)</a:t>
            </a:r>
            <a:endParaRPr lang="ja-JP" altLang="en-US" sz="2000" dirty="0">
              <a:solidFill>
                <a:prstClr val="white"/>
              </a:solidFill>
            </a:endParaRPr>
          </a:p>
        </p:txBody>
      </p:sp>
      <p:sp>
        <p:nvSpPr>
          <p:cNvPr id="18" name="タイトル 1"/>
          <p:cNvSpPr>
            <a:spLocks noGrp="1"/>
          </p:cNvSpPr>
          <p:nvPr>
            <p:ph type="title"/>
          </p:nvPr>
        </p:nvSpPr>
        <p:spPr>
          <a:xfrm>
            <a:off x="457200" y="274638"/>
            <a:ext cx="8229600" cy="1143000"/>
          </a:xfrm>
        </p:spPr>
        <p:txBody>
          <a:bodyPr/>
          <a:lstStyle/>
          <a:p>
            <a:r>
              <a:rPr lang="en-US" altLang="ja-JP" dirty="0" smtClean="0">
                <a:solidFill>
                  <a:schemeClr val="bg1"/>
                </a:solidFill>
              </a:rPr>
              <a:t>Little is known for </a:t>
            </a:r>
            <a:r>
              <a:rPr lang="en-US" altLang="ja-JP" dirty="0" smtClean="0">
                <a:solidFill>
                  <a:schemeClr val="bg1"/>
                </a:solidFill>
                <a:latin typeface="Symbol" panose="05050102010706020507" pitchFamily="18" charset="2"/>
              </a:rPr>
              <a:t>X</a:t>
            </a:r>
            <a:r>
              <a:rPr lang="en-US" altLang="ja-JP" dirty="0" smtClean="0">
                <a:solidFill>
                  <a:schemeClr val="bg1"/>
                </a:solidFill>
              </a:rPr>
              <a:t> </a:t>
            </a:r>
            <a:endParaRPr kumimoji="1" lang="ja-JP" altLang="en-US" dirty="0">
              <a:solidFill>
                <a:schemeClr val="bg1"/>
              </a:solidFill>
            </a:endParaRPr>
          </a:p>
        </p:txBody>
      </p:sp>
      <mc:AlternateContent xmlns:mc="http://schemas.openxmlformats.org/markup-compatibility/2006">
        <mc:Choice xmlns:a14="http://schemas.microsoft.com/office/drawing/2010/main" Requires="a14">
          <p:sp>
            <p:nvSpPr>
              <p:cNvPr id="19" name="テキスト ボックス 18"/>
              <p:cNvSpPr txBox="1"/>
              <p:nvPr/>
            </p:nvSpPr>
            <p:spPr>
              <a:xfrm>
                <a:off x="2397463" y="5595719"/>
                <a:ext cx="4604915" cy="830997"/>
              </a:xfrm>
              <a:prstGeom prst="rect">
                <a:avLst/>
              </a:prstGeom>
              <a:noFill/>
            </p:spPr>
            <p:txBody>
              <a:bodyPr wrap="none" rtlCol="0">
                <a:spAutoFit/>
              </a:bodyPr>
              <a:lstStyle/>
              <a:p>
                <a:pPr marL="285750" indent="-285750">
                  <a:buFont typeface="Arial" panose="020B0604020202020204" pitchFamily="34" charset="0"/>
                  <a:buChar char="•"/>
                </a:pPr>
                <a:r>
                  <a:rPr lang="en-US" altLang="ja-JP" sz="2400" dirty="0" smtClean="0">
                    <a:solidFill>
                      <a:schemeClr val="bg1"/>
                    </a:solidFill>
                  </a:rPr>
                  <a:t>Narrow width: ~ a few 10 MeV</a:t>
                </a:r>
              </a:p>
              <a:p>
                <a:pPr marL="285750" indent="-285750">
                  <a:buFont typeface="Arial" panose="020B0604020202020204" pitchFamily="34" charset="0"/>
                  <a:buChar char="•"/>
                </a:pPr>
                <a:r>
                  <a:rPr lang="en-US" altLang="ja-JP" sz="2400" dirty="0" smtClean="0">
                    <a:solidFill>
                      <a:schemeClr val="bg1"/>
                    </a:solidFill>
                  </a:rPr>
                  <a:t>Decay mode: </a:t>
                </a:r>
                <a14:m>
                  <m:oMath xmlns:m="http://schemas.openxmlformats.org/officeDocument/2006/math">
                    <m:r>
                      <m:rPr>
                        <m:sty m:val="p"/>
                      </m:rPr>
                      <a:rPr lang="el-GR" altLang="ja-JP" sz="2400" i="1" smtClean="0">
                        <a:solidFill>
                          <a:schemeClr val="bg1"/>
                        </a:solidFill>
                        <a:latin typeface="Cambria Math" panose="02040503050406030204" pitchFamily="18" charset="0"/>
                        <a:ea typeface="Cambria Math" panose="02040503050406030204" pitchFamily="18" charset="0"/>
                      </a:rPr>
                      <m:t>Ξ</m:t>
                    </m:r>
                    <m:r>
                      <a:rPr lang="en-US" altLang="ja-JP" sz="2400" b="0" i="1" smtClean="0">
                        <a:solidFill>
                          <a:schemeClr val="bg1"/>
                        </a:solidFill>
                        <a:latin typeface="Cambria Math" panose="02040503050406030204" pitchFamily="18" charset="0"/>
                        <a:ea typeface="Cambria Math" panose="02040503050406030204" pitchFamily="18" charset="0"/>
                      </a:rPr>
                      <m:t>→</m:t>
                    </m:r>
                    <m:r>
                      <a:rPr lang="en-US" altLang="ja-JP" sz="2400" b="0" i="1" smtClean="0">
                        <a:solidFill>
                          <a:schemeClr val="bg1"/>
                        </a:solidFill>
                        <a:latin typeface="Cambria Math" panose="02040503050406030204" pitchFamily="18" charset="0"/>
                        <a:ea typeface="Cambria Math" panose="02040503050406030204" pitchFamily="18" charset="0"/>
                      </a:rPr>
                      <m:t>𝑌𝐾</m:t>
                    </m:r>
                  </m:oMath>
                </a14:m>
                <a:r>
                  <a:rPr lang="en-US" altLang="ja-JP" sz="2400" dirty="0" smtClean="0">
                    <a:solidFill>
                      <a:schemeClr val="bg1"/>
                    </a:solidFill>
                  </a:rPr>
                  <a:t> dominant?</a:t>
                </a:r>
                <a:endParaRPr lang="en-US" altLang="ja-JP" sz="2400" dirty="0" smtClean="0">
                  <a:solidFill>
                    <a:schemeClr val="bg1"/>
                  </a:solidFill>
                </a:endParaRPr>
              </a:p>
            </p:txBody>
          </p:sp>
        </mc:Choice>
        <mc:Fallback>
          <p:sp>
            <p:nvSpPr>
              <p:cNvPr id="19" name="テキスト ボックス 18"/>
              <p:cNvSpPr txBox="1">
                <a:spLocks noRot="1" noChangeAspect="1" noMove="1" noResize="1" noEditPoints="1" noAdjustHandles="1" noChangeArrowheads="1" noChangeShapeType="1" noTextEdit="1"/>
              </p:cNvSpPr>
              <p:nvPr/>
            </p:nvSpPr>
            <p:spPr>
              <a:xfrm>
                <a:off x="2397463" y="5595719"/>
                <a:ext cx="4604915" cy="830997"/>
              </a:xfrm>
              <a:prstGeom prst="rect">
                <a:avLst/>
              </a:prstGeom>
              <a:blipFill rotWithShape="0">
                <a:blip r:embed="rId2"/>
                <a:stretch>
                  <a:fillRect l="-1720" t="-5882" r="-926" b="-16176"/>
                </a:stretch>
              </a:blipFill>
            </p:spPr>
            <p:txBody>
              <a:bodyPr/>
              <a:lstStyle/>
              <a:p>
                <a:r>
                  <a:rPr lang="ja-JP" altLang="en-US">
                    <a:noFill/>
                  </a:rPr>
                  <a:t> </a:t>
                </a:r>
              </a:p>
            </p:txBody>
          </p:sp>
        </mc:Fallback>
      </mc:AlternateContent>
      <p:sp>
        <p:nvSpPr>
          <p:cNvPr id="3" name="角丸四角形 2"/>
          <p:cNvSpPr/>
          <p:nvPr/>
        </p:nvSpPr>
        <p:spPr>
          <a:xfrm>
            <a:off x="6370320" y="1448119"/>
            <a:ext cx="1600200" cy="4038282"/>
          </a:xfrm>
          <a:prstGeom prst="roundRect">
            <a:avLst/>
          </a:prstGeom>
          <a:no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390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22642"/>
          </a:xfrm>
        </p:spPr>
        <p:txBody>
          <a:bodyPr/>
          <a:lstStyle/>
          <a:p>
            <a:r>
              <a:rPr kumimoji="1" lang="en-US" altLang="ja-JP" dirty="0" smtClean="0">
                <a:solidFill>
                  <a:schemeClr val="bg1"/>
                </a:solidFill>
              </a:rPr>
              <a:t>Summary</a:t>
            </a:r>
            <a:endParaRPr kumimoji="1" lang="ja-JP" altLang="en-US" dirty="0">
              <a:solidFill>
                <a:schemeClr val="bg1"/>
              </a:solidFill>
            </a:endParaRPr>
          </a:p>
        </p:txBody>
      </p:sp>
      <p:sp>
        <p:nvSpPr>
          <p:cNvPr id="3" name="コンテンツ プレースホルダー 2"/>
          <p:cNvSpPr>
            <a:spLocks noGrp="1"/>
          </p:cNvSpPr>
          <p:nvPr>
            <p:ph idx="1"/>
          </p:nvPr>
        </p:nvSpPr>
        <p:spPr>
          <a:xfrm>
            <a:off x="245165" y="1348740"/>
            <a:ext cx="8653670" cy="5007610"/>
          </a:xfrm>
        </p:spPr>
        <p:txBody>
          <a:bodyPr>
            <a:normAutofit fontScale="92500" lnSpcReduction="20000"/>
          </a:bodyPr>
          <a:lstStyle/>
          <a:p>
            <a:pPr marL="514350" indent="-457200">
              <a:buFont typeface="+mj-lt"/>
              <a:buAutoNum type="arabicPeriod"/>
            </a:pPr>
            <a:r>
              <a:rPr lang="en-US" altLang="ja-JP" dirty="0">
                <a:solidFill>
                  <a:srgbClr val="FFFF00"/>
                </a:solidFill>
              </a:rPr>
              <a:t>A general </a:t>
            </a:r>
            <a:r>
              <a:rPr lang="en-US" altLang="ja-JP" dirty="0" smtClean="0">
                <a:solidFill>
                  <a:srgbClr val="FFFF00"/>
                </a:solidFill>
              </a:rPr>
              <a:t>purpose </a:t>
            </a:r>
            <a:r>
              <a:rPr lang="en-US" altLang="ja-JP" dirty="0">
                <a:solidFill>
                  <a:srgbClr val="FFFF00"/>
                </a:solidFill>
              </a:rPr>
              <a:t>spectrometer </a:t>
            </a:r>
            <a:r>
              <a:rPr lang="en-US" altLang="ja-JP" dirty="0">
                <a:solidFill>
                  <a:schemeClr val="bg1"/>
                </a:solidFill>
              </a:rPr>
              <a:t>at the J-PARC High-p BL</a:t>
            </a:r>
          </a:p>
          <a:p>
            <a:pPr marL="768350" lvl="1" indent="-311150"/>
            <a:r>
              <a:rPr lang="en-US" altLang="ja-JP" dirty="0">
                <a:solidFill>
                  <a:schemeClr val="bg1"/>
                </a:solidFill>
              </a:rPr>
              <a:t>CHARM spectrometer will open a new platform to study hadron physics.</a:t>
            </a:r>
          </a:p>
          <a:p>
            <a:pPr marL="571500" indent="-514350">
              <a:buFont typeface="+mj-lt"/>
              <a:buAutoNum type="arabicPeriod"/>
            </a:pPr>
            <a:r>
              <a:rPr lang="en-US" altLang="ja-JP" dirty="0" smtClean="0">
                <a:solidFill>
                  <a:schemeClr val="bg1"/>
                </a:solidFill>
              </a:rPr>
              <a:t>Quark-</a:t>
            </a:r>
            <a:r>
              <a:rPr lang="en-US" altLang="ja-JP" dirty="0" err="1" smtClean="0">
                <a:solidFill>
                  <a:schemeClr val="bg1"/>
                </a:solidFill>
              </a:rPr>
              <a:t>diquark</a:t>
            </a:r>
            <a:r>
              <a:rPr lang="en-US" altLang="ja-JP" dirty="0" smtClean="0">
                <a:solidFill>
                  <a:schemeClr val="bg1"/>
                </a:solidFill>
              </a:rPr>
              <a:t> structure of heavy baryons</a:t>
            </a:r>
          </a:p>
          <a:p>
            <a:pPr lvl="1"/>
            <a:r>
              <a:rPr lang="en-US" altLang="ja-JP" dirty="0" smtClean="0">
                <a:solidFill>
                  <a:srgbClr val="00FFFF"/>
                </a:solidFill>
              </a:rPr>
              <a:t>Mass spectrum, Production Rate, and Decay Branching ratio</a:t>
            </a:r>
          </a:p>
          <a:p>
            <a:pPr lvl="1"/>
            <a:r>
              <a:rPr lang="en-US" altLang="ja-JP" dirty="0" smtClean="0">
                <a:solidFill>
                  <a:schemeClr val="bg1"/>
                </a:solidFill>
              </a:rPr>
              <a:t>Information to access “wave function” of quark/</a:t>
            </a:r>
            <a:r>
              <a:rPr lang="en-US" altLang="ja-JP" dirty="0" err="1" smtClean="0">
                <a:solidFill>
                  <a:schemeClr val="bg1"/>
                </a:solidFill>
              </a:rPr>
              <a:t>diquark</a:t>
            </a:r>
            <a:r>
              <a:rPr lang="en-US" altLang="ja-JP" dirty="0" smtClean="0">
                <a:solidFill>
                  <a:schemeClr val="bg1"/>
                </a:solidFill>
              </a:rPr>
              <a:t> in baryons</a:t>
            </a:r>
          </a:p>
          <a:p>
            <a:pPr marL="571500" indent="-514350">
              <a:buFont typeface="+mj-lt"/>
              <a:buAutoNum type="arabicPeriod"/>
            </a:pPr>
            <a:r>
              <a:rPr kumimoji="1" lang="en-US" altLang="ja-JP" dirty="0" smtClean="0">
                <a:solidFill>
                  <a:schemeClr val="bg1"/>
                </a:solidFill>
              </a:rPr>
              <a:t>Systematic studies with different </a:t>
            </a:r>
            <a:r>
              <a:rPr kumimoji="1" lang="en-US" altLang="ja-JP" dirty="0" smtClean="0">
                <a:solidFill>
                  <a:schemeClr val="bg1"/>
                </a:solidFill>
              </a:rPr>
              <a:t>flavors are important</a:t>
            </a:r>
            <a:r>
              <a:rPr lang="en-US" altLang="ja-JP" dirty="0" smtClean="0">
                <a:solidFill>
                  <a:schemeClr val="bg1"/>
                </a:solidFill>
              </a:rPr>
              <a:t> </a:t>
            </a:r>
            <a:r>
              <a:rPr lang="en-US" altLang="ja-JP" dirty="0" smtClean="0">
                <a:solidFill>
                  <a:schemeClr val="bg1"/>
                </a:solidFill>
              </a:rPr>
              <a:t>to </a:t>
            </a:r>
            <a:r>
              <a:rPr lang="en-US" altLang="ja-JP" dirty="0" smtClean="0">
                <a:solidFill>
                  <a:schemeClr val="bg1"/>
                </a:solidFill>
              </a:rPr>
              <a:t>understand </a:t>
            </a:r>
            <a:r>
              <a:rPr lang="en-US" altLang="ja-JP" dirty="0" smtClean="0">
                <a:solidFill>
                  <a:schemeClr val="bg1"/>
                </a:solidFill>
              </a:rPr>
              <a:t>the internal quark-quark correlation in baryons further.</a:t>
            </a:r>
            <a:endParaRPr lang="en-US" altLang="ja-JP" dirty="0" smtClean="0">
              <a:solidFill>
                <a:schemeClr val="bg1"/>
              </a:solidFill>
            </a:endParaRPr>
          </a:p>
          <a:p>
            <a:pPr lvl="1"/>
            <a:r>
              <a:rPr lang="en-US" altLang="ja-JP" dirty="0" smtClean="0">
                <a:solidFill>
                  <a:schemeClr val="bg1"/>
                </a:solidFill>
              </a:rPr>
              <a:t>Charmed, Strange, and Double Strange Baryons.</a:t>
            </a:r>
            <a:endParaRPr lang="en-US" altLang="ja-JP" dirty="0" smtClean="0">
              <a:solidFill>
                <a:schemeClr val="bg1"/>
              </a:solidFill>
            </a:endParaRPr>
          </a:p>
        </p:txBody>
      </p:sp>
      <p:sp>
        <p:nvSpPr>
          <p:cNvPr id="4" name="スライド番号プレースホルダー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19</a:t>
            </a:fld>
            <a:endParaRPr lang="ja-JP" altLang="en-US" dirty="0">
              <a:solidFill>
                <a:prstClr val="black">
                  <a:tint val="75000"/>
                </a:prstClr>
              </a:solidFill>
            </a:endParaRPr>
          </a:p>
        </p:txBody>
      </p:sp>
    </p:spTree>
    <p:extLst>
      <p:ext uri="{BB962C8B-B14F-4D97-AF65-F5344CB8AC3E}">
        <p14:creationId xmlns:p14="http://schemas.microsoft.com/office/powerpoint/2010/main" val="42558493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直線コネクタ 68"/>
          <p:cNvCxnSpPr/>
          <p:nvPr/>
        </p:nvCxnSpPr>
        <p:spPr>
          <a:xfrm flipH="1">
            <a:off x="4046688" y="2127273"/>
            <a:ext cx="0" cy="2143735"/>
          </a:xfrm>
          <a:prstGeom prst="line">
            <a:avLst/>
          </a:prstGeom>
          <a:ln w="76200">
            <a:prstDash val="sysDash"/>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a:xfrm>
            <a:off x="457200" y="216967"/>
            <a:ext cx="8229600" cy="743554"/>
          </a:xfrm>
        </p:spPr>
        <p:txBody>
          <a:bodyPr/>
          <a:lstStyle/>
          <a:p>
            <a:r>
              <a:rPr lang="en-US" altLang="ja-JP" sz="4000" dirty="0" smtClean="0">
                <a:solidFill>
                  <a:schemeClr val="bg1"/>
                </a:solidFill>
              </a:rPr>
              <a:t>How Hadrons are formed?</a:t>
            </a:r>
            <a:endParaRPr kumimoji="1" lang="ja-JP" altLang="en-US" sz="4000" dirty="0">
              <a:solidFill>
                <a:schemeClr val="bg1"/>
              </a:solidFill>
            </a:endParaRPr>
          </a:p>
        </p:txBody>
      </p:sp>
      <p:sp>
        <p:nvSpPr>
          <p:cNvPr id="4" name="スライド番号プレースホルダ 3"/>
          <p:cNvSpPr>
            <a:spLocks noGrp="1"/>
          </p:cNvSpPr>
          <p:nvPr>
            <p:ph type="sldNum" sz="quarter" idx="12"/>
          </p:nvPr>
        </p:nvSpPr>
        <p:spPr>
          <a:xfrm>
            <a:off x="6553200" y="5996310"/>
            <a:ext cx="2133600" cy="365125"/>
          </a:xfrm>
        </p:spPr>
        <p:txBody>
          <a:bodyPr/>
          <a:lstStyle/>
          <a:p>
            <a:pPr>
              <a:defRPr/>
            </a:pPr>
            <a:fld id="{8D2EEB9A-094D-4D65-8868-4E3114C651C9}" type="slidenum">
              <a:rPr lang="ja-JP" altLang="en-US" smtClean="0">
                <a:solidFill>
                  <a:prstClr val="black">
                    <a:tint val="75000"/>
                  </a:prstClr>
                </a:solidFill>
              </a:rPr>
              <a:pPr>
                <a:defRPr/>
              </a:pPr>
              <a:t>2</a:t>
            </a:fld>
            <a:endParaRPr lang="ja-JP" altLang="en-US" dirty="0">
              <a:solidFill>
                <a:prstClr val="black">
                  <a:tint val="75000"/>
                </a:prstClr>
              </a:solidFill>
            </a:endParaRPr>
          </a:p>
        </p:txBody>
      </p:sp>
      <mc:AlternateContent xmlns:mc="http://schemas.openxmlformats.org/markup-compatibility/2006" xmlns:a14="http://schemas.microsoft.com/office/drawing/2010/main">
        <mc:Choice Requires="a14">
          <p:sp>
            <p:nvSpPr>
              <p:cNvPr id="6" name="テキスト ボックス 5"/>
              <p:cNvSpPr txBox="1"/>
              <p:nvPr/>
            </p:nvSpPr>
            <p:spPr>
              <a:xfrm>
                <a:off x="3338788" y="4271008"/>
                <a:ext cx="1401538" cy="954107"/>
              </a:xfrm>
              <a:prstGeom prst="rect">
                <a:avLst/>
              </a:prstGeom>
              <a:noFill/>
            </p:spPr>
            <p:txBody>
              <a:bodyPr wrap="none" rtlCol="0">
                <a:spAutoFit/>
              </a:bodyPr>
              <a:lstStyle/>
              <a:p>
                <a:pPr algn="ctr"/>
                <a14:m>
                  <m:oMath xmlns:m="http://schemas.openxmlformats.org/officeDocument/2006/math">
                    <m:sSub>
                      <m:sSubPr>
                        <m:ctrlPr>
                          <a:rPr kumimoji="1" lang="en-US" altLang="ja-JP" sz="2800" b="0" i="1" smtClean="0">
                            <a:solidFill>
                              <a:schemeClr val="bg1"/>
                            </a:solidFill>
                            <a:latin typeface="Cambria Math" panose="02040503050406030204" pitchFamily="18" charset="0"/>
                            <a:ea typeface="Cambria Math" panose="02040503050406030204" pitchFamily="18" charset="0"/>
                          </a:rPr>
                        </m:ctrlPr>
                      </m:sSubPr>
                      <m:e>
                        <m:r>
                          <a:rPr kumimoji="1" lang="ja-JP" altLang="en-US" sz="2800" i="1" smtClean="0">
                            <a:solidFill>
                              <a:schemeClr val="bg1"/>
                            </a:solidFill>
                            <a:latin typeface="Cambria Math" panose="02040503050406030204" pitchFamily="18" charset="0"/>
                            <a:ea typeface="Cambria Math" panose="02040503050406030204" pitchFamily="18" charset="0"/>
                          </a:rPr>
                          <m:t>𝛼</m:t>
                        </m:r>
                      </m:e>
                      <m:sub>
                        <m:r>
                          <a:rPr kumimoji="1" lang="en-US" altLang="ja-JP" sz="2800" b="0" i="1" smtClean="0">
                            <a:solidFill>
                              <a:schemeClr val="bg1"/>
                            </a:solidFill>
                            <a:latin typeface="Cambria Math" panose="02040503050406030204" pitchFamily="18" charset="0"/>
                            <a:ea typeface="Cambria Math" panose="02040503050406030204" pitchFamily="18" charset="0"/>
                          </a:rPr>
                          <m:t>𝑠</m:t>
                        </m:r>
                      </m:sub>
                    </m:sSub>
                    <m:r>
                      <a:rPr kumimoji="1" lang="en-US" altLang="ja-JP" sz="2800" i="1" smtClean="0">
                        <a:solidFill>
                          <a:schemeClr val="bg1"/>
                        </a:solidFill>
                        <a:latin typeface="Cambria Math" panose="02040503050406030204" pitchFamily="18" charset="0"/>
                        <a:ea typeface="Cambria Math" panose="02040503050406030204" pitchFamily="18" charset="0"/>
                      </a:rPr>
                      <m:t>=∞</m:t>
                    </m:r>
                  </m:oMath>
                </a14:m>
                <a:r>
                  <a:rPr kumimoji="1" lang="ja-JP" altLang="en-US" sz="2800" dirty="0" smtClean="0">
                    <a:solidFill>
                      <a:schemeClr val="bg1"/>
                    </a:solidFill>
                  </a:rPr>
                  <a:t> </a:t>
                </a:r>
                <a:endParaRPr lang="en-US" altLang="ja-JP" sz="2800" dirty="0">
                  <a:solidFill>
                    <a:schemeClr val="bg1"/>
                  </a:solidFill>
                </a:endParaRPr>
              </a:p>
              <a:p>
                <a:pPr algn="ctr"/>
                <a:r>
                  <a:rPr lang="en-US" altLang="ja-JP" sz="2800" dirty="0" smtClean="0">
                    <a:solidFill>
                      <a:schemeClr val="bg1"/>
                    </a:solidFill>
                  </a:rPr>
                  <a:t>at </a:t>
                </a:r>
                <a:r>
                  <a:rPr lang="en-US" altLang="ja-JP" sz="2800" dirty="0" smtClean="0">
                    <a:solidFill>
                      <a:schemeClr val="bg1"/>
                    </a:solidFill>
                    <a:latin typeface="Symbol" panose="05050102010706020507" pitchFamily="18" charset="2"/>
                  </a:rPr>
                  <a:t>L</a:t>
                </a:r>
                <a:r>
                  <a:rPr lang="en-US" altLang="ja-JP" sz="2800" baseline="-25000" dirty="0" smtClean="0">
                    <a:solidFill>
                      <a:schemeClr val="bg1"/>
                    </a:solidFill>
                  </a:rPr>
                  <a:t>QCD</a:t>
                </a:r>
                <a:endParaRPr kumimoji="1" lang="ja-JP" altLang="en-US" sz="2800" baseline="-25000" dirty="0">
                  <a:solidFill>
                    <a:schemeClr val="bg1"/>
                  </a:solidFill>
                </a:endParaRPr>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3338788" y="4271008"/>
                <a:ext cx="1401538" cy="954107"/>
              </a:xfrm>
              <a:prstGeom prst="rect">
                <a:avLst/>
              </a:prstGeom>
              <a:blipFill rotWithShape="0">
                <a:blip r:embed="rId3"/>
                <a:stretch>
                  <a:fillRect l="-3043" b="-17949"/>
                </a:stretch>
              </a:blipFill>
            </p:spPr>
            <p:txBody>
              <a:bodyPr/>
              <a:lstStyle/>
              <a:p>
                <a:r>
                  <a:rPr lang="ja-JP" altLang="en-US">
                    <a:noFill/>
                  </a:rPr>
                  <a:t> </a:t>
                </a:r>
              </a:p>
            </p:txBody>
          </p:sp>
        </mc:Fallback>
      </mc:AlternateContent>
      <p:sp>
        <p:nvSpPr>
          <p:cNvPr id="97" name="テキスト ボックス 96"/>
          <p:cNvSpPr txBox="1"/>
          <p:nvPr/>
        </p:nvSpPr>
        <p:spPr>
          <a:xfrm>
            <a:off x="800905" y="1340000"/>
            <a:ext cx="1104790" cy="523220"/>
          </a:xfrm>
          <a:prstGeom prst="rect">
            <a:avLst/>
          </a:prstGeom>
          <a:noFill/>
        </p:spPr>
        <p:txBody>
          <a:bodyPr wrap="none" rtlCol="0">
            <a:spAutoFit/>
          </a:bodyPr>
          <a:lstStyle/>
          <a:p>
            <a:r>
              <a:rPr lang="en-US" altLang="ja-JP" sz="2800" dirty="0" smtClean="0">
                <a:solidFill>
                  <a:prstClr val="white"/>
                </a:solidFill>
              </a:rPr>
              <a:t>High E</a:t>
            </a:r>
            <a:endParaRPr lang="ja-JP" altLang="en-US" sz="2800" dirty="0">
              <a:solidFill>
                <a:prstClr val="white"/>
              </a:solidFill>
            </a:endParaRPr>
          </a:p>
        </p:txBody>
      </p:sp>
      <p:sp>
        <p:nvSpPr>
          <p:cNvPr id="102" name="テキスト ボックス 101"/>
          <p:cNvSpPr txBox="1"/>
          <p:nvPr/>
        </p:nvSpPr>
        <p:spPr>
          <a:xfrm>
            <a:off x="6072757" y="1358005"/>
            <a:ext cx="1036053" cy="523220"/>
          </a:xfrm>
          <a:prstGeom prst="rect">
            <a:avLst/>
          </a:prstGeom>
          <a:noFill/>
        </p:spPr>
        <p:txBody>
          <a:bodyPr wrap="none" rtlCol="0">
            <a:spAutoFit/>
          </a:bodyPr>
          <a:lstStyle/>
          <a:p>
            <a:r>
              <a:rPr lang="en-US" altLang="ja-JP" sz="2800" dirty="0" smtClean="0">
                <a:solidFill>
                  <a:prstClr val="white"/>
                </a:solidFill>
              </a:rPr>
              <a:t>Low E</a:t>
            </a:r>
            <a:endParaRPr lang="ja-JP" altLang="en-US" sz="2800" dirty="0">
              <a:solidFill>
                <a:prstClr val="white"/>
              </a:solidFill>
            </a:endParaRPr>
          </a:p>
        </p:txBody>
      </p:sp>
      <p:cxnSp>
        <p:nvCxnSpPr>
          <p:cNvPr id="105" name="直線コネクタ 104"/>
          <p:cNvCxnSpPr/>
          <p:nvPr/>
        </p:nvCxnSpPr>
        <p:spPr>
          <a:xfrm>
            <a:off x="2592365" y="1601610"/>
            <a:ext cx="2959349" cy="0"/>
          </a:xfrm>
          <a:prstGeom prst="line">
            <a:avLst/>
          </a:prstGeom>
          <a:ln w="57150">
            <a:solidFill>
              <a:srgbClr val="FFFFCC"/>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6" name="テキスト ボックス 105"/>
          <p:cNvSpPr txBox="1"/>
          <p:nvPr/>
        </p:nvSpPr>
        <p:spPr>
          <a:xfrm>
            <a:off x="426498" y="6110973"/>
            <a:ext cx="7527317" cy="523220"/>
          </a:xfrm>
          <a:prstGeom prst="rect">
            <a:avLst/>
          </a:prstGeom>
          <a:noFill/>
        </p:spPr>
        <p:txBody>
          <a:bodyPr wrap="none" rtlCol="0">
            <a:spAutoFit/>
          </a:bodyPr>
          <a:lstStyle/>
          <a:p>
            <a:r>
              <a:rPr lang="en-US" altLang="ja-JP" sz="2800" dirty="0" smtClean="0">
                <a:solidFill>
                  <a:prstClr val="white"/>
                </a:solidFill>
              </a:rPr>
              <a:t>Quarks drastically change themselves below </a:t>
            </a:r>
            <a:r>
              <a:rPr lang="en-US" altLang="ja-JP" sz="2800" dirty="0" smtClean="0">
                <a:solidFill>
                  <a:prstClr val="white"/>
                </a:solidFill>
                <a:latin typeface="Symbol" panose="05050102010706020507" pitchFamily="18" charset="2"/>
              </a:rPr>
              <a:t>L</a:t>
            </a:r>
            <a:r>
              <a:rPr lang="en-US" altLang="ja-JP" sz="2800" baseline="-25000" dirty="0" smtClean="0">
                <a:solidFill>
                  <a:prstClr val="white"/>
                </a:solidFill>
              </a:rPr>
              <a:t>QCD</a:t>
            </a:r>
            <a:r>
              <a:rPr lang="en-US" altLang="ja-JP" sz="2800" dirty="0" smtClean="0">
                <a:solidFill>
                  <a:prstClr val="white"/>
                </a:solidFill>
              </a:rPr>
              <a:t>. </a:t>
            </a:r>
            <a:endParaRPr lang="ja-JP" altLang="en-US" sz="2800" dirty="0">
              <a:solidFill>
                <a:prstClr val="white"/>
              </a:solidFill>
            </a:endParaRPr>
          </a:p>
        </p:txBody>
      </p:sp>
      <p:sp>
        <p:nvSpPr>
          <p:cNvPr id="28" name="下矢印 27"/>
          <p:cNvSpPr/>
          <p:nvPr/>
        </p:nvSpPr>
        <p:spPr>
          <a:xfrm rot="16200000">
            <a:off x="3580124" y="1410132"/>
            <a:ext cx="882816" cy="3530629"/>
          </a:xfrm>
          <a:prstGeom prst="downArrow">
            <a:avLst/>
          </a:prstGeom>
          <a:gradFill flip="none" rotWithShape="1">
            <a:gsLst>
              <a:gs pos="0">
                <a:schemeClr val="accent1">
                  <a:lumMod val="5000"/>
                  <a:lumOff val="95000"/>
                  <a:alpha val="0"/>
                </a:schemeClr>
              </a:gs>
              <a:gs pos="50000">
                <a:schemeClr val="tx2">
                  <a:lumMod val="40000"/>
                  <a:lumOff val="60000"/>
                  <a:alpha val="40000"/>
                </a:schemeClr>
              </a:gs>
              <a:gs pos="76000">
                <a:schemeClr val="tx2">
                  <a:lumMod val="40000"/>
                  <a:lumOff val="60000"/>
                  <a:alpha val="99000"/>
                </a:schemeClr>
              </a:gs>
              <a:gs pos="100000">
                <a:schemeClr val="tx2">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4"/>
          <p:cNvGrpSpPr/>
          <p:nvPr/>
        </p:nvGrpSpPr>
        <p:grpSpPr>
          <a:xfrm>
            <a:off x="441877" y="2197234"/>
            <a:ext cx="1165341" cy="2309693"/>
            <a:chOff x="789794" y="2043730"/>
            <a:chExt cx="1165341" cy="2309693"/>
          </a:xfrm>
        </p:grpSpPr>
        <p:sp>
          <p:nvSpPr>
            <p:cNvPr id="76" name="円/楕円 75"/>
            <p:cNvSpPr>
              <a:spLocks noChangeAspect="1"/>
            </p:cNvSpPr>
            <p:nvPr/>
          </p:nvSpPr>
          <p:spPr bwMode="auto">
            <a:xfrm>
              <a:off x="1112234" y="2828936"/>
              <a:ext cx="136016" cy="132300"/>
            </a:xfrm>
            <a:prstGeom prst="ellipse">
              <a:avLst/>
            </a:prstGeom>
            <a:solidFill>
              <a:srgbClr val="00B050"/>
            </a:solidFill>
            <a:ln>
              <a:noFill/>
            </a:ln>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ffectLst>
                  <a:glow rad="228600">
                    <a:schemeClr val="accent3">
                      <a:satMod val="175000"/>
                      <a:alpha val="40000"/>
                    </a:schemeClr>
                  </a:glow>
                </a:effectLst>
              </a:endParaRPr>
            </a:p>
          </p:txBody>
        </p:sp>
        <p:sp>
          <p:nvSpPr>
            <p:cNvPr id="77" name="円/楕円 76"/>
            <p:cNvSpPr>
              <a:spLocks noChangeAspect="1"/>
            </p:cNvSpPr>
            <p:nvPr/>
          </p:nvSpPr>
          <p:spPr bwMode="auto">
            <a:xfrm>
              <a:off x="1770404" y="3341061"/>
              <a:ext cx="136017" cy="138028"/>
            </a:xfrm>
            <a:prstGeom prst="ellipse">
              <a:avLst/>
            </a:prstGeom>
            <a:solidFill>
              <a:srgbClr val="0000FF"/>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78" name="円/楕円 77"/>
            <p:cNvSpPr>
              <a:spLocks noChangeAspect="1"/>
            </p:cNvSpPr>
            <p:nvPr/>
          </p:nvSpPr>
          <p:spPr bwMode="auto">
            <a:xfrm>
              <a:off x="1631418" y="2941806"/>
              <a:ext cx="134203" cy="135908"/>
            </a:xfrm>
            <a:prstGeom prst="ellipse">
              <a:avLst/>
            </a:prstGeom>
            <a:solidFill>
              <a:srgbClr val="FF000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3" name="二等辺三角形 2"/>
            <p:cNvSpPr/>
            <p:nvPr/>
          </p:nvSpPr>
          <p:spPr>
            <a:xfrm rot="1200000">
              <a:off x="1782338" y="2074652"/>
              <a:ext cx="172797" cy="981500"/>
            </a:xfrm>
            <a:prstGeom prst="triangle">
              <a:avLst/>
            </a:prstGeom>
            <a:solidFill>
              <a:srgbClr val="FF00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二等辺三角形 28"/>
            <p:cNvSpPr/>
            <p:nvPr/>
          </p:nvSpPr>
          <p:spPr>
            <a:xfrm rot="-9000000">
              <a:off x="1493549" y="3371923"/>
              <a:ext cx="172797" cy="981500"/>
            </a:xfrm>
            <a:prstGeom prst="triangle">
              <a:avLst/>
            </a:prstGeom>
            <a:solidFill>
              <a:srgbClr val="0000FF"/>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二等辺三角形 29"/>
            <p:cNvSpPr/>
            <p:nvPr/>
          </p:nvSpPr>
          <p:spPr>
            <a:xfrm rot="-2400000">
              <a:off x="789794" y="2043730"/>
              <a:ext cx="172797" cy="981500"/>
            </a:xfrm>
            <a:prstGeom prst="triangle">
              <a:avLst/>
            </a:prstGeom>
            <a:solidFill>
              <a:srgbClr val="00B05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1" name="テキスト ボックス 30"/>
          <p:cNvSpPr txBox="1"/>
          <p:nvPr/>
        </p:nvSpPr>
        <p:spPr>
          <a:xfrm>
            <a:off x="636561" y="4194033"/>
            <a:ext cx="1293880" cy="954107"/>
          </a:xfrm>
          <a:prstGeom prst="rect">
            <a:avLst/>
          </a:prstGeom>
          <a:noFill/>
        </p:spPr>
        <p:txBody>
          <a:bodyPr wrap="none" rtlCol="0">
            <a:spAutoFit/>
          </a:bodyPr>
          <a:lstStyle/>
          <a:p>
            <a:r>
              <a:rPr lang="en-US" altLang="ja-JP" sz="2800" dirty="0" smtClean="0">
                <a:solidFill>
                  <a:prstClr val="white"/>
                </a:solidFill>
              </a:rPr>
              <a:t>Current</a:t>
            </a:r>
          </a:p>
          <a:p>
            <a:r>
              <a:rPr lang="en-US" altLang="ja-JP" sz="2800" dirty="0" smtClean="0">
                <a:solidFill>
                  <a:prstClr val="white"/>
                </a:solidFill>
              </a:rPr>
              <a:t>Quark</a:t>
            </a:r>
            <a:endParaRPr lang="ja-JP" altLang="en-US" sz="2800" dirty="0">
              <a:solidFill>
                <a:prstClr val="white"/>
              </a:solidFill>
            </a:endParaRPr>
          </a:p>
        </p:txBody>
      </p:sp>
      <p:grpSp>
        <p:nvGrpSpPr>
          <p:cNvPr id="32" name="グループ化 31"/>
          <p:cNvGrpSpPr>
            <a:grpSpLocks noChangeAspect="1"/>
          </p:cNvGrpSpPr>
          <p:nvPr/>
        </p:nvGrpSpPr>
        <p:grpSpPr>
          <a:xfrm rot="20709773">
            <a:off x="7117053" y="4276179"/>
            <a:ext cx="2114182" cy="1463370"/>
            <a:chOff x="5055287" y="4393736"/>
            <a:chExt cx="2487271" cy="1721613"/>
          </a:xfrm>
        </p:grpSpPr>
        <p:grpSp>
          <p:nvGrpSpPr>
            <p:cNvPr id="33" name="グループ化 32"/>
            <p:cNvGrpSpPr/>
            <p:nvPr/>
          </p:nvGrpSpPr>
          <p:grpSpPr>
            <a:xfrm>
              <a:off x="5709183" y="4393736"/>
              <a:ext cx="1833375" cy="1700283"/>
              <a:chOff x="1833257" y="4656459"/>
              <a:chExt cx="1833375" cy="1700283"/>
            </a:xfrm>
          </p:grpSpPr>
          <p:sp>
            <p:nvSpPr>
              <p:cNvPr id="38" name="円/楕円 37"/>
              <p:cNvSpPr>
                <a:spLocks noChangeAspect="1"/>
              </p:cNvSpPr>
              <p:nvPr/>
            </p:nvSpPr>
            <p:spPr bwMode="auto">
              <a:xfrm>
                <a:off x="1833257" y="4656459"/>
                <a:ext cx="1833375" cy="1700283"/>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39" name="円/楕円 38"/>
              <p:cNvSpPr/>
              <p:nvPr/>
            </p:nvSpPr>
            <p:spPr bwMode="auto">
              <a:xfrm>
                <a:off x="2430029" y="5183854"/>
                <a:ext cx="285749" cy="277943"/>
              </a:xfrm>
              <a:prstGeom prst="ellipse">
                <a:avLst/>
              </a:prstGeom>
              <a:solidFill>
                <a:srgbClr val="00B050"/>
              </a:solidFill>
              <a:ln>
                <a:noFill/>
              </a:ln>
              <a:effectLst>
                <a:glow rad="228600">
                  <a:schemeClr val="accent3">
                    <a:satMod val="175000"/>
                    <a:alpha val="40000"/>
                  </a:schemeClr>
                </a:glow>
                <a:softEdge rad="31750"/>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40" name="円/楕円 39"/>
              <p:cNvSpPr/>
              <p:nvPr/>
            </p:nvSpPr>
            <p:spPr bwMode="auto">
              <a:xfrm>
                <a:off x="2561959" y="5563020"/>
                <a:ext cx="285752" cy="289976"/>
              </a:xfrm>
              <a:prstGeom prst="ellipse">
                <a:avLst/>
              </a:prstGeom>
              <a:solidFill>
                <a:srgbClr val="0000FF"/>
              </a:solidFill>
              <a:ln>
                <a:noFill/>
              </a:ln>
              <a:effectLst>
                <a:glow rad="228600">
                  <a:schemeClr val="accent1">
                    <a:satMod val="175000"/>
                    <a:alpha val="40000"/>
                  </a:schemeClr>
                </a:glow>
                <a:softEdge rad="31750"/>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41" name="円/楕円 40"/>
              <p:cNvSpPr/>
              <p:nvPr/>
            </p:nvSpPr>
            <p:spPr bwMode="auto">
              <a:xfrm>
                <a:off x="2895832" y="5286287"/>
                <a:ext cx="281940" cy="285522"/>
              </a:xfrm>
              <a:prstGeom prst="ellipse">
                <a:avLst/>
              </a:prstGeom>
              <a:solidFill>
                <a:srgbClr val="FF0000"/>
              </a:solidFill>
              <a:ln>
                <a:noFill/>
              </a:ln>
              <a:effectLst>
                <a:glow rad="228600">
                  <a:schemeClr val="accent2">
                    <a:satMod val="175000"/>
                    <a:alpha val="40000"/>
                  </a:schemeClr>
                </a:glow>
                <a:softEdge rad="31750"/>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grpSp>
        <p:grpSp>
          <p:nvGrpSpPr>
            <p:cNvPr id="34" name="グループ化 96"/>
            <p:cNvGrpSpPr>
              <a:grpSpLocks noChangeAspect="1"/>
            </p:cNvGrpSpPr>
            <p:nvPr/>
          </p:nvGrpSpPr>
          <p:grpSpPr bwMode="auto">
            <a:xfrm rot="162062">
              <a:off x="5055287" y="4516245"/>
              <a:ext cx="1483020" cy="1599104"/>
              <a:chOff x="5780587" y="408134"/>
              <a:chExt cx="1853785" cy="1998169"/>
            </a:xfrm>
          </p:grpSpPr>
          <p:sp>
            <p:nvSpPr>
              <p:cNvPr id="35" name="円/楕円 34"/>
              <p:cNvSpPr>
                <a:spLocks noChangeAspect="1"/>
              </p:cNvSpPr>
              <p:nvPr/>
            </p:nvSpPr>
            <p:spPr>
              <a:xfrm rot="3613560">
                <a:off x="5708395" y="480326"/>
                <a:ext cx="1998169" cy="1853785"/>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36" name="円/楕円 35"/>
              <p:cNvSpPr/>
              <p:nvPr/>
            </p:nvSpPr>
            <p:spPr>
              <a:xfrm>
                <a:off x="6330060" y="1014240"/>
                <a:ext cx="357188" cy="347305"/>
              </a:xfrm>
              <a:prstGeom prst="ellipse">
                <a:avLst/>
              </a:prstGeom>
              <a:solidFill>
                <a:srgbClr val="FFFF00"/>
              </a:solidFill>
              <a:ln>
                <a:noFill/>
              </a:ln>
              <a:effectLst>
                <a:glow rad="228600">
                  <a:srgbClr val="FFFF00">
                    <a:alpha val="40000"/>
                  </a:srgbClr>
                </a:glow>
                <a:softEdge rad="31750"/>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37" name="円/楕円 36"/>
              <p:cNvSpPr/>
              <p:nvPr/>
            </p:nvSpPr>
            <p:spPr>
              <a:xfrm>
                <a:off x="6680862" y="1422394"/>
                <a:ext cx="357191" cy="362341"/>
              </a:xfrm>
              <a:prstGeom prst="ellipse">
                <a:avLst/>
              </a:prstGeom>
              <a:solidFill>
                <a:srgbClr val="0000FF"/>
              </a:solidFill>
              <a:ln>
                <a:noFill/>
              </a:ln>
              <a:effectLst>
                <a:glow rad="228600">
                  <a:schemeClr val="accent1">
                    <a:satMod val="175000"/>
                    <a:alpha val="40000"/>
                  </a:schemeClr>
                </a:glow>
                <a:softEdge rad="31750"/>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grpSp>
      </p:grpSp>
      <p:grpSp>
        <p:nvGrpSpPr>
          <p:cNvPr id="42" name="グループ化 41"/>
          <p:cNvGrpSpPr>
            <a:grpSpLocks noChangeAspect="1"/>
          </p:cNvGrpSpPr>
          <p:nvPr/>
        </p:nvGrpSpPr>
        <p:grpSpPr>
          <a:xfrm>
            <a:off x="6040781" y="3435836"/>
            <a:ext cx="1742735" cy="1540853"/>
            <a:chOff x="7064678" y="3287107"/>
            <a:chExt cx="2050277" cy="1812768"/>
          </a:xfrm>
        </p:grpSpPr>
        <p:grpSp>
          <p:nvGrpSpPr>
            <p:cNvPr id="43" name="グループ化 96"/>
            <p:cNvGrpSpPr>
              <a:grpSpLocks noChangeAspect="1"/>
            </p:cNvGrpSpPr>
            <p:nvPr/>
          </p:nvGrpSpPr>
          <p:grpSpPr bwMode="auto">
            <a:xfrm>
              <a:off x="7064678" y="3616855"/>
              <a:ext cx="1599104" cy="1483020"/>
              <a:chOff x="5643570" y="500042"/>
              <a:chExt cx="1998895" cy="1853117"/>
            </a:xfrm>
          </p:grpSpPr>
          <p:sp>
            <p:nvSpPr>
              <p:cNvPr id="48" name="円/楕円 47"/>
              <p:cNvSpPr>
                <a:spLocks noChangeAspect="1"/>
              </p:cNvSpPr>
              <p:nvPr/>
            </p:nvSpPr>
            <p:spPr>
              <a:xfrm>
                <a:off x="5643570" y="500042"/>
                <a:ext cx="1998895" cy="1853117"/>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49" name="円/楕円 48"/>
              <p:cNvSpPr/>
              <p:nvPr/>
            </p:nvSpPr>
            <p:spPr>
              <a:xfrm>
                <a:off x="6265593" y="1033623"/>
                <a:ext cx="357189" cy="347305"/>
              </a:xfrm>
              <a:prstGeom prst="ellipse">
                <a:avLst/>
              </a:prstGeom>
              <a:solidFill>
                <a:srgbClr val="FFFF00"/>
              </a:solidFill>
              <a:ln>
                <a:noFill/>
              </a:ln>
              <a:effectLst>
                <a:glow rad="228600">
                  <a:srgbClr val="FFFF00">
                    <a:alpha val="40000"/>
                  </a:srgbClr>
                </a:glow>
                <a:softEdge rad="31750"/>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50" name="円/楕円 49"/>
              <p:cNvSpPr/>
              <p:nvPr/>
            </p:nvSpPr>
            <p:spPr>
              <a:xfrm>
                <a:off x="6680863" y="1422394"/>
                <a:ext cx="357191" cy="362341"/>
              </a:xfrm>
              <a:prstGeom prst="ellipse">
                <a:avLst/>
              </a:prstGeom>
              <a:solidFill>
                <a:srgbClr val="0000FF"/>
              </a:solidFill>
              <a:ln>
                <a:noFill/>
              </a:ln>
              <a:effectLst>
                <a:glow rad="228600">
                  <a:schemeClr val="accent1">
                    <a:satMod val="175000"/>
                    <a:alpha val="40000"/>
                  </a:schemeClr>
                </a:glow>
                <a:softEdge rad="31750"/>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grpSp>
        <p:grpSp>
          <p:nvGrpSpPr>
            <p:cNvPr id="44" name="グループ化 96"/>
            <p:cNvGrpSpPr>
              <a:grpSpLocks noChangeAspect="1"/>
            </p:cNvGrpSpPr>
            <p:nvPr/>
          </p:nvGrpSpPr>
          <p:grpSpPr bwMode="auto">
            <a:xfrm rot="10800000">
              <a:off x="7515851" y="3287107"/>
              <a:ext cx="1599104" cy="1483020"/>
              <a:chOff x="5643570" y="500042"/>
              <a:chExt cx="1998895" cy="1853117"/>
            </a:xfrm>
          </p:grpSpPr>
          <p:sp>
            <p:nvSpPr>
              <p:cNvPr id="45" name="円/楕円 44"/>
              <p:cNvSpPr>
                <a:spLocks noChangeAspect="1"/>
              </p:cNvSpPr>
              <p:nvPr/>
            </p:nvSpPr>
            <p:spPr>
              <a:xfrm>
                <a:off x="5643570" y="500042"/>
                <a:ext cx="1998895" cy="1853117"/>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46" name="円/楕円 45"/>
              <p:cNvSpPr/>
              <p:nvPr/>
            </p:nvSpPr>
            <p:spPr>
              <a:xfrm>
                <a:off x="6265593" y="1033623"/>
                <a:ext cx="357189" cy="347305"/>
              </a:xfrm>
              <a:prstGeom prst="ellipse">
                <a:avLst/>
              </a:prstGeom>
              <a:solidFill>
                <a:srgbClr val="FF00FF"/>
              </a:solidFill>
              <a:ln>
                <a:noFill/>
              </a:ln>
              <a:effectLst>
                <a:glow rad="228600">
                  <a:srgbClr val="FF00FF">
                    <a:alpha val="40000"/>
                  </a:srgbClr>
                </a:glow>
                <a:softEdge rad="31750"/>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47" name="円/楕円 46"/>
              <p:cNvSpPr/>
              <p:nvPr/>
            </p:nvSpPr>
            <p:spPr>
              <a:xfrm>
                <a:off x="6680863" y="1422394"/>
                <a:ext cx="357191" cy="362341"/>
              </a:xfrm>
              <a:prstGeom prst="ellipse">
                <a:avLst/>
              </a:prstGeom>
              <a:solidFill>
                <a:srgbClr val="00B050"/>
              </a:solidFill>
              <a:ln>
                <a:noFill/>
              </a:ln>
              <a:effectLst>
                <a:glow rad="228600">
                  <a:schemeClr val="accent3">
                    <a:satMod val="175000"/>
                    <a:alpha val="40000"/>
                  </a:schemeClr>
                </a:glow>
                <a:softEdge rad="31750"/>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grpSp>
      </p:grpSp>
      <p:grpSp>
        <p:nvGrpSpPr>
          <p:cNvPr id="51" name="グループ化 96"/>
          <p:cNvGrpSpPr>
            <a:grpSpLocks noChangeAspect="1"/>
          </p:cNvGrpSpPr>
          <p:nvPr/>
        </p:nvGrpSpPr>
        <p:grpSpPr bwMode="auto">
          <a:xfrm>
            <a:off x="7441452" y="2545722"/>
            <a:ext cx="1639491" cy="1558836"/>
            <a:chOff x="5664127" y="498105"/>
            <a:chExt cx="2411030" cy="2291591"/>
          </a:xfrm>
        </p:grpSpPr>
        <p:sp>
          <p:nvSpPr>
            <p:cNvPr id="52" name="円/楕円 51"/>
            <p:cNvSpPr>
              <a:spLocks noChangeAspect="1"/>
            </p:cNvSpPr>
            <p:nvPr/>
          </p:nvSpPr>
          <p:spPr>
            <a:xfrm>
              <a:off x="5664127" y="554501"/>
              <a:ext cx="2411030" cy="2235195"/>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53" name="円/楕円 52"/>
            <p:cNvSpPr>
              <a:spLocks noChangeAspect="1"/>
            </p:cNvSpPr>
            <p:nvPr/>
          </p:nvSpPr>
          <p:spPr>
            <a:xfrm rot="18376150">
              <a:off x="5645462" y="653013"/>
              <a:ext cx="2037444" cy="1727627"/>
            </a:xfrm>
            <a:prstGeom prst="ellipse">
              <a:avLst/>
            </a:prstGeom>
            <a:gradFill flip="none" rotWithShape="1">
              <a:gsLst>
                <a:gs pos="0">
                  <a:srgbClr val="FFFFCC"/>
                </a:gs>
                <a:gs pos="40000">
                  <a:srgbClr val="00B0F0"/>
                </a:gs>
                <a:gs pos="100000">
                  <a:srgbClr val="00B0F0"/>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54" name="円/楕円 53"/>
            <p:cNvSpPr>
              <a:spLocks noChangeAspect="1"/>
            </p:cNvSpPr>
            <p:nvPr/>
          </p:nvSpPr>
          <p:spPr>
            <a:xfrm>
              <a:off x="6644039" y="1300530"/>
              <a:ext cx="285752" cy="277844"/>
            </a:xfrm>
            <a:prstGeom prst="ellipse">
              <a:avLst/>
            </a:prstGeom>
            <a:solidFill>
              <a:srgbClr val="00B05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55" name="円/楕円 54"/>
            <p:cNvSpPr>
              <a:spLocks noChangeAspect="1"/>
            </p:cNvSpPr>
            <p:nvPr/>
          </p:nvSpPr>
          <p:spPr>
            <a:xfrm>
              <a:off x="6483845" y="1546488"/>
              <a:ext cx="285754" cy="289873"/>
            </a:xfrm>
            <a:prstGeom prst="ellipse">
              <a:avLst/>
            </a:prstGeom>
            <a:solidFill>
              <a:srgbClr val="0000FF"/>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56" name="円/楕円 55"/>
            <p:cNvSpPr/>
            <p:nvPr/>
          </p:nvSpPr>
          <p:spPr>
            <a:xfrm>
              <a:off x="7049855" y="1697645"/>
              <a:ext cx="352427" cy="356776"/>
            </a:xfrm>
            <a:prstGeom prst="ellipse">
              <a:avLst/>
            </a:prstGeom>
            <a:solidFill>
              <a:srgbClr val="FF000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grpSp>
      <p:grpSp>
        <p:nvGrpSpPr>
          <p:cNvPr id="57" name="グループ化 96"/>
          <p:cNvGrpSpPr>
            <a:grpSpLocks noChangeAspect="1"/>
          </p:cNvGrpSpPr>
          <p:nvPr/>
        </p:nvGrpSpPr>
        <p:grpSpPr bwMode="auto">
          <a:xfrm>
            <a:off x="7366692" y="1439141"/>
            <a:ext cx="1279284" cy="1186416"/>
            <a:chOff x="5643570" y="500042"/>
            <a:chExt cx="1998895" cy="1853117"/>
          </a:xfrm>
        </p:grpSpPr>
        <p:sp>
          <p:nvSpPr>
            <p:cNvPr id="58" name="円/楕円 57"/>
            <p:cNvSpPr>
              <a:spLocks noChangeAspect="1"/>
            </p:cNvSpPr>
            <p:nvPr/>
          </p:nvSpPr>
          <p:spPr>
            <a:xfrm>
              <a:off x="5643570" y="500042"/>
              <a:ext cx="1998895" cy="1853117"/>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59" name="円/楕円 58"/>
            <p:cNvSpPr/>
            <p:nvPr/>
          </p:nvSpPr>
          <p:spPr>
            <a:xfrm>
              <a:off x="6265593" y="1033623"/>
              <a:ext cx="357189" cy="347305"/>
            </a:xfrm>
            <a:prstGeom prst="ellipse">
              <a:avLst/>
            </a:prstGeom>
            <a:solidFill>
              <a:srgbClr val="FFFF00"/>
            </a:solidFill>
            <a:ln>
              <a:noFill/>
            </a:ln>
            <a:effectLst>
              <a:glow rad="228600">
                <a:srgbClr val="FFFF00">
                  <a:alpha val="40000"/>
                </a:srgbClr>
              </a:glow>
              <a:softEdge rad="31750"/>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60" name="円/楕円 59"/>
            <p:cNvSpPr/>
            <p:nvPr/>
          </p:nvSpPr>
          <p:spPr>
            <a:xfrm>
              <a:off x="6680863" y="1422394"/>
              <a:ext cx="357191" cy="362341"/>
            </a:xfrm>
            <a:prstGeom prst="ellipse">
              <a:avLst/>
            </a:prstGeom>
            <a:solidFill>
              <a:srgbClr val="0000FF"/>
            </a:solidFill>
            <a:ln>
              <a:noFill/>
            </a:ln>
            <a:effectLst>
              <a:glow rad="228600">
                <a:schemeClr val="accent1">
                  <a:satMod val="175000"/>
                  <a:alpha val="40000"/>
                </a:schemeClr>
              </a:glow>
              <a:softEdge rad="31750"/>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grpSp>
      <p:grpSp>
        <p:nvGrpSpPr>
          <p:cNvPr id="61" name="グループ化 60"/>
          <p:cNvGrpSpPr>
            <a:grpSpLocks noChangeAspect="1"/>
          </p:cNvGrpSpPr>
          <p:nvPr/>
        </p:nvGrpSpPr>
        <p:grpSpPr>
          <a:xfrm>
            <a:off x="5938627" y="1943093"/>
            <a:ext cx="1519151" cy="1408869"/>
            <a:chOff x="1833257" y="4656459"/>
            <a:chExt cx="1833375" cy="1700283"/>
          </a:xfrm>
        </p:grpSpPr>
        <p:sp>
          <p:nvSpPr>
            <p:cNvPr id="62" name="円/楕円 61"/>
            <p:cNvSpPr>
              <a:spLocks noChangeAspect="1"/>
            </p:cNvSpPr>
            <p:nvPr/>
          </p:nvSpPr>
          <p:spPr bwMode="auto">
            <a:xfrm>
              <a:off x="1833257" y="4656459"/>
              <a:ext cx="1833375" cy="1700283"/>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63" name="円/楕円 62"/>
            <p:cNvSpPr/>
            <p:nvPr/>
          </p:nvSpPr>
          <p:spPr bwMode="auto">
            <a:xfrm>
              <a:off x="2469218" y="5183854"/>
              <a:ext cx="285749" cy="277943"/>
            </a:xfrm>
            <a:prstGeom prst="ellipse">
              <a:avLst/>
            </a:prstGeom>
            <a:solidFill>
              <a:srgbClr val="00B050"/>
            </a:solidFill>
            <a:ln>
              <a:noFill/>
            </a:ln>
            <a:effectLst>
              <a:glow rad="228600">
                <a:schemeClr val="accent3">
                  <a:satMod val="175000"/>
                  <a:alpha val="40000"/>
                </a:schemeClr>
              </a:glow>
              <a:softEdge rad="31750"/>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64" name="円/楕円 63"/>
            <p:cNvSpPr/>
            <p:nvPr/>
          </p:nvSpPr>
          <p:spPr bwMode="auto">
            <a:xfrm>
              <a:off x="2561959" y="5563020"/>
              <a:ext cx="285752" cy="289976"/>
            </a:xfrm>
            <a:prstGeom prst="ellipse">
              <a:avLst/>
            </a:prstGeom>
            <a:solidFill>
              <a:srgbClr val="0000FF"/>
            </a:solidFill>
            <a:ln>
              <a:noFill/>
            </a:ln>
            <a:effectLst>
              <a:glow rad="228600">
                <a:schemeClr val="accent1">
                  <a:satMod val="175000"/>
                  <a:alpha val="40000"/>
                </a:schemeClr>
              </a:glow>
              <a:softEdge rad="31750"/>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65" name="円/楕円 64"/>
            <p:cNvSpPr/>
            <p:nvPr/>
          </p:nvSpPr>
          <p:spPr bwMode="auto">
            <a:xfrm>
              <a:off x="2895832" y="5286287"/>
              <a:ext cx="281940" cy="285522"/>
            </a:xfrm>
            <a:prstGeom prst="ellipse">
              <a:avLst/>
            </a:prstGeom>
            <a:solidFill>
              <a:srgbClr val="FF0000"/>
            </a:solidFill>
            <a:ln>
              <a:noFill/>
            </a:ln>
            <a:effectLst>
              <a:glow rad="228600">
                <a:schemeClr val="accent2">
                  <a:satMod val="175000"/>
                  <a:alpha val="40000"/>
                </a:schemeClr>
              </a:glow>
              <a:softEdge rad="31750"/>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grpSp>
      <p:sp>
        <p:nvSpPr>
          <p:cNvPr id="66" name="テキスト ボックス 65"/>
          <p:cNvSpPr txBox="1"/>
          <p:nvPr/>
        </p:nvSpPr>
        <p:spPr>
          <a:xfrm>
            <a:off x="441960" y="5683758"/>
            <a:ext cx="7456913" cy="523220"/>
          </a:xfrm>
          <a:prstGeom prst="rect">
            <a:avLst/>
          </a:prstGeom>
          <a:noFill/>
        </p:spPr>
        <p:txBody>
          <a:bodyPr wrap="none" rtlCol="0">
            <a:spAutoFit/>
          </a:bodyPr>
          <a:lstStyle/>
          <a:p>
            <a:r>
              <a:rPr lang="en-US" altLang="ja-JP" sz="2800" dirty="0" smtClean="0">
                <a:solidFill>
                  <a:prstClr val="white"/>
                </a:solidFill>
              </a:rPr>
              <a:t>Hadrons are hardly described from current quarks</a:t>
            </a:r>
            <a:endParaRPr lang="ja-JP" altLang="en-US" sz="2800" dirty="0">
              <a:solidFill>
                <a:prstClr val="white"/>
              </a:solidFill>
            </a:endParaRPr>
          </a:p>
        </p:txBody>
      </p:sp>
    </p:spTree>
    <p:extLst>
      <p:ext uri="{BB962C8B-B14F-4D97-AF65-F5344CB8AC3E}">
        <p14:creationId xmlns:p14="http://schemas.microsoft.com/office/powerpoint/2010/main" val="32325851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814638"/>
            <a:ext cx="8229600" cy="1143000"/>
          </a:xfrm>
        </p:spPr>
        <p:txBody>
          <a:bodyPr/>
          <a:lstStyle/>
          <a:p>
            <a:r>
              <a:rPr kumimoji="1" lang="en-US" altLang="ja-JP" dirty="0" smtClean="0">
                <a:solidFill>
                  <a:schemeClr val="bg1"/>
                </a:solidFill>
              </a:rPr>
              <a:t>Backup slide</a:t>
            </a:r>
            <a:endParaRPr kumimoji="1" lang="ja-JP" altLang="en-US" dirty="0">
              <a:solidFill>
                <a:schemeClr val="bg1"/>
              </a:solidFill>
            </a:endParaRPr>
          </a:p>
        </p:txBody>
      </p:sp>
      <p:sp>
        <p:nvSpPr>
          <p:cNvPr id="4" name="スライド番号プレースホルダー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20</a:t>
            </a:fld>
            <a:endParaRPr lang="ja-JP" altLang="en-US" dirty="0">
              <a:solidFill>
                <a:prstClr val="black">
                  <a:tint val="75000"/>
                </a:prstClr>
              </a:solidFill>
            </a:endParaRPr>
          </a:p>
        </p:txBody>
      </p:sp>
    </p:spTree>
    <p:extLst>
      <p:ext uri="{BB962C8B-B14F-4D97-AF65-F5344CB8AC3E}">
        <p14:creationId xmlns:p14="http://schemas.microsoft.com/office/powerpoint/2010/main" val="27049823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4852" y="166354"/>
            <a:ext cx="8229600" cy="635733"/>
          </a:xfrm>
        </p:spPr>
        <p:txBody>
          <a:bodyPr/>
          <a:lstStyle/>
          <a:p>
            <a:r>
              <a:rPr lang="en-US" altLang="ja-JP" dirty="0" smtClean="0">
                <a:solidFill>
                  <a:schemeClr val="bg1"/>
                </a:solidFill>
              </a:rPr>
              <a:t>Collaboration</a:t>
            </a:r>
            <a:endParaRPr kumimoji="1" lang="ja-JP" altLang="en-US" dirty="0">
              <a:solidFill>
                <a:schemeClr val="bg1"/>
              </a:solidFill>
            </a:endParaRPr>
          </a:p>
        </p:txBody>
      </p:sp>
      <p:sp>
        <p:nvSpPr>
          <p:cNvPr id="4" name="スライド番号プレースホルダー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21</a:t>
            </a:fld>
            <a:endParaRPr lang="ja-JP" altLang="en-US" dirty="0">
              <a:solidFill>
                <a:prstClr val="black">
                  <a:tint val="75000"/>
                </a:prstClr>
              </a:solidFill>
            </a:endParaRPr>
          </a:p>
        </p:txBody>
      </p:sp>
      <p:sp>
        <p:nvSpPr>
          <p:cNvPr id="6" name="コンテンツ プレースホルダー 2"/>
          <p:cNvSpPr>
            <a:spLocks noGrp="1"/>
          </p:cNvSpPr>
          <p:nvPr>
            <p:ph idx="1"/>
          </p:nvPr>
        </p:nvSpPr>
        <p:spPr>
          <a:xfrm>
            <a:off x="152629" y="1039008"/>
            <a:ext cx="8788400" cy="5500224"/>
          </a:xfrm>
        </p:spPr>
        <p:txBody>
          <a:bodyPr/>
          <a:lstStyle/>
          <a:p>
            <a:pPr marL="84138" lvl="1" indent="0">
              <a:buNone/>
            </a:pPr>
            <a:r>
              <a:rPr lang="en-US" altLang="ja-JP" sz="1800" dirty="0" smtClean="0">
                <a:solidFill>
                  <a:schemeClr val="bg1"/>
                </a:solidFill>
              </a:rPr>
              <a:t>E50 collaboration:</a:t>
            </a:r>
          </a:p>
          <a:p>
            <a:pPr marL="84138" lvl="1" indent="0">
              <a:buNone/>
            </a:pPr>
            <a:r>
              <a:rPr lang="en-US" altLang="ja-JP" sz="1600" dirty="0" smtClean="0">
                <a:solidFill>
                  <a:schemeClr val="bg1"/>
                </a:solidFill>
              </a:rPr>
              <a:t>Jung-Kun Ahn</a:t>
            </a:r>
            <a:r>
              <a:rPr lang="en-US" altLang="ja-JP" sz="1600" baseline="30000" dirty="0" smtClean="0">
                <a:solidFill>
                  <a:schemeClr val="bg1"/>
                </a:solidFill>
              </a:rPr>
              <a:t>1</a:t>
            </a:r>
            <a:r>
              <a:rPr lang="en-US" altLang="ja-JP" sz="1600" dirty="0" smtClean="0">
                <a:solidFill>
                  <a:schemeClr val="bg1"/>
                </a:solidFill>
              </a:rPr>
              <a:t>, </a:t>
            </a:r>
            <a:r>
              <a:rPr lang="en-US" altLang="ja-JP" sz="1600" dirty="0" err="1" smtClean="0">
                <a:solidFill>
                  <a:schemeClr val="bg1"/>
                </a:solidFill>
              </a:rPr>
              <a:t>Shuhei</a:t>
            </a:r>
            <a:r>
              <a:rPr lang="en-US" altLang="ja-JP" sz="1600" dirty="0" smtClean="0">
                <a:solidFill>
                  <a:schemeClr val="bg1"/>
                </a:solidFill>
              </a:rPr>
              <a:t> Ajimura</a:t>
            </a:r>
            <a:r>
              <a:rPr lang="en-US" altLang="ja-JP" sz="1600" baseline="30000" dirty="0" smtClean="0">
                <a:solidFill>
                  <a:schemeClr val="bg1"/>
                </a:solidFill>
              </a:rPr>
              <a:t>2</a:t>
            </a:r>
            <a:r>
              <a:rPr lang="en-US" altLang="ja-JP" sz="1600" dirty="0" smtClean="0">
                <a:solidFill>
                  <a:schemeClr val="bg1"/>
                </a:solidFill>
              </a:rPr>
              <a:t>, Kazuya Aoki</a:t>
            </a:r>
            <a:r>
              <a:rPr lang="en-US" altLang="ja-JP" sz="1600" baseline="30000" dirty="0" smtClean="0">
                <a:solidFill>
                  <a:schemeClr val="bg1"/>
                </a:solidFill>
              </a:rPr>
              <a:t>3</a:t>
            </a:r>
            <a:r>
              <a:rPr lang="en-US" altLang="ja-JP" sz="1600" dirty="0" smtClean="0">
                <a:solidFill>
                  <a:schemeClr val="bg1"/>
                </a:solidFill>
              </a:rPr>
              <a:t>, Johann Goetz</a:t>
            </a:r>
            <a:r>
              <a:rPr lang="en-US" altLang="ja-JP" sz="1600" baseline="30000" dirty="0">
                <a:solidFill>
                  <a:schemeClr val="bg1"/>
                </a:solidFill>
              </a:rPr>
              <a:t>4</a:t>
            </a:r>
            <a:r>
              <a:rPr lang="en-US" altLang="ja-JP" sz="1600" dirty="0" smtClean="0">
                <a:solidFill>
                  <a:schemeClr val="bg1"/>
                </a:solidFill>
              </a:rPr>
              <a:t>, </a:t>
            </a:r>
            <a:r>
              <a:rPr lang="en-US" altLang="ja-JP" sz="1600" dirty="0" err="1" smtClean="0">
                <a:solidFill>
                  <a:schemeClr val="bg1"/>
                </a:solidFill>
              </a:rPr>
              <a:t>Ryotaro</a:t>
            </a:r>
            <a:r>
              <a:rPr lang="en-US" altLang="ja-JP" sz="1600" dirty="0" smtClean="0">
                <a:solidFill>
                  <a:schemeClr val="bg1"/>
                </a:solidFill>
              </a:rPr>
              <a:t> Honda</a:t>
            </a:r>
            <a:r>
              <a:rPr lang="en-US" altLang="ja-JP" sz="1600" baseline="30000" dirty="0" smtClean="0">
                <a:solidFill>
                  <a:schemeClr val="bg1"/>
                </a:solidFill>
              </a:rPr>
              <a:t>5</a:t>
            </a:r>
            <a:r>
              <a:rPr lang="en-US" altLang="ja-JP" sz="1600" dirty="0" smtClean="0">
                <a:solidFill>
                  <a:schemeClr val="bg1"/>
                </a:solidFill>
              </a:rPr>
              <a:t>, </a:t>
            </a:r>
            <a:r>
              <a:rPr lang="en-US" altLang="ja-JP" sz="1600" dirty="0" err="1" smtClean="0">
                <a:solidFill>
                  <a:schemeClr val="bg1"/>
                </a:solidFill>
              </a:rPr>
              <a:t>Takatsugu</a:t>
            </a:r>
            <a:r>
              <a:rPr lang="en-US" altLang="ja-JP" sz="1600" dirty="0" smtClean="0">
                <a:solidFill>
                  <a:schemeClr val="bg1"/>
                </a:solidFill>
              </a:rPr>
              <a:t> Ishikawa</a:t>
            </a:r>
            <a:r>
              <a:rPr lang="en-US" altLang="ja-JP" sz="1600" baseline="30000" dirty="0">
                <a:solidFill>
                  <a:schemeClr val="bg1"/>
                </a:solidFill>
              </a:rPr>
              <a:t>6</a:t>
            </a:r>
            <a:r>
              <a:rPr lang="en-US" altLang="ja-JP" sz="1600" dirty="0" smtClean="0">
                <a:solidFill>
                  <a:schemeClr val="bg1"/>
                </a:solidFill>
              </a:rPr>
              <a:t>, </a:t>
            </a:r>
          </a:p>
          <a:p>
            <a:pPr marL="84138" lvl="1" indent="0">
              <a:buNone/>
            </a:pPr>
            <a:r>
              <a:rPr lang="en-US" altLang="ja-JP" sz="1600" dirty="0" err="1" smtClean="0">
                <a:solidFill>
                  <a:schemeClr val="bg1"/>
                </a:solidFill>
              </a:rPr>
              <a:t>Chih-hsun</a:t>
            </a:r>
            <a:r>
              <a:rPr lang="en-US" altLang="ja-JP" sz="1600" dirty="0" smtClean="0">
                <a:solidFill>
                  <a:schemeClr val="bg1"/>
                </a:solidFill>
              </a:rPr>
              <a:t> Lin</a:t>
            </a:r>
            <a:r>
              <a:rPr lang="en-US" altLang="ja-JP" sz="1600" baseline="30000" dirty="0" smtClean="0">
                <a:solidFill>
                  <a:schemeClr val="bg1"/>
                </a:solidFill>
              </a:rPr>
              <a:t>11</a:t>
            </a:r>
            <a:r>
              <a:rPr lang="en-US" altLang="ja-JP" sz="1600" dirty="0" smtClean="0">
                <a:solidFill>
                  <a:schemeClr val="bg1"/>
                </a:solidFill>
              </a:rPr>
              <a:t>, Yue Ma</a:t>
            </a:r>
            <a:r>
              <a:rPr lang="en-US" altLang="ja-JP" sz="1600" baseline="30000" dirty="0">
                <a:solidFill>
                  <a:schemeClr val="bg1"/>
                </a:solidFill>
              </a:rPr>
              <a:t>7</a:t>
            </a:r>
            <a:r>
              <a:rPr lang="en-US" altLang="ja-JP" sz="1600" dirty="0" smtClean="0">
                <a:solidFill>
                  <a:schemeClr val="bg1"/>
                </a:solidFill>
              </a:rPr>
              <a:t>, Koji Miwa</a:t>
            </a:r>
            <a:r>
              <a:rPr lang="en-US" altLang="ja-JP" sz="1600" baseline="30000" dirty="0">
                <a:solidFill>
                  <a:schemeClr val="bg1"/>
                </a:solidFill>
              </a:rPr>
              <a:t>8</a:t>
            </a:r>
            <a:r>
              <a:rPr lang="en-US" altLang="ja-JP" sz="1600" dirty="0" smtClean="0">
                <a:solidFill>
                  <a:schemeClr val="bg1"/>
                </a:solidFill>
              </a:rPr>
              <a:t>, Yoshiyuki Miyachi</a:t>
            </a:r>
            <a:r>
              <a:rPr lang="en-US" altLang="ja-JP" sz="1600" baseline="30000" dirty="0">
                <a:solidFill>
                  <a:schemeClr val="bg1"/>
                </a:solidFill>
              </a:rPr>
              <a:t>9</a:t>
            </a:r>
            <a:r>
              <a:rPr lang="en-US" altLang="ja-JP" sz="1600" dirty="0" smtClean="0">
                <a:solidFill>
                  <a:schemeClr val="bg1"/>
                </a:solidFill>
              </a:rPr>
              <a:t>, Yuhei Morino</a:t>
            </a:r>
            <a:r>
              <a:rPr lang="en-US" altLang="ja-JP" sz="1600" baseline="30000" dirty="0" smtClean="0">
                <a:solidFill>
                  <a:schemeClr val="bg1"/>
                </a:solidFill>
              </a:rPr>
              <a:t>3</a:t>
            </a:r>
            <a:r>
              <a:rPr lang="en-US" altLang="ja-JP" sz="1600" dirty="0" smtClean="0">
                <a:solidFill>
                  <a:schemeClr val="bg1"/>
                </a:solidFill>
              </a:rPr>
              <a:t>, </a:t>
            </a:r>
            <a:r>
              <a:rPr lang="en-US" altLang="ja-JP" sz="1600" dirty="0" err="1" smtClean="0">
                <a:solidFill>
                  <a:schemeClr val="bg1"/>
                </a:solidFill>
              </a:rPr>
              <a:t>Ryotaro</a:t>
            </a:r>
            <a:r>
              <a:rPr lang="en-US" altLang="ja-JP" sz="1600" dirty="0" smtClean="0">
                <a:solidFill>
                  <a:schemeClr val="bg1"/>
                </a:solidFill>
              </a:rPr>
              <a:t> Muto</a:t>
            </a:r>
            <a:r>
              <a:rPr lang="en-US" altLang="ja-JP" sz="1600" baseline="30000" dirty="0" smtClean="0">
                <a:solidFill>
                  <a:schemeClr val="bg1"/>
                </a:solidFill>
              </a:rPr>
              <a:t>3</a:t>
            </a:r>
            <a:r>
              <a:rPr lang="en-US" altLang="ja-JP" sz="1600" dirty="0" smtClean="0">
                <a:solidFill>
                  <a:schemeClr val="bg1"/>
                </a:solidFill>
              </a:rPr>
              <a:t>, </a:t>
            </a:r>
          </a:p>
          <a:p>
            <a:pPr marL="84138" lvl="1" indent="0">
              <a:buNone/>
            </a:pPr>
            <a:r>
              <a:rPr lang="en-US" altLang="ja-JP" sz="1600" dirty="0" smtClean="0">
                <a:solidFill>
                  <a:schemeClr val="bg1"/>
                </a:solidFill>
              </a:rPr>
              <a:t>Takashi Nakano</a:t>
            </a:r>
            <a:r>
              <a:rPr lang="en-US" altLang="ja-JP" sz="1600" baseline="30000" dirty="0" smtClean="0">
                <a:solidFill>
                  <a:schemeClr val="bg1"/>
                </a:solidFill>
              </a:rPr>
              <a:t>2</a:t>
            </a:r>
            <a:r>
              <a:rPr lang="en-US" altLang="ja-JP" sz="1600" dirty="0" smtClean="0">
                <a:solidFill>
                  <a:schemeClr val="bg1"/>
                </a:solidFill>
              </a:rPr>
              <a:t>, Megumi Naruki</a:t>
            </a:r>
            <a:r>
              <a:rPr lang="en-US" altLang="ja-JP" sz="1600" baseline="30000" dirty="0" smtClean="0">
                <a:solidFill>
                  <a:schemeClr val="bg1"/>
                </a:solidFill>
              </a:rPr>
              <a:t>10</a:t>
            </a:r>
            <a:r>
              <a:rPr lang="en-US" altLang="ja-JP" sz="1600" dirty="0" smtClean="0">
                <a:solidFill>
                  <a:schemeClr val="bg1"/>
                </a:solidFill>
              </a:rPr>
              <a:t>,  Hiroyuki Noumi</a:t>
            </a:r>
            <a:r>
              <a:rPr lang="en-US" altLang="ja-JP" sz="1600" baseline="30000" dirty="0" smtClean="0">
                <a:solidFill>
                  <a:schemeClr val="bg1"/>
                </a:solidFill>
              </a:rPr>
              <a:t>2</a:t>
            </a:r>
            <a:r>
              <a:rPr lang="en-US" altLang="ja-JP" sz="1600" dirty="0" smtClean="0">
                <a:solidFill>
                  <a:schemeClr val="bg1"/>
                </a:solidFill>
              </a:rPr>
              <a:t>, </a:t>
            </a:r>
            <a:r>
              <a:rPr lang="en-US" altLang="ja-JP" sz="1600" dirty="0" err="1" smtClean="0">
                <a:solidFill>
                  <a:schemeClr val="bg1"/>
                </a:solidFill>
              </a:rPr>
              <a:t>Kyoichiro</a:t>
            </a:r>
            <a:r>
              <a:rPr lang="en-US" altLang="ja-JP" sz="1600" dirty="0" smtClean="0">
                <a:solidFill>
                  <a:schemeClr val="bg1"/>
                </a:solidFill>
              </a:rPr>
              <a:t> Ozawa</a:t>
            </a:r>
            <a:r>
              <a:rPr lang="en-US" altLang="ja-JP" sz="1600" baseline="30000" dirty="0" smtClean="0">
                <a:solidFill>
                  <a:schemeClr val="bg1"/>
                </a:solidFill>
              </a:rPr>
              <a:t>3</a:t>
            </a:r>
            <a:r>
              <a:rPr lang="en-US" altLang="ja-JP" sz="1600" dirty="0" smtClean="0">
                <a:solidFill>
                  <a:schemeClr val="bg1"/>
                </a:solidFill>
              </a:rPr>
              <a:t>, </a:t>
            </a:r>
            <a:r>
              <a:rPr lang="en-US" altLang="ja-JP" sz="1600" dirty="0" err="1" smtClean="0">
                <a:solidFill>
                  <a:schemeClr val="bg1"/>
                </a:solidFill>
              </a:rPr>
              <a:t>Fuminori</a:t>
            </a:r>
            <a:r>
              <a:rPr lang="en-US" altLang="ja-JP" sz="1600" dirty="0" smtClean="0">
                <a:solidFill>
                  <a:schemeClr val="bg1"/>
                </a:solidFill>
              </a:rPr>
              <a:t> Sakuma</a:t>
            </a:r>
            <a:r>
              <a:rPr lang="en-US" altLang="ja-JP" sz="1600" baseline="30000" dirty="0">
                <a:solidFill>
                  <a:schemeClr val="bg1"/>
                </a:solidFill>
              </a:rPr>
              <a:t>7</a:t>
            </a:r>
            <a:r>
              <a:rPr lang="en-US" altLang="ja-JP" sz="1600" dirty="0" smtClean="0">
                <a:solidFill>
                  <a:schemeClr val="bg1"/>
                </a:solidFill>
              </a:rPr>
              <a:t>, </a:t>
            </a:r>
          </a:p>
          <a:p>
            <a:pPr marL="84138" lvl="1" indent="0">
              <a:buNone/>
            </a:pPr>
            <a:r>
              <a:rPr lang="en-US" altLang="ja-JP" sz="1600" dirty="0" err="1" smtClean="0">
                <a:solidFill>
                  <a:schemeClr val="bg1"/>
                </a:solidFill>
              </a:rPr>
              <a:t>Shiin’ya</a:t>
            </a:r>
            <a:r>
              <a:rPr lang="en-US" altLang="ja-JP" sz="1600" dirty="0" smtClean="0">
                <a:solidFill>
                  <a:schemeClr val="bg1"/>
                </a:solidFill>
              </a:rPr>
              <a:t> Sawada</a:t>
            </a:r>
            <a:r>
              <a:rPr lang="en-US" altLang="ja-JP" sz="1600" baseline="30000" dirty="0" smtClean="0">
                <a:solidFill>
                  <a:schemeClr val="bg1"/>
                </a:solidFill>
              </a:rPr>
              <a:t>3</a:t>
            </a:r>
            <a:r>
              <a:rPr lang="en-US" altLang="ja-JP" sz="1600" dirty="0" smtClean="0">
                <a:solidFill>
                  <a:schemeClr val="bg1"/>
                </a:solidFill>
              </a:rPr>
              <a:t>, Takahiro Sawada</a:t>
            </a:r>
            <a:r>
              <a:rPr lang="en-US" altLang="ja-JP" sz="1600" baseline="30000" dirty="0" smtClean="0">
                <a:solidFill>
                  <a:schemeClr val="bg1"/>
                </a:solidFill>
              </a:rPr>
              <a:t>11</a:t>
            </a:r>
            <a:r>
              <a:rPr lang="en-US" altLang="ja-JP" sz="1600" dirty="0" smtClean="0">
                <a:solidFill>
                  <a:schemeClr val="bg1"/>
                </a:solidFill>
              </a:rPr>
              <a:t>, Kotaro Shirotori</a:t>
            </a:r>
            <a:r>
              <a:rPr lang="en-US" altLang="ja-JP" sz="1600" baseline="30000" dirty="0" smtClean="0">
                <a:solidFill>
                  <a:schemeClr val="bg1"/>
                </a:solidFill>
              </a:rPr>
              <a:t>2</a:t>
            </a:r>
            <a:r>
              <a:rPr lang="en-US" altLang="ja-JP" sz="1600" dirty="0" smtClean="0">
                <a:solidFill>
                  <a:schemeClr val="bg1"/>
                </a:solidFill>
              </a:rPr>
              <a:t>, </a:t>
            </a:r>
            <a:r>
              <a:rPr lang="en-US" altLang="ja-JP" sz="1600" dirty="0" err="1" smtClean="0">
                <a:solidFill>
                  <a:schemeClr val="bg1"/>
                </a:solidFill>
              </a:rPr>
              <a:t>Yorihito</a:t>
            </a:r>
            <a:r>
              <a:rPr lang="en-US" altLang="ja-JP" sz="1600" dirty="0" smtClean="0">
                <a:solidFill>
                  <a:schemeClr val="bg1"/>
                </a:solidFill>
              </a:rPr>
              <a:t> Sugaya</a:t>
            </a:r>
            <a:r>
              <a:rPr lang="en-US" altLang="ja-JP" sz="1600" baseline="30000" dirty="0" smtClean="0">
                <a:solidFill>
                  <a:schemeClr val="bg1"/>
                </a:solidFill>
              </a:rPr>
              <a:t>2</a:t>
            </a:r>
            <a:r>
              <a:rPr lang="en-US" altLang="ja-JP" sz="1600" dirty="0" smtClean="0">
                <a:solidFill>
                  <a:schemeClr val="bg1"/>
                </a:solidFill>
              </a:rPr>
              <a:t>,  Tomonori Takahashi</a:t>
            </a:r>
            <a:r>
              <a:rPr lang="en-US" altLang="ja-JP" sz="1600" baseline="30000" dirty="0" smtClean="0">
                <a:solidFill>
                  <a:schemeClr val="bg1"/>
                </a:solidFill>
              </a:rPr>
              <a:t>2</a:t>
            </a:r>
            <a:r>
              <a:rPr lang="en-US" altLang="ja-JP" sz="1600" dirty="0" smtClean="0">
                <a:solidFill>
                  <a:schemeClr val="bg1"/>
                </a:solidFill>
              </a:rPr>
              <a:t>, </a:t>
            </a:r>
          </a:p>
          <a:p>
            <a:pPr marL="84138" lvl="1" indent="0">
              <a:buNone/>
            </a:pPr>
            <a:r>
              <a:rPr lang="en-US" altLang="ja-JP" sz="1600" dirty="0" smtClean="0">
                <a:solidFill>
                  <a:schemeClr val="bg1"/>
                </a:solidFill>
              </a:rPr>
              <a:t>Kiyoshi Tanida</a:t>
            </a:r>
            <a:r>
              <a:rPr lang="en-US" altLang="ja-JP" sz="1600" baseline="30000" dirty="0" smtClean="0">
                <a:solidFill>
                  <a:schemeClr val="bg1"/>
                </a:solidFill>
              </a:rPr>
              <a:t>12</a:t>
            </a:r>
            <a:r>
              <a:rPr lang="en-US" altLang="ja-JP" sz="1600" dirty="0" smtClean="0">
                <a:solidFill>
                  <a:schemeClr val="bg1"/>
                </a:solidFill>
              </a:rPr>
              <a:t>, Wen-Chen Chang</a:t>
            </a:r>
            <a:r>
              <a:rPr lang="en-US" altLang="ja-JP" sz="1600" baseline="30000" dirty="0" smtClean="0">
                <a:solidFill>
                  <a:schemeClr val="bg1"/>
                </a:solidFill>
              </a:rPr>
              <a:t>11</a:t>
            </a:r>
            <a:r>
              <a:rPr lang="en-US" altLang="ja-JP" sz="1600" dirty="0" smtClean="0">
                <a:solidFill>
                  <a:schemeClr val="bg1"/>
                </a:solidFill>
              </a:rPr>
              <a:t>, and Takumi Yamaga</a:t>
            </a:r>
            <a:r>
              <a:rPr lang="en-US" altLang="ja-JP" sz="1600" baseline="30000" dirty="0" smtClean="0">
                <a:solidFill>
                  <a:schemeClr val="bg1"/>
                </a:solidFill>
              </a:rPr>
              <a:t>2</a:t>
            </a:r>
          </a:p>
          <a:p>
            <a:pPr marL="84138" lvl="1" indent="0">
              <a:buNone/>
            </a:pPr>
            <a:endParaRPr lang="en-US" altLang="ja-JP" sz="500" dirty="0" smtClean="0">
              <a:solidFill>
                <a:schemeClr val="bg1"/>
              </a:solidFill>
            </a:endParaRPr>
          </a:p>
          <a:p>
            <a:pPr marL="84138" lvl="1" indent="0">
              <a:buNone/>
            </a:pPr>
            <a:r>
              <a:rPr lang="en-US" altLang="ja-JP" sz="1600" i="1" baseline="30000" dirty="0" smtClean="0">
                <a:solidFill>
                  <a:schemeClr val="bg1"/>
                </a:solidFill>
              </a:rPr>
              <a:t> 1</a:t>
            </a:r>
            <a:r>
              <a:rPr lang="en-US" altLang="ja-JP" sz="1600" i="1" dirty="0" smtClean="0">
                <a:solidFill>
                  <a:schemeClr val="bg1"/>
                </a:solidFill>
              </a:rPr>
              <a:t> Physics Department, Korea University, Seoul 136-713, Korea</a:t>
            </a:r>
          </a:p>
          <a:p>
            <a:pPr marL="84138" lvl="1" indent="0">
              <a:buNone/>
            </a:pPr>
            <a:r>
              <a:rPr lang="en-US" altLang="ja-JP" sz="1600" i="1" baseline="30000" dirty="0" smtClean="0">
                <a:solidFill>
                  <a:schemeClr val="bg1"/>
                </a:solidFill>
              </a:rPr>
              <a:t> 2</a:t>
            </a:r>
            <a:r>
              <a:rPr lang="en-US" altLang="ja-JP" sz="1600" i="1" dirty="0" smtClean="0">
                <a:solidFill>
                  <a:schemeClr val="bg1"/>
                </a:solidFill>
              </a:rPr>
              <a:t> Research Center for Nuclear Physics (RCNP), Osaka University, Osaka 567-0047, Japan</a:t>
            </a:r>
          </a:p>
          <a:p>
            <a:pPr marL="84138" lvl="1" indent="0">
              <a:buNone/>
            </a:pPr>
            <a:r>
              <a:rPr lang="en-US" altLang="ja-JP" sz="1600" i="1" baseline="30000" dirty="0" smtClean="0">
                <a:solidFill>
                  <a:schemeClr val="bg1"/>
                </a:solidFill>
              </a:rPr>
              <a:t> 3</a:t>
            </a:r>
            <a:r>
              <a:rPr lang="en-US" altLang="ja-JP" sz="1600" i="1" dirty="0" smtClean="0">
                <a:solidFill>
                  <a:schemeClr val="bg1"/>
                </a:solidFill>
              </a:rPr>
              <a:t> Institute of Particle and Nuclear Studies (IPNS), High Energy Accelerator Research  </a:t>
            </a:r>
          </a:p>
          <a:p>
            <a:pPr marL="84138" lvl="1" indent="0">
              <a:buNone/>
            </a:pPr>
            <a:r>
              <a:rPr lang="en-US" altLang="ja-JP" sz="1600" i="1" dirty="0">
                <a:solidFill>
                  <a:schemeClr val="bg1"/>
                </a:solidFill>
              </a:rPr>
              <a:t> </a:t>
            </a:r>
            <a:r>
              <a:rPr lang="en-US" altLang="ja-JP" sz="1600" i="1" dirty="0" smtClean="0">
                <a:solidFill>
                  <a:schemeClr val="bg1"/>
                </a:solidFill>
              </a:rPr>
              <a:t>  Organization (KEK), Ibaraki 305-0801, Japan</a:t>
            </a:r>
          </a:p>
          <a:p>
            <a:pPr marL="84138" lvl="1" indent="0">
              <a:buNone/>
            </a:pPr>
            <a:r>
              <a:rPr lang="en-US" altLang="ja-JP" sz="1600" i="1" baseline="30000" dirty="0">
                <a:solidFill>
                  <a:schemeClr val="bg1"/>
                </a:solidFill>
              </a:rPr>
              <a:t> 4</a:t>
            </a:r>
            <a:r>
              <a:rPr lang="en-US" altLang="ja-JP" sz="1600" i="1" dirty="0">
                <a:solidFill>
                  <a:schemeClr val="bg1"/>
                </a:solidFill>
              </a:rPr>
              <a:t> </a:t>
            </a:r>
            <a:r>
              <a:rPr lang="en-US" altLang="ja-JP" sz="1600" i="1" dirty="0" smtClean="0">
                <a:solidFill>
                  <a:schemeClr val="bg1"/>
                </a:solidFill>
              </a:rPr>
              <a:t>Institute of Nuclear and Particle Physics, Ohio </a:t>
            </a:r>
            <a:r>
              <a:rPr lang="en-US" altLang="ja-JP" sz="1600" i="1" dirty="0">
                <a:solidFill>
                  <a:schemeClr val="bg1"/>
                </a:solidFill>
              </a:rPr>
              <a:t>University, </a:t>
            </a:r>
            <a:r>
              <a:rPr lang="en-US" altLang="ja-JP" sz="1600" i="1" dirty="0" smtClean="0">
                <a:solidFill>
                  <a:schemeClr val="bg1"/>
                </a:solidFill>
              </a:rPr>
              <a:t> OH 45701, USA</a:t>
            </a:r>
            <a:endParaRPr lang="en-US" altLang="ja-JP" sz="1600" i="1" dirty="0">
              <a:solidFill>
                <a:schemeClr val="bg1"/>
              </a:solidFill>
            </a:endParaRPr>
          </a:p>
          <a:p>
            <a:pPr marL="84138" lvl="1" indent="0">
              <a:buNone/>
            </a:pPr>
            <a:r>
              <a:rPr lang="en-US" altLang="ja-JP" sz="1600" i="1" baseline="30000" dirty="0" smtClean="0">
                <a:solidFill>
                  <a:schemeClr val="bg1"/>
                </a:solidFill>
              </a:rPr>
              <a:t> 5</a:t>
            </a:r>
            <a:r>
              <a:rPr lang="en-US" altLang="ja-JP" sz="1600" i="1" dirty="0" smtClean="0">
                <a:solidFill>
                  <a:schemeClr val="bg1"/>
                </a:solidFill>
              </a:rPr>
              <a:t> Department of Physics, Osaka University, Osaka 560-0043, Japan</a:t>
            </a:r>
            <a:endParaRPr lang="en-US" altLang="ja-JP" sz="1600" i="1" dirty="0">
              <a:solidFill>
                <a:schemeClr val="bg1"/>
              </a:solidFill>
            </a:endParaRPr>
          </a:p>
          <a:p>
            <a:pPr marL="84138" lvl="1" indent="0">
              <a:buNone/>
            </a:pPr>
            <a:r>
              <a:rPr lang="en-US" altLang="ja-JP" sz="1600" i="1" baseline="30000" dirty="0" smtClean="0">
                <a:solidFill>
                  <a:schemeClr val="bg1"/>
                </a:solidFill>
              </a:rPr>
              <a:t> 6</a:t>
            </a:r>
            <a:r>
              <a:rPr lang="en-US" altLang="ja-JP" sz="1600" i="1" dirty="0" smtClean="0">
                <a:solidFill>
                  <a:schemeClr val="bg1"/>
                </a:solidFill>
              </a:rPr>
              <a:t> Research Center for Electron Photon Science (ELPH), Tohoku University, Miyagi 982-0826, Japan</a:t>
            </a:r>
          </a:p>
          <a:p>
            <a:pPr marL="84138" lvl="1" indent="0">
              <a:buNone/>
            </a:pPr>
            <a:r>
              <a:rPr lang="en-US" altLang="ja-JP" sz="1600" i="1" baseline="30000" dirty="0" smtClean="0">
                <a:solidFill>
                  <a:schemeClr val="bg1"/>
                </a:solidFill>
              </a:rPr>
              <a:t> 7</a:t>
            </a:r>
            <a:r>
              <a:rPr lang="en-US" altLang="ja-JP" sz="1600" i="1" dirty="0" smtClean="0">
                <a:solidFill>
                  <a:schemeClr val="bg1"/>
                </a:solidFill>
              </a:rPr>
              <a:t> RIKEN </a:t>
            </a:r>
            <a:r>
              <a:rPr lang="en-US" altLang="ja-JP" sz="1600" i="1" dirty="0" err="1" smtClean="0">
                <a:solidFill>
                  <a:schemeClr val="bg1"/>
                </a:solidFill>
              </a:rPr>
              <a:t>Nishina</a:t>
            </a:r>
            <a:r>
              <a:rPr lang="en-US" altLang="ja-JP" sz="1600" i="1" dirty="0" smtClean="0">
                <a:solidFill>
                  <a:schemeClr val="bg1"/>
                </a:solidFill>
              </a:rPr>
              <a:t> Center, RIKEN, Saitama 351-0198, Japan</a:t>
            </a:r>
          </a:p>
          <a:p>
            <a:pPr marL="84138" lvl="1" indent="0">
              <a:buNone/>
            </a:pPr>
            <a:r>
              <a:rPr lang="en-US" altLang="ja-JP" sz="1600" i="1" baseline="30000" dirty="0">
                <a:solidFill>
                  <a:schemeClr val="bg1"/>
                </a:solidFill>
              </a:rPr>
              <a:t> 8</a:t>
            </a:r>
            <a:r>
              <a:rPr lang="en-US" altLang="ja-JP" sz="1600" i="1" dirty="0" smtClean="0">
                <a:solidFill>
                  <a:schemeClr val="bg1"/>
                </a:solidFill>
              </a:rPr>
              <a:t> </a:t>
            </a:r>
            <a:r>
              <a:rPr lang="en-US" altLang="ja-JP" sz="1600" i="1" dirty="0">
                <a:solidFill>
                  <a:schemeClr val="bg1"/>
                </a:solidFill>
              </a:rPr>
              <a:t>Physics Department, </a:t>
            </a:r>
            <a:r>
              <a:rPr lang="en-US" altLang="ja-JP" sz="1600" i="1" dirty="0" smtClean="0">
                <a:solidFill>
                  <a:schemeClr val="bg1"/>
                </a:solidFill>
              </a:rPr>
              <a:t>Tohoku </a:t>
            </a:r>
            <a:r>
              <a:rPr lang="en-US" altLang="ja-JP" sz="1600" i="1" dirty="0">
                <a:solidFill>
                  <a:schemeClr val="bg1"/>
                </a:solidFill>
              </a:rPr>
              <a:t>University, </a:t>
            </a:r>
            <a:r>
              <a:rPr lang="en-US" altLang="ja-JP" sz="1600" i="1" dirty="0" smtClean="0">
                <a:solidFill>
                  <a:schemeClr val="bg1"/>
                </a:solidFill>
              </a:rPr>
              <a:t>Miyagi 980-8578, Japan</a:t>
            </a:r>
          </a:p>
          <a:p>
            <a:pPr marL="84138" lvl="1" indent="0">
              <a:buNone/>
            </a:pPr>
            <a:r>
              <a:rPr lang="en-US" altLang="ja-JP" sz="1600" i="1" baseline="30000" dirty="0" smtClean="0">
                <a:solidFill>
                  <a:schemeClr val="bg1"/>
                </a:solidFill>
              </a:rPr>
              <a:t> 9</a:t>
            </a:r>
            <a:r>
              <a:rPr lang="en-US" altLang="ja-JP" sz="1600" i="1" dirty="0" smtClean="0">
                <a:solidFill>
                  <a:schemeClr val="bg1"/>
                </a:solidFill>
              </a:rPr>
              <a:t> </a:t>
            </a:r>
            <a:r>
              <a:rPr lang="en-US" altLang="ja-JP" sz="1600" i="1" dirty="0">
                <a:solidFill>
                  <a:schemeClr val="bg1"/>
                </a:solidFill>
              </a:rPr>
              <a:t>Physics Department, </a:t>
            </a:r>
            <a:r>
              <a:rPr lang="en-US" altLang="ja-JP" sz="1600" i="1" dirty="0" smtClean="0">
                <a:solidFill>
                  <a:schemeClr val="bg1"/>
                </a:solidFill>
              </a:rPr>
              <a:t>Yamagata </a:t>
            </a:r>
            <a:r>
              <a:rPr lang="en-US" altLang="ja-JP" sz="1600" i="1" dirty="0">
                <a:solidFill>
                  <a:schemeClr val="bg1"/>
                </a:solidFill>
              </a:rPr>
              <a:t>University, </a:t>
            </a:r>
            <a:r>
              <a:rPr lang="en-US" altLang="ja-JP" sz="1600" i="1" dirty="0" smtClean="0">
                <a:solidFill>
                  <a:schemeClr val="bg1"/>
                </a:solidFill>
              </a:rPr>
              <a:t>Yamagata 990-8560, Japan</a:t>
            </a:r>
          </a:p>
          <a:p>
            <a:pPr marL="84138" lvl="1" indent="0">
              <a:buNone/>
            </a:pPr>
            <a:r>
              <a:rPr lang="en-US" altLang="ja-JP" sz="1600" i="1" baseline="30000" dirty="0" smtClean="0">
                <a:solidFill>
                  <a:schemeClr val="bg1"/>
                </a:solidFill>
              </a:rPr>
              <a:t> 10</a:t>
            </a:r>
            <a:r>
              <a:rPr lang="en-US" altLang="ja-JP" sz="1600" i="1" dirty="0" smtClean="0">
                <a:solidFill>
                  <a:schemeClr val="bg1"/>
                </a:solidFill>
              </a:rPr>
              <a:t> Department of Physics, Kyoto </a:t>
            </a:r>
            <a:r>
              <a:rPr lang="en-US" altLang="ja-JP" sz="1600" i="1" dirty="0">
                <a:solidFill>
                  <a:schemeClr val="bg1"/>
                </a:solidFill>
              </a:rPr>
              <a:t>University, </a:t>
            </a:r>
            <a:r>
              <a:rPr lang="en-US" altLang="ja-JP" sz="1600" i="1" dirty="0" smtClean="0">
                <a:solidFill>
                  <a:schemeClr val="bg1"/>
                </a:solidFill>
              </a:rPr>
              <a:t>Kyoto 606-8502, Japan</a:t>
            </a:r>
          </a:p>
          <a:p>
            <a:pPr marL="84138" lvl="1" indent="0">
              <a:buNone/>
            </a:pPr>
            <a:r>
              <a:rPr lang="en-US" altLang="ja-JP" sz="1600" i="1" baseline="30000" dirty="0" smtClean="0">
                <a:solidFill>
                  <a:schemeClr val="bg1"/>
                </a:solidFill>
              </a:rPr>
              <a:t>11</a:t>
            </a:r>
            <a:r>
              <a:rPr lang="en-US" altLang="ja-JP" sz="1600" i="1" dirty="0" smtClean="0">
                <a:solidFill>
                  <a:schemeClr val="bg1"/>
                </a:solidFill>
              </a:rPr>
              <a:t> Institute of Physics, Academia </a:t>
            </a:r>
            <a:r>
              <a:rPr lang="en-US" altLang="ja-JP" sz="1600" i="1" dirty="0" err="1" smtClean="0">
                <a:solidFill>
                  <a:schemeClr val="bg1"/>
                </a:solidFill>
              </a:rPr>
              <a:t>Sinica</a:t>
            </a:r>
            <a:r>
              <a:rPr lang="en-US" altLang="ja-JP" sz="1600" i="1" dirty="0" smtClean="0">
                <a:solidFill>
                  <a:schemeClr val="bg1"/>
                </a:solidFill>
              </a:rPr>
              <a:t>, Taipei 11529, Taiwan</a:t>
            </a:r>
          </a:p>
          <a:p>
            <a:pPr marL="84138" lvl="1" indent="0">
              <a:buNone/>
            </a:pPr>
            <a:r>
              <a:rPr lang="en-US" altLang="ja-JP" sz="1600" i="1" baseline="30000" dirty="0" smtClean="0">
                <a:solidFill>
                  <a:schemeClr val="bg1"/>
                </a:solidFill>
              </a:rPr>
              <a:t>12</a:t>
            </a:r>
            <a:r>
              <a:rPr lang="en-US" altLang="ja-JP" sz="1600" i="1" dirty="0" smtClean="0">
                <a:solidFill>
                  <a:schemeClr val="bg1"/>
                </a:solidFill>
              </a:rPr>
              <a:t> Department of Physics, Seoul National </a:t>
            </a:r>
            <a:r>
              <a:rPr lang="en-US" altLang="ja-JP" sz="1600" i="1" dirty="0">
                <a:solidFill>
                  <a:schemeClr val="bg1"/>
                </a:solidFill>
              </a:rPr>
              <a:t>University, Seoul </a:t>
            </a:r>
            <a:r>
              <a:rPr lang="en-US" altLang="ja-JP" sz="1600" i="1" dirty="0" smtClean="0">
                <a:solidFill>
                  <a:schemeClr val="bg1"/>
                </a:solidFill>
              </a:rPr>
              <a:t>151-747, Korea</a:t>
            </a:r>
            <a:endParaRPr lang="en-US" altLang="ja-JP" sz="1600" dirty="0" smtClean="0">
              <a:solidFill>
                <a:schemeClr val="bg1"/>
              </a:solidFill>
            </a:endParaRPr>
          </a:p>
        </p:txBody>
      </p:sp>
    </p:spTree>
    <p:extLst>
      <p:ext uri="{BB962C8B-B14F-4D97-AF65-F5344CB8AC3E}">
        <p14:creationId xmlns:p14="http://schemas.microsoft.com/office/powerpoint/2010/main" val="12894015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22</a:t>
            </a:fld>
            <a:endParaRPr lang="ja-JP" altLang="en-US" dirty="0">
              <a:solidFill>
                <a:prstClr val="black">
                  <a:tint val="75000"/>
                </a:prstClr>
              </a:solidFill>
            </a:endParaRPr>
          </a:p>
        </p:txBody>
      </p:sp>
      <p:graphicFrame>
        <p:nvGraphicFramePr>
          <p:cNvPr id="5" name="コンテンツ プレースホルダ 4"/>
          <p:cNvGraphicFramePr>
            <a:graphicFrameLocks noGrp="1"/>
          </p:cNvGraphicFramePr>
          <p:nvPr>
            <p:ph sz="quarter" idx="1"/>
            <p:extLst>
              <p:ext uri="{D42A27DB-BD31-4B8C-83A1-F6EECF244321}">
                <p14:modId xmlns:p14="http://schemas.microsoft.com/office/powerpoint/2010/main" val="618564066"/>
              </p:ext>
            </p:extLst>
          </p:nvPr>
        </p:nvGraphicFramePr>
        <p:xfrm>
          <a:off x="130357" y="1080002"/>
          <a:ext cx="8852290" cy="5265138"/>
        </p:xfrm>
        <a:graphic>
          <a:graphicData uri="http://schemas.openxmlformats.org/drawingml/2006/table">
            <a:tbl>
              <a:tblPr firstRow="1" bandRow="1">
                <a:tableStyleId>{5C22544A-7EE6-4342-B048-85BDC9FD1C3A}</a:tableStyleId>
              </a:tblPr>
              <a:tblGrid>
                <a:gridCol w="944678"/>
                <a:gridCol w="941192"/>
                <a:gridCol w="1536640"/>
                <a:gridCol w="1638225"/>
                <a:gridCol w="1370158"/>
                <a:gridCol w="1311097"/>
                <a:gridCol w="1110300"/>
              </a:tblGrid>
              <a:tr h="312713">
                <a:tc>
                  <a:txBody>
                    <a:bodyPr/>
                    <a:lstStyle/>
                    <a:p>
                      <a:pPr algn="ctr"/>
                      <a:r>
                        <a:rPr kumimoji="1" lang="en-US" altLang="ja-JP" sz="1400" b="0" dirty="0" smtClean="0">
                          <a:latin typeface="+mn-ea"/>
                          <a:ea typeface="+mn-ea"/>
                        </a:rPr>
                        <a:t>JFY2015</a:t>
                      </a:r>
                      <a:endParaRPr kumimoji="1" lang="ja-JP" altLang="en-US" sz="1400" b="0" dirty="0">
                        <a:latin typeface="+mn-ea"/>
                        <a:ea typeface="+mn-ea"/>
                      </a:endParaRPr>
                    </a:p>
                  </a:txBody>
                  <a:tcPr marL="85337" marR="85337">
                    <a:lnL w="12700" cmpd="sng">
                      <a:noFill/>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dirty="0" smtClean="0">
                          <a:latin typeface="+mn-ea"/>
                          <a:ea typeface="+mn-ea"/>
                        </a:rPr>
                        <a:t>JFY2015</a:t>
                      </a:r>
                      <a:endParaRPr kumimoji="1" lang="ja-JP" altLang="en-US" sz="1400" b="0" dirty="0" smtClean="0">
                        <a:latin typeface="+mn-ea"/>
                        <a:ea typeface="+mn-ea"/>
                      </a:endParaRPr>
                    </a:p>
                  </a:txBody>
                  <a:tcPr marL="85337" marR="85337"/>
                </a:tc>
                <a:tc>
                  <a:txBody>
                    <a:bodyPr/>
                    <a:lstStyle/>
                    <a:p>
                      <a:pPr algn="ctr"/>
                      <a:r>
                        <a:rPr kumimoji="1" lang="en-US" altLang="ja-JP" sz="1400" b="0" dirty="0" smtClean="0">
                          <a:latin typeface="+mn-ea"/>
                          <a:ea typeface="+mn-ea"/>
                        </a:rPr>
                        <a:t>JFY2016</a:t>
                      </a:r>
                      <a:endParaRPr kumimoji="1" lang="ja-JP" altLang="en-US" sz="1400" b="0" dirty="0">
                        <a:latin typeface="+mn-ea"/>
                        <a:ea typeface="+mn-ea"/>
                      </a:endParaRPr>
                    </a:p>
                  </a:txBody>
                  <a:tcPr marL="85337" marR="85337">
                    <a:solidFill>
                      <a:srgbClr val="FF6600"/>
                    </a:solidFill>
                  </a:tcPr>
                </a:tc>
                <a:tc>
                  <a:txBody>
                    <a:bodyPr/>
                    <a:lstStyle/>
                    <a:p>
                      <a:pPr algn="ctr"/>
                      <a:r>
                        <a:rPr kumimoji="1" lang="en-US" altLang="ja-JP" sz="1400" b="0" dirty="0" smtClean="0">
                          <a:latin typeface="+mn-ea"/>
                          <a:ea typeface="+mn-ea"/>
                        </a:rPr>
                        <a:t>JFY2017</a:t>
                      </a:r>
                      <a:endParaRPr kumimoji="1" lang="ja-JP" altLang="en-US" sz="1400" b="0" dirty="0">
                        <a:latin typeface="+mn-ea"/>
                        <a:ea typeface="+mn-ea"/>
                      </a:endParaRPr>
                    </a:p>
                  </a:txBody>
                  <a:tcPr marL="85337" marR="85337">
                    <a:solidFill>
                      <a:srgbClr val="FF6600"/>
                    </a:solidFill>
                  </a:tcPr>
                </a:tc>
                <a:tc>
                  <a:txBody>
                    <a:bodyPr/>
                    <a:lstStyle/>
                    <a:p>
                      <a:pPr algn="ctr"/>
                      <a:r>
                        <a:rPr kumimoji="1" lang="en-US" altLang="ja-JP" sz="1400" b="0" dirty="0" smtClean="0">
                          <a:latin typeface="+mn-ea"/>
                          <a:ea typeface="+mn-ea"/>
                        </a:rPr>
                        <a:t>JFY2018</a:t>
                      </a:r>
                      <a:endParaRPr kumimoji="1" lang="ja-JP" altLang="en-US" sz="1400" b="0" dirty="0">
                        <a:latin typeface="+mn-ea"/>
                        <a:ea typeface="+mn-ea"/>
                      </a:endParaRPr>
                    </a:p>
                  </a:txBody>
                  <a:tcPr marL="85337" marR="85337">
                    <a:solidFill>
                      <a:srgbClr val="FF0000"/>
                    </a:solidFill>
                  </a:tcPr>
                </a:tc>
                <a:tc>
                  <a:txBody>
                    <a:bodyPr/>
                    <a:lstStyle/>
                    <a:p>
                      <a:pPr algn="ctr"/>
                      <a:r>
                        <a:rPr kumimoji="1" lang="en-US" altLang="ja-JP" sz="1400" b="0" dirty="0" smtClean="0">
                          <a:latin typeface="+mn-ea"/>
                          <a:ea typeface="+mn-ea"/>
                        </a:rPr>
                        <a:t>JFY2019</a:t>
                      </a:r>
                      <a:endParaRPr kumimoji="1" lang="ja-JP" altLang="en-US" sz="1400" b="0" dirty="0">
                        <a:latin typeface="+mn-ea"/>
                        <a:ea typeface="+mn-ea"/>
                      </a:endParaRPr>
                    </a:p>
                  </a:txBody>
                  <a:tcPr marL="85337" marR="85337">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dirty="0" smtClean="0">
                          <a:latin typeface="+mn-ea"/>
                          <a:ea typeface="+mn-ea"/>
                        </a:rPr>
                        <a:t>JFY2020</a:t>
                      </a:r>
                      <a:r>
                        <a:rPr kumimoji="1" lang="ja-JP" altLang="en-US" sz="1400" b="0" dirty="0" smtClean="0">
                          <a:latin typeface="+mn-ea"/>
                          <a:ea typeface="+mn-ea"/>
                        </a:rPr>
                        <a:t>～</a:t>
                      </a:r>
                    </a:p>
                  </a:txBody>
                  <a:tcPr marL="85337" marR="85337">
                    <a:lnR w="12700" cmpd="sng">
                      <a:noFill/>
                    </a:lnR>
                  </a:tcPr>
                </a:tc>
              </a:tr>
              <a:tr h="394495">
                <a:tc>
                  <a:txBody>
                    <a:bodyPr/>
                    <a:lstStyle/>
                    <a:p>
                      <a:endParaRPr kumimoji="1" lang="ja-JP" altLang="en-US" dirty="0"/>
                    </a:p>
                  </a:txBody>
                  <a:tcPr marL="85337" marR="85337">
                    <a:lnL w="12700" cmpd="sng">
                      <a:noFill/>
                    </a:lnL>
                    <a:lnR w="3175" cap="flat" cmpd="sng" algn="ctr">
                      <a:solidFill>
                        <a:schemeClr val="bg1">
                          <a:lumMod val="65000"/>
                        </a:schemeClr>
                      </a:solidFill>
                      <a:prstDash val="solid"/>
                      <a:round/>
                      <a:headEnd type="none" w="med" len="med"/>
                      <a:tailEnd type="none" w="med" len="med"/>
                    </a:lnR>
                    <a:lnB w="12700" cmpd="sng">
                      <a:noFill/>
                    </a:lnB>
                    <a:solidFill>
                      <a:schemeClr val="bg1"/>
                    </a:solidFill>
                  </a:tcPr>
                </a:tc>
                <a:tc>
                  <a:txBody>
                    <a:bodyPr/>
                    <a:lstStyle/>
                    <a:p>
                      <a:endParaRPr kumimoji="1" lang="ja-JP" altLang="en-US" dirty="0"/>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B w="12700" cmpd="sng">
                      <a:noFill/>
                    </a:lnB>
                    <a:solidFill>
                      <a:schemeClr val="bg1"/>
                    </a:solidFill>
                  </a:tcPr>
                </a:tc>
                <a:tc gridSpan="4">
                  <a:txBody>
                    <a:bodyPr/>
                    <a:lstStyle/>
                    <a:p>
                      <a:endParaRPr kumimoji="1" lang="ja-JP" altLang="en-US" dirty="0"/>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B w="12700" cmpd="sng">
                      <a:noFill/>
                    </a:lnB>
                    <a:solidFill>
                      <a:schemeClr val="bg1"/>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a:endParaRPr kumimoji="1" lang="ja-JP" altLang="en-US" dirty="0"/>
                    </a:p>
                  </a:txBody>
                  <a:tcPr marL="85337" marR="85337">
                    <a:lnL w="3175" cap="flat" cmpd="sng" algn="ctr">
                      <a:solidFill>
                        <a:schemeClr val="bg1">
                          <a:lumMod val="65000"/>
                        </a:schemeClr>
                      </a:solidFill>
                      <a:prstDash val="solid"/>
                      <a:round/>
                      <a:headEnd type="none" w="med" len="med"/>
                      <a:tailEnd type="none" w="med" len="med"/>
                    </a:lnL>
                    <a:lnR w="12700" cmpd="sng">
                      <a:noFill/>
                    </a:lnR>
                    <a:lnB w="12700" cmpd="sng">
                      <a:noFill/>
                    </a:lnB>
                    <a:solidFill>
                      <a:schemeClr val="bg1"/>
                    </a:solidFill>
                  </a:tcPr>
                </a:tc>
              </a:tr>
              <a:tr h="408675">
                <a:tc>
                  <a:txBody>
                    <a:bodyPr/>
                    <a:lstStyle/>
                    <a:p>
                      <a:endParaRPr kumimoji="1" lang="ja-JP" altLang="en-US" dirty="0"/>
                    </a:p>
                  </a:txBody>
                  <a:tcPr marL="85337" marR="85337">
                    <a:lnL w="12700" cmpd="sng">
                      <a:noFill/>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dirty="0"/>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gridSpan="4">
                  <a:txBody>
                    <a:bodyPr/>
                    <a:lstStyle/>
                    <a:p>
                      <a:endParaRPr kumimoji="1" lang="ja-JP" altLang="en-US" dirty="0"/>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a:endParaRPr kumimoji="1" lang="ja-JP" altLang="en-US" dirty="0"/>
                    </a:p>
                  </a:txBody>
                  <a:tcPr marL="85337" marR="85337">
                    <a:lnL w="3175" cap="flat" cmpd="sng" algn="ctr">
                      <a:solidFill>
                        <a:schemeClr val="bg1">
                          <a:lumMod val="65000"/>
                        </a:schemeClr>
                      </a:solidFill>
                      <a:prstDash val="solid"/>
                      <a:round/>
                      <a:headEnd type="none" w="med" len="med"/>
                      <a:tailEnd type="none" w="med" len="med"/>
                    </a:lnL>
                    <a:lnR w="12700" cmpd="sng">
                      <a:noFill/>
                    </a:lnR>
                    <a:lnT w="12700" cmpd="sng">
                      <a:noFill/>
                    </a:lnT>
                    <a:lnB w="12700" cmpd="sng">
                      <a:noFill/>
                    </a:lnB>
                    <a:solidFill>
                      <a:schemeClr val="bg1"/>
                    </a:solidFill>
                  </a:tcPr>
                </a:tc>
              </a:tr>
              <a:tr h="466789">
                <a:tc>
                  <a:txBody>
                    <a:bodyPr/>
                    <a:lstStyle/>
                    <a:p>
                      <a:endParaRPr kumimoji="1" lang="ja-JP" altLang="en-US" dirty="0"/>
                    </a:p>
                  </a:txBody>
                  <a:tcPr marL="85337" marR="85337">
                    <a:lnL w="12700" cmpd="sng">
                      <a:noFill/>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dirty="0"/>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dirty="0"/>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dirty="0"/>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dirty="0"/>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dirty="0"/>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dirty="0"/>
                    </a:p>
                  </a:txBody>
                  <a:tcPr marL="85337" marR="85337">
                    <a:lnL w="3175" cap="flat" cmpd="sng" algn="ctr">
                      <a:solidFill>
                        <a:schemeClr val="bg1">
                          <a:lumMod val="65000"/>
                        </a:schemeClr>
                      </a:solidFill>
                      <a:prstDash val="solid"/>
                      <a:round/>
                      <a:headEnd type="none" w="med" len="med"/>
                      <a:tailEnd type="none" w="med" len="med"/>
                    </a:lnL>
                    <a:lnR w="12700" cmpd="sng">
                      <a:noFill/>
                    </a:lnR>
                    <a:lnT w="12700" cmpd="sng">
                      <a:noFill/>
                    </a:lnT>
                    <a:lnB w="12700" cmpd="sng">
                      <a:noFill/>
                    </a:lnB>
                    <a:solidFill>
                      <a:schemeClr val="bg1"/>
                    </a:solidFill>
                  </a:tcPr>
                </a:tc>
              </a:tr>
              <a:tr h="466789">
                <a:tc>
                  <a:txBody>
                    <a:bodyPr/>
                    <a:lstStyle/>
                    <a:p>
                      <a:endParaRPr kumimoji="1" lang="ja-JP" altLang="en-US" dirty="0"/>
                    </a:p>
                  </a:txBody>
                  <a:tcPr marL="85337" marR="85337">
                    <a:lnL w="12700" cmpd="sng">
                      <a:noFill/>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dirty="0"/>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dirty="0"/>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dirty="0"/>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dirty="0"/>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dirty="0"/>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en-US" altLang="ja-JP" dirty="0" smtClean="0"/>
                    </a:p>
                  </a:txBody>
                  <a:tcPr marL="85337" marR="85337">
                    <a:lnL w="3175" cap="flat" cmpd="sng" algn="ctr">
                      <a:solidFill>
                        <a:schemeClr val="bg1">
                          <a:lumMod val="65000"/>
                        </a:schemeClr>
                      </a:solidFill>
                      <a:prstDash val="solid"/>
                      <a:round/>
                      <a:headEnd type="none" w="med" len="med"/>
                      <a:tailEnd type="none" w="med" len="med"/>
                    </a:lnL>
                    <a:lnR w="12700" cmpd="sng">
                      <a:noFill/>
                    </a:lnR>
                    <a:lnT w="12700" cmpd="sng">
                      <a:noFill/>
                    </a:lnT>
                    <a:lnB w="12700" cmpd="sng">
                      <a:noFill/>
                    </a:lnB>
                    <a:solidFill>
                      <a:schemeClr val="bg1"/>
                    </a:solidFill>
                  </a:tcPr>
                </a:tc>
              </a:tr>
              <a:tr h="466789">
                <a:tc>
                  <a:txBody>
                    <a:bodyPr/>
                    <a:lstStyle/>
                    <a:p>
                      <a:endParaRPr kumimoji="1" lang="ja-JP" altLang="en-US" dirty="0"/>
                    </a:p>
                  </a:txBody>
                  <a:tcPr marL="85337" marR="85337">
                    <a:lnL w="12700" cmpd="sng">
                      <a:noFill/>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dirty="0"/>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r>
                        <a:rPr kumimoji="1" lang="ja-JP" altLang="en-US" dirty="0" smtClean="0"/>
                        <a:t>　</a:t>
                      </a:r>
                      <a:endParaRPr kumimoji="1" lang="ja-JP" altLang="en-US" dirty="0"/>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dirty="0"/>
                    </a:p>
                  </a:txBody>
                  <a:tcPr marL="85337" marR="85337">
                    <a:lnL w="3175" cap="flat" cmpd="sng" algn="ctr">
                      <a:solidFill>
                        <a:schemeClr val="bg1">
                          <a:lumMod val="65000"/>
                        </a:schemeClr>
                      </a:solidFill>
                      <a:prstDash val="solid"/>
                      <a:round/>
                      <a:headEnd type="none" w="med" len="med"/>
                      <a:tailEnd type="none" w="med" len="med"/>
                    </a:lnL>
                    <a:lnR w="12700" cmpd="sng">
                      <a:noFill/>
                    </a:lnR>
                    <a:lnT w="12700" cmpd="sng">
                      <a:noFill/>
                    </a:lnT>
                    <a:lnB w="12700" cmpd="sng">
                      <a:noFill/>
                    </a:lnB>
                    <a:solidFill>
                      <a:schemeClr val="bg1"/>
                    </a:solidFill>
                  </a:tcPr>
                </a:tc>
              </a:tr>
              <a:tr h="466789">
                <a:tc>
                  <a:txBody>
                    <a:bodyPr/>
                    <a:lstStyle/>
                    <a:p>
                      <a:endParaRPr kumimoji="1" lang="ja-JP" altLang="en-US" dirty="0"/>
                    </a:p>
                  </a:txBody>
                  <a:tcPr marL="85337" marR="85337">
                    <a:lnL w="12700" cmpd="sng">
                      <a:noFill/>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dirty="0"/>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dirty="0"/>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sz="1200" dirty="0"/>
                    </a:p>
                  </a:txBody>
                  <a:tcPr marL="85337" marR="85337">
                    <a:lnL w="3175" cap="flat" cmpd="sng" algn="ctr">
                      <a:solidFill>
                        <a:schemeClr val="bg1">
                          <a:lumMod val="65000"/>
                        </a:schemeClr>
                      </a:solidFill>
                      <a:prstDash val="solid"/>
                      <a:round/>
                      <a:headEnd type="none" w="med" len="med"/>
                      <a:tailEnd type="none" w="med" len="med"/>
                    </a:lnL>
                    <a:lnR w="12700" cmpd="sng">
                      <a:noFill/>
                    </a:lnR>
                    <a:lnT w="12700" cmpd="sng">
                      <a:noFill/>
                    </a:lnT>
                    <a:lnB w="12700" cmpd="sng">
                      <a:noFill/>
                    </a:lnB>
                    <a:solidFill>
                      <a:schemeClr val="bg1"/>
                    </a:solidFill>
                  </a:tcPr>
                </a:tc>
              </a:tr>
              <a:tr h="460953">
                <a:tc>
                  <a:txBody>
                    <a:bodyPr/>
                    <a:lstStyle/>
                    <a:p>
                      <a:endParaRPr kumimoji="1" lang="ja-JP" altLang="en-US" dirty="0"/>
                    </a:p>
                  </a:txBody>
                  <a:tcPr marL="85337" marR="85337">
                    <a:lnL w="12700" cmpd="sng">
                      <a:noFill/>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dirty="0"/>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dirty="0"/>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sz="1200" dirty="0"/>
                    </a:p>
                  </a:txBody>
                  <a:tcPr marL="85337" marR="85337">
                    <a:lnL w="3175" cap="flat" cmpd="sng" algn="ctr">
                      <a:solidFill>
                        <a:schemeClr val="bg1">
                          <a:lumMod val="65000"/>
                        </a:schemeClr>
                      </a:solidFill>
                      <a:prstDash val="solid"/>
                      <a:round/>
                      <a:headEnd type="none" w="med" len="med"/>
                      <a:tailEnd type="none" w="med" len="med"/>
                    </a:lnL>
                    <a:lnR w="12700" cmpd="sng">
                      <a:noFill/>
                    </a:lnR>
                    <a:lnT w="12700" cmpd="sng">
                      <a:noFill/>
                    </a:lnT>
                    <a:lnB w="12700" cmpd="sng">
                      <a:noFill/>
                    </a:lnB>
                    <a:solidFill>
                      <a:schemeClr val="bg1"/>
                    </a:solidFill>
                  </a:tcPr>
                </a:tc>
              </a:tr>
              <a:tr h="466789">
                <a:tc>
                  <a:txBody>
                    <a:bodyPr/>
                    <a:lstStyle/>
                    <a:p>
                      <a:endParaRPr kumimoji="1" lang="ja-JP" altLang="en-US" dirty="0"/>
                    </a:p>
                  </a:txBody>
                  <a:tcPr marL="85337" marR="85337">
                    <a:lnL w="12700" cmpd="sng">
                      <a:noFill/>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dirty="0"/>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dirty="0"/>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dirty="0"/>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dirty="0"/>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sz="1200" dirty="0"/>
                    </a:p>
                  </a:txBody>
                  <a:tcPr marL="85337" marR="85337">
                    <a:lnL w="3175" cap="flat" cmpd="sng" algn="ctr">
                      <a:solidFill>
                        <a:schemeClr val="bg1">
                          <a:lumMod val="65000"/>
                        </a:schemeClr>
                      </a:solidFill>
                      <a:prstDash val="solid"/>
                      <a:round/>
                      <a:headEnd type="none" w="med" len="med"/>
                      <a:tailEnd type="none" w="med" len="med"/>
                    </a:lnL>
                    <a:lnR w="12700" cmpd="sng">
                      <a:noFill/>
                    </a:lnR>
                    <a:lnT w="12700" cmpd="sng">
                      <a:noFill/>
                    </a:lnT>
                    <a:lnB w="12700" cmpd="sng">
                      <a:noFill/>
                    </a:lnB>
                    <a:solidFill>
                      <a:schemeClr val="bg1"/>
                    </a:solidFill>
                  </a:tcPr>
                </a:tc>
              </a:tr>
              <a:tr h="466789">
                <a:tc>
                  <a:txBody>
                    <a:bodyPr/>
                    <a:lstStyle/>
                    <a:p>
                      <a:endParaRPr kumimoji="1" lang="ja-JP" altLang="en-US" dirty="0"/>
                    </a:p>
                  </a:txBody>
                  <a:tcPr marL="85337" marR="85337">
                    <a:lnL w="12700" cmpd="sng">
                      <a:noFill/>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dirty="0"/>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dirty="0"/>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dirty="0"/>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dirty="0"/>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sz="1200" dirty="0"/>
                    </a:p>
                  </a:txBody>
                  <a:tcPr marL="85337" marR="85337">
                    <a:lnL w="3175" cap="flat" cmpd="sng" algn="ctr">
                      <a:solidFill>
                        <a:schemeClr val="bg1">
                          <a:lumMod val="65000"/>
                        </a:schemeClr>
                      </a:solidFill>
                      <a:prstDash val="solid"/>
                      <a:round/>
                      <a:headEnd type="none" w="med" len="med"/>
                      <a:tailEnd type="none" w="med" len="med"/>
                    </a:lnL>
                    <a:lnR w="12700" cmpd="sng">
                      <a:noFill/>
                    </a:lnR>
                    <a:lnT w="12700" cmpd="sng">
                      <a:noFill/>
                    </a:lnT>
                    <a:lnB w="12700" cmpd="sng">
                      <a:noFill/>
                    </a:lnB>
                    <a:solidFill>
                      <a:schemeClr val="bg1"/>
                    </a:solidFill>
                  </a:tcPr>
                </a:tc>
              </a:tr>
              <a:tr h="420779">
                <a:tc>
                  <a:txBody>
                    <a:bodyPr/>
                    <a:lstStyle/>
                    <a:p>
                      <a:endParaRPr kumimoji="1" lang="ja-JP" altLang="en-US" dirty="0"/>
                    </a:p>
                  </a:txBody>
                  <a:tcPr marL="85337" marR="85337">
                    <a:lnL w="12700" cmpd="sng">
                      <a:noFill/>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dirty="0"/>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dirty="0"/>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dirty="0"/>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dirty="0"/>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dirty="0"/>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lnB w="12700" cmpd="sng">
                      <a:noFill/>
                    </a:lnB>
                    <a:solidFill>
                      <a:schemeClr val="bg1"/>
                    </a:solidFill>
                  </a:tcPr>
                </a:tc>
                <a:tc>
                  <a:txBody>
                    <a:bodyPr/>
                    <a:lstStyle/>
                    <a:p>
                      <a:endParaRPr kumimoji="1" lang="ja-JP" altLang="en-US" sz="1200" dirty="0"/>
                    </a:p>
                  </a:txBody>
                  <a:tcPr marL="85337" marR="85337">
                    <a:lnL w="3175" cap="flat" cmpd="sng" algn="ctr">
                      <a:solidFill>
                        <a:schemeClr val="bg1">
                          <a:lumMod val="65000"/>
                        </a:schemeClr>
                      </a:solidFill>
                      <a:prstDash val="solid"/>
                      <a:round/>
                      <a:headEnd type="none" w="med" len="med"/>
                      <a:tailEnd type="none" w="med" len="med"/>
                    </a:lnL>
                    <a:lnR w="12700" cmpd="sng">
                      <a:noFill/>
                    </a:lnR>
                    <a:lnT w="12700" cmpd="sng">
                      <a:noFill/>
                    </a:lnT>
                    <a:lnB w="12700" cmpd="sng">
                      <a:noFill/>
                    </a:lnB>
                    <a:solidFill>
                      <a:schemeClr val="bg1"/>
                    </a:solidFill>
                  </a:tcPr>
                </a:tc>
              </a:tr>
              <a:tr h="466789">
                <a:tc>
                  <a:txBody>
                    <a:bodyPr/>
                    <a:lstStyle/>
                    <a:p>
                      <a:endParaRPr kumimoji="1" lang="ja-JP" altLang="en-US" dirty="0"/>
                    </a:p>
                  </a:txBody>
                  <a:tcPr marL="85337" marR="85337">
                    <a:lnL w="12700" cmpd="sng">
                      <a:noFill/>
                    </a:lnL>
                    <a:lnR w="3175" cap="flat" cmpd="sng" algn="ctr">
                      <a:solidFill>
                        <a:schemeClr val="bg1">
                          <a:lumMod val="65000"/>
                        </a:schemeClr>
                      </a:solidFill>
                      <a:prstDash val="solid"/>
                      <a:round/>
                      <a:headEnd type="none" w="med" len="med"/>
                      <a:tailEnd type="none" w="med" len="med"/>
                    </a:lnR>
                    <a:lnT w="12700" cmpd="sng">
                      <a:noFill/>
                    </a:lnT>
                    <a:solidFill>
                      <a:schemeClr val="bg1"/>
                    </a:solidFill>
                  </a:tcPr>
                </a:tc>
                <a:tc>
                  <a:txBody>
                    <a:bodyPr/>
                    <a:lstStyle/>
                    <a:p>
                      <a:endParaRPr kumimoji="1" lang="ja-JP" altLang="en-US" dirty="0"/>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solidFill>
                      <a:schemeClr val="bg1"/>
                    </a:solidFill>
                  </a:tcPr>
                </a:tc>
                <a:tc>
                  <a:txBody>
                    <a:bodyPr/>
                    <a:lstStyle/>
                    <a:p>
                      <a:endParaRPr kumimoji="1" lang="ja-JP" altLang="en-US" dirty="0"/>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solidFill>
                      <a:schemeClr val="bg1"/>
                    </a:solidFill>
                  </a:tcPr>
                </a:tc>
                <a:tc>
                  <a:txBody>
                    <a:bodyPr/>
                    <a:lstStyle/>
                    <a:p>
                      <a:endParaRPr kumimoji="1" lang="ja-JP" altLang="en-US" dirty="0"/>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solidFill>
                      <a:schemeClr val="bg1"/>
                    </a:solidFill>
                  </a:tcPr>
                </a:tc>
                <a:tc>
                  <a:txBody>
                    <a:bodyPr/>
                    <a:lstStyle/>
                    <a:p>
                      <a:endParaRPr kumimoji="1" lang="ja-JP" altLang="en-US" dirty="0"/>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solidFill>
                      <a:schemeClr val="bg1"/>
                    </a:solidFill>
                  </a:tcPr>
                </a:tc>
                <a:tc>
                  <a:txBody>
                    <a:bodyPr/>
                    <a:lstStyle/>
                    <a:p>
                      <a:endParaRPr kumimoji="1" lang="ja-JP" altLang="en-US" dirty="0"/>
                    </a:p>
                  </a:txBody>
                  <a:tcPr marL="85337" marR="85337">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mpd="sng">
                      <a:noFill/>
                    </a:lnT>
                    <a:solidFill>
                      <a:schemeClr val="bg1"/>
                    </a:solidFill>
                  </a:tcPr>
                </a:tc>
                <a:tc>
                  <a:txBody>
                    <a:bodyPr/>
                    <a:lstStyle/>
                    <a:p>
                      <a:endParaRPr kumimoji="1" lang="ja-JP" altLang="en-US" sz="1200" dirty="0"/>
                    </a:p>
                  </a:txBody>
                  <a:tcPr marL="85337" marR="85337">
                    <a:lnL w="3175" cap="flat" cmpd="sng" algn="ctr">
                      <a:solidFill>
                        <a:schemeClr val="bg1">
                          <a:lumMod val="65000"/>
                        </a:schemeClr>
                      </a:solidFill>
                      <a:prstDash val="solid"/>
                      <a:round/>
                      <a:headEnd type="none" w="med" len="med"/>
                      <a:tailEnd type="none" w="med" len="med"/>
                    </a:lnL>
                    <a:lnR w="12700" cmpd="sng">
                      <a:noFill/>
                    </a:lnR>
                    <a:lnT w="12700" cmpd="sng">
                      <a:noFill/>
                    </a:lnT>
                    <a:solidFill>
                      <a:schemeClr val="bg1"/>
                    </a:solidFill>
                  </a:tcPr>
                </a:tc>
              </a:tr>
            </a:tbl>
          </a:graphicData>
        </a:graphic>
      </p:graphicFrame>
      <p:sp>
        <p:nvSpPr>
          <p:cNvPr id="6" name="角丸四角形 5"/>
          <p:cNvSpPr/>
          <p:nvPr/>
        </p:nvSpPr>
        <p:spPr>
          <a:xfrm>
            <a:off x="5612984" y="4076820"/>
            <a:ext cx="3369663" cy="1110467"/>
          </a:xfrm>
          <a:prstGeom prst="roundRect">
            <a:avLst>
              <a:gd name="adj" fmla="val 6318"/>
            </a:avLst>
          </a:prstGeom>
          <a:gradFill flip="none" rotWithShape="1">
            <a:gsLst>
              <a:gs pos="36000">
                <a:srgbClr val="8DC278"/>
              </a:gs>
              <a:gs pos="0">
                <a:srgbClr val="FFFFF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72000" bIns="0" rtlCol="0" anchor="ctr"/>
          <a:lstStyle/>
          <a:p>
            <a:pPr algn="r" fontAlgn="base">
              <a:spcBef>
                <a:spcPct val="0"/>
              </a:spcBef>
              <a:spcAft>
                <a:spcPct val="0"/>
              </a:spcAft>
            </a:pPr>
            <a:r>
              <a:rPr lang="en-US" altLang="ja-JP" dirty="0">
                <a:solidFill>
                  <a:schemeClr val="bg1"/>
                </a:solidFill>
              </a:rPr>
              <a:t>User Based </a:t>
            </a:r>
          </a:p>
          <a:p>
            <a:pPr algn="r" fontAlgn="base">
              <a:spcBef>
                <a:spcPct val="0"/>
              </a:spcBef>
              <a:spcAft>
                <a:spcPct val="0"/>
              </a:spcAft>
            </a:pPr>
            <a:r>
              <a:rPr lang="en-US" altLang="ja-JP" dirty="0">
                <a:solidFill>
                  <a:schemeClr val="bg1"/>
                </a:solidFill>
              </a:rPr>
              <a:t>Research</a:t>
            </a:r>
            <a:endParaRPr lang="ja-JP" altLang="en-US" dirty="0">
              <a:solidFill>
                <a:schemeClr val="bg1"/>
              </a:solidFill>
            </a:endParaRPr>
          </a:p>
        </p:txBody>
      </p:sp>
      <p:sp>
        <p:nvSpPr>
          <p:cNvPr id="7" name="角丸四角形 6"/>
          <p:cNvSpPr/>
          <p:nvPr/>
        </p:nvSpPr>
        <p:spPr>
          <a:xfrm>
            <a:off x="5612984" y="5563853"/>
            <a:ext cx="3369663" cy="781287"/>
          </a:xfrm>
          <a:prstGeom prst="roundRect">
            <a:avLst>
              <a:gd name="adj" fmla="val 6318"/>
            </a:avLst>
          </a:prstGeom>
          <a:gradFill flip="none" rotWithShape="1">
            <a:gsLst>
              <a:gs pos="36000">
                <a:srgbClr val="8DC278"/>
              </a:gs>
              <a:gs pos="0">
                <a:srgbClr val="FFFFF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72000" bIns="0" rtlCol="0" anchor="ctr"/>
          <a:lstStyle/>
          <a:p>
            <a:pPr algn="r" fontAlgn="base">
              <a:spcBef>
                <a:spcPct val="0"/>
              </a:spcBef>
              <a:spcAft>
                <a:spcPct val="0"/>
              </a:spcAft>
            </a:pPr>
            <a:r>
              <a:rPr lang="en-US" altLang="ja-JP" dirty="0">
                <a:solidFill>
                  <a:schemeClr val="bg1"/>
                </a:solidFill>
              </a:rPr>
              <a:t>User Based </a:t>
            </a:r>
          </a:p>
          <a:p>
            <a:pPr algn="r" fontAlgn="base">
              <a:spcBef>
                <a:spcPct val="0"/>
              </a:spcBef>
              <a:spcAft>
                <a:spcPct val="0"/>
              </a:spcAft>
            </a:pPr>
            <a:r>
              <a:rPr lang="en-US" altLang="ja-JP" dirty="0">
                <a:solidFill>
                  <a:schemeClr val="bg1"/>
                </a:solidFill>
              </a:rPr>
              <a:t>Research</a:t>
            </a:r>
            <a:endParaRPr lang="ja-JP" altLang="en-US" dirty="0">
              <a:solidFill>
                <a:schemeClr val="bg1"/>
              </a:solidFill>
            </a:endParaRPr>
          </a:p>
        </p:txBody>
      </p:sp>
      <p:sp>
        <p:nvSpPr>
          <p:cNvPr id="8" name="タイトル 1"/>
          <p:cNvSpPr>
            <a:spLocks noGrp="1"/>
          </p:cNvSpPr>
          <p:nvPr>
            <p:ph type="title"/>
          </p:nvPr>
        </p:nvSpPr>
        <p:spPr>
          <a:xfrm>
            <a:off x="359028" y="144000"/>
            <a:ext cx="8568000" cy="612000"/>
          </a:xfrm>
        </p:spPr>
        <p:txBody>
          <a:bodyPr lIns="0" tIns="0" rIns="0" bIns="0"/>
          <a:lstStyle/>
          <a:p>
            <a:pPr eaLnBrk="1" hangingPunct="1"/>
            <a:r>
              <a:rPr lang="en-US" altLang="ja-JP" dirty="0" smtClean="0">
                <a:solidFill>
                  <a:schemeClr val="bg1"/>
                </a:solidFill>
              </a:rPr>
              <a:t>Next Term Plan at RCNP</a:t>
            </a:r>
            <a:endParaRPr lang="ja-JP" altLang="en-US" dirty="0" smtClean="0">
              <a:solidFill>
                <a:schemeClr val="bg1"/>
              </a:solidFill>
            </a:endParaRPr>
          </a:p>
        </p:txBody>
      </p:sp>
      <p:sp>
        <p:nvSpPr>
          <p:cNvPr id="9" name="角丸四角形 8"/>
          <p:cNvSpPr/>
          <p:nvPr/>
        </p:nvSpPr>
        <p:spPr>
          <a:xfrm>
            <a:off x="5612984" y="2163687"/>
            <a:ext cx="3369663" cy="1536566"/>
          </a:xfrm>
          <a:prstGeom prst="roundRect">
            <a:avLst>
              <a:gd name="adj" fmla="val 6318"/>
            </a:avLst>
          </a:prstGeom>
          <a:gradFill flip="none" rotWithShape="1">
            <a:gsLst>
              <a:gs pos="36000">
                <a:srgbClr val="8DC278"/>
              </a:gs>
              <a:gs pos="0">
                <a:srgbClr val="FFFFF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72000" bIns="0" rtlCol="0" anchor="ctr"/>
          <a:lstStyle/>
          <a:p>
            <a:pPr algn="r" fontAlgn="base">
              <a:spcBef>
                <a:spcPct val="0"/>
              </a:spcBef>
              <a:spcAft>
                <a:spcPct val="0"/>
              </a:spcAft>
            </a:pPr>
            <a:r>
              <a:rPr lang="en-US" altLang="ja-JP" dirty="0" smtClean="0">
                <a:solidFill>
                  <a:schemeClr val="bg1"/>
                </a:solidFill>
              </a:rPr>
              <a:t>CHARM for</a:t>
            </a:r>
          </a:p>
          <a:p>
            <a:pPr algn="r" fontAlgn="base">
              <a:spcBef>
                <a:spcPct val="0"/>
              </a:spcBef>
              <a:spcAft>
                <a:spcPct val="0"/>
              </a:spcAft>
            </a:pPr>
            <a:r>
              <a:rPr lang="en-US" altLang="ja-JP" dirty="0" smtClean="0">
                <a:solidFill>
                  <a:schemeClr val="bg1"/>
                </a:solidFill>
              </a:rPr>
              <a:t> User Based </a:t>
            </a:r>
          </a:p>
          <a:p>
            <a:pPr algn="r" fontAlgn="base">
              <a:spcBef>
                <a:spcPct val="0"/>
              </a:spcBef>
              <a:spcAft>
                <a:spcPct val="0"/>
              </a:spcAft>
            </a:pPr>
            <a:r>
              <a:rPr lang="en-US" altLang="ja-JP" dirty="0" smtClean="0">
                <a:solidFill>
                  <a:schemeClr val="bg1"/>
                </a:solidFill>
              </a:rPr>
              <a:t>Research</a:t>
            </a:r>
            <a:endParaRPr lang="ja-JP" altLang="en-US" dirty="0">
              <a:solidFill>
                <a:schemeClr val="bg1"/>
              </a:solidFill>
            </a:endParaRPr>
          </a:p>
        </p:txBody>
      </p:sp>
      <p:sp>
        <p:nvSpPr>
          <p:cNvPr id="10" name="右矢印 9"/>
          <p:cNvSpPr/>
          <p:nvPr/>
        </p:nvSpPr>
        <p:spPr>
          <a:xfrm>
            <a:off x="3275304" y="2704081"/>
            <a:ext cx="1268343" cy="360000"/>
          </a:xfrm>
          <a:prstGeom prst="rightArrow">
            <a:avLst/>
          </a:prstGeom>
          <a:solidFill>
            <a:srgbClr val="F8F20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fontAlgn="base">
              <a:spcBef>
                <a:spcPct val="0"/>
              </a:spcBef>
              <a:spcAft>
                <a:spcPct val="0"/>
              </a:spcAft>
            </a:pPr>
            <a:r>
              <a:rPr lang="en-US" altLang="ja-JP" sz="1000" dirty="0" smtClean="0">
                <a:solidFill>
                  <a:schemeClr val="tx1"/>
                </a:solidFill>
                <a:latin typeface="ＭＳ Ｐゴシック" panose="020B0600070205080204" pitchFamily="50" charset="-128"/>
                <a:ea typeface="ＭＳ Ｐゴシック" panose="020B0600070205080204" pitchFamily="50" charset="-128"/>
              </a:rPr>
              <a:t>Start up LEPS2 </a:t>
            </a:r>
            <a:r>
              <a:rPr lang="en-US" altLang="ja-JP" sz="1000" dirty="0" err="1" smtClean="0">
                <a:solidFill>
                  <a:schemeClr val="tx1"/>
                </a:solidFill>
                <a:latin typeface="ＭＳ Ｐゴシック" panose="020B0600070205080204" pitchFamily="50" charset="-128"/>
                <a:ea typeface="ＭＳ Ｐゴシック" panose="020B0600070205080204" pitchFamily="50" charset="-128"/>
              </a:rPr>
              <a:t>Exp</a:t>
            </a:r>
            <a:endParaRPr lang="ja-JP" altLang="en-US" sz="1000" dirty="0">
              <a:solidFill>
                <a:schemeClr val="tx1"/>
              </a:solidFill>
              <a:latin typeface="ＭＳ Ｐゴシック" panose="020B0600070205080204" pitchFamily="50" charset="-128"/>
              <a:ea typeface="ＭＳ Ｐゴシック" panose="020B0600070205080204" pitchFamily="50" charset="-128"/>
            </a:endParaRPr>
          </a:p>
        </p:txBody>
      </p:sp>
      <p:sp>
        <p:nvSpPr>
          <p:cNvPr id="11" name="正方形/長方形 10"/>
          <p:cNvSpPr/>
          <p:nvPr/>
        </p:nvSpPr>
        <p:spPr>
          <a:xfrm>
            <a:off x="1196805" y="2163687"/>
            <a:ext cx="6167628" cy="465859"/>
          </a:xfrm>
          <a:prstGeom prst="rect">
            <a:avLst/>
          </a:prstGeom>
          <a:gradFill flip="none" rotWithShape="1">
            <a:gsLst>
              <a:gs pos="36000">
                <a:srgbClr val="8DC278"/>
              </a:gs>
              <a:gs pos="0">
                <a:srgbClr val="FFFFF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fontAlgn="base">
              <a:spcBef>
                <a:spcPct val="0"/>
              </a:spcBef>
              <a:spcAft>
                <a:spcPct val="0"/>
              </a:spcAft>
            </a:pPr>
            <a:r>
              <a:rPr lang="ja-JP" altLang="en-US" sz="1400" dirty="0">
                <a:solidFill>
                  <a:schemeClr val="tx1"/>
                </a:solidFill>
                <a:latin typeface="HGPｺﾞｼｯｸE" panose="020B0900000000000000" pitchFamily="50" charset="-128"/>
                <a:ea typeface="HGPｺﾞｼｯｸE" panose="020B0900000000000000" pitchFamily="50" charset="-128"/>
              </a:rPr>
              <a:t> 　　</a:t>
            </a:r>
            <a:r>
              <a:rPr lang="en-US" altLang="ja-JP" sz="1400" dirty="0" smtClean="0">
                <a:solidFill>
                  <a:schemeClr val="tx1"/>
                </a:solidFill>
                <a:latin typeface="HGPｺﾞｼｯｸE" panose="020B0900000000000000" pitchFamily="50" charset="-128"/>
                <a:ea typeface="HGPｺﾞｼｯｸE" panose="020B0900000000000000" pitchFamily="50" charset="-128"/>
              </a:rPr>
              <a:t>Start Collaboration</a:t>
            </a:r>
            <a:r>
              <a:rPr lang="ja-JP" altLang="en-US" sz="1400" dirty="0" smtClean="0">
                <a:solidFill>
                  <a:schemeClr val="tx1"/>
                </a:solidFill>
                <a:latin typeface="HGPｺﾞｼｯｸE" panose="020B0900000000000000" pitchFamily="50" charset="-128"/>
                <a:ea typeface="HGPｺﾞｼｯｸE" panose="020B0900000000000000" pitchFamily="50" charset="-128"/>
              </a:rPr>
              <a:t>＠</a:t>
            </a:r>
            <a:r>
              <a:rPr lang="en-US" altLang="ja-JP" sz="1400" dirty="0">
                <a:solidFill>
                  <a:schemeClr val="tx1"/>
                </a:solidFill>
                <a:latin typeface="HGPｺﾞｼｯｸE" panose="020B0900000000000000" pitchFamily="50" charset="-128"/>
                <a:ea typeface="HGPｺﾞｼｯｸE" panose="020B0900000000000000" pitchFamily="50" charset="-128"/>
              </a:rPr>
              <a:t>J-PARC</a:t>
            </a:r>
            <a:endParaRPr lang="ja-JP" altLang="en-US" sz="1400" dirty="0">
              <a:solidFill>
                <a:schemeClr val="tx1"/>
              </a:solidFill>
              <a:latin typeface="HGPｺﾞｼｯｸE" panose="020B0900000000000000" pitchFamily="50" charset="-128"/>
              <a:ea typeface="HGPｺﾞｼｯｸE" panose="020B0900000000000000" pitchFamily="50" charset="-128"/>
            </a:endParaRPr>
          </a:p>
        </p:txBody>
      </p:sp>
      <p:sp>
        <p:nvSpPr>
          <p:cNvPr id="12" name="右矢印 11"/>
          <p:cNvSpPr/>
          <p:nvPr/>
        </p:nvSpPr>
        <p:spPr>
          <a:xfrm>
            <a:off x="3930857" y="3991674"/>
            <a:ext cx="2066502" cy="360040"/>
          </a:xfrm>
          <a:prstGeom prst="rightArrow">
            <a:avLst/>
          </a:prstGeom>
          <a:solidFill>
            <a:srgbClr val="F8F20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fontAlgn="base">
              <a:spcBef>
                <a:spcPct val="0"/>
              </a:spcBef>
              <a:spcAft>
                <a:spcPct val="0"/>
              </a:spcAft>
            </a:pPr>
            <a:r>
              <a:rPr lang="en-US" altLang="ja-JP" sz="1000" dirty="0" smtClean="0">
                <a:solidFill>
                  <a:schemeClr val="tx1"/>
                </a:solidFill>
                <a:latin typeface="ＭＳ Ｐゴシック" panose="020B0600070205080204" pitchFamily="50" charset="-128"/>
                <a:ea typeface="ＭＳ Ｐゴシック" panose="020B0600070205080204" pitchFamily="50" charset="-128"/>
              </a:rPr>
              <a:t>High performance Ge Detector</a:t>
            </a:r>
            <a:endParaRPr lang="ja-JP" altLang="en-US" sz="1000" dirty="0">
              <a:solidFill>
                <a:schemeClr val="tx1"/>
              </a:solidFill>
              <a:latin typeface="ＭＳ Ｐゴシック" panose="020B0600070205080204" pitchFamily="50" charset="-128"/>
              <a:ea typeface="ＭＳ Ｐゴシック" panose="020B0600070205080204" pitchFamily="50" charset="-128"/>
            </a:endParaRPr>
          </a:p>
        </p:txBody>
      </p:sp>
      <p:sp>
        <p:nvSpPr>
          <p:cNvPr id="13" name="角丸四角形 12"/>
          <p:cNvSpPr>
            <a:spLocks/>
          </p:cNvSpPr>
          <p:nvPr/>
        </p:nvSpPr>
        <p:spPr>
          <a:xfrm>
            <a:off x="5477930" y="2543200"/>
            <a:ext cx="1070662" cy="453183"/>
          </a:xfrm>
          <a:prstGeom prst="roundRect">
            <a:avLst>
              <a:gd name="adj" fmla="val 7894"/>
            </a:avLst>
          </a:prstGeom>
          <a:solidFill>
            <a:srgbClr val="FFC000"/>
          </a:solidFill>
          <a:effectLst/>
        </p:spPr>
        <p:txBody>
          <a:bodyPr wrap="square" lIns="72000" tIns="0" rIns="72000" bIns="0" anchor="ctr" anchorCtr="0">
            <a:noAutofit/>
          </a:bodyPr>
          <a:lstStyle/>
          <a:p>
            <a:pPr algn="ctr" fontAlgn="base">
              <a:spcBef>
                <a:spcPct val="0"/>
              </a:spcBef>
              <a:spcAft>
                <a:spcPct val="0"/>
              </a:spcAft>
            </a:pPr>
            <a:r>
              <a:rPr lang="en-US" altLang="ja-JP" sz="900" dirty="0" smtClean="0">
                <a:latin typeface="Arial" charset="0"/>
                <a:ea typeface="ＭＳ Ｐゴシック" pitchFamily="50" charset="-128"/>
              </a:rPr>
              <a:t>PID Detectors for CHARM</a:t>
            </a:r>
            <a:endParaRPr lang="ja-JP" altLang="en-US" sz="900" dirty="0">
              <a:latin typeface="Arial" charset="0"/>
              <a:ea typeface="ＭＳ Ｐゴシック" pitchFamily="50" charset="-128"/>
            </a:endParaRPr>
          </a:p>
        </p:txBody>
      </p:sp>
      <p:sp>
        <p:nvSpPr>
          <p:cNvPr id="14" name="角丸四角形 13"/>
          <p:cNvSpPr>
            <a:spLocks/>
          </p:cNvSpPr>
          <p:nvPr/>
        </p:nvSpPr>
        <p:spPr>
          <a:xfrm>
            <a:off x="6596297" y="2625544"/>
            <a:ext cx="1149667" cy="540000"/>
          </a:xfrm>
          <a:prstGeom prst="roundRect">
            <a:avLst>
              <a:gd name="adj" fmla="val 8809"/>
            </a:avLst>
          </a:prstGeom>
          <a:solidFill>
            <a:srgbClr val="F8F204"/>
          </a:solidFill>
          <a:effectLst/>
        </p:spPr>
        <p:txBody>
          <a:bodyPr wrap="square" lIns="72000" tIns="0" rIns="72000" bIns="0" anchor="ctr">
            <a:noAutofit/>
          </a:bodyPr>
          <a:lstStyle/>
          <a:p>
            <a:pPr fontAlgn="base">
              <a:spcBef>
                <a:spcPct val="0"/>
              </a:spcBef>
              <a:spcAft>
                <a:spcPct val="0"/>
              </a:spcAft>
            </a:pPr>
            <a:r>
              <a:rPr lang="en-US" altLang="ja-JP" sz="900" dirty="0" smtClean="0">
                <a:latin typeface="ＭＳ Ｐゴシック" panose="020B0600070205080204" pitchFamily="50" charset="-128"/>
              </a:rPr>
              <a:t>CHARM Spectrometer</a:t>
            </a:r>
          </a:p>
          <a:p>
            <a:pPr fontAlgn="base">
              <a:spcBef>
                <a:spcPct val="0"/>
              </a:spcBef>
              <a:spcAft>
                <a:spcPct val="0"/>
              </a:spcAft>
            </a:pPr>
            <a:r>
              <a:rPr lang="en-US" altLang="ja-JP" sz="900" b="1" dirty="0" smtClean="0">
                <a:latin typeface="ＭＳ Ｐゴシック" panose="020B0600070205080204" pitchFamily="50" charset="-128"/>
                <a:sym typeface="Wingdings" panose="05000000000000000000" pitchFamily="2" charset="2"/>
              </a:rPr>
              <a:t>Commissioning</a:t>
            </a:r>
            <a:endParaRPr lang="en-US" altLang="ja-JP" sz="900" b="1" dirty="0" smtClean="0">
              <a:latin typeface="ＭＳ Ｐゴシック" panose="020B0600070205080204" pitchFamily="50" charset="-128"/>
            </a:endParaRPr>
          </a:p>
        </p:txBody>
      </p:sp>
      <p:sp>
        <p:nvSpPr>
          <p:cNvPr id="15" name="右矢印 14"/>
          <p:cNvSpPr/>
          <p:nvPr/>
        </p:nvSpPr>
        <p:spPr>
          <a:xfrm>
            <a:off x="6596296" y="2306486"/>
            <a:ext cx="1355607" cy="360000"/>
          </a:xfrm>
          <a:prstGeom prst="rightArrow">
            <a:avLst/>
          </a:prstGeom>
          <a:solidFill>
            <a:srgbClr val="F8F20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lvl="0" algn="ctr"/>
            <a:r>
              <a:rPr lang="en-US" altLang="ja-JP" sz="1000" dirty="0" smtClean="0">
                <a:solidFill>
                  <a:schemeClr val="tx1"/>
                </a:solidFill>
                <a:latin typeface="ＭＳ Ｐゴシック" panose="020B0600070205080204" pitchFamily="50" charset="-128"/>
                <a:ea typeface="ＭＳ Ｐゴシック" panose="020B0600070205080204" pitchFamily="50" charset="-128"/>
              </a:rPr>
              <a:t>Startup CHARM Exp. </a:t>
            </a:r>
            <a:endParaRPr lang="ja-JP" altLang="en-US" sz="1000" dirty="0">
              <a:solidFill>
                <a:schemeClr val="tx1"/>
              </a:solidFill>
              <a:latin typeface="ＭＳ Ｐゴシック" panose="020B0600070205080204" pitchFamily="50" charset="-128"/>
              <a:ea typeface="ＭＳ Ｐゴシック" panose="020B0600070205080204" pitchFamily="50" charset="-128"/>
            </a:endParaRPr>
          </a:p>
        </p:txBody>
      </p:sp>
      <p:sp>
        <p:nvSpPr>
          <p:cNvPr id="16" name="角丸四角形 15"/>
          <p:cNvSpPr>
            <a:spLocks/>
          </p:cNvSpPr>
          <p:nvPr/>
        </p:nvSpPr>
        <p:spPr>
          <a:xfrm>
            <a:off x="4049069" y="2195069"/>
            <a:ext cx="1083830" cy="403094"/>
          </a:xfrm>
          <a:prstGeom prst="roundRect">
            <a:avLst>
              <a:gd name="adj" fmla="val 9649"/>
            </a:avLst>
          </a:prstGeom>
          <a:solidFill>
            <a:srgbClr val="66CCFF"/>
          </a:solidFill>
          <a:effectLst/>
        </p:spPr>
        <p:txBody>
          <a:bodyPr wrap="square" lIns="72000" tIns="0" rIns="72000" bIns="0" anchor="ctr" anchorCtr="0">
            <a:noAutofit/>
          </a:bodyPr>
          <a:lstStyle/>
          <a:p>
            <a:pPr>
              <a:defRPr/>
            </a:pPr>
            <a:r>
              <a:rPr lang="en-US" altLang="ja-JP" sz="900" dirty="0" smtClean="0">
                <a:latin typeface="Arial" charset="0"/>
                <a:ea typeface="ＭＳ Ｐゴシック" pitchFamily="50" charset="-128"/>
              </a:rPr>
              <a:t>2ndary Beam Diagnostic Device</a:t>
            </a:r>
          </a:p>
        </p:txBody>
      </p:sp>
      <p:sp>
        <p:nvSpPr>
          <p:cNvPr id="17" name="曲折矢印 16"/>
          <p:cNvSpPr/>
          <p:nvPr/>
        </p:nvSpPr>
        <p:spPr>
          <a:xfrm rot="16200000" flipV="1">
            <a:off x="5120962" y="2680046"/>
            <a:ext cx="245177" cy="706180"/>
          </a:xfrm>
          <a:prstGeom prst="bentArrow">
            <a:avLst>
              <a:gd name="adj1" fmla="val 16582"/>
              <a:gd name="adj2" fmla="val 17932"/>
              <a:gd name="adj3" fmla="val 19808"/>
              <a:gd name="adj4" fmla="val 43750"/>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base">
              <a:spcBef>
                <a:spcPct val="0"/>
              </a:spcBef>
              <a:spcAft>
                <a:spcPct val="0"/>
              </a:spcAft>
            </a:pPr>
            <a:endParaRPr lang="ja-JP" altLang="en-US">
              <a:solidFill>
                <a:schemeClr val="bg1"/>
              </a:solidFill>
            </a:endParaRPr>
          </a:p>
        </p:txBody>
      </p:sp>
      <p:sp>
        <p:nvSpPr>
          <p:cNvPr id="18" name="角丸四角形 17"/>
          <p:cNvSpPr/>
          <p:nvPr/>
        </p:nvSpPr>
        <p:spPr>
          <a:xfrm>
            <a:off x="1196805" y="4562779"/>
            <a:ext cx="1368152" cy="252000"/>
          </a:xfrm>
          <a:prstGeom prst="roundRect">
            <a:avLst/>
          </a:prstGeom>
          <a:solidFill>
            <a:srgbClr val="F8F204"/>
          </a:solidFill>
          <a:effectLst/>
        </p:spPr>
        <p:txBody>
          <a:bodyPr wrap="square" lIns="36000" tIns="0" rIns="36000" bIns="0" anchor="ctr">
            <a:noAutofit/>
          </a:bodyPr>
          <a:lstStyle/>
          <a:p>
            <a:pPr algn="ctr" fontAlgn="base">
              <a:spcBef>
                <a:spcPct val="0"/>
              </a:spcBef>
              <a:spcAft>
                <a:spcPct val="0"/>
              </a:spcAft>
            </a:pPr>
            <a:r>
              <a:rPr lang="en-US" altLang="en-US" sz="1000" dirty="0" smtClean="0">
                <a:latin typeface="ＭＳ Ｐゴシック" panose="020B0600070205080204" pitchFamily="50" charset="-128"/>
              </a:rPr>
              <a:t>CAGRA</a:t>
            </a:r>
            <a:r>
              <a:rPr lang="ja-JP" altLang="en-US" sz="1000" dirty="0">
                <a:latin typeface="ＭＳ Ｐゴシック" panose="020B0600070205080204" pitchFamily="50" charset="-128"/>
              </a:rPr>
              <a:t> </a:t>
            </a:r>
            <a:r>
              <a:rPr lang="en-US" altLang="ja-JP" sz="1000" dirty="0" smtClean="0">
                <a:latin typeface="ＭＳ Ｐゴシック" panose="020B0600070205080204" pitchFamily="50" charset="-128"/>
              </a:rPr>
              <a:t>Exp.</a:t>
            </a:r>
            <a:endParaRPr lang="ja-JP" altLang="en-US" sz="1000" dirty="0">
              <a:latin typeface="ＭＳ Ｐゴシック" panose="020B0600070205080204" pitchFamily="50" charset="-128"/>
            </a:endParaRPr>
          </a:p>
        </p:txBody>
      </p:sp>
      <p:sp>
        <p:nvSpPr>
          <p:cNvPr id="19" name="正方形/長方形 18"/>
          <p:cNvSpPr/>
          <p:nvPr/>
        </p:nvSpPr>
        <p:spPr>
          <a:xfrm>
            <a:off x="618104" y="3467324"/>
            <a:ext cx="8305357" cy="232929"/>
          </a:xfrm>
          <a:prstGeom prst="rect">
            <a:avLst/>
          </a:prstGeom>
          <a:gradFill flip="none" rotWithShape="1">
            <a:gsLst>
              <a:gs pos="36000">
                <a:srgbClr val="8DC278"/>
              </a:gs>
              <a:gs pos="0">
                <a:srgbClr val="FFFFF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fontAlgn="base">
              <a:spcBef>
                <a:spcPct val="0"/>
              </a:spcBef>
              <a:spcAft>
                <a:spcPct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                            　　　　　　　　　　　　　　　　　　　</a:t>
            </a:r>
            <a:r>
              <a:rPr lang="ja-JP" altLang="en-US" sz="1400" dirty="0" smtClean="0">
                <a:solidFill>
                  <a:schemeClr val="bg1"/>
                </a:solidFill>
                <a:latin typeface="HGPｺﾞｼｯｸE" panose="020B0900000000000000" pitchFamily="50" charset="-128"/>
                <a:ea typeface="HGPｺﾞｼｯｸE" panose="020B0900000000000000" pitchFamily="50" charset="-128"/>
              </a:rPr>
              <a:t>             </a:t>
            </a:r>
            <a:r>
              <a:rPr lang="en-US" altLang="ja-JP" sz="1400" dirty="0" smtClean="0">
                <a:solidFill>
                  <a:schemeClr val="bg1"/>
                </a:solidFill>
                <a:latin typeface="HGPｺﾞｼｯｸE" panose="020B0900000000000000" pitchFamily="50" charset="-128"/>
                <a:ea typeface="HGPｺﾞｼｯｸE" panose="020B0900000000000000" pitchFamily="50" charset="-128"/>
              </a:rPr>
              <a:t>LEPS2 for User Based Research</a:t>
            </a:r>
            <a:endParaRPr lang="ja-JP" altLang="en-US" sz="1400" dirty="0">
              <a:solidFill>
                <a:schemeClr val="bg1"/>
              </a:solidFill>
              <a:latin typeface="HGPｺﾞｼｯｸE" panose="020B0900000000000000" pitchFamily="50" charset="-128"/>
              <a:ea typeface="HGPｺﾞｼｯｸE" panose="020B0900000000000000" pitchFamily="50" charset="-128"/>
            </a:endParaRPr>
          </a:p>
        </p:txBody>
      </p:sp>
      <p:sp>
        <p:nvSpPr>
          <p:cNvPr id="20" name="右矢印 19"/>
          <p:cNvSpPr/>
          <p:nvPr/>
        </p:nvSpPr>
        <p:spPr>
          <a:xfrm>
            <a:off x="4848193" y="3112343"/>
            <a:ext cx="2153011" cy="360000"/>
          </a:xfrm>
          <a:prstGeom prst="rightArrow">
            <a:avLst/>
          </a:prstGeom>
          <a:solidFill>
            <a:srgbClr val="F8F20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0" rIns="36000" bIns="0" rtlCol="0" anchor="ctr"/>
          <a:lstStyle/>
          <a:p>
            <a:pPr fontAlgn="base">
              <a:spcBef>
                <a:spcPct val="0"/>
              </a:spcBef>
              <a:spcAft>
                <a:spcPct val="0"/>
              </a:spcAft>
            </a:pPr>
            <a:r>
              <a:rPr lang="en-US" altLang="ja-JP" sz="1000" dirty="0" smtClean="0">
                <a:solidFill>
                  <a:schemeClr val="tx1"/>
                </a:solidFill>
                <a:latin typeface="ＭＳ Ｐゴシック" panose="020B0600070205080204" pitchFamily="50" charset="-128"/>
                <a:ea typeface="ＭＳ Ｐゴシック" panose="020B0600070205080204" pitchFamily="50" charset="-128"/>
              </a:rPr>
              <a:t>Start Exotic Hadron spectroscopy</a:t>
            </a:r>
            <a:endParaRPr lang="ja-JP" altLang="en-US" sz="1000" dirty="0">
              <a:solidFill>
                <a:schemeClr val="tx1"/>
              </a:solidFill>
              <a:latin typeface="ＭＳ Ｐゴシック" panose="020B0600070205080204" pitchFamily="50" charset="-128"/>
              <a:ea typeface="ＭＳ Ｐゴシック" panose="020B0600070205080204" pitchFamily="50" charset="-128"/>
            </a:endParaRPr>
          </a:p>
        </p:txBody>
      </p:sp>
      <p:sp>
        <p:nvSpPr>
          <p:cNvPr id="21" name="角丸四角形 20"/>
          <p:cNvSpPr>
            <a:spLocks/>
          </p:cNvSpPr>
          <p:nvPr/>
        </p:nvSpPr>
        <p:spPr>
          <a:xfrm>
            <a:off x="4065607" y="5875486"/>
            <a:ext cx="1035488" cy="366286"/>
          </a:xfrm>
          <a:prstGeom prst="roundRect">
            <a:avLst/>
          </a:prstGeom>
          <a:solidFill>
            <a:srgbClr val="66CCFF"/>
          </a:solidFill>
          <a:effectLst/>
        </p:spPr>
        <p:txBody>
          <a:bodyPr wrap="square" lIns="72000" tIns="0" rIns="36000" bIns="0" anchor="ctr" anchorCtr="0">
            <a:noAutofit/>
          </a:bodyPr>
          <a:lstStyle/>
          <a:p>
            <a:pPr>
              <a:defRPr/>
            </a:pPr>
            <a:r>
              <a:rPr lang="en-US" altLang="ja-JP" sz="900" dirty="0" smtClean="0">
                <a:latin typeface="Arial" charset="0"/>
                <a:ea typeface="ＭＳ Ｐゴシック" pitchFamily="50" charset="-128"/>
              </a:rPr>
              <a:t>3D-muon detection system</a:t>
            </a:r>
            <a:endParaRPr lang="ja-JP" altLang="en-US" sz="900" dirty="0">
              <a:latin typeface="Arial" charset="0"/>
              <a:ea typeface="ＭＳ Ｐゴシック" pitchFamily="50" charset="-128"/>
            </a:endParaRPr>
          </a:p>
        </p:txBody>
      </p:sp>
      <p:sp>
        <p:nvSpPr>
          <p:cNvPr id="22" name="右矢印 21"/>
          <p:cNvSpPr/>
          <p:nvPr/>
        </p:nvSpPr>
        <p:spPr>
          <a:xfrm>
            <a:off x="3864739" y="5483355"/>
            <a:ext cx="1318728" cy="360000"/>
          </a:xfrm>
          <a:prstGeom prst="rightArrow">
            <a:avLst/>
          </a:prstGeom>
          <a:solidFill>
            <a:srgbClr val="F8F20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fontAlgn="base">
              <a:spcBef>
                <a:spcPct val="0"/>
              </a:spcBef>
              <a:spcAft>
                <a:spcPct val="0"/>
              </a:spcAft>
            </a:pPr>
            <a:r>
              <a:rPr lang="en-US" altLang="ja-JP" sz="1000" dirty="0" smtClean="0">
                <a:solidFill>
                  <a:schemeClr val="tx1"/>
                </a:solidFill>
                <a:latin typeface="ＭＳ Ｐゴシック" panose="020B0600070205080204" pitchFamily="50" charset="-128"/>
                <a:ea typeface="ＭＳ Ｐゴシック" panose="020B0600070205080204" pitchFamily="50" charset="-128"/>
              </a:rPr>
              <a:t>Start up</a:t>
            </a:r>
            <a:endParaRPr lang="ja-JP" altLang="en-US" sz="1000" dirty="0">
              <a:solidFill>
                <a:schemeClr val="tx1"/>
              </a:solidFill>
              <a:latin typeface="ＭＳ Ｐゴシック" panose="020B0600070205080204" pitchFamily="50" charset="-128"/>
              <a:ea typeface="ＭＳ Ｐゴシック" panose="020B0600070205080204" pitchFamily="50" charset="-128"/>
            </a:endParaRPr>
          </a:p>
        </p:txBody>
      </p:sp>
      <p:sp>
        <p:nvSpPr>
          <p:cNvPr id="23" name="右矢印 22"/>
          <p:cNvSpPr/>
          <p:nvPr/>
        </p:nvSpPr>
        <p:spPr>
          <a:xfrm>
            <a:off x="6290466" y="5559795"/>
            <a:ext cx="1476000" cy="765388"/>
          </a:xfrm>
          <a:prstGeom prst="rightArrow">
            <a:avLst>
              <a:gd name="adj1" fmla="val 62159"/>
              <a:gd name="adj2" fmla="val 50000"/>
            </a:avLst>
          </a:prstGeom>
          <a:solidFill>
            <a:srgbClr val="F8F20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000" tIns="0" rIns="36000" bIns="0" rtlCol="0" anchor="ctr"/>
          <a:lstStyle/>
          <a:p>
            <a:pPr fontAlgn="base">
              <a:spcBef>
                <a:spcPct val="0"/>
              </a:spcBef>
              <a:spcAft>
                <a:spcPct val="0"/>
              </a:spcAft>
            </a:pPr>
            <a:r>
              <a:rPr lang="en-US" altLang="ja-JP" sz="1000" dirty="0" smtClean="0">
                <a:solidFill>
                  <a:schemeClr val="tx1"/>
                </a:solidFill>
                <a:latin typeface="ＭＳ Ｐゴシック" panose="020B0600070205080204" pitchFamily="50" charset="-128"/>
                <a:ea typeface="ＭＳ Ｐゴシック" panose="020B0600070205080204" pitchFamily="50" charset="-128"/>
              </a:rPr>
              <a:t>Start up Exp. by means of </a:t>
            </a:r>
            <a:r>
              <a:rPr lang="en-US" altLang="ja-JP" sz="1000" dirty="0" err="1" smtClean="0">
                <a:solidFill>
                  <a:schemeClr val="tx1"/>
                </a:solidFill>
                <a:latin typeface="ＭＳ Ｐゴシック" panose="020B0600070205080204" pitchFamily="50" charset="-128"/>
                <a:ea typeface="ＭＳ Ｐゴシック" panose="020B0600070205080204" pitchFamily="50" charset="-128"/>
              </a:rPr>
              <a:t>Muon</a:t>
            </a:r>
            <a:r>
              <a:rPr lang="en-US" altLang="ja-JP" sz="1000" dirty="0" smtClean="0">
                <a:solidFill>
                  <a:schemeClr val="tx1"/>
                </a:solidFill>
                <a:latin typeface="ＭＳ Ｐゴシック" panose="020B0600070205080204" pitchFamily="50" charset="-128"/>
                <a:ea typeface="ＭＳ Ｐゴシック" panose="020B0600070205080204" pitchFamily="50" charset="-128"/>
              </a:rPr>
              <a:t> Spin Rotation </a:t>
            </a:r>
            <a:endParaRPr lang="ja-JP" altLang="en-US" sz="1000" dirty="0">
              <a:solidFill>
                <a:schemeClr val="tx1"/>
              </a:solidFill>
              <a:latin typeface="ＭＳ Ｐゴシック" panose="020B0600070205080204" pitchFamily="50" charset="-128"/>
              <a:ea typeface="ＭＳ Ｐゴシック" panose="020B0600070205080204" pitchFamily="50" charset="-128"/>
            </a:endParaRPr>
          </a:p>
        </p:txBody>
      </p:sp>
      <p:sp>
        <p:nvSpPr>
          <p:cNvPr id="24" name="右矢印 23"/>
          <p:cNvSpPr/>
          <p:nvPr/>
        </p:nvSpPr>
        <p:spPr>
          <a:xfrm>
            <a:off x="138598" y="3249628"/>
            <a:ext cx="3386933" cy="360000"/>
          </a:xfrm>
          <a:prstGeom prst="rightArrow">
            <a:avLst/>
          </a:prstGeom>
          <a:solidFill>
            <a:srgbClr val="F8F20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0" rIns="108000" bIns="0" rtlCol="0" anchor="ctr"/>
          <a:lstStyle/>
          <a:p>
            <a:pPr lvl="0" algn="r"/>
            <a:r>
              <a:rPr lang="en-US" altLang="ja-JP" sz="1000" dirty="0" err="1" smtClean="0">
                <a:solidFill>
                  <a:schemeClr val="tx1"/>
                </a:solidFill>
                <a:latin typeface="ＭＳ Ｐゴシック" panose="020B0600070205080204" pitchFamily="50" charset="-128"/>
                <a:ea typeface="ＭＳ Ｐゴシック" panose="020B0600070205080204" pitchFamily="50" charset="-128"/>
              </a:rPr>
              <a:t>Exp</a:t>
            </a:r>
            <a:r>
              <a:rPr lang="en-US" altLang="ja-JP" sz="1000" dirty="0" smtClean="0">
                <a:solidFill>
                  <a:schemeClr val="tx1"/>
                </a:solidFill>
                <a:latin typeface="ＭＳ Ｐゴシック" panose="020B0600070205080204" pitchFamily="50" charset="-128"/>
                <a:ea typeface="ＭＳ Ｐゴシック" panose="020B0600070205080204" pitchFamily="50" charset="-128"/>
              </a:rPr>
              <a:t> with </a:t>
            </a:r>
            <a:r>
              <a:rPr lang="en-US" altLang="ja-JP" sz="1000" dirty="0" err="1" smtClean="0">
                <a:solidFill>
                  <a:schemeClr val="tx1"/>
                </a:solidFill>
                <a:latin typeface="ＭＳ Ｐゴシック" panose="020B0600070205080204" pitchFamily="50" charset="-128"/>
                <a:ea typeface="ＭＳ Ｐゴシック" panose="020B0600070205080204" pitchFamily="50" charset="-128"/>
              </a:rPr>
              <a:t>BGOegg</a:t>
            </a:r>
            <a:r>
              <a:rPr lang="en-US" altLang="ja-JP" sz="1000" dirty="0" smtClean="0">
                <a:solidFill>
                  <a:schemeClr val="tx1"/>
                </a:solidFill>
                <a:latin typeface="ＭＳ Ｐゴシック" panose="020B0600070205080204" pitchFamily="50" charset="-128"/>
                <a:ea typeface="ＭＳ Ｐゴシック" panose="020B0600070205080204" pitchFamily="50" charset="-128"/>
              </a:rPr>
              <a:t> (Tohoku/ELPH)</a:t>
            </a:r>
            <a:endParaRPr lang="ja-JP" altLang="en-US" sz="1000" dirty="0">
              <a:solidFill>
                <a:schemeClr val="tx1"/>
              </a:solidFill>
              <a:latin typeface="ＭＳ Ｐゴシック" panose="020B0600070205080204" pitchFamily="50" charset="-128"/>
              <a:ea typeface="ＭＳ Ｐゴシック" panose="020B0600070205080204" pitchFamily="50" charset="-128"/>
            </a:endParaRPr>
          </a:p>
        </p:txBody>
      </p:sp>
      <p:sp>
        <p:nvSpPr>
          <p:cNvPr id="25" name="テキスト ボックス 24"/>
          <p:cNvSpPr txBox="1"/>
          <p:nvPr/>
        </p:nvSpPr>
        <p:spPr>
          <a:xfrm>
            <a:off x="674109" y="2453503"/>
            <a:ext cx="434472" cy="1291563"/>
          </a:xfrm>
          <a:prstGeom prst="roundRect">
            <a:avLst>
              <a:gd name="adj" fmla="val 50000"/>
            </a:avLst>
          </a:prstGeom>
          <a:solidFill>
            <a:schemeClr val="bg1"/>
          </a:solidFill>
          <a:ln w="3175">
            <a:solidFill>
              <a:schemeClr val="tx1"/>
            </a:solidFill>
          </a:ln>
        </p:spPr>
        <p:txBody>
          <a:bodyPr vert="eaVert" wrap="square" lIns="0" tIns="72000" rIns="0" bIns="0" rtlCol="0" anchor="ctr" anchorCtr="0">
            <a:noAutofit/>
          </a:bodyPr>
          <a:lstStyle/>
          <a:p>
            <a:pPr fontAlgn="base">
              <a:spcBef>
                <a:spcPct val="0"/>
              </a:spcBef>
              <a:spcAft>
                <a:spcPct val="0"/>
              </a:spcAft>
            </a:pPr>
            <a:r>
              <a:rPr lang="en-US" altLang="ja-JP" sz="1200" b="1" dirty="0" smtClean="0">
                <a:latin typeface="Arial" charset="0"/>
                <a:ea typeface="ＭＳ Ｐゴシック" pitchFamily="50" charset="-128"/>
              </a:rPr>
              <a:t>LEPS Facility</a:t>
            </a:r>
            <a:endParaRPr lang="ja-JP" altLang="en-US" sz="1200" b="1" dirty="0">
              <a:latin typeface="Arial" charset="0"/>
              <a:ea typeface="ＭＳ Ｐゴシック" pitchFamily="50" charset="-128"/>
            </a:endParaRPr>
          </a:p>
        </p:txBody>
      </p:sp>
      <p:sp>
        <p:nvSpPr>
          <p:cNvPr id="26" name="角丸四角形 25"/>
          <p:cNvSpPr>
            <a:spLocks/>
          </p:cNvSpPr>
          <p:nvPr/>
        </p:nvSpPr>
        <p:spPr>
          <a:xfrm>
            <a:off x="3549051" y="3080843"/>
            <a:ext cx="1364700" cy="510314"/>
          </a:xfrm>
          <a:prstGeom prst="roundRect">
            <a:avLst>
              <a:gd name="adj" fmla="val 7894"/>
            </a:avLst>
          </a:prstGeom>
          <a:solidFill>
            <a:srgbClr val="66CCFF"/>
          </a:solidFill>
          <a:effectLst/>
        </p:spPr>
        <p:txBody>
          <a:bodyPr wrap="square" lIns="72000" tIns="0" rIns="72000" bIns="0" anchor="ctr" anchorCtr="0">
            <a:noAutofit/>
          </a:bodyPr>
          <a:lstStyle/>
          <a:p>
            <a:pPr>
              <a:defRPr/>
            </a:pPr>
            <a:r>
              <a:rPr lang="en-US" altLang="ja-JP" sz="900" dirty="0" err="1" smtClean="0">
                <a:latin typeface="Arial" charset="0"/>
                <a:ea typeface="ＭＳ Ｐゴシック" pitchFamily="50" charset="-128"/>
              </a:rPr>
              <a:t>Commisioning</a:t>
            </a:r>
            <a:r>
              <a:rPr lang="en-US" altLang="ja-JP" sz="900" dirty="0" smtClean="0">
                <a:latin typeface="Arial" charset="0"/>
                <a:ea typeface="ＭＳ Ｐゴシック" pitchFamily="50" charset="-128"/>
              </a:rPr>
              <a:t> LEPS2 Main Spectrometer</a:t>
            </a:r>
            <a:endParaRPr lang="ja-JP" altLang="en-US" sz="900" dirty="0">
              <a:latin typeface="Arial" charset="0"/>
              <a:ea typeface="ＭＳ Ｐゴシック" pitchFamily="50" charset="-128"/>
            </a:endParaRPr>
          </a:p>
        </p:txBody>
      </p:sp>
      <p:sp>
        <p:nvSpPr>
          <p:cNvPr id="27" name="角丸四角形 26"/>
          <p:cNvSpPr>
            <a:spLocks/>
          </p:cNvSpPr>
          <p:nvPr/>
        </p:nvSpPr>
        <p:spPr>
          <a:xfrm>
            <a:off x="5282496" y="4612907"/>
            <a:ext cx="994755" cy="360000"/>
          </a:xfrm>
          <a:prstGeom prst="roundRect">
            <a:avLst>
              <a:gd name="adj" fmla="val 11403"/>
            </a:avLst>
          </a:prstGeom>
          <a:solidFill>
            <a:srgbClr val="FFC000"/>
          </a:solidFill>
          <a:effectLst/>
        </p:spPr>
        <p:txBody>
          <a:bodyPr wrap="square" lIns="72000" tIns="0" rIns="72000" bIns="0" anchor="ctr" anchorCtr="0">
            <a:noAutofit/>
          </a:bodyPr>
          <a:lstStyle/>
          <a:p>
            <a:pPr algn="ctr" fontAlgn="base">
              <a:spcBef>
                <a:spcPct val="0"/>
              </a:spcBef>
              <a:spcAft>
                <a:spcPct val="0"/>
              </a:spcAft>
            </a:pPr>
            <a:r>
              <a:rPr lang="en-US" altLang="ja-JP" sz="900" dirty="0" err="1" smtClean="0">
                <a:latin typeface="Arial" charset="0"/>
                <a:ea typeface="ＭＳ Ｐゴシック" pitchFamily="50" charset="-128"/>
              </a:rPr>
              <a:t>Radactive</a:t>
            </a:r>
            <a:r>
              <a:rPr lang="en-US" altLang="ja-JP" sz="900" dirty="0" smtClean="0">
                <a:latin typeface="Arial" charset="0"/>
                <a:ea typeface="ＭＳ Ｐゴシック" pitchFamily="50" charset="-128"/>
              </a:rPr>
              <a:t> Beam Line</a:t>
            </a:r>
            <a:endParaRPr lang="ja-JP" altLang="en-US" sz="900" dirty="0">
              <a:latin typeface="Arial" charset="0"/>
              <a:ea typeface="ＭＳ Ｐゴシック" pitchFamily="50" charset="-128"/>
            </a:endParaRPr>
          </a:p>
        </p:txBody>
      </p:sp>
      <p:sp>
        <p:nvSpPr>
          <p:cNvPr id="28" name="右矢印 27"/>
          <p:cNvSpPr/>
          <p:nvPr/>
        </p:nvSpPr>
        <p:spPr>
          <a:xfrm>
            <a:off x="6291025" y="4148118"/>
            <a:ext cx="1625438" cy="967870"/>
          </a:xfrm>
          <a:prstGeom prst="rightArrow">
            <a:avLst>
              <a:gd name="adj1" fmla="val 61501"/>
              <a:gd name="adj2" fmla="val 50000"/>
            </a:avLst>
          </a:prstGeom>
          <a:solidFill>
            <a:srgbClr val="F8F20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0" rIns="36000" bIns="0" rtlCol="0" anchor="ctr"/>
          <a:lstStyle/>
          <a:p>
            <a:pPr fontAlgn="base">
              <a:spcBef>
                <a:spcPct val="0"/>
              </a:spcBef>
              <a:spcAft>
                <a:spcPct val="0"/>
              </a:spcAft>
            </a:pPr>
            <a:r>
              <a:rPr lang="en-US" altLang="ja-JP" sz="1000" dirty="0" smtClean="0">
                <a:solidFill>
                  <a:schemeClr val="tx1"/>
                </a:solidFill>
                <a:latin typeface="ＭＳ Ｐゴシック" panose="020B0600070205080204" pitchFamily="50" charset="-128"/>
                <a:ea typeface="ＭＳ Ｐゴシック" panose="020B0600070205080204" pitchFamily="50" charset="-128"/>
              </a:rPr>
              <a:t>Start up Exp. </a:t>
            </a:r>
            <a:r>
              <a:rPr lang="en-US" altLang="ja-JP" sz="1000" dirty="0">
                <a:solidFill>
                  <a:schemeClr val="tx1"/>
                </a:solidFill>
                <a:latin typeface="ＭＳ Ｐゴシック" panose="020B0600070205080204" pitchFamily="50" charset="-128"/>
                <a:ea typeface="ＭＳ Ｐゴシック" panose="020B0600070205080204" pitchFamily="50" charset="-128"/>
              </a:rPr>
              <a:t>o</a:t>
            </a:r>
            <a:r>
              <a:rPr lang="en-US" altLang="ja-JP" sz="1000" dirty="0" smtClean="0">
                <a:solidFill>
                  <a:schemeClr val="tx1"/>
                </a:solidFill>
                <a:latin typeface="ＭＳ Ｐゴシック" panose="020B0600070205080204" pitchFamily="50" charset="-128"/>
                <a:ea typeface="ＭＳ Ｐゴシック" panose="020B0600070205080204" pitchFamily="50" charset="-128"/>
              </a:rPr>
              <a:t>f Hyper-deformed nuclei</a:t>
            </a:r>
            <a:endParaRPr lang="en-US" altLang="ja-JP" sz="1000" dirty="0">
              <a:solidFill>
                <a:schemeClr val="tx1"/>
              </a:solidFill>
              <a:latin typeface="ＭＳ Ｐゴシック" panose="020B0600070205080204" pitchFamily="50" charset="-128"/>
              <a:ea typeface="ＭＳ Ｐゴシック" panose="020B0600070205080204" pitchFamily="50" charset="-128"/>
            </a:endParaRPr>
          </a:p>
        </p:txBody>
      </p:sp>
      <p:sp>
        <p:nvSpPr>
          <p:cNvPr id="29" name="右矢印 28"/>
          <p:cNvSpPr/>
          <p:nvPr/>
        </p:nvSpPr>
        <p:spPr>
          <a:xfrm>
            <a:off x="130357" y="1410555"/>
            <a:ext cx="8852290" cy="376566"/>
          </a:xfrm>
          <a:prstGeom prst="rightArrow">
            <a:avLst/>
          </a:prstGeom>
          <a:solidFill>
            <a:schemeClr val="bg1">
              <a:lumMod val="7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base">
              <a:spcBef>
                <a:spcPct val="0"/>
              </a:spcBef>
              <a:spcAft>
                <a:spcPct val="0"/>
              </a:spcAft>
            </a:pPr>
            <a:endParaRPr lang="ja-JP" altLang="en-US" dirty="0">
              <a:solidFill>
                <a:schemeClr val="bg1"/>
              </a:solidFill>
            </a:endParaRPr>
          </a:p>
        </p:txBody>
      </p:sp>
      <p:sp>
        <p:nvSpPr>
          <p:cNvPr id="30" name="正方形/長方形 29"/>
          <p:cNvSpPr/>
          <p:nvPr/>
        </p:nvSpPr>
        <p:spPr>
          <a:xfrm>
            <a:off x="2054191" y="1498554"/>
            <a:ext cx="4989301" cy="184666"/>
          </a:xfrm>
          <a:prstGeom prst="rect">
            <a:avLst/>
          </a:prstGeom>
        </p:spPr>
        <p:txBody>
          <a:bodyPr wrap="square" lIns="0" tIns="0" rIns="0" bIns="0">
            <a:spAutoFit/>
          </a:bodyPr>
          <a:lstStyle/>
          <a:p>
            <a:pPr algn="ctr" fontAlgn="base">
              <a:spcBef>
                <a:spcPct val="0"/>
              </a:spcBef>
              <a:spcAft>
                <a:spcPct val="0"/>
              </a:spcAft>
            </a:pPr>
            <a:r>
              <a:rPr lang="en-US" altLang="ja-JP" sz="1200" b="1" dirty="0" smtClean="0">
                <a:latin typeface="+mn-ea"/>
              </a:rPr>
              <a:t>R&amp;D for High Speed </a:t>
            </a:r>
            <a:r>
              <a:rPr lang="en-US" altLang="ja-JP" sz="1200" b="1" dirty="0" err="1" smtClean="0">
                <a:latin typeface="+mn-ea"/>
              </a:rPr>
              <a:t>Elesctronic</a:t>
            </a:r>
            <a:r>
              <a:rPr lang="en-US" altLang="ja-JP" sz="1200" b="1" dirty="0" smtClean="0">
                <a:latin typeface="+mn-ea"/>
              </a:rPr>
              <a:t>/DAQ system</a:t>
            </a:r>
            <a:endParaRPr lang="ja-JP" altLang="en-US" sz="1200" b="1" dirty="0">
              <a:latin typeface="+mn-ea"/>
            </a:endParaRPr>
          </a:p>
        </p:txBody>
      </p:sp>
      <p:sp>
        <p:nvSpPr>
          <p:cNvPr id="31" name="右矢印 30"/>
          <p:cNvSpPr/>
          <p:nvPr/>
        </p:nvSpPr>
        <p:spPr>
          <a:xfrm>
            <a:off x="130357" y="1787121"/>
            <a:ext cx="8852290" cy="376566"/>
          </a:xfrm>
          <a:prstGeom prst="rightArrow">
            <a:avLst/>
          </a:prstGeom>
          <a:solidFill>
            <a:schemeClr val="tx2">
              <a:lumMod val="40000"/>
              <a:lumOff val="6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base">
              <a:spcBef>
                <a:spcPct val="0"/>
              </a:spcBef>
              <a:spcAft>
                <a:spcPct val="0"/>
              </a:spcAft>
            </a:pPr>
            <a:endParaRPr lang="ja-JP" altLang="en-US" dirty="0">
              <a:solidFill>
                <a:schemeClr val="bg1"/>
              </a:solidFill>
            </a:endParaRPr>
          </a:p>
        </p:txBody>
      </p:sp>
      <p:sp>
        <p:nvSpPr>
          <p:cNvPr id="32" name="正方形/長方形 31"/>
          <p:cNvSpPr/>
          <p:nvPr/>
        </p:nvSpPr>
        <p:spPr>
          <a:xfrm>
            <a:off x="2332012" y="1813052"/>
            <a:ext cx="4989301" cy="276999"/>
          </a:xfrm>
          <a:prstGeom prst="rect">
            <a:avLst/>
          </a:prstGeom>
        </p:spPr>
        <p:txBody>
          <a:bodyPr wrap="square" lIns="0" tIns="0" rIns="0" bIns="0">
            <a:spAutoFit/>
          </a:bodyPr>
          <a:lstStyle/>
          <a:p>
            <a:pPr algn="ctr" fontAlgn="base">
              <a:spcBef>
                <a:spcPct val="0"/>
              </a:spcBef>
              <a:spcAft>
                <a:spcPct val="0"/>
              </a:spcAft>
            </a:pPr>
            <a:r>
              <a:rPr lang="en-US" altLang="ja-JP" dirty="0" smtClean="0">
                <a:latin typeface="HGP創英角ｺﾞｼｯｸUB" panose="020B0900000000000000" pitchFamily="50" charset="-128"/>
                <a:ea typeface="HGP創英角ｺﾞｼｯｸUB" panose="020B0900000000000000" pitchFamily="50" charset="-128"/>
              </a:rPr>
              <a:t>Spectroscopy of Exotic/Charm Hadrons</a:t>
            </a:r>
            <a:endParaRPr lang="ja-JP" altLang="en-US" dirty="0">
              <a:latin typeface="HGP創英角ｺﾞｼｯｸUB" panose="020B0900000000000000" pitchFamily="50" charset="-128"/>
              <a:ea typeface="HGP創英角ｺﾞｼｯｸUB" panose="020B0900000000000000" pitchFamily="50" charset="-128"/>
            </a:endParaRPr>
          </a:p>
        </p:txBody>
      </p:sp>
      <p:sp>
        <p:nvSpPr>
          <p:cNvPr id="33" name="右矢印 32"/>
          <p:cNvSpPr/>
          <p:nvPr/>
        </p:nvSpPr>
        <p:spPr>
          <a:xfrm>
            <a:off x="130357" y="3700254"/>
            <a:ext cx="8852290" cy="376566"/>
          </a:xfrm>
          <a:prstGeom prst="rightArrow">
            <a:avLst/>
          </a:prstGeom>
          <a:solidFill>
            <a:schemeClr val="tx2">
              <a:lumMod val="40000"/>
              <a:lumOff val="6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base">
              <a:spcBef>
                <a:spcPct val="0"/>
              </a:spcBef>
              <a:spcAft>
                <a:spcPct val="0"/>
              </a:spcAft>
            </a:pPr>
            <a:endParaRPr lang="ja-JP" altLang="en-US" dirty="0">
              <a:solidFill>
                <a:schemeClr val="bg1"/>
              </a:solidFill>
            </a:endParaRPr>
          </a:p>
        </p:txBody>
      </p:sp>
      <p:sp>
        <p:nvSpPr>
          <p:cNvPr id="34" name="正方形/長方形 33"/>
          <p:cNvSpPr/>
          <p:nvPr/>
        </p:nvSpPr>
        <p:spPr>
          <a:xfrm>
            <a:off x="2332012" y="3726185"/>
            <a:ext cx="4989301" cy="276999"/>
          </a:xfrm>
          <a:prstGeom prst="rect">
            <a:avLst/>
          </a:prstGeom>
        </p:spPr>
        <p:txBody>
          <a:bodyPr wrap="square" lIns="0" tIns="0" rIns="0" bIns="0">
            <a:spAutoFit/>
          </a:bodyPr>
          <a:lstStyle/>
          <a:p>
            <a:pPr algn="ctr"/>
            <a:r>
              <a:rPr lang="en-US" altLang="ja-JP" dirty="0" smtClean="0">
                <a:latin typeface="HGP創英角ｺﾞｼｯｸUB" panose="020B0900000000000000" pitchFamily="50" charset="-128"/>
                <a:ea typeface="HGP創英角ｺﾞｼｯｸUB" panose="020B0900000000000000" pitchFamily="50" charset="-128"/>
              </a:rPr>
              <a:t>Spectroscopy of Hyper-deformed Nuclei</a:t>
            </a:r>
            <a:endParaRPr lang="ja-JP" altLang="en-US" dirty="0">
              <a:latin typeface="HGP創英角ｺﾞｼｯｸUB" panose="020B0900000000000000" pitchFamily="50" charset="-128"/>
              <a:ea typeface="HGP創英角ｺﾞｼｯｸUB" panose="020B0900000000000000" pitchFamily="50" charset="-128"/>
            </a:endParaRPr>
          </a:p>
        </p:txBody>
      </p:sp>
      <p:sp>
        <p:nvSpPr>
          <p:cNvPr id="35" name="右矢印 34"/>
          <p:cNvSpPr/>
          <p:nvPr/>
        </p:nvSpPr>
        <p:spPr>
          <a:xfrm>
            <a:off x="130357" y="5187287"/>
            <a:ext cx="8852290" cy="376566"/>
          </a:xfrm>
          <a:prstGeom prst="rightArrow">
            <a:avLst/>
          </a:prstGeom>
          <a:solidFill>
            <a:schemeClr val="tx2">
              <a:lumMod val="40000"/>
              <a:lumOff val="6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base">
              <a:spcBef>
                <a:spcPct val="0"/>
              </a:spcBef>
              <a:spcAft>
                <a:spcPct val="0"/>
              </a:spcAft>
            </a:pPr>
            <a:endParaRPr lang="ja-JP" altLang="en-US" dirty="0">
              <a:solidFill>
                <a:schemeClr val="bg1"/>
              </a:solidFill>
            </a:endParaRPr>
          </a:p>
        </p:txBody>
      </p:sp>
      <p:sp>
        <p:nvSpPr>
          <p:cNvPr id="36" name="正方形/長方形 35"/>
          <p:cNvSpPr/>
          <p:nvPr/>
        </p:nvSpPr>
        <p:spPr>
          <a:xfrm>
            <a:off x="2332012" y="5213218"/>
            <a:ext cx="4989301" cy="276999"/>
          </a:xfrm>
          <a:prstGeom prst="rect">
            <a:avLst/>
          </a:prstGeom>
        </p:spPr>
        <p:txBody>
          <a:bodyPr wrap="square" lIns="0" tIns="0" rIns="0" bIns="0">
            <a:spAutoFit/>
          </a:bodyPr>
          <a:lstStyle/>
          <a:p>
            <a:pPr algn="ctr"/>
            <a:r>
              <a:rPr lang="en-US" altLang="ja-JP" dirty="0" smtClean="0">
                <a:latin typeface="HGP創英角ｺﾞｼｯｸUB" panose="020B0900000000000000" pitchFamily="50" charset="-128"/>
                <a:ea typeface="HGP創英角ｺﾞｼｯｸUB" panose="020B0900000000000000" pitchFamily="50" charset="-128"/>
              </a:rPr>
              <a:t>Fundamental/Application Science w/ DC </a:t>
            </a:r>
            <a:r>
              <a:rPr lang="en-US" altLang="ja-JP" dirty="0" err="1" smtClean="0">
                <a:latin typeface="HGP創英角ｺﾞｼｯｸUB" panose="020B0900000000000000" pitchFamily="50" charset="-128"/>
                <a:ea typeface="HGP創英角ｺﾞｼｯｸUB" panose="020B0900000000000000" pitchFamily="50" charset="-128"/>
              </a:rPr>
              <a:t>Muon</a:t>
            </a:r>
            <a:endParaRPr lang="ja-JP" altLang="en-US" dirty="0">
              <a:latin typeface="HGP創英角ｺﾞｼｯｸUB" panose="020B0900000000000000" pitchFamily="50" charset="-128"/>
              <a:ea typeface="HGP創英角ｺﾞｼｯｸUB" panose="020B0900000000000000" pitchFamily="50" charset="-128"/>
            </a:endParaRPr>
          </a:p>
        </p:txBody>
      </p:sp>
      <p:sp>
        <p:nvSpPr>
          <p:cNvPr id="37" name="テキスト ボックス 36"/>
          <p:cNvSpPr txBox="1"/>
          <p:nvPr/>
        </p:nvSpPr>
        <p:spPr>
          <a:xfrm>
            <a:off x="204891" y="1410555"/>
            <a:ext cx="352105" cy="4934586"/>
          </a:xfrm>
          <a:prstGeom prst="roundRect">
            <a:avLst>
              <a:gd name="adj" fmla="val 50000"/>
            </a:avLst>
          </a:prstGeom>
          <a:solidFill>
            <a:schemeClr val="bg1"/>
          </a:solidFill>
          <a:ln w="25400">
            <a:solidFill>
              <a:srgbClr val="F8BEF1"/>
            </a:solidFill>
          </a:ln>
        </p:spPr>
        <p:txBody>
          <a:bodyPr vert="eaVert" wrap="square" lIns="0" tIns="0" rIns="0" bIns="0" rtlCol="0" anchor="ctr">
            <a:noAutofit/>
          </a:bodyPr>
          <a:lstStyle/>
          <a:p>
            <a:pPr algn="ctr" fontAlgn="base">
              <a:spcBef>
                <a:spcPct val="0"/>
              </a:spcBef>
              <a:spcAft>
                <a:spcPct val="0"/>
              </a:spcAft>
            </a:pPr>
            <a:r>
              <a:rPr lang="en-US" altLang="ja-JP" sz="1600" b="1" dirty="0" smtClean="0">
                <a:latin typeface="Arial" charset="0"/>
                <a:ea typeface="ＭＳ Ｐゴシック" pitchFamily="50" charset="-128"/>
              </a:rPr>
              <a:t>Sub-atomic Science Research Center</a:t>
            </a:r>
            <a:endParaRPr lang="ja-JP" altLang="en-US" sz="1600" b="1" dirty="0">
              <a:latin typeface="Arial" charset="0"/>
              <a:ea typeface="ＭＳ Ｐゴシック" pitchFamily="50" charset="-128"/>
            </a:endParaRPr>
          </a:p>
        </p:txBody>
      </p:sp>
      <p:sp>
        <p:nvSpPr>
          <p:cNvPr id="38" name="角丸四角形 37"/>
          <p:cNvSpPr/>
          <p:nvPr/>
        </p:nvSpPr>
        <p:spPr>
          <a:xfrm>
            <a:off x="655627" y="5709111"/>
            <a:ext cx="1987823" cy="432000"/>
          </a:xfrm>
          <a:prstGeom prst="roundRect">
            <a:avLst/>
          </a:prstGeom>
          <a:solidFill>
            <a:srgbClr val="F8F204"/>
          </a:solidFill>
          <a:effectLst/>
        </p:spPr>
        <p:txBody>
          <a:bodyPr wrap="square" lIns="36000" tIns="0" rIns="36000" bIns="0" anchor="ctr">
            <a:noAutofit/>
          </a:bodyPr>
          <a:lstStyle/>
          <a:p>
            <a:pPr algn="ctr" fontAlgn="base">
              <a:spcBef>
                <a:spcPct val="0"/>
              </a:spcBef>
              <a:spcAft>
                <a:spcPct val="0"/>
              </a:spcAft>
            </a:pPr>
            <a:r>
              <a:rPr lang="en-US" altLang="ja-JP" sz="1000" dirty="0" err="1">
                <a:latin typeface="ＭＳ Ｐゴシック" panose="020B0600070205080204" pitchFamily="50" charset="-128"/>
              </a:rPr>
              <a:t>MuSIC</a:t>
            </a:r>
            <a:endParaRPr lang="en-US" altLang="ja-JP" sz="1000" dirty="0">
              <a:latin typeface="ＭＳ Ｐゴシック" panose="020B0600070205080204" pitchFamily="50" charset="-128"/>
            </a:endParaRPr>
          </a:p>
          <a:p>
            <a:pPr algn="ctr" fontAlgn="base">
              <a:spcBef>
                <a:spcPct val="0"/>
              </a:spcBef>
              <a:spcAft>
                <a:spcPct val="0"/>
              </a:spcAft>
            </a:pPr>
            <a:r>
              <a:rPr lang="en-US" altLang="ja-JP" sz="1000" dirty="0" smtClean="0">
                <a:latin typeface="ＭＳ Ｐゴシック" panose="020B0600070205080204" pitchFamily="50" charset="-128"/>
              </a:rPr>
              <a:t>Commissioning</a:t>
            </a:r>
            <a:endParaRPr lang="ja-JP" altLang="en-US" sz="1000" dirty="0">
              <a:latin typeface="ＭＳ Ｐゴシック" panose="020B0600070205080204" pitchFamily="50" charset="-128"/>
            </a:endParaRPr>
          </a:p>
        </p:txBody>
      </p:sp>
      <p:sp>
        <p:nvSpPr>
          <p:cNvPr id="39" name="テキスト ボックス 38"/>
          <p:cNvSpPr txBox="1"/>
          <p:nvPr/>
        </p:nvSpPr>
        <p:spPr>
          <a:xfrm>
            <a:off x="851194" y="4017420"/>
            <a:ext cx="257387" cy="2264053"/>
          </a:xfrm>
          <a:prstGeom prst="roundRect">
            <a:avLst>
              <a:gd name="adj" fmla="val 50000"/>
            </a:avLst>
          </a:prstGeom>
          <a:solidFill>
            <a:schemeClr val="bg1"/>
          </a:solidFill>
          <a:ln w="3175">
            <a:solidFill>
              <a:schemeClr val="tx1"/>
            </a:solidFill>
          </a:ln>
        </p:spPr>
        <p:txBody>
          <a:bodyPr vert="eaVert" wrap="square" lIns="0" tIns="0" rIns="0" bIns="0" rtlCol="0" anchor="ctr" anchorCtr="0">
            <a:noAutofit/>
          </a:bodyPr>
          <a:lstStyle/>
          <a:p>
            <a:pPr algn="ctr" fontAlgn="base">
              <a:spcBef>
                <a:spcPct val="0"/>
              </a:spcBef>
              <a:spcAft>
                <a:spcPct val="0"/>
              </a:spcAft>
            </a:pPr>
            <a:r>
              <a:rPr lang="en-US" altLang="ja-JP" sz="1200" b="1" dirty="0" smtClean="0">
                <a:latin typeface="Arial" charset="0"/>
                <a:ea typeface="ＭＳ Ｐゴシック" pitchFamily="50" charset="-128"/>
              </a:rPr>
              <a:t>Cyclotron Facility</a:t>
            </a:r>
            <a:endParaRPr lang="ja-JP" altLang="en-US" sz="1200" b="1" dirty="0">
              <a:latin typeface="Arial" charset="0"/>
              <a:ea typeface="ＭＳ Ｐゴシック" pitchFamily="50" charset="-128"/>
            </a:endParaRPr>
          </a:p>
        </p:txBody>
      </p:sp>
      <p:sp>
        <p:nvSpPr>
          <p:cNvPr id="40" name="角丸四角形 39"/>
          <p:cNvSpPr/>
          <p:nvPr/>
        </p:nvSpPr>
        <p:spPr>
          <a:xfrm>
            <a:off x="2745584" y="5529972"/>
            <a:ext cx="1193224" cy="464279"/>
          </a:xfrm>
          <a:prstGeom prst="roundRect">
            <a:avLst>
              <a:gd name="adj" fmla="val 6391"/>
            </a:avLst>
          </a:prstGeom>
          <a:solidFill>
            <a:schemeClr val="accent4">
              <a:lumMod val="40000"/>
              <a:lumOff val="60000"/>
            </a:schemeClr>
          </a:solidFill>
          <a:effectLst/>
        </p:spPr>
        <p:txBody>
          <a:bodyPr wrap="square" lIns="72000" tIns="0" rIns="36000" bIns="0" anchor="ctr" anchorCtr="0">
            <a:noAutofit/>
          </a:bodyPr>
          <a:lstStyle/>
          <a:p>
            <a:pPr fontAlgn="base">
              <a:spcBef>
                <a:spcPct val="0"/>
              </a:spcBef>
              <a:spcAft>
                <a:spcPct val="0"/>
              </a:spcAft>
            </a:pPr>
            <a:r>
              <a:rPr lang="en-US" altLang="ja-JP" sz="900" dirty="0" smtClean="0">
                <a:latin typeface="Arial" charset="0"/>
                <a:ea typeface="ＭＳ Ｐゴシック" pitchFamily="50" charset="-128"/>
              </a:rPr>
              <a:t>Intense Surface </a:t>
            </a:r>
            <a:r>
              <a:rPr lang="en-US" altLang="ja-JP" sz="900" dirty="0" err="1" smtClean="0">
                <a:latin typeface="Arial" charset="0"/>
                <a:ea typeface="ＭＳ Ｐゴシック" pitchFamily="50" charset="-128"/>
              </a:rPr>
              <a:t>Muon</a:t>
            </a:r>
            <a:r>
              <a:rPr lang="en-US" altLang="ja-JP" sz="900" dirty="0" smtClean="0">
                <a:latin typeface="Arial" charset="0"/>
                <a:ea typeface="ＭＳ Ｐゴシック" pitchFamily="50" charset="-128"/>
              </a:rPr>
              <a:t> Beam</a:t>
            </a:r>
            <a:endParaRPr lang="ja-JP" altLang="en-US" sz="900" dirty="0">
              <a:latin typeface="Arial" charset="0"/>
              <a:ea typeface="ＭＳ Ｐゴシック" pitchFamily="50" charset="-128"/>
            </a:endParaRPr>
          </a:p>
        </p:txBody>
      </p:sp>
      <p:sp>
        <p:nvSpPr>
          <p:cNvPr id="41" name="角丸四角形 40"/>
          <p:cNvSpPr>
            <a:spLocks/>
          </p:cNvSpPr>
          <p:nvPr/>
        </p:nvSpPr>
        <p:spPr>
          <a:xfrm>
            <a:off x="5188655" y="5648496"/>
            <a:ext cx="1152000" cy="612000"/>
          </a:xfrm>
          <a:prstGeom prst="roundRect">
            <a:avLst>
              <a:gd name="adj" fmla="val 11470"/>
            </a:avLst>
          </a:prstGeom>
          <a:solidFill>
            <a:srgbClr val="FFC000"/>
          </a:solidFill>
          <a:effectLst/>
        </p:spPr>
        <p:txBody>
          <a:bodyPr wrap="square" lIns="72000" tIns="0" rIns="72000" bIns="0" anchor="ctr" anchorCtr="0">
            <a:noAutofit/>
          </a:bodyPr>
          <a:lstStyle/>
          <a:p>
            <a:pPr fontAlgn="base">
              <a:spcBef>
                <a:spcPct val="0"/>
              </a:spcBef>
              <a:spcAft>
                <a:spcPct val="0"/>
              </a:spcAft>
            </a:pPr>
            <a:r>
              <a:rPr lang="en-US" altLang="ja-JP" sz="900" dirty="0" smtClean="0">
                <a:latin typeface="Arial" charset="0"/>
                <a:ea typeface="ＭＳ Ｐゴシック" pitchFamily="50" charset="-128"/>
              </a:rPr>
              <a:t>Ultra-High time res.</a:t>
            </a:r>
            <a:endParaRPr lang="en-US" altLang="ja-JP" sz="900" dirty="0">
              <a:latin typeface="Arial" charset="0"/>
              <a:ea typeface="ＭＳ Ｐゴシック" pitchFamily="50" charset="-128"/>
            </a:endParaRPr>
          </a:p>
          <a:p>
            <a:pPr fontAlgn="base">
              <a:spcBef>
                <a:spcPct val="0"/>
              </a:spcBef>
              <a:spcAft>
                <a:spcPct val="0"/>
              </a:spcAft>
            </a:pPr>
            <a:r>
              <a:rPr lang="en-US" altLang="ja-JP" sz="900" dirty="0" err="1" smtClean="0">
                <a:latin typeface="Arial" charset="0"/>
                <a:ea typeface="ＭＳ Ｐゴシック" pitchFamily="50" charset="-128"/>
              </a:rPr>
              <a:t>Muon</a:t>
            </a:r>
            <a:r>
              <a:rPr lang="en-US" altLang="ja-JP" sz="900" dirty="0" smtClean="0">
                <a:latin typeface="Arial" charset="0"/>
                <a:ea typeface="ＭＳ Ｐゴシック" pitchFamily="50" charset="-128"/>
              </a:rPr>
              <a:t> Spin Rotation</a:t>
            </a:r>
            <a:r>
              <a:rPr lang="ja-JP" altLang="en-US" sz="900" dirty="0">
                <a:latin typeface="Arial" charset="0"/>
                <a:ea typeface="ＭＳ Ｐゴシック" pitchFamily="50" charset="-128"/>
              </a:rPr>
              <a:t> </a:t>
            </a:r>
            <a:r>
              <a:rPr lang="en-US" altLang="ja-JP" sz="900" dirty="0" smtClean="0">
                <a:latin typeface="Arial" charset="0"/>
                <a:ea typeface="ＭＳ Ｐゴシック" pitchFamily="50" charset="-128"/>
              </a:rPr>
              <a:t>Meas.</a:t>
            </a:r>
            <a:endParaRPr lang="en-US" altLang="ja-JP" sz="900" dirty="0">
              <a:latin typeface="Arial" charset="0"/>
              <a:ea typeface="ＭＳ Ｐゴシック" pitchFamily="50" charset="-128"/>
            </a:endParaRPr>
          </a:p>
        </p:txBody>
      </p:sp>
      <p:sp>
        <p:nvSpPr>
          <p:cNvPr id="42" name="右矢印 41"/>
          <p:cNvSpPr/>
          <p:nvPr/>
        </p:nvSpPr>
        <p:spPr>
          <a:xfrm>
            <a:off x="5180704" y="2185708"/>
            <a:ext cx="1476000" cy="360000"/>
          </a:xfrm>
          <a:prstGeom prst="rightArrow">
            <a:avLst/>
          </a:prstGeom>
          <a:solidFill>
            <a:srgbClr val="F8F20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lvl="0"/>
            <a:r>
              <a:rPr lang="en-US" altLang="ja-JP" sz="900" dirty="0" smtClean="0">
                <a:solidFill>
                  <a:schemeClr val="tx1"/>
                </a:solidFill>
                <a:latin typeface="ＭＳ Ｐゴシック" panose="020B0600070205080204" pitchFamily="50" charset="-128"/>
                <a:ea typeface="ＭＳ Ｐゴシック" panose="020B0600070205080204" pitchFamily="50" charset="-128"/>
              </a:rPr>
              <a:t>High Res. Beam </a:t>
            </a:r>
            <a:r>
              <a:rPr lang="en-US" altLang="ja-JP" sz="900" dirty="0" err="1" smtClean="0">
                <a:solidFill>
                  <a:schemeClr val="tx1"/>
                </a:solidFill>
                <a:latin typeface="ＭＳ Ｐゴシック" panose="020B0600070205080204" pitchFamily="50" charset="-128"/>
                <a:ea typeface="ＭＳ Ｐゴシック" panose="020B0600070205080204" pitchFamily="50" charset="-128"/>
              </a:rPr>
              <a:t>Line</a:t>
            </a:r>
            <a:r>
              <a:rPr lang="en-US" altLang="ja-JP" sz="900" dirty="0" err="1" smtClean="0">
                <a:solidFill>
                  <a:schemeClr val="bg1"/>
                </a:solidFill>
                <a:latin typeface="ＭＳ Ｐゴシック" panose="020B0600070205080204" pitchFamily="50" charset="-128"/>
                <a:ea typeface="ＭＳ Ｐゴシック" panose="020B0600070205080204" pitchFamily="50" charset="-128"/>
              </a:rPr>
              <a:t>i</a:t>
            </a:r>
            <a:endParaRPr lang="ja-JP" altLang="en-US" sz="900" dirty="0">
              <a:solidFill>
                <a:schemeClr val="tx1"/>
              </a:solidFill>
              <a:latin typeface="ＭＳ Ｐゴシック" panose="020B0600070205080204" pitchFamily="50" charset="-128"/>
              <a:ea typeface="ＭＳ Ｐゴシック" panose="020B0600070205080204" pitchFamily="50" charset="-128"/>
            </a:endParaRPr>
          </a:p>
        </p:txBody>
      </p:sp>
      <p:sp>
        <p:nvSpPr>
          <p:cNvPr id="43" name="角丸四角形 42"/>
          <p:cNvSpPr>
            <a:spLocks/>
          </p:cNvSpPr>
          <p:nvPr/>
        </p:nvSpPr>
        <p:spPr>
          <a:xfrm>
            <a:off x="2010974" y="2750249"/>
            <a:ext cx="1304723" cy="453183"/>
          </a:xfrm>
          <a:prstGeom prst="roundRect">
            <a:avLst>
              <a:gd name="adj" fmla="val 7894"/>
            </a:avLst>
          </a:prstGeom>
          <a:solidFill>
            <a:schemeClr val="accent4">
              <a:lumMod val="40000"/>
              <a:lumOff val="60000"/>
            </a:schemeClr>
          </a:solidFill>
          <a:effectLst/>
        </p:spPr>
        <p:txBody>
          <a:bodyPr wrap="square" lIns="72000" tIns="0" rIns="72000" bIns="0" anchor="ctr" anchorCtr="0">
            <a:noAutofit/>
          </a:bodyPr>
          <a:lstStyle/>
          <a:p>
            <a:pPr fontAlgn="base">
              <a:spcBef>
                <a:spcPct val="0"/>
              </a:spcBef>
              <a:spcAft>
                <a:spcPct val="0"/>
              </a:spcAft>
            </a:pPr>
            <a:r>
              <a:rPr lang="en-US" altLang="ja-JP" sz="900" dirty="0" smtClean="0">
                <a:latin typeface="Arial" charset="0"/>
                <a:ea typeface="ＭＳ Ｐゴシック" pitchFamily="50" charset="-128"/>
              </a:rPr>
              <a:t>High Res. PID detectors for LEPS2</a:t>
            </a:r>
            <a:endParaRPr lang="ja-JP" altLang="en-US" sz="900" dirty="0">
              <a:latin typeface="Arial" charset="0"/>
              <a:ea typeface="ＭＳ Ｐゴシック" pitchFamily="50" charset="-128"/>
            </a:endParaRPr>
          </a:p>
        </p:txBody>
      </p:sp>
      <p:sp>
        <p:nvSpPr>
          <p:cNvPr id="44" name="角丸四角形 43"/>
          <p:cNvSpPr>
            <a:spLocks/>
          </p:cNvSpPr>
          <p:nvPr/>
        </p:nvSpPr>
        <p:spPr>
          <a:xfrm>
            <a:off x="2535621" y="4003552"/>
            <a:ext cx="1422067" cy="422405"/>
          </a:xfrm>
          <a:prstGeom prst="roundRect">
            <a:avLst>
              <a:gd name="adj" fmla="val 7255"/>
            </a:avLst>
          </a:prstGeom>
          <a:solidFill>
            <a:schemeClr val="accent4">
              <a:lumMod val="40000"/>
              <a:lumOff val="60000"/>
            </a:schemeClr>
          </a:solidFill>
          <a:effectLst/>
        </p:spPr>
        <p:txBody>
          <a:bodyPr wrap="square" lIns="72000" tIns="0" rIns="72000" bIns="0" anchor="ctr" anchorCtr="0">
            <a:noAutofit/>
          </a:bodyPr>
          <a:lstStyle/>
          <a:p>
            <a:pPr fontAlgn="base">
              <a:spcBef>
                <a:spcPct val="0"/>
              </a:spcBef>
              <a:spcAft>
                <a:spcPct val="0"/>
              </a:spcAft>
            </a:pPr>
            <a:r>
              <a:rPr lang="en-US" altLang="ja-JP" sz="900" dirty="0" smtClean="0">
                <a:latin typeface="Arial" charset="0"/>
                <a:ea typeface="ＭＳ Ｐゴシック" pitchFamily="50" charset="-128"/>
              </a:rPr>
              <a:t>Position Sensitive </a:t>
            </a:r>
            <a:r>
              <a:rPr lang="en-US" altLang="ja-JP" sz="900" dirty="0" smtClean="0">
                <a:latin typeface="Symbol" panose="05050102010706020507" pitchFamily="18" charset="2"/>
              </a:rPr>
              <a:t>g</a:t>
            </a:r>
            <a:r>
              <a:rPr lang="en-US" altLang="ja-JP" sz="900" dirty="0" smtClean="0">
                <a:latin typeface="Arial" charset="0"/>
              </a:rPr>
              <a:t>-ray detectors</a:t>
            </a:r>
            <a:endParaRPr lang="ja-JP" altLang="en-US" sz="900" dirty="0">
              <a:latin typeface="Arial" charset="0"/>
              <a:ea typeface="ＭＳ Ｐゴシック" pitchFamily="50" charset="-128"/>
            </a:endParaRPr>
          </a:p>
        </p:txBody>
      </p:sp>
      <p:sp>
        <p:nvSpPr>
          <p:cNvPr id="45" name="右矢印 44"/>
          <p:cNvSpPr/>
          <p:nvPr/>
        </p:nvSpPr>
        <p:spPr>
          <a:xfrm>
            <a:off x="4033803" y="4314829"/>
            <a:ext cx="1485663" cy="360000"/>
          </a:xfrm>
          <a:prstGeom prst="rightArrow">
            <a:avLst/>
          </a:prstGeom>
          <a:solidFill>
            <a:srgbClr val="F8F20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fontAlgn="base">
              <a:spcBef>
                <a:spcPct val="0"/>
              </a:spcBef>
              <a:spcAft>
                <a:spcPct val="0"/>
              </a:spcAft>
            </a:pPr>
            <a:r>
              <a:rPr lang="en-US" altLang="ja-JP" sz="1000" dirty="0" smtClean="0">
                <a:solidFill>
                  <a:schemeClr val="tx1"/>
                </a:solidFill>
                <a:latin typeface="ＭＳ Ｐゴシック" panose="020B0600070205080204" pitchFamily="50" charset="-128"/>
                <a:ea typeface="ＭＳ Ｐゴシック" panose="020B0600070205080204" pitchFamily="50" charset="-128"/>
              </a:rPr>
              <a:t>Coincidence Algorism</a:t>
            </a:r>
            <a:endParaRPr lang="ja-JP" altLang="en-US" sz="1000" dirty="0">
              <a:solidFill>
                <a:schemeClr val="tx1"/>
              </a:solidFill>
              <a:latin typeface="ＭＳ Ｐゴシック" panose="020B0600070205080204" pitchFamily="50" charset="-128"/>
              <a:ea typeface="ＭＳ Ｐゴシック" panose="020B0600070205080204" pitchFamily="50" charset="-128"/>
            </a:endParaRPr>
          </a:p>
        </p:txBody>
      </p:sp>
      <p:sp>
        <p:nvSpPr>
          <p:cNvPr id="46" name="右矢印 45"/>
          <p:cNvSpPr/>
          <p:nvPr/>
        </p:nvSpPr>
        <p:spPr>
          <a:xfrm>
            <a:off x="4412597" y="4839778"/>
            <a:ext cx="1093155" cy="358186"/>
          </a:xfrm>
          <a:prstGeom prst="rightArrow">
            <a:avLst/>
          </a:prstGeom>
          <a:solidFill>
            <a:srgbClr val="F8F20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fontAlgn="base">
              <a:spcBef>
                <a:spcPct val="0"/>
              </a:spcBef>
              <a:spcAft>
                <a:spcPct val="0"/>
              </a:spcAft>
            </a:pPr>
            <a:r>
              <a:rPr lang="en-US" altLang="ja-JP" sz="1000" dirty="0" smtClean="0">
                <a:solidFill>
                  <a:schemeClr val="tx1"/>
                </a:solidFill>
                <a:latin typeface="ＭＳ Ｐゴシック" panose="020B0600070205080204" pitchFamily="50" charset="-128"/>
                <a:ea typeface="ＭＳ Ｐゴシック" panose="020B0600070205080204" pitchFamily="50" charset="-128"/>
              </a:rPr>
              <a:t>Start up</a:t>
            </a:r>
            <a:endParaRPr lang="ja-JP" altLang="en-US" sz="1000" dirty="0">
              <a:solidFill>
                <a:schemeClr val="tx1"/>
              </a:solidFill>
              <a:latin typeface="ＭＳ Ｐゴシック" panose="020B0600070205080204" pitchFamily="50" charset="-128"/>
              <a:ea typeface="ＭＳ Ｐゴシック" panose="020B0600070205080204" pitchFamily="50" charset="-128"/>
            </a:endParaRPr>
          </a:p>
        </p:txBody>
      </p:sp>
      <p:sp>
        <p:nvSpPr>
          <p:cNvPr id="47" name="角丸四角形 46"/>
          <p:cNvSpPr>
            <a:spLocks/>
          </p:cNvSpPr>
          <p:nvPr/>
        </p:nvSpPr>
        <p:spPr>
          <a:xfrm>
            <a:off x="3439520" y="4819586"/>
            <a:ext cx="994755" cy="396000"/>
          </a:xfrm>
          <a:prstGeom prst="roundRect">
            <a:avLst>
              <a:gd name="adj" fmla="val 11403"/>
            </a:avLst>
          </a:prstGeom>
          <a:solidFill>
            <a:srgbClr val="FFC000"/>
          </a:solidFill>
          <a:effectLst/>
        </p:spPr>
        <p:txBody>
          <a:bodyPr wrap="square" lIns="72000" tIns="0" rIns="72000" bIns="0" anchor="ctr" anchorCtr="0">
            <a:noAutofit/>
          </a:bodyPr>
          <a:lstStyle/>
          <a:p>
            <a:pPr algn="ctr" fontAlgn="base">
              <a:spcBef>
                <a:spcPct val="0"/>
              </a:spcBef>
              <a:spcAft>
                <a:spcPct val="0"/>
              </a:spcAft>
            </a:pPr>
            <a:r>
              <a:rPr lang="en-US" altLang="ja-JP" sz="900" dirty="0" smtClean="0">
                <a:latin typeface="Arial" charset="0"/>
                <a:ea typeface="ＭＳ Ｐゴシック" pitchFamily="50" charset="-128"/>
              </a:rPr>
              <a:t>Research for </a:t>
            </a:r>
            <a:r>
              <a:rPr lang="en-US" altLang="ja-JP" sz="900" dirty="0" err="1" smtClean="0">
                <a:latin typeface="Arial" charset="0"/>
                <a:ea typeface="ＭＳ Ｐゴシック" pitchFamily="50" charset="-128"/>
              </a:rPr>
              <a:t>Superdeformed</a:t>
            </a:r>
            <a:r>
              <a:rPr lang="en-US" altLang="ja-JP" sz="900" dirty="0" smtClean="0">
                <a:latin typeface="Arial" charset="0"/>
                <a:ea typeface="ＭＳ Ｐゴシック" pitchFamily="50" charset="-128"/>
              </a:rPr>
              <a:t> Nuclei</a:t>
            </a:r>
            <a:endParaRPr lang="ja-JP" altLang="en-US" sz="900" dirty="0">
              <a:latin typeface="Arial" charset="0"/>
              <a:ea typeface="ＭＳ Ｐゴシック" pitchFamily="50" charset="-128"/>
            </a:endParaRPr>
          </a:p>
        </p:txBody>
      </p:sp>
      <p:sp>
        <p:nvSpPr>
          <p:cNvPr id="48" name="角丸四角形 47"/>
          <p:cNvSpPr>
            <a:spLocks/>
          </p:cNvSpPr>
          <p:nvPr/>
        </p:nvSpPr>
        <p:spPr>
          <a:xfrm>
            <a:off x="3273522" y="4372206"/>
            <a:ext cx="864000" cy="468000"/>
          </a:xfrm>
          <a:prstGeom prst="roundRect">
            <a:avLst>
              <a:gd name="adj" fmla="val 6711"/>
            </a:avLst>
          </a:prstGeom>
          <a:solidFill>
            <a:srgbClr val="66CCFF"/>
          </a:solidFill>
          <a:effectLst/>
        </p:spPr>
        <p:txBody>
          <a:bodyPr wrap="square" lIns="72000" tIns="0" rIns="72000" bIns="0" anchor="ctr" anchorCtr="0">
            <a:noAutofit/>
          </a:bodyPr>
          <a:lstStyle/>
          <a:p>
            <a:pPr>
              <a:defRPr/>
            </a:pPr>
            <a:r>
              <a:rPr lang="en-US" altLang="ja-JP" sz="900" dirty="0" smtClean="0">
                <a:latin typeface="Arial" charset="0"/>
                <a:ea typeface="ＭＳ Ｐゴシック" pitchFamily="50" charset="-128"/>
              </a:rPr>
              <a:t>R&amp;D for </a:t>
            </a:r>
            <a:r>
              <a:rPr lang="en-US" altLang="ja-JP" sz="900" dirty="0" smtClean="0">
                <a:latin typeface="Symbol" panose="05050102010706020507" pitchFamily="18" charset="2"/>
                <a:ea typeface="ＭＳ Ｐゴシック" pitchFamily="50" charset="-128"/>
              </a:rPr>
              <a:t>g</a:t>
            </a:r>
            <a:r>
              <a:rPr lang="en-US" altLang="ja-JP" sz="900" dirty="0" smtClean="0">
                <a:latin typeface="Arial" charset="0"/>
                <a:ea typeface="ＭＳ Ｐゴシック" pitchFamily="50" charset="-128"/>
              </a:rPr>
              <a:t>-ray Tracking Algorism </a:t>
            </a:r>
            <a:endParaRPr lang="ja-JP" altLang="en-US" sz="900" dirty="0">
              <a:latin typeface="Arial" charset="0"/>
              <a:ea typeface="ＭＳ Ｐゴシック" pitchFamily="50" charset="-128"/>
            </a:endParaRPr>
          </a:p>
        </p:txBody>
      </p:sp>
    </p:spTree>
    <p:extLst>
      <p:ext uri="{BB962C8B-B14F-4D97-AF65-F5344CB8AC3E}">
        <p14:creationId xmlns:p14="http://schemas.microsoft.com/office/powerpoint/2010/main" val="3993138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正方形/長方形 84"/>
          <p:cNvSpPr/>
          <p:nvPr/>
        </p:nvSpPr>
        <p:spPr>
          <a:xfrm>
            <a:off x="0" y="1243981"/>
            <a:ext cx="9144000" cy="4657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graphicFrame>
        <p:nvGraphicFramePr>
          <p:cNvPr id="84" name="コンテンツ プレースホルダー 83"/>
          <p:cNvGraphicFramePr>
            <a:graphicFrameLocks noGrp="1"/>
          </p:cNvGraphicFramePr>
          <p:nvPr>
            <p:ph idx="1"/>
            <p:extLst>
              <p:ext uri="{D42A27DB-BD31-4B8C-83A1-F6EECF244321}">
                <p14:modId xmlns:p14="http://schemas.microsoft.com/office/powerpoint/2010/main" val="2590704503"/>
              </p:ext>
            </p:extLst>
          </p:nvPr>
        </p:nvGraphicFramePr>
        <p:xfrm>
          <a:off x="2147938" y="1698246"/>
          <a:ext cx="4722762" cy="4283453"/>
        </p:xfrm>
        <a:graphic>
          <a:graphicData uri="http://schemas.openxmlformats.org/drawingml/2006/chart">
            <c:chart xmlns:c="http://schemas.openxmlformats.org/drawingml/2006/chart" xmlns:r="http://schemas.openxmlformats.org/officeDocument/2006/relationships" r:id="rId3"/>
          </a:graphicData>
        </a:graphic>
      </p:graphicFrame>
      <p:sp>
        <p:nvSpPr>
          <p:cNvPr id="2" name="タイトル 1"/>
          <p:cNvSpPr>
            <a:spLocks noGrp="1"/>
          </p:cNvSpPr>
          <p:nvPr>
            <p:ph type="title"/>
          </p:nvPr>
        </p:nvSpPr>
        <p:spPr>
          <a:xfrm>
            <a:off x="488768" y="91356"/>
            <a:ext cx="8427308" cy="1143000"/>
          </a:xfrm>
        </p:spPr>
        <p:txBody>
          <a:bodyPr/>
          <a:lstStyle/>
          <a:p>
            <a:r>
              <a:rPr lang="en-US" altLang="ja-JP" sz="4000" dirty="0" smtClean="0">
                <a:solidFill>
                  <a:schemeClr val="bg1"/>
                </a:solidFill>
              </a:rPr>
              <a:t>Lambda</a:t>
            </a:r>
            <a:r>
              <a:rPr lang="ja-JP" altLang="en-US" sz="4000" dirty="0" smtClean="0">
                <a:solidFill>
                  <a:schemeClr val="bg1"/>
                </a:solidFill>
              </a:rPr>
              <a:t> </a:t>
            </a:r>
            <a:r>
              <a:rPr lang="en-US" altLang="ja-JP" sz="4000" dirty="0" smtClean="0">
                <a:solidFill>
                  <a:schemeClr val="bg1"/>
                </a:solidFill>
              </a:rPr>
              <a:t>Baryons (P-wave)</a:t>
            </a:r>
            <a:endParaRPr kumimoji="1" lang="ja-JP" altLang="en-US" sz="4000" dirty="0">
              <a:solidFill>
                <a:schemeClr val="bg1"/>
              </a:solidFill>
            </a:endParaRPr>
          </a:p>
        </p:txBody>
      </p:sp>
      <p:sp>
        <p:nvSpPr>
          <p:cNvPr id="4" name="スライド番号プレースホルダー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23</a:t>
            </a:fld>
            <a:endParaRPr lang="ja-JP" altLang="en-US" dirty="0">
              <a:solidFill>
                <a:prstClr val="black">
                  <a:tint val="75000"/>
                </a:prstClr>
              </a:solidFill>
            </a:endParaRPr>
          </a:p>
        </p:txBody>
      </p:sp>
      <p:cxnSp>
        <p:nvCxnSpPr>
          <p:cNvPr id="28" name="直線コネクタ 27"/>
          <p:cNvCxnSpPr/>
          <p:nvPr/>
        </p:nvCxnSpPr>
        <p:spPr>
          <a:xfrm>
            <a:off x="4392529" y="1907493"/>
            <a:ext cx="0" cy="3200400"/>
          </a:xfrm>
          <a:prstGeom prst="line">
            <a:avLst/>
          </a:prstGeom>
          <a:ln w="15875">
            <a:solidFill>
              <a:srgbClr val="FF00FF"/>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3308651" y="1418074"/>
            <a:ext cx="304892" cy="461665"/>
          </a:xfrm>
          <a:prstGeom prst="rect">
            <a:avLst/>
          </a:prstGeom>
          <a:noFill/>
        </p:spPr>
        <p:txBody>
          <a:bodyPr wrap="none" rtlCol="0">
            <a:spAutoFit/>
          </a:bodyPr>
          <a:lstStyle/>
          <a:p>
            <a:r>
              <a:rPr lang="en-US" altLang="ja-JP" sz="2400" i="1" dirty="0" smtClean="0">
                <a:solidFill>
                  <a:prstClr val="black"/>
                </a:solidFill>
              </a:rPr>
              <a:t>s</a:t>
            </a:r>
            <a:endParaRPr lang="ja-JP" altLang="en-US" sz="2400" i="1" dirty="0">
              <a:solidFill>
                <a:prstClr val="black"/>
              </a:solidFill>
            </a:endParaRPr>
          </a:p>
        </p:txBody>
      </p:sp>
      <p:sp>
        <p:nvSpPr>
          <p:cNvPr id="31" name="テキスト ボックス 30"/>
          <p:cNvSpPr txBox="1"/>
          <p:nvPr/>
        </p:nvSpPr>
        <p:spPr>
          <a:xfrm>
            <a:off x="4225854" y="1405936"/>
            <a:ext cx="314510" cy="461665"/>
          </a:xfrm>
          <a:prstGeom prst="rect">
            <a:avLst/>
          </a:prstGeom>
          <a:noFill/>
        </p:spPr>
        <p:txBody>
          <a:bodyPr wrap="none" rtlCol="0">
            <a:spAutoFit/>
          </a:bodyPr>
          <a:lstStyle/>
          <a:p>
            <a:r>
              <a:rPr lang="en-US" altLang="ja-JP" sz="2400" i="1" dirty="0">
                <a:solidFill>
                  <a:prstClr val="black"/>
                </a:solidFill>
              </a:rPr>
              <a:t>c</a:t>
            </a:r>
            <a:endParaRPr lang="ja-JP" altLang="en-US" sz="2400" i="1" dirty="0">
              <a:solidFill>
                <a:prstClr val="black"/>
              </a:solidFill>
            </a:endParaRPr>
          </a:p>
        </p:txBody>
      </p:sp>
      <p:sp>
        <p:nvSpPr>
          <p:cNvPr id="33" name="テキスト ボックス 32"/>
          <p:cNvSpPr txBox="1"/>
          <p:nvPr/>
        </p:nvSpPr>
        <p:spPr>
          <a:xfrm>
            <a:off x="891831" y="5972836"/>
            <a:ext cx="4005057" cy="646331"/>
          </a:xfrm>
          <a:prstGeom prst="rect">
            <a:avLst/>
          </a:prstGeom>
          <a:noFill/>
          <a:ln>
            <a:solidFill>
              <a:schemeClr val="bg1"/>
            </a:solidFill>
          </a:ln>
        </p:spPr>
        <p:txBody>
          <a:bodyPr wrap="square" rtlCol="0">
            <a:spAutoFit/>
          </a:bodyPr>
          <a:lstStyle/>
          <a:p>
            <a:r>
              <a:rPr lang="en-US" altLang="ja-JP" dirty="0" smtClean="0">
                <a:solidFill>
                  <a:prstClr val="white"/>
                </a:solidFill>
              </a:rPr>
              <a:t>non-rel. QM:</a:t>
            </a:r>
            <a:r>
              <a:rPr lang="en-US" altLang="ja-JP" i="1" dirty="0" smtClean="0">
                <a:solidFill>
                  <a:prstClr val="white"/>
                </a:solidFill>
              </a:rPr>
              <a:t>H=H</a:t>
            </a:r>
            <a:r>
              <a:rPr lang="en-US" altLang="ja-JP" i="1" baseline="-25000" dirty="0" smtClean="0">
                <a:solidFill>
                  <a:prstClr val="white"/>
                </a:solidFill>
              </a:rPr>
              <a:t>0 </a:t>
            </a:r>
            <a:r>
              <a:rPr lang="en-US" altLang="ja-JP" dirty="0" smtClean="0">
                <a:solidFill>
                  <a:prstClr val="white"/>
                </a:solidFill>
              </a:rPr>
              <a:t>+</a:t>
            </a:r>
            <a:r>
              <a:rPr lang="en-US" altLang="ja-JP" i="1" dirty="0" err="1" smtClean="0">
                <a:solidFill>
                  <a:prstClr val="white"/>
                </a:solidFill>
              </a:rPr>
              <a:t>V</a:t>
            </a:r>
            <a:r>
              <a:rPr lang="en-US" altLang="ja-JP" i="1" baseline="-25000" dirty="0" err="1" smtClean="0">
                <a:solidFill>
                  <a:prstClr val="white"/>
                </a:solidFill>
              </a:rPr>
              <a:t>conf</a:t>
            </a:r>
            <a:r>
              <a:rPr lang="en-US" altLang="ja-JP" i="1" baseline="-25000" dirty="0" smtClean="0">
                <a:solidFill>
                  <a:prstClr val="white"/>
                </a:solidFill>
              </a:rPr>
              <a:t> </a:t>
            </a:r>
            <a:r>
              <a:rPr lang="en-US" altLang="ja-JP" dirty="0" smtClean="0">
                <a:solidFill>
                  <a:prstClr val="white"/>
                </a:solidFill>
              </a:rPr>
              <a:t>+</a:t>
            </a:r>
            <a:r>
              <a:rPr lang="en-US" altLang="ja-JP" i="1" dirty="0" smtClean="0">
                <a:solidFill>
                  <a:prstClr val="white"/>
                </a:solidFill>
              </a:rPr>
              <a:t>V</a:t>
            </a:r>
            <a:r>
              <a:rPr lang="en-US" altLang="ja-JP" i="1" baseline="-25000" dirty="0" smtClean="0">
                <a:solidFill>
                  <a:prstClr val="white"/>
                </a:solidFill>
              </a:rPr>
              <a:t>SS</a:t>
            </a:r>
            <a:r>
              <a:rPr lang="en-US" altLang="ja-JP" dirty="0" smtClean="0">
                <a:solidFill>
                  <a:prstClr val="white"/>
                </a:solidFill>
              </a:rPr>
              <a:t>+</a:t>
            </a:r>
            <a:r>
              <a:rPr lang="en-US" altLang="ja-JP" i="1" dirty="0" smtClean="0">
                <a:solidFill>
                  <a:prstClr val="white"/>
                </a:solidFill>
              </a:rPr>
              <a:t>V</a:t>
            </a:r>
            <a:r>
              <a:rPr lang="en-US" altLang="ja-JP" i="1" baseline="-25000" dirty="0" smtClean="0">
                <a:solidFill>
                  <a:prstClr val="white"/>
                </a:solidFill>
              </a:rPr>
              <a:t>LS</a:t>
            </a:r>
            <a:r>
              <a:rPr lang="en-US" altLang="ja-JP" dirty="0" smtClean="0">
                <a:solidFill>
                  <a:prstClr val="white"/>
                </a:solidFill>
              </a:rPr>
              <a:t>+</a:t>
            </a:r>
            <a:r>
              <a:rPr lang="en-US" altLang="ja-JP" i="1" dirty="0" smtClean="0">
                <a:solidFill>
                  <a:prstClr val="white"/>
                </a:solidFill>
              </a:rPr>
              <a:t>V</a:t>
            </a:r>
            <a:r>
              <a:rPr lang="en-US" altLang="ja-JP" i="1" baseline="-25000" dirty="0">
                <a:solidFill>
                  <a:prstClr val="white"/>
                </a:solidFill>
              </a:rPr>
              <a:t>T</a:t>
            </a:r>
            <a:endParaRPr lang="en-US" altLang="ja-JP" dirty="0">
              <a:solidFill>
                <a:prstClr val="white"/>
              </a:solidFill>
              <a:latin typeface="Symbol" panose="05050102010706020507" pitchFamily="18" charset="2"/>
            </a:endParaRPr>
          </a:p>
          <a:p>
            <a:r>
              <a:rPr lang="en-US" altLang="ja-JP" dirty="0" smtClean="0">
                <a:solidFill>
                  <a:srgbClr val="FFFF00"/>
                </a:solidFill>
                <a:latin typeface="Symbol" panose="05050102010706020507" pitchFamily="18" charset="2"/>
              </a:rPr>
              <a:t>r-l</a:t>
            </a:r>
            <a:r>
              <a:rPr lang="en-US" altLang="ja-JP" dirty="0" smtClean="0">
                <a:solidFill>
                  <a:srgbClr val="FFFF00"/>
                </a:solidFill>
              </a:rPr>
              <a:t> mixing  (cal. By T. Yoshida)</a:t>
            </a:r>
            <a:endParaRPr lang="ja-JP" altLang="en-US" dirty="0">
              <a:solidFill>
                <a:srgbClr val="FFFF00"/>
              </a:solidFill>
            </a:endParaRPr>
          </a:p>
        </p:txBody>
      </p:sp>
      <p:grpSp>
        <p:nvGrpSpPr>
          <p:cNvPr id="57" name="グループ化 56"/>
          <p:cNvGrpSpPr/>
          <p:nvPr/>
        </p:nvGrpSpPr>
        <p:grpSpPr>
          <a:xfrm>
            <a:off x="4380981" y="2169258"/>
            <a:ext cx="3922318" cy="3072429"/>
            <a:chOff x="4511510" y="2169275"/>
            <a:chExt cx="3922318" cy="3942693"/>
          </a:xfrm>
        </p:grpSpPr>
        <p:cxnSp>
          <p:nvCxnSpPr>
            <p:cNvPr id="60" name="直線コネクタ 59"/>
            <p:cNvCxnSpPr/>
            <p:nvPr/>
          </p:nvCxnSpPr>
          <p:spPr>
            <a:xfrm>
              <a:off x="7281828" y="5917342"/>
              <a:ext cx="115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4879800" y="4864282"/>
              <a:ext cx="902811" cy="434452"/>
            </a:xfrm>
            <a:prstGeom prst="rect">
              <a:avLst/>
            </a:prstGeom>
            <a:noFill/>
            <a:ln>
              <a:noFill/>
            </a:ln>
          </p:spPr>
          <p:txBody>
            <a:bodyPr wrap="none" rtlCol="0">
              <a:spAutoFit/>
            </a:bodyPr>
            <a:lstStyle/>
            <a:p>
              <a:r>
                <a:rPr lang="en-US" altLang="ja-JP" sz="1600" b="1" dirty="0" err="1">
                  <a:solidFill>
                    <a:prstClr val="white">
                      <a:lumMod val="75000"/>
                    </a:prstClr>
                  </a:solidFill>
                  <a:latin typeface="Symbol" panose="05050102010706020507" pitchFamily="18" charset="2"/>
                </a:rPr>
                <a:t>S</a:t>
              </a:r>
              <a:r>
                <a:rPr lang="en-US" altLang="ja-JP" sz="1600" b="1" baseline="-25000" dirty="0" err="1">
                  <a:solidFill>
                    <a:prstClr val="white">
                      <a:lumMod val="75000"/>
                    </a:prstClr>
                  </a:solidFill>
                </a:rPr>
                <a:t>c</a:t>
              </a:r>
              <a:r>
                <a:rPr lang="en-US" altLang="ja-JP" sz="1600" b="1" dirty="0">
                  <a:solidFill>
                    <a:prstClr val="white">
                      <a:lumMod val="75000"/>
                    </a:prstClr>
                  </a:solidFill>
                </a:rPr>
                <a:t>(1/2</a:t>
              </a:r>
              <a:r>
                <a:rPr lang="en-US" altLang="ja-JP" sz="1600" b="1" baseline="30000" dirty="0">
                  <a:solidFill>
                    <a:prstClr val="white">
                      <a:lumMod val="75000"/>
                    </a:prstClr>
                  </a:solidFill>
                </a:rPr>
                <a:t>+</a:t>
              </a:r>
              <a:r>
                <a:rPr lang="en-US" altLang="ja-JP" sz="1600" b="1" dirty="0">
                  <a:solidFill>
                    <a:prstClr val="white">
                      <a:lumMod val="75000"/>
                    </a:prstClr>
                  </a:solidFill>
                </a:rPr>
                <a:t>) </a:t>
              </a:r>
              <a:endParaRPr lang="ja-JP" altLang="en-US" sz="1600" b="1" dirty="0">
                <a:solidFill>
                  <a:prstClr val="white">
                    <a:lumMod val="75000"/>
                  </a:prstClr>
                </a:solidFill>
              </a:endParaRPr>
            </a:p>
          </p:txBody>
        </p:sp>
        <p:cxnSp>
          <p:nvCxnSpPr>
            <p:cNvPr id="71" name="直線コネクタ 70"/>
            <p:cNvCxnSpPr/>
            <p:nvPr/>
          </p:nvCxnSpPr>
          <p:spPr>
            <a:xfrm>
              <a:off x="4524132" y="5048020"/>
              <a:ext cx="396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9" name="テキスト ボックス 78"/>
            <p:cNvSpPr txBox="1"/>
            <p:nvPr/>
          </p:nvSpPr>
          <p:spPr>
            <a:xfrm>
              <a:off x="4881789" y="4434481"/>
              <a:ext cx="970137" cy="434449"/>
            </a:xfrm>
            <a:prstGeom prst="rect">
              <a:avLst/>
            </a:prstGeom>
            <a:noFill/>
            <a:ln>
              <a:noFill/>
            </a:ln>
          </p:spPr>
          <p:txBody>
            <a:bodyPr wrap="none" rtlCol="0">
              <a:spAutoFit/>
            </a:bodyPr>
            <a:lstStyle/>
            <a:p>
              <a:r>
                <a:rPr lang="en-US" altLang="ja-JP" sz="1600" b="1" dirty="0" err="1" smtClean="0">
                  <a:solidFill>
                    <a:prstClr val="white">
                      <a:lumMod val="75000"/>
                    </a:prstClr>
                  </a:solidFill>
                  <a:latin typeface="Symbol" panose="05050102010706020507" pitchFamily="18" charset="2"/>
                </a:rPr>
                <a:t>S</a:t>
              </a:r>
              <a:r>
                <a:rPr lang="en-US" altLang="ja-JP" sz="1600" b="1" baseline="-25000" dirty="0" err="1" smtClean="0">
                  <a:solidFill>
                    <a:prstClr val="white">
                      <a:lumMod val="75000"/>
                    </a:prstClr>
                  </a:solidFill>
                </a:rPr>
                <a:t>c</a:t>
              </a:r>
              <a:r>
                <a:rPr lang="en-US" altLang="ja-JP" sz="1600" b="1" baseline="30000" dirty="0" smtClean="0">
                  <a:solidFill>
                    <a:prstClr val="white">
                      <a:lumMod val="75000"/>
                    </a:prstClr>
                  </a:solidFill>
                </a:rPr>
                <a:t>*</a:t>
              </a:r>
              <a:r>
                <a:rPr lang="en-US" altLang="ja-JP" sz="1600" b="1" dirty="0" smtClean="0">
                  <a:solidFill>
                    <a:prstClr val="white">
                      <a:lumMod val="75000"/>
                    </a:prstClr>
                  </a:solidFill>
                </a:rPr>
                <a:t>(3/2</a:t>
              </a:r>
              <a:r>
                <a:rPr lang="en-US" altLang="ja-JP" sz="1600" b="1" baseline="30000" dirty="0">
                  <a:solidFill>
                    <a:prstClr val="white">
                      <a:lumMod val="75000"/>
                    </a:prstClr>
                  </a:solidFill>
                </a:rPr>
                <a:t>+</a:t>
              </a:r>
              <a:r>
                <a:rPr lang="en-US" altLang="ja-JP" sz="1600" b="1" dirty="0">
                  <a:solidFill>
                    <a:prstClr val="white">
                      <a:lumMod val="75000"/>
                    </a:prstClr>
                  </a:solidFill>
                </a:rPr>
                <a:t>) </a:t>
              </a:r>
              <a:endParaRPr lang="ja-JP" altLang="en-US" sz="1600" b="1" dirty="0">
                <a:solidFill>
                  <a:prstClr val="white">
                    <a:lumMod val="75000"/>
                  </a:prstClr>
                </a:solidFill>
              </a:endParaRPr>
            </a:p>
          </p:txBody>
        </p:sp>
        <p:cxnSp>
          <p:nvCxnSpPr>
            <p:cNvPr id="91" name="直線コネクタ 90"/>
            <p:cNvCxnSpPr/>
            <p:nvPr/>
          </p:nvCxnSpPr>
          <p:spPr>
            <a:xfrm>
              <a:off x="4523112" y="4705127"/>
              <a:ext cx="396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直線コネクタ 92"/>
            <p:cNvCxnSpPr/>
            <p:nvPr/>
          </p:nvCxnSpPr>
          <p:spPr>
            <a:xfrm>
              <a:off x="4517919" y="4146839"/>
              <a:ext cx="6796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a:off x="4512726" y="4321431"/>
              <a:ext cx="6796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1" name="テキスト ボックス 100"/>
            <p:cNvSpPr txBox="1"/>
            <p:nvPr/>
          </p:nvSpPr>
          <p:spPr>
            <a:xfrm>
              <a:off x="5150894" y="3971329"/>
              <a:ext cx="1409360" cy="473947"/>
            </a:xfrm>
            <a:prstGeom prst="rect">
              <a:avLst/>
            </a:prstGeom>
            <a:noFill/>
            <a:ln>
              <a:noFill/>
            </a:ln>
          </p:spPr>
          <p:txBody>
            <a:bodyPr wrap="none" rtlCol="0">
              <a:spAutoFit/>
            </a:bodyPr>
            <a:lstStyle/>
            <a:p>
              <a:r>
                <a:rPr lang="en-US" altLang="ja-JP" b="1" dirty="0" err="1" smtClean="0">
                  <a:solidFill>
                    <a:srgbClr val="FF0000"/>
                  </a:solidFill>
                  <a:latin typeface="Symbol" panose="05050102010706020507" pitchFamily="18" charset="2"/>
                  <a:cs typeface="Times New Roman" panose="02020603050405020304" pitchFamily="18" charset="0"/>
                </a:rPr>
                <a:t>L</a:t>
              </a:r>
              <a:r>
                <a:rPr lang="en-US" altLang="ja-JP" b="1" baseline="-25000" dirty="0" err="1" smtClean="0">
                  <a:solidFill>
                    <a:srgbClr val="FF0000"/>
                  </a:solidFill>
                </a:rPr>
                <a:t>c</a:t>
              </a:r>
              <a:r>
                <a:rPr lang="en-US" altLang="ja-JP" sz="1600" dirty="0" smtClean="0">
                  <a:solidFill>
                    <a:srgbClr val="FF0000"/>
                  </a:solidFill>
                </a:rPr>
                <a:t>(2595, 1/2</a:t>
              </a:r>
              <a:r>
                <a:rPr lang="en-US" altLang="ja-JP" sz="1600" baseline="30000" dirty="0" smtClean="0">
                  <a:solidFill>
                    <a:srgbClr val="FF0000"/>
                  </a:solidFill>
                  <a:latin typeface="Symbol" panose="05050102010706020507" pitchFamily="18" charset="2"/>
                </a:rPr>
                <a:t>-</a:t>
              </a:r>
              <a:r>
                <a:rPr lang="en-US" altLang="ja-JP" sz="1600" dirty="0" smtClean="0">
                  <a:solidFill>
                    <a:srgbClr val="FF0000"/>
                  </a:solidFill>
                </a:rPr>
                <a:t>)</a:t>
              </a:r>
              <a:endParaRPr lang="ja-JP" altLang="en-US" sz="1600" dirty="0">
                <a:solidFill>
                  <a:srgbClr val="FF0000"/>
                </a:solidFill>
              </a:endParaRPr>
            </a:p>
          </p:txBody>
        </p:sp>
        <p:sp>
          <p:nvSpPr>
            <p:cNvPr id="102" name="テキスト ボックス 101"/>
            <p:cNvSpPr txBox="1"/>
            <p:nvPr/>
          </p:nvSpPr>
          <p:spPr>
            <a:xfrm>
              <a:off x="5150797" y="3657622"/>
              <a:ext cx="1409360" cy="473947"/>
            </a:xfrm>
            <a:prstGeom prst="rect">
              <a:avLst/>
            </a:prstGeom>
            <a:noFill/>
            <a:ln>
              <a:noFill/>
            </a:ln>
          </p:spPr>
          <p:txBody>
            <a:bodyPr wrap="none" rtlCol="0">
              <a:spAutoFit/>
            </a:bodyPr>
            <a:lstStyle/>
            <a:p>
              <a:r>
                <a:rPr lang="en-US" altLang="ja-JP" b="1" dirty="0" err="1" smtClean="0">
                  <a:solidFill>
                    <a:srgbClr val="FF0000"/>
                  </a:solidFill>
                  <a:latin typeface="Symbol" panose="05050102010706020507" pitchFamily="18" charset="2"/>
                  <a:cs typeface="Times New Roman" panose="02020603050405020304" pitchFamily="18" charset="0"/>
                </a:rPr>
                <a:t>L</a:t>
              </a:r>
              <a:r>
                <a:rPr lang="en-US" altLang="ja-JP" b="1" baseline="-25000" dirty="0" err="1" smtClean="0">
                  <a:solidFill>
                    <a:srgbClr val="FF0000"/>
                  </a:solidFill>
                </a:rPr>
                <a:t>c</a:t>
              </a:r>
              <a:r>
                <a:rPr lang="en-US" altLang="ja-JP" sz="1600" dirty="0" smtClean="0">
                  <a:solidFill>
                    <a:srgbClr val="FF0000"/>
                  </a:solidFill>
                </a:rPr>
                <a:t>(2625, 3/2</a:t>
              </a:r>
              <a:r>
                <a:rPr lang="en-US" altLang="ja-JP" sz="1600" baseline="30000" dirty="0" smtClean="0">
                  <a:solidFill>
                    <a:srgbClr val="FF0000"/>
                  </a:solidFill>
                  <a:latin typeface="Symbol" panose="05050102010706020507" pitchFamily="18" charset="2"/>
                </a:rPr>
                <a:t>-</a:t>
              </a:r>
              <a:r>
                <a:rPr lang="en-US" altLang="ja-JP" sz="1600" dirty="0" smtClean="0">
                  <a:solidFill>
                    <a:srgbClr val="FF0000"/>
                  </a:solidFill>
                </a:rPr>
                <a:t>)</a:t>
              </a:r>
              <a:endParaRPr lang="ja-JP" altLang="en-US" sz="1600" dirty="0">
                <a:solidFill>
                  <a:srgbClr val="FF0000"/>
                </a:solidFill>
              </a:endParaRPr>
            </a:p>
          </p:txBody>
        </p:sp>
        <p:cxnSp>
          <p:nvCxnSpPr>
            <p:cNvPr id="110" name="直線コネクタ 109"/>
            <p:cNvCxnSpPr/>
            <p:nvPr/>
          </p:nvCxnSpPr>
          <p:spPr>
            <a:xfrm>
              <a:off x="4525942" y="3440735"/>
              <a:ext cx="6796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1" name="テキスト ボックス 110"/>
            <p:cNvSpPr txBox="1"/>
            <p:nvPr/>
          </p:nvSpPr>
          <p:spPr>
            <a:xfrm>
              <a:off x="5158816" y="3210903"/>
              <a:ext cx="1747594" cy="473945"/>
            </a:xfrm>
            <a:prstGeom prst="rect">
              <a:avLst/>
            </a:prstGeom>
            <a:noFill/>
            <a:ln>
              <a:noFill/>
            </a:ln>
          </p:spPr>
          <p:txBody>
            <a:bodyPr wrap="none" rtlCol="0">
              <a:spAutoFit/>
            </a:bodyPr>
            <a:lstStyle/>
            <a:p>
              <a:r>
                <a:rPr lang="en-US" altLang="ja-JP" b="1" dirty="0" err="1" smtClean="0">
                  <a:solidFill>
                    <a:prstClr val="black"/>
                  </a:solidFill>
                  <a:latin typeface="Symbol" panose="05050102010706020507" pitchFamily="18" charset="2"/>
                  <a:cs typeface="Times New Roman" panose="02020603050405020304" pitchFamily="18" charset="0"/>
                </a:rPr>
                <a:t>L</a:t>
              </a:r>
              <a:r>
                <a:rPr lang="en-US" altLang="ja-JP" b="1" baseline="-25000" dirty="0" err="1" smtClean="0">
                  <a:solidFill>
                    <a:prstClr val="black"/>
                  </a:solidFill>
                </a:rPr>
                <a:t>c</a:t>
              </a:r>
              <a:r>
                <a:rPr lang="en-US" altLang="ja-JP" b="1" baseline="-25000" dirty="0" smtClean="0">
                  <a:solidFill>
                    <a:prstClr val="black"/>
                  </a:solidFill>
                </a:rPr>
                <a:t> </a:t>
              </a:r>
              <a:r>
                <a:rPr lang="en-US" altLang="ja-JP" dirty="0" smtClean="0">
                  <a:solidFill>
                    <a:prstClr val="black"/>
                  </a:solidFill>
                </a:rPr>
                <a:t>o</a:t>
              </a:r>
              <a:r>
                <a:rPr lang="ja-JP" altLang="en-US" dirty="0" smtClean="0">
                  <a:solidFill>
                    <a:prstClr val="black"/>
                  </a:solidFill>
                </a:rPr>
                <a:t>ｒ </a:t>
              </a:r>
              <a:r>
                <a:rPr lang="en-US" altLang="ja-JP" b="1" dirty="0" err="1" smtClean="0">
                  <a:solidFill>
                    <a:prstClr val="black"/>
                  </a:solidFill>
                  <a:latin typeface="Symbol" panose="05050102010706020507" pitchFamily="18" charset="2"/>
                  <a:cs typeface="Times New Roman" panose="02020603050405020304" pitchFamily="18" charset="0"/>
                </a:rPr>
                <a:t>S</a:t>
              </a:r>
              <a:r>
                <a:rPr lang="en-US" altLang="ja-JP" b="1" baseline="-25000" dirty="0" err="1" smtClean="0">
                  <a:solidFill>
                    <a:prstClr val="black"/>
                  </a:solidFill>
                </a:rPr>
                <a:t>c</a:t>
              </a:r>
              <a:r>
                <a:rPr lang="en-US" altLang="ja-JP" sz="1600" dirty="0" smtClean="0">
                  <a:solidFill>
                    <a:prstClr val="black"/>
                  </a:solidFill>
                </a:rPr>
                <a:t> (2765, ?</a:t>
              </a:r>
              <a:r>
                <a:rPr lang="en-US" altLang="ja-JP" sz="1600" baseline="30000" dirty="0" smtClean="0">
                  <a:solidFill>
                    <a:prstClr val="black"/>
                  </a:solidFill>
                  <a:latin typeface="Symbol" panose="05050102010706020507" pitchFamily="18" charset="2"/>
                </a:rPr>
                <a:t>?</a:t>
              </a:r>
              <a:r>
                <a:rPr lang="en-US" altLang="ja-JP" sz="1600" dirty="0" smtClean="0">
                  <a:solidFill>
                    <a:prstClr val="black"/>
                  </a:solidFill>
                </a:rPr>
                <a:t>)</a:t>
              </a:r>
              <a:endParaRPr lang="ja-JP" altLang="en-US" sz="1600" dirty="0">
                <a:solidFill>
                  <a:prstClr val="black"/>
                </a:solidFill>
              </a:endParaRPr>
            </a:p>
          </p:txBody>
        </p:sp>
        <p:cxnSp>
          <p:nvCxnSpPr>
            <p:cNvPr id="112" name="直線コネクタ 111"/>
            <p:cNvCxnSpPr/>
            <p:nvPr/>
          </p:nvCxnSpPr>
          <p:spPr>
            <a:xfrm>
              <a:off x="4514715" y="2870518"/>
              <a:ext cx="6796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3" name="テキスト ボックス 112"/>
            <p:cNvSpPr txBox="1"/>
            <p:nvPr/>
          </p:nvSpPr>
          <p:spPr>
            <a:xfrm>
              <a:off x="5147589" y="2630977"/>
              <a:ext cx="1734770" cy="592431"/>
            </a:xfrm>
            <a:prstGeom prst="rect">
              <a:avLst/>
            </a:prstGeom>
            <a:noFill/>
            <a:ln>
              <a:solidFill>
                <a:srgbClr val="C00000"/>
              </a:solidFill>
            </a:ln>
          </p:spPr>
          <p:txBody>
            <a:bodyPr wrap="none" rtlCol="0">
              <a:spAutoFit/>
            </a:bodyPr>
            <a:lstStyle/>
            <a:p>
              <a:r>
                <a:rPr lang="en-US" altLang="ja-JP" sz="2400" b="1" dirty="0" err="1" smtClean="0">
                  <a:solidFill>
                    <a:prstClr val="black"/>
                  </a:solidFill>
                  <a:latin typeface="Symbol" panose="05050102010706020507" pitchFamily="18" charset="2"/>
                  <a:cs typeface="Times New Roman" panose="02020603050405020304" pitchFamily="18" charset="0"/>
                </a:rPr>
                <a:t>L</a:t>
              </a:r>
              <a:r>
                <a:rPr lang="en-US" altLang="ja-JP" sz="2400" b="1" baseline="-25000" dirty="0" err="1" smtClean="0">
                  <a:solidFill>
                    <a:prstClr val="black"/>
                  </a:solidFill>
                </a:rPr>
                <a:t>c</a:t>
              </a:r>
              <a:r>
                <a:rPr lang="en-US" altLang="ja-JP" sz="2000" dirty="0" smtClean="0">
                  <a:solidFill>
                    <a:prstClr val="black"/>
                  </a:solidFill>
                </a:rPr>
                <a:t>(2880, 5/2</a:t>
              </a:r>
              <a:r>
                <a:rPr lang="en-US" altLang="ja-JP" sz="2000" baseline="30000" dirty="0" smtClean="0">
                  <a:solidFill>
                    <a:prstClr val="black"/>
                  </a:solidFill>
                  <a:latin typeface="Symbol" panose="05050102010706020507" pitchFamily="18" charset="2"/>
                </a:rPr>
                <a:t>+</a:t>
              </a:r>
              <a:r>
                <a:rPr lang="en-US" altLang="ja-JP" sz="2000" dirty="0" smtClean="0">
                  <a:solidFill>
                    <a:prstClr val="black"/>
                  </a:solidFill>
                </a:rPr>
                <a:t>)</a:t>
              </a:r>
              <a:endParaRPr lang="ja-JP" altLang="en-US" sz="2000" dirty="0">
                <a:solidFill>
                  <a:prstClr val="black"/>
                </a:solidFill>
              </a:endParaRPr>
            </a:p>
          </p:txBody>
        </p:sp>
        <p:cxnSp>
          <p:nvCxnSpPr>
            <p:cNvPr id="115" name="直線コネクタ 114"/>
            <p:cNvCxnSpPr/>
            <p:nvPr/>
          </p:nvCxnSpPr>
          <p:spPr>
            <a:xfrm>
              <a:off x="4513114" y="2559673"/>
              <a:ext cx="6796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6" name="テキスト ボックス 115"/>
            <p:cNvSpPr txBox="1"/>
            <p:nvPr/>
          </p:nvSpPr>
          <p:spPr>
            <a:xfrm>
              <a:off x="5145988" y="2169275"/>
              <a:ext cx="1202573" cy="473945"/>
            </a:xfrm>
            <a:prstGeom prst="rect">
              <a:avLst/>
            </a:prstGeom>
            <a:noFill/>
            <a:ln>
              <a:noFill/>
            </a:ln>
          </p:spPr>
          <p:txBody>
            <a:bodyPr wrap="none" rtlCol="0">
              <a:spAutoFit/>
            </a:bodyPr>
            <a:lstStyle/>
            <a:p>
              <a:r>
                <a:rPr lang="en-US" altLang="ja-JP" b="1" dirty="0" err="1" smtClean="0">
                  <a:solidFill>
                    <a:prstClr val="black"/>
                  </a:solidFill>
                  <a:latin typeface="Symbol" panose="05050102010706020507" pitchFamily="18" charset="2"/>
                  <a:cs typeface="Times New Roman" panose="02020603050405020304" pitchFamily="18" charset="0"/>
                </a:rPr>
                <a:t>L</a:t>
              </a:r>
              <a:r>
                <a:rPr lang="en-US" altLang="ja-JP" b="1" baseline="-25000" dirty="0" err="1" smtClean="0">
                  <a:solidFill>
                    <a:prstClr val="black"/>
                  </a:solidFill>
                </a:rPr>
                <a:t>c</a:t>
              </a:r>
              <a:r>
                <a:rPr lang="en-US" altLang="ja-JP" sz="1600" dirty="0" smtClean="0">
                  <a:solidFill>
                    <a:prstClr val="black"/>
                  </a:solidFill>
                </a:rPr>
                <a:t>(2940, ?</a:t>
              </a:r>
              <a:r>
                <a:rPr lang="en-US" altLang="ja-JP" sz="1600" baseline="30000" dirty="0" smtClean="0">
                  <a:solidFill>
                    <a:prstClr val="black"/>
                  </a:solidFill>
                  <a:latin typeface="Symbol" panose="05050102010706020507" pitchFamily="18" charset="2"/>
                </a:rPr>
                <a:t>?</a:t>
              </a:r>
              <a:r>
                <a:rPr lang="en-US" altLang="ja-JP" sz="1600" dirty="0" smtClean="0">
                  <a:solidFill>
                    <a:prstClr val="black"/>
                  </a:solidFill>
                </a:rPr>
                <a:t>)</a:t>
              </a:r>
              <a:endParaRPr lang="ja-JP" altLang="en-US" sz="1600" dirty="0">
                <a:solidFill>
                  <a:prstClr val="black"/>
                </a:solidFill>
              </a:endParaRPr>
            </a:p>
          </p:txBody>
        </p:sp>
        <p:cxnSp>
          <p:nvCxnSpPr>
            <p:cNvPr id="127" name="直線コネクタ 126"/>
            <p:cNvCxnSpPr/>
            <p:nvPr/>
          </p:nvCxnSpPr>
          <p:spPr>
            <a:xfrm>
              <a:off x="4511510" y="5892558"/>
              <a:ext cx="679647"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8" name="テキスト ボックス 127"/>
            <p:cNvSpPr txBox="1"/>
            <p:nvPr/>
          </p:nvSpPr>
          <p:spPr>
            <a:xfrm>
              <a:off x="5154009" y="5638023"/>
              <a:ext cx="756938" cy="473945"/>
            </a:xfrm>
            <a:prstGeom prst="rect">
              <a:avLst/>
            </a:prstGeom>
            <a:noFill/>
            <a:ln>
              <a:noFill/>
            </a:ln>
          </p:spPr>
          <p:txBody>
            <a:bodyPr wrap="none" rtlCol="0">
              <a:spAutoFit/>
            </a:bodyPr>
            <a:lstStyle/>
            <a:p>
              <a:r>
                <a:rPr lang="en-US" altLang="ja-JP" b="1" dirty="0" err="1" smtClean="0">
                  <a:solidFill>
                    <a:prstClr val="black"/>
                  </a:solidFill>
                  <a:latin typeface="Symbol" panose="05050102010706020507" pitchFamily="18" charset="2"/>
                  <a:cs typeface="Times New Roman" panose="02020603050405020304" pitchFamily="18" charset="0"/>
                </a:rPr>
                <a:t>L</a:t>
              </a:r>
              <a:r>
                <a:rPr lang="en-US" altLang="ja-JP" b="1" baseline="-25000" dirty="0" err="1" smtClean="0">
                  <a:solidFill>
                    <a:prstClr val="black"/>
                  </a:solidFill>
                </a:rPr>
                <a:t>c</a:t>
              </a:r>
              <a:r>
                <a:rPr lang="en-US" altLang="ja-JP" sz="1600" dirty="0" smtClean="0">
                  <a:solidFill>
                    <a:prstClr val="black"/>
                  </a:solidFill>
                </a:rPr>
                <a:t>(GS)</a:t>
              </a:r>
              <a:endParaRPr lang="ja-JP" altLang="en-US" sz="1600" dirty="0">
                <a:solidFill>
                  <a:prstClr val="black"/>
                </a:solidFill>
              </a:endParaRPr>
            </a:p>
          </p:txBody>
        </p:sp>
      </p:grpSp>
      <p:grpSp>
        <p:nvGrpSpPr>
          <p:cNvPr id="5" name="グループ化 4"/>
          <p:cNvGrpSpPr/>
          <p:nvPr/>
        </p:nvGrpSpPr>
        <p:grpSpPr>
          <a:xfrm>
            <a:off x="805186" y="1894007"/>
            <a:ext cx="2678725" cy="3464386"/>
            <a:chOff x="805186" y="1894007"/>
            <a:chExt cx="2678725" cy="3464386"/>
          </a:xfrm>
        </p:grpSpPr>
        <p:sp>
          <p:nvSpPr>
            <p:cNvPr id="14" name="テキスト ボックス 13"/>
            <p:cNvSpPr txBox="1"/>
            <p:nvPr/>
          </p:nvSpPr>
          <p:spPr>
            <a:xfrm>
              <a:off x="870200" y="3243147"/>
              <a:ext cx="1345240" cy="369332"/>
            </a:xfrm>
            <a:prstGeom prst="rect">
              <a:avLst/>
            </a:prstGeom>
            <a:noFill/>
          </p:spPr>
          <p:txBody>
            <a:bodyPr wrap="none" rtlCol="0">
              <a:spAutoFit/>
            </a:bodyPr>
            <a:lstStyle/>
            <a:p>
              <a:r>
                <a:rPr lang="en-US" altLang="ja-JP" b="1" dirty="0" smtClean="0">
                  <a:solidFill>
                    <a:srgbClr val="FF0000"/>
                  </a:solidFill>
                  <a:latin typeface="Symbol" panose="05050102010706020507" pitchFamily="18" charset="2"/>
                  <a:cs typeface="Times New Roman" panose="02020603050405020304" pitchFamily="18" charset="0"/>
                </a:rPr>
                <a:t>L</a:t>
              </a:r>
              <a:r>
                <a:rPr lang="en-US" altLang="ja-JP" sz="1600" dirty="0" smtClean="0">
                  <a:solidFill>
                    <a:srgbClr val="FF0000"/>
                  </a:solidFill>
                </a:rPr>
                <a:t>(1520, 3/2</a:t>
              </a:r>
              <a:r>
                <a:rPr lang="en-US" altLang="ja-JP" sz="1600" baseline="30000" dirty="0" smtClean="0">
                  <a:solidFill>
                    <a:srgbClr val="FF0000"/>
                  </a:solidFill>
                  <a:latin typeface="Symbol" panose="05050102010706020507" pitchFamily="18" charset="2"/>
                </a:rPr>
                <a:t>-</a:t>
              </a:r>
              <a:r>
                <a:rPr lang="en-US" altLang="ja-JP" sz="1600" dirty="0" smtClean="0">
                  <a:solidFill>
                    <a:srgbClr val="FF0000"/>
                  </a:solidFill>
                </a:rPr>
                <a:t>)</a:t>
              </a:r>
              <a:endParaRPr lang="ja-JP" altLang="en-US" sz="1600" dirty="0">
                <a:solidFill>
                  <a:srgbClr val="FF0000"/>
                </a:solidFill>
              </a:endParaRPr>
            </a:p>
          </p:txBody>
        </p:sp>
        <p:grpSp>
          <p:nvGrpSpPr>
            <p:cNvPr id="20" name="グループ化 19"/>
            <p:cNvGrpSpPr/>
            <p:nvPr/>
          </p:nvGrpSpPr>
          <p:grpSpPr>
            <a:xfrm>
              <a:off x="805186" y="2180750"/>
              <a:ext cx="2678725" cy="3177643"/>
              <a:chOff x="683568" y="2125972"/>
              <a:chExt cx="2678725" cy="4166229"/>
            </a:xfrm>
          </p:grpSpPr>
          <p:cxnSp>
            <p:nvCxnSpPr>
              <p:cNvPr id="23" name="直線コネクタ 22"/>
              <p:cNvCxnSpPr/>
              <p:nvPr/>
            </p:nvCxnSpPr>
            <p:spPr>
              <a:xfrm>
                <a:off x="747176" y="5917343"/>
                <a:ext cx="115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1321093" y="5279101"/>
                <a:ext cx="845103" cy="443881"/>
              </a:xfrm>
              <a:prstGeom prst="rect">
                <a:avLst/>
              </a:prstGeom>
              <a:noFill/>
              <a:ln>
                <a:noFill/>
              </a:ln>
            </p:spPr>
            <p:txBody>
              <a:bodyPr wrap="none" rtlCol="0">
                <a:spAutoFit/>
              </a:bodyPr>
              <a:lstStyle/>
              <a:p>
                <a:r>
                  <a:rPr lang="en-US" altLang="ja-JP" sz="1600" b="1" dirty="0" smtClean="0">
                    <a:solidFill>
                      <a:prstClr val="white">
                        <a:lumMod val="75000"/>
                      </a:prstClr>
                    </a:solidFill>
                    <a:latin typeface="Symbol" panose="05050102010706020507" pitchFamily="18" charset="2"/>
                  </a:rPr>
                  <a:t>S</a:t>
                </a:r>
                <a:r>
                  <a:rPr lang="en-US" altLang="ja-JP" sz="1600" b="1" dirty="0" smtClean="0">
                    <a:solidFill>
                      <a:prstClr val="white">
                        <a:lumMod val="75000"/>
                      </a:prstClr>
                    </a:solidFill>
                  </a:rPr>
                  <a:t>(1/2</a:t>
                </a:r>
                <a:r>
                  <a:rPr lang="en-US" altLang="ja-JP" sz="1600" b="1" baseline="30000" dirty="0">
                    <a:solidFill>
                      <a:prstClr val="white">
                        <a:lumMod val="75000"/>
                      </a:prstClr>
                    </a:solidFill>
                  </a:rPr>
                  <a:t>+</a:t>
                </a:r>
                <a:r>
                  <a:rPr lang="en-US" altLang="ja-JP" sz="1600" b="1" dirty="0">
                    <a:solidFill>
                      <a:prstClr val="white">
                        <a:lumMod val="75000"/>
                      </a:prstClr>
                    </a:solidFill>
                  </a:rPr>
                  <a:t>) </a:t>
                </a:r>
                <a:endParaRPr lang="ja-JP" altLang="en-US" sz="1600" b="1" dirty="0">
                  <a:solidFill>
                    <a:prstClr val="white">
                      <a:lumMod val="75000"/>
                    </a:prstClr>
                  </a:solidFill>
                </a:endParaRPr>
              </a:p>
            </p:txBody>
          </p:sp>
          <p:sp>
            <p:nvSpPr>
              <p:cNvPr id="40" name="テキスト ボックス 39"/>
              <p:cNvSpPr txBox="1"/>
              <p:nvPr/>
            </p:nvSpPr>
            <p:spPr>
              <a:xfrm>
                <a:off x="683568" y="5953647"/>
                <a:ext cx="817853" cy="338554"/>
              </a:xfrm>
              <a:prstGeom prst="rect">
                <a:avLst/>
              </a:prstGeom>
              <a:noFill/>
              <a:ln>
                <a:noFill/>
              </a:ln>
            </p:spPr>
            <p:txBody>
              <a:bodyPr wrap="none" rtlCol="0">
                <a:spAutoFit/>
              </a:bodyPr>
              <a:lstStyle/>
              <a:p>
                <a:r>
                  <a:rPr lang="en-US" altLang="ja-JP" sz="1600" b="1" dirty="0" smtClean="0">
                    <a:solidFill>
                      <a:prstClr val="white"/>
                    </a:solidFill>
                    <a:latin typeface="Symbol" panose="05050102010706020507" pitchFamily="18" charset="2"/>
                    <a:cs typeface="Times New Roman" panose="02020603050405020304" pitchFamily="18" charset="0"/>
                  </a:rPr>
                  <a:t>L</a:t>
                </a:r>
                <a:r>
                  <a:rPr lang="en-US" altLang="ja-JP" sz="1600" b="1" dirty="0" smtClean="0">
                    <a:solidFill>
                      <a:prstClr val="white"/>
                    </a:solidFill>
                  </a:rPr>
                  <a:t>(1/2</a:t>
                </a:r>
                <a:r>
                  <a:rPr lang="en-US" altLang="ja-JP" sz="1600" b="1" baseline="30000" dirty="0">
                    <a:solidFill>
                      <a:prstClr val="white"/>
                    </a:solidFill>
                  </a:rPr>
                  <a:t>+</a:t>
                </a:r>
                <a:r>
                  <a:rPr lang="en-US" altLang="ja-JP" sz="1600" b="1" dirty="0">
                    <a:solidFill>
                      <a:prstClr val="white"/>
                    </a:solidFill>
                  </a:rPr>
                  <a:t>)</a:t>
                </a:r>
                <a:endParaRPr lang="ja-JP" altLang="en-US" sz="1600" b="1" dirty="0">
                  <a:solidFill>
                    <a:prstClr val="white"/>
                  </a:solidFill>
                </a:endParaRPr>
              </a:p>
            </p:txBody>
          </p:sp>
          <p:sp>
            <p:nvSpPr>
              <p:cNvPr id="41" name="テキスト ボックス 40"/>
              <p:cNvSpPr txBox="1"/>
              <p:nvPr/>
            </p:nvSpPr>
            <p:spPr>
              <a:xfrm>
                <a:off x="1264749" y="4357469"/>
                <a:ext cx="947695" cy="443881"/>
              </a:xfrm>
              <a:prstGeom prst="rect">
                <a:avLst/>
              </a:prstGeom>
              <a:noFill/>
              <a:ln>
                <a:noFill/>
              </a:ln>
            </p:spPr>
            <p:txBody>
              <a:bodyPr wrap="none" rtlCol="0">
                <a:spAutoFit/>
              </a:bodyPr>
              <a:lstStyle/>
              <a:p>
                <a:r>
                  <a:rPr lang="en-US" altLang="ja-JP" sz="1600" b="1" dirty="0" smtClean="0">
                    <a:solidFill>
                      <a:prstClr val="white">
                        <a:lumMod val="75000"/>
                      </a:prstClr>
                    </a:solidFill>
                    <a:latin typeface="Symbol" panose="05050102010706020507" pitchFamily="18" charset="2"/>
                  </a:rPr>
                  <a:t>S</a:t>
                </a:r>
                <a:r>
                  <a:rPr lang="en-US" altLang="ja-JP" sz="1600" b="1" baseline="30000" dirty="0" smtClean="0">
                    <a:solidFill>
                      <a:prstClr val="white">
                        <a:lumMod val="75000"/>
                      </a:prstClr>
                    </a:solidFill>
                    <a:latin typeface="Symbol" panose="05050102010706020507" pitchFamily="18" charset="2"/>
                  </a:rPr>
                  <a:t>*</a:t>
                </a:r>
                <a:r>
                  <a:rPr lang="en-US" altLang="ja-JP" sz="1600" b="1" dirty="0" smtClean="0">
                    <a:solidFill>
                      <a:prstClr val="white">
                        <a:lumMod val="75000"/>
                      </a:prstClr>
                    </a:solidFill>
                  </a:rPr>
                  <a:t>(3/2</a:t>
                </a:r>
                <a:r>
                  <a:rPr lang="en-US" altLang="ja-JP" sz="1600" b="1" baseline="30000" dirty="0">
                    <a:solidFill>
                      <a:prstClr val="white">
                        <a:lumMod val="75000"/>
                      </a:prstClr>
                    </a:solidFill>
                  </a:rPr>
                  <a:t>+</a:t>
                </a:r>
                <a:r>
                  <a:rPr lang="en-US" altLang="ja-JP" sz="1600" b="1" dirty="0">
                    <a:solidFill>
                      <a:prstClr val="white">
                        <a:lumMod val="75000"/>
                      </a:prstClr>
                    </a:solidFill>
                  </a:rPr>
                  <a:t>) </a:t>
                </a:r>
                <a:endParaRPr lang="ja-JP" altLang="en-US" sz="1600" b="1" dirty="0">
                  <a:solidFill>
                    <a:prstClr val="white">
                      <a:lumMod val="75000"/>
                    </a:prstClr>
                  </a:solidFill>
                </a:endParaRPr>
              </a:p>
            </p:txBody>
          </p:sp>
          <p:cxnSp>
            <p:nvCxnSpPr>
              <p:cNvPr id="48" name="直線コネクタ 47"/>
              <p:cNvCxnSpPr/>
              <p:nvPr/>
            </p:nvCxnSpPr>
            <p:spPr>
              <a:xfrm>
                <a:off x="2052726" y="5522453"/>
                <a:ext cx="1309567" cy="159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V="1">
                <a:off x="2051720" y="4512034"/>
                <a:ext cx="1310573" cy="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flipV="1">
                <a:off x="2051720" y="3804251"/>
                <a:ext cx="131057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flipV="1">
                <a:off x="2051720" y="3020261"/>
                <a:ext cx="131057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flipV="1">
                <a:off x="2051720" y="2944994"/>
                <a:ext cx="1310573" cy="138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V="1">
                <a:off x="2051720" y="2125972"/>
                <a:ext cx="1310573" cy="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flipV="1">
                <a:off x="2040833" y="4410832"/>
                <a:ext cx="131057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2" name="直線コネクタ 131"/>
              <p:cNvCxnSpPr/>
              <p:nvPr/>
            </p:nvCxnSpPr>
            <p:spPr>
              <a:xfrm flipV="1">
                <a:off x="2050118" y="5934881"/>
                <a:ext cx="131057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6" name="テキスト ボックス 85"/>
            <p:cNvSpPr txBox="1"/>
            <p:nvPr/>
          </p:nvSpPr>
          <p:spPr>
            <a:xfrm>
              <a:off x="859857" y="3670190"/>
              <a:ext cx="1345240" cy="369332"/>
            </a:xfrm>
            <a:prstGeom prst="rect">
              <a:avLst/>
            </a:prstGeom>
            <a:noFill/>
          </p:spPr>
          <p:txBody>
            <a:bodyPr wrap="none" rtlCol="0">
              <a:spAutoFit/>
            </a:bodyPr>
            <a:lstStyle/>
            <a:p>
              <a:r>
                <a:rPr lang="en-US" altLang="ja-JP" b="1" dirty="0" smtClean="0">
                  <a:solidFill>
                    <a:srgbClr val="FF0000"/>
                  </a:solidFill>
                  <a:latin typeface="Symbol" panose="05050102010706020507" pitchFamily="18" charset="2"/>
                  <a:cs typeface="Times New Roman" panose="02020603050405020304" pitchFamily="18" charset="0"/>
                </a:rPr>
                <a:t>L</a:t>
              </a:r>
              <a:r>
                <a:rPr lang="en-US" altLang="ja-JP" sz="1600" dirty="0" smtClean="0">
                  <a:solidFill>
                    <a:srgbClr val="FF0000"/>
                  </a:solidFill>
                </a:rPr>
                <a:t>(1405, 1/2</a:t>
              </a:r>
              <a:r>
                <a:rPr lang="en-US" altLang="ja-JP" sz="1600" baseline="30000" dirty="0" smtClean="0">
                  <a:solidFill>
                    <a:srgbClr val="FF0000"/>
                  </a:solidFill>
                  <a:latin typeface="Symbol" panose="05050102010706020507" pitchFamily="18" charset="2"/>
                </a:rPr>
                <a:t>-</a:t>
              </a:r>
              <a:r>
                <a:rPr lang="en-US" altLang="ja-JP" sz="1600" dirty="0" smtClean="0">
                  <a:solidFill>
                    <a:srgbClr val="FF0000"/>
                  </a:solidFill>
                </a:rPr>
                <a:t>)</a:t>
              </a:r>
              <a:endParaRPr lang="ja-JP" altLang="en-US" sz="1600" dirty="0">
                <a:solidFill>
                  <a:srgbClr val="FF0000"/>
                </a:solidFill>
              </a:endParaRPr>
            </a:p>
          </p:txBody>
        </p:sp>
        <p:sp>
          <p:nvSpPr>
            <p:cNvPr id="107" name="テキスト ボックス 106"/>
            <p:cNvSpPr txBox="1"/>
            <p:nvPr/>
          </p:nvSpPr>
          <p:spPr>
            <a:xfrm>
              <a:off x="849344" y="1894007"/>
              <a:ext cx="1345240" cy="369332"/>
            </a:xfrm>
            <a:prstGeom prst="rect">
              <a:avLst/>
            </a:prstGeom>
            <a:noFill/>
          </p:spPr>
          <p:txBody>
            <a:bodyPr wrap="none" rtlCol="0">
              <a:spAutoFit/>
            </a:bodyPr>
            <a:lstStyle/>
            <a:p>
              <a:r>
                <a:rPr lang="en-US" altLang="ja-JP" b="1" dirty="0" smtClean="0">
                  <a:solidFill>
                    <a:srgbClr val="00B050"/>
                  </a:solidFill>
                  <a:latin typeface="Symbol" panose="05050102010706020507" pitchFamily="18" charset="2"/>
                  <a:cs typeface="Times New Roman" panose="02020603050405020304" pitchFamily="18" charset="0"/>
                </a:rPr>
                <a:t>L</a:t>
              </a:r>
              <a:r>
                <a:rPr lang="en-US" altLang="ja-JP" sz="1600" dirty="0" smtClean="0">
                  <a:solidFill>
                    <a:srgbClr val="00B050"/>
                  </a:solidFill>
                </a:rPr>
                <a:t>(1830, </a:t>
              </a:r>
              <a:r>
                <a:rPr lang="en-US" altLang="ja-JP" sz="1600" dirty="0">
                  <a:solidFill>
                    <a:srgbClr val="00B050"/>
                  </a:solidFill>
                </a:rPr>
                <a:t>5</a:t>
              </a:r>
              <a:r>
                <a:rPr lang="en-US" altLang="ja-JP" sz="1600" dirty="0" smtClean="0">
                  <a:solidFill>
                    <a:srgbClr val="00B050"/>
                  </a:solidFill>
                </a:rPr>
                <a:t>/2</a:t>
              </a:r>
              <a:r>
                <a:rPr lang="en-US" altLang="ja-JP" sz="1600" baseline="30000" dirty="0" smtClean="0">
                  <a:solidFill>
                    <a:srgbClr val="00B050"/>
                  </a:solidFill>
                  <a:latin typeface="Symbol" panose="05050102010706020507" pitchFamily="18" charset="2"/>
                </a:rPr>
                <a:t>-</a:t>
              </a:r>
              <a:r>
                <a:rPr lang="en-US" altLang="ja-JP" sz="1600" dirty="0" smtClean="0">
                  <a:solidFill>
                    <a:srgbClr val="00B050"/>
                  </a:solidFill>
                </a:rPr>
                <a:t>)</a:t>
              </a:r>
              <a:endParaRPr lang="ja-JP" altLang="en-US" sz="1600" dirty="0">
                <a:solidFill>
                  <a:srgbClr val="00B050"/>
                </a:solidFill>
              </a:endParaRPr>
            </a:p>
          </p:txBody>
        </p:sp>
        <p:sp>
          <p:nvSpPr>
            <p:cNvPr id="108" name="テキスト ボックス 107"/>
            <p:cNvSpPr txBox="1"/>
            <p:nvPr/>
          </p:nvSpPr>
          <p:spPr>
            <a:xfrm>
              <a:off x="857362" y="2469918"/>
              <a:ext cx="1138453" cy="369332"/>
            </a:xfrm>
            <a:prstGeom prst="rect">
              <a:avLst/>
            </a:prstGeom>
            <a:noFill/>
          </p:spPr>
          <p:txBody>
            <a:bodyPr wrap="none" rtlCol="0">
              <a:spAutoFit/>
            </a:bodyPr>
            <a:lstStyle/>
            <a:p>
              <a:r>
                <a:rPr lang="en-US" altLang="ja-JP" b="1" dirty="0" smtClean="0">
                  <a:solidFill>
                    <a:srgbClr val="0000FF"/>
                  </a:solidFill>
                  <a:latin typeface="Symbol" panose="05050102010706020507" pitchFamily="18" charset="2"/>
                  <a:cs typeface="Times New Roman" panose="02020603050405020304" pitchFamily="18" charset="0"/>
                </a:rPr>
                <a:t>L</a:t>
              </a:r>
              <a:r>
                <a:rPr lang="en-US" altLang="ja-JP" sz="1600" dirty="0" smtClean="0">
                  <a:solidFill>
                    <a:srgbClr val="0000FF"/>
                  </a:solidFill>
                </a:rPr>
                <a:t>(1690, ?</a:t>
              </a:r>
              <a:r>
                <a:rPr lang="en-US" altLang="ja-JP" sz="1600" baseline="30000" dirty="0" smtClean="0">
                  <a:solidFill>
                    <a:srgbClr val="0000FF"/>
                  </a:solidFill>
                  <a:latin typeface="Symbol" panose="05050102010706020507" pitchFamily="18" charset="2"/>
                </a:rPr>
                <a:t>?</a:t>
              </a:r>
              <a:r>
                <a:rPr lang="en-US" altLang="ja-JP" sz="1600" dirty="0" smtClean="0">
                  <a:solidFill>
                    <a:srgbClr val="0000FF"/>
                  </a:solidFill>
                </a:rPr>
                <a:t>)</a:t>
              </a:r>
              <a:endParaRPr lang="ja-JP" altLang="en-US" sz="1600" dirty="0">
                <a:solidFill>
                  <a:srgbClr val="0000FF"/>
                </a:solidFill>
              </a:endParaRPr>
            </a:p>
          </p:txBody>
        </p:sp>
        <p:sp>
          <p:nvSpPr>
            <p:cNvPr id="109" name="テキスト ボックス 108"/>
            <p:cNvSpPr txBox="1"/>
            <p:nvPr/>
          </p:nvSpPr>
          <p:spPr>
            <a:xfrm>
              <a:off x="846133" y="2708944"/>
              <a:ext cx="1345240" cy="369332"/>
            </a:xfrm>
            <a:prstGeom prst="rect">
              <a:avLst/>
            </a:prstGeom>
            <a:noFill/>
          </p:spPr>
          <p:txBody>
            <a:bodyPr wrap="none" rtlCol="0">
              <a:spAutoFit/>
            </a:bodyPr>
            <a:lstStyle/>
            <a:p>
              <a:r>
                <a:rPr lang="en-US" altLang="ja-JP" b="1" dirty="0" smtClean="0">
                  <a:solidFill>
                    <a:srgbClr val="0000FF"/>
                  </a:solidFill>
                  <a:latin typeface="Symbol" panose="05050102010706020507" pitchFamily="18" charset="2"/>
                  <a:cs typeface="Times New Roman" panose="02020603050405020304" pitchFamily="18" charset="0"/>
                </a:rPr>
                <a:t>L</a:t>
              </a:r>
              <a:r>
                <a:rPr lang="en-US" altLang="ja-JP" sz="1600" dirty="0" smtClean="0">
                  <a:solidFill>
                    <a:srgbClr val="0000FF"/>
                  </a:solidFill>
                </a:rPr>
                <a:t>(1670, 1/2</a:t>
              </a:r>
              <a:r>
                <a:rPr lang="en-US" altLang="ja-JP" sz="1600" baseline="30000" dirty="0" smtClean="0">
                  <a:solidFill>
                    <a:srgbClr val="0000FF"/>
                  </a:solidFill>
                  <a:latin typeface="Symbol" panose="05050102010706020507" pitchFamily="18" charset="2"/>
                </a:rPr>
                <a:t>-</a:t>
              </a:r>
              <a:r>
                <a:rPr lang="en-US" altLang="ja-JP" sz="1600" dirty="0" smtClean="0">
                  <a:solidFill>
                    <a:srgbClr val="0000FF"/>
                  </a:solidFill>
                </a:rPr>
                <a:t>)</a:t>
              </a:r>
              <a:endParaRPr lang="ja-JP" altLang="en-US" sz="1600" dirty="0">
                <a:solidFill>
                  <a:srgbClr val="0000FF"/>
                </a:solidFill>
              </a:endParaRPr>
            </a:p>
          </p:txBody>
        </p:sp>
        <p:sp>
          <p:nvSpPr>
            <p:cNvPr id="131" name="テキスト ボックス 130"/>
            <p:cNvSpPr txBox="1"/>
            <p:nvPr/>
          </p:nvSpPr>
          <p:spPr>
            <a:xfrm>
              <a:off x="1532735" y="4868209"/>
              <a:ext cx="692818" cy="369332"/>
            </a:xfrm>
            <a:prstGeom prst="rect">
              <a:avLst/>
            </a:prstGeom>
            <a:noFill/>
          </p:spPr>
          <p:txBody>
            <a:bodyPr wrap="none" rtlCol="0">
              <a:spAutoFit/>
            </a:bodyPr>
            <a:lstStyle/>
            <a:p>
              <a:r>
                <a:rPr lang="en-US" altLang="ja-JP" b="1" dirty="0" smtClean="0">
                  <a:solidFill>
                    <a:prstClr val="black"/>
                  </a:solidFill>
                  <a:latin typeface="Symbol" panose="05050102010706020507" pitchFamily="18" charset="2"/>
                  <a:cs typeface="Times New Roman" panose="02020603050405020304" pitchFamily="18" charset="0"/>
                </a:rPr>
                <a:t>L</a:t>
              </a:r>
              <a:r>
                <a:rPr lang="en-US" altLang="ja-JP" sz="1600" dirty="0" smtClean="0">
                  <a:solidFill>
                    <a:prstClr val="black"/>
                  </a:solidFill>
                </a:rPr>
                <a:t>(GS)</a:t>
              </a:r>
              <a:endParaRPr lang="ja-JP" altLang="en-US" sz="1600" dirty="0">
                <a:solidFill>
                  <a:prstClr val="black"/>
                </a:solidFill>
              </a:endParaRPr>
            </a:p>
          </p:txBody>
        </p:sp>
      </p:grpSp>
      <p:sp>
        <p:nvSpPr>
          <p:cNvPr id="92" name="テキスト ボックス 91"/>
          <p:cNvSpPr txBox="1"/>
          <p:nvPr/>
        </p:nvSpPr>
        <p:spPr>
          <a:xfrm>
            <a:off x="3731601" y="3290382"/>
            <a:ext cx="352982" cy="461665"/>
          </a:xfrm>
          <a:prstGeom prst="rect">
            <a:avLst/>
          </a:prstGeom>
          <a:noFill/>
        </p:spPr>
        <p:txBody>
          <a:bodyPr wrap="none" rtlCol="0">
            <a:spAutoFit/>
          </a:bodyPr>
          <a:lstStyle/>
          <a:p>
            <a:r>
              <a:rPr lang="en-US" altLang="ja-JP" sz="2400" b="1" i="1" dirty="0" smtClean="0">
                <a:solidFill>
                  <a:srgbClr val="FF0000"/>
                </a:solidFill>
                <a:latin typeface="Symbol" panose="05050102010706020507" pitchFamily="18" charset="2"/>
              </a:rPr>
              <a:t>l</a:t>
            </a:r>
            <a:endParaRPr lang="ja-JP" altLang="en-US" sz="2400" b="1" i="1" dirty="0">
              <a:solidFill>
                <a:srgbClr val="FF0000"/>
              </a:solidFill>
              <a:latin typeface="Symbol" panose="05050102010706020507" pitchFamily="18" charset="2"/>
            </a:endParaRPr>
          </a:p>
        </p:txBody>
      </p:sp>
      <p:sp>
        <p:nvSpPr>
          <p:cNvPr id="94" name="テキスト ボックス 93"/>
          <p:cNvSpPr txBox="1"/>
          <p:nvPr/>
        </p:nvSpPr>
        <p:spPr>
          <a:xfrm>
            <a:off x="3717176" y="1989451"/>
            <a:ext cx="352982" cy="461665"/>
          </a:xfrm>
          <a:prstGeom prst="rect">
            <a:avLst/>
          </a:prstGeom>
          <a:noFill/>
        </p:spPr>
        <p:txBody>
          <a:bodyPr wrap="none" rtlCol="0">
            <a:spAutoFit/>
          </a:bodyPr>
          <a:lstStyle/>
          <a:p>
            <a:r>
              <a:rPr lang="en-US" altLang="ja-JP" sz="2400" b="1" i="1" dirty="0" smtClean="0">
                <a:solidFill>
                  <a:srgbClr val="00B050"/>
                </a:solidFill>
                <a:latin typeface="Symbol" panose="05050102010706020507" pitchFamily="18" charset="2"/>
              </a:rPr>
              <a:t>r</a:t>
            </a:r>
            <a:endParaRPr lang="ja-JP" altLang="en-US" sz="2400" b="1" i="1" dirty="0">
              <a:solidFill>
                <a:srgbClr val="00B050"/>
              </a:solidFill>
              <a:latin typeface="Symbol" panose="05050102010706020507" pitchFamily="18" charset="2"/>
            </a:endParaRPr>
          </a:p>
        </p:txBody>
      </p:sp>
      <p:cxnSp>
        <p:nvCxnSpPr>
          <p:cNvPr id="27" name="直線コネクタ 26"/>
          <p:cNvCxnSpPr/>
          <p:nvPr/>
        </p:nvCxnSpPr>
        <p:spPr>
          <a:xfrm>
            <a:off x="3483911" y="1908864"/>
            <a:ext cx="0" cy="3200400"/>
          </a:xfrm>
          <a:prstGeom prst="line">
            <a:avLst/>
          </a:prstGeom>
          <a:ln w="158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a:off x="6680557" y="1899770"/>
            <a:ext cx="0" cy="3200400"/>
          </a:xfrm>
          <a:prstGeom prst="line">
            <a:avLst/>
          </a:prstGeom>
          <a:ln w="15875">
            <a:solidFill>
              <a:srgbClr val="FF00FF"/>
            </a:solidFill>
          </a:ln>
        </p:spPr>
        <p:style>
          <a:lnRef idx="1">
            <a:schemeClr val="accent1"/>
          </a:lnRef>
          <a:fillRef idx="0">
            <a:schemeClr val="accent1"/>
          </a:fillRef>
          <a:effectRef idx="0">
            <a:schemeClr val="accent1"/>
          </a:effectRef>
          <a:fontRef idx="minor">
            <a:schemeClr val="tx1"/>
          </a:fontRef>
        </p:style>
      </p:cxnSp>
      <p:sp>
        <p:nvSpPr>
          <p:cNvPr id="83" name="テキスト ボックス 82"/>
          <p:cNvSpPr txBox="1"/>
          <p:nvPr/>
        </p:nvSpPr>
        <p:spPr>
          <a:xfrm>
            <a:off x="6517295" y="1427704"/>
            <a:ext cx="343364" cy="461665"/>
          </a:xfrm>
          <a:prstGeom prst="rect">
            <a:avLst/>
          </a:prstGeom>
          <a:noFill/>
        </p:spPr>
        <p:txBody>
          <a:bodyPr wrap="none" rtlCol="0">
            <a:spAutoFit/>
          </a:bodyPr>
          <a:lstStyle/>
          <a:p>
            <a:r>
              <a:rPr lang="en-US" altLang="ja-JP" sz="2400" i="1" dirty="0">
                <a:solidFill>
                  <a:prstClr val="black"/>
                </a:solidFill>
              </a:rPr>
              <a:t>b</a:t>
            </a:r>
            <a:endParaRPr lang="ja-JP" altLang="en-US" sz="2400" i="1" dirty="0">
              <a:solidFill>
                <a:prstClr val="black"/>
              </a:solidFill>
            </a:endParaRPr>
          </a:p>
        </p:txBody>
      </p:sp>
      <p:sp>
        <p:nvSpPr>
          <p:cNvPr id="104" name="テキスト ボックス 103"/>
          <p:cNvSpPr txBox="1"/>
          <p:nvPr/>
        </p:nvSpPr>
        <p:spPr>
          <a:xfrm>
            <a:off x="3690545" y="2650304"/>
            <a:ext cx="352982" cy="461665"/>
          </a:xfrm>
          <a:prstGeom prst="rect">
            <a:avLst/>
          </a:prstGeom>
          <a:noFill/>
        </p:spPr>
        <p:txBody>
          <a:bodyPr wrap="none" rtlCol="0">
            <a:spAutoFit/>
          </a:bodyPr>
          <a:lstStyle/>
          <a:p>
            <a:r>
              <a:rPr lang="en-US" altLang="ja-JP" sz="2400" b="1" i="1" dirty="0" smtClean="0">
                <a:solidFill>
                  <a:srgbClr val="0000FF"/>
                </a:solidFill>
                <a:latin typeface="Symbol" panose="05050102010706020507" pitchFamily="18" charset="2"/>
              </a:rPr>
              <a:t>r</a:t>
            </a:r>
            <a:endParaRPr lang="ja-JP" altLang="en-US" sz="2400" b="1" i="1" dirty="0">
              <a:solidFill>
                <a:srgbClr val="0000FF"/>
              </a:solidFill>
              <a:latin typeface="Symbol" panose="05050102010706020507" pitchFamily="18" charset="2"/>
            </a:endParaRPr>
          </a:p>
        </p:txBody>
      </p:sp>
      <p:cxnSp>
        <p:nvCxnSpPr>
          <p:cNvPr id="105" name="直線コネクタ 104"/>
          <p:cNvCxnSpPr/>
          <p:nvPr/>
        </p:nvCxnSpPr>
        <p:spPr>
          <a:xfrm>
            <a:off x="6668204" y="3879048"/>
            <a:ext cx="6796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a:off x="6673262" y="3900799"/>
            <a:ext cx="6796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a:off x="6671660" y="4303450"/>
            <a:ext cx="360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p:nvPr/>
        </p:nvCxnSpPr>
        <p:spPr>
          <a:xfrm>
            <a:off x="6670058" y="4224840"/>
            <a:ext cx="360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3" name="テキスト ボックス 122"/>
          <p:cNvSpPr txBox="1"/>
          <p:nvPr/>
        </p:nvSpPr>
        <p:spPr>
          <a:xfrm>
            <a:off x="6977920" y="4277424"/>
            <a:ext cx="918841" cy="338554"/>
          </a:xfrm>
          <a:prstGeom prst="rect">
            <a:avLst/>
          </a:prstGeom>
          <a:noFill/>
          <a:ln>
            <a:noFill/>
          </a:ln>
        </p:spPr>
        <p:txBody>
          <a:bodyPr wrap="none" rtlCol="0">
            <a:spAutoFit/>
          </a:bodyPr>
          <a:lstStyle/>
          <a:p>
            <a:r>
              <a:rPr lang="en-US" altLang="ja-JP" sz="1600" b="1" dirty="0" smtClean="0">
                <a:solidFill>
                  <a:prstClr val="white">
                    <a:lumMod val="75000"/>
                  </a:prstClr>
                </a:solidFill>
                <a:latin typeface="Symbol" panose="05050102010706020507" pitchFamily="18" charset="2"/>
              </a:rPr>
              <a:t>S</a:t>
            </a:r>
            <a:r>
              <a:rPr lang="en-US" altLang="ja-JP" sz="1600" b="1" baseline="-25000" dirty="0" smtClean="0">
                <a:solidFill>
                  <a:prstClr val="white">
                    <a:lumMod val="75000"/>
                  </a:prstClr>
                </a:solidFill>
              </a:rPr>
              <a:t>b</a:t>
            </a:r>
            <a:r>
              <a:rPr lang="en-US" altLang="ja-JP" sz="1600" b="1" dirty="0" smtClean="0">
                <a:solidFill>
                  <a:prstClr val="white">
                    <a:lumMod val="75000"/>
                  </a:prstClr>
                </a:solidFill>
              </a:rPr>
              <a:t>(1/2</a:t>
            </a:r>
            <a:r>
              <a:rPr lang="en-US" altLang="ja-JP" sz="1600" b="1" baseline="30000" dirty="0">
                <a:solidFill>
                  <a:prstClr val="white">
                    <a:lumMod val="75000"/>
                  </a:prstClr>
                </a:solidFill>
              </a:rPr>
              <a:t>+</a:t>
            </a:r>
            <a:r>
              <a:rPr lang="en-US" altLang="ja-JP" sz="1600" b="1" dirty="0">
                <a:solidFill>
                  <a:prstClr val="white">
                    <a:lumMod val="75000"/>
                  </a:prstClr>
                </a:solidFill>
              </a:rPr>
              <a:t>) </a:t>
            </a:r>
            <a:endParaRPr lang="ja-JP" altLang="en-US" sz="1600" b="1" dirty="0">
              <a:solidFill>
                <a:prstClr val="white">
                  <a:lumMod val="75000"/>
                </a:prstClr>
              </a:solidFill>
            </a:endParaRPr>
          </a:p>
        </p:txBody>
      </p:sp>
      <p:sp>
        <p:nvSpPr>
          <p:cNvPr id="124" name="テキスト ボックス 123"/>
          <p:cNvSpPr txBox="1"/>
          <p:nvPr/>
        </p:nvSpPr>
        <p:spPr>
          <a:xfrm>
            <a:off x="6974703" y="4068842"/>
            <a:ext cx="986167" cy="338554"/>
          </a:xfrm>
          <a:prstGeom prst="rect">
            <a:avLst/>
          </a:prstGeom>
          <a:noFill/>
          <a:ln>
            <a:noFill/>
          </a:ln>
        </p:spPr>
        <p:txBody>
          <a:bodyPr wrap="none" rtlCol="0">
            <a:spAutoFit/>
          </a:bodyPr>
          <a:lstStyle/>
          <a:p>
            <a:r>
              <a:rPr lang="en-US" altLang="ja-JP" sz="1600" b="1" dirty="0" smtClean="0">
                <a:solidFill>
                  <a:prstClr val="white">
                    <a:lumMod val="75000"/>
                  </a:prstClr>
                </a:solidFill>
                <a:latin typeface="Symbol" panose="05050102010706020507" pitchFamily="18" charset="2"/>
              </a:rPr>
              <a:t>S</a:t>
            </a:r>
            <a:r>
              <a:rPr lang="en-US" altLang="ja-JP" sz="1600" b="1" baseline="-25000" dirty="0" smtClean="0">
                <a:solidFill>
                  <a:prstClr val="white">
                    <a:lumMod val="75000"/>
                  </a:prstClr>
                </a:solidFill>
              </a:rPr>
              <a:t>b</a:t>
            </a:r>
            <a:r>
              <a:rPr lang="en-US" altLang="ja-JP" sz="1600" b="1" baseline="30000" dirty="0" smtClean="0">
                <a:solidFill>
                  <a:prstClr val="white">
                    <a:lumMod val="75000"/>
                  </a:prstClr>
                </a:solidFill>
              </a:rPr>
              <a:t>*</a:t>
            </a:r>
            <a:r>
              <a:rPr lang="en-US" altLang="ja-JP" sz="1600" b="1" dirty="0" smtClean="0">
                <a:solidFill>
                  <a:prstClr val="white">
                    <a:lumMod val="75000"/>
                  </a:prstClr>
                </a:solidFill>
              </a:rPr>
              <a:t>(3/2</a:t>
            </a:r>
            <a:r>
              <a:rPr lang="en-US" altLang="ja-JP" sz="1600" b="1" baseline="30000" dirty="0">
                <a:solidFill>
                  <a:prstClr val="white">
                    <a:lumMod val="75000"/>
                  </a:prstClr>
                </a:solidFill>
              </a:rPr>
              <a:t>+</a:t>
            </a:r>
            <a:r>
              <a:rPr lang="en-US" altLang="ja-JP" sz="1600" b="1" dirty="0">
                <a:solidFill>
                  <a:prstClr val="white">
                    <a:lumMod val="75000"/>
                  </a:prstClr>
                </a:solidFill>
              </a:rPr>
              <a:t>) </a:t>
            </a:r>
            <a:endParaRPr lang="ja-JP" altLang="en-US" sz="1600" b="1" dirty="0">
              <a:solidFill>
                <a:prstClr val="white">
                  <a:lumMod val="75000"/>
                </a:prstClr>
              </a:solidFill>
            </a:endParaRPr>
          </a:p>
        </p:txBody>
      </p:sp>
      <p:sp>
        <p:nvSpPr>
          <p:cNvPr id="125" name="テキスト ボックス 124"/>
          <p:cNvSpPr txBox="1"/>
          <p:nvPr/>
        </p:nvSpPr>
        <p:spPr>
          <a:xfrm>
            <a:off x="7276554" y="3547551"/>
            <a:ext cx="1428596" cy="369332"/>
          </a:xfrm>
          <a:prstGeom prst="rect">
            <a:avLst/>
          </a:prstGeom>
          <a:noFill/>
          <a:ln>
            <a:noFill/>
          </a:ln>
        </p:spPr>
        <p:txBody>
          <a:bodyPr wrap="none" rtlCol="0">
            <a:spAutoFit/>
          </a:bodyPr>
          <a:lstStyle/>
          <a:p>
            <a:r>
              <a:rPr lang="en-US" altLang="ja-JP" b="1" dirty="0" err="1" smtClean="0">
                <a:solidFill>
                  <a:srgbClr val="FF0000"/>
                </a:solidFill>
                <a:latin typeface="Symbol" panose="05050102010706020507" pitchFamily="18" charset="2"/>
                <a:cs typeface="Times New Roman" panose="02020603050405020304" pitchFamily="18" charset="0"/>
              </a:rPr>
              <a:t>L</a:t>
            </a:r>
            <a:r>
              <a:rPr lang="en-US" altLang="ja-JP" b="1" baseline="-25000" dirty="0" err="1">
                <a:solidFill>
                  <a:srgbClr val="FF0000"/>
                </a:solidFill>
              </a:rPr>
              <a:t>b</a:t>
            </a:r>
            <a:r>
              <a:rPr lang="en-US" altLang="ja-JP" sz="1600" dirty="0" smtClean="0">
                <a:solidFill>
                  <a:srgbClr val="FF0000"/>
                </a:solidFill>
              </a:rPr>
              <a:t>(5920, 3/2</a:t>
            </a:r>
            <a:r>
              <a:rPr lang="en-US" altLang="ja-JP" sz="1600" baseline="30000" dirty="0" smtClean="0">
                <a:solidFill>
                  <a:srgbClr val="FF0000"/>
                </a:solidFill>
                <a:latin typeface="Symbol" panose="05050102010706020507" pitchFamily="18" charset="2"/>
              </a:rPr>
              <a:t>-</a:t>
            </a:r>
            <a:r>
              <a:rPr lang="en-US" altLang="ja-JP" sz="1600" dirty="0" smtClean="0">
                <a:solidFill>
                  <a:srgbClr val="FF0000"/>
                </a:solidFill>
              </a:rPr>
              <a:t>)</a:t>
            </a:r>
            <a:endParaRPr lang="ja-JP" altLang="en-US" sz="1600" dirty="0">
              <a:solidFill>
                <a:srgbClr val="FF0000"/>
              </a:solidFill>
            </a:endParaRPr>
          </a:p>
        </p:txBody>
      </p:sp>
      <p:sp>
        <p:nvSpPr>
          <p:cNvPr id="126" name="テキスト ボックス 125"/>
          <p:cNvSpPr txBox="1"/>
          <p:nvPr/>
        </p:nvSpPr>
        <p:spPr>
          <a:xfrm>
            <a:off x="7276554" y="3781592"/>
            <a:ext cx="1428596" cy="369332"/>
          </a:xfrm>
          <a:prstGeom prst="rect">
            <a:avLst/>
          </a:prstGeom>
          <a:noFill/>
          <a:ln>
            <a:noFill/>
          </a:ln>
        </p:spPr>
        <p:txBody>
          <a:bodyPr wrap="none" rtlCol="0">
            <a:spAutoFit/>
          </a:bodyPr>
          <a:lstStyle/>
          <a:p>
            <a:r>
              <a:rPr lang="en-US" altLang="ja-JP" b="1" dirty="0" err="1" smtClean="0">
                <a:solidFill>
                  <a:srgbClr val="FF0000"/>
                </a:solidFill>
                <a:latin typeface="Symbol" panose="05050102010706020507" pitchFamily="18" charset="2"/>
                <a:cs typeface="Times New Roman" panose="02020603050405020304" pitchFamily="18" charset="0"/>
              </a:rPr>
              <a:t>L</a:t>
            </a:r>
            <a:r>
              <a:rPr lang="en-US" altLang="ja-JP" b="1" baseline="-25000" dirty="0" err="1">
                <a:solidFill>
                  <a:srgbClr val="FF0000"/>
                </a:solidFill>
              </a:rPr>
              <a:t>b</a:t>
            </a:r>
            <a:r>
              <a:rPr lang="en-US" altLang="ja-JP" sz="1600" dirty="0" smtClean="0">
                <a:solidFill>
                  <a:srgbClr val="FF0000"/>
                </a:solidFill>
              </a:rPr>
              <a:t>(5912, 1/2</a:t>
            </a:r>
            <a:r>
              <a:rPr lang="en-US" altLang="ja-JP" sz="1600" baseline="30000" dirty="0" smtClean="0">
                <a:solidFill>
                  <a:srgbClr val="FF0000"/>
                </a:solidFill>
                <a:latin typeface="Symbol" panose="05050102010706020507" pitchFamily="18" charset="2"/>
              </a:rPr>
              <a:t>-</a:t>
            </a:r>
            <a:r>
              <a:rPr lang="en-US" altLang="ja-JP" sz="1600" dirty="0" smtClean="0">
                <a:solidFill>
                  <a:srgbClr val="FF0000"/>
                </a:solidFill>
              </a:rPr>
              <a:t>)</a:t>
            </a:r>
            <a:endParaRPr lang="ja-JP" altLang="en-US" sz="1600" dirty="0">
              <a:solidFill>
                <a:srgbClr val="FF0000"/>
              </a:solidFill>
            </a:endParaRPr>
          </a:p>
        </p:txBody>
      </p:sp>
      <p:cxnSp>
        <p:nvCxnSpPr>
          <p:cNvPr id="129" name="直線コネクタ 128"/>
          <p:cNvCxnSpPr/>
          <p:nvPr/>
        </p:nvCxnSpPr>
        <p:spPr>
          <a:xfrm>
            <a:off x="6670191" y="5069099"/>
            <a:ext cx="6796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0" name="テキスト ボックス 129"/>
          <p:cNvSpPr txBox="1"/>
          <p:nvPr/>
        </p:nvSpPr>
        <p:spPr>
          <a:xfrm>
            <a:off x="7303065" y="4861124"/>
            <a:ext cx="776175" cy="369332"/>
          </a:xfrm>
          <a:prstGeom prst="rect">
            <a:avLst/>
          </a:prstGeom>
          <a:noFill/>
          <a:ln>
            <a:noFill/>
          </a:ln>
        </p:spPr>
        <p:txBody>
          <a:bodyPr wrap="none" rtlCol="0">
            <a:spAutoFit/>
          </a:bodyPr>
          <a:lstStyle/>
          <a:p>
            <a:r>
              <a:rPr lang="en-US" altLang="ja-JP" b="1" dirty="0" err="1" smtClean="0">
                <a:solidFill>
                  <a:prstClr val="black"/>
                </a:solidFill>
                <a:latin typeface="Symbol" panose="05050102010706020507" pitchFamily="18" charset="2"/>
                <a:cs typeface="Times New Roman" panose="02020603050405020304" pitchFamily="18" charset="0"/>
              </a:rPr>
              <a:t>L</a:t>
            </a:r>
            <a:r>
              <a:rPr lang="en-US" altLang="ja-JP" b="1" baseline="-25000" dirty="0" err="1">
                <a:solidFill>
                  <a:prstClr val="black"/>
                </a:solidFill>
              </a:rPr>
              <a:t>b</a:t>
            </a:r>
            <a:r>
              <a:rPr lang="en-US" altLang="ja-JP" sz="1600" dirty="0" smtClean="0">
                <a:solidFill>
                  <a:prstClr val="black"/>
                </a:solidFill>
              </a:rPr>
              <a:t>(GS)</a:t>
            </a:r>
            <a:endParaRPr lang="ja-JP" altLang="en-US" sz="1600" dirty="0">
              <a:solidFill>
                <a:prstClr val="black"/>
              </a:solidFill>
            </a:endParaRPr>
          </a:p>
        </p:txBody>
      </p:sp>
      <p:grpSp>
        <p:nvGrpSpPr>
          <p:cNvPr id="74" name="グループ化 6"/>
          <p:cNvGrpSpPr/>
          <p:nvPr/>
        </p:nvGrpSpPr>
        <p:grpSpPr>
          <a:xfrm>
            <a:off x="6828391" y="194623"/>
            <a:ext cx="2376298" cy="2434899"/>
            <a:chOff x="1115616" y="3485927"/>
            <a:chExt cx="2376298" cy="2434899"/>
          </a:xfrm>
        </p:grpSpPr>
        <p:grpSp>
          <p:nvGrpSpPr>
            <p:cNvPr id="75" name="グループ化 88"/>
            <p:cNvGrpSpPr/>
            <p:nvPr/>
          </p:nvGrpSpPr>
          <p:grpSpPr>
            <a:xfrm rot="1019466">
              <a:off x="1115616" y="3717032"/>
              <a:ext cx="2376298" cy="2203794"/>
              <a:chOff x="1115616" y="3717032"/>
              <a:chExt cx="2376298" cy="2203794"/>
            </a:xfrm>
          </p:grpSpPr>
          <p:sp>
            <p:nvSpPr>
              <p:cNvPr id="80" name="円/楕円 79"/>
              <p:cNvSpPr>
                <a:spLocks noChangeAspect="1"/>
              </p:cNvSpPr>
              <p:nvPr/>
            </p:nvSpPr>
            <p:spPr bwMode="auto">
              <a:xfrm>
                <a:off x="1115616" y="3717032"/>
                <a:ext cx="2376298" cy="2203794"/>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81" name="円/楕円 80"/>
              <p:cNvSpPr>
                <a:spLocks noChangeAspect="1"/>
              </p:cNvSpPr>
              <p:nvPr/>
            </p:nvSpPr>
            <p:spPr bwMode="auto">
              <a:xfrm>
                <a:off x="1799311" y="3902060"/>
                <a:ext cx="1116505" cy="776590"/>
              </a:xfrm>
              <a:prstGeom prst="ellipse">
                <a:avLst/>
              </a:prstGeom>
              <a:solidFill>
                <a:srgbClr val="FFFFCC"/>
              </a:solidFill>
              <a:ln>
                <a:solidFill>
                  <a:srgbClr val="385D8A"/>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87" name="円/楕円 86"/>
              <p:cNvSpPr/>
              <p:nvPr/>
            </p:nvSpPr>
            <p:spPr bwMode="auto">
              <a:xfrm>
                <a:off x="1938823" y="4164081"/>
                <a:ext cx="285749" cy="277943"/>
              </a:xfrm>
              <a:prstGeom prst="ellipse">
                <a:avLst/>
              </a:prstGeom>
              <a:solidFill>
                <a:srgbClr val="00B05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88" name="円/楕円 87"/>
              <p:cNvSpPr>
                <a:spLocks noChangeAspect="1"/>
              </p:cNvSpPr>
              <p:nvPr/>
            </p:nvSpPr>
            <p:spPr bwMode="auto">
              <a:xfrm>
                <a:off x="2056313" y="4807666"/>
                <a:ext cx="571505" cy="579952"/>
              </a:xfrm>
              <a:prstGeom prst="ellipse">
                <a:avLst/>
              </a:prstGeom>
              <a:solidFill>
                <a:srgbClr val="0000FF"/>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90" name="円/楕円 56"/>
              <p:cNvSpPr/>
              <p:nvPr/>
            </p:nvSpPr>
            <p:spPr bwMode="auto">
              <a:xfrm>
                <a:off x="2461090" y="4166591"/>
                <a:ext cx="281940" cy="285522"/>
              </a:xfrm>
              <a:prstGeom prst="ellipse">
                <a:avLst/>
              </a:prstGeom>
              <a:solidFill>
                <a:srgbClr val="FF000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cxnSp>
            <p:nvCxnSpPr>
              <p:cNvPr id="96" name="直線コネクタ 95"/>
              <p:cNvCxnSpPr/>
              <p:nvPr/>
            </p:nvCxnSpPr>
            <p:spPr>
              <a:xfrm>
                <a:off x="2339786" y="4325495"/>
                <a:ext cx="0" cy="633671"/>
              </a:xfrm>
              <a:prstGeom prst="line">
                <a:avLst/>
              </a:prstGeom>
              <a:ln>
                <a:solidFill>
                  <a:srgbClr val="FFFF00"/>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flipH="1">
                <a:off x="2102653" y="4293096"/>
                <a:ext cx="467558" cy="0"/>
              </a:xfrm>
              <a:prstGeom prst="line">
                <a:avLst/>
              </a:prstGeom>
              <a:ln>
                <a:solidFill>
                  <a:srgbClr val="0000CC"/>
                </a:solidFill>
              </a:ln>
              <a:effectLst>
                <a:glow rad="228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grpSp>
          <p:nvGrpSpPr>
            <p:cNvPr id="76" name="グループ化 93"/>
            <p:cNvGrpSpPr/>
            <p:nvPr/>
          </p:nvGrpSpPr>
          <p:grpSpPr>
            <a:xfrm>
              <a:off x="1963959" y="3485927"/>
              <a:ext cx="951857" cy="1975859"/>
              <a:chOff x="1963959" y="3485927"/>
              <a:chExt cx="951857" cy="1975859"/>
            </a:xfrm>
          </p:grpSpPr>
          <p:sp>
            <p:nvSpPr>
              <p:cNvPr id="77" name="テキスト ボックス 76"/>
              <p:cNvSpPr txBox="1"/>
              <p:nvPr/>
            </p:nvSpPr>
            <p:spPr>
              <a:xfrm>
                <a:off x="1963959" y="4877011"/>
                <a:ext cx="460382" cy="584775"/>
              </a:xfrm>
              <a:prstGeom prst="rect">
                <a:avLst/>
              </a:prstGeom>
              <a:noFill/>
            </p:spPr>
            <p:txBody>
              <a:bodyPr wrap="none" rtlCol="0">
                <a:spAutoFit/>
              </a:bodyPr>
              <a:lstStyle/>
              <a:p>
                <a:r>
                  <a:rPr lang="en-US" altLang="ja-JP" sz="3200" dirty="0" smtClean="0">
                    <a:solidFill>
                      <a:prstClr val="white"/>
                    </a:solidFill>
                  </a:rPr>
                  <a:t>Q</a:t>
                </a:r>
                <a:endParaRPr lang="ja-JP" altLang="en-US" sz="3200" dirty="0">
                  <a:solidFill>
                    <a:prstClr val="white"/>
                  </a:solidFill>
                </a:endParaRPr>
              </a:p>
            </p:txBody>
          </p:sp>
          <p:sp>
            <p:nvSpPr>
              <p:cNvPr id="78" name="テキスト ボックス 77"/>
              <p:cNvSpPr txBox="1"/>
              <p:nvPr/>
            </p:nvSpPr>
            <p:spPr>
              <a:xfrm>
                <a:off x="2298339" y="3485927"/>
                <a:ext cx="617477" cy="584775"/>
              </a:xfrm>
              <a:prstGeom prst="rect">
                <a:avLst/>
              </a:prstGeom>
              <a:noFill/>
            </p:spPr>
            <p:txBody>
              <a:bodyPr wrap="none" rtlCol="0">
                <a:spAutoFit/>
              </a:bodyPr>
              <a:lstStyle/>
              <a:p>
                <a:r>
                  <a:rPr lang="en-US" altLang="ja-JP" sz="3200" dirty="0" err="1" smtClean="0">
                    <a:solidFill>
                      <a:srgbClr val="FFFF00"/>
                    </a:solidFill>
                  </a:rPr>
                  <a:t>qq</a:t>
                </a:r>
                <a:endParaRPr lang="ja-JP" altLang="en-US" sz="3200" dirty="0">
                  <a:solidFill>
                    <a:srgbClr val="FFFF00"/>
                  </a:solidFill>
                </a:endParaRPr>
              </a:p>
            </p:txBody>
          </p:sp>
        </p:grpSp>
      </p:grpSp>
      <p:sp>
        <p:nvSpPr>
          <p:cNvPr id="98" name="テキスト ボックス 97"/>
          <p:cNvSpPr txBox="1"/>
          <p:nvPr/>
        </p:nvSpPr>
        <p:spPr>
          <a:xfrm>
            <a:off x="7739790" y="1108420"/>
            <a:ext cx="352982" cy="461665"/>
          </a:xfrm>
          <a:prstGeom prst="rect">
            <a:avLst/>
          </a:prstGeom>
          <a:noFill/>
        </p:spPr>
        <p:txBody>
          <a:bodyPr wrap="none" rtlCol="0">
            <a:spAutoFit/>
          </a:bodyPr>
          <a:lstStyle/>
          <a:p>
            <a:r>
              <a:rPr lang="en-US" altLang="ja-JP" sz="2400" b="1" i="1" dirty="0" smtClean="0">
                <a:solidFill>
                  <a:srgbClr val="FF0000"/>
                </a:solidFill>
                <a:latin typeface="Symbol" panose="05050102010706020507" pitchFamily="18" charset="2"/>
              </a:rPr>
              <a:t>l</a:t>
            </a:r>
            <a:endParaRPr lang="ja-JP" altLang="en-US" sz="2400" b="1" i="1" dirty="0">
              <a:solidFill>
                <a:srgbClr val="FF0000"/>
              </a:solidFill>
              <a:latin typeface="Symbol" panose="05050102010706020507" pitchFamily="18" charset="2"/>
            </a:endParaRPr>
          </a:p>
        </p:txBody>
      </p:sp>
      <p:sp>
        <p:nvSpPr>
          <p:cNvPr id="99" name="テキスト ボックス 98"/>
          <p:cNvSpPr txBox="1"/>
          <p:nvPr/>
        </p:nvSpPr>
        <p:spPr>
          <a:xfrm>
            <a:off x="8076283" y="572626"/>
            <a:ext cx="352982" cy="461665"/>
          </a:xfrm>
          <a:prstGeom prst="rect">
            <a:avLst/>
          </a:prstGeom>
          <a:noFill/>
        </p:spPr>
        <p:txBody>
          <a:bodyPr wrap="none" rtlCol="0">
            <a:spAutoFit/>
          </a:bodyPr>
          <a:lstStyle/>
          <a:p>
            <a:r>
              <a:rPr lang="en-US" altLang="ja-JP" sz="2400" b="1" i="1" dirty="0" smtClean="0">
                <a:solidFill>
                  <a:srgbClr val="0000FF"/>
                </a:solidFill>
                <a:latin typeface="Symbol" panose="05050102010706020507" pitchFamily="18" charset="2"/>
              </a:rPr>
              <a:t>r</a:t>
            </a:r>
            <a:endParaRPr lang="ja-JP" altLang="en-US" sz="2400" b="1" i="1" dirty="0">
              <a:solidFill>
                <a:srgbClr val="0000FF"/>
              </a:solidFill>
              <a:latin typeface="Symbol" panose="05050102010706020507" pitchFamily="18" charset="2"/>
            </a:endParaRPr>
          </a:p>
        </p:txBody>
      </p:sp>
      <p:sp>
        <p:nvSpPr>
          <p:cNvPr id="114" name="下矢印 113"/>
          <p:cNvSpPr/>
          <p:nvPr/>
        </p:nvSpPr>
        <p:spPr>
          <a:xfrm rot="5400000">
            <a:off x="6865327" y="2441161"/>
            <a:ext cx="487359" cy="697047"/>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FF00"/>
              </a:solidFill>
            </a:endParaRPr>
          </a:p>
        </p:txBody>
      </p:sp>
    </p:spTree>
    <p:extLst>
      <p:ext uri="{BB962C8B-B14F-4D97-AF65-F5344CB8AC3E}">
        <p14:creationId xmlns:p14="http://schemas.microsoft.com/office/powerpoint/2010/main" val="15971837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19" y="116632"/>
            <a:ext cx="4560217" cy="634082"/>
          </a:xfrm>
        </p:spPr>
        <p:txBody>
          <a:bodyPr/>
          <a:lstStyle/>
          <a:p>
            <a:r>
              <a:rPr kumimoji="1" lang="en-US" altLang="ja-JP" sz="3600" dirty="0" smtClean="0">
                <a:solidFill>
                  <a:schemeClr val="bg1"/>
                </a:solidFill>
              </a:rPr>
              <a:t>Designed Spectrometer</a:t>
            </a:r>
            <a:endParaRPr kumimoji="1" lang="ja-JP" altLang="en-US" sz="3600" dirty="0">
              <a:solidFill>
                <a:schemeClr val="bg1"/>
              </a:solidFill>
            </a:endParaRPr>
          </a:p>
        </p:txBody>
      </p:sp>
      <p:sp>
        <p:nvSpPr>
          <p:cNvPr id="4" name="スライド番号プレースホルダ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24</a:t>
            </a:fld>
            <a:endParaRPr lang="ja-JP" altLang="en-US">
              <a:solidFill>
                <a:prstClr val="black">
                  <a:tint val="75000"/>
                </a:prstClr>
              </a:solidFill>
            </a:endParaRPr>
          </a:p>
        </p:txBody>
      </p:sp>
      <p:sp>
        <p:nvSpPr>
          <p:cNvPr id="53" name="テキスト ボックス 52"/>
          <p:cNvSpPr txBox="1"/>
          <p:nvPr/>
        </p:nvSpPr>
        <p:spPr>
          <a:xfrm>
            <a:off x="943024" y="5910614"/>
            <a:ext cx="7920880" cy="830997"/>
          </a:xfrm>
          <a:prstGeom prst="rect">
            <a:avLst/>
          </a:prstGeom>
          <a:noFill/>
        </p:spPr>
        <p:txBody>
          <a:bodyPr wrap="square" rtlCol="0">
            <a:spAutoFit/>
          </a:bodyPr>
          <a:lstStyle/>
          <a:p>
            <a:r>
              <a:rPr lang="en-US" altLang="ja-JP" sz="2400" b="1" dirty="0" smtClean="0">
                <a:solidFill>
                  <a:prstClr val="white"/>
                </a:solidFill>
                <a:latin typeface="Times New Roman" pitchFamily="18" charset="0"/>
                <a:cs typeface="Times New Roman" pitchFamily="18" charset="0"/>
              </a:rPr>
              <a:t>Large acceptance ~ 60% (for </a:t>
            </a:r>
            <a:r>
              <a:rPr lang="en-US" altLang="ja-JP" sz="2400" b="1" i="1" dirty="0" smtClean="0">
                <a:solidFill>
                  <a:prstClr val="white"/>
                </a:solidFill>
                <a:latin typeface="Times New Roman" pitchFamily="18" charset="0"/>
                <a:cs typeface="Times New Roman" pitchFamily="18" charset="0"/>
              </a:rPr>
              <a:t>D*</a:t>
            </a:r>
            <a:r>
              <a:rPr lang="en-US" altLang="ja-JP" sz="2400" b="1" dirty="0" smtClean="0">
                <a:solidFill>
                  <a:prstClr val="white"/>
                </a:solidFill>
                <a:latin typeface="Times New Roman" pitchFamily="18" charset="0"/>
                <a:cs typeface="Times New Roman" pitchFamily="18" charset="0"/>
              </a:rPr>
              <a:t>),  ~85% (for decay </a:t>
            </a:r>
            <a:r>
              <a:rPr lang="en-US" altLang="ja-JP" sz="2400" b="1" dirty="0" smtClean="0">
                <a:solidFill>
                  <a:prstClr val="white"/>
                </a:solidFill>
                <a:latin typeface="Symbol" panose="05050102010706020507" pitchFamily="18" charset="2"/>
                <a:cs typeface="Times New Roman" pitchFamily="18" charset="0"/>
              </a:rPr>
              <a:t>p</a:t>
            </a:r>
            <a:r>
              <a:rPr lang="en-US" altLang="ja-JP" sz="2400" b="1" baseline="30000" dirty="0" smtClean="0">
                <a:solidFill>
                  <a:prstClr val="white"/>
                </a:solidFill>
                <a:latin typeface="Times New Roman" pitchFamily="18" charset="0"/>
                <a:cs typeface="Times New Roman" pitchFamily="18" charset="0"/>
              </a:rPr>
              <a:t>+</a:t>
            </a:r>
            <a:r>
              <a:rPr lang="en-US" altLang="ja-JP" sz="2400" b="1" dirty="0" smtClean="0">
                <a:solidFill>
                  <a:prstClr val="white"/>
                </a:solidFill>
                <a:latin typeface="Times New Roman" pitchFamily="18" charset="0"/>
                <a:cs typeface="Times New Roman" pitchFamily="18" charset="0"/>
              </a:rPr>
              <a:t>) </a:t>
            </a:r>
          </a:p>
          <a:p>
            <a:r>
              <a:rPr lang="en-US" altLang="ja-JP" sz="2400" b="1" dirty="0" smtClean="0">
                <a:solidFill>
                  <a:prstClr val="white"/>
                </a:solidFill>
                <a:latin typeface="Times New Roman" pitchFamily="18" charset="0"/>
                <a:cs typeface="Times New Roman" pitchFamily="18" charset="0"/>
              </a:rPr>
              <a:t>Good </a:t>
            </a:r>
            <a:r>
              <a:rPr lang="en-US" altLang="ja-JP" sz="2400" b="1" dirty="0">
                <a:solidFill>
                  <a:prstClr val="white"/>
                </a:solidFill>
                <a:latin typeface="Times New Roman" pitchFamily="18" charset="0"/>
                <a:cs typeface="Times New Roman" pitchFamily="18" charset="0"/>
              </a:rPr>
              <a:t>r</a:t>
            </a:r>
            <a:r>
              <a:rPr lang="en-US" altLang="ja-JP" sz="2400" b="1" dirty="0" smtClean="0">
                <a:solidFill>
                  <a:prstClr val="white"/>
                </a:solidFill>
                <a:latin typeface="Times New Roman" pitchFamily="18" charset="0"/>
                <a:cs typeface="Times New Roman" pitchFamily="18" charset="0"/>
              </a:rPr>
              <a:t>esolution:</a:t>
            </a:r>
            <a:r>
              <a:rPr lang="en-US" altLang="ja-JP" sz="2400" b="1" dirty="0">
                <a:solidFill>
                  <a:prstClr val="white"/>
                </a:solidFill>
                <a:latin typeface="Times New Roman" pitchFamily="18" charset="0"/>
                <a:cs typeface="Times New Roman" pitchFamily="18" charset="0"/>
              </a:rPr>
              <a:t> </a:t>
            </a:r>
            <a:r>
              <a:rPr lang="en-US" altLang="ja-JP" sz="2400" b="1" i="1" dirty="0" err="1" smtClean="0">
                <a:solidFill>
                  <a:prstClr val="white"/>
                </a:solidFill>
                <a:latin typeface="Symbol" pitchFamily="18" charset="2"/>
                <a:cs typeface="Times New Roman" pitchFamily="18" charset="0"/>
              </a:rPr>
              <a:t>D</a:t>
            </a:r>
            <a:r>
              <a:rPr lang="en-US" altLang="ja-JP" sz="2400" b="1" i="1" dirty="0" err="1" smtClean="0">
                <a:solidFill>
                  <a:prstClr val="white"/>
                </a:solidFill>
                <a:latin typeface="Times New Roman" pitchFamily="18" charset="0"/>
                <a:cs typeface="Times New Roman" pitchFamily="18" charset="0"/>
              </a:rPr>
              <a:t>p</a:t>
            </a:r>
            <a:r>
              <a:rPr lang="en-US" altLang="ja-JP" sz="2400" b="1" dirty="0" smtClean="0">
                <a:solidFill>
                  <a:prstClr val="white"/>
                </a:solidFill>
                <a:latin typeface="Times New Roman" pitchFamily="18" charset="0"/>
                <a:cs typeface="Times New Roman" pitchFamily="18" charset="0"/>
              </a:rPr>
              <a:t>/</a:t>
            </a:r>
            <a:r>
              <a:rPr lang="en-US" altLang="ja-JP" sz="2400" b="1" i="1" dirty="0" smtClean="0">
                <a:solidFill>
                  <a:prstClr val="white"/>
                </a:solidFill>
                <a:latin typeface="Times New Roman" pitchFamily="18" charset="0"/>
                <a:cs typeface="Times New Roman" pitchFamily="18" charset="0"/>
              </a:rPr>
              <a:t>p</a:t>
            </a:r>
            <a:r>
              <a:rPr lang="en-US" altLang="ja-JP" sz="2400" b="1" dirty="0" smtClean="0">
                <a:solidFill>
                  <a:prstClr val="white"/>
                </a:solidFill>
                <a:latin typeface="Times New Roman" pitchFamily="18" charset="0"/>
                <a:cs typeface="Times New Roman" pitchFamily="18" charset="0"/>
              </a:rPr>
              <a:t>~0.2% at ~5 </a:t>
            </a:r>
            <a:r>
              <a:rPr lang="en-US" altLang="ja-JP" sz="2400" b="1" dirty="0" err="1" smtClean="0">
                <a:solidFill>
                  <a:prstClr val="white"/>
                </a:solidFill>
                <a:latin typeface="Times New Roman" pitchFamily="18" charset="0"/>
                <a:cs typeface="Times New Roman" pitchFamily="18" charset="0"/>
              </a:rPr>
              <a:t>GeV</a:t>
            </a:r>
            <a:r>
              <a:rPr lang="en-US" altLang="ja-JP" sz="2400" b="1" dirty="0" smtClean="0">
                <a:solidFill>
                  <a:prstClr val="white"/>
                </a:solidFill>
                <a:latin typeface="Times New Roman" pitchFamily="18" charset="0"/>
                <a:cs typeface="Times New Roman" pitchFamily="18" charset="0"/>
              </a:rPr>
              <a:t>/</a:t>
            </a:r>
            <a:r>
              <a:rPr lang="en-US" altLang="ja-JP" sz="2400" b="1" i="1" dirty="0" smtClean="0">
                <a:solidFill>
                  <a:prstClr val="white"/>
                </a:solidFill>
                <a:latin typeface="Times New Roman" pitchFamily="18" charset="0"/>
                <a:cs typeface="Times New Roman" pitchFamily="18" charset="0"/>
              </a:rPr>
              <a:t>c</a:t>
            </a:r>
            <a:endParaRPr lang="en-US" altLang="ja-JP" sz="2400" b="1" i="1" dirty="0">
              <a:solidFill>
                <a:prstClr val="white"/>
              </a:solidFill>
              <a:latin typeface="Times New Roman" pitchFamily="18" charset="0"/>
              <a:cs typeface="Times New Roman" pitchFamily="18" charset="0"/>
            </a:endParaRPr>
          </a:p>
        </p:txBody>
      </p:sp>
      <p:sp>
        <p:nvSpPr>
          <p:cNvPr id="92" name="テキスト ボックス 91"/>
          <p:cNvSpPr txBox="1"/>
          <p:nvPr/>
        </p:nvSpPr>
        <p:spPr>
          <a:xfrm>
            <a:off x="183280" y="3215485"/>
            <a:ext cx="1147365" cy="707886"/>
          </a:xfrm>
          <a:prstGeom prst="rect">
            <a:avLst/>
          </a:prstGeom>
          <a:solidFill>
            <a:schemeClr val="bg1"/>
          </a:solidFill>
        </p:spPr>
        <p:txBody>
          <a:bodyPr wrap="none" rtlCol="0">
            <a:spAutoFit/>
          </a:bodyPr>
          <a:lstStyle/>
          <a:p>
            <a:r>
              <a:rPr lang="en-US" altLang="ja-JP" sz="2000" b="1" dirty="0" smtClean="0">
                <a:solidFill>
                  <a:srgbClr val="C00000"/>
                </a:solidFill>
                <a:cs typeface="Times New Roman" pitchFamily="18" charset="0"/>
              </a:rPr>
              <a:t>20 </a:t>
            </a:r>
            <a:r>
              <a:rPr lang="en-US" altLang="ja-JP" sz="2000" b="1" dirty="0" err="1" smtClean="0">
                <a:solidFill>
                  <a:srgbClr val="C00000"/>
                </a:solidFill>
                <a:cs typeface="Times New Roman" pitchFamily="18" charset="0"/>
              </a:rPr>
              <a:t>GeV</a:t>
            </a:r>
            <a:r>
              <a:rPr lang="en-US" altLang="ja-JP" sz="2000" b="1" dirty="0" smtClean="0">
                <a:solidFill>
                  <a:srgbClr val="C00000"/>
                </a:solidFill>
                <a:cs typeface="Times New Roman" pitchFamily="18" charset="0"/>
              </a:rPr>
              <a:t>/</a:t>
            </a:r>
            <a:r>
              <a:rPr lang="en-US" altLang="ja-JP" sz="2000" b="1" i="1" dirty="0" smtClean="0">
                <a:solidFill>
                  <a:srgbClr val="C00000"/>
                </a:solidFill>
                <a:cs typeface="Times New Roman" pitchFamily="18" charset="0"/>
              </a:rPr>
              <a:t>c</a:t>
            </a:r>
          </a:p>
          <a:p>
            <a:r>
              <a:rPr lang="en-US" altLang="ja-JP" sz="2000" b="1" dirty="0" smtClean="0">
                <a:solidFill>
                  <a:srgbClr val="C00000"/>
                </a:solidFill>
                <a:cs typeface="Times New Roman" pitchFamily="18" charset="0"/>
              </a:rPr>
              <a:t>Beam</a:t>
            </a:r>
            <a:r>
              <a:rPr lang="en-US" altLang="ja-JP" sz="2000" b="1" dirty="0" smtClean="0">
                <a:solidFill>
                  <a:srgbClr val="C00000"/>
                </a:solidFill>
                <a:latin typeface="Symbol" pitchFamily="18" charset="2"/>
                <a:cs typeface="Times New Roman" pitchFamily="18" charset="0"/>
              </a:rPr>
              <a:t> p</a:t>
            </a:r>
            <a:r>
              <a:rPr lang="en-US" altLang="ja-JP" sz="2000" b="1" baseline="30000" dirty="0" smtClean="0">
                <a:solidFill>
                  <a:srgbClr val="C00000"/>
                </a:solidFill>
                <a:latin typeface="Symbol" pitchFamily="18" charset="2"/>
                <a:cs typeface="Times New Roman" pitchFamily="18" charset="0"/>
              </a:rPr>
              <a:t>-</a:t>
            </a:r>
            <a:endParaRPr lang="ja-JP" altLang="en-US" sz="2000" b="1" dirty="0">
              <a:solidFill>
                <a:srgbClr val="C00000"/>
              </a:solidFill>
              <a:cs typeface="Times New Roman" pitchFamily="18" charset="0"/>
            </a:endParaRPr>
          </a:p>
        </p:txBody>
      </p:sp>
      <p:pic>
        <p:nvPicPr>
          <p:cNvPr id="3" name="図 2"/>
          <p:cNvPicPr>
            <a:picLocks noChangeAspect="1"/>
          </p:cNvPicPr>
          <p:nvPr/>
        </p:nvPicPr>
        <p:blipFill>
          <a:blip r:embed="rId3"/>
          <a:stretch>
            <a:fillRect/>
          </a:stretch>
        </p:blipFill>
        <p:spPr>
          <a:xfrm>
            <a:off x="1330645" y="1196450"/>
            <a:ext cx="7032744" cy="4683713"/>
          </a:xfrm>
          <a:prstGeom prst="rect">
            <a:avLst/>
          </a:prstGeom>
        </p:spPr>
      </p:pic>
      <p:grpSp>
        <p:nvGrpSpPr>
          <p:cNvPr id="7" name="グループ化 6"/>
          <p:cNvGrpSpPr>
            <a:grpSpLocks noChangeAspect="1"/>
          </p:cNvGrpSpPr>
          <p:nvPr/>
        </p:nvGrpSpPr>
        <p:grpSpPr>
          <a:xfrm>
            <a:off x="5508079" y="74795"/>
            <a:ext cx="3679568" cy="1332148"/>
            <a:chOff x="1259632" y="1412776"/>
            <a:chExt cx="7359136" cy="2664296"/>
          </a:xfrm>
        </p:grpSpPr>
        <p:sp>
          <p:nvSpPr>
            <p:cNvPr id="8" name="正方形/長方形 7"/>
            <p:cNvSpPr/>
            <p:nvPr/>
          </p:nvSpPr>
          <p:spPr>
            <a:xfrm>
              <a:off x="1259632" y="1412776"/>
              <a:ext cx="7128792" cy="266429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ja-JP" altLang="en-US" dirty="0">
                <a:solidFill>
                  <a:prstClr val="white"/>
                </a:solidFill>
              </a:endParaRPr>
            </a:p>
          </p:txBody>
        </p:sp>
        <p:grpSp>
          <p:nvGrpSpPr>
            <p:cNvPr id="9" name="グループ化 65"/>
            <p:cNvGrpSpPr/>
            <p:nvPr/>
          </p:nvGrpSpPr>
          <p:grpSpPr>
            <a:xfrm>
              <a:off x="1339352" y="1422656"/>
              <a:ext cx="7279416" cy="2457556"/>
              <a:chOff x="914800" y="1422656"/>
              <a:chExt cx="7279416" cy="2457556"/>
            </a:xfrm>
          </p:grpSpPr>
          <p:grpSp>
            <p:nvGrpSpPr>
              <p:cNvPr id="10" name="グループ化 42"/>
              <p:cNvGrpSpPr>
                <a:grpSpLocks noChangeAspect="1"/>
              </p:cNvGrpSpPr>
              <p:nvPr/>
            </p:nvGrpSpPr>
            <p:grpSpPr>
              <a:xfrm>
                <a:off x="1145145" y="1422656"/>
                <a:ext cx="7049071" cy="2457556"/>
                <a:chOff x="179513" y="811829"/>
                <a:chExt cx="10992701" cy="3832444"/>
              </a:xfrm>
            </p:grpSpPr>
            <p:pic>
              <p:nvPicPr>
                <p:cNvPr id="12" name="Picture 1" descr="C:\data\lab\RCNP\Workshop\20120830_RCNPSemi01\piD.png"/>
                <p:cNvPicPr>
                  <a:picLocks noChangeAspect="1" noChangeArrowheads="1"/>
                </p:cNvPicPr>
                <p:nvPr/>
              </p:nvPicPr>
              <p:blipFill>
                <a:blip r:embed="rId4" cstate="print"/>
                <a:srcRect/>
                <a:stretch>
                  <a:fillRect/>
                </a:stretch>
              </p:blipFill>
              <p:spPr bwMode="auto">
                <a:xfrm>
                  <a:off x="179513" y="908721"/>
                  <a:ext cx="4911013" cy="3024336"/>
                </a:xfrm>
                <a:prstGeom prst="rect">
                  <a:avLst/>
                </a:prstGeom>
                <a:noFill/>
              </p:spPr>
            </p:pic>
            <p:sp>
              <p:nvSpPr>
                <p:cNvPr id="13" name="円/楕円 12"/>
                <p:cNvSpPr/>
                <p:nvPr/>
              </p:nvSpPr>
              <p:spPr>
                <a:xfrm>
                  <a:off x="323528" y="1196752"/>
                  <a:ext cx="792088"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ja-JP" altLang="en-US">
                    <a:solidFill>
                      <a:prstClr val="white"/>
                    </a:solidFill>
                  </a:endParaRPr>
                </a:p>
              </p:txBody>
            </p:sp>
            <p:sp>
              <p:nvSpPr>
                <p:cNvPr id="14" name="円/楕円 13"/>
                <p:cNvSpPr/>
                <p:nvPr/>
              </p:nvSpPr>
              <p:spPr>
                <a:xfrm>
                  <a:off x="3995936" y="980728"/>
                  <a:ext cx="1152128" cy="17281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ja-JP" altLang="en-US">
                    <a:solidFill>
                      <a:prstClr val="white"/>
                    </a:solidFill>
                  </a:endParaRPr>
                </a:p>
              </p:txBody>
            </p:sp>
            <p:sp>
              <p:nvSpPr>
                <p:cNvPr id="15" name="円/楕円 14"/>
                <p:cNvSpPr/>
                <p:nvPr/>
              </p:nvSpPr>
              <p:spPr>
                <a:xfrm>
                  <a:off x="323528" y="3140968"/>
                  <a:ext cx="792088"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ja-JP" altLang="en-US">
                    <a:solidFill>
                      <a:prstClr val="white"/>
                    </a:solidFill>
                  </a:endParaRPr>
                </a:p>
              </p:txBody>
            </p:sp>
            <p:sp>
              <p:nvSpPr>
                <p:cNvPr id="16" name="テキスト ボックス 15"/>
                <p:cNvSpPr txBox="1"/>
                <p:nvPr/>
              </p:nvSpPr>
              <p:spPr>
                <a:xfrm>
                  <a:off x="5689900" y="3828336"/>
                  <a:ext cx="2137530" cy="815937"/>
                </a:xfrm>
                <a:prstGeom prst="rect">
                  <a:avLst/>
                </a:prstGeom>
                <a:noFill/>
                <a:ln>
                  <a:solidFill>
                    <a:srgbClr val="00B050"/>
                  </a:solidFill>
                </a:ln>
              </p:spPr>
              <p:txBody>
                <a:bodyPr wrap="square" rtlCol="0">
                  <a:normAutofit fontScale="47500" lnSpcReduction="20000"/>
                </a:bodyPr>
                <a:lstStyle/>
                <a:p>
                  <a:r>
                    <a:rPr lang="en-US" altLang="ja-JP" sz="2800" b="1" i="1" dirty="0" smtClean="0">
                      <a:solidFill>
                        <a:prstClr val="black"/>
                      </a:solidFill>
                      <a:latin typeface="Times New Roman" pitchFamily="18" charset="0"/>
                      <a:cs typeface="Times New Roman" pitchFamily="18" charset="0"/>
                    </a:rPr>
                    <a:t>D</a:t>
                  </a:r>
                  <a:r>
                    <a:rPr lang="en-US" altLang="ja-JP" sz="2800" b="1" i="1" baseline="30000" dirty="0" smtClean="0">
                      <a:solidFill>
                        <a:prstClr val="black"/>
                      </a:solidFill>
                      <a:latin typeface="Times New Roman" pitchFamily="18" charset="0"/>
                      <a:cs typeface="Times New Roman" pitchFamily="18" charset="0"/>
                    </a:rPr>
                    <a:t>0</a:t>
                  </a:r>
                  <a:r>
                    <a:rPr lang="en-US" altLang="ja-JP" sz="2800" b="1" dirty="0" smtClean="0">
                      <a:solidFill>
                        <a:prstClr val="black"/>
                      </a:solidFill>
                      <a:latin typeface="Times New Roman" pitchFamily="18" charset="0"/>
                      <a:cs typeface="Times New Roman" pitchFamily="18" charset="0"/>
                    </a:rPr>
                    <a:t>(</a:t>
                  </a:r>
                  <a:r>
                    <a:rPr lang="en-US" altLang="ja-JP" sz="2800" b="1" i="1" dirty="0" err="1" smtClean="0">
                      <a:solidFill>
                        <a:prstClr val="black"/>
                      </a:solidFill>
                      <a:latin typeface="Times New Roman" pitchFamily="18" charset="0"/>
                      <a:cs typeface="Times New Roman" pitchFamily="18" charset="0"/>
                    </a:rPr>
                    <a:t>Y</a:t>
                  </a:r>
                  <a:r>
                    <a:rPr lang="en-US" altLang="ja-JP" sz="2800" b="1" i="1" baseline="-25000" dirty="0" err="1" smtClean="0">
                      <a:solidFill>
                        <a:prstClr val="black"/>
                      </a:solidFill>
                      <a:cs typeface="Times New Roman" pitchFamily="18" charset="0"/>
                    </a:rPr>
                    <a:t>c</a:t>
                  </a:r>
                  <a:r>
                    <a:rPr lang="en-US" altLang="ja-JP" sz="2800" b="1" i="1" baseline="30000" dirty="0" smtClean="0">
                      <a:solidFill>
                        <a:prstClr val="black"/>
                      </a:solidFill>
                      <a:cs typeface="Times New Roman" pitchFamily="18" charset="0"/>
                    </a:rPr>
                    <a:t>’</a:t>
                  </a:r>
                  <a:r>
                    <a:rPr lang="en-US" altLang="ja-JP" sz="2800" b="1" dirty="0" smtClean="0">
                      <a:solidFill>
                        <a:prstClr val="black"/>
                      </a:solidFill>
                      <a:latin typeface="Times New Roman" pitchFamily="18" charset="0"/>
                      <a:cs typeface="Times New Roman" pitchFamily="18" charset="0"/>
                    </a:rPr>
                    <a:t>)</a:t>
                  </a:r>
                  <a:endParaRPr lang="ja-JP" altLang="en-US" sz="2800" b="1" baseline="30000" dirty="0">
                    <a:solidFill>
                      <a:prstClr val="black"/>
                    </a:solidFill>
                    <a:cs typeface="Times New Roman" pitchFamily="18" charset="0"/>
                  </a:endParaRPr>
                </a:p>
              </p:txBody>
            </p:sp>
            <p:sp>
              <p:nvSpPr>
                <p:cNvPr id="17" name="テキスト ボックス 16"/>
                <p:cNvSpPr txBox="1"/>
                <p:nvPr/>
              </p:nvSpPr>
              <p:spPr>
                <a:xfrm>
                  <a:off x="5833917" y="2705404"/>
                  <a:ext cx="1544340" cy="815937"/>
                </a:xfrm>
                <a:prstGeom prst="rect">
                  <a:avLst/>
                </a:prstGeom>
                <a:noFill/>
              </p:spPr>
              <p:txBody>
                <a:bodyPr wrap="square" rtlCol="0">
                  <a:normAutofit fontScale="47500" lnSpcReduction="20000"/>
                </a:bodyPr>
                <a:lstStyle/>
                <a:p>
                  <a:r>
                    <a:rPr lang="en-US" altLang="ja-JP" sz="2800" b="1" i="1" dirty="0" smtClean="0">
                      <a:solidFill>
                        <a:prstClr val="black"/>
                      </a:solidFill>
                      <a:latin typeface="Times New Roman" pitchFamily="18" charset="0"/>
                      <a:cs typeface="Times New Roman" pitchFamily="18" charset="0"/>
                    </a:rPr>
                    <a:t>p</a:t>
                  </a:r>
                  <a:r>
                    <a:rPr lang="en-US" altLang="ja-JP" sz="2800" b="1" dirty="0" smtClean="0">
                      <a:solidFill>
                        <a:prstClr val="black"/>
                      </a:solidFill>
                      <a:latin typeface="Symbol" pitchFamily="18" charset="2"/>
                      <a:cs typeface="Times New Roman" pitchFamily="18" charset="0"/>
                    </a:rPr>
                    <a:t>(</a:t>
                  </a:r>
                  <a:r>
                    <a:rPr lang="en-US" altLang="ja-JP" sz="2800" b="1" i="1" dirty="0" smtClean="0">
                      <a:solidFill>
                        <a:prstClr val="black"/>
                      </a:solidFill>
                      <a:latin typeface="Symbol" pitchFamily="18" charset="2"/>
                      <a:cs typeface="Times New Roman" pitchFamily="18" charset="0"/>
                    </a:rPr>
                    <a:t>p</a:t>
                  </a:r>
                  <a:r>
                    <a:rPr lang="en-US" altLang="ja-JP" sz="2800" b="1" dirty="0" smtClean="0">
                      <a:solidFill>
                        <a:prstClr val="black"/>
                      </a:solidFill>
                      <a:latin typeface="Symbol" pitchFamily="18" charset="2"/>
                      <a:cs typeface="Times New Roman" pitchFamily="18" charset="0"/>
                    </a:rPr>
                    <a:t>)</a:t>
                  </a:r>
                  <a:endParaRPr lang="ja-JP" altLang="en-US" sz="2800" b="1" baseline="30000" dirty="0">
                    <a:solidFill>
                      <a:prstClr val="black"/>
                    </a:solidFill>
                    <a:cs typeface="Times New Roman" pitchFamily="18" charset="0"/>
                  </a:endParaRPr>
                </a:p>
              </p:txBody>
            </p:sp>
            <p:sp>
              <p:nvSpPr>
                <p:cNvPr id="18" name="円/楕円 17"/>
                <p:cNvSpPr/>
                <p:nvPr/>
              </p:nvSpPr>
              <p:spPr>
                <a:xfrm>
                  <a:off x="5617890" y="2705404"/>
                  <a:ext cx="1648073" cy="94288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endParaRPr lang="ja-JP" altLang="en-US" sz="2400">
                    <a:solidFill>
                      <a:prstClr val="white"/>
                    </a:solidFill>
                  </a:endParaRPr>
                </a:p>
              </p:txBody>
            </p:sp>
            <p:cxnSp>
              <p:nvCxnSpPr>
                <p:cNvPr id="19" name="直線コネクタ 18"/>
                <p:cNvCxnSpPr/>
                <p:nvPr/>
              </p:nvCxnSpPr>
              <p:spPr>
                <a:xfrm flipV="1">
                  <a:off x="4681786" y="3317502"/>
                  <a:ext cx="1152128" cy="39952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4681786" y="3717031"/>
                  <a:ext cx="1008112" cy="57606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8460432" y="2996952"/>
                  <a:ext cx="288080" cy="591955"/>
                </a:xfrm>
                <a:prstGeom prst="rect">
                  <a:avLst/>
                </a:prstGeom>
                <a:noFill/>
              </p:spPr>
              <p:txBody>
                <a:bodyPr wrap="none" rtlCol="0">
                  <a:normAutofit fontScale="40000" lnSpcReduction="20000"/>
                </a:bodyPr>
                <a:lstStyle/>
                <a:p>
                  <a:endParaRPr lang="ja-JP" altLang="en-US" sz="2800" b="1" baseline="30000" dirty="0">
                    <a:solidFill>
                      <a:prstClr val="black"/>
                    </a:solidFill>
                    <a:latin typeface="Times New Roman" pitchFamily="18" charset="0"/>
                    <a:cs typeface="Times New Roman" pitchFamily="18" charset="0"/>
                  </a:endParaRPr>
                </a:p>
              </p:txBody>
            </p:sp>
            <p:sp>
              <p:nvSpPr>
                <p:cNvPr id="22" name="テキスト ボックス 21"/>
                <p:cNvSpPr txBox="1"/>
                <p:nvPr/>
              </p:nvSpPr>
              <p:spPr>
                <a:xfrm>
                  <a:off x="5438340" y="811829"/>
                  <a:ext cx="5518676" cy="1105004"/>
                </a:xfrm>
                <a:prstGeom prst="rect">
                  <a:avLst/>
                </a:prstGeom>
                <a:noFill/>
              </p:spPr>
              <p:txBody>
                <a:bodyPr wrap="square" rtlCol="0">
                  <a:noAutofit/>
                </a:bodyPr>
                <a:lstStyle/>
                <a:p>
                  <a:r>
                    <a:rPr lang="en-US" altLang="ja-JP" sz="1200" b="1" dirty="0" smtClean="0">
                      <a:solidFill>
                        <a:prstClr val="black"/>
                      </a:solidFill>
                    </a:rPr>
                    <a:t>Inclusive</a:t>
                  </a:r>
                  <a:r>
                    <a:rPr lang="en-US" altLang="ja-JP" sz="1400" b="1" dirty="0" smtClean="0">
                      <a:solidFill>
                        <a:prstClr val="black"/>
                      </a:solidFill>
                    </a:rPr>
                    <a:t> </a:t>
                  </a:r>
                  <a:r>
                    <a:rPr lang="en-US" altLang="ja-JP" sz="1400" b="1" i="1" dirty="0" smtClean="0">
                      <a:solidFill>
                        <a:prstClr val="black"/>
                      </a:solidFill>
                    </a:rPr>
                    <a:t>p</a:t>
                  </a:r>
                  <a:r>
                    <a:rPr lang="en-US" altLang="ja-JP" sz="1400" b="1" dirty="0" smtClean="0">
                      <a:solidFill>
                        <a:prstClr val="black"/>
                      </a:solidFill>
                    </a:rPr>
                    <a:t>(</a:t>
                  </a:r>
                  <a:r>
                    <a:rPr lang="en-US" altLang="ja-JP" sz="1400" b="1" i="1" dirty="0" smtClean="0">
                      <a:solidFill>
                        <a:prstClr val="black"/>
                      </a:solidFill>
                      <a:latin typeface="Symbol" pitchFamily="18" charset="2"/>
                    </a:rPr>
                    <a:t>p</a:t>
                  </a:r>
                  <a:r>
                    <a:rPr lang="en-US" altLang="ja-JP" sz="1400" b="1" baseline="30000" dirty="0" smtClean="0">
                      <a:solidFill>
                        <a:prstClr val="black"/>
                      </a:solidFill>
                    </a:rPr>
                    <a:t>-</a:t>
                  </a:r>
                  <a:r>
                    <a:rPr lang="en-US" altLang="ja-JP" sz="1400" b="1" dirty="0" smtClean="0">
                      <a:solidFill>
                        <a:prstClr val="black"/>
                      </a:solidFill>
                    </a:rPr>
                    <a:t>,</a:t>
                  </a:r>
                  <a:r>
                    <a:rPr lang="en-US" altLang="ja-JP" sz="1400" b="1" i="1" dirty="0" smtClean="0">
                      <a:solidFill>
                        <a:prstClr val="black"/>
                      </a:solidFill>
                    </a:rPr>
                    <a:t>D*</a:t>
                  </a:r>
                  <a:r>
                    <a:rPr lang="en-US" altLang="ja-JP" sz="1400" b="1" i="1" baseline="30000" dirty="0" smtClean="0">
                      <a:solidFill>
                        <a:prstClr val="black"/>
                      </a:solidFill>
                    </a:rPr>
                    <a:t>-</a:t>
                  </a:r>
                  <a:r>
                    <a:rPr lang="en-US" altLang="ja-JP" sz="1400" b="1" dirty="0" smtClean="0">
                      <a:solidFill>
                        <a:prstClr val="black"/>
                      </a:solidFill>
                    </a:rPr>
                    <a:t>)</a:t>
                  </a:r>
                  <a:r>
                    <a:rPr lang="en-US" altLang="ja-JP" sz="1400" b="1" i="1" dirty="0" smtClean="0">
                      <a:solidFill>
                        <a:prstClr val="black"/>
                      </a:solidFill>
                    </a:rPr>
                    <a:t> </a:t>
                  </a:r>
                  <a:r>
                    <a:rPr lang="en-US" altLang="ja-JP" sz="1400" b="1" i="1" dirty="0" err="1" smtClean="0">
                      <a:solidFill>
                        <a:prstClr val="black"/>
                      </a:solidFill>
                    </a:rPr>
                    <a:t>Y</a:t>
                  </a:r>
                  <a:r>
                    <a:rPr lang="en-US" altLang="ja-JP" sz="1400" b="1" i="1" baseline="-25000" dirty="0" err="1" smtClean="0">
                      <a:solidFill>
                        <a:prstClr val="black"/>
                      </a:solidFill>
                    </a:rPr>
                    <a:t>c</a:t>
                  </a:r>
                  <a:r>
                    <a:rPr lang="en-US" altLang="ja-JP" sz="1400" b="1" i="1" dirty="0" smtClean="0">
                      <a:solidFill>
                        <a:prstClr val="black"/>
                      </a:solidFill>
                    </a:rPr>
                    <a:t>*</a:t>
                  </a:r>
                  <a:r>
                    <a:rPr lang="en-US" altLang="ja-JP" sz="1400" b="1" i="1" baseline="30000" dirty="0" smtClean="0">
                      <a:solidFill>
                        <a:prstClr val="black"/>
                      </a:solidFill>
                    </a:rPr>
                    <a:t>+</a:t>
                  </a:r>
                  <a:endParaRPr lang="ja-JP" altLang="en-US" sz="1400" b="1" i="1" dirty="0">
                    <a:solidFill>
                      <a:prstClr val="black"/>
                    </a:solidFill>
                  </a:endParaRPr>
                </a:p>
              </p:txBody>
            </p:sp>
            <p:sp>
              <p:nvSpPr>
                <p:cNvPr id="23" name="テキスト ボックス 22"/>
                <p:cNvSpPr txBox="1"/>
                <p:nvPr/>
              </p:nvSpPr>
              <p:spPr>
                <a:xfrm>
                  <a:off x="6433571" y="1919350"/>
                  <a:ext cx="3558648" cy="770604"/>
                </a:xfrm>
                <a:prstGeom prst="rect">
                  <a:avLst/>
                </a:prstGeom>
                <a:noFill/>
              </p:spPr>
              <p:txBody>
                <a:bodyPr wrap="square" rtlCol="0">
                  <a:noAutofit/>
                </a:bodyPr>
                <a:lstStyle/>
                <a:p>
                  <a:r>
                    <a:rPr lang="en-US" altLang="ja-JP" sz="1100" b="1" i="1" dirty="0" smtClean="0">
                      <a:solidFill>
                        <a:prstClr val="black"/>
                      </a:solidFill>
                    </a:rPr>
                    <a:t>p</a:t>
                  </a:r>
                  <a:r>
                    <a:rPr lang="en-US" altLang="ja-JP" sz="1100" b="1" dirty="0" smtClean="0">
                      <a:solidFill>
                        <a:prstClr val="black"/>
                      </a:solidFill>
                    </a:rPr>
                    <a:t>(</a:t>
                  </a:r>
                  <a:r>
                    <a:rPr lang="en-US" altLang="ja-JP" sz="1100" b="1" i="1" dirty="0" smtClean="0">
                      <a:solidFill>
                        <a:prstClr val="black"/>
                      </a:solidFill>
                      <a:latin typeface="Symbol" pitchFamily="18" charset="2"/>
                    </a:rPr>
                    <a:t>p</a:t>
                  </a:r>
                  <a:r>
                    <a:rPr lang="en-US" altLang="ja-JP" sz="1100" b="1" baseline="30000" dirty="0" smtClean="0">
                      <a:solidFill>
                        <a:prstClr val="black"/>
                      </a:solidFill>
                    </a:rPr>
                    <a:t>-</a:t>
                  </a:r>
                  <a:r>
                    <a:rPr lang="en-US" altLang="ja-JP" sz="1100" b="1" dirty="0" smtClean="0">
                      <a:solidFill>
                        <a:prstClr val="black"/>
                      </a:solidFill>
                    </a:rPr>
                    <a:t>,</a:t>
                  </a:r>
                  <a:r>
                    <a:rPr lang="en-US" altLang="ja-JP" sz="1100" b="1" i="1" dirty="0" smtClean="0">
                      <a:solidFill>
                        <a:prstClr val="black"/>
                      </a:solidFill>
                    </a:rPr>
                    <a:t>D*</a:t>
                  </a:r>
                  <a:r>
                    <a:rPr lang="en-US" altLang="ja-JP" sz="1100" b="1" i="1" baseline="30000" dirty="0" smtClean="0">
                      <a:solidFill>
                        <a:prstClr val="black"/>
                      </a:solidFill>
                    </a:rPr>
                    <a:t>-</a:t>
                  </a:r>
                  <a:r>
                    <a:rPr lang="en-US" altLang="ja-JP" sz="1100" b="1" i="1" dirty="0" smtClean="0">
                      <a:solidFill>
                        <a:prstClr val="black"/>
                      </a:solidFill>
                    </a:rPr>
                    <a:t>p</a:t>
                  </a:r>
                  <a:r>
                    <a:rPr lang="en-US" altLang="ja-JP" sz="1100" b="1" dirty="0" smtClean="0">
                      <a:solidFill>
                        <a:prstClr val="black"/>
                      </a:solidFill>
                    </a:rPr>
                    <a:t>)</a:t>
                  </a:r>
                  <a:r>
                    <a:rPr lang="en-US" altLang="ja-JP" sz="1100" b="1" i="1" dirty="0" smtClean="0">
                      <a:solidFill>
                        <a:prstClr val="black"/>
                      </a:solidFill>
                    </a:rPr>
                    <a:t>D</a:t>
                  </a:r>
                  <a:r>
                    <a:rPr lang="en-US" altLang="ja-JP" sz="1100" b="1" baseline="30000" dirty="0" smtClean="0">
                      <a:solidFill>
                        <a:prstClr val="black"/>
                      </a:solidFill>
                    </a:rPr>
                    <a:t>0</a:t>
                  </a:r>
                  <a:endParaRPr lang="ja-JP" altLang="en-US" sz="1100" b="1" i="1" dirty="0" smtClean="0">
                    <a:solidFill>
                      <a:prstClr val="black"/>
                    </a:solidFill>
                  </a:endParaRPr>
                </a:p>
              </p:txBody>
            </p:sp>
            <p:sp>
              <p:nvSpPr>
                <p:cNvPr id="24" name="テキスト ボックス 23"/>
                <p:cNvSpPr txBox="1"/>
                <p:nvPr/>
              </p:nvSpPr>
              <p:spPr>
                <a:xfrm>
                  <a:off x="3249559" y="3154577"/>
                  <a:ext cx="1459811" cy="1007923"/>
                </a:xfrm>
                <a:prstGeom prst="rect">
                  <a:avLst/>
                </a:prstGeom>
                <a:solidFill>
                  <a:schemeClr val="bg1"/>
                </a:solidFill>
                <a:ln>
                  <a:solidFill>
                    <a:schemeClr val="tx2"/>
                  </a:solidFill>
                </a:ln>
              </p:spPr>
              <p:txBody>
                <a:bodyPr wrap="square" rtlCol="0">
                  <a:normAutofit fontScale="40000" lnSpcReduction="20000"/>
                </a:bodyPr>
                <a:lstStyle/>
                <a:p>
                  <a:r>
                    <a:rPr lang="en-US" altLang="ja-JP" sz="3600" b="1" i="1" dirty="0" err="1" smtClean="0">
                      <a:solidFill>
                        <a:prstClr val="black"/>
                      </a:solidFill>
                      <a:latin typeface="Times New Roman" pitchFamily="18" charset="0"/>
                      <a:cs typeface="Times New Roman" pitchFamily="18" charset="0"/>
                    </a:rPr>
                    <a:t>Y</a:t>
                  </a:r>
                  <a:r>
                    <a:rPr lang="en-US" altLang="ja-JP" sz="3600" b="1" i="1" baseline="-25000" dirty="0" err="1" smtClean="0">
                      <a:solidFill>
                        <a:prstClr val="black"/>
                      </a:solidFill>
                      <a:cs typeface="Times New Roman" pitchFamily="18" charset="0"/>
                    </a:rPr>
                    <a:t>c</a:t>
                  </a:r>
                  <a:r>
                    <a:rPr lang="en-US" altLang="ja-JP" sz="3600" b="1" i="1" baseline="30000" dirty="0" smtClean="0">
                      <a:solidFill>
                        <a:prstClr val="black"/>
                      </a:solidFill>
                      <a:cs typeface="Times New Roman" pitchFamily="18" charset="0"/>
                    </a:rPr>
                    <a:t>*+</a:t>
                  </a:r>
                  <a:endParaRPr lang="ja-JP" altLang="en-US" sz="3600" b="1" i="1" baseline="30000" dirty="0">
                    <a:solidFill>
                      <a:prstClr val="black"/>
                    </a:solidFill>
                    <a:cs typeface="Times New Roman" pitchFamily="18" charset="0"/>
                  </a:endParaRPr>
                </a:p>
              </p:txBody>
            </p:sp>
            <p:sp>
              <p:nvSpPr>
                <p:cNvPr id="25" name="右矢印 24"/>
                <p:cNvSpPr/>
                <p:nvPr/>
              </p:nvSpPr>
              <p:spPr>
                <a:xfrm flipH="1">
                  <a:off x="8052016" y="4031043"/>
                  <a:ext cx="449173" cy="47233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ja-JP" altLang="en-US">
                    <a:solidFill>
                      <a:prstClr val="white"/>
                    </a:solidFill>
                  </a:endParaRPr>
                </a:p>
              </p:txBody>
            </p:sp>
            <p:sp>
              <p:nvSpPr>
                <p:cNvPr id="26" name="テキスト ボックス 25"/>
                <p:cNvSpPr txBox="1"/>
                <p:nvPr/>
              </p:nvSpPr>
              <p:spPr>
                <a:xfrm>
                  <a:off x="7444209" y="2593108"/>
                  <a:ext cx="3728005" cy="1055173"/>
                </a:xfrm>
                <a:prstGeom prst="rect">
                  <a:avLst/>
                </a:prstGeom>
                <a:noFill/>
              </p:spPr>
              <p:txBody>
                <a:bodyPr wrap="square" rtlCol="0">
                  <a:noAutofit/>
                </a:bodyPr>
                <a:lstStyle/>
                <a:p>
                  <a:r>
                    <a:rPr lang="en-US" altLang="ja-JP" sz="1200" b="1" dirty="0" smtClean="0">
                      <a:solidFill>
                        <a:prstClr val="black"/>
                      </a:solidFill>
                    </a:rPr>
                    <a:t>(</a:t>
                  </a:r>
                  <a:r>
                    <a:rPr lang="en-US" altLang="ja-JP" sz="1200" b="1" i="1" dirty="0" smtClean="0">
                      <a:solidFill>
                        <a:prstClr val="black"/>
                      </a:solidFill>
                    </a:rPr>
                    <a:t> p</a:t>
                  </a:r>
                  <a:r>
                    <a:rPr lang="en-US" altLang="ja-JP" sz="1200" b="1" dirty="0" smtClean="0">
                      <a:solidFill>
                        <a:prstClr val="black"/>
                      </a:solidFill>
                    </a:rPr>
                    <a:t>(</a:t>
                  </a:r>
                  <a:r>
                    <a:rPr lang="en-US" altLang="ja-JP" sz="1200" b="1" i="1" dirty="0" smtClean="0">
                      <a:solidFill>
                        <a:prstClr val="black"/>
                      </a:solidFill>
                      <a:latin typeface="Symbol" pitchFamily="18" charset="2"/>
                    </a:rPr>
                    <a:t>p</a:t>
                  </a:r>
                  <a:r>
                    <a:rPr lang="en-US" altLang="ja-JP" sz="1200" b="1" baseline="30000" dirty="0" smtClean="0">
                      <a:solidFill>
                        <a:prstClr val="black"/>
                      </a:solidFill>
                    </a:rPr>
                    <a:t>-</a:t>
                  </a:r>
                  <a:r>
                    <a:rPr lang="en-US" altLang="ja-JP" sz="1200" b="1" dirty="0" smtClean="0">
                      <a:solidFill>
                        <a:prstClr val="black"/>
                      </a:solidFill>
                    </a:rPr>
                    <a:t>,</a:t>
                  </a:r>
                  <a:r>
                    <a:rPr lang="en-US" altLang="ja-JP" sz="1200" b="1" i="1" dirty="0" smtClean="0">
                      <a:solidFill>
                        <a:prstClr val="black"/>
                      </a:solidFill>
                    </a:rPr>
                    <a:t>D*</a:t>
                  </a:r>
                  <a:r>
                    <a:rPr lang="en-US" altLang="ja-JP" sz="1200" b="1" i="1" baseline="30000" dirty="0" smtClean="0">
                      <a:solidFill>
                        <a:prstClr val="black"/>
                      </a:solidFill>
                    </a:rPr>
                    <a:t>-</a:t>
                  </a:r>
                  <a:r>
                    <a:rPr lang="en-US" altLang="ja-JP" sz="1200" b="1" i="1" dirty="0" smtClean="0">
                      <a:solidFill>
                        <a:prstClr val="black"/>
                      </a:solidFill>
                      <a:latin typeface="Symbol" pitchFamily="18" charset="2"/>
                    </a:rPr>
                    <a:t>p</a:t>
                  </a:r>
                  <a:r>
                    <a:rPr lang="en-US" altLang="ja-JP" sz="1200" b="1" dirty="0" smtClean="0">
                      <a:solidFill>
                        <a:prstClr val="black"/>
                      </a:solidFill>
                    </a:rPr>
                    <a:t>)</a:t>
                  </a:r>
                  <a:r>
                    <a:rPr lang="en-US" altLang="ja-JP" sz="1200" b="1" i="1" dirty="0" err="1" smtClean="0">
                      <a:solidFill>
                        <a:prstClr val="black"/>
                      </a:solidFill>
                    </a:rPr>
                    <a:t>Y</a:t>
                  </a:r>
                  <a:r>
                    <a:rPr lang="en-US" altLang="ja-JP" sz="1200" b="1" i="1" baseline="-25000" dirty="0" err="1" smtClean="0">
                      <a:solidFill>
                        <a:prstClr val="black"/>
                      </a:solidFill>
                    </a:rPr>
                    <a:t>c</a:t>
                  </a:r>
                  <a:r>
                    <a:rPr lang="en-US" altLang="ja-JP" sz="1200" b="1" i="1" dirty="0" smtClean="0">
                      <a:solidFill>
                        <a:prstClr val="black"/>
                      </a:solidFill>
                    </a:rPr>
                    <a:t>’</a:t>
                  </a:r>
                  <a:r>
                    <a:rPr lang="en-US" altLang="ja-JP" sz="1200" b="1" dirty="0" smtClean="0">
                      <a:solidFill>
                        <a:prstClr val="black"/>
                      </a:solidFill>
                    </a:rPr>
                    <a:t> ) </a:t>
                  </a:r>
                  <a:endParaRPr lang="ja-JP" altLang="en-US" sz="1200" b="1" i="1" dirty="0" smtClean="0">
                    <a:solidFill>
                      <a:prstClr val="black"/>
                    </a:solidFill>
                  </a:endParaRPr>
                </a:p>
              </p:txBody>
            </p:sp>
            <p:sp>
              <p:nvSpPr>
                <p:cNvPr id="27" name="右矢印 26"/>
                <p:cNvSpPr/>
                <p:nvPr/>
              </p:nvSpPr>
              <p:spPr>
                <a:xfrm>
                  <a:off x="2557743" y="3419955"/>
                  <a:ext cx="449173" cy="47233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ja-JP" altLang="en-US">
                    <a:solidFill>
                      <a:prstClr val="white"/>
                    </a:solidFill>
                  </a:endParaRPr>
                </a:p>
              </p:txBody>
            </p:sp>
          </p:grpSp>
          <p:sp>
            <p:nvSpPr>
              <p:cNvPr id="11" name="テキスト ボックス 10"/>
              <p:cNvSpPr txBox="1"/>
              <p:nvPr/>
            </p:nvSpPr>
            <p:spPr>
              <a:xfrm>
                <a:off x="914800" y="2555632"/>
                <a:ext cx="1144416" cy="461665"/>
              </a:xfrm>
              <a:prstGeom prst="rect">
                <a:avLst/>
              </a:prstGeom>
              <a:noFill/>
            </p:spPr>
            <p:txBody>
              <a:bodyPr wrap="none" rtlCol="0">
                <a:normAutofit fontScale="47500" lnSpcReduction="20000"/>
              </a:bodyPr>
              <a:lstStyle/>
              <a:p>
                <a:r>
                  <a:rPr lang="en-US" altLang="ja-JP" sz="2400" dirty="0" smtClean="0">
                    <a:solidFill>
                      <a:prstClr val="black"/>
                    </a:solidFill>
                  </a:rPr>
                  <a:t>(Target)</a:t>
                </a:r>
                <a:endParaRPr lang="ja-JP" altLang="en-US" sz="2400" dirty="0">
                  <a:solidFill>
                    <a:prstClr val="black"/>
                  </a:solidFill>
                </a:endParaRPr>
              </a:p>
            </p:txBody>
          </p:sp>
        </p:grpSp>
      </p:grpSp>
      <p:sp>
        <p:nvSpPr>
          <p:cNvPr id="5" name="円/楕円 4"/>
          <p:cNvSpPr/>
          <p:nvPr/>
        </p:nvSpPr>
        <p:spPr>
          <a:xfrm>
            <a:off x="1569492" y="3521122"/>
            <a:ext cx="723331" cy="6823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6880840" y="2983214"/>
            <a:ext cx="723331" cy="12202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a:off x="7276629" y="1625939"/>
            <a:ext cx="1027905" cy="6823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p:cNvSpPr/>
          <p:nvPr/>
        </p:nvSpPr>
        <p:spPr>
          <a:xfrm>
            <a:off x="4466526" y="4832719"/>
            <a:ext cx="1229113" cy="682388"/>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620288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945155"/>
          </a:xfrm>
        </p:spPr>
        <p:txBody>
          <a:bodyPr/>
          <a:lstStyle/>
          <a:p>
            <a:r>
              <a:rPr kumimoji="1" lang="en-US" altLang="ja-JP" dirty="0" smtClean="0">
                <a:solidFill>
                  <a:schemeClr val="bg1"/>
                </a:solidFill>
              </a:rPr>
              <a:t>R&amp;D for Key Devices</a:t>
            </a:r>
            <a:endParaRPr kumimoji="1" lang="ja-JP" altLang="en-US" dirty="0">
              <a:solidFill>
                <a:schemeClr val="bg1"/>
              </a:solidFill>
            </a:endParaRPr>
          </a:p>
        </p:txBody>
      </p:sp>
      <p:sp>
        <p:nvSpPr>
          <p:cNvPr id="3" name="コンテンツ プレースホルダー 2"/>
          <p:cNvSpPr>
            <a:spLocks noGrp="1"/>
          </p:cNvSpPr>
          <p:nvPr>
            <p:ph idx="1"/>
          </p:nvPr>
        </p:nvSpPr>
        <p:spPr>
          <a:xfrm>
            <a:off x="457200" y="1417638"/>
            <a:ext cx="8229600" cy="5105992"/>
          </a:xfrm>
        </p:spPr>
        <p:txBody>
          <a:bodyPr/>
          <a:lstStyle/>
          <a:p>
            <a:r>
              <a:rPr lang="en-US" altLang="ja-JP" dirty="0" smtClean="0">
                <a:solidFill>
                  <a:schemeClr val="bg1"/>
                </a:solidFill>
              </a:rPr>
              <a:t>Particle Identification </a:t>
            </a:r>
            <a:r>
              <a:rPr lang="en-US" altLang="ja-JP" sz="2400" dirty="0" smtClean="0">
                <a:solidFill>
                  <a:schemeClr val="bg1"/>
                </a:solidFill>
              </a:rPr>
              <a:t>(RCNP/Kyoto/Tohoku/RIKEN…)</a:t>
            </a:r>
          </a:p>
          <a:p>
            <a:pPr lvl="1"/>
            <a:r>
              <a:rPr kumimoji="1" lang="en-US" altLang="ja-JP" dirty="0" smtClean="0">
                <a:solidFill>
                  <a:schemeClr val="bg1"/>
                </a:solidFill>
              </a:rPr>
              <a:t>Ring Image Cherenkov Detector (RICH)</a:t>
            </a:r>
          </a:p>
          <a:p>
            <a:r>
              <a:rPr lang="en-US" altLang="ja-JP" dirty="0" smtClean="0">
                <a:solidFill>
                  <a:schemeClr val="bg1"/>
                </a:solidFill>
              </a:rPr>
              <a:t>High rate tracker </a:t>
            </a:r>
            <a:r>
              <a:rPr lang="en-US" altLang="ja-JP" sz="2400" dirty="0" smtClean="0">
                <a:solidFill>
                  <a:schemeClr val="bg1"/>
                </a:solidFill>
              </a:rPr>
              <a:t>(Tohoku/Osaka/RCNP…)</a:t>
            </a:r>
          </a:p>
          <a:p>
            <a:pPr lvl="1"/>
            <a:r>
              <a:rPr lang="en-US" altLang="ja-JP" dirty="0" smtClean="0">
                <a:solidFill>
                  <a:schemeClr val="bg1"/>
                </a:solidFill>
              </a:rPr>
              <a:t>Scintillating Fiber Tracker (SFT)</a:t>
            </a:r>
          </a:p>
          <a:p>
            <a:pPr lvl="1"/>
            <a:r>
              <a:rPr lang="en-US" altLang="ja-JP" dirty="0" smtClean="0">
                <a:solidFill>
                  <a:schemeClr val="bg1"/>
                </a:solidFill>
              </a:rPr>
              <a:t>Developed in experiments at K1.8</a:t>
            </a:r>
          </a:p>
          <a:p>
            <a:r>
              <a:rPr kumimoji="1" lang="en-US" altLang="ja-JP" dirty="0" smtClean="0">
                <a:solidFill>
                  <a:schemeClr val="bg1"/>
                </a:solidFill>
              </a:rPr>
              <a:t>High-speed DAQ system </a:t>
            </a:r>
            <a:r>
              <a:rPr kumimoji="1" lang="en-US" altLang="ja-JP" sz="2400" dirty="0" smtClean="0">
                <a:solidFill>
                  <a:schemeClr val="bg1"/>
                </a:solidFill>
              </a:rPr>
              <a:t>(RCNP/Osaka/Taiwan/KEK…)</a:t>
            </a:r>
            <a:endParaRPr kumimoji="1" lang="en-US" altLang="ja-JP" dirty="0" smtClean="0">
              <a:solidFill>
                <a:schemeClr val="bg1"/>
              </a:solidFill>
            </a:endParaRPr>
          </a:p>
          <a:p>
            <a:pPr lvl="1"/>
            <a:r>
              <a:rPr lang="en-US" altLang="ja-JP" dirty="0" smtClean="0">
                <a:solidFill>
                  <a:schemeClr val="bg1"/>
                </a:solidFill>
              </a:rPr>
              <a:t>PC cluster-based DAQ scheme</a:t>
            </a:r>
          </a:p>
          <a:p>
            <a:pPr lvl="2"/>
            <a:r>
              <a:rPr kumimoji="1" lang="en-US" altLang="ja-JP" dirty="0" smtClean="0">
                <a:solidFill>
                  <a:schemeClr val="bg1"/>
                </a:solidFill>
              </a:rPr>
              <a:t>Flexible “trigger”: not only (</a:t>
            </a:r>
            <a:r>
              <a:rPr kumimoji="1" lang="en-US" altLang="ja-JP" dirty="0" smtClean="0">
                <a:solidFill>
                  <a:schemeClr val="bg1"/>
                </a:solidFill>
                <a:latin typeface="Symbol" panose="05050102010706020507" pitchFamily="18" charset="2"/>
              </a:rPr>
              <a:t>p</a:t>
            </a:r>
            <a:r>
              <a:rPr kumimoji="1" lang="en-US" altLang="ja-JP" baseline="30000" dirty="0" smtClean="0">
                <a:solidFill>
                  <a:schemeClr val="bg1"/>
                </a:solidFill>
                <a:latin typeface="Symbol" panose="05050102010706020507" pitchFamily="18" charset="2"/>
              </a:rPr>
              <a:t>-</a:t>
            </a:r>
            <a:r>
              <a:rPr kumimoji="1" lang="en-US" altLang="ja-JP" dirty="0" smtClean="0">
                <a:solidFill>
                  <a:schemeClr val="bg1"/>
                </a:solidFill>
              </a:rPr>
              <a:t>,D*) but also (K</a:t>
            </a:r>
            <a:r>
              <a:rPr lang="en-US" altLang="ja-JP" baseline="30000" dirty="0" smtClean="0">
                <a:solidFill>
                  <a:schemeClr val="bg1"/>
                </a:solidFill>
                <a:latin typeface="Symbol" panose="05050102010706020507" pitchFamily="18" charset="2"/>
              </a:rPr>
              <a:t>-</a:t>
            </a:r>
            <a:r>
              <a:rPr kumimoji="1" lang="en-US" altLang="ja-JP" dirty="0" smtClean="0">
                <a:solidFill>
                  <a:schemeClr val="bg1"/>
                </a:solidFill>
              </a:rPr>
              <a:t>,K*),…</a:t>
            </a:r>
          </a:p>
          <a:p>
            <a:pPr lvl="1"/>
            <a:r>
              <a:rPr kumimoji="1" lang="en-US" altLang="ja-JP" dirty="0" smtClean="0">
                <a:solidFill>
                  <a:schemeClr val="bg1"/>
                </a:solidFill>
              </a:rPr>
              <a:t>Grand designing is in progress</a:t>
            </a:r>
            <a:endParaRPr kumimoji="1" lang="ja-JP" altLang="en-US" dirty="0">
              <a:solidFill>
                <a:schemeClr val="bg1"/>
              </a:solidFill>
            </a:endParaRPr>
          </a:p>
        </p:txBody>
      </p:sp>
      <p:sp>
        <p:nvSpPr>
          <p:cNvPr id="4" name="スライド番号プレースホルダー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25</a:t>
            </a:fld>
            <a:endParaRPr lang="ja-JP" altLang="en-US" dirty="0">
              <a:solidFill>
                <a:prstClr val="black">
                  <a:tint val="75000"/>
                </a:prstClr>
              </a:solidFill>
            </a:endParaRPr>
          </a:p>
        </p:txBody>
      </p:sp>
    </p:spTree>
    <p:extLst>
      <p:ext uri="{BB962C8B-B14F-4D97-AF65-F5344CB8AC3E}">
        <p14:creationId xmlns:p14="http://schemas.microsoft.com/office/powerpoint/2010/main" val="13712635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721649"/>
          </a:xfrm>
        </p:spPr>
        <p:txBody>
          <a:bodyPr/>
          <a:lstStyle/>
          <a:p>
            <a:r>
              <a:rPr kumimoji="1" lang="en-US" altLang="ja-JP" dirty="0" smtClean="0">
                <a:solidFill>
                  <a:schemeClr val="bg1"/>
                </a:solidFill>
              </a:rPr>
              <a:t>RICH: Design</a:t>
            </a:r>
            <a:endParaRPr kumimoji="1" lang="ja-JP" altLang="en-US" dirty="0">
              <a:solidFill>
                <a:schemeClr val="bg1"/>
              </a:solidFill>
            </a:endParaRPr>
          </a:p>
        </p:txBody>
      </p:sp>
      <p:sp>
        <p:nvSpPr>
          <p:cNvPr id="4" name="スライド番号プレースホルダー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26</a:t>
            </a:fld>
            <a:endParaRPr lang="ja-JP" altLang="en-US" dirty="0">
              <a:solidFill>
                <a:prstClr val="black">
                  <a:tint val="75000"/>
                </a:prstClr>
              </a:solidFill>
            </a:endParaRPr>
          </a:p>
        </p:txBody>
      </p:sp>
      <p:sp>
        <p:nvSpPr>
          <p:cNvPr id="6" name="コンテンツ プレースホルダー 2"/>
          <p:cNvSpPr>
            <a:spLocks noGrp="1"/>
          </p:cNvSpPr>
          <p:nvPr>
            <p:ph idx="1"/>
          </p:nvPr>
        </p:nvSpPr>
        <p:spPr>
          <a:xfrm>
            <a:off x="457200" y="4750239"/>
            <a:ext cx="4899934" cy="2006341"/>
          </a:xfrm>
        </p:spPr>
        <p:txBody>
          <a:bodyPr>
            <a:normAutofit fontScale="70000" lnSpcReduction="20000"/>
          </a:bodyPr>
          <a:lstStyle/>
          <a:p>
            <a:r>
              <a:rPr lang="en-US" altLang="ja-JP" dirty="0" smtClean="0">
                <a:solidFill>
                  <a:schemeClr val="bg1"/>
                </a:solidFill>
              </a:rPr>
              <a:t>High-momentum PID</a:t>
            </a:r>
          </a:p>
          <a:p>
            <a:pPr lvl="1"/>
            <a:r>
              <a:rPr lang="en-US" altLang="ja-JP" dirty="0" smtClean="0">
                <a:solidFill>
                  <a:schemeClr val="bg1"/>
                </a:solidFill>
              </a:rPr>
              <a:t>Mom. range: 2-16 GeV/c</a:t>
            </a:r>
          </a:p>
          <a:p>
            <a:pPr marL="0" indent="0">
              <a:buNone/>
            </a:pPr>
            <a:r>
              <a:rPr lang="ja-JP" altLang="en-US" dirty="0" smtClean="0">
                <a:solidFill>
                  <a:schemeClr val="bg1"/>
                </a:solidFill>
              </a:rPr>
              <a:t>⇒ </a:t>
            </a:r>
            <a:r>
              <a:rPr lang="en-US" altLang="ja-JP" dirty="0">
                <a:solidFill>
                  <a:schemeClr val="bg1"/>
                </a:solidFill>
              </a:rPr>
              <a:t>Hybrid RICH</a:t>
            </a:r>
          </a:p>
          <a:p>
            <a:pPr lvl="1"/>
            <a:r>
              <a:rPr lang="en-US" altLang="ja-JP" dirty="0" smtClean="0">
                <a:solidFill>
                  <a:schemeClr val="bg1"/>
                </a:solidFill>
              </a:rPr>
              <a:t>Aerogel + </a:t>
            </a:r>
            <a:r>
              <a:rPr lang="en-US" altLang="ja-JP" dirty="0">
                <a:solidFill>
                  <a:schemeClr val="bg1"/>
                </a:solidFill>
              </a:rPr>
              <a:t>C</a:t>
            </a:r>
            <a:r>
              <a:rPr lang="en-US" altLang="ja-JP" baseline="-25000" dirty="0">
                <a:solidFill>
                  <a:schemeClr val="bg1"/>
                </a:solidFill>
              </a:rPr>
              <a:t>4</a:t>
            </a:r>
            <a:r>
              <a:rPr lang="en-US" altLang="ja-JP" dirty="0">
                <a:solidFill>
                  <a:schemeClr val="bg1"/>
                </a:solidFill>
              </a:rPr>
              <a:t>F</a:t>
            </a:r>
            <a:r>
              <a:rPr lang="en-US" altLang="ja-JP" baseline="-25000" dirty="0">
                <a:solidFill>
                  <a:schemeClr val="bg1"/>
                </a:solidFill>
              </a:rPr>
              <a:t>10</a:t>
            </a:r>
            <a:r>
              <a:rPr lang="en-US" altLang="ja-JP" dirty="0">
                <a:solidFill>
                  <a:schemeClr val="bg1"/>
                </a:solidFill>
              </a:rPr>
              <a:t> </a:t>
            </a:r>
            <a:r>
              <a:rPr lang="en-US" altLang="ja-JP" dirty="0" smtClean="0">
                <a:solidFill>
                  <a:schemeClr val="bg1"/>
                </a:solidFill>
              </a:rPr>
              <a:t>gas</a:t>
            </a:r>
            <a:endParaRPr lang="en-US" altLang="ja-JP" dirty="0">
              <a:solidFill>
                <a:schemeClr val="bg1"/>
              </a:solidFill>
            </a:endParaRPr>
          </a:p>
          <a:p>
            <a:pPr lvl="1"/>
            <a:r>
              <a:rPr lang="en-US" altLang="ja-JP" dirty="0" smtClean="0">
                <a:solidFill>
                  <a:schemeClr val="bg1"/>
                </a:solidFill>
              </a:rPr>
              <a:t>MPPC detector plane</a:t>
            </a:r>
            <a:endParaRPr lang="en-US" altLang="ja-JP" dirty="0">
              <a:solidFill>
                <a:schemeClr val="bg1"/>
              </a:solidFill>
            </a:endParaRPr>
          </a:p>
          <a:p>
            <a:pPr lvl="1"/>
            <a:r>
              <a:rPr lang="en-US" altLang="ja-JP" dirty="0">
                <a:solidFill>
                  <a:schemeClr val="bg1"/>
                </a:solidFill>
              </a:rPr>
              <a:t>Spherical </a:t>
            </a:r>
            <a:r>
              <a:rPr lang="en-US" altLang="ja-JP" dirty="0" smtClean="0">
                <a:solidFill>
                  <a:schemeClr val="bg1"/>
                </a:solidFill>
              </a:rPr>
              <a:t>mirror</a:t>
            </a:r>
            <a:endParaRPr lang="en-US" altLang="ja-JP" dirty="0">
              <a:solidFill>
                <a:schemeClr val="bg1"/>
              </a:solidFill>
            </a:endParaRPr>
          </a:p>
        </p:txBody>
      </p:sp>
      <p:pic>
        <p:nvPicPr>
          <p:cNvPr id="7" name="図 6"/>
          <p:cNvPicPr>
            <a:picLocks noChangeAspect="1"/>
          </p:cNvPicPr>
          <p:nvPr/>
        </p:nvPicPr>
        <p:blipFill>
          <a:blip r:embed="rId3"/>
          <a:stretch>
            <a:fillRect/>
          </a:stretch>
        </p:blipFill>
        <p:spPr>
          <a:xfrm>
            <a:off x="4919534" y="851743"/>
            <a:ext cx="4156226" cy="3872648"/>
          </a:xfrm>
          <a:prstGeom prst="rect">
            <a:avLst/>
          </a:prstGeom>
        </p:spPr>
      </p:pic>
      <p:sp>
        <p:nvSpPr>
          <p:cNvPr id="8" name="テキスト ボックス 7"/>
          <p:cNvSpPr txBox="1"/>
          <p:nvPr/>
        </p:nvSpPr>
        <p:spPr>
          <a:xfrm>
            <a:off x="5900170" y="825895"/>
            <a:ext cx="1719830" cy="584775"/>
          </a:xfrm>
          <a:prstGeom prst="rect">
            <a:avLst/>
          </a:prstGeom>
          <a:solidFill>
            <a:schemeClr val="bg1"/>
          </a:solidFill>
          <a:ln>
            <a:solidFill>
              <a:schemeClr val="tx1"/>
            </a:solidFill>
          </a:ln>
        </p:spPr>
        <p:txBody>
          <a:bodyPr wrap="none" rtlCol="0">
            <a:spAutoFit/>
          </a:bodyPr>
          <a:lstStyle/>
          <a:p>
            <a:r>
              <a:rPr lang="en-US" altLang="ja-JP" sz="1600" b="1" dirty="0" smtClean="0">
                <a:solidFill>
                  <a:prstClr val="black"/>
                </a:solidFill>
              </a:rPr>
              <a:t>Reconstructed </a:t>
            </a:r>
          </a:p>
          <a:p>
            <a:r>
              <a:rPr lang="en-US" altLang="ja-JP" sz="1600" b="1" dirty="0" smtClean="0">
                <a:solidFill>
                  <a:prstClr val="black"/>
                </a:solidFill>
              </a:rPr>
              <a:t>Cherenkov angle </a:t>
            </a:r>
            <a:endParaRPr lang="ja-JP" altLang="en-US" sz="1600" b="1" dirty="0">
              <a:solidFill>
                <a:prstClr val="black"/>
              </a:solidFill>
            </a:endParaRPr>
          </a:p>
        </p:txBody>
      </p:sp>
      <p:pic>
        <p:nvPicPr>
          <p:cNvPr id="9" name="図 8"/>
          <p:cNvPicPr>
            <a:picLocks noChangeAspect="1"/>
          </p:cNvPicPr>
          <p:nvPr/>
        </p:nvPicPr>
        <p:blipFill>
          <a:blip r:embed="rId4"/>
          <a:stretch>
            <a:fillRect/>
          </a:stretch>
        </p:blipFill>
        <p:spPr>
          <a:xfrm>
            <a:off x="166569" y="838705"/>
            <a:ext cx="4596499" cy="3885686"/>
          </a:xfrm>
          <a:prstGeom prst="rect">
            <a:avLst/>
          </a:prstGeom>
        </p:spPr>
      </p:pic>
      <p:sp>
        <p:nvSpPr>
          <p:cNvPr id="11" name="コンテンツ プレースホルダー 2"/>
          <p:cNvSpPr txBox="1">
            <a:spLocks/>
          </p:cNvSpPr>
          <p:nvPr/>
        </p:nvSpPr>
        <p:spPr bwMode="auto">
          <a:xfrm>
            <a:off x="4919534" y="4841448"/>
            <a:ext cx="3767266" cy="17094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77500" lnSpcReduction="20000"/>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en-US" altLang="ja-JP" dirty="0" smtClean="0">
                <a:solidFill>
                  <a:schemeClr val="bg1"/>
                </a:solidFill>
              </a:rPr>
              <a:t>Design Performances</a:t>
            </a:r>
          </a:p>
          <a:p>
            <a:pPr lvl="1"/>
            <a:r>
              <a:rPr lang="en-US" altLang="ja-JP" dirty="0" smtClean="0">
                <a:solidFill>
                  <a:schemeClr val="bg1"/>
                </a:solidFill>
              </a:rPr>
              <a:t>Efficiency: ~99%</a:t>
            </a:r>
          </a:p>
          <a:p>
            <a:pPr lvl="1"/>
            <a:r>
              <a:rPr lang="en-US" altLang="ja-JP" dirty="0" smtClean="0">
                <a:solidFill>
                  <a:schemeClr val="bg1"/>
                </a:solidFill>
              </a:rPr>
              <a:t>Wrong PID: 0.10~0.14%</a:t>
            </a:r>
          </a:p>
          <a:p>
            <a:pPr marL="457200" lvl="1" indent="0">
              <a:buFont typeface="Arial" charset="0"/>
              <a:buNone/>
            </a:pPr>
            <a:r>
              <a:rPr lang="ja-JP" altLang="en-US" dirty="0" smtClean="0">
                <a:solidFill>
                  <a:srgbClr val="00FFFF"/>
                </a:solidFill>
              </a:rPr>
              <a:t>⇒ </a:t>
            </a:r>
            <a:r>
              <a:rPr lang="en-US" altLang="ja-JP" dirty="0" smtClean="0">
                <a:solidFill>
                  <a:srgbClr val="00FFFF"/>
                </a:solidFill>
              </a:rPr>
              <a:t>Background level×1.05</a:t>
            </a:r>
          </a:p>
        </p:txBody>
      </p:sp>
    </p:spTree>
    <p:extLst>
      <p:ext uri="{BB962C8B-B14F-4D97-AF65-F5344CB8AC3E}">
        <p14:creationId xmlns:p14="http://schemas.microsoft.com/office/powerpoint/2010/main" val="22538974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93424" y="0"/>
            <a:ext cx="7559393" cy="721649"/>
          </a:xfrm>
        </p:spPr>
        <p:txBody>
          <a:bodyPr/>
          <a:lstStyle/>
          <a:p>
            <a:r>
              <a:rPr kumimoji="1" lang="en-US" altLang="ja-JP" dirty="0" smtClean="0">
                <a:solidFill>
                  <a:schemeClr val="bg1"/>
                </a:solidFill>
              </a:rPr>
              <a:t>RICH: Test Exp. </a:t>
            </a:r>
            <a:r>
              <a:rPr lang="en-US" altLang="ja-JP" dirty="0">
                <a:solidFill>
                  <a:schemeClr val="bg1"/>
                </a:solidFill>
              </a:rPr>
              <a:t>a</a:t>
            </a:r>
            <a:r>
              <a:rPr kumimoji="1" lang="en-US" altLang="ja-JP" dirty="0" smtClean="0">
                <a:solidFill>
                  <a:schemeClr val="bg1"/>
                </a:solidFill>
              </a:rPr>
              <a:t>t Tohoku/ELPH</a:t>
            </a:r>
            <a:endParaRPr kumimoji="1" lang="ja-JP" altLang="en-US" dirty="0">
              <a:solidFill>
                <a:schemeClr val="bg1"/>
              </a:solidFill>
            </a:endParaRPr>
          </a:p>
        </p:txBody>
      </p:sp>
      <p:sp>
        <p:nvSpPr>
          <p:cNvPr id="4" name="スライド番号プレースホルダー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27</a:t>
            </a:fld>
            <a:endParaRPr lang="ja-JP" altLang="en-US" dirty="0">
              <a:solidFill>
                <a:prstClr val="black">
                  <a:tint val="75000"/>
                </a:prstClr>
              </a:solidFill>
            </a:endParaRPr>
          </a:p>
        </p:txBody>
      </p:sp>
      <p:pic>
        <p:nvPicPr>
          <p:cNvPr id="13" name="図 12"/>
          <p:cNvPicPr>
            <a:picLocks noChangeAspect="1"/>
          </p:cNvPicPr>
          <p:nvPr/>
        </p:nvPicPr>
        <p:blipFill>
          <a:blip r:embed="rId2"/>
          <a:stretch>
            <a:fillRect/>
          </a:stretch>
        </p:blipFill>
        <p:spPr>
          <a:xfrm>
            <a:off x="311722" y="1749993"/>
            <a:ext cx="8375078" cy="2708223"/>
          </a:xfrm>
          <a:prstGeom prst="rect">
            <a:avLst/>
          </a:prstGeom>
        </p:spPr>
      </p:pic>
      <p:pic>
        <p:nvPicPr>
          <p:cNvPr id="14" name="図 13"/>
          <p:cNvPicPr>
            <a:picLocks noChangeAspect="1"/>
          </p:cNvPicPr>
          <p:nvPr/>
        </p:nvPicPr>
        <p:blipFill>
          <a:blip r:embed="rId3"/>
          <a:stretch>
            <a:fillRect/>
          </a:stretch>
        </p:blipFill>
        <p:spPr>
          <a:xfrm>
            <a:off x="1847672" y="4346300"/>
            <a:ext cx="3027452" cy="2145431"/>
          </a:xfrm>
          <a:prstGeom prst="rect">
            <a:avLst/>
          </a:prstGeom>
        </p:spPr>
      </p:pic>
      <p:sp>
        <p:nvSpPr>
          <p:cNvPr id="16" name="テキスト ボックス 15"/>
          <p:cNvSpPr txBox="1"/>
          <p:nvPr/>
        </p:nvSpPr>
        <p:spPr>
          <a:xfrm>
            <a:off x="8016593" y="787680"/>
            <a:ext cx="809324" cy="338554"/>
          </a:xfrm>
          <a:prstGeom prst="rect">
            <a:avLst/>
          </a:prstGeom>
          <a:solidFill>
            <a:schemeClr val="bg1"/>
          </a:solidFill>
          <a:ln>
            <a:solidFill>
              <a:schemeClr val="tx1"/>
            </a:solidFill>
          </a:ln>
        </p:spPr>
        <p:txBody>
          <a:bodyPr wrap="none" rtlCol="0">
            <a:spAutoFit/>
          </a:bodyPr>
          <a:lstStyle/>
          <a:p>
            <a:r>
              <a:rPr lang="en-US" altLang="ja-JP" sz="1600" b="1" dirty="0" smtClean="0">
                <a:solidFill>
                  <a:prstClr val="black"/>
                </a:solidFill>
              </a:rPr>
              <a:t>Mirror</a:t>
            </a:r>
            <a:endParaRPr lang="ja-JP" altLang="en-US" sz="1600" b="1" dirty="0">
              <a:solidFill>
                <a:prstClr val="black"/>
              </a:solidFill>
            </a:endParaRPr>
          </a:p>
        </p:txBody>
      </p:sp>
      <p:sp>
        <p:nvSpPr>
          <p:cNvPr id="17" name="テキスト ボックス 16"/>
          <p:cNvSpPr txBox="1"/>
          <p:nvPr/>
        </p:nvSpPr>
        <p:spPr>
          <a:xfrm>
            <a:off x="1559744" y="4346300"/>
            <a:ext cx="1599412" cy="584775"/>
          </a:xfrm>
          <a:prstGeom prst="rect">
            <a:avLst/>
          </a:prstGeom>
          <a:solidFill>
            <a:schemeClr val="bg1"/>
          </a:solidFill>
          <a:ln>
            <a:solidFill>
              <a:schemeClr val="tx1"/>
            </a:solidFill>
          </a:ln>
        </p:spPr>
        <p:txBody>
          <a:bodyPr wrap="none" rtlCol="0">
            <a:spAutoFit/>
          </a:bodyPr>
          <a:lstStyle/>
          <a:p>
            <a:r>
              <a:rPr lang="en-US" altLang="ja-JP" sz="1600" b="1" dirty="0" smtClean="0">
                <a:solidFill>
                  <a:prstClr val="black"/>
                </a:solidFill>
              </a:rPr>
              <a:t>Measured </a:t>
            </a:r>
          </a:p>
          <a:p>
            <a:r>
              <a:rPr lang="en-US" altLang="ja-JP" sz="1600" b="1" dirty="0" smtClean="0">
                <a:solidFill>
                  <a:prstClr val="black"/>
                </a:solidFill>
              </a:rPr>
              <a:t>Cherenkov angle</a:t>
            </a:r>
            <a:endParaRPr lang="ja-JP" altLang="en-US" sz="1600" b="1" dirty="0">
              <a:solidFill>
                <a:prstClr val="black"/>
              </a:solidFill>
            </a:endParaRPr>
          </a:p>
        </p:txBody>
      </p:sp>
      <p:pic>
        <p:nvPicPr>
          <p:cNvPr id="11" name="図 10"/>
          <p:cNvPicPr>
            <a:picLocks noChangeAspect="1"/>
          </p:cNvPicPr>
          <p:nvPr/>
        </p:nvPicPr>
        <p:blipFill rotWithShape="1">
          <a:blip r:embed="rId4"/>
          <a:srcRect l="51067"/>
          <a:stretch/>
        </p:blipFill>
        <p:spPr>
          <a:xfrm>
            <a:off x="7167281" y="1136590"/>
            <a:ext cx="1698625" cy="1313432"/>
          </a:xfrm>
          <a:prstGeom prst="rect">
            <a:avLst/>
          </a:prstGeom>
        </p:spPr>
      </p:pic>
      <p:pic>
        <p:nvPicPr>
          <p:cNvPr id="12" name="図 11"/>
          <p:cNvPicPr>
            <a:picLocks noChangeAspect="1"/>
          </p:cNvPicPr>
          <p:nvPr/>
        </p:nvPicPr>
        <p:blipFill>
          <a:blip r:embed="rId5"/>
          <a:stretch>
            <a:fillRect/>
          </a:stretch>
        </p:blipFill>
        <p:spPr>
          <a:xfrm>
            <a:off x="6411074" y="3851093"/>
            <a:ext cx="1849348" cy="1803944"/>
          </a:xfrm>
          <a:prstGeom prst="rect">
            <a:avLst/>
          </a:prstGeom>
        </p:spPr>
      </p:pic>
      <p:sp>
        <p:nvSpPr>
          <p:cNvPr id="5" name="下矢印 4"/>
          <p:cNvSpPr/>
          <p:nvPr/>
        </p:nvSpPr>
        <p:spPr>
          <a:xfrm rot="5131930">
            <a:off x="5336775" y="4638390"/>
            <a:ext cx="484632" cy="978408"/>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FF00"/>
              </a:solidFill>
            </a:endParaRPr>
          </a:p>
        </p:txBody>
      </p:sp>
      <p:sp>
        <p:nvSpPr>
          <p:cNvPr id="18" name="テキスト ボックス 17"/>
          <p:cNvSpPr txBox="1"/>
          <p:nvPr/>
        </p:nvSpPr>
        <p:spPr>
          <a:xfrm>
            <a:off x="7697896" y="3689963"/>
            <a:ext cx="1125052" cy="338554"/>
          </a:xfrm>
          <a:prstGeom prst="rect">
            <a:avLst/>
          </a:prstGeom>
          <a:solidFill>
            <a:schemeClr val="bg1"/>
          </a:solidFill>
          <a:ln>
            <a:solidFill>
              <a:schemeClr val="tx1"/>
            </a:solidFill>
          </a:ln>
        </p:spPr>
        <p:txBody>
          <a:bodyPr wrap="none" rtlCol="0">
            <a:spAutoFit/>
          </a:bodyPr>
          <a:lstStyle/>
          <a:p>
            <a:r>
              <a:rPr lang="en-US" altLang="ja-JP" sz="1600" b="1" dirty="0" smtClean="0">
                <a:solidFill>
                  <a:prstClr val="black"/>
                </a:solidFill>
              </a:rPr>
              <a:t>Ring Image</a:t>
            </a:r>
            <a:endParaRPr lang="ja-JP" altLang="en-US" sz="1600" b="1" dirty="0">
              <a:solidFill>
                <a:prstClr val="black"/>
              </a:solidFill>
            </a:endParaRPr>
          </a:p>
        </p:txBody>
      </p:sp>
      <p:sp>
        <p:nvSpPr>
          <p:cNvPr id="19" name="テキスト ボックス 18"/>
          <p:cNvSpPr txBox="1"/>
          <p:nvPr/>
        </p:nvSpPr>
        <p:spPr>
          <a:xfrm>
            <a:off x="4877744" y="5944951"/>
            <a:ext cx="3809056" cy="369332"/>
          </a:xfrm>
          <a:prstGeom prst="rect">
            <a:avLst/>
          </a:prstGeom>
          <a:noFill/>
        </p:spPr>
        <p:txBody>
          <a:bodyPr wrap="none" rtlCol="0">
            <a:spAutoFit/>
          </a:bodyPr>
          <a:lstStyle/>
          <a:p>
            <a:r>
              <a:rPr lang="en-US" altLang="ja-JP" dirty="0" err="1" smtClean="0">
                <a:solidFill>
                  <a:schemeClr val="bg1"/>
                </a:solidFill>
                <a:latin typeface="Symbol" panose="05050102010706020507" pitchFamily="18" charset="2"/>
              </a:rPr>
              <a:t>s</a:t>
            </a:r>
            <a:r>
              <a:rPr kumimoji="1" lang="en-US" altLang="ja-JP" i="1" baseline="-25000" dirty="0" err="1" smtClean="0">
                <a:solidFill>
                  <a:schemeClr val="bg1"/>
                </a:solidFill>
                <a:latin typeface="Symbol" panose="05050102010706020507" pitchFamily="18" charset="2"/>
              </a:rPr>
              <a:t>q</a:t>
            </a:r>
            <a:r>
              <a:rPr kumimoji="1" lang="en-US" altLang="ja-JP" i="1" baseline="-25000" dirty="0" smtClean="0">
                <a:solidFill>
                  <a:schemeClr val="bg1"/>
                </a:solidFill>
                <a:latin typeface="Symbol" panose="05050102010706020507" pitchFamily="18" charset="2"/>
              </a:rPr>
              <a:t> </a:t>
            </a:r>
            <a:r>
              <a:rPr lang="en-US" altLang="ja-JP" dirty="0">
                <a:solidFill>
                  <a:schemeClr val="bg1"/>
                </a:solidFill>
              </a:rPr>
              <a:t> </a:t>
            </a:r>
            <a:r>
              <a:rPr kumimoji="1" lang="en-US" altLang="ja-JP" dirty="0" smtClean="0">
                <a:solidFill>
                  <a:schemeClr val="bg1"/>
                </a:solidFill>
              </a:rPr>
              <a:t>~ 3.1 </a:t>
            </a:r>
            <a:r>
              <a:rPr kumimoji="1" lang="en-US" altLang="ja-JP" dirty="0" err="1" smtClean="0">
                <a:solidFill>
                  <a:schemeClr val="bg1"/>
                </a:solidFill>
              </a:rPr>
              <a:t>mrad</a:t>
            </a:r>
            <a:r>
              <a:rPr kumimoji="1" lang="en-US" altLang="ja-JP" dirty="0" smtClean="0">
                <a:solidFill>
                  <a:schemeClr val="bg1"/>
                </a:solidFill>
              </a:rPr>
              <a:t> &lt; 4 </a:t>
            </a:r>
            <a:r>
              <a:rPr kumimoji="1" lang="en-US" altLang="ja-JP" dirty="0" err="1" smtClean="0">
                <a:solidFill>
                  <a:schemeClr val="bg1"/>
                </a:solidFill>
              </a:rPr>
              <a:t>mrad</a:t>
            </a:r>
            <a:r>
              <a:rPr kumimoji="1" lang="en-US" altLang="ja-JP" dirty="0" smtClean="0">
                <a:solidFill>
                  <a:schemeClr val="bg1"/>
                </a:solidFill>
              </a:rPr>
              <a:t> (requirement) </a:t>
            </a:r>
            <a:endParaRPr kumimoji="1" lang="ja-JP" altLang="en-US" dirty="0">
              <a:solidFill>
                <a:schemeClr val="bg1"/>
              </a:solidFill>
            </a:endParaRPr>
          </a:p>
        </p:txBody>
      </p:sp>
      <p:cxnSp>
        <p:nvCxnSpPr>
          <p:cNvPr id="21" name="直線矢印コネクタ 20"/>
          <p:cNvCxnSpPr/>
          <p:nvPr/>
        </p:nvCxnSpPr>
        <p:spPr>
          <a:xfrm flipV="1">
            <a:off x="6539551" y="5554637"/>
            <a:ext cx="1620000" cy="0"/>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a:xfrm>
            <a:off x="6885913" y="5583979"/>
            <a:ext cx="893193" cy="369332"/>
          </a:xfrm>
          <a:prstGeom prst="rect">
            <a:avLst/>
          </a:prstGeom>
        </p:spPr>
        <p:txBody>
          <a:bodyPr wrap="none">
            <a:spAutoFit/>
          </a:bodyPr>
          <a:lstStyle/>
          <a:p>
            <a:r>
              <a:rPr lang="en-US" altLang="ja-JP" dirty="0" smtClean="0">
                <a:solidFill>
                  <a:schemeClr val="bg1"/>
                </a:solidFill>
              </a:rPr>
              <a:t>24 mm </a:t>
            </a:r>
            <a:endParaRPr lang="ja-JP" altLang="en-US" dirty="0"/>
          </a:p>
        </p:txBody>
      </p:sp>
      <p:sp>
        <p:nvSpPr>
          <p:cNvPr id="24" name="タイトル 1"/>
          <p:cNvSpPr txBox="1">
            <a:spLocks/>
          </p:cNvSpPr>
          <p:nvPr/>
        </p:nvSpPr>
        <p:spPr bwMode="auto">
          <a:xfrm>
            <a:off x="138504" y="916309"/>
            <a:ext cx="5184124" cy="72164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r>
              <a:rPr lang="en-US" altLang="ja-JP" sz="3600" dirty="0">
                <a:solidFill>
                  <a:schemeClr val="bg1"/>
                </a:solidFill>
              </a:rPr>
              <a:t>e</a:t>
            </a:r>
            <a:r>
              <a:rPr lang="en-US" altLang="ja-JP" sz="3600" dirty="0" smtClean="0">
                <a:solidFill>
                  <a:schemeClr val="bg1"/>
                </a:solidFill>
              </a:rPr>
              <a:t>-Beam + Air 1.5m</a:t>
            </a:r>
            <a:endParaRPr lang="ja-JP" altLang="en-US" sz="3600" dirty="0">
              <a:solidFill>
                <a:schemeClr val="bg1"/>
              </a:solidFill>
            </a:endParaRPr>
          </a:p>
        </p:txBody>
      </p:sp>
    </p:spTree>
    <p:extLst>
      <p:ext uri="{BB962C8B-B14F-4D97-AF65-F5344CB8AC3E}">
        <p14:creationId xmlns:p14="http://schemas.microsoft.com/office/powerpoint/2010/main" val="37017189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3690" y="57854"/>
            <a:ext cx="5773916" cy="752703"/>
          </a:xfrm>
        </p:spPr>
        <p:txBody>
          <a:bodyPr/>
          <a:lstStyle/>
          <a:p>
            <a:r>
              <a:rPr lang="en-US" altLang="ja-JP" dirty="0" smtClean="0">
                <a:solidFill>
                  <a:schemeClr val="bg1"/>
                </a:solidFill>
              </a:rPr>
              <a:t>Fiber Tracker</a:t>
            </a:r>
            <a:endParaRPr kumimoji="1" lang="ja-JP" altLang="en-US" dirty="0">
              <a:solidFill>
                <a:schemeClr val="bg1"/>
              </a:solidFill>
            </a:endParaRPr>
          </a:p>
        </p:txBody>
      </p:sp>
      <p:sp>
        <p:nvSpPr>
          <p:cNvPr id="4" name="スライド番号プレースホルダー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28</a:t>
            </a:fld>
            <a:endParaRPr lang="ja-JP" altLang="en-US" dirty="0">
              <a:solidFill>
                <a:prstClr val="black">
                  <a:tint val="75000"/>
                </a:prstClr>
              </a:solidFill>
            </a:endParaRPr>
          </a:p>
        </p:txBody>
      </p:sp>
      <p:pic>
        <p:nvPicPr>
          <p:cNvPr id="6" name="図 5"/>
          <p:cNvPicPr>
            <a:picLocks noChangeAspect="1"/>
          </p:cNvPicPr>
          <p:nvPr/>
        </p:nvPicPr>
        <p:blipFill>
          <a:blip r:embed="rId3"/>
          <a:stretch>
            <a:fillRect/>
          </a:stretch>
        </p:blipFill>
        <p:spPr>
          <a:xfrm>
            <a:off x="5776646" y="764704"/>
            <a:ext cx="3281629" cy="3303347"/>
          </a:xfrm>
          <a:prstGeom prst="rect">
            <a:avLst/>
          </a:prstGeom>
        </p:spPr>
      </p:pic>
      <p:sp>
        <p:nvSpPr>
          <p:cNvPr id="7" name="コンテンツ プレースホルダー 2"/>
          <p:cNvSpPr>
            <a:spLocks noGrp="1"/>
          </p:cNvSpPr>
          <p:nvPr>
            <p:ph idx="1"/>
          </p:nvPr>
        </p:nvSpPr>
        <p:spPr>
          <a:xfrm>
            <a:off x="467238" y="1082641"/>
            <a:ext cx="5182376" cy="5394359"/>
          </a:xfrm>
        </p:spPr>
        <p:txBody>
          <a:bodyPr>
            <a:normAutofit fontScale="77500" lnSpcReduction="20000"/>
          </a:bodyPr>
          <a:lstStyle/>
          <a:p>
            <a:pPr marL="0" indent="0">
              <a:buNone/>
            </a:pPr>
            <a:r>
              <a:rPr lang="ja-JP" altLang="en-US" dirty="0">
                <a:solidFill>
                  <a:schemeClr val="bg1"/>
                </a:solidFill>
              </a:rPr>
              <a:t>＊</a:t>
            </a:r>
            <a:r>
              <a:rPr lang="en-US" altLang="ja-JP" dirty="0">
                <a:solidFill>
                  <a:schemeClr val="bg1"/>
                </a:solidFill>
              </a:rPr>
              <a:t>J-PARC beam: </a:t>
            </a:r>
            <a:r>
              <a:rPr lang="en-US" altLang="ja-JP" dirty="0" smtClean="0">
                <a:solidFill>
                  <a:schemeClr val="bg1"/>
                </a:solidFill>
              </a:rPr>
              <a:t>time structure</a:t>
            </a:r>
          </a:p>
          <a:p>
            <a:pPr marL="0" indent="0">
              <a:buNone/>
            </a:pPr>
            <a:r>
              <a:rPr lang="ja-JP" altLang="en-US" dirty="0" smtClean="0">
                <a:solidFill>
                  <a:schemeClr val="bg1"/>
                </a:solidFill>
              </a:rPr>
              <a:t>⇒ </a:t>
            </a:r>
            <a:r>
              <a:rPr lang="en-US" altLang="ja-JP" dirty="0" smtClean="0">
                <a:solidFill>
                  <a:srgbClr val="FFFF00"/>
                </a:solidFill>
              </a:rPr>
              <a:t>Narrower time gate is more essential</a:t>
            </a:r>
            <a:r>
              <a:rPr lang="en-US" altLang="ja-JP" dirty="0" smtClean="0">
                <a:solidFill>
                  <a:schemeClr val="bg1"/>
                </a:solidFill>
              </a:rPr>
              <a:t> to suppress accidental hits.</a:t>
            </a:r>
          </a:p>
          <a:p>
            <a:pPr lvl="1"/>
            <a:r>
              <a:rPr lang="en-US" altLang="ja-JP" dirty="0" smtClean="0">
                <a:solidFill>
                  <a:schemeClr val="bg1"/>
                </a:solidFill>
              </a:rPr>
              <a:t>E50: 60 M/spill (30 MHz)</a:t>
            </a:r>
          </a:p>
          <a:p>
            <a:pPr marL="0" indent="0">
              <a:buNone/>
            </a:pPr>
            <a:endParaRPr lang="en-US" altLang="ja-JP" sz="1300" dirty="0" smtClean="0">
              <a:solidFill>
                <a:schemeClr val="bg1"/>
              </a:solidFill>
            </a:endParaRPr>
          </a:p>
          <a:p>
            <a:r>
              <a:rPr lang="en-US" altLang="ja-JP" dirty="0" smtClean="0">
                <a:solidFill>
                  <a:schemeClr val="bg1"/>
                </a:solidFill>
              </a:rPr>
              <a:t>Requirements</a:t>
            </a:r>
            <a:endParaRPr lang="en-US" altLang="ja-JP" dirty="0">
              <a:solidFill>
                <a:schemeClr val="bg1"/>
              </a:solidFill>
            </a:endParaRPr>
          </a:p>
          <a:p>
            <a:pPr lvl="1"/>
            <a:r>
              <a:rPr lang="en-US" altLang="ja-JP" dirty="0">
                <a:solidFill>
                  <a:schemeClr val="bg1"/>
                </a:solidFill>
              </a:rPr>
              <a:t>1 </a:t>
            </a:r>
            <a:r>
              <a:rPr lang="en-US" altLang="ja-JP" dirty="0" smtClean="0">
                <a:solidFill>
                  <a:schemeClr val="bg1"/>
                </a:solidFill>
              </a:rPr>
              <a:t>MHz/1 mm fiber</a:t>
            </a:r>
            <a:endParaRPr lang="en-US" altLang="ja-JP" dirty="0">
              <a:solidFill>
                <a:schemeClr val="bg1"/>
              </a:solidFill>
            </a:endParaRPr>
          </a:p>
          <a:p>
            <a:pPr lvl="1"/>
            <a:r>
              <a:rPr lang="en-US" altLang="ja-JP" dirty="0">
                <a:solidFill>
                  <a:schemeClr val="bg1"/>
                </a:solidFill>
              </a:rPr>
              <a:t>Tracking efficiency: ~99%</a:t>
            </a:r>
          </a:p>
          <a:p>
            <a:pPr lvl="1"/>
            <a:r>
              <a:rPr lang="en-US" altLang="ja-JP" dirty="0" smtClean="0">
                <a:solidFill>
                  <a:schemeClr val="bg1"/>
                </a:solidFill>
              </a:rPr>
              <a:t>Thin </a:t>
            </a:r>
            <a:r>
              <a:rPr lang="en-US" altLang="ja-JP" dirty="0">
                <a:solidFill>
                  <a:schemeClr val="bg1"/>
                </a:solidFill>
              </a:rPr>
              <a:t>material </a:t>
            </a:r>
            <a:r>
              <a:rPr lang="en-US" altLang="ja-JP" dirty="0" smtClean="0">
                <a:solidFill>
                  <a:schemeClr val="bg1"/>
                </a:solidFill>
              </a:rPr>
              <a:t>thickness</a:t>
            </a:r>
          </a:p>
          <a:p>
            <a:pPr marL="0" indent="0">
              <a:buNone/>
            </a:pPr>
            <a:endParaRPr lang="en-US" altLang="ja-JP" sz="1400" dirty="0">
              <a:solidFill>
                <a:schemeClr val="bg1"/>
              </a:solidFill>
            </a:endParaRPr>
          </a:p>
          <a:p>
            <a:r>
              <a:rPr lang="en-US" altLang="ja-JP" dirty="0" smtClean="0">
                <a:solidFill>
                  <a:schemeClr val="bg1"/>
                </a:solidFill>
              </a:rPr>
              <a:t>Focal plane &amp; Beam tracking</a:t>
            </a:r>
          </a:p>
          <a:p>
            <a:r>
              <a:rPr lang="en-US" altLang="ja-JP" dirty="0" smtClean="0">
                <a:solidFill>
                  <a:schemeClr val="bg1"/>
                </a:solidFill>
              </a:rPr>
              <a:t>Target downstream tracking</a:t>
            </a:r>
          </a:p>
          <a:p>
            <a:pPr lvl="1"/>
            <a:r>
              <a:rPr lang="en-US" altLang="ja-JP" dirty="0" smtClean="0">
                <a:solidFill>
                  <a:schemeClr val="bg1"/>
                </a:solidFill>
              </a:rPr>
              <a:t>Detector design</a:t>
            </a:r>
          </a:p>
          <a:p>
            <a:pPr lvl="1"/>
            <a:r>
              <a:rPr lang="en-US" altLang="ja-JP" dirty="0" smtClean="0">
                <a:solidFill>
                  <a:schemeClr val="bg1"/>
                </a:solidFill>
              </a:rPr>
              <a:t>Simulation study</a:t>
            </a:r>
          </a:p>
          <a:p>
            <a:pPr lvl="1"/>
            <a:r>
              <a:rPr lang="en-US" altLang="ja-JP" dirty="0" smtClean="0">
                <a:solidFill>
                  <a:schemeClr val="bg1"/>
                </a:solidFill>
              </a:rPr>
              <a:t>Readout </a:t>
            </a:r>
            <a:r>
              <a:rPr lang="en-US" altLang="ja-JP" dirty="0">
                <a:solidFill>
                  <a:schemeClr val="bg1"/>
                </a:solidFill>
              </a:rPr>
              <a:t>electronics development</a:t>
            </a:r>
            <a:endParaRPr lang="en-US" altLang="ja-JP" dirty="0" smtClean="0">
              <a:solidFill>
                <a:schemeClr val="bg1"/>
              </a:solidFill>
            </a:endParaRPr>
          </a:p>
          <a:p>
            <a:endParaRPr lang="en-US" altLang="ja-JP" dirty="0" smtClean="0">
              <a:solidFill>
                <a:schemeClr val="bg1"/>
              </a:solidFill>
            </a:endParaRPr>
          </a:p>
        </p:txBody>
      </p:sp>
      <p:sp>
        <p:nvSpPr>
          <p:cNvPr id="8" name="テキスト ボックス 7"/>
          <p:cNvSpPr txBox="1"/>
          <p:nvPr/>
        </p:nvSpPr>
        <p:spPr>
          <a:xfrm>
            <a:off x="7823860" y="3213265"/>
            <a:ext cx="579005" cy="307777"/>
          </a:xfrm>
          <a:prstGeom prst="rect">
            <a:avLst/>
          </a:prstGeom>
          <a:solidFill>
            <a:schemeClr val="bg1"/>
          </a:solidFill>
        </p:spPr>
        <p:txBody>
          <a:bodyPr wrap="none" rtlCol="0">
            <a:spAutoFit/>
          </a:bodyPr>
          <a:lstStyle/>
          <a:p>
            <a:r>
              <a:rPr lang="en-US" altLang="ja-JP" sz="1400" b="1" dirty="0" smtClean="0">
                <a:solidFill>
                  <a:prstClr val="black"/>
                </a:solidFill>
              </a:rPr>
              <a:t>50 ns</a:t>
            </a:r>
            <a:endParaRPr lang="ja-JP" altLang="en-US" sz="1400" b="1" dirty="0">
              <a:solidFill>
                <a:prstClr val="black"/>
              </a:solidFill>
            </a:endParaRPr>
          </a:p>
        </p:txBody>
      </p:sp>
      <p:cxnSp>
        <p:nvCxnSpPr>
          <p:cNvPr id="9" name="直線コネクタ 8"/>
          <p:cNvCxnSpPr/>
          <p:nvPr/>
        </p:nvCxnSpPr>
        <p:spPr>
          <a:xfrm>
            <a:off x="7386980" y="3203105"/>
            <a:ext cx="0" cy="4428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a:off x="7407300" y="3327693"/>
            <a:ext cx="259105" cy="0"/>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7681620" y="3192945"/>
            <a:ext cx="0" cy="4428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5837606" y="774864"/>
            <a:ext cx="2009461" cy="307777"/>
          </a:xfrm>
          <a:prstGeom prst="rect">
            <a:avLst/>
          </a:prstGeom>
          <a:solidFill>
            <a:schemeClr val="bg1"/>
          </a:solidFill>
          <a:ln>
            <a:solidFill>
              <a:schemeClr val="tx1"/>
            </a:solidFill>
          </a:ln>
        </p:spPr>
        <p:txBody>
          <a:bodyPr wrap="none" rtlCol="0">
            <a:spAutoFit/>
          </a:bodyPr>
          <a:lstStyle/>
          <a:p>
            <a:r>
              <a:rPr lang="en-US" altLang="ja-JP" sz="1400" b="1" dirty="0" smtClean="0">
                <a:solidFill>
                  <a:srgbClr val="FF0000"/>
                </a:solidFill>
              </a:rPr>
              <a:t>Scintillating fiber tracker</a:t>
            </a:r>
            <a:endParaRPr lang="ja-JP" altLang="en-US" sz="1400" b="1" dirty="0">
              <a:solidFill>
                <a:srgbClr val="FF0000"/>
              </a:solidFill>
            </a:endParaRPr>
          </a:p>
        </p:txBody>
      </p:sp>
      <p:sp>
        <p:nvSpPr>
          <p:cNvPr id="13" name="テキスト ボックス 12"/>
          <p:cNvSpPr txBox="1"/>
          <p:nvPr/>
        </p:nvSpPr>
        <p:spPr>
          <a:xfrm>
            <a:off x="5827341" y="2406217"/>
            <a:ext cx="1366080" cy="307777"/>
          </a:xfrm>
          <a:prstGeom prst="rect">
            <a:avLst/>
          </a:prstGeom>
          <a:solidFill>
            <a:schemeClr val="bg1"/>
          </a:solidFill>
          <a:ln>
            <a:solidFill>
              <a:schemeClr val="tx1"/>
            </a:solidFill>
          </a:ln>
        </p:spPr>
        <p:txBody>
          <a:bodyPr wrap="none" rtlCol="0">
            <a:spAutoFit/>
          </a:bodyPr>
          <a:lstStyle/>
          <a:p>
            <a:r>
              <a:rPr lang="en-US" altLang="ja-JP" sz="1400" b="1" dirty="0" smtClean="0">
                <a:solidFill>
                  <a:prstClr val="black"/>
                </a:solidFill>
              </a:rPr>
              <a:t>DC 1.5-mm DL</a:t>
            </a:r>
            <a:endParaRPr lang="ja-JP" altLang="en-US" sz="1400" b="1" dirty="0">
              <a:solidFill>
                <a:prstClr val="black"/>
              </a:solidFill>
            </a:endParaRPr>
          </a:p>
        </p:txBody>
      </p:sp>
      <p:sp>
        <p:nvSpPr>
          <p:cNvPr id="14" name="テキスト ボックス 13"/>
          <p:cNvSpPr txBox="1"/>
          <p:nvPr/>
        </p:nvSpPr>
        <p:spPr>
          <a:xfrm>
            <a:off x="6217433" y="4009011"/>
            <a:ext cx="2840842" cy="338554"/>
          </a:xfrm>
          <a:prstGeom prst="rect">
            <a:avLst/>
          </a:prstGeom>
          <a:solidFill>
            <a:schemeClr val="bg1"/>
          </a:solidFill>
          <a:ln>
            <a:solidFill>
              <a:schemeClr val="tx1"/>
            </a:solidFill>
          </a:ln>
        </p:spPr>
        <p:txBody>
          <a:bodyPr wrap="none" rtlCol="0">
            <a:spAutoFit/>
          </a:bodyPr>
          <a:lstStyle/>
          <a:p>
            <a:r>
              <a:rPr lang="en-US" altLang="ja-JP" sz="1600" b="1" dirty="0" smtClean="0">
                <a:solidFill>
                  <a:prstClr val="black"/>
                </a:solidFill>
              </a:rPr>
              <a:t>E10: 12 M/spill (6 MHz) beam</a:t>
            </a:r>
            <a:endParaRPr lang="ja-JP" altLang="en-US" sz="1600" b="1" dirty="0">
              <a:solidFill>
                <a:prstClr val="black"/>
              </a:solidFill>
            </a:endParaRPr>
          </a:p>
        </p:txBody>
      </p:sp>
      <p:pic>
        <p:nvPicPr>
          <p:cNvPr id="15" name="図 14"/>
          <p:cNvPicPr>
            <a:picLocks noChangeAspect="1"/>
          </p:cNvPicPr>
          <p:nvPr/>
        </p:nvPicPr>
        <p:blipFill rotWithShape="1">
          <a:blip r:embed="rId4"/>
          <a:srcRect l="1928" t="16678" r="68559" b="39102"/>
          <a:stretch/>
        </p:blipFill>
        <p:spPr>
          <a:xfrm>
            <a:off x="5737454" y="4460996"/>
            <a:ext cx="3517165" cy="2289553"/>
          </a:xfrm>
          <a:prstGeom prst="rect">
            <a:avLst/>
          </a:prstGeom>
        </p:spPr>
      </p:pic>
    </p:spTree>
    <p:extLst>
      <p:ext uri="{BB962C8B-B14F-4D97-AF65-F5344CB8AC3E}">
        <p14:creationId xmlns:p14="http://schemas.microsoft.com/office/powerpoint/2010/main" val="36279974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79102"/>
            <a:ext cx="8229600" cy="626114"/>
          </a:xfrm>
        </p:spPr>
        <p:txBody>
          <a:bodyPr/>
          <a:lstStyle/>
          <a:p>
            <a:r>
              <a:rPr kumimoji="1" lang="en-US" altLang="ja-JP" dirty="0" smtClean="0">
                <a:solidFill>
                  <a:schemeClr val="bg1"/>
                </a:solidFill>
              </a:rPr>
              <a:t>High-speed DAQ system</a:t>
            </a:r>
            <a:endParaRPr kumimoji="1" lang="ja-JP" altLang="en-US" dirty="0">
              <a:solidFill>
                <a:schemeClr val="bg1"/>
              </a:solidFill>
            </a:endParaRPr>
          </a:p>
        </p:txBody>
      </p:sp>
      <p:sp>
        <p:nvSpPr>
          <p:cNvPr id="4" name="スライド番号プレースホルダー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29</a:t>
            </a:fld>
            <a:endParaRPr lang="ja-JP" altLang="en-US" dirty="0">
              <a:solidFill>
                <a:prstClr val="black">
                  <a:tint val="75000"/>
                </a:prstClr>
              </a:solidFill>
            </a:endParaRPr>
          </a:p>
        </p:txBody>
      </p:sp>
      <mc:AlternateContent xmlns:mc="http://schemas.openxmlformats.org/markup-compatibility/2006" xmlns:a14="http://schemas.microsoft.com/office/drawing/2010/main">
        <mc:Choice Requires="a14">
          <p:graphicFrame>
            <p:nvGraphicFramePr>
              <p:cNvPr id="9" name="コンテンツ プレースホルダー 8"/>
              <p:cNvGraphicFramePr>
                <a:graphicFrameLocks noGrp="1"/>
              </p:cNvGraphicFramePr>
              <p:nvPr>
                <p:ph idx="1"/>
                <p:extLst>
                  <p:ext uri="{D42A27DB-BD31-4B8C-83A1-F6EECF244321}">
                    <p14:modId xmlns:p14="http://schemas.microsoft.com/office/powerpoint/2010/main" val="1691101259"/>
                  </p:ext>
                </p:extLst>
              </p:nvPr>
            </p:nvGraphicFramePr>
            <p:xfrm>
              <a:off x="457200" y="1581454"/>
              <a:ext cx="8229601" cy="3129280"/>
            </p:xfrm>
            <a:graphic>
              <a:graphicData uri="http://schemas.openxmlformats.org/drawingml/2006/table">
                <a:tbl>
                  <a:tblPr firstRow="1" bandRow="1">
                    <a:tableStyleId>{5C22544A-7EE6-4342-B048-85BDC9FD1C3A}</a:tableStyleId>
                  </a:tblPr>
                  <a:tblGrid>
                    <a:gridCol w="1003110"/>
                    <a:gridCol w="4544705"/>
                    <a:gridCol w="1378424"/>
                    <a:gridCol w="1303362"/>
                  </a:tblGrid>
                  <a:tr h="370840">
                    <a:tc>
                      <a:txBody>
                        <a:bodyPr/>
                        <a:lstStyle/>
                        <a:p>
                          <a:endParaRPr kumimoji="1" lang="ja-JP" altLang="en-US" dirty="0"/>
                        </a:p>
                      </a:txBody>
                      <a:tcPr/>
                    </a:tc>
                    <a:tc>
                      <a:txBody>
                        <a:bodyPr/>
                        <a:lstStyle/>
                        <a:p>
                          <a:endParaRPr kumimoji="1" lang="ja-JP" altLang="en-US"/>
                        </a:p>
                      </a:txBody>
                      <a:tcPr/>
                    </a:tc>
                    <a:tc>
                      <a:txBody>
                        <a:bodyPr/>
                        <a:lstStyle/>
                        <a:p>
                          <a:r>
                            <a:rPr kumimoji="1" lang="en-US" altLang="ja-JP" dirty="0" smtClean="0"/>
                            <a:t>Rate</a:t>
                          </a:r>
                        </a:p>
                        <a:p>
                          <a:r>
                            <a:rPr kumimoji="1" lang="en-US" altLang="ja-JP" dirty="0" smtClean="0"/>
                            <a:t>[event/spill]</a:t>
                          </a:r>
                          <a:endParaRPr kumimoji="1" lang="ja-JP" altLang="en-US" dirty="0"/>
                        </a:p>
                      </a:txBody>
                      <a:tcPr/>
                    </a:tc>
                    <a:tc>
                      <a:txBody>
                        <a:bodyPr/>
                        <a:lstStyle/>
                        <a:p>
                          <a:r>
                            <a:rPr kumimoji="1" lang="en-US" altLang="ja-JP" dirty="0" smtClean="0"/>
                            <a:t>Data [GB/spill]</a:t>
                          </a:r>
                          <a:endParaRPr kumimoji="1" lang="ja-JP" altLang="en-US" dirty="0"/>
                        </a:p>
                      </a:txBody>
                      <a:tcPr/>
                    </a:tc>
                  </a:tr>
                  <a:tr h="370840">
                    <a:tc>
                      <a:txBody>
                        <a:bodyPr/>
                        <a:lstStyle/>
                        <a:p>
                          <a:r>
                            <a:rPr kumimoji="1" lang="en-US" altLang="ja-JP" dirty="0" smtClean="0"/>
                            <a:t>Beam</a:t>
                          </a:r>
                          <a:endParaRPr kumimoji="1" lang="ja-JP" altLang="en-US" dirty="0"/>
                        </a:p>
                      </a:txBody>
                      <a:tcPr/>
                    </a:tc>
                    <a:tc>
                      <a:txBody>
                        <a:bodyPr/>
                        <a:lstStyle/>
                        <a:p>
                          <a:endParaRPr kumimoji="1" lang="ja-JP" altLang="en-US" dirty="0"/>
                        </a:p>
                      </a:txBody>
                      <a:tcPr/>
                    </a:tc>
                    <a:tc>
                      <a:txBody>
                        <a:bodyPr/>
                        <a:lstStyle/>
                        <a:p>
                          <a:r>
                            <a:rPr kumimoji="1" lang="en-US" altLang="ja-JP" dirty="0" smtClean="0"/>
                            <a:t>60 M</a:t>
                          </a:r>
                          <a:endParaRPr kumimoji="1" lang="ja-JP" altLang="en-US" dirty="0"/>
                        </a:p>
                      </a:txBody>
                      <a:tcPr/>
                    </a:tc>
                    <a:tc>
                      <a:txBody>
                        <a:bodyPr/>
                        <a:lstStyle/>
                        <a:p>
                          <a:endParaRPr kumimoji="1" lang="ja-JP" altLang="en-US" dirty="0"/>
                        </a:p>
                      </a:txBody>
                      <a:tcPr/>
                    </a:tc>
                  </a:tr>
                  <a:tr h="370840">
                    <a:tc>
                      <a:txBody>
                        <a:bodyPr/>
                        <a:lstStyle/>
                        <a:p>
                          <a:r>
                            <a:rPr kumimoji="1" lang="en-US" altLang="ja-JP" dirty="0" smtClean="0"/>
                            <a:t>Reaction</a:t>
                          </a:r>
                          <a:endParaRPr kumimoji="1" lang="ja-JP" altLang="en-US" dirty="0"/>
                        </a:p>
                      </a:txBody>
                      <a:tcPr/>
                    </a:tc>
                    <a:tc>
                      <a:txBody>
                        <a:bodyPr/>
                        <a:lstStyle/>
                        <a:p>
                          <a:r>
                            <a:rPr kumimoji="1" lang="en-US" altLang="ja-JP" dirty="0" smtClean="0"/>
                            <a:t> H</a:t>
                          </a:r>
                          <a:r>
                            <a:rPr kumimoji="1" lang="en-US" altLang="ja-JP" baseline="-25000" dirty="0" smtClean="0"/>
                            <a:t>2</a:t>
                          </a:r>
                          <a:r>
                            <a:rPr kumimoji="1" lang="en-US" altLang="ja-JP" dirty="0" smtClean="0"/>
                            <a:t> TGT (4 g/cm</a:t>
                          </a:r>
                          <a:r>
                            <a:rPr kumimoji="1" lang="en-US" altLang="ja-JP" baseline="30000" dirty="0" smtClean="0"/>
                            <a:t>2</a:t>
                          </a:r>
                          <a:r>
                            <a:rPr kumimoji="1" lang="en-US" altLang="ja-JP" dirty="0" smtClean="0"/>
                            <a:t>) </a:t>
                          </a:r>
                          <a:endParaRPr kumimoji="1" lang="ja-JP" altLang="en-US" dirty="0"/>
                        </a:p>
                      </a:txBody>
                      <a:tcPr/>
                    </a:tc>
                    <a:tc>
                      <a:txBody>
                        <a:bodyPr/>
                        <a:lstStyle/>
                        <a:p>
                          <a:r>
                            <a:rPr kumimoji="1" lang="en-US" altLang="ja-JP" dirty="0" smtClean="0"/>
                            <a:t>3.63 M</a:t>
                          </a:r>
                          <a:endParaRPr kumimoji="1" lang="ja-JP" altLang="en-US" dirty="0"/>
                        </a:p>
                      </a:txBody>
                      <a:tcPr/>
                    </a:tc>
                    <a:tc>
                      <a:txBody>
                        <a:bodyPr/>
                        <a:lstStyle/>
                        <a:p>
                          <a:r>
                            <a:rPr kumimoji="1" lang="en-US" altLang="ja-JP" dirty="0" smtClean="0"/>
                            <a:t>50</a:t>
                          </a:r>
                          <a:endParaRPr kumimoji="1" lang="ja-JP" altLang="en-US" dirty="0"/>
                        </a:p>
                      </a:txBody>
                      <a:tcPr/>
                    </a:tc>
                  </a:tr>
                  <a:tr h="0">
                    <a:tc>
                      <a:txBody>
                        <a:bodyPr/>
                        <a:lstStyle/>
                        <a:p>
                          <a:endParaRPr kumimoji="1" lang="ja-JP" altLang="en-US" dirty="0"/>
                        </a:p>
                      </a:txBody>
                      <a:tcPr/>
                    </a:tc>
                    <a:tc>
                      <a:txBody>
                        <a:bodyPr/>
                        <a:lstStyle/>
                        <a:p>
                          <a:r>
                            <a:rPr kumimoji="1" lang="en-US" altLang="ja-JP" dirty="0" smtClean="0"/>
                            <a:t>Filtering Condition</a:t>
                          </a:r>
                          <a:r>
                            <a:rPr kumimoji="1" lang="en-US" altLang="ja-JP" baseline="0" dirty="0" smtClean="0"/>
                            <a:t> (On-line Data </a:t>
                          </a:r>
                          <a:r>
                            <a:rPr kumimoji="1" lang="en-US" altLang="ja-JP" dirty="0" smtClean="0"/>
                            <a:t>Reduction)</a:t>
                          </a:r>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r>
                  <a:tr h="370840">
                    <a:tc>
                      <a:txBody>
                        <a:bodyPr/>
                        <a:lstStyle/>
                        <a:p>
                          <a:r>
                            <a:rPr kumimoji="1" lang="en-US" altLang="ja-JP" dirty="0" smtClean="0"/>
                            <a:t>C1</a:t>
                          </a:r>
                          <a:endParaRPr kumimoji="1" lang="ja-JP" altLang="en-US" dirty="0"/>
                        </a:p>
                      </a:txBody>
                      <a:tcPr/>
                    </a:tc>
                    <a:tc>
                      <a:txBody>
                        <a:bodyPr/>
                        <a:lstStyle/>
                        <a:p>
                          <a:pPr/>
                          <a14:m>
                            <m:oMathPara xmlns:m="http://schemas.openxmlformats.org/officeDocument/2006/math">
                              <m:oMathParaPr>
                                <m:jc m:val="left"/>
                              </m:oMathParaPr>
                              <m:oMath xmlns:m="http://schemas.openxmlformats.org/officeDocument/2006/math">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𝑇𝑂𝐹</m:t>
                                </m:r>
                                <m:r>
                                  <a:rPr kumimoji="1" lang="en-US" altLang="ja-JP" b="0" i="1" smtClean="0">
                                    <a:latin typeface="Cambria Math" panose="02040503050406030204" pitchFamily="18" charset="0"/>
                                    <a:ea typeface="Cambria Math" panose="02040503050406030204" pitchFamily="18" charset="0"/>
                                  </a:rPr>
                                  <m:t>≥2]⨂[</m:t>
                                </m:r>
                                <m:r>
                                  <a:rPr kumimoji="1" lang="en-US" altLang="ja-JP" b="0" i="1" smtClean="0">
                                    <a:latin typeface="Cambria Math" panose="02040503050406030204" pitchFamily="18" charset="0"/>
                                    <a:ea typeface="Cambria Math" panose="02040503050406030204" pitchFamily="18" charset="0"/>
                                  </a:rPr>
                                  <m:t>𝐼𝑇𝑂𝐹</m:t>
                                </m:r>
                                <m:r>
                                  <a:rPr kumimoji="1" lang="en-US" altLang="ja-JP" b="0" i="1" smtClean="0">
                                    <a:latin typeface="Cambria Math" panose="02040503050406030204" pitchFamily="18" charset="0"/>
                                    <a:ea typeface="Cambria Math" panose="02040503050406030204" pitchFamily="18" charset="0"/>
                                  </a:rPr>
                                  <m:t>(</m:t>
                                </m:r>
                                <m:r>
                                  <a:rPr kumimoji="1" lang="en-US" altLang="ja-JP" b="0" i="1" smtClean="0">
                                    <a:latin typeface="Cambria Math" panose="02040503050406030204" pitchFamily="18" charset="0"/>
                                    <a:ea typeface="Cambria Math" panose="02040503050406030204" pitchFamily="18" charset="0"/>
                                  </a:rPr>
                                  <m:t>𝑛𝑒𝑔𝑎𝑡𝑖𝑣𝑒</m:t>
                                </m:r>
                                <m:r>
                                  <a:rPr kumimoji="1" lang="en-US" altLang="ja-JP" b="0" i="1" smtClean="0">
                                    <a:latin typeface="Cambria Math" panose="02040503050406030204" pitchFamily="18" charset="0"/>
                                    <a:ea typeface="Cambria Math" panose="02040503050406030204" pitchFamily="18" charset="0"/>
                                  </a:rPr>
                                  <m:t>)≥1]</m:t>
                                </m:r>
                              </m:oMath>
                            </m:oMathPara>
                          </a14:m>
                          <a:endParaRPr kumimoji="1" lang="ja-JP" altLang="en-US" dirty="0"/>
                        </a:p>
                      </a:txBody>
                      <a:tcPr/>
                    </a:tc>
                    <a:tc>
                      <a:txBody>
                        <a:bodyPr/>
                        <a:lstStyle/>
                        <a:p>
                          <a:r>
                            <a:rPr kumimoji="1" lang="en-US" altLang="ja-JP" dirty="0" smtClean="0"/>
                            <a:t>(1.1-2) M</a:t>
                          </a:r>
                          <a:endParaRPr kumimoji="1" lang="ja-JP" altLang="en-US" dirty="0"/>
                        </a:p>
                      </a:txBody>
                      <a:tcPr/>
                    </a:tc>
                    <a:tc>
                      <a:txBody>
                        <a:bodyPr/>
                        <a:lstStyle/>
                        <a:p>
                          <a:r>
                            <a:rPr kumimoji="1" lang="en-US" altLang="ja-JP" dirty="0" smtClean="0"/>
                            <a:t>15-28</a:t>
                          </a:r>
                          <a:endParaRPr kumimoji="1" lang="ja-JP" altLang="en-US" dirty="0"/>
                        </a:p>
                      </a:txBody>
                      <a:tcPr/>
                    </a:tc>
                  </a:tr>
                  <a:tr h="370840">
                    <a:tc>
                      <a:txBody>
                        <a:bodyPr/>
                        <a:lstStyle/>
                        <a:p>
                          <a:r>
                            <a:rPr kumimoji="1" lang="en-US" altLang="ja-JP" dirty="0" smtClean="0"/>
                            <a:t>C2</a:t>
                          </a:r>
                          <a:endParaRPr kumimoji="1" lang="ja-JP"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1" lang="en-US" altLang="ja-JP" b="0" i="1" smtClean="0">
                                  <a:latin typeface="Cambria Math" panose="02040503050406030204" pitchFamily="18" charset="0"/>
                                </a:rPr>
                                <m:t>𝐶</m:t>
                              </m:r>
                              <m:r>
                                <a:rPr kumimoji="1" lang="en-US" altLang="ja-JP" b="0" i="1" smtClean="0">
                                  <a:latin typeface="Cambria Math" panose="02040503050406030204" pitchFamily="18" charset="0"/>
                                </a:rPr>
                                <m:t>1⨂[</m:t>
                              </m:r>
                              <m:r>
                                <a:rPr kumimoji="1" lang="en-US" altLang="ja-JP" b="0" i="1" smtClean="0">
                                  <a:latin typeface="Cambria Math" panose="02040503050406030204" pitchFamily="18" charset="0"/>
                                </a:rPr>
                                <m:t>𝑆𝐹𝑇</m:t>
                              </m:r>
                              <m:r>
                                <a:rPr kumimoji="1" lang="en-US" altLang="ja-JP" b="0" i="1" smtClean="0">
                                  <a:latin typeface="Cambria Math" panose="02040503050406030204" pitchFamily="18" charset="0"/>
                                  <a:ea typeface="Cambria Math" panose="02040503050406030204" pitchFamily="18" charset="0"/>
                                </a:rPr>
                                <m:t>≥3]⨂[</m:t>
                              </m:r>
                              <m:r>
                                <a:rPr kumimoji="1" lang="en-US" altLang="ja-JP" b="0" i="1" smtClean="0">
                                  <a:latin typeface="Cambria Math" panose="02040503050406030204" pitchFamily="18" charset="0"/>
                                  <a:ea typeface="Cambria Math" panose="02040503050406030204" pitchFamily="18" charset="0"/>
                                </a:rPr>
                                <m:t>𝑅𝐼𝐶𝐻</m:t>
                              </m:r>
                              <m:r>
                                <a:rPr kumimoji="1" lang="en-US" altLang="ja-JP" b="0" i="1" smtClean="0">
                                  <a:latin typeface="Cambria Math" panose="02040503050406030204" pitchFamily="18" charset="0"/>
                                  <a:ea typeface="Cambria Math" panose="02040503050406030204" pitchFamily="18" charset="0"/>
                                </a:rPr>
                                <m:t>=</m:t>
                              </m:r>
                              <m:r>
                                <a:rPr kumimoji="1" lang="ja-JP" altLang="en-US" b="0" i="1" smtClean="0">
                                  <a:latin typeface="Cambria Math" panose="02040503050406030204" pitchFamily="18" charset="0"/>
                                  <a:ea typeface="Cambria Math" panose="02040503050406030204" pitchFamily="18" charset="0"/>
                                </a:rPr>
                                <m:t>𝜋</m:t>
                              </m:r>
                              <m:r>
                                <a:rPr kumimoji="1" lang="en-US" altLang="ja-JP" b="0" i="1" smtClean="0">
                                  <a:latin typeface="Cambria Math" panose="02040503050406030204" pitchFamily="18" charset="0"/>
                                  <a:ea typeface="Cambria Math" panose="02040503050406030204" pitchFamily="18" charset="0"/>
                                </a:rPr>
                                <m:t>]</m:t>
                              </m:r>
                            </m:oMath>
                          </a14:m>
                          <a:r>
                            <a:rPr kumimoji="1" lang="en-US" altLang="ja-JP" b="0" dirty="0" smtClean="0">
                              <a:ea typeface="Cambria Math" panose="02040503050406030204" pitchFamily="18" charset="0"/>
                            </a:rPr>
                            <a:t> </a:t>
                          </a:r>
                          <a:endParaRPr kumimoji="1" lang="en-US" altLang="ja-JP" b="0" i="1" dirty="0" smtClean="0">
                            <a:latin typeface="Cambria Math" panose="02040503050406030204" pitchFamily="18" charset="0"/>
                            <a:ea typeface="Cambria Math" panose="020405030504060302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1" lang="en-US" altLang="ja-JP" b="0" i="1" smtClean="0">
                                    <a:latin typeface="Cambria Math" panose="02040503050406030204" pitchFamily="18" charset="0"/>
                                    <a:ea typeface="Cambria Math" panose="02040503050406030204" pitchFamily="18" charset="0"/>
                                  </a:rPr>
                                  <m:t>      ⨂[</m:t>
                                </m:r>
                                <m:r>
                                  <a:rPr kumimoji="1" lang="en-US" altLang="ja-JP" b="0" i="1" smtClean="0">
                                    <a:latin typeface="Cambria Math" panose="02040503050406030204" pitchFamily="18" charset="0"/>
                                    <a:ea typeface="Cambria Math" panose="02040503050406030204" pitchFamily="18" charset="0"/>
                                  </a:rPr>
                                  <m:t>𝐴𝐶</m:t>
                                </m:r>
                                <m:r>
                                  <a:rPr kumimoji="1" lang="en-US" altLang="ja-JP" b="0" i="1" smtClean="0">
                                    <a:latin typeface="Cambria Math" panose="02040503050406030204" pitchFamily="18" charset="0"/>
                                    <a:ea typeface="Cambria Math" panose="02040503050406030204" pitchFamily="18" charset="0"/>
                                  </a:rPr>
                                  <m:t>=</m:t>
                                </m:r>
                                <m:r>
                                  <a:rPr kumimoji="1" lang="en-US" altLang="ja-JP" b="0" i="1" smtClean="0">
                                    <a:latin typeface="Cambria Math" panose="02040503050406030204" pitchFamily="18" charset="0"/>
                                    <a:ea typeface="Cambria Math" panose="02040503050406030204" pitchFamily="18" charset="0"/>
                                  </a:rPr>
                                  <m:t>𝐾</m:t>
                                </m:r>
                                <m:r>
                                  <a:rPr kumimoji="1" lang="en-US" altLang="ja-JP" b="0" i="1" smtClean="0">
                                    <a:latin typeface="Cambria Math" panose="02040503050406030204" pitchFamily="18" charset="0"/>
                                    <a:ea typeface="Cambria Math" panose="02040503050406030204" pitchFamily="18" charset="0"/>
                                  </a:rPr>
                                  <m:t>∪</m:t>
                                </m:r>
                                <m:r>
                                  <a:rPr kumimoji="1" lang="en-US" altLang="ja-JP" b="0" i="1" smtClean="0">
                                    <a:latin typeface="Cambria Math" panose="02040503050406030204" pitchFamily="18" charset="0"/>
                                    <a:ea typeface="Cambria Math" panose="02040503050406030204" pitchFamily="18" charset="0"/>
                                  </a:rPr>
                                  <m:t>𝑝</m:t>
                                </m:r>
                                <m:d>
                                  <m:dPr>
                                    <m:ctrlPr>
                                      <a:rPr kumimoji="1" lang="en-US" altLang="ja-JP" b="0" i="1" smtClean="0">
                                        <a:latin typeface="Cambria Math" panose="02040503050406030204" pitchFamily="18" charset="0"/>
                                        <a:ea typeface="Cambria Math" panose="02040503050406030204" pitchFamily="18" charset="0"/>
                                      </a:rPr>
                                    </m:ctrlPr>
                                  </m:dPr>
                                  <m:e>
                                    <m:r>
                                      <a:rPr kumimoji="1" lang="en-US" altLang="ja-JP" b="0" i="1" smtClean="0">
                                        <a:latin typeface="Cambria Math" panose="02040503050406030204" pitchFamily="18" charset="0"/>
                                        <a:ea typeface="Cambria Math" panose="02040503050406030204" pitchFamily="18" charset="0"/>
                                      </a:rPr>
                                      <m:t>𝑝</m:t>
                                    </m:r>
                                    <m:r>
                                      <a:rPr kumimoji="1" lang="en-US" altLang="ja-JP" b="0" i="1" smtClean="0">
                                        <a:latin typeface="Cambria Math" panose="02040503050406030204" pitchFamily="18" charset="0"/>
                                        <a:ea typeface="Cambria Math" panose="02040503050406030204" pitchFamily="18" charset="0"/>
                                      </a:rPr>
                                      <m:t>&gt;3</m:t>
                                    </m:r>
                                    <m:r>
                                      <a:rPr kumimoji="1" lang="en-US" altLang="ja-JP" b="0" i="1" smtClean="0">
                                        <a:latin typeface="Cambria Math" panose="02040503050406030204" pitchFamily="18" charset="0"/>
                                        <a:ea typeface="Cambria Math" panose="02040503050406030204" pitchFamily="18" charset="0"/>
                                      </a:rPr>
                                      <m:t>𝐺𝑒𝑉</m:t>
                                    </m:r>
                                    <m:r>
                                      <a:rPr kumimoji="1" lang="en-US" altLang="ja-JP" b="0" i="1" smtClean="0">
                                        <a:latin typeface="Cambria Math" panose="02040503050406030204" pitchFamily="18" charset="0"/>
                                        <a:ea typeface="Cambria Math" panose="02040503050406030204" pitchFamily="18" charset="0"/>
                                      </a:rPr>
                                      <m:t>/</m:t>
                                    </m:r>
                                    <m:r>
                                      <a:rPr kumimoji="1" lang="en-US" altLang="ja-JP" b="0" i="1" smtClean="0">
                                        <a:latin typeface="Cambria Math" panose="02040503050406030204" pitchFamily="18" charset="0"/>
                                        <a:ea typeface="Cambria Math" panose="02040503050406030204" pitchFamily="18" charset="0"/>
                                      </a:rPr>
                                      <m:t>𝑐</m:t>
                                    </m:r>
                                  </m:e>
                                </m:d>
                                <m:r>
                                  <a:rPr kumimoji="1" lang="en-US" altLang="ja-JP" b="0" i="1" smtClean="0">
                                    <a:latin typeface="Cambria Math" panose="02040503050406030204" pitchFamily="18" charset="0"/>
                                    <a:ea typeface="Cambria Math" panose="02040503050406030204" pitchFamily="18" charset="0"/>
                                  </a:rPr>
                                  <m:t>]</m:t>
                                </m:r>
                              </m:oMath>
                            </m:oMathPara>
                          </a14:m>
                          <a:endParaRPr kumimoji="1" lang="ja-JP" altLang="en-US" dirty="0"/>
                        </a:p>
                      </a:txBody>
                      <a:tcPr/>
                    </a:tc>
                    <a:tc>
                      <a:txBody>
                        <a:bodyPr/>
                        <a:lstStyle/>
                        <a:p>
                          <a:r>
                            <a:rPr kumimoji="1" lang="en-US" altLang="ja-JP" dirty="0" smtClean="0"/>
                            <a:t>160 k</a:t>
                          </a:r>
                          <a:endParaRPr kumimoji="1" lang="ja-JP" altLang="en-US" dirty="0"/>
                        </a:p>
                      </a:txBody>
                      <a:tcPr/>
                    </a:tc>
                    <a:tc>
                      <a:txBody>
                        <a:bodyPr/>
                        <a:lstStyle/>
                        <a:p>
                          <a:r>
                            <a:rPr kumimoji="1" lang="en-US" altLang="ja-JP" dirty="0" smtClean="0"/>
                            <a:t>2.2</a:t>
                          </a:r>
                          <a:endParaRPr kumimoji="1" lang="ja-JP" altLang="en-US" dirty="0"/>
                        </a:p>
                      </a:txBody>
                      <a:tcPr/>
                    </a:tc>
                  </a:tr>
                  <a:tr h="370840">
                    <a:tc>
                      <a:txBody>
                        <a:bodyPr/>
                        <a:lstStyle/>
                        <a:p>
                          <a:r>
                            <a:rPr kumimoji="1" lang="en-US" altLang="ja-JP" dirty="0" smtClean="0"/>
                            <a:t>C3</a:t>
                          </a:r>
                          <a:endParaRPr kumimoji="1" lang="ja-JP" altLang="en-US" dirty="0"/>
                        </a:p>
                      </a:txBody>
                      <a:tcPr/>
                    </a:tc>
                    <a:tc>
                      <a:txBody>
                        <a:bodyPr/>
                        <a:lstStyle/>
                        <a:p>
                          <a14:m>
                            <m:oMath xmlns:m="http://schemas.openxmlformats.org/officeDocument/2006/math">
                              <m:r>
                                <a:rPr kumimoji="1" lang="en-US" altLang="ja-JP" b="0" i="1" smtClean="0">
                                  <a:latin typeface="Cambria Math" panose="02040503050406030204" pitchFamily="18" charset="0"/>
                                </a:rPr>
                                <m:t>𝐶</m:t>
                              </m:r>
                              <m:r>
                                <a:rPr kumimoji="1" lang="en-US" altLang="ja-JP" b="0" i="1" smtClean="0">
                                  <a:latin typeface="Cambria Math" panose="02040503050406030204" pitchFamily="18" charset="0"/>
                                </a:rPr>
                                <m:t>2⨂[</m:t>
                              </m:r>
                              <m:r>
                                <a:rPr kumimoji="1" lang="en-US" altLang="ja-JP" b="0" i="1" smtClean="0">
                                  <a:latin typeface="Cambria Math" panose="02040503050406030204" pitchFamily="18" charset="0"/>
                                </a:rPr>
                                <m:t>𝑀𝑜𝑚𝑒𝑛𝑡𝑢𝑚</m:t>
                              </m:r>
                              <m:r>
                                <a:rPr kumimoji="1" lang="en-US" altLang="ja-JP" b="0" i="1" smtClean="0">
                                  <a:latin typeface="Cambria Math" panose="02040503050406030204" pitchFamily="18" charset="0"/>
                                </a:rPr>
                                <m:t> </m:t>
                              </m:r>
                              <m:r>
                                <a:rPr kumimoji="1" lang="en-US" altLang="ja-JP" b="0" i="1" smtClean="0">
                                  <a:latin typeface="Cambria Math" panose="02040503050406030204" pitchFamily="18" charset="0"/>
                                </a:rPr>
                                <m:t>𝐴𝑛𝑎𝑙𝑦𝑠𝑖𝑠</m:t>
                              </m:r>
                              <m:r>
                                <a:rPr kumimoji="1" lang="en-US" altLang="ja-JP" b="0" i="1" smtClean="0">
                                  <a:latin typeface="Cambria Math" panose="02040503050406030204" pitchFamily="18" charset="0"/>
                                </a:rPr>
                                <m:t> </m:t>
                              </m:r>
                              <m:r>
                                <a:rPr kumimoji="1" lang="en-US" altLang="ja-JP" b="0" i="1" smtClean="0">
                                  <a:latin typeface="Cambria Math" panose="02040503050406030204" pitchFamily="18" charset="0"/>
                                </a:rPr>
                                <m:t>𝑤</m:t>
                              </m:r>
                              <m:r>
                                <a:rPr kumimoji="1" lang="en-US" altLang="ja-JP" b="0" i="1" smtClean="0">
                                  <a:latin typeface="Cambria Math" panose="02040503050406030204" pitchFamily="18" charset="0"/>
                                </a:rPr>
                                <m:t>/</m:t>
                              </m:r>
                            </m:oMath>
                          </a14:m>
                          <a:r>
                            <a:rPr kumimoji="1" lang="ja-JP" altLang="en-US" dirty="0" smtClean="0"/>
                            <a:t> </a:t>
                          </a:r>
                          <a:r>
                            <a:rPr kumimoji="1" lang="en-US" altLang="ja-JP" dirty="0" smtClean="0"/>
                            <a:t>DC</a:t>
                          </a:r>
                          <a:r>
                            <a:rPr kumimoji="1" lang="en-US" altLang="ja-JP" baseline="0" dirty="0" smtClean="0"/>
                            <a:t> and FT]</a:t>
                          </a:r>
                          <a:endParaRPr kumimoji="1" lang="ja-JP" altLang="en-US" dirty="0"/>
                        </a:p>
                      </a:txBody>
                      <a:tcPr/>
                    </a:tc>
                    <a:tc>
                      <a:txBody>
                        <a:bodyPr/>
                        <a:lstStyle/>
                        <a:p>
                          <a:r>
                            <a:rPr kumimoji="1" lang="en-US" altLang="ja-JP" dirty="0" smtClean="0"/>
                            <a:t>(15-23) k</a:t>
                          </a:r>
                          <a:endParaRPr kumimoji="1" lang="ja-JP" altLang="en-US" dirty="0"/>
                        </a:p>
                      </a:txBody>
                      <a:tcPr/>
                    </a:tc>
                    <a:tc>
                      <a:txBody>
                        <a:bodyPr/>
                        <a:lstStyle/>
                        <a:p>
                          <a:r>
                            <a:rPr kumimoji="1" lang="en-US" altLang="ja-JP" dirty="0" smtClean="0"/>
                            <a:t>0.2-0.32</a:t>
                          </a:r>
                          <a:endParaRPr kumimoji="1" lang="ja-JP" altLang="en-US" dirty="0"/>
                        </a:p>
                      </a:txBody>
                      <a:tcPr/>
                    </a:tc>
                  </a:tr>
                </a:tbl>
              </a:graphicData>
            </a:graphic>
          </p:graphicFrame>
        </mc:Choice>
        <mc:Fallback xmlns="">
          <p:graphicFrame>
            <p:nvGraphicFramePr>
              <p:cNvPr id="9" name="コンテンツ プレースホルダー 8"/>
              <p:cNvGraphicFramePr>
                <a:graphicFrameLocks noGrp="1"/>
              </p:cNvGraphicFramePr>
              <p:nvPr>
                <p:ph idx="1"/>
                <p:extLst>
                  <p:ext uri="{D42A27DB-BD31-4B8C-83A1-F6EECF244321}">
                    <p14:modId xmlns:p14="http://schemas.microsoft.com/office/powerpoint/2010/main" val="1691101259"/>
                  </p:ext>
                </p:extLst>
              </p:nvPr>
            </p:nvGraphicFramePr>
            <p:xfrm>
              <a:off x="457200" y="1581454"/>
              <a:ext cx="8229601" cy="3129280"/>
            </p:xfrm>
            <a:graphic>
              <a:graphicData uri="http://schemas.openxmlformats.org/drawingml/2006/table">
                <a:tbl>
                  <a:tblPr firstRow="1" bandRow="1">
                    <a:tableStyleId>{5C22544A-7EE6-4342-B048-85BDC9FD1C3A}</a:tableStyleId>
                  </a:tblPr>
                  <a:tblGrid>
                    <a:gridCol w="1003110"/>
                    <a:gridCol w="4544705"/>
                    <a:gridCol w="1378424"/>
                    <a:gridCol w="1303362"/>
                  </a:tblGrid>
                  <a:tr h="640080">
                    <a:tc>
                      <a:txBody>
                        <a:bodyPr/>
                        <a:lstStyle/>
                        <a:p>
                          <a:endParaRPr kumimoji="1" lang="ja-JP" altLang="en-US" dirty="0"/>
                        </a:p>
                      </a:txBody>
                      <a:tcPr/>
                    </a:tc>
                    <a:tc>
                      <a:txBody>
                        <a:bodyPr/>
                        <a:lstStyle/>
                        <a:p>
                          <a:endParaRPr kumimoji="1" lang="ja-JP" altLang="en-US"/>
                        </a:p>
                      </a:txBody>
                      <a:tcPr/>
                    </a:tc>
                    <a:tc>
                      <a:txBody>
                        <a:bodyPr/>
                        <a:lstStyle/>
                        <a:p>
                          <a:r>
                            <a:rPr kumimoji="1" lang="en-US" altLang="ja-JP" dirty="0" smtClean="0"/>
                            <a:t>Rate</a:t>
                          </a:r>
                        </a:p>
                        <a:p>
                          <a:r>
                            <a:rPr kumimoji="1" lang="en-US" altLang="ja-JP" dirty="0" smtClean="0"/>
                            <a:t>[event/spill]</a:t>
                          </a:r>
                          <a:endParaRPr kumimoji="1" lang="ja-JP" altLang="en-US" dirty="0"/>
                        </a:p>
                      </a:txBody>
                      <a:tcPr/>
                    </a:tc>
                    <a:tc>
                      <a:txBody>
                        <a:bodyPr/>
                        <a:lstStyle/>
                        <a:p>
                          <a:r>
                            <a:rPr kumimoji="1" lang="en-US" altLang="ja-JP" dirty="0" smtClean="0"/>
                            <a:t>Data [GB/spill]</a:t>
                          </a:r>
                          <a:endParaRPr kumimoji="1" lang="ja-JP" altLang="en-US" dirty="0"/>
                        </a:p>
                      </a:txBody>
                      <a:tcPr/>
                    </a:tc>
                  </a:tr>
                  <a:tr h="370840">
                    <a:tc>
                      <a:txBody>
                        <a:bodyPr/>
                        <a:lstStyle/>
                        <a:p>
                          <a:r>
                            <a:rPr kumimoji="1" lang="en-US" altLang="ja-JP" dirty="0" smtClean="0"/>
                            <a:t>Beam</a:t>
                          </a:r>
                          <a:endParaRPr kumimoji="1" lang="ja-JP" altLang="en-US" dirty="0"/>
                        </a:p>
                      </a:txBody>
                      <a:tcPr/>
                    </a:tc>
                    <a:tc>
                      <a:txBody>
                        <a:bodyPr/>
                        <a:lstStyle/>
                        <a:p>
                          <a:endParaRPr kumimoji="1" lang="ja-JP" altLang="en-US" dirty="0"/>
                        </a:p>
                      </a:txBody>
                      <a:tcPr/>
                    </a:tc>
                    <a:tc>
                      <a:txBody>
                        <a:bodyPr/>
                        <a:lstStyle/>
                        <a:p>
                          <a:r>
                            <a:rPr kumimoji="1" lang="en-US" altLang="ja-JP" dirty="0" smtClean="0"/>
                            <a:t>60 M</a:t>
                          </a:r>
                          <a:endParaRPr kumimoji="1" lang="ja-JP" altLang="en-US" dirty="0"/>
                        </a:p>
                      </a:txBody>
                      <a:tcPr/>
                    </a:tc>
                    <a:tc>
                      <a:txBody>
                        <a:bodyPr/>
                        <a:lstStyle/>
                        <a:p>
                          <a:endParaRPr kumimoji="1" lang="ja-JP" altLang="en-US" dirty="0"/>
                        </a:p>
                      </a:txBody>
                      <a:tcPr/>
                    </a:tc>
                  </a:tr>
                  <a:tr h="370840">
                    <a:tc>
                      <a:txBody>
                        <a:bodyPr/>
                        <a:lstStyle/>
                        <a:p>
                          <a:r>
                            <a:rPr kumimoji="1" lang="en-US" altLang="ja-JP" dirty="0" smtClean="0"/>
                            <a:t>Reaction</a:t>
                          </a:r>
                          <a:endParaRPr kumimoji="1" lang="ja-JP" altLang="en-US" dirty="0"/>
                        </a:p>
                      </a:txBody>
                      <a:tcPr/>
                    </a:tc>
                    <a:tc>
                      <a:txBody>
                        <a:bodyPr/>
                        <a:lstStyle/>
                        <a:p>
                          <a:r>
                            <a:rPr kumimoji="1" lang="en-US" altLang="ja-JP" dirty="0" smtClean="0"/>
                            <a:t> H</a:t>
                          </a:r>
                          <a:r>
                            <a:rPr kumimoji="1" lang="en-US" altLang="ja-JP" baseline="-25000" dirty="0" smtClean="0"/>
                            <a:t>2</a:t>
                          </a:r>
                          <a:r>
                            <a:rPr kumimoji="1" lang="en-US" altLang="ja-JP" dirty="0" smtClean="0"/>
                            <a:t> TGT (4 g/cm</a:t>
                          </a:r>
                          <a:r>
                            <a:rPr kumimoji="1" lang="en-US" altLang="ja-JP" baseline="30000" dirty="0" smtClean="0"/>
                            <a:t>2</a:t>
                          </a:r>
                          <a:r>
                            <a:rPr kumimoji="1" lang="en-US" altLang="ja-JP" dirty="0" smtClean="0"/>
                            <a:t>) </a:t>
                          </a:r>
                          <a:endParaRPr kumimoji="1" lang="ja-JP" altLang="en-US" dirty="0"/>
                        </a:p>
                      </a:txBody>
                      <a:tcPr/>
                    </a:tc>
                    <a:tc>
                      <a:txBody>
                        <a:bodyPr/>
                        <a:lstStyle/>
                        <a:p>
                          <a:r>
                            <a:rPr kumimoji="1" lang="en-US" altLang="ja-JP" dirty="0" smtClean="0"/>
                            <a:t>3.63 M</a:t>
                          </a:r>
                          <a:endParaRPr kumimoji="1" lang="ja-JP" altLang="en-US" dirty="0"/>
                        </a:p>
                      </a:txBody>
                      <a:tcPr/>
                    </a:tc>
                    <a:tc>
                      <a:txBody>
                        <a:bodyPr/>
                        <a:lstStyle/>
                        <a:p>
                          <a:r>
                            <a:rPr kumimoji="1" lang="en-US" altLang="ja-JP" dirty="0" smtClean="0"/>
                            <a:t>50</a:t>
                          </a:r>
                          <a:endParaRPr kumimoji="1" lang="ja-JP" altLang="en-US" dirty="0"/>
                        </a:p>
                      </a:txBody>
                      <a:tcPr/>
                    </a:tc>
                  </a:tr>
                  <a:tr h="365760">
                    <a:tc>
                      <a:txBody>
                        <a:bodyPr/>
                        <a:lstStyle/>
                        <a:p>
                          <a:endParaRPr kumimoji="1" lang="ja-JP" altLang="en-US" dirty="0"/>
                        </a:p>
                      </a:txBody>
                      <a:tcPr/>
                    </a:tc>
                    <a:tc>
                      <a:txBody>
                        <a:bodyPr/>
                        <a:lstStyle/>
                        <a:p>
                          <a:r>
                            <a:rPr kumimoji="1" lang="en-US" altLang="ja-JP" dirty="0" smtClean="0"/>
                            <a:t>Filtering Condition</a:t>
                          </a:r>
                          <a:r>
                            <a:rPr kumimoji="1" lang="en-US" altLang="ja-JP" baseline="0" dirty="0" smtClean="0"/>
                            <a:t> (On-line Data </a:t>
                          </a:r>
                          <a:r>
                            <a:rPr kumimoji="1" lang="en-US" altLang="ja-JP" dirty="0" smtClean="0"/>
                            <a:t>Reduction)</a:t>
                          </a:r>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r>
                  <a:tr h="370840">
                    <a:tc>
                      <a:txBody>
                        <a:bodyPr/>
                        <a:lstStyle/>
                        <a:p>
                          <a:r>
                            <a:rPr kumimoji="1" lang="en-US" altLang="ja-JP" dirty="0" smtClean="0"/>
                            <a:t>C1</a:t>
                          </a:r>
                          <a:endParaRPr kumimoji="1" lang="ja-JP" altLang="en-US" dirty="0"/>
                        </a:p>
                      </a:txBody>
                      <a:tcPr/>
                    </a:tc>
                    <a:tc>
                      <a:txBody>
                        <a:bodyPr/>
                        <a:lstStyle/>
                        <a:p>
                          <a:endParaRPr lang="ja-JP"/>
                        </a:p>
                      </a:txBody>
                      <a:tcPr>
                        <a:blipFill rotWithShape="0">
                          <a:blip r:embed="rId2"/>
                          <a:stretch>
                            <a:fillRect l="-22386" t="-478689" r="-59517" b="-296721"/>
                          </a:stretch>
                        </a:blipFill>
                      </a:tcPr>
                    </a:tc>
                    <a:tc>
                      <a:txBody>
                        <a:bodyPr/>
                        <a:lstStyle/>
                        <a:p>
                          <a:r>
                            <a:rPr kumimoji="1" lang="en-US" altLang="ja-JP" dirty="0" smtClean="0"/>
                            <a:t>(1.1-2) M</a:t>
                          </a:r>
                          <a:endParaRPr kumimoji="1" lang="ja-JP" altLang="en-US" dirty="0"/>
                        </a:p>
                      </a:txBody>
                      <a:tcPr/>
                    </a:tc>
                    <a:tc>
                      <a:txBody>
                        <a:bodyPr/>
                        <a:lstStyle/>
                        <a:p>
                          <a:r>
                            <a:rPr kumimoji="1" lang="en-US" altLang="ja-JP" dirty="0" smtClean="0"/>
                            <a:t>15-28</a:t>
                          </a:r>
                          <a:endParaRPr kumimoji="1" lang="ja-JP" altLang="en-US" dirty="0"/>
                        </a:p>
                      </a:txBody>
                      <a:tcPr/>
                    </a:tc>
                  </a:tr>
                  <a:tr h="640080">
                    <a:tc>
                      <a:txBody>
                        <a:bodyPr/>
                        <a:lstStyle/>
                        <a:p>
                          <a:r>
                            <a:rPr kumimoji="1" lang="en-US" altLang="ja-JP" dirty="0" smtClean="0"/>
                            <a:t>C2</a:t>
                          </a:r>
                          <a:endParaRPr kumimoji="1" lang="ja-JP" altLang="en-US" dirty="0"/>
                        </a:p>
                      </a:txBody>
                      <a:tcPr/>
                    </a:tc>
                    <a:tc>
                      <a:txBody>
                        <a:bodyPr/>
                        <a:lstStyle/>
                        <a:p>
                          <a:endParaRPr lang="ja-JP"/>
                        </a:p>
                      </a:txBody>
                      <a:tcPr>
                        <a:blipFill rotWithShape="0">
                          <a:blip r:embed="rId2"/>
                          <a:stretch>
                            <a:fillRect l="-22386" t="-336190" r="-59517" b="-72381"/>
                          </a:stretch>
                        </a:blipFill>
                      </a:tcPr>
                    </a:tc>
                    <a:tc>
                      <a:txBody>
                        <a:bodyPr/>
                        <a:lstStyle/>
                        <a:p>
                          <a:r>
                            <a:rPr kumimoji="1" lang="en-US" altLang="ja-JP" dirty="0" smtClean="0"/>
                            <a:t>160 k</a:t>
                          </a:r>
                          <a:endParaRPr kumimoji="1" lang="ja-JP" altLang="en-US" dirty="0"/>
                        </a:p>
                      </a:txBody>
                      <a:tcPr/>
                    </a:tc>
                    <a:tc>
                      <a:txBody>
                        <a:bodyPr/>
                        <a:lstStyle/>
                        <a:p>
                          <a:r>
                            <a:rPr kumimoji="1" lang="en-US" altLang="ja-JP" dirty="0" smtClean="0"/>
                            <a:t>2.2</a:t>
                          </a:r>
                          <a:endParaRPr kumimoji="1" lang="ja-JP" altLang="en-US" dirty="0"/>
                        </a:p>
                      </a:txBody>
                      <a:tcPr/>
                    </a:tc>
                  </a:tr>
                  <a:tr h="370840">
                    <a:tc>
                      <a:txBody>
                        <a:bodyPr/>
                        <a:lstStyle/>
                        <a:p>
                          <a:r>
                            <a:rPr kumimoji="1" lang="en-US" altLang="ja-JP" dirty="0" smtClean="0"/>
                            <a:t>C3</a:t>
                          </a:r>
                          <a:endParaRPr kumimoji="1" lang="ja-JP" altLang="en-US" dirty="0"/>
                        </a:p>
                      </a:txBody>
                      <a:tcPr/>
                    </a:tc>
                    <a:tc>
                      <a:txBody>
                        <a:bodyPr/>
                        <a:lstStyle/>
                        <a:p>
                          <a:endParaRPr lang="ja-JP"/>
                        </a:p>
                      </a:txBody>
                      <a:tcPr>
                        <a:blipFill rotWithShape="0">
                          <a:blip r:embed="rId2"/>
                          <a:stretch>
                            <a:fillRect l="-22386" t="-750820" r="-59517" b="-24590"/>
                          </a:stretch>
                        </a:blipFill>
                      </a:tcPr>
                    </a:tc>
                    <a:tc>
                      <a:txBody>
                        <a:bodyPr/>
                        <a:lstStyle/>
                        <a:p>
                          <a:r>
                            <a:rPr kumimoji="1" lang="en-US" altLang="ja-JP" dirty="0" smtClean="0"/>
                            <a:t>(15-23) k</a:t>
                          </a:r>
                          <a:endParaRPr kumimoji="1" lang="ja-JP" altLang="en-US" dirty="0"/>
                        </a:p>
                      </a:txBody>
                      <a:tcPr/>
                    </a:tc>
                    <a:tc>
                      <a:txBody>
                        <a:bodyPr/>
                        <a:lstStyle/>
                        <a:p>
                          <a:r>
                            <a:rPr kumimoji="1" lang="en-US" altLang="ja-JP" dirty="0" smtClean="0"/>
                            <a:t>0.2-0.32</a:t>
                          </a:r>
                          <a:endParaRPr kumimoji="1" lang="ja-JP" altLang="en-US" dirty="0"/>
                        </a:p>
                      </a:txBody>
                      <a:tcPr/>
                    </a:tc>
                  </a:tr>
                </a:tbl>
              </a:graphicData>
            </a:graphic>
          </p:graphicFrame>
        </mc:Fallback>
      </mc:AlternateContent>
      <p:sp>
        <p:nvSpPr>
          <p:cNvPr id="10" name="タイトル 1"/>
          <p:cNvSpPr txBox="1">
            <a:spLocks/>
          </p:cNvSpPr>
          <p:nvPr/>
        </p:nvSpPr>
        <p:spPr bwMode="auto">
          <a:xfrm>
            <a:off x="588883" y="4737677"/>
            <a:ext cx="7695310" cy="17517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pPr algn="l"/>
            <a:r>
              <a:rPr lang="en-US" altLang="ja-JP" sz="3200" dirty="0" smtClean="0">
                <a:solidFill>
                  <a:schemeClr val="bg1"/>
                </a:solidFill>
              </a:rPr>
              <a:t>Total # of Channels: ~30,000</a:t>
            </a:r>
          </a:p>
          <a:p>
            <a:pPr marL="804863" lvl="1" indent="-347663" algn="l">
              <a:buFont typeface="Arial" panose="020B0604020202020204" pitchFamily="34" charset="0"/>
              <a:buChar char="•"/>
            </a:pPr>
            <a:r>
              <a:rPr lang="en-US" altLang="ja-JP" sz="2800" dirty="0" smtClean="0">
                <a:solidFill>
                  <a:schemeClr val="bg1"/>
                </a:solidFill>
              </a:rPr>
              <a:t>Tracker &gt;17,100 </a:t>
            </a:r>
            <a:r>
              <a:rPr lang="en-US" altLang="ja-JP" sz="2800" dirty="0" err="1" smtClean="0">
                <a:solidFill>
                  <a:schemeClr val="bg1"/>
                </a:solidFill>
              </a:rPr>
              <a:t>ch</a:t>
            </a:r>
            <a:endParaRPr lang="en-US" altLang="ja-JP" sz="2800" dirty="0" smtClean="0">
              <a:solidFill>
                <a:schemeClr val="bg1"/>
              </a:solidFill>
            </a:endParaRPr>
          </a:p>
          <a:p>
            <a:pPr marL="804863" lvl="1" indent="-347663" algn="l">
              <a:buFont typeface="Arial" panose="020B0604020202020204" pitchFamily="34" charset="0"/>
              <a:buChar char="•"/>
            </a:pPr>
            <a:r>
              <a:rPr lang="en-US" altLang="ja-JP" sz="2800" dirty="0" smtClean="0">
                <a:solidFill>
                  <a:schemeClr val="bg1"/>
                </a:solidFill>
              </a:rPr>
              <a:t>RICH: 10,000 </a:t>
            </a:r>
            <a:r>
              <a:rPr lang="en-US" altLang="ja-JP" sz="2800" dirty="0" err="1" smtClean="0">
                <a:solidFill>
                  <a:schemeClr val="bg1"/>
                </a:solidFill>
              </a:rPr>
              <a:t>ch</a:t>
            </a:r>
            <a:endParaRPr lang="en-US" altLang="ja-JP" sz="2800" dirty="0">
              <a:solidFill>
                <a:schemeClr val="bg1"/>
              </a:solidFill>
            </a:endParaRPr>
          </a:p>
          <a:p>
            <a:pPr marL="804863" lvl="1" indent="-347663" algn="l">
              <a:buFont typeface="Arial" panose="020B0604020202020204" pitchFamily="34" charset="0"/>
              <a:buChar char="•"/>
            </a:pPr>
            <a:r>
              <a:rPr lang="en-US" altLang="ja-JP" sz="2800" dirty="0" smtClean="0">
                <a:solidFill>
                  <a:schemeClr val="bg1"/>
                </a:solidFill>
              </a:rPr>
              <a:t>Hi-Res Timing/TOT: ~500 </a:t>
            </a:r>
            <a:r>
              <a:rPr lang="en-US" altLang="ja-JP" sz="2800" dirty="0" err="1" smtClean="0">
                <a:solidFill>
                  <a:schemeClr val="bg1"/>
                </a:solidFill>
              </a:rPr>
              <a:t>ch</a:t>
            </a:r>
            <a:endParaRPr lang="en-US" altLang="ja-JP" sz="2800" dirty="0" smtClean="0">
              <a:solidFill>
                <a:schemeClr val="bg1"/>
              </a:solidFill>
            </a:endParaRPr>
          </a:p>
        </p:txBody>
      </p:sp>
      <p:sp>
        <p:nvSpPr>
          <p:cNvPr id="6" name="タイトル 1"/>
          <p:cNvSpPr txBox="1">
            <a:spLocks/>
          </p:cNvSpPr>
          <p:nvPr/>
        </p:nvSpPr>
        <p:spPr bwMode="auto">
          <a:xfrm>
            <a:off x="343221" y="859805"/>
            <a:ext cx="7324546" cy="72164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pPr marL="273050" indent="-273050" algn="l">
              <a:buFont typeface="Arial" panose="020B0604020202020204" pitchFamily="34" charset="0"/>
              <a:buChar char="•"/>
            </a:pPr>
            <a:r>
              <a:rPr lang="en-US" altLang="ja-JP" sz="3200" dirty="0" smtClean="0">
                <a:solidFill>
                  <a:schemeClr val="bg1"/>
                </a:solidFill>
              </a:rPr>
              <a:t>Event Rate and Data Reduction</a:t>
            </a:r>
            <a:endParaRPr lang="ja-JP" altLang="en-US" sz="3200" dirty="0">
              <a:solidFill>
                <a:schemeClr val="bg1"/>
              </a:solidFill>
            </a:endParaRPr>
          </a:p>
        </p:txBody>
      </p:sp>
    </p:spTree>
    <p:extLst>
      <p:ext uri="{BB962C8B-B14F-4D97-AF65-F5344CB8AC3E}">
        <p14:creationId xmlns:p14="http://schemas.microsoft.com/office/powerpoint/2010/main" val="11573800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16967"/>
            <a:ext cx="8229600" cy="743554"/>
          </a:xfrm>
        </p:spPr>
        <p:txBody>
          <a:bodyPr/>
          <a:lstStyle/>
          <a:p>
            <a:r>
              <a:rPr lang="en-US" altLang="ja-JP" sz="4000" dirty="0" smtClean="0">
                <a:solidFill>
                  <a:schemeClr val="bg1"/>
                </a:solidFill>
              </a:rPr>
              <a:t>Composite Quasi-Particle</a:t>
            </a:r>
            <a:endParaRPr kumimoji="1" lang="ja-JP" altLang="en-US" sz="4000" dirty="0">
              <a:solidFill>
                <a:schemeClr val="bg1"/>
              </a:solidFill>
            </a:endParaRPr>
          </a:p>
        </p:txBody>
      </p:sp>
      <p:sp>
        <p:nvSpPr>
          <p:cNvPr id="4" name="スライド番号プレースホルダ 3"/>
          <p:cNvSpPr>
            <a:spLocks noGrp="1"/>
          </p:cNvSpPr>
          <p:nvPr>
            <p:ph type="sldNum" sz="quarter" idx="12"/>
          </p:nvPr>
        </p:nvSpPr>
        <p:spPr>
          <a:xfrm>
            <a:off x="6553200" y="5996310"/>
            <a:ext cx="2133600" cy="365125"/>
          </a:xfrm>
        </p:spPr>
        <p:txBody>
          <a:bodyPr/>
          <a:lstStyle/>
          <a:p>
            <a:pPr>
              <a:defRPr/>
            </a:pPr>
            <a:fld id="{8D2EEB9A-094D-4D65-8868-4E3114C651C9}" type="slidenum">
              <a:rPr lang="ja-JP" altLang="en-US" smtClean="0">
                <a:solidFill>
                  <a:prstClr val="black">
                    <a:tint val="75000"/>
                  </a:prstClr>
                </a:solidFill>
              </a:rPr>
              <a:pPr>
                <a:defRPr/>
              </a:pPr>
              <a:t>3</a:t>
            </a:fld>
            <a:endParaRPr lang="ja-JP" altLang="en-US" dirty="0">
              <a:solidFill>
                <a:prstClr val="black">
                  <a:tint val="75000"/>
                </a:prstClr>
              </a:solidFill>
            </a:endParaRPr>
          </a:p>
        </p:txBody>
      </p:sp>
      <p:sp>
        <p:nvSpPr>
          <p:cNvPr id="102" name="テキスト ボックス 101"/>
          <p:cNvSpPr txBox="1"/>
          <p:nvPr/>
        </p:nvSpPr>
        <p:spPr>
          <a:xfrm>
            <a:off x="6072757" y="1358005"/>
            <a:ext cx="1036053" cy="523220"/>
          </a:xfrm>
          <a:prstGeom prst="rect">
            <a:avLst/>
          </a:prstGeom>
          <a:noFill/>
        </p:spPr>
        <p:txBody>
          <a:bodyPr wrap="none" rtlCol="0">
            <a:spAutoFit/>
          </a:bodyPr>
          <a:lstStyle/>
          <a:p>
            <a:r>
              <a:rPr lang="en-US" altLang="ja-JP" sz="2800" dirty="0" smtClean="0">
                <a:solidFill>
                  <a:prstClr val="white"/>
                </a:solidFill>
              </a:rPr>
              <a:t>Low E</a:t>
            </a:r>
            <a:endParaRPr lang="ja-JP" altLang="en-US" sz="2800" dirty="0">
              <a:solidFill>
                <a:prstClr val="white"/>
              </a:solidFill>
            </a:endParaRPr>
          </a:p>
        </p:txBody>
      </p:sp>
      <p:cxnSp>
        <p:nvCxnSpPr>
          <p:cNvPr id="105" name="直線コネクタ 104"/>
          <p:cNvCxnSpPr/>
          <p:nvPr/>
        </p:nvCxnSpPr>
        <p:spPr>
          <a:xfrm>
            <a:off x="2592365" y="1601610"/>
            <a:ext cx="2959349" cy="0"/>
          </a:xfrm>
          <a:prstGeom prst="line">
            <a:avLst/>
          </a:prstGeom>
          <a:ln w="57150">
            <a:solidFill>
              <a:srgbClr val="FFFFCC"/>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395656" y="5760508"/>
            <a:ext cx="6406497" cy="954107"/>
          </a:xfrm>
          <a:prstGeom prst="rect">
            <a:avLst/>
          </a:prstGeom>
          <a:noFill/>
        </p:spPr>
        <p:txBody>
          <a:bodyPr wrap="none" rtlCol="0">
            <a:spAutoFit/>
          </a:bodyPr>
          <a:lstStyle/>
          <a:p>
            <a:pPr algn="ctr"/>
            <a:r>
              <a:rPr lang="en-US" altLang="ja-JP" sz="2800" dirty="0" smtClean="0">
                <a:solidFill>
                  <a:prstClr val="white"/>
                </a:solidFill>
              </a:rPr>
              <a:t>Effective </a:t>
            </a:r>
            <a:r>
              <a:rPr lang="en-US" altLang="ja-JP" sz="2800" dirty="0" err="1" smtClean="0">
                <a:solidFill>
                  <a:prstClr val="white"/>
                </a:solidFill>
              </a:rPr>
              <a:t>DoF</a:t>
            </a:r>
            <a:r>
              <a:rPr lang="en-US" altLang="ja-JP" sz="2800" dirty="0" smtClean="0">
                <a:solidFill>
                  <a:prstClr val="white"/>
                </a:solidFill>
              </a:rPr>
              <a:t> as building blocks of Hadrons</a:t>
            </a:r>
          </a:p>
          <a:p>
            <a:pPr algn="ctr"/>
            <a:r>
              <a:rPr lang="en-US" altLang="ja-JP" sz="2800" dirty="0" smtClean="0">
                <a:solidFill>
                  <a:prstClr val="white"/>
                </a:solidFill>
              </a:rPr>
              <a:t>Confined in hadrons</a:t>
            </a:r>
            <a:endParaRPr lang="en-US" altLang="ja-JP" sz="2800" dirty="0" smtClean="0">
              <a:solidFill>
                <a:prstClr val="white"/>
              </a:solidFill>
            </a:endParaRPr>
          </a:p>
        </p:txBody>
      </p:sp>
      <p:grpSp>
        <p:nvGrpSpPr>
          <p:cNvPr id="68" name="グループ化 67"/>
          <p:cNvGrpSpPr/>
          <p:nvPr/>
        </p:nvGrpSpPr>
        <p:grpSpPr>
          <a:xfrm>
            <a:off x="2385694" y="1945529"/>
            <a:ext cx="3122317" cy="3537686"/>
            <a:chOff x="3124564" y="1907079"/>
            <a:chExt cx="3122317" cy="3537686"/>
          </a:xfrm>
        </p:grpSpPr>
        <p:sp>
          <p:nvSpPr>
            <p:cNvPr id="69" name="雲 68"/>
            <p:cNvSpPr/>
            <p:nvPr/>
          </p:nvSpPr>
          <p:spPr>
            <a:xfrm>
              <a:off x="3124564" y="1907079"/>
              <a:ext cx="3122317" cy="3537686"/>
            </a:xfrm>
            <a:prstGeom prst="cloud">
              <a:avLst/>
            </a:prstGeom>
            <a:solidFill>
              <a:schemeClr val="bg1">
                <a:alpha val="6980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円/楕円 69"/>
            <p:cNvSpPr>
              <a:spLocks noChangeAspect="1"/>
            </p:cNvSpPr>
            <p:nvPr/>
          </p:nvSpPr>
          <p:spPr bwMode="auto">
            <a:xfrm>
              <a:off x="4492193" y="2637324"/>
              <a:ext cx="242888" cy="236253"/>
            </a:xfrm>
            <a:prstGeom prst="ellipse">
              <a:avLst/>
            </a:prstGeom>
            <a:solidFill>
              <a:srgbClr val="00B050"/>
            </a:solidFill>
            <a:ln>
              <a:noFill/>
            </a:ln>
            <a:effectLst>
              <a:glow rad="228600">
                <a:schemeClr val="accent3">
                  <a:satMod val="175000"/>
                  <a:alpha val="40000"/>
                </a:schemeClr>
              </a:glow>
              <a:softEdge rad="31750"/>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71" name="円/楕円 70"/>
            <p:cNvSpPr>
              <a:spLocks noChangeAspect="1"/>
            </p:cNvSpPr>
            <p:nvPr/>
          </p:nvSpPr>
          <p:spPr bwMode="auto">
            <a:xfrm>
              <a:off x="3829863" y="2526794"/>
              <a:ext cx="242890" cy="246480"/>
            </a:xfrm>
            <a:prstGeom prst="ellipse">
              <a:avLst/>
            </a:prstGeom>
            <a:solidFill>
              <a:srgbClr val="0000FF"/>
            </a:solidFill>
            <a:ln>
              <a:noFill/>
            </a:ln>
            <a:effectLst>
              <a:glow rad="228600">
                <a:schemeClr val="accent1">
                  <a:satMod val="175000"/>
                  <a:alpha val="40000"/>
                </a:schemeClr>
              </a:glow>
              <a:softEdge rad="31750"/>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72" name="円/楕円 71"/>
            <p:cNvSpPr>
              <a:spLocks noChangeAspect="1"/>
            </p:cNvSpPr>
            <p:nvPr/>
          </p:nvSpPr>
          <p:spPr bwMode="auto">
            <a:xfrm>
              <a:off x="5099718" y="2433789"/>
              <a:ext cx="239651" cy="242695"/>
            </a:xfrm>
            <a:prstGeom prst="ellipse">
              <a:avLst/>
            </a:prstGeom>
            <a:solidFill>
              <a:srgbClr val="FF0000"/>
            </a:solidFill>
            <a:ln>
              <a:noFill/>
            </a:ln>
            <a:effectLst>
              <a:glow rad="228600">
                <a:schemeClr val="accent2">
                  <a:satMod val="175000"/>
                  <a:alpha val="40000"/>
                </a:schemeClr>
              </a:glow>
              <a:softEdge rad="31750"/>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grpSp>
          <p:nvGrpSpPr>
            <p:cNvPr id="73" name="グループ化 96"/>
            <p:cNvGrpSpPr>
              <a:grpSpLocks noChangeAspect="1"/>
            </p:cNvGrpSpPr>
            <p:nvPr/>
          </p:nvGrpSpPr>
          <p:grpSpPr bwMode="auto">
            <a:xfrm rot="3236548">
              <a:off x="3280309" y="3225889"/>
              <a:ext cx="1279283" cy="1186416"/>
              <a:chOff x="4934702" y="365993"/>
              <a:chExt cx="1998894" cy="1853117"/>
            </a:xfrm>
          </p:grpSpPr>
          <p:sp>
            <p:nvSpPr>
              <p:cNvPr id="86" name="円/楕円 85"/>
              <p:cNvSpPr>
                <a:spLocks noChangeAspect="1"/>
              </p:cNvSpPr>
              <p:nvPr/>
            </p:nvSpPr>
            <p:spPr>
              <a:xfrm>
                <a:off x="4934702" y="365993"/>
                <a:ext cx="1998894" cy="1853117"/>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87" name="円/楕円 86"/>
              <p:cNvSpPr/>
              <p:nvPr/>
            </p:nvSpPr>
            <p:spPr>
              <a:xfrm>
                <a:off x="5556728" y="899573"/>
                <a:ext cx="357188" cy="347305"/>
              </a:xfrm>
              <a:prstGeom prst="ellipse">
                <a:avLst/>
              </a:prstGeom>
              <a:solidFill>
                <a:srgbClr val="FFFF00"/>
              </a:solidFill>
              <a:ln>
                <a:noFill/>
              </a:ln>
              <a:effectLst>
                <a:glow rad="228600">
                  <a:srgbClr val="FFFF00">
                    <a:alpha val="40000"/>
                  </a:srgbClr>
                </a:glow>
                <a:softEdge rad="31750"/>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88" name="円/楕円 87"/>
              <p:cNvSpPr/>
              <p:nvPr/>
            </p:nvSpPr>
            <p:spPr>
              <a:xfrm>
                <a:off x="5971996" y="1288344"/>
                <a:ext cx="357192" cy="362342"/>
              </a:xfrm>
              <a:prstGeom prst="ellipse">
                <a:avLst/>
              </a:prstGeom>
              <a:solidFill>
                <a:srgbClr val="0000FF"/>
              </a:solidFill>
              <a:ln>
                <a:noFill/>
              </a:ln>
              <a:effectLst>
                <a:glow rad="228600">
                  <a:schemeClr val="accent1">
                    <a:satMod val="175000"/>
                    <a:alpha val="40000"/>
                  </a:schemeClr>
                </a:glow>
                <a:softEdge rad="31750"/>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grpSp>
        <p:grpSp>
          <p:nvGrpSpPr>
            <p:cNvPr id="74" name="グループ化 73"/>
            <p:cNvGrpSpPr/>
            <p:nvPr/>
          </p:nvGrpSpPr>
          <p:grpSpPr>
            <a:xfrm>
              <a:off x="4580351" y="2874781"/>
              <a:ext cx="1092545" cy="1288938"/>
              <a:chOff x="7730246" y="1151990"/>
              <a:chExt cx="1092545" cy="1288938"/>
            </a:xfrm>
          </p:grpSpPr>
          <p:sp>
            <p:nvSpPr>
              <p:cNvPr id="83" name="円/楕円 82"/>
              <p:cNvSpPr>
                <a:spLocks noChangeAspect="1"/>
              </p:cNvSpPr>
              <p:nvPr/>
            </p:nvSpPr>
            <p:spPr bwMode="auto">
              <a:xfrm rot="18376150">
                <a:off x="7632050" y="1250186"/>
                <a:ext cx="1288938" cy="1092545"/>
              </a:xfrm>
              <a:prstGeom prst="ellipse">
                <a:avLst/>
              </a:prstGeom>
              <a:gradFill flip="none" rotWithShape="1">
                <a:gsLst>
                  <a:gs pos="0">
                    <a:srgbClr val="FFFFCC"/>
                  </a:gs>
                  <a:gs pos="40000">
                    <a:srgbClr val="00B0F0"/>
                  </a:gs>
                  <a:gs pos="100000">
                    <a:srgbClr val="00B0F0"/>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84" name="円/楕円 83"/>
              <p:cNvSpPr>
                <a:spLocks noChangeAspect="1"/>
              </p:cNvSpPr>
              <p:nvPr/>
            </p:nvSpPr>
            <p:spPr bwMode="auto">
              <a:xfrm>
                <a:off x="8233265" y="1621277"/>
                <a:ext cx="194310" cy="189001"/>
              </a:xfrm>
              <a:prstGeom prst="ellipse">
                <a:avLst/>
              </a:prstGeom>
              <a:solidFill>
                <a:srgbClr val="00B05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85" name="円/楕円 84"/>
              <p:cNvSpPr>
                <a:spLocks noChangeAspect="1"/>
              </p:cNvSpPr>
              <p:nvPr/>
            </p:nvSpPr>
            <p:spPr bwMode="auto">
              <a:xfrm>
                <a:off x="8118808" y="1762600"/>
                <a:ext cx="194312" cy="197184"/>
              </a:xfrm>
              <a:prstGeom prst="ellipse">
                <a:avLst/>
              </a:prstGeom>
              <a:solidFill>
                <a:srgbClr val="0000FF"/>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grpSp>
        <p:grpSp>
          <p:nvGrpSpPr>
            <p:cNvPr id="75" name="グループ化 74"/>
            <p:cNvGrpSpPr>
              <a:grpSpLocks noChangeAspect="1"/>
            </p:cNvGrpSpPr>
            <p:nvPr/>
          </p:nvGrpSpPr>
          <p:grpSpPr>
            <a:xfrm rot="20182133">
              <a:off x="3962422" y="3858449"/>
              <a:ext cx="1519151" cy="1408869"/>
              <a:chOff x="1345576" y="4661466"/>
              <a:chExt cx="1833375" cy="1700283"/>
            </a:xfrm>
          </p:grpSpPr>
          <p:sp>
            <p:nvSpPr>
              <p:cNvPr id="79" name="円/楕円 78"/>
              <p:cNvSpPr>
                <a:spLocks noChangeAspect="1"/>
              </p:cNvSpPr>
              <p:nvPr/>
            </p:nvSpPr>
            <p:spPr bwMode="auto">
              <a:xfrm>
                <a:off x="1345576" y="4661466"/>
                <a:ext cx="1833375" cy="1700283"/>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80" name="円/楕円 79"/>
              <p:cNvSpPr/>
              <p:nvPr/>
            </p:nvSpPr>
            <p:spPr bwMode="auto">
              <a:xfrm>
                <a:off x="1981537" y="5188861"/>
                <a:ext cx="285749" cy="277943"/>
              </a:xfrm>
              <a:prstGeom prst="ellipse">
                <a:avLst/>
              </a:prstGeom>
              <a:solidFill>
                <a:srgbClr val="00B050"/>
              </a:solidFill>
              <a:ln>
                <a:noFill/>
              </a:ln>
              <a:effectLst>
                <a:glow rad="228600">
                  <a:schemeClr val="accent3">
                    <a:satMod val="175000"/>
                    <a:alpha val="40000"/>
                  </a:schemeClr>
                </a:glow>
                <a:softEdge rad="31750"/>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81" name="円/楕円 80"/>
              <p:cNvSpPr/>
              <p:nvPr/>
            </p:nvSpPr>
            <p:spPr bwMode="auto">
              <a:xfrm>
                <a:off x="2074279" y="5568027"/>
                <a:ext cx="285752" cy="289976"/>
              </a:xfrm>
              <a:prstGeom prst="ellipse">
                <a:avLst/>
              </a:prstGeom>
              <a:solidFill>
                <a:srgbClr val="0000FF"/>
              </a:solidFill>
              <a:ln>
                <a:noFill/>
              </a:ln>
              <a:effectLst>
                <a:glow rad="228600">
                  <a:schemeClr val="accent1">
                    <a:satMod val="175000"/>
                    <a:alpha val="40000"/>
                  </a:schemeClr>
                </a:glow>
                <a:softEdge rad="31750"/>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82" name="円/楕円 81"/>
              <p:cNvSpPr/>
              <p:nvPr/>
            </p:nvSpPr>
            <p:spPr bwMode="auto">
              <a:xfrm>
                <a:off x="2408152" y="5291296"/>
                <a:ext cx="281940" cy="285522"/>
              </a:xfrm>
              <a:prstGeom prst="ellipse">
                <a:avLst/>
              </a:prstGeom>
              <a:solidFill>
                <a:srgbClr val="FF0000"/>
              </a:solidFill>
              <a:ln>
                <a:noFill/>
              </a:ln>
              <a:effectLst>
                <a:glow rad="228600">
                  <a:schemeClr val="accent2">
                    <a:satMod val="175000"/>
                    <a:alpha val="40000"/>
                  </a:schemeClr>
                </a:glow>
                <a:softEdge rad="31750"/>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grpSp>
      </p:grpSp>
      <p:sp>
        <p:nvSpPr>
          <p:cNvPr id="3" name="上カーブ矢印 2"/>
          <p:cNvSpPr/>
          <p:nvPr/>
        </p:nvSpPr>
        <p:spPr>
          <a:xfrm rot="524588">
            <a:off x="1218486" y="4338521"/>
            <a:ext cx="1821465" cy="566904"/>
          </a:xfrm>
          <a:prstGeom prst="curvedUpArrow">
            <a:avLst>
              <a:gd name="adj1" fmla="val 46517"/>
              <a:gd name="adj2" fmla="val 82593"/>
              <a:gd name="adj3" fmla="val 49136"/>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9" name="上カーブ矢印 88"/>
          <p:cNvSpPr/>
          <p:nvPr/>
        </p:nvSpPr>
        <p:spPr>
          <a:xfrm rot="524588">
            <a:off x="4759196" y="4714298"/>
            <a:ext cx="1821465" cy="566904"/>
          </a:xfrm>
          <a:prstGeom prst="curvedUpArrow">
            <a:avLst>
              <a:gd name="adj1" fmla="val 46517"/>
              <a:gd name="adj2" fmla="val 82593"/>
              <a:gd name="adj3" fmla="val 49136"/>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6" name="テキスト ボックス 75"/>
          <p:cNvSpPr txBox="1"/>
          <p:nvPr/>
        </p:nvSpPr>
        <p:spPr>
          <a:xfrm>
            <a:off x="800905" y="1340000"/>
            <a:ext cx="1104790" cy="523220"/>
          </a:xfrm>
          <a:prstGeom prst="rect">
            <a:avLst/>
          </a:prstGeom>
          <a:noFill/>
        </p:spPr>
        <p:txBody>
          <a:bodyPr wrap="none" rtlCol="0">
            <a:spAutoFit/>
          </a:bodyPr>
          <a:lstStyle/>
          <a:p>
            <a:r>
              <a:rPr lang="en-US" altLang="ja-JP" sz="2800" dirty="0" smtClean="0">
                <a:solidFill>
                  <a:prstClr val="white"/>
                </a:solidFill>
              </a:rPr>
              <a:t>High E</a:t>
            </a:r>
            <a:endParaRPr lang="ja-JP" altLang="en-US" sz="2800" dirty="0">
              <a:solidFill>
                <a:prstClr val="white"/>
              </a:solidFill>
            </a:endParaRPr>
          </a:p>
        </p:txBody>
      </p:sp>
      <p:grpSp>
        <p:nvGrpSpPr>
          <p:cNvPr id="77" name="グループ化 76"/>
          <p:cNvGrpSpPr/>
          <p:nvPr/>
        </p:nvGrpSpPr>
        <p:grpSpPr>
          <a:xfrm>
            <a:off x="441877" y="2197234"/>
            <a:ext cx="1165341" cy="2309693"/>
            <a:chOff x="789794" y="2043730"/>
            <a:chExt cx="1165341" cy="2309693"/>
          </a:xfrm>
        </p:grpSpPr>
        <p:sp>
          <p:nvSpPr>
            <p:cNvPr id="78" name="円/楕円 77"/>
            <p:cNvSpPr>
              <a:spLocks noChangeAspect="1"/>
            </p:cNvSpPr>
            <p:nvPr/>
          </p:nvSpPr>
          <p:spPr bwMode="auto">
            <a:xfrm>
              <a:off x="1112234" y="2828936"/>
              <a:ext cx="136016" cy="132300"/>
            </a:xfrm>
            <a:prstGeom prst="ellipse">
              <a:avLst/>
            </a:prstGeom>
            <a:solidFill>
              <a:srgbClr val="00B050"/>
            </a:solidFill>
            <a:ln>
              <a:noFill/>
            </a:ln>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ffectLst>
                  <a:glow rad="228600">
                    <a:schemeClr val="accent3">
                      <a:satMod val="175000"/>
                      <a:alpha val="40000"/>
                    </a:schemeClr>
                  </a:glow>
                </a:effectLst>
              </a:endParaRPr>
            </a:p>
          </p:txBody>
        </p:sp>
        <p:sp>
          <p:nvSpPr>
            <p:cNvPr id="98" name="円/楕円 97"/>
            <p:cNvSpPr>
              <a:spLocks noChangeAspect="1"/>
            </p:cNvSpPr>
            <p:nvPr/>
          </p:nvSpPr>
          <p:spPr bwMode="auto">
            <a:xfrm>
              <a:off x="1770404" y="3341061"/>
              <a:ext cx="136017" cy="138028"/>
            </a:xfrm>
            <a:prstGeom prst="ellipse">
              <a:avLst/>
            </a:prstGeom>
            <a:solidFill>
              <a:srgbClr val="0000FF"/>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99" name="円/楕円 98"/>
            <p:cNvSpPr>
              <a:spLocks noChangeAspect="1"/>
            </p:cNvSpPr>
            <p:nvPr/>
          </p:nvSpPr>
          <p:spPr bwMode="auto">
            <a:xfrm>
              <a:off x="1631418" y="2941806"/>
              <a:ext cx="134203" cy="135908"/>
            </a:xfrm>
            <a:prstGeom prst="ellipse">
              <a:avLst/>
            </a:prstGeom>
            <a:solidFill>
              <a:srgbClr val="FF000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100" name="二等辺三角形 99"/>
            <p:cNvSpPr/>
            <p:nvPr/>
          </p:nvSpPr>
          <p:spPr>
            <a:xfrm rot="1200000">
              <a:off x="1782338" y="2074652"/>
              <a:ext cx="172797" cy="981500"/>
            </a:xfrm>
            <a:prstGeom prst="triangle">
              <a:avLst/>
            </a:prstGeom>
            <a:solidFill>
              <a:srgbClr val="FF00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二等辺三角形 100"/>
            <p:cNvSpPr/>
            <p:nvPr/>
          </p:nvSpPr>
          <p:spPr>
            <a:xfrm rot="-9000000">
              <a:off x="1493549" y="3371923"/>
              <a:ext cx="172797" cy="981500"/>
            </a:xfrm>
            <a:prstGeom prst="triangle">
              <a:avLst/>
            </a:prstGeom>
            <a:solidFill>
              <a:srgbClr val="0000FF"/>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二等辺三角形 102"/>
            <p:cNvSpPr/>
            <p:nvPr/>
          </p:nvSpPr>
          <p:spPr>
            <a:xfrm rot="-2400000">
              <a:off x="789794" y="2043730"/>
              <a:ext cx="172797" cy="981500"/>
            </a:xfrm>
            <a:prstGeom prst="triangle">
              <a:avLst/>
            </a:prstGeom>
            <a:solidFill>
              <a:srgbClr val="00B05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4" name="グループ化 103"/>
          <p:cNvGrpSpPr>
            <a:grpSpLocks noChangeAspect="1"/>
          </p:cNvGrpSpPr>
          <p:nvPr/>
        </p:nvGrpSpPr>
        <p:grpSpPr>
          <a:xfrm rot="20709773">
            <a:off x="7117053" y="4276179"/>
            <a:ext cx="2114182" cy="1463370"/>
            <a:chOff x="5055287" y="4393736"/>
            <a:chExt cx="2487271" cy="1721613"/>
          </a:xfrm>
        </p:grpSpPr>
        <p:grpSp>
          <p:nvGrpSpPr>
            <p:cNvPr id="106" name="グループ化 105"/>
            <p:cNvGrpSpPr/>
            <p:nvPr/>
          </p:nvGrpSpPr>
          <p:grpSpPr>
            <a:xfrm>
              <a:off x="5709183" y="4393736"/>
              <a:ext cx="1833375" cy="1700283"/>
              <a:chOff x="1833257" y="4656459"/>
              <a:chExt cx="1833375" cy="1700283"/>
            </a:xfrm>
          </p:grpSpPr>
          <p:sp>
            <p:nvSpPr>
              <p:cNvPr id="111" name="円/楕円 110"/>
              <p:cNvSpPr>
                <a:spLocks noChangeAspect="1"/>
              </p:cNvSpPr>
              <p:nvPr/>
            </p:nvSpPr>
            <p:spPr bwMode="auto">
              <a:xfrm>
                <a:off x="1833257" y="4656459"/>
                <a:ext cx="1833375" cy="1700283"/>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112" name="円/楕円 111"/>
              <p:cNvSpPr/>
              <p:nvPr/>
            </p:nvSpPr>
            <p:spPr bwMode="auto">
              <a:xfrm>
                <a:off x="2430029" y="5183854"/>
                <a:ext cx="285749" cy="277943"/>
              </a:xfrm>
              <a:prstGeom prst="ellipse">
                <a:avLst/>
              </a:prstGeom>
              <a:solidFill>
                <a:srgbClr val="00B050"/>
              </a:solidFill>
              <a:ln>
                <a:noFill/>
              </a:ln>
              <a:effectLst>
                <a:glow rad="228600">
                  <a:schemeClr val="accent3">
                    <a:satMod val="175000"/>
                    <a:alpha val="40000"/>
                  </a:schemeClr>
                </a:glow>
                <a:softEdge rad="31750"/>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113" name="円/楕円 112"/>
              <p:cNvSpPr/>
              <p:nvPr/>
            </p:nvSpPr>
            <p:spPr bwMode="auto">
              <a:xfrm>
                <a:off x="2561959" y="5563020"/>
                <a:ext cx="285752" cy="289976"/>
              </a:xfrm>
              <a:prstGeom prst="ellipse">
                <a:avLst/>
              </a:prstGeom>
              <a:solidFill>
                <a:srgbClr val="0000FF"/>
              </a:solidFill>
              <a:ln>
                <a:noFill/>
              </a:ln>
              <a:effectLst>
                <a:glow rad="228600">
                  <a:schemeClr val="accent1">
                    <a:satMod val="175000"/>
                    <a:alpha val="40000"/>
                  </a:schemeClr>
                </a:glow>
                <a:softEdge rad="31750"/>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114" name="円/楕円 113"/>
              <p:cNvSpPr/>
              <p:nvPr/>
            </p:nvSpPr>
            <p:spPr bwMode="auto">
              <a:xfrm>
                <a:off x="2895832" y="5286287"/>
                <a:ext cx="281940" cy="285522"/>
              </a:xfrm>
              <a:prstGeom prst="ellipse">
                <a:avLst/>
              </a:prstGeom>
              <a:solidFill>
                <a:srgbClr val="FF0000"/>
              </a:solidFill>
              <a:ln>
                <a:noFill/>
              </a:ln>
              <a:effectLst>
                <a:glow rad="228600">
                  <a:schemeClr val="accent2">
                    <a:satMod val="175000"/>
                    <a:alpha val="40000"/>
                  </a:schemeClr>
                </a:glow>
                <a:softEdge rad="31750"/>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grpSp>
        <p:grpSp>
          <p:nvGrpSpPr>
            <p:cNvPr id="107" name="グループ化 96"/>
            <p:cNvGrpSpPr>
              <a:grpSpLocks noChangeAspect="1"/>
            </p:cNvGrpSpPr>
            <p:nvPr/>
          </p:nvGrpSpPr>
          <p:grpSpPr bwMode="auto">
            <a:xfrm rot="162062">
              <a:off x="5055287" y="4516245"/>
              <a:ext cx="1483020" cy="1599104"/>
              <a:chOff x="5780587" y="408134"/>
              <a:chExt cx="1853785" cy="1998169"/>
            </a:xfrm>
          </p:grpSpPr>
          <p:sp>
            <p:nvSpPr>
              <p:cNvPr id="108" name="円/楕円 107"/>
              <p:cNvSpPr>
                <a:spLocks noChangeAspect="1"/>
              </p:cNvSpPr>
              <p:nvPr/>
            </p:nvSpPr>
            <p:spPr>
              <a:xfrm rot="3613560">
                <a:off x="5708395" y="480326"/>
                <a:ext cx="1998169" cy="1853785"/>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109" name="円/楕円 108"/>
              <p:cNvSpPr/>
              <p:nvPr/>
            </p:nvSpPr>
            <p:spPr>
              <a:xfrm>
                <a:off x="6330060" y="1014240"/>
                <a:ext cx="357188" cy="347305"/>
              </a:xfrm>
              <a:prstGeom prst="ellipse">
                <a:avLst/>
              </a:prstGeom>
              <a:solidFill>
                <a:srgbClr val="FFFF00"/>
              </a:solidFill>
              <a:ln>
                <a:noFill/>
              </a:ln>
              <a:effectLst>
                <a:glow rad="228600">
                  <a:srgbClr val="FFFF00">
                    <a:alpha val="40000"/>
                  </a:srgbClr>
                </a:glow>
                <a:softEdge rad="31750"/>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110" name="円/楕円 109"/>
              <p:cNvSpPr/>
              <p:nvPr/>
            </p:nvSpPr>
            <p:spPr>
              <a:xfrm>
                <a:off x="6680862" y="1422394"/>
                <a:ext cx="357191" cy="362341"/>
              </a:xfrm>
              <a:prstGeom prst="ellipse">
                <a:avLst/>
              </a:prstGeom>
              <a:solidFill>
                <a:srgbClr val="0000FF"/>
              </a:solidFill>
              <a:ln>
                <a:noFill/>
              </a:ln>
              <a:effectLst>
                <a:glow rad="228600">
                  <a:schemeClr val="accent1">
                    <a:satMod val="175000"/>
                    <a:alpha val="40000"/>
                  </a:schemeClr>
                </a:glow>
                <a:softEdge rad="31750"/>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grpSp>
      </p:grpSp>
      <p:grpSp>
        <p:nvGrpSpPr>
          <p:cNvPr id="115" name="グループ化 114"/>
          <p:cNvGrpSpPr>
            <a:grpSpLocks noChangeAspect="1"/>
          </p:cNvGrpSpPr>
          <p:nvPr/>
        </p:nvGrpSpPr>
        <p:grpSpPr>
          <a:xfrm>
            <a:off x="6040781" y="3435836"/>
            <a:ext cx="1742735" cy="1540853"/>
            <a:chOff x="7064678" y="3287107"/>
            <a:chExt cx="2050277" cy="1812768"/>
          </a:xfrm>
        </p:grpSpPr>
        <p:grpSp>
          <p:nvGrpSpPr>
            <p:cNvPr id="116" name="グループ化 96"/>
            <p:cNvGrpSpPr>
              <a:grpSpLocks noChangeAspect="1"/>
            </p:cNvGrpSpPr>
            <p:nvPr/>
          </p:nvGrpSpPr>
          <p:grpSpPr bwMode="auto">
            <a:xfrm>
              <a:off x="7064678" y="3616855"/>
              <a:ext cx="1599104" cy="1483020"/>
              <a:chOff x="5643570" y="500042"/>
              <a:chExt cx="1998895" cy="1853117"/>
            </a:xfrm>
          </p:grpSpPr>
          <p:sp>
            <p:nvSpPr>
              <p:cNvPr id="121" name="円/楕円 120"/>
              <p:cNvSpPr>
                <a:spLocks noChangeAspect="1"/>
              </p:cNvSpPr>
              <p:nvPr/>
            </p:nvSpPr>
            <p:spPr>
              <a:xfrm>
                <a:off x="5643570" y="500042"/>
                <a:ext cx="1998895" cy="1853117"/>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122" name="円/楕円 121"/>
              <p:cNvSpPr/>
              <p:nvPr/>
            </p:nvSpPr>
            <p:spPr>
              <a:xfrm>
                <a:off x="6265593" y="1033623"/>
                <a:ext cx="357189" cy="347305"/>
              </a:xfrm>
              <a:prstGeom prst="ellipse">
                <a:avLst/>
              </a:prstGeom>
              <a:solidFill>
                <a:srgbClr val="FFFF00"/>
              </a:solidFill>
              <a:ln>
                <a:noFill/>
              </a:ln>
              <a:effectLst>
                <a:glow rad="228600">
                  <a:srgbClr val="FFFF00">
                    <a:alpha val="40000"/>
                  </a:srgbClr>
                </a:glow>
                <a:softEdge rad="31750"/>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123" name="円/楕円 122"/>
              <p:cNvSpPr/>
              <p:nvPr/>
            </p:nvSpPr>
            <p:spPr>
              <a:xfrm>
                <a:off x="6680863" y="1422394"/>
                <a:ext cx="357191" cy="362341"/>
              </a:xfrm>
              <a:prstGeom prst="ellipse">
                <a:avLst/>
              </a:prstGeom>
              <a:solidFill>
                <a:srgbClr val="0000FF"/>
              </a:solidFill>
              <a:ln>
                <a:noFill/>
              </a:ln>
              <a:effectLst>
                <a:glow rad="228600">
                  <a:schemeClr val="accent1">
                    <a:satMod val="175000"/>
                    <a:alpha val="40000"/>
                  </a:schemeClr>
                </a:glow>
                <a:softEdge rad="31750"/>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grpSp>
        <p:grpSp>
          <p:nvGrpSpPr>
            <p:cNvPr id="117" name="グループ化 96"/>
            <p:cNvGrpSpPr>
              <a:grpSpLocks noChangeAspect="1"/>
            </p:cNvGrpSpPr>
            <p:nvPr/>
          </p:nvGrpSpPr>
          <p:grpSpPr bwMode="auto">
            <a:xfrm rot="10800000">
              <a:off x="7515851" y="3287107"/>
              <a:ext cx="1599104" cy="1483020"/>
              <a:chOff x="5643570" y="500042"/>
              <a:chExt cx="1998895" cy="1853117"/>
            </a:xfrm>
          </p:grpSpPr>
          <p:sp>
            <p:nvSpPr>
              <p:cNvPr id="118" name="円/楕円 117"/>
              <p:cNvSpPr>
                <a:spLocks noChangeAspect="1"/>
              </p:cNvSpPr>
              <p:nvPr/>
            </p:nvSpPr>
            <p:spPr>
              <a:xfrm>
                <a:off x="5643570" y="500042"/>
                <a:ext cx="1998895" cy="1853117"/>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119" name="円/楕円 118"/>
              <p:cNvSpPr/>
              <p:nvPr/>
            </p:nvSpPr>
            <p:spPr>
              <a:xfrm>
                <a:off x="6265593" y="1033623"/>
                <a:ext cx="357189" cy="347305"/>
              </a:xfrm>
              <a:prstGeom prst="ellipse">
                <a:avLst/>
              </a:prstGeom>
              <a:solidFill>
                <a:srgbClr val="FF00FF"/>
              </a:solidFill>
              <a:ln>
                <a:noFill/>
              </a:ln>
              <a:effectLst>
                <a:glow rad="228600">
                  <a:srgbClr val="FF00FF">
                    <a:alpha val="40000"/>
                  </a:srgbClr>
                </a:glow>
                <a:softEdge rad="31750"/>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120" name="円/楕円 119"/>
              <p:cNvSpPr/>
              <p:nvPr/>
            </p:nvSpPr>
            <p:spPr>
              <a:xfrm>
                <a:off x="6680863" y="1422394"/>
                <a:ext cx="357191" cy="362341"/>
              </a:xfrm>
              <a:prstGeom prst="ellipse">
                <a:avLst/>
              </a:prstGeom>
              <a:solidFill>
                <a:srgbClr val="00B050"/>
              </a:solidFill>
              <a:ln>
                <a:noFill/>
              </a:ln>
              <a:effectLst>
                <a:glow rad="228600">
                  <a:schemeClr val="accent3">
                    <a:satMod val="175000"/>
                    <a:alpha val="40000"/>
                  </a:schemeClr>
                </a:glow>
                <a:softEdge rad="31750"/>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grpSp>
      </p:grpSp>
      <p:grpSp>
        <p:nvGrpSpPr>
          <p:cNvPr id="124" name="グループ化 96"/>
          <p:cNvGrpSpPr>
            <a:grpSpLocks noChangeAspect="1"/>
          </p:cNvGrpSpPr>
          <p:nvPr/>
        </p:nvGrpSpPr>
        <p:grpSpPr bwMode="auto">
          <a:xfrm>
            <a:off x="7441452" y="2545722"/>
            <a:ext cx="1639491" cy="1558836"/>
            <a:chOff x="5664127" y="498105"/>
            <a:chExt cx="2411030" cy="2291591"/>
          </a:xfrm>
        </p:grpSpPr>
        <p:sp>
          <p:nvSpPr>
            <p:cNvPr id="125" name="円/楕円 124"/>
            <p:cNvSpPr>
              <a:spLocks noChangeAspect="1"/>
            </p:cNvSpPr>
            <p:nvPr/>
          </p:nvSpPr>
          <p:spPr>
            <a:xfrm>
              <a:off x="5664127" y="554501"/>
              <a:ext cx="2411030" cy="2235195"/>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126" name="円/楕円 125"/>
            <p:cNvSpPr>
              <a:spLocks noChangeAspect="1"/>
            </p:cNvSpPr>
            <p:nvPr/>
          </p:nvSpPr>
          <p:spPr>
            <a:xfrm rot="18376150">
              <a:off x="5645462" y="653013"/>
              <a:ext cx="2037444" cy="1727627"/>
            </a:xfrm>
            <a:prstGeom prst="ellipse">
              <a:avLst/>
            </a:prstGeom>
            <a:gradFill flip="none" rotWithShape="1">
              <a:gsLst>
                <a:gs pos="0">
                  <a:srgbClr val="FFFFCC"/>
                </a:gs>
                <a:gs pos="40000">
                  <a:srgbClr val="00B0F0"/>
                </a:gs>
                <a:gs pos="100000">
                  <a:srgbClr val="00B0F0"/>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127" name="円/楕円 126"/>
            <p:cNvSpPr>
              <a:spLocks noChangeAspect="1"/>
            </p:cNvSpPr>
            <p:nvPr/>
          </p:nvSpPr>
          <p:spPr>
            <a:xfrm>
              <a:off x="6644039" y="1300530"/>
              <a:ext cx="285752" cy="277844"/>
            </a:xfrm>
            <a:prstGeom prst="ellipse">
              <a:avLst/>
            </a:prstGeom>
            <a:solidFill>
              <a:srgbClr val="00B05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128" name="円/楕円 127"/>
            <p:cNvSpPr>
              <a:spLocks noChangeAspect="1"/>
            </p:cNvSpPr>
            <p:nvPr/>
          </p:nvSpPr>
          <p:spPr>
            <a:xfrm>
              <a:off x="6483845" y="1546488"/>
              <a:ext cx="285754" cy="289873"/>
            </a:xfrm>
            <a:prstGeom prst="ellipse">
              <a:avLst/>
            </a:prstGeom>
            <a:solidFill>
              <a:srgbClr val="0000FF"/>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129" name="円/楕円 128"/>
            <p:cNvSpPr/>
            <p:nvPr/>
          </p:nvSpPr>
          <p:spPr>
            <a:xfrm>
              <a:off x="7049855" y="1697645"/>
              <a:ext cx="352427" cy="356776"/>
            </a:xfrm>
            <a:prstGeom prst="ellipse">
              <a:avLst/>
            </a:prstGeom>
            <a:solidFill>
              <a:srgbClr val="FF000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grpSp>
      <p:grpSp>
        <p:nvGrpSpPr>
          <p:cNvPr id="130" name="グループ化 96"/>
          <p:cNvGrpSpPr>
            <a:grpSpLocks noChangeAspect="1"/>
          </p:cNvGrpSpPr>
          <p:nvPr/>
        </p:nvGrpSpPr>
        <p:grpSpPr bwMode="auto">
          <a:xfrm>
            <a:off x="7366692" y="1439141"/>
            <a:ext cx="1279284" cy="1186416"/>
            <a:chOff x="5643570" y="500042"/>
            <a:chExt cx="1998895" cy="1853117"/>
          </a:xfrm>
        </p:grpSpPr>
        <p:sp>
          <p:nvSpPr>
            <p:cNvPr id="131" name="円/楕円 130"/>
            <p:cNvSpPr>
              <a:spLocks noChangeAspect="1"/>
            </p:cNvSpPr>
            <p:nvPr/>
          </p:nvSpPr>
          <p:spPr>
            <a:xfrm>
              <a:off x="5643570" y="500042"/>
              <a:ext cx="1998895" cy="1853117"/>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132" name="円/楕円 131"/>
            <p:cNvSpPr/>
            <p:nvPr/>
          </p:nvSpPr>
          <p:spPr>
            <a:xfrm>
              <a:off x="6265593" y="1033623"/>
              <a:ext cx="357189" cy="347305"/>
            </a:xfrm>
            <a:prstGeom prst="ellipse">
              <a:avLst/>
            </a:prstGeom>
            <a:solidFill>
              <a:srgbClr val="FFFF00"/>
            </a:solidFill>
            <a:ln>
              <a:noFill/>
            </a:ln>
            <a:effectLst>
              <a:glow rad="228600">
                <a:srgbClr val="FFFF00">
                  <a:alpha val="40000"/>
                </a:srgbClr>
              </a:glow>
              <a:softEdge rad="31750"/>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133" name="円/楕円 132"/>
            <p:cNvSpPr/>
            <p:nvPr/>
          </p:nvSpPr>
          <p:spPr>
            <a:xfrm>
              <a:off x="6680863" y="1422394"/>
              <a:ext cx="357191" cy="362341"/>
            </a:xfrm>
            <a:prstGeom prst="ellipse">
              <a:avLst/>
            </a:prstGeom>
            <a:solidFill>
              <a:srgbClr val="0000FF"/>
            </a:solidFill>
            <a:ln>
              <a:noFill/>
            </a:ln>
            <a:effectLst>
              <a:glow rad="228600">
                <a:schemeClr val="accent1">
                  <a:satMod val="175000"/>
                  <a:alpha val="40000"/>
                </a:schemeClr>
              </a:glow>
              <a:softEdge rad="31750"/>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grpSp>
      <p:grpSp>
        <p:nvGrpSpPr>
          <p:cNvPr id="134" name="グループ化 133"/>
          <p:cNvGrpSpPr>
            <a:grpSpLocks noChangeAspect="1"/>
          </p:cNvGrpSpPr>
          <p:nvPr/>
        </p:nvGrpSpPr>
        <p:grpSpPr>
          <a:xfrm>
            <a:off x="5938627" y="1943093"/>
            <a:ext cx="1519151" cy="1408869"/>
            <a:chOff x="1833257" y="4656459"/>
            <a:chExt cx="1833375" cy="1700283"/>
          </a:xfrm>
        </p:grpSpPr>
        <p:sp>
          <p:nvSpPr>
            <p:cNvPr id="135" name="円/楕円 134"/>
            <p:cNvSpPr>
              <a:spLocks noChangeAspect="1"/>
            </p:cNvSpPr>
            <p:nvPr/>
          </p:nvSpPr>
          <p:spPr bwMode="auto">
            <a:xfrm>
              <a:off x="1833257" y="4656459"/>
              <a:ext cx="1833375" cy="1700283"/>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136" name="円/楕円 135"/>
            <p:cNvSpPr/>
            <p:nvPr/>
          </p:nvSpPr>
          <p:spPr bwMode="auto">
            <a:xfrm>
              <a:off x="2469218" y="5183854"/>
              <a:ext cx="285749" cy="277943"/>
            </a:xfrm>
            <a:prstGeom prst="ellipse">
              <a:avLst/>
            </a:prstGeom>
            <a:solidFill>
              <a:srgbClr val="00B050"/>
            </a:solidFill>
            <a:ln>
              <a:noFill/>
            </a:ln>
            <a:effectLst>
              <a:glow rad="228600">
                <a:schemeClr val="accent3">
                  <a:satMod val="175000"/>
                  <a:alpha val="40000"/>
                </a:schemeClr>
              </a:glow>
              <a:softEdge rad="31750"/>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137" name="円/楕円 136"/>
            <p:cNvSpPr/>
            <p:nvPr/>
          </p:nvSpPr>
          <p:spPr bwMode="auto">
            <a:xfrm>
              <a:off x="2561959" y="5563020"/>
              <a:ext cx="285752" cy="289976"/>
            </a:xfrm>
            <a:prstGeom prst="ellipse">
              <a:avLst/>
            </a:prstGeom>
            <a:solidFill>
              <a:srgbClr val="0000FF"/>
            </a:solidFill>
            <a:ln>
              <a:noFill/>
            </a:ln>
            <a:effectLst>
              <a:glow rad="228600">
                <a:schemeClr val="accent1">
                  <a:satMod val="175000"/>
                  <a:alpha val="40000"/>
                </a:schemeClr>
              </a:glow>
              <a:softEdge rad="31750"/>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138" name="円/楕円 137"/>
            <p:cNvSpPr/>
            <p:nvPr/>
          </p:nvSpPr>
          <p:spPr bwMode="auto">
            <a:xfrm>
              <a:off x="2895832" y="5286287"/>
              <a:ext cx="281940" cy="285522"/>
            </a:xfrm>
            <a:prstGeom prst="ellipse">
              <a:avLst/>
            </a:prstGeom>
            <a:solidFill>
              <a:srgbClr val="FF0000"/>
            </a:solidFill>
            <a:ln>
              <a:noFill/>
            </a:ln>
            <a:effectLst>
              <a:glow rad="228600">
                <a:schemeClr val="accent2">
                  <a:satMod val="175000"/>
                  <a:alpha val="40000"/>
                </a:schemeClr>
              </a:glow>
              <a:softEdge rad="31750"/>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grpSp>
    </p:spTree>
    <p:extLst>
      <p:ext uri="{BB962C8B-B14F-4D97-AF65-F5344CB8AC3E}">
        <p14:creationId xmlns:p14="http://schemas.microsoft.com/office/powerpoint/2010/main" val="13480982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79102"/>
            <a:ext cx="8229600" cy="626114"/>
          </a:xfrm>
        </p:spPr>
        <p:txBody>
          <a:bodyPr/>
          <a:lstStyle/>
          <a:p>
            <a:r>
              <a:rPr kumimoji="1" lang="en-US" altLang="ja-JP" dirty="0" smtClean="0">
                <a:solidFill>
                  <a:schemeClr val="bg1"/>
                </a:solidFill>
              </a:rPr>
              <a:t>High-speed DAQ system</a:t>
            </a:r>
            <a:endParaRPr kumimoji="1" lang="ja-JP" altLang="en-US" dirty="0">
              <a:solidFill>
                <a:schemeClr val="bg1"/>
              </a:solidFill>
            </a:endParaRPr>
          </a:p>
        </p:txBody>
      </p:sp>
      <p:sp>
        <p:nvSpPr>
          <p:cNvPr id="4" name="スライド番号プレースホルダー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30</a:t>
            </a:fld>
            <a:endParaRPr lang="ja-JP" altLang="en-US" dirty="0">
              <a:solidFill>
                <a:prstClr val="black">
                  <a:tint val="75000"/>
                </a:prstClr>
              </a:solidFill>
            </a:endParaRPr>
          </a:p>
        </p:txBody>
      </p:sp>
      <p:pic>
        <p:nvPicPr>
          <p:cNvPr id="5" name="図 4"/>
          <p:cNvPicPr>
            <a:picLocks noChangeAspect="1"/>
          </p:cNvPicPr>
          <p:nvPr/>
        </p:nvPicPr>
        <p:blipFill>
          <a:blip r:embed="rId2"/>
          <a:stretch>
            <a:fillRect/>
          </a:stretch>
        </p:blipFill>
        <p:spPr>
          <a:xfrm>
            <a:off x="133351" y="3475800"/>
            <a:ext cx="5709436" cy="2929339"/>
          </a:xfrm>
          <a:prstGeom prst="rect">
            <a:avLst/>
          </a:prstGeom>
        </p:spPr>
      </p:pic>
      <p:sp>
        <p:nvSpPr>
          <p:cNvPr id="6" name="右矢印 5"/>
          <p:cNvSpPr/>
          <p:nvPr/>
        </p:nvSpPr>
        <p:spPr>
          <a:xfrm>
            <a:off x="3829000" y="1664374"/>
            <a:ext cx="640774" cy="581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 name="コンテンツ プレースホルダー 2"/>
          <p:cNvSpPr txBox="1">
            <a:spLocks/>
          </p:cNvSpPr>
          <p:nvPr/>
        </p:nvSpPr>
        <p:spPr>
          <a:xfrm>
            <a:off x="396858" y="1355180"/>
            <a:ext cx="3317895" cy="1115324"/>
          </a:xfrm>
          <a:prstGeom prst="rect">
            <a:avLst/>
          </a:prstGeom>
          <a:solidFill>
            <a:schemeClr val="bg1"/>
          </a:solidFill>
          <a:ln w="19050">
            <a:solidFill>
              <a:schemeClr val="tx1"/>
            </a:solidFill>
          </a:ln>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kumimoji="1" sz="2800" b="1"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Courier New" pitchFamily="49" charset="0"/>
              <a:buChar char="­"/>
              <a:defRPr kumimoji="1" sz="2400" b="1"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Times New Roman" pitchFamily="18" charset="0"/>
              <a:buChar char="○"/>
              <a:defRPr kumimoji="1" sz="2000" b="1" kern="1200" baseline="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kumimoji="1" sz="1600" b="1" kern="1200" baseline="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Courier New" pitchFamily="49" charset="0"/>
              <a:buChar char="­"/>
              <a:defRPr kumimoji="1" sz="1400" b="1" kern="1200" baseline="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a:lstStyle>
          <a:p>
            <a:pPr marL="0" indent="0">
              <a:buFont typeface="Arial" pitchFamily="34" charset="0"/>
              <a:buNone/>
            </a:pPr>
            <a:r>
              <a:rPr lang="en-US" altLang="ja-JP" dirty="0" smtClean="0">
                <a:solidFill>
                  <a:srgbClr val="1F497D"/>
                </a:solidFill>
              </a:rPr>
              <a:t>Frontend modules</a:t>
            </a:r>
          </a:p>
          <a:p>
            <a:pPr marL="0" indent="0">
              <a:buFont typeface="Arial" pitchFamily="34" charset="0"/>
              <a:buNone/>
            </a:pPr>
            <a:r>
              <a:rPr lang="ja-JP" altLang="en-US" dirty="0" smtClean="0">
                <a:solidFill>
                  <a:srgbClr val="1F497D"/>
                </a:solidFill>
              </a:rPr>
              <a:t>＊</a:t>
            </a:r>
            <a:r>
              <a:rPr lang="en-US" altLang="ja-JP" dirty="0" smtClean="0">
                <a:solidFill>
                  <a:srgbClr val="1F497D"/>
                </a:solidFill>
              </a:rPr>
              <a:t>Signal digitalization</a:t>
            </a:r>
          </a:p>
          <a:p>
            <a:pPr lvl="1"/>
            <a:r>
              <a:rPr lang="en-US" altLang="ja-JP" dirty="0" smtClean="0">
                <a:solidFill>
                  <a:srgbClr val="FF0000"/>
                </a:solidFill>
              </a:rPr>
              <a:t>Pipelined system</a:t>
            </a:r>
          </a:p>
        </p:txBody>
      </p:sp>
      <p:sp>
        <p:nvSpPr>
          <p:cNvPr id="8" name="コンテンツ プレースホルダー 2"/>
          <p:cNvSpPr txBox="1">
            <a:spLocks/>
          </p:cNvSpPr>
          <p:nvPr/>
        </p:nvSpPr>
        <p:spPr>
          <a:xfrm>
            <a:off x="4584020" y="1355180"/>
            <a:ext cx="3626530" cy="1109859"/>
          </a:xfrm>
          <a:prstGeom prst="rect">
            <a:avLst/>
          </a:prstGeom>
          <a:solidFill>
            <a:schemeClr val="bg1"/>
          </a:solidFill>
          <a:ln w="19050">
            <a:solidFill>
              <a:schemeClr val="tx1"/>
            </a:solidFill>
          </a:ln>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kumimoji="1" sz="2800" b="1"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Courier New" pitchFamily="49" charset="0"/>
              <a:buChar char="­"/>
              <a:defRPr kumimoji="1" sz="2400" b="1"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Times New Roman" pitchFamily="18" charset="0"/>
              <a:buChar char="○"/>
              <a:defRPr kumimoji="1" sz="2000" b="1" kern="1200" baseline="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kumimoji="1" sz="1600" b="1" kern="1200" baseline="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Courier New" pitchFamily="49" charset="0"/>
              <a:buChar char="­"/>
              <a:defRPr kumimoji="1" sz="1400" b="1" kern="1200" baseline="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a:lstStyle>
          <a:p>
            <a:pPr marL="0" indent="0">
              <a:buFont typeface="Arial" pitchFamily="34" charset="0"/>
              <a:buNone/>
            </a:pPr>
            <a:r>
              <a:rPr lang="en-US" altLang="ja-JP" dirty="0" smtClean="0">
                <a:solidFill>
                  <a:srgbClr val="1F497D"/>
                </a:solidFill>
              </a:rPr>
              <a:t>Buffer PCs</a:t>
            </a:r>
          </a:p>
          <a:p>
            <a:pPr marL="0" indent="0">
              <a:buFont typeface="Arial" pitchFamily="34" charset="0"/>
              <a:buNone/>
            </a:pPr>
            <a:r>
              <a:rPr lang="ja-JP" altLang="en-US" dirty="0" smtClean="0">
                <a:solidFill>
                  <a:srgbClr val="1F497D"/>
                </a:solidFill>
              </a:rPr>
              <a:t>＊</a:t>
            </a:r>
            <a:r>
              <a:rPr lang="en-US" altLang="ja-JP" dirty="0" smtClean="0">
                <a:solidFill>
                  <a:srgbClr val="1F497D"/>
                </a:solidFill>
              </a:rPr>
              <a:t>Data accumulation</a:t>
            </a:r>
          </a:p>
          <a:p>
            <a:pPr lvl="1"/>
            <a:r>
              <a:rPr lang="en-US" altLang="ja-JP" dirty="0" smtClean="0">
                <a:solidFill>
                  <a:srgbClr val="FF0000"/>
                </a:solidFill>
              </a:rPr>
              <a:t>Several 10 GB memories</a:t>
            </a:r>
          </a:p>
        </p:txBody>
      </p:sp>
      <p:sp>
        <p:nvSpPr>
          <p:cNvPr id="9" name="コンテンツ プレースホルダー 2"/>
          <p:cNvSpPr txBox="1">
            <a:spLocks/>
          </p:cNvSpPr>
          <p:nvPr/>
        </p:nvSpPr>
        <p:spPr>
          <a:xfrm>
            <a:off x="5776830" y="3218825"/>
            <a:ext cx="3254480" cy="1120513"/>
          </a:xfrm>
          <a:prstGeom prst="rect">
            <a:avLst/>
          </a:prstGeom>
          <a:solidFill>
            <a:schemeClr val="bg1"/>
          </a:solidFill>
          <a:ln w="19050">
            <a:solidFill>
              <a:schemeClr val="tx1"/>
            </a:solidFill>
          </a:ln>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kumimoji="1" sz="2800" b="1"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Courier New" pitchFamily="49" charset="0"/>
              <a:buChar char="­"/>
              <a:defRPr kumimoji="1" sz="2400" b="1"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Times New Roman" pitchFamily="18" charset="0"/>
              <a:buChar char="○"/>
              <a:defRPr kumimoji="1" sz="2000" b="1" kern="1200" baseline="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kumimoji="1" sz="1600" b="1" kern="1200" baseline="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Courier New" pitchFamily="49" charset="0"/>
              <a:buChar char="­"/>
              <a:defRPr kumimoji="1" sz="1400" b="1" kern="1200" baseline="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a:lstStyle>
          <a:p>
            <a:pPr marL="0" indent="0">
              <a:buFont typeface="Arial" pitchFamily="34" charset="0"/>
              <a:buNone/>
            </a:pPr>
            <a:r>
              <a:rPr lang="en-US" altLang="ja-JP" dirty="0" smtClean="0">
                <a:solidFill>
                  <a:srgbClr val="1F497D"/>
                </a:solidFill>
              </a:rPr>
              <a:t>Filter PCs</a:t>
            </a:r>
          </a:p>
          <a:p>
            <a:pPr marL="0" indent="0">
              <a:buFont typeface="Arial" pitchFamily="34" charset="0"/>
              <a:buNone/>
            </a:pPr>
            <a:r>
              <a:rPr lang="ja-JP" altLang="en-US" dirty="0" smtClean="0">
                <a:solidFill>
                  <a:srgbClr val="1F497D"/>
                </a:solidFill>
              </a:rPr>
              <a:t>＊</a:t>
            </a:r>
            <a:r>
              <a:rPr lang="en-US" altLang="ja-JP" dirty="0" smtClean="0">
                <a:solidFill>
                  <a:srgbClr val="1F497D"/>
                </a:solidFill>
              </a:rPr>
              <a:t>Event reconstruction</a:t>
            </a:r>
          </a:p>
          <a:p>
            <a:pPr lvl="1"/>
            <a:r>
              <a:rPr lang="en-US" altLang="ja-JP" dirty="0" smtClean="0">
                <a:solidFill>
                  <a:srgbClr val="FF0000"/>
                </a:solidFill>
              </a:rPr>
              <a:t>100</a:t>
            </a:r>
            <a:r>
              <a:rPr lang="en-US" altLang="ja-JP" dirty="0" smtClean="0">
                <a:solidFill>
                  <a:srgbClr val="FF0000"/>
                </a:solidFill>
                <a:latin typeface="Symbol" panose="05050102010706020507" pitchFamily="18" charset="2"/>
              </a:rPr>
              <a:t>-</a:t>
            </a:r>
            <a:r>
              <a:rPr lang="en-US" altLang="ja-JP" dirty="0" smtClean="0">
                <a:solidFill>
                  <a:srgbClr val="FF0000"/>
                </a:solidFill>
              </a:rPr>
              <a:t>200 CPUs</a:t>
            </a:r>
          </a:p>
        </p:txBody>
      </p:sp>
      <p:sp>
        <p:nvSpPr>
          <p:cNvPr id="10" name="コンテンツ プレースホルダー 2"/>
          <p:cNvSpPr txBox="1">
            <a:spLocks/>
          </p:cNvSpPr>
          <p:nvPr/>
        </p:nvSpPr>
        <p:spPr>
          <a:xfrm>
            <a:off x="6048982" y="5108328"/>
            <a:ext cx="2710176" cy="1296811"/>
          </a:xfrm>
          <a:prstGeom prst="rect">
            <a:avLst/>
          </a:prstGeom>
          <a:solidFill>
            <a:schemeClr val="bg1"/>
          </a:solidFill>
          <a:ln w="19050">
            <a:solidFill>
              <a:schemeClr val="tx1"/>
            </a:solidFill>
          </a:ln>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kumimoji="1" sz="2800" b="1"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Courier New" pitchFamily="49" charset="0"/>
              <a:buChar char="­"/>
              <a:defRPr kumimoji="1" sz="2400" b="1"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Times New Roman" pitchFamily="18" charset="0"/>
              <a:buChar char="○"/>
              <a:defRPr kumimoji="1" sz="2000" b="1" kern="1200" baseline="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kumimoji="1" sz="1600" b="1" kern="1200" baseline="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Courier New" pitchFamily="49" charset="0"/>
              <a:buChar char="­"/>
              <a:defRPr kumimoji="1" sz="1400" b="1" kern="1200" baseline="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a:lstStyle>
          <a:p>
            <a:pPr marL="0" indent="0">
              <a:buFont typeface="Arial" pitchFamily="34" charset="0"/>
              <a:buNone/>
            </a:pPr>
            <a:r>
              <a:rPr lang="en-US" altLang="ja-JP" dirty="0" smtClean="0">
                <a:solidFill>
                  <a:srgbClr val="1F497D"/>
                </a:solidFill>
              </a:rPr>
              <a:t>Storage</a:t>
            </a:r>
          </a:p>
          <a:p>
            <a:pPr lvl="1"/>
            <a:r>
              <a:rPr lang="en-US" altLang="ja-JP" dirty="0" smtClean="0">
                <a:solidFill>
                  <a:prstClr val="black"/>
                </a:solidFill>
              </a:rPr>
              <a:t>Local storage</a:t>
            </a:r>
          </a:p>
          <a:p>
            <a:pPr lvl="1"/>
            <a:r>
              <a:rPr lang="en-US" altLang="ja-JP" dirty="0" smtClean="0">
                <a:solidFill>
                  <a:prstClr val="black"/>
                </a:solidFill>
              </a:rPr>
              <a:t>Transferred to KEKCC/RCNP</a:t>
            </a:r>
          </a:p>
        </p:txBody>
      </p:sp>
      <p:sp>
        <p:nvSpPr>
          <p:cNvPr id="11" name="右矢印 10"/>
          <p:cNvSpPr/>
          <p:nvPr/>
        </p:nvSpPr>
        <p:spPr>
          <a:xfrm rot="5400000">
            <a:off x="5942300" y="2547531"/>
            <a:ext cx="640774" cy="581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 name="右矢印 11"/>
          <p:cNvSpPr/>
          <p:nvPr/>
        </p:nvSpPr>
        <p:spPr>
          <a:xfrm rot="5400000">
            <a:off x="6232812" y="4422108"/>
            <a:ext cx="640774" cy="581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 name="コンテンツ プレースホルダー 2"/>
          <p:cNvSpPr txBox="1">
            <a:spLocks/>
          </p:cNvSpPr>
          <p:nvPr/>
        </p:nvSpPr>
        <p:spPr>
          <a:xfrm>
            <a:off x="1053027" y="2695826"/>
            <a:ext cx="3738170" cy="833879"/>
          </a:xfrm>
          <a:prstGeom prst="rect">
            <a:avLst/>
          </a:prstGeom>
          <a:noFill/>
          <a:ln w="19050">
            <a:noFill/>
          </a:ln>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kumimoji="1" sz="2800" b="1"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Courier New" pitchFamily="49" charset="0"/>
              <a:buChar char="­"/>
              <a:defRPr kumimoji="1" sz="2400" b="1"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Times New Roman" pitchFamily="18" charset="0"/>
              <a:buChar char="○"/>
              <a:defRPr kumimoji="1" sz="2000" b="1" kern="1200" baseline="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kumimoji="1" sz="1600" b="1" kern="1200" baseline="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Courier New" pitchFamily="49" charset="0"/>
              <a:buChar char="­"/>
              <a:defRPr kumimoji="1" sz="1400" b="1" kern="1200" baseline="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a:lstStyle>
          <a:p>
            <a:pPr marL="0" indent="0">
              <a:buFont typeface="Arial" pitchFamily="34" charset="0"/>
              <a:buNone/>
            </a:pPr>
            <a:r>
              <a:rPr lang="ja-JP" altLang="en-US" dirty="0" smtClean="0">
                <a:solidFill>
                  <a:srgbClr val="FFFF00"/>
                </a:solidFill>
              </a:rPr>
              <a:t>＊</a:t>
            </a:r>
            <a:r>
              <a:rPr lang="en-US" altLang="ja-JP" dirty="0" smtClean="0">
                <a:solidFill>
                  <a:srgbClr val="FFFF00"/>
                </a:solidFill>
              </a:rPr>
              <a:t>High-speed </a:t>
            </a:r>
            <a:r>
              <a:rPr lang="en-US" altLang="ja-JP" dirty="0">
                <a:solidFill>
                  <a:srgbClr val="FFFF00"/>
                </a:solidFill>
              </a:rPr>
              <a:t>data </a:t>
            </a:r>
            <a:r>
              <a:rPr lang="en-US" altLang="ja-JP" dirty="0" smtClean="0">
                <a:solidFill>
                  <a:srgbClr val="FFFF00"/>
                </a:solidFill>
              </a:rPr>
              <a:t>link</a:t>
            </a:r>
          </a:p>
          <a:p>
            <a:pPr marL="0" indent="0">
              <a:buFont typeface="Arial" pitchFamily="34" charset="0"/>
              <a:buNone/>
            </a:pPr>
            <a:r>
              <a:rPr lang="ja-JP" altLang="en-US" dirty="0">
                <a:solidFill>
                  <a:srgbClr val="FFFF00"/>
                </a:solidFill>
              </a:rPr>
              <a:t>　</a:t>
            </a:r>
            <a:r>
              <a:rPr lang="en-US" altLang="ja-JP" dirty="0">
                <a:solidFill>
                  <a:srgbClr val="FFFF00"/>
                </a:solidFill>
              </a:rPr>
              <a:t>(</a:t>
            </a:r>
            <a:r>
              <a:rPr lang="en-US" altLang="ja-JP" dirty="0" smtClean="0">
                <a:solidFill>
                  <a:srgbClr val="FFFF00"/>
                </a:solidFill>
              </a:rPr>
              <a:t>Local)</a:t>
            </a:r>
          </a:p>
        </p:txBody>
      </p:sp>
      <p:cxnSp>
        <p:nvCxnSpPr>
          <p:cNvPr id="14" name="直線矢印コネクタ 13"/>
          <p:cNvCxnSpPr/>
          <p:nvPr/>
        </p:nvCxnSpPr>
        <p:spPr>
          <a:xfrm flipV="1">
            <a:off x="3829000" y="2129052"/>
            <a:ext cx="145451" cy="566775"/>
          </a:xfrm>
          <a:prstGeom prst="straightConnector1">
            <a:avLst/>
          </a:prstGeom>
          <a:ln>
            <a:solidFill>
              <a:srgbClr val="00FFFF"/>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V="1">
            <a:off x="4504971" y="2659572"/>
            <a:ext cx="1757715" cy="313817"/>
          </a:xfrm>
          <a:prstGeom prst="straightConnector1">
            <a:avLst/>
          </a:prstGeom>
          <a:ln>
            <a:solidFill>
              <a:srgbClr val="00FFF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a:off x="4203510" y="3115305"/>
            <a:ext cx="2193775" cy="1481008"/>
          </a:xfrm>
          <a:prstGeom prst="straightConnector1">
            <a:avLst/>
          </a:prstGeom>
          <a:ln>
            <a:solidFill>
              <a:srgbClr val="00FFFF"/>
            </a:solidFill>
            <a:tailEnd type="triangle"/>
          </a:ln>
        </p:spPr>
        <p:style>
          <a:lnRef idx="1">
            <a:schemeClr val="accent1"/>
          </a:lnRef>
          <a:fillRef idx="0">
            <a:schemeClr val="accent1"/>
          </a:fillRef>
          <a:effectRef idx="0">
            <a:schemeClr val="accent1"/>
          </a:effectRef>
          <a:fontRef idx="minor">
            <a:schemeClr val="tx1"/>
          </a:fontRef>
        </p:style>
      </p:cxnSp>
      <p:sp>
        <p:nvSpPr>
          <p:cNvPr id="20" name="コンテンツ プレースホルダー 2"/>
          <p:cNvSpPr txBox="1">
            <a:spLocks/>
          </p:cNvSpPr>
          <p:nvPr/>
        </p:nvSpPr>
        <p:spPr>
          <a:xfrm>
            <a:off x="6706386" y="2569821"/>
            <a:ext cx="2052772" cy="588609"/>
          </a:xfrm>
          <a:prstGeom prst="rect">
            <a:avLst/>
          </a:prstGeom>
          <a:noFill/>
          <a:ln w="19050">
            <a:noFill/>
          </a:ln>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kumimoji="1" sz="2800" b="1"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Courier New" pitchFamily="49" charset="0"/>
              <a:buChar char="­"/>
              <a:defRPr kumimoji="1" sz="2400" b="1"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Times New Roman" pitchFamily="18" charset="0"/>
              <a:buChar char="○"/>
              <a:defRPr kumimoji="1" sz="2000" b="1" kern="1200" baseline="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kumimoji="1" sz="1600" b="1" kern="1200" baseline="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Courier New" pitchFamily="49" charset="0"/>
              <a:buChar char="­"/>
              <a:defRPr kumimoji="1" sz="1400" b="1" kern="1200" baseline="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a:lstStyle>
          <a:p>
            <a:pPr marL="0" indent="0">
              <a:buNone/>
            </a:pPr>
            <a:r>
              <a:rPr lang="en-US" altLang="ja-JP" dirty="0" smtClean="0">
                <a:solidFill>
                  <a:srgbClr val="FFFF00"/>
                </a:solidFill>
              </a:rPr>
              <a:t>~50 </a:t>
            </a:r>
            <a:r>
              <a:rPr lang="en-US" altLang="ja-JP" dirty="0">
                <a:solidFill>
                  <a:srgbClr val="FFFF00"/>
                </a:solidFill>
              </a:rPr>
              <a:t>GB/spill</a:t>
            </a:r>
          </a:p>
        </p:txBody>
      </p:sp>
      <p:sp>
        <p:nvSpPr>
          <p:cNvPr id="21" name="コンテンツ プレースホルダー 2"/>
          <p:cNvSpPr txBox="1">
            <a:spLocks/>
          </p:cNvSpPr>
          <p:nvPr/>
        </p:nvSpPr>
        <p:spPr>
          <a:xfrm>
            <a:off x="6828420" y="4332770"/>
            <a:ext cx="2272716" cy="769755"/>
          </a:xfrm>
          <a:prstGeom prst="rect">
            <a:avLst/>
          </a:prstGeom>
          <a:noFill/>
          <a:ln w="19050">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2800" b="1"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Courier New" pitchFamily="49" charset="0"/>
              <a:buChar char="­"/>
              <a:defRPr kumimoji="1" sz="2400" b="1"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Times New Roman" pitchFamily="18" charset="0"/>
              <a:buChar char="○"/>
              <a:defRPr kumimoji="1" sz="2000" b="1" kern="1200" baseline="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kumimoji="1" sz="1600" b="1" kern="1200" baseline="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Courier New" pitchFamily="49" charset="0"/>
              <a:buChar char="­"/>
              <a:defRPr kumimoji="1" sz="1400" b="1" kern="1200" baseline="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a:lstStyle>
          <a:p>
            <a:pPr marL="0" indent="0">
              <a:buFont typeface="Arial" pitchFamily="34" charset="0"/>
              <a:buNone/>
            </a:pPr>
            <a:r>
              <a:rPr lang="en-US" altLang="ja-JP" dirty="0">
                <a:solidFill>
                  <a:srgbClr val="FFFF00"/>
                </a:solidFill>
              </a:rPr>
              <a:t>&lt;</a:t>
            </a:r>
            <a:r>
              <a:rPr lang="en-US" altLang="ja-JP" dirty="0" smtClean="0">
                <a:solidFill>
                  <a:srgbClr val="FFFF00"/>
                </a:solidFill>
              </a:rPr>
              <a:t>0.5 GB/spill</a:t>
            </a:r>
          </a:p>
        </p:txBody>
      </p:sp>
      <p:sp>
        <p:nvSpPr>
          <p:cNvPr id="22" name="コンテンツ プレースホルダー 2"/>
          <p:cNvSpPr txBox="1">
            <a:spLocks/>
          </p:cNvSpPr>
          <p:nvPr/>
        </p:nvSpPr>
        <p:spPr>
          <a:xfrm>
            <a:off x="2320119" y="910588"/>
            <a:ext cx="4077166" cy="464678"/>
          </a:xfrm>
          <a:prstGeom prst="rect">
            <a:avLst/>
          </a:prstGeom>
          <a:noFill/>
          <a:ln w="19050">
            <a:noFill/>
          </a:ln>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kumimoji="1" sz="2800" b="1"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Courier New" pitchFamily="49" charset="0"/>
              <a:buChar char="­"/>
              <a:defRPr kumimoji="1" sz="2400" b="1"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Times New Roman" pitchFamily="18" charset="0"/>
              <a:buChar char="○"/>
              <a:defRPr kumimoji="1" sz="2000" b="1" kern="1200" baseline="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kumimoji="1" sz="1600" b="1" kern="1200" baseline="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Courier New" pitchFamily="49" charset="0"/>
              <a:buChar char="­"/>
              <a:defRPr kumimoji="1" sz="1400" b="1" kern="1200" baseline="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a:lstStyle>
          <a:p>
            <a:pPr marL="0" indent="0">
              <a:buNone/>
            </a:pPr>
            <a:r>
              <a:rPr lang="en-US" altLang="ja-JP" dirty="0" smtClean="0">
                <a:solidFill>
                  <a:srgbClr val="FFFF00"/>
                </a:solidFill>
              </a:rPr>
              <a:t>Streaming DAQ(~50 GB/spill)</a:t>
            </a:r>
            <a:endParaRPr lang="en-US" altLang="ja-JP" dirty="0">
              <a:solidFill>
                <a:srgbClr val="FFFF00"/>
              </a:solidFill>
            </a:endParaRPr>
          </a:p>
          <a:p>
            <a:pPr marL="0" indent="0">
              <a:buFont typeface="Arial" pitchFamily="34" charset="0"/>
              <a:buNone/>
            </a:pPr>
            <a:endParaRPr lang="en-US" altLang="ja-JP" dirty="0" smtClean="0">
              <a:solidFill>
                <a:srgbClr val="FFFF00"/>
              </a:solidFill>
            </a:endParaRPr>
          </a:p>
        </p:txBody>
      </p:sp>
      <p:cxnSp>
        <p:nvCxnSpPr>
          <p:cNvPr id="18" name="直線コネクタ 17"/>
          <p:cNvCxnSpPr/>
          <p:nvPr/>
        </p:nvCxnSpPr>
        <p:spPr>
          <a:xfrm flipH="1">
            <a:off x="5145206" y="3488760"/>
            <a:ext cx="0" cy="29160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3380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31</a:t>
            </a:fld>
            <a:endParaRPr lang="ja-JP" altLang="en-US" dirty="0">
              <a:solidFill>
                <a:prstClr val="black">
                  <a:tint val="75000"/>
                </a:prstClr>
              </a:solidFill>
            </a:endParaRPr>
          </a:p>
        </p:txBody>
      </p:sp>
      <p:pic>
        <p:nvPicPr>
          <p:cNvPr id="6" name="図 5"/>
          <p:cNvPicPr>
            <a:picLocks noChangeAspect="1"/>
          </p:cNvPicPr>
          <p:nvPr/>
        </p:nvPicPr>
        <p:blipFill rotWithShape="1">
          <a:blip r:embed="rId2"/>
          <a:srcRect l="2227" r="2769"/>
          <a:stretch/>
        </p:blipFill>
        <p:spPr>
          <a:xfrm>
            <a:off x="85556" y="1343564"/>
            <a:ext cx="6165130" cy="1466941"/>
          </a:xfrm>
          <a:prstGeom prst="rect">
            <a:avLst/>
          </a:prstGeom>
        </p:spPr>
      </p:pic>
      <p:sp>
        <p:nvSpPr>
          <p:cNvPr id="7" name="テキスト ボックス 6"/>
          <p:cNvSpPr txBox="1"/>
          <p:nvPr/>
        </p:nvSpPr>
        <p:spPr>
          <a:xfrm>
            <a:off x="4057650" y="610660"/>
            <a:ext cx="4386072" cy="369332"/>
          </a:xfrm>
          <a:prstGeom prst="rect">
            <a:avLst/>
          </a:prstGeom>
          <a:noFill/>
        </p:spPr>
        <p:txBody>
          <a:bodyPr wrap="none" rtlCol="0">
            <a:spAutoFit/>
          </a:bodyPr>
          <a:lstStyle/>
          <a:p>
            <a:r>
              <a:rPr lang="en-US" altLang="ja-JP" dirty="0" err="1" smtClean="0">
                <a:solidFill>
                  <a:prstClr val="white"/>
                </a:solidFill>
              </a:rPr>
              <a:t>LoI</a:t>
            </a:r>
            <a:r>
              <a:rPr lang="ja-JP" altLang="en-US" dirty="0" smtClean="0">
                <a:solidFill>
                  <a:prstClr val="white"/>
                </a:solidFill>
              </a:rPr>
              <a:t> </a:t>
            </a:r>
            <a:r>
              <a:rPr lang="en-US" altLang="ja-JP" dirty="0" smtClean="0">
                <a:solidFill>
                  <a:prstClr val="white"/>
                </a:solidFill>
              </a:rPr>
              <a:t>submitted by </a:t>
            </a:r>
            <a:r>
              <a:rPr lang="ja-JP" altLang="en-US" dirty="0" smtClean="0">
                <a:solidFill>
                  <a:prstClr val="white"/>
                </a:solidFill>
              </a:rPr>
              <a:t> </a:t>
            </a:r>
            <a:r>
              <a:rPr lang="en-US" altLang="ja-JP" dirty="0" smtClean="0">
                <a:solidFill>
                  <a:prstClr val="white"/>
                </a:solidFill>
              </a:rPr>
              <a:t>M. </a:t>
            </a:r>
            <a:r>
              <a:rPr lang="en-US" altLang="ja-JP" dirty="0" err="1" smtClean="0">
                <a:solidFill>
                  <a:prstClr val="white"/>
                </a:solidFill>
              </a:rPr>
              <a:t>Naruki</a:t>
            </a:r>
            <a:r>
              <a:rPr lang="ja-JP" altLang="en-US" dirty="0" smtClean="0">
                <a:solidFill>
                  <a:prstClr val="white"/>
                </a:solidFill>
              </a:rPr>
              <a:t> </a:t>
            </a:r>
            <a:r>
              <a:rPr lang="en-US" altLang="ja-JP" dirty="0" smtClean="0">
                <a:solidFill>
                  <a:prstClr val="white"/>
                </a:solidFill>
              </a:rPr>
              <a:t>and</a:t>
            </a:r>
            <a:r>
              <a:rPr lang="ja-JP" altLang="en-US" dirty="0" smtClean="0">
                <a:solidFill>
                  <a:prstClr val="white"/>
                </a:solidFill>
              </a:rPr>
              <a:t> </a:t>
            </a:r>
            <a:r>
              <a:rPr lang="en-US" altLang="ja-JP" dirty="0" smtClean="0">
                <a:solidFill>
                  <a:prstClr val="white"/>
                </a:solidFill>
              </a:rPr>
              <a:t>K. </a:t>
            </a:r>
            <a:r>
              <a:rPr lang="en-US" altLang="ja-JP" dirty="0" err="1" smtClean="0">
                <a:solidFill>
                  <a:prstClr val="white"/>
                </a:solidFill>
              </a:rPr>
              <a:t>Shirotori</a:t>
            </a:r>
            <a:endParaRPr lang="ja-JP" altLang="en-US" dirty="0">
              <a:solidFill>
                <a:prstClr val="white"/>
              </a:solidFill>
            </a:endParaRPr>
          </a:p>
        </p:txBody>
      </p:sp>
      <p:sp>
        <p:nvSpPr>
          <p:cNvPr id="8" name="タイトル 1"/>
          <p:cNvSpPr>
            <a:spLocks noGrp="1"/>
          </p:cNvSpPr>
          <p:nvPr>
            <p:ph type="title"/>
          </p:nvPr>
        </p:nvSpPr>
        <p:spPr>
          <a:xfrm>
            <a:off x="457200" y="58738"/>
            <a:ext cx="8229600" cy="620726"/>
          </a:xfrm>
        </p:spPr>
        <p:txBody>
          <a:bodyPr/>
          <a:lstStyle/>
          <a:p>
            <a:r>
              <a:rPr lang="en-US" altLang="ja-JP" sz="2800" dirty="0" smtClean="0">
                <a:solidFill>
                  <a:schemeClr val="bg1"/>
                </a:solidFill>
                <a:latin typeface="Symbol" panose="05050102010706020507" pitchFamily="18" charset="2"/>
              </a:rPr>
              <a:t>X</a:t>
            </a:r>
            <a:r>
              <a:rPr lang="en-US" altLang="ja-JP" sz="2800" dirty="0" smtClean="0">
                <a:solidFill>
                  <a:schemeClr val="bg1"/>
                </a:solidFill>
              </a:rPr>
              <a:t> Baryon Spectroscopy w/ the High-p Secondary Beam</a:t>
            </a:r>
            <a:endParaRPr kumimoji="1" lang="ja-JP" altLang="en-US" sz="2800" dirty="0">
              <a:solidFill>
                <a:schemeClr val="bg1"/>
              </a:solidFill>
            </a:endParaRPr>
          </a:p>
        </p:txBody>
      </p:sp>
      <p:sp>
        <p:nvSpPr>
          <p:cNvPr id="22" name="テキスト ボックス 21"/>
          <p:cNvSpPr txBox="1"/>
          <p:nvPr/>
        </p:nvSpPr>
        <p:spPr>
          <a:xfrm>
            <a:off x="395017" y="972316"/>
            <a:ext cx="4196405" cy="369332"/>
          </a:xfrm>
          <a:prstGeom prst="rect">
            <a:avLst/>
          </a:prstGeom>
          <a:noFill/>
        </p:spPr>
        <p:txBody>
          <a:bodyPr wrap="none" rtlCol="0">
            <a:spAutoFit/>
          </a:bodyPr>
          <a:lstStyle/>
          <a:p>
            <a:pPr marL="177800" indent="-177800">
              <a:buFont typeface="Arial" panose="020B0604020202020204" pitchFamily="34" charset="0"/>
              <a:buChar char="•"/>
            </a:pPr>
            <a:r>
              <a:rPr lang="en-US" altLang="ja-JP" dirty="0" smtClean="0">
                <a:solidFill>
                  <a:srgbClr val="FFFF00"/>
                </a:solidFill>
              </a:rPr>
              <a:t>Sizable yields are expected for </a:t>
            </a:r>
            <a:r>
              <a:rPr lang="en-US" altLang="ja-JP" dirty="0">
                <a:solidFill>
                  <a:srgbClr val="FFFF00"/>
                </a:solidFill>
              </a:rPr>
              <a:t>a</a:t>
            </a:r>
            <a:r>
              <a:rPr lang="en-US" altLang="ja-JP" dirty="0" smtClean="0">
                <a:solidFill>
                  <a:srgbClr val="FFFF00"/>
                </a:solidFill>
              </a:rPr>
              <a:t> month.</a:t>
            </a:r>
            <a:endParaRPr lang="ja-JP" altLang="en-US" dirty="0">
              <a:solidFill>
                <a:srgbClr val="FFFF00"/>
              </a:solidFill>
            </a:endParaRPr>
          </a:p>
        </p:txBody>
      </p:sp>
      <p:sp>
        <p:nvSpPr>
          <p:cNvPr id="23" name="テキスト ボックス 22"/>
          <p:cNvSpPr txBox="1"/>
          <p:nvPr/>
        </p:nvSpPr>
        <p:spPr>
          <a:xfrm>
            <a:off x="430794" y="2945683"/>
            <a:ext cx="1291251" cy="400110"/>
          </a:xfrm>
          <a:prstGeom prst="rect">
            <a:avLst/>
          </a:prstGeom>
          <a:noFill/>
        </p:spPr>
        <p:txBody>
          <a:bodyPr wrap="none" rtlCol="0">
            <a:spAutoFit/>
          </a:bodyPr>
          <a:lstStyle/>
          <a:p>
            <a:pPr marL="177800" indent="-177800">
              <a:buFont typeface="Arial" panose="020B0604020202020204" pitchFamily="34" charset="0"/>
              <a:buChar char="•"/>
            </a:pPr>
            <a:r>
              <a:rPr lang="en-US" altLang="ja-JP" sz="2000" dirty="0" smtClean="0">
                <a:solidFill>
                  <a:prstClr val="white"/>
                </a:solidFill>
              </a:rPr>
              <a:t>Past exp.</a:t>
            </a:r>
            <a:endParaRPr lang="ja-JP" altLang="en-US" sz="2000" dirty="0">
              <a:solidFill>
                <a:prstClr val="white"/>
              </a:solidFill>
            </a:endParaRPr>
          </a:p>
        </p:txBody>
      </p:sp>
      <p:grpSp>
        <p:nvGrpSpPr>
          <p:cNvPr id="2" name="グループ化 1"/>
          <p:cNvGrpSpPr/>
          <p:nvPr/>
        </p:nvGrpSpPr>
        <p:grpSpPr>
          <a:xfrm>
            <a:off x="648608" y="3554377"/>
            <a:ext cx="3976354" cy="2984535"/>
            <a:chOff x="1927277" y="3312571"/>
            <a:chExt cx="3976354" cy="2984535"/>
          </a:xfrm>
        </p:grpSpPr>
        <p:pic>
          <p:nvPicPr>
            <p:cNvPr id="5" name="図 4"/>
            <p:cNvPicPr>
              <a:picLocks noChangeAspect="1"/>
            </p:cNvPicPr>
            <p:nvPr/>
          </p:nvPicPr>
          <p:blipFill rotWithShape="1">
            <a:blip r:embed="rId3"/>
            <a:srcRect r="32336" b="23448"/>
            <a:stretch/>
          </p:blipFill>
          <p:spPr>
            <a:xfrm>
              <a:off x="1927277" y="3332362"/>
              <a:ext cx="3955049" cy="2964744"/>
            </a:xfrm>
            <a:prstGeom prst="rect">
              <a:avLst/>
            </a:prstGeom>
          </p:spPr>
        </p:pic>
        <p:cxnSp>
          <p:nvCxnSpPr>
            <p:cNvPr id="11" name="直線コネクタ 10"/>
            <p:cNvCxnSpPr/>
            <p:nvPr/>
          </p:nvCxnSpPr>
          <p:spPr>
            <a:xfrm flipH="1" flipV="1">
              <a:off x="2781300" y="4267200"/>
              <a:ext cx="0" cy="161925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H="1">
              <a:off x="2235200" y="4895850"/>
              <a:ext cx="1435100" cy="635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a:off x="4132288" y="4292600"/>
              <a:ext cx="1435100" cy="635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V="1">
              <a:off x="4679950" y="3644900"/>
              <a:ext cx="0" cy="23400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2407640" y="3820571"/>
              <a:ext cx="918778" cy="369332"/>
            </a:xfrm>
            <a:prstGeom prst="rect">
              <a:avLst/>
            </a:prstGeom>
            <a:noFill/>
          </p:spPr>
          <p:txBody>
            <a:bodyPr wrap="none" rtlCol="0">
              <a:spAutoFit/>
            </a:bodyPr>
            <a:lstStyle/>
            <a:p>
              <a:r>
                <a:rPr lang="en-US" altLang="ja-JP" dirty="0" smtClean="0">
                  <a:solidFill>
                    <a:prstClr val="black"/>
                  </a:solidFill>
                </a:rPr>
                <a:t>5 </a:t>
              </a:r>
              <a:r>
                <a:rPr lang="en-US" altLang="ja-JP" dirty="0" err="1" smtClean="0">
                  <a:solidFill>
                    <a:prstClr val="black"/>
                  </a:solidFill>
                </a:rPr>
                <a:t>GeV</a:t>
              </a:r>
              <a:r>
                <a:rPr lang="en-US" altLang="ja-JP" dirty="0" smtClean="0">
                  <a:solidFill>
                    <a:prstClr val="black"/>
                  </a:solidFill>
                </a:rPr>
                <a:t>/c</a:t>
              </a:r>
              <a:endParaRPr lang="ja-JP" altLang="en-US" dirty="0">
                <a:solidFill>
                  <a:prstClr val="black"/>
                </a:solidFill>
              </a:endParaRPr>
            </a:p>
          </p:txBody>
        </p:sp>
        <p:sp>
          <p:nvSpPr>
            <p:cNvPr id="19" name="テキスト ボックス 18"/>
            <p:cNvSpPr txBox="1"/>
            <p:nvPr/>
          </p:nvSpPr>
          <p:spPr>
            <a:xfrm>
              <a:off x="4426940" y="3312571"/>
              <a:ext cx="918778" cy="369332"/>
            </a:xfrm>
            <a:prstGeom prst="rect">
              <a:avLst/>
            </a:prstGeom>
            <a:noFill/>
          </p:spPr>
          <p:txBody>
            <a:bodyPr wrap="none" rtlCol="0">
              <a:spAutoFit/>
            </a:bodyPr>
            <a:lstStyle/>
            <a:p>
              <a:r>
                <a:rPr lang="en-US" altLang="ja-JP" dirty="0" smtClean="0">
                  <a:solidFill>
                    <a:prstClr val="black"/>
                  </a:solidFill>
                </a:rPr>
                <a:t>5 </a:t>
              </a:r>
              <a:r>
                <a:rPr lang="en-US" altLang="ja-JP" dirty="0" err="1" smtClean="0">
                  <a:solidFill>
                    <a:prstClr val="black"/>
                  </a:solidFill>
                </a:rPr>
                <a:t>GeV</a:t>
              </a:r>
              <a:r>
                <a:rPr lang="en-US" altLang="ja-JP" dirty="0" smtClean="0">
                  <a:solidFill>
                    <a:prstClr val="black"/>
                  </a:solidFill>
                </a:rPr>
                <a:t>/c</a:t>
              </a:r>
              <a:endParaRPr lang="ja-JP" altLang="en-US" dirty="0">
                <a:solidFill>
                  <a:prstClr val="black"/>
                </a:solidFill>
              </a:endParaRPr>
            </a:p>
          </p:txBody>
        </p:sp>
        <p:sp>
          <p:nvSpPr>
            <p:cNvPr id="20" name="テキスト ボックス 19"/>
            <p:cNvSpPr txBox="1"/>
            <p:nvPr/>
          </p:nvSpPr>
          <p:spPr>
            <a:xfrm>
              <a:off x="4947640" y="3985671"/>
              <a:ext cx="843501" cy="369332"/>
            </a:xfrm>
            <a:prstGeom prst="rect">
              <a:avLst/>
            </a:prstGeom>
            <a:noFill/>
          </p:spPr>
          <p:txBody>
            <a:bodyPr wrap="none" rtlCol="0">
              <a:spAutoFit/>
            </a:bodyPr>
            <a:lstStyle/>
            <a:p>
              <a:r>
                <a:rPr lang="en-US" altLang="ja-JP" dirty="0" smtClean="0">
                  <a:solidFill>
                    <a:prstClr val="black"/>
                  </a:solidFill>
                </a:rPr>
                <a:t>150 </a:t>
              </a:r>
              <a:r>
                <a:rPr lang="en-US" altLang="ja-JP" dirty="0" err="1" smtClean="0">
                  <a:solidFill>
                    <a:prstClr val="black"/>
                  </a:solidFill>
                  <a:latin typeface="Symbol" panose="05050102010706020507" pitchFamily="18" charset="2"/>
                </a:rPr>
                <a:t>m</a:t>
              </a:r>
              <a:r>
                <a:rPr lang="en-US" altLang="ja-JP" dirty="0" err="1" smtClean="0">
                  <a:solidFill>
                    <a:prstClr val="black"/>
                  </a:solidFill>
                </a:rPr>
                <a:t>b</a:t>
              </a:r>
              <a:endParaRPr lang="ja-JP" altLang="en-US" dirty="0">
                <a:solidFill>
                  <a:prstClr val="black"/>
                </a:solidFill>
              </a:endParaRPr>
            </a:p>
          </p:txBody>
        </p:sp>
        <p:sp>
          <p:nvSpPr>
            <p:cNvPr id="21" name="テキスト ボックス 20"/>
            <p:cNvSpPr txBox="1"/>
            <p:nvPr/>
          </p:nvSpPr>
          <p:spPr>
            <a:xfrm>
              <a:off x="3156940" y="4569871"/>
              <a:ext cx="609462" cy="369332"/>
            </a:xfrm>
            <a:prstGeom prst="rect">
              <a:avLst/>
            </a:prstGeom>
            <a:noFill/>
          </p:spPr>
          <p:txBody>
            <a:bodyPr wrap="none" rtlCol="0">
              <a:spAutoFit/>
            </a:bodyPr>
            <a:lstStyle/>
            <a:p>
              <a:r>
                <a:rPr lang="en-US" altLang="ja-JP" dirty="0" smtClean="0">
                  <a:solidFill>
                    <a:prstClr val="black"/>
                  </a:solidFill>
                </a:rPr>
                <a:t>5 </a:t>
              </a:r>
              <a:r>
                <a:rPr lang="en-US" altLang="ja-JP" dirty="0" err="1" smtClean="0">
                  <a:solidFill>
                    <a:prstClr val="black"/>
                  </a:solidFill>
                  <a:latin typeface="Symbol" panose="05050102010706020507" pitchFamily="18" charset="2"/>
                </a:rPr>
                <a:t>m</a:t>
              </a:r>
              <a:r>
                <a:rPr lang="en-US" altLang="ja-JP" dirty="0" err="1" smtClean="0">
                  <a:solidFill>
                    <a:prstClr val="black"/>
                  </a:solidFill>
                </a:rPr>
                <a:t>b</a:t>
              </a:r>
              <a:endParaRPr lang="ja-JP" altLang="en-US" dirty="0">
                <a:solidFill>
                  <a:prstClr val="black"/>
                </a:solidFill>
              </a:endParaRPr>
            </a:p>
          </p:txBody>
        </p:sp>
        <p:sp>
          <p:nvSpPr>
            <p:cNvPr id="24" name="テキスト ボックス 23"/>
            <p:cNvSpPr txBox="1"/>
            <p:nvPr/>
          </p:nvSpPr>
          <p:spPr>
            <a:xfrm>
              <a:off x="2124906" y="3355485"/>
              <a:ext cx="1751249" cy="646331"/>
            </a:xfrm>
            <a:prstGeom prst="rect">
              <a:avLst/>
            </a:prstGeom>
            <a:noFill/>
          </p:spPr>
          <p:txBody>
            <a:bodyPr wrap="none" rtlCol="0">
              <a:spAutoFit/>
            </a:bodyPr>
            <a:lstStyle/>
            <a:p>
              <a:r>
                <a:rPr lang="en-US" altLang="ja-JP" dirty="0" smtClean="0">
                  <a:solidFill>
                    <a:srgbClr val="0000FF"/>
                  </a:solidFill>
                </a:rPr>
                <a:t>Inclusive </a:t>
              </a:r>
              <a:r>
                <a:rPr lang="en-US" altLang="ja-JP" dirty="0" smtClean="0">
                  <a:solidFill>
                    <a:srgbClr val="0000FF"/>
                  </a:solidFill>
                  <a:latin typeface="Symbol" panose="05050102010706020507" pitchFamily="18" charset="2"/>
                </a:rPr>
                <a:t>X</a:t>
              </a:r>
              <a:r>
                <a:rPr lang="en-US" altLang="ja-JP" dirty="0" smtClean="0">
                  <a:solidFill>
                    <a:srgbClr val="0000FF"/>
                  </a:solidFill>
                </a:rPr>
                <a:t> prod.</a:t>
              </a:r>
            </a:p>
            <a:p>
              <a:pPr algn="r"/>
              <a:r>
                <a:rPr lang="en-US" altLang="ja-JP" dirty="0" smtClean="0">
                  <a:solidFill>
                    <a:srgbClr val="0000FF"/>
                  </a:solidFill>
                </a:rPr>
                <a:t> in </a:t>
              </a:r>
              <a:r>
                <a:rPr lang="en-US" altLang="ja-JP" dirty="0" smtClean="0">
                  <a:solidFill>
                    <a:srgbClr val="0000FF"/>
                  </a:solidFill>
                  <a:latin typeface="Symbol" panose="05050102010706020507" pitchFamily="18" charset="2"/>
                </a:rPr>
                <a:t>p</a:t>
              </a:r>
              <a:r>
                <a:rPr lang="en-US" altLang="ja-JP" dirty="0" smtClean="0">
                  <a:solidFill>
                    <a:srgbClr val="0000FF"/>
                  </a:solidFill>
                </a:rPr>
                <a:t>p </a:t>
              </a:r>
              <a:endParaRPr lang="ja-JP" altLang="en-US" dirty="0">
                <a:solidFill>
                  <a:srgbClr val="0000FF"/>
                </a:solidFill>
              </a:endParaRPr>
            </a:p>
          </p:txBody>
        </p:sp>
        <p:sp>
          <p:nvSpPr>
            <p:cNvPr id="25" name="テキスト ボックス 24"/>
            <p:cNvSpPr txBox="1"/>
            <p:nvPr/>
          </p:nvSpPr>
          <p:spPr>
            <a:xfrm>
              <a:off x="4099483" y="5352295"/>
              <a:ext cx="1804148" cy="646331"/>
            </a:xfrm>
            <a:prstGeom prst="rect">
              <a:avLst/>
            </a:prstGeom>
            <a:noFill/>
          </p:spPr>
          <p:txBody>
            <a:bodyPr wrap="none" rtlCol="0">
              <a:spAutoFit/>
            </a:bodyPr>
            <a:lstStyle/>
            <a:p>
              <a:pPr algn="r"/>
              <a:r>
                <a:rPr lang="en-US" altLang="ja-JP" dirty="0" smtClean="0">
                  <a:solidFill>
                    <a:srgbClr val="0000FF"/>
                  </a:solidFill>
                </a:rPr>
                <a:t>Inclusive </a:t>
              </a:r>
              <a:r>
                <a:rPr lang="en-US" altLang="ja-JP" dirty="0" smtClean="0">
                  <a:solidFill>
                    <a:srgbClr val="0000FF"/>
                  </a:solidFill>
                  <a:latin typeface="Symbol" panose="05050102010706020507" pitchFamily="18" charset="2"/>
                </a:rPr>
                <a:t>X</a:t>
              </a:r>
              <a:r>
                <a:rPr lang="en-US" altLang="ja-JP" dirty="0" smtClean="0">
                  <a:solidFill>
                    <a:srgbClr val="0000FF"/>
                  </a:solidFill>
                </a:rPr>
                <a:t> prod. </a:t>
              </a:r>
            </a:p>
            <a:p>
              <a:pPr algn="r"/>
              <a:r>
                <a:rPr lang="en-US" altLang="ja-JP" dirty="0" smtClean="0">
                  <a:solidFill>
                    <a:srgbClr val="0000FF"/>
                  </a:solidFill>
                </a:rPr>
                <a:t>in K</a:t>
              </a:r>
              <a:r>
                <a:rPr lang="en-US" altLang="ja-JP" baseline="30000" dirty="0" smtClean="0">
                  <a:solidFill>
                    <a:srgbClr val="0000FF"/>
                  </a:solidFill>
                </a:rPr>
                <a:t>-</a:t>
              </a:r>
              <a:r>
                <a:rPr lang="en-US" altLang="ja-JP" dirty="0" smtClean="0">
                  <a:solidFill>
                    <a:srgbClr val="0000FF"/>
                  </a:solidFill>
                </a:rPr>
                <a:t>p   </a:t>
              </a:r>
              <a:endParaRPr lang="ja-JP" altLang="en-US" dirty="0">
                <a:solidFill>
                  <a:srgbClr val="0000FF"/>
                </a:solidFill>
              </a:endParaRPr>
            </a:p>
          </p:txBody>
        </p:sp>
      </p:grpSp>
      <p:pic>
        <p:nvPicPr>
          <p:cNvPr id="26" name="図 25"/>
          <p:cNvPicPr>
            <a:picLocks noChangeAspect="1"/>
          </p:cNvPicPr>
          <p:nvPr/>
        </p:nvPicPr>
        <p:blipFill rotWithShape="1">
          <a:blip r:embed="rId3"/>
          <a:srcRect l="68416" t="15660" r="5189" b="16148"/>
          <a:stretch/>
        </p:blipFill>
        <p:spPr>
          <a:xfrm>
            <a:off x="6328729" y="1895845"/>
            <a:ext cx="2712338" cy="4643067"/>
          </a:xfrm>
          <a:prstGeom prst="rect">
            <a:avLst/>
          </a:prstGeom>
        </p:spPr>
      </p:pic>
      <p:sp>
        <p:nvSpPr>
          <p:cNvPr id="27" name="テキスト ボックス 26"/>
          <p:cNvSpPr txBox="1"/>
          <p:nvPr/>
        </p:nvSpPr>
        <p:spPr>
          <a:xfrm>
            <a:off x="2335069" y="2997950"/>
            <a:ext cx="3889591" cy="369332"/>
          </a:xfrm>
          <a:prstGeom prst="rect">
            <a:avLst/>
          </a:prstGeom>
          <a:noFill/>
        </p:spPr>
        <p:txBody>
          <a:bodyPr wrap="none" rtlCol="0">
            <a:spAutoFit/>
          </a:bodyPr>
          <a:lstStyle/>
          <a:p>
            <a:r>
              <a:rPr lang="en-US" altLang="ja-JP" dirty="0" smtClean="0">
                <a:solidFill>
                  <a:srgbClr val="FFFF00"/>
                </a:solidFill>
              </a:rPr>
              <a:t>C.M. Jenkins et al., PRL51, 951(1983) </a:t>
            </a:r>
            <a:r>
              <a:rPr lang="ja-JP" altLang="en-US" dirty="0" smtClean="0">
                <a:solidFill>
                  <a:srgbClr val="FFFF00"/>
                </a:solidFill>
              </a:rPr>
              <a:t>→</a:t>
            </a:r>
            <a:endParaRPr lang="ja-JP" altLang="en-US" dirty="0">
              <a:solidFill>
                <a:srgbClr val="FFFF00"/>
              </a:solidFill>
            </a:endParaRPr>
          </a:p>
        </p:txBody>
      </p:sp>
      <p:sp>
        <p:nvSpPr>
          <p:cNvPr id="28" name="テキスト ボックス 27"/>
          <p:cNvSpPr txBox="1"/>
          <p:nvPr/>
        </p:nvSpPr>
        <p:spPr>
          <a:xfrm>
            <a:off x="6771405" y="1410651"/>
            <a:ext cx="1672317" cy="369332"/>
          </a:xfrm>
          <a:prstGeom prst="rect">
            <a:avLst/>
          </a:prstGeom>
          <a:noFill/>
        </p:spPr>
        <p:txBody>
          <a:bodyPr wrap="none" rtlCol="0">
            <a:spAutoFit/>
          </a:bodyPr>
          <a:lstStyle/>
          <a:p>
            <a:r>
              <a:rPr lang="en-US" altLang="ja-JP" dirty="0">
                <a:solidFill>
                  <a:srgbClr val="FFFF00"/>
                </a:solidFill>
              </a:rPr>
              <a:t>p</a:t>
            </a:r>
            <a:r>
              <a:rPr lang="en-US" altLang="ja-JP" dirty="0" smtClean="0">
                <a:solidFill>
                  <a:srgbClr val="FFFF00"/>
                </a:solidFill>
              </a:rPr>
              <a:t>(K-,K+) spectra</a:t>
            </a:r>
            <a:endParaRPr lang="ja-JP" altLang="en-US" dirty="0">
              <a:solidFill>
                <a:srgbClr val="FFFF00"/>
              </a:solidFill>
            </a:endParaRPr>
          </a:p>
        </p:txBody>
      </p:sp>
      <p:sp>
        <p:nvSpPr>
          <p:cNvPr id="3" name="下矢印 2"/>
          <p:cNvSpPr/>
          <p:nvPr/>
        </p:nvSpPr>
        <p:spPr>
          <a:xfrm>
            <a:off x="7449083" y="5379233"/>
            <a:ext cx="118582" cy="21486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9" name="下矢印 28"/>
          <p:cNvSpPr/>
          <p:nvPr/>
        </p:nvSpPr>
        <p:spPr>
          <a:xfrm>
            <a:off x="7761738" y="5078980"/>
            <a:ext cx="118582" cy="21486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0" name="下矢印 29"/>
          <p:cNvSpPr/>
          <p:nvPr/>
        </p:nvSpPr>
        <p:spPr>
          <a:xfrm>
            <a:off x="8008404" y="4759873"/>
            <a:ext cx="118582" cy="21486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4" name="下矢印 33"/>
          <p:cNvSpPr/>
          <p:nvPr/>
        </p:nvSpPr>
        <p:spPr>
          <a:xfrm>
            <a:off x="8473459" y="3857874"/>
            <a:ext cx="118582" cy="21486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6" name="下矢印 35"/>
          <p:cNvSpPr/>
          <p:nvPr/>
        </p:nvSpPr>
        <p:spPr>
          <a:xfrm>
            <a:off x="8245645" y="4353797"/>
            <a:ext cx="118582" cy="21486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7" name="下矢印 36"/>
          <p:cNvSpPr/>
          <p:nvPr/>
        </p:nvSpPr>
        <p:spPr>
          <a:xfrm>
            <a:off x="6880330" y="2735051"/>
            <a:ext cx="118582" cy="21486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9" name="下矢印 38"/>
          <p:cNvSpPr/>
          <p:nvPr/>
        </p:nvSpPr>
        <p:spPr>
          <a:xfrm>
            <a:off x="7439656" y="2053673"/>
            <a:ext cx="118582" cy="21486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0" name="下矢印 39"/>
          <p:cNvSpPr/>
          <p:nvPr/>
        </p:nvSpPr>
        <p:spPr>
          <a:xfrm>
            <a:off x="7733457" y="1788411"/>
            <a:ext cx="118582" cy="21486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29139206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タイトル 1"/>
              <p:cNvSpPr>
                <a:spLocks noGrp="1"/>
              </p:cNvSpPr>
              <p:nvPr>
                <p:ph type="title"/>
              </p:nvPr>
            </p:nvSpPr>
            <p:spPr/>
            <p:txBody>
              <a:bodyPr/>
              <a:lstStyle/>
              <a:p>
                <a:r>
                  <a:rPr lang="en-US" altLang="ja-JP" dirty="0" smtClean="0">
                    <a:solidFill>
                      <a:schemeClr val="bg1"/>
                    </a:solidFill>
                  </a:rPr>
                  <a:t> </a:t>
                </a:r>
                <a14:m>
                  <m:oMath xmlns:m="http://schemas.openxmlformats.org/officeDocument/2006/math">
                    <m:sSub>
                      <m:sSubPr>
                        <m:ctrlPr>
                          <a:rPr lang="en-US" altLang="ja-JP" i="1" dirty="0">
                            <a:solidFill>
                              <a:schemeClr val="bg1"/>
                            </a:solidFill>
                            <a:latin typeface="Cambria Math" panose="02040503050406030204" pitchFamily="18" charset="0"/>
                          </a:rPr>
                        </m:ctrlPr>
                      </m:sSubPr>
                      <m:e>
                        <m:sSub>
                          <m:sSubPr>
                            <m:ctrlPr>
                              <a:rPr lang="en-US" altLang="ja-JP" b="0" i="1" dirty="0" smtClean="0">
                                <a:solidFill>
                                  <a:schemeClr val="bg1"/>
                                </a:solidFill>
                                <a:latin typeface="Cambria Math" panose="02040503050406030204" pitchFamily="18" charset="0"/>
                              </a:rPr>
                            </m:ctrlPr>
                          </m:sSubPr>
                          <m:e>
                            <m:r>
                              <a:rPr lang="en-US" altLang="ja-JP" b="0" i="1" dirty="0" smtClean="0">
                                <a:solidFill>
                                  <a:schemeClr val="bg1"/>
                                </a:solidFill>
                                <a:latin typeface="Cambria Math" panose="02040503050406030204" pitchFamily="18" charset="0"/>
                              </a:rPr>
                              <m:t>𝑃</m:t>
                            </m:r>
                          </m:e>
                          <m:sub>
                            <m:r>
                              <a:rPr lang="en-US" altLang="ja-JP" b="0" i="1" dirty="0" smtClean="0">
                                <a:solidFill>
                                  <a:schemeClr val="bg1"/>
                                </a:solidFill>
                                <a:latin typeface="Cambria Math" panose="02040503050406030204" pitchFamily="18" charset="0"/>
                              </a:rPr>
                              <m:t>𝑐</m:t>
                            </m:r>
                          </m:sub>
                        </m:sSub>
                        <m:d>
                          <m:dPr>
                            <m:ctrlPr>
                              <a:rPr lang="en-US" altLang="ja-JP" b="0" i="1" dirty="0" smtClean="0">
                                <a:solidFill>
                                  <a:schemeClr val="bg1"/>
                                </a:solidFill>
                                <a:latin typeface="Cambria Math" panose="02040503050406030204" pitchFamily="18" charset="0"/>
                              </a:rPr>
                            </m:ctrlPr>
                          </m:dPr>
                          <m:e>
                            <m:r>
                              <a:rPr lang="en-US" altLang="ja-JP" b="0" i="1" dirty="0" smtClean="0">
                                <a:solidFill>
                                  <a:schemeClr val="bg1"/>
                                </a:solidFill>
                                <a:latin typeface="Cambria Math" panose="02040503050406030204" pitchFamily="18" charset="0"/>
                              </a:rPr>
                              <m:t>4380</m:t>
                            </m:r>
                          </m:e>
                        </m:d>
                        <m:r>
                          <a:rPr lang="en-US" altLang="ja-JP" b="0" i="1" dirty="0" smtClean="0">
                            <a:solidFill>
                              <a:schemeClr val="bg1"/>
                            </a:solidFill>
                            <a:latin typeface="Cambria Math" panose="02040503050406030204" pitchFamily="18" charset="0"/>
                          </a:rPr>
                          <m:t>,</m:t>
                        </m:r>
                        <m:sSub>
                          <m:sSubPr>
                            <m:ctrlPr>
                              <a:rPr lang="en-US" altLang="ja-JP" b="0" i="1" dirty="0" smtClean="0">
                                <a:solidFill>
                                  <a:schemeClr val="bg1"/>
                                </a:solidFill>
                                <a:latin typeface="Cambria Math" panose="02040503050406030204" pitchFamily="18" charset="0"/>
                              </a:rPr>
                            </m:ctrlPr>
                          </m:sSubPr>
                          <m:e>
                            <m:r>
                              <a:rPr lang="en-US" altLang="ja-JP" b="0" i="1" dirty="0" smtClean="0">
                                <a:solidFill>
                                  <a:schemeClr val="bg1"/>
                                </a:solidFill>
                                <a:latin typeface="Cambria Math" panose="02040503050406030204" pitchFamily="18" charset="0"/>
                              </a:rPr>
                              <m:t>𝑃</m:t>
                            </m:r>
                          </m:e>
                          <m:sub>
                            <m:r>
                              <a:rPr lang="en-US" altLang="ja-JP" b="0" i="1" dirty="0" smtClean="0">
                                <a:solidFill>
                                  <a:schemeClr val="bg1"/>
                                </a:solidFill>
                                <a:latin typeface="Cambria Math" panose="02040503050406030204" pitchFamily="18" charset="0"/>
                              </a:rPr>
                              <m:t>𝑐</m:t>
                            </m:r>
                          </m:sub>
                        </m:sSub>
                        <m:r>
                          <a:rPr lang="en-US" altLang="ja-JP" b="0" i="1" dirty="0" smtClean="0">
                            <a:solidFill>
                              <a:schemeClr val="bg1"/>
                            </a:solidFill>
                            <a:latin typeface="Cambria Math" panose="02040503050406030204" pitchFamily="18" charset="0"/>
                          </a:rPr>
                          <m:t>(4450)</m:t>
                        </m:r>
                      </m:e>
                      <m:sub/>
                    </m:sSub>
                  </m:oMath>
                </a14:m>
                <a:endParaRPr kumimoji="1" lang="ja-JP" altLang="en-US" i="1" baseline="-25000" dirty="0">
                  <a:solidFill>
                    <a:schemeClr val="bg1"/>
                  </a:solidFill>
                </a:endParaRPr>
              </a:p>
            </p:txBody>
          </p:sp>
        </mc:Choice>
        <mc:Fallback xmlns="">
          <p:sp>
            <p:nvSpPr>
              <p:cNvPr id="2" name="タイトル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457200" y="1417638"/>
                <a:ext cx="8229600" cy="4525963"/>
              </a:xfrm>
            </p:spPr>
            <p:txBody>
              <a:bodyPr/>
              <a:lstStyle/>
              <a:p>
                <a:r>
                  <a:rPr kumimoji="1" lang="en-US" altLang="ja-JP" dirty="0" smtClean="0">
                    <a:solidFill>
                      <a:schemeClr val="bg1"/>
                    </a:solidFill>
                  </a:rPr>
                  <a:t>Is </a:t>
                </a:r>
                <a14:m>
                  <m:oMath xmlns:m="http://schemas.openxmlformats.org/officeDocument/2006/math">
                    <m:sSubSup>
                      <m:sSubSupPr>
                        <m:ctrlPr>
                          <a:rPr kumimoji="1" lang="en-US" altLang="ja-JP" b="0" i="1" smtClean="0">
                            <a:solidFill>
                              <a:schemeClr val="bg1"/>
                            </a:solidFill>
                            <a:latin typeface="Cambria Math" panose="02040503050406030204" pitchFamily="18" charset="0"/>
                          </a:rPr>
                        </m:ctrlPr>
                      </m:sSubSupPr>
                      <m:e>
                        <m:r>
                          <a:rPr kumimoji="1" lang="en-US" altLang="ja-JP" b="0" i="1" smtClean="0">
                            <a:solidFill>
                              <a:schemeClr val="bg1"/>
                            </a:solidFill>
                            <a:latin typeface="Cambria Math" panose="02040503050406030204" pitchFamily="18" charset="0"/>
                          </a:rPr>
                          <m:t>𝑃</m:t>
                        </m:r>
                      </m:e>
                      <m:sub>
                        <m:r>
                          <a:rPr kumimoji="1" lang="en-US" altLang="ja-JP" b="0" i="1" smtClean="0">
                            <a:solidFill>
                              <a:schemeClr val="bg1"/>
                            </a:solidFill>
                            <a:latin typeface="Cambria Math" panose="02040503050406030204" pitchFamily="18" charset="0"/>
                          </a:rPr>
                          <m:t>𝑐</m:t>
                        </m:r>
                      </m:sub>
                      <m:sup>
                        <m:r>
                          <a:rPr kumimoji="1" lang="en-US" altLang="ja-JP" b="0" i="1" smtClean="0">
                            <a:solidFill>
                              <a:schemeClr val="bg1"/>
                            </a:solidFill>
                            <a:latin typeface="Cambria Math" panose="02040503050406030204" pitchFamily="18" charset="0"/>
                          </a:rPr>
                          <m:t>+</m:t>
                        </m:r>
                      </m:sup>
                    </m:sSubSup>
                  </m:oMath>
                </a14:m>
                <a:r>
                  <a:rPr kumimoji="1" lang="en-US" altLang="ja-JP" dirty="0" smtClean="0">
                    <a:solidFill>
                      <a:schemeClr val="bg1"/>
                    </a:solidFill>
                  </a:rPr>
                  <a:t> the </a:t>
                </a:r>
                <a:r>
                  <a:rPr lang="en-US" altLang="ja-JP" dirty="0" smtClean="0">
                    <a:solidFill>
                      <a:schemeClr val="bg1"/>
                    </a:solidFill>
                  </a:rPr>
                  <a:t>N* with </a:t>
                </a:r>
                <a:r>
                  <a:rPr kumimoji="1" lang="en-US" altLang="ja-JP" dirty="0" smtClean="0">
                    <a:solidFill>
                      <a:schemeClr val="bg1"/>
                    </a:solidFill>
                  </a:rPr>
                  <a:t>a hidden c-</a:t>
                </a:r>
                <a:r>
                  <a:rPr kumimoji="1" lang="en-US" altLang="ja-JP" dirty="0" err="1" smtClean="0">
                    <a:solidFill>
                      <a:schemeClr val="bg1"/>
                    </a:solidFill>
                  </a:rPr>
                  <a:t>cbar</a:t>
                </a:r>
                <a:r>
                  <a:rPr kumimoji="1" lang="en-US" altLang="ja-JP" dirty="0" smtClean="0">
                    <a:solidFill>
                      <a:schemeClr val="bg1"/>
                    </a:solidFill>
                  </a:rPr>
                  <a:t>?</a:t>
                </a:r>
              </a:p>
              <a:p>
                <a14:m>
                  <m:oMath xmlns:m="http://schemas.openxmlformats.org/officeDocument/2006/math">
                    <m:sSub>
                      <m:sSubPr>
                        <m:ctrlPr>
                          <a:rPr lang="en-US" altLang="ja-JP" i="1" dirty="0">
                            <a:solidFill>
                              <a:schemeClr val="bg1"/>
                            </a:solidFill>
                            <a:latin typeface="Cambria Math" panose="02040503050406030204" pitchFamily="18" charset="0"/>
                          </a:rPr>
                        </m:ctrlPr>
                      </m:sSubPr>
                      <m:e>
                        <m:r>
                          <a:rPr lang="en-US" altLang="ja-JP" b="0" i="1" dirty="0" smtClean="0">
                            <a:solidFill>
                              <a:schemeClr val="bg1"/>
                            </a:solidFill>
                            <a:latin typeface="Cambria Math" panose="02040503050406030204" pitchFamily="18" charset="0"/>
                          </a:rPr>
                          <m:t>𝑃</m:t>
                        </m:r>
                      </m:e>
                      <m:sub>
                        <m:r>
                          <a:rPr lang="en-US" altLang="ja-JP" i="1" dirty="0">
                            <a:solidFill>
                              <a:schemeClr val="bg1"/>
                            </a:solidFill>
                            <a:latin typeface="Cambria Math" panose="02040503050406030204" pitchFamily="18" charset="0"/>
                          </a:rPr>
                          <m:t>𝑐</m:t>
                        </m:r>
                      </m:sub>
                    </m:sSub>
                  </m:oMath>
                </a14:m>
                <a:r>
                  <a:rPr lang="en-US" altLang="ja-JP" dirty="0" smtClean="0">
                    <a:solidFill>
                      <a:schemeClr val="bg1"/>
                    </a:solidFill>
                  </a:rPr>
                  <a:t> can be excited on its mass with 10 GeV/c pion beam at </a:t>
                </a:r>
                <a:r>
                  <a:rPr kumimoji="1" lang="en-US" altLang="ja-JP" dirty="0" smtClean="0">
                    <a:solidFill>
                      <a:schemeClr val="bg1"/>
                    </a:solidFill>
                  </a:rPr>
                  <a:t>J-PARC.</a:t>
                </a:r>
              </a:p>
              <a:p>
                <a:r>
                  <a:rPr lang="en-US" altLang="ja-JP" dirty="0" smtClean="0">
                    <a:solidFill>
                      <a:schemeClr val="bg1"/>
                    </a:solidFill>
                  </a:rPr>
                  <a:t>Its decay modes to </a:t>
                </a:r>
                <a14:m>
                  <m:oMath xmlns:m="http://schemas.openxmlformats.org/officeDocument/2006/math">
                    <m:sSub>
                      <m:sSubPr>
                        <m:ctrlPr>
                          <a:rPr lang="en-US" altLang="ja-JP" b="0" i="1" dirty="0" smtClean="0">
                            <a:solidFill>
                              <a:srgbClr val="FFFF00"/>
                            </a:solidFill>
                            <a:latin typeface="Cambria Math" panose="02040503050406030204" pitchFamily="18" charset="0"/>
                          </a:rPr>
                        </m:ctrlPr>
                      </m:sSubPr>
                      <m:e>
                        <m:r>
                          <a:rPr lang="en-US" altLang="ja-JP" b="0" i="1" dirty="0" smtClean="0">
                            <a:solidFill>
                              <a:srgbClr val="FFFF00"/>
                            </a:solidFill>
                            <a:latin typeface="Cambria Math" panose="02040503050406030204" pitchFamily="18" charset="0"/>
                          </a:rPr>
                          <m:t>𝑌</m:t>
                        </m:r>
                      </m:e>
                      <m:sub>
                        <m:r>
                          <a:rPr lang="en-US" altLang="ja-JP" b="0" i="1" dirty="0" smtClean="0">
                            <a:solidFill>
                              <a:srgbClr val="FFFF00"/>
                            </a:solidFill>
                            <a:latin typeface="Cambria Math" panose="02040503050406030204" pitchFamily="18" charset="0"/>
                          </a:rPr>
                          <m:t>𝑐</m:t>
                        </m:r>
                      </m:sub>
                    </m:sSub>
                    <m:r>
                      <a:rPr lang="en-US" altLang="ja-JP" i="1" dirty="0" err="1" smtClean="0">
                        <a:solidFill>
                          <a:srgbClr val="FFFF00"/>
                        </a:solidFill>
                        <a:latin typeface="Cambria Math" panose="02040503050406030204" pitchFamily="18" charset="0"/>
                      </a:rPr>
                      <m:t>+</m:t>
                    </m:r>
                    <m:acc>
                      <m:accPr>
                        <m:chr m:val="̅"/>
                        <m:ctrlPr>
                          <a:rPr lang="en-US" altLang="ja-JP" b="0" i="1" dirty="0" smtClean="0">
                            <a:solidFill>
                              <a:srgbClr val="FFFF00"/>
                            </a:solidFill>
                            <a:latin typeface="Cambria Math" panose="02040503050406030204" pitchFamily="18" charset="0"/>
                          </a:rPr>
                        </m:ctrlPr>
                      </m:accPr>
                      <m:e>
                        <m:r>
                          <a:rPr lang="en-US" altLang="ja-JP" b="0" i="1" dirty="0" smtClean="0">
                            <a:solidFill>
                              <a:srgbClr val="FFFF00"/>
                            </a:solidFill>
                            <a:latin typeface="Cambria Math" panose="02040503050406030204" pitchFamily="18" charset="0"/>
                          </a:rPr>
                          <m:t>𝐷</m:t>
                        </m:r>
                      </m:e>
                    </m:acc>
                  </m:oMath>
                </a14:m>
                <a:r>
                  <a:rPr lang="en-US" altLang="ja-JP" dirty="0" smtClean="0">
                    <a:solidFill>
                      <a:schemeClr val="bg1"/>
                    </a:solidFill>
                  </a:rPr>
                  <a:t>.</a:t>
                </a:r>
              </a:p>
              <a:p>
                <a:r>
                  <a:rPr lang="en-US" altLang="ja-JP" dirty="0" smtClean="0">
                    <a:solidFill>
                      <a:schemeClr val="bg1"/>
                    </a:solidFill>
                  </a:rPr>
                  <a:t>Its family? </a:t>
                </a:r>
                <a:endParaRPr kumimoji="1" lang="en-US" altLang="ja-JP" dirty="0" smtClean="0">
                  <a:solidFill>
                    <a:schemeClr val="bg1"/>
                  </a:solidFill>
                </a:endParaRPr>
              </a:p>
              <a:p>
                <a:endParaRPr kumimoji="1" lang="ja-JP" altLang="en-US" dirty="0">
                  <a:solidFill>
                    <a:schemeClr val="bg1"/>
                  </a:solidFill>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457200" y="1417638"/>
                <a:ext cx="8229600" cy="4525963"/>
              </a:xfrm>
              <a:blipFill rotWithShape="0">
                <a:blip r:embed="rId3"/>
                <a:stretch>
                  <a:fillRect l="-1704" t="-1617"/>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32</a:t>
            </a:fld>
            <a:endParaRPr lang="ja-JP" altLang="en-US" dirty="0">
              <a:solidFill>
                <a:prstClr val="black">
                  <a:tint val="75000"/>
                </a:prstClr>
              </a:solidFill>
            </a:endParaRPr>
          </a:p>
        </p:txBody>
      </p:sp>
      <p:pic>
        <p:nvPicPr>
          <p:cNvPr id="5" name="図 4"/>
          <p:cNvPicPr>
            <a:picLocks noChangeAspect="1"/>
          </p:cNvPicPr>
          <p:nvPr/>
        </p:nvPicPr>
        <p:blipFill>
          <a:blip r:embed="rId4"/>
          <a:stretch>
            <a:fillRect/>
          </a:stretch>
        </p:blipFill>
        <p:spPr>
          <a:xfrm>
            <a:off x="5654501" y="3442646"/>
            <a:ext cx="3168998" cy="2707329"/>
          </a:xfrm>
          <a:prstGeom prst="rect">
            <a:avLst/>
          </a:prstGeom>
        </p:spPr>
      </p:pic>
      <p:sp>
        <p:nvSpPr>
          <p:cNvPr id="7" name="下矢印 6"/>
          <p:cNvSpPr/>
          <p:nvPr/>
        </p:nvSpPr>
        <p:spPr>
          <a:xfrm>
            <a:off x="6568440" y="3834503"/>
            <a:ext cx="324000" cy="3960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下矢印 7"/>
          <p:cNvSpPr/>
          <p:nvPr/>
        </p:nvSpPr>
        <p:spPr>
          <a:xfrm>
            <a:off x="6831480" y="3150482"/>
            <a:ext cx="324000" cy="3960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p:cNvCxnSpPr/>
          <p:nvPr/>
        </p:nvCxnSpPr>
        <p:spPr>
          <a:xfrm>
            <a:off x="1432560" y="5627688"/>
            <a:ext cx="2621280" cy="6096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1458099" y="4951403"/>
            <a:ext cx="908026" cy="67628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H="1">
            <a:off x="3193010" y="5002847"/>
            <a:ext cx="860830" cy="65532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9" name="正方形/長方形 18"/>
              <p:cNvSpPr/>
              <p:nvPr/>
            </p:nvSpPr>
            <p:spPr>
              <a:xfrm>
                <a:off x="4176220" y="5427335"/>
                <a:ext cx="522771" cy="461665"/>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US" altLang="ja-JP" sz="2400" i="1" dirty="0">
                              <a:solidFill>
                                <a:srgbClr val="FFFF00"/>
                              </a:solidFill>
                              <a:latin typeface="Cambria Math" panose="02040503050406030204" pitchFamily="18" charset="0"/>
                            </a:rPr>
                          </m:ctrlPr>
                        </m:sSubPr>
                        <m:e>
                          <m:r>
                            <a:rPr lang="en-US" altLang="ja-JP" sz="2400" i="1" dirty="0">
                              <a:solidFill>
                                <a:srgbClr val="FFFF00"/>
                              </a:solidFill>
                              <a:latin typeface="Cambria Math" panose="02040503050406030204" pitchFamily="18" charset="0"/>
                            </a:rPr>
                            <m:t>𝑌</m:t>
                          </m:r>
                        </m:e>
                        <m:sub>
                          <m:r>
                            <a:rPr lang="en-US" altLang="ja-JP" sz="2400" i="1" dirty="0">
                              <a:solidFill>
                                <a:srgbClr val="FFFF00"/>
                              </a:solidFill>
                              <a:latin typeface="Cambria Math" panose="02040503050406030204" pitchFamily="18" charset="0"/>
                            </a:rPr>
                            <m:t>𝑐</m:t>
                          </m:r>
                        </m:sub>
                      </m:sSub>
                    </m:oMath>
                  </m:oMathPara>
                </a14:m>
                <a:endParaRPr lang="ja-JP" altLang="en-US" sz="2400" dirty="0"/>
              </a:p>
            </p:txBody>
          </p:sp>
        </mc:Choice>
        <mc:Fallback>
          <p:sp>
            <p:nvSpPr>
              <p:cNvPr id="19" name="正方形/長方形 18"/>
              <p:cNvSpPr>
                <a:spLocks noRot="1" noChangeAspect="1" noMove="1" noResize="1" noEditPoints="1" noAdjustHandles="1" noChangeArrowheads="1" noChangeShapeType="1" noTextEdit="1"/>
              </p:cNvSpPr>
              <p:nvPr/>
            </p:nvSpPr>
            <p:spPr>
              <a:xfrm>
                <a:off x="4176220" y="5427335"/>
                <a:ext cx="522771" cy="461665"/>
              </a:xfrm>
              <a:prstGeom prst="rect">
                <a:avLst/>
              </a:prstGeom>
              <a:blipFill rotWithShape="0">
                <a:blip r:embed="rId5"/>
                <a:stretch>
                  <a:fillRect/>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20" name="正方形/長方形 19"/>
              <p:cNvSpPr/>
              <p:nvPr/>
            </p:nvSpPr>
            <p:spPr>
              <a:xfrm>
                <a:off x="4160980" y="4690091"/>
                <a:ext cx="483850" cy="461665"/>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acc>
                        <m:accPr>
                          <m:chr m:val="̅"/>
                          <m:ctrlPr>
                            <a:rPr lang="en-US" altLang="ja-JP" sz="2400" i="1" dirty="0">
                              <a:solidFill>
                                <a:srgbClr val="FFFF00"/>
                              </a:solidFill>
                              <a:latin typeface="Cambria Math" panose="02040503050406030204" pitchFamily="18" charset="0"/>
                            </a:rPr>
                          </m:ctrlPr>
                        </m:accPr>
                        <m:e>
                          <m:r>
                            <a:rPr lang="en-US" altLang="ja-JP" sz="2400" i="1" dirty="0">
                              <a:solidFill>
                                <a:srgbClr val="FFFF00"/>
                              </a:solidFill>
                              <a:latin typeface="Cambria Math" panose="02040503050406030204" pitchFamily="18" charset="0"/>
                            </a:rPr>
                            <m:t>𝐷</m:t>
                          </m:r>
                        </m:e>
                      </m:acc>
                    </m:oMath>
                  </m:oMathPara>
                </a14:m>
                <a:endParaRPr lang="ja-JP" altLang="en-US" sz="2400" dirty="0"/>
              </a:p>
            </p:txBody>
          </p:sp>
        </mc:Choice>
        <mc:Fallback>
          <p:sp>
            <p:nvSpPr>
              <p:cNvPr id="20" name="正方形/長方形 19"/>
              <p:cNvSpPr>
                <a:spLocks noRot="1" noChangeAspect="1" noMove="1" noResize="1" noEditPoints="1" noAdjustHandles="1" noChangeArrowheads="1" noChangeShapeType="1" noTextEdit="1"/>
              </p:cNvSpPr>
              <p:nvPr/>
            </p:nvSpPr>
            <p:spPr>
              <a:xfrm>
                <a:off x="4160980" y="4690091"/>
                <a:ext cx="483850" cy="461665"/>
              </a:xfrm>
              <a:prstGeom prst="rect">
                <a:avLst/>
              </a:prstGeom>
              <a:blipFill rotWithShape="0">
                <a:blip r:embed="rId6"/>
                <a:stretch>
                  <a:fillRect r="-3797"/>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21" name="正方形/長方形 20"/>
              <p:cNvSpPr/>
              <p:nvPr/>
            </p:nvSpPr>
            <p:spPr>
              <a:xfrm>
                <a:off x="848599" y="5427335"/>
                <a:ext cx="487120" cy="461665"/>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altLang="ja-JP" sz="2400" b="0" i="1" smtClean="0">
                          <a:solidFill>
                            <a:srgbClr val="FFFF00"/>
                          </a:solidFill>
                          <a:latin typeface="Cambria Math" panose="02040503050406030204" pitchFamily="18" charset="0"/>
                        </a:rPr>
                        <m:t>𝑁</m:t>
                      </m:r>
                    </m:oMath>
                  </m:oMathPara>
                </a14:m>
                <a:endParaRPr lang="ja-JP" altLang="en-US" sz="2400" dirty="0">
                  <a:solidFill>
                    <a:srgbClr val="FFFF00"/>
                  </a:solidFill>
                </a:endParaRPr>
              </a:p>
            </p:txBody>
          </p:sp>
        </mc:Choice>
        <mc:Fallback>
          <p:sp>
            <p:nvSpPr>
              <p:cNvPr id="21" name="正方形/長方形 20"/>
              <p:cNvSpPr>
                <a:spLocks noRot="1" noChangeAspect="1" noMove="1" noResize="1" noEditPoints="1" noAdjustHandles="1" noChangeArrowheads="1" noChangeShapeType="1" noTextEdit="1"/>
              </p:cNvSpPr>
              <p:nvPr/>
            </p:nvSpPr>
            <p:spPr>
              <a:xfrm>
                <a:off x="848599" y="5427335"/>
                <a:ext cx="487120" cy="461665"/>
              </a:xfrm>
              <a:prstGeom prst="rect">
                <a:avLst/>
              </a:prstGeom>
              <a:blipFill rotWithShape="0">
                <a:blip r:embed="rId7"/>
                <a:stretch>
                  <a:fillRect/>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22" name="正方形/長方形 21"/>
              <p:cNvSpPr/>
              <p:nvPr/>
            </p:nvSpPr>
            <p:spPr>
              <a:xfrm>
                <a:off x="863839" y="4600109"/>
                <a:ext cx="442942" cy="461665"/>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ja-JP" altLang="en-US" sz="2400" b="0" i="1" smtClean="0">
                          <a:solidFill>
                            <a:srgbClr val="FFFF00"/>
                          </a:solidFill>
                          <a:latin typeface="Cambria Math" panose="02040503050406030204" pitchFamily="18" charset="0"/>
                        </a:rPr>
                        <m:t>𝜋</m:t>
                      </m:r>
                    </m:oMath>
                  </m:oMathPara>
                </a14:m>
                <a:endParaRPr lang="ja-JP" altLang="en-US" sz="2400" dirty="0">
                  <a:solidFill>
                    <a:srgbClr val="FFFF00"/>
                  </a:solidFill>
                </a:endParaRPr>
              </a:p>
            </p:txBody>
          </p:sp>
        </mc:Choice>
        <mc:Fallback>
          <p:sp>
            <p:nvSpPr>
              <p:cNvPr id="22" name="正方形/長方形 21"/>
              <p:cNvSpPr>
                <a:spLocks noRot="1" noChangeAspect="1" noMove="1" noResize="1" noEditPoints="1" noAdjustHandles="1" noChangeArrowheads="1" noChangeShapeType="1" noTextEdit="1"/>
              </p:cNvSpPr>
              <p:nvPr/>
            </p:nvSpPr>
            <p:spPr>
              <a:xfrm>
                <a:off x="863839" y="4600109"/>
                <a:ext cx="442942" cy="461665"/>
              </a:xfrm>
              <a:prstGeom prst="rect">
                <a:avLst/>
              </a:prstGeom>
              <a:blipFill rotWithShape="0">
                <a:blip r:embed="rId8"/>
                <a:stretch>
                  <a:fillRect/>
                </a:stretch>
              </a:blipFill>
            </p:spPr>
            <p:txBody>
              <a:bodyPr/>
              <a:lstStyle/>
              <a:p>
                <a:r>
                  <a:rPr lang="ja-JP" altLang="en-US">
                    <a:noFill/>
                  </a:rPr>
                  <a:t> </a:t>
                </a:r>
              </a:p>
            </p:txBody>
          </p:sp>
        </mc:Fallback>
      </mc:AlternateContent>
      <p:cxnSp>
        <p:nvCxnSpPr>
          <p:cNvPr id="23" name="直線コネクタ 22"/>
          <p:cNvCxnSpPr/>
          <p:nvPr/>
        </p:nvCxnSpPr>
        <p:spPr>
          <a:xfrm>
            <a:off x="2366125" y="5627687"/>
            <a:ext cx="865558" cy="24290"/>
          </a:xfrm>
          <a:prstGeom prst="line">
            <a:avLst/>
          </a:prstGeom>
          <a:ln w="76200">
            <a:solidFill>
              <a:srgbClr val="00FFF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6" name="正方形/長方形 25"/>
              <p:cNvSpPr/>
              <p:nvPr/>
            </p:nvSpPr>
            <p:spPr>
              <a:xfrm>
                <a:off x="2513276" y="5031294"/>
                <a:ext cx="661207" cy="52322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US" altLang="ja-JP" sz="2800" b="1" i="1" dirty="0">
                              <a:solidFill>
                                <a:schemeClr val="bg1"/>
                              </a:solidFill>
                              <a:latin typeface="Cambria Math" panose="02040503050406030204" pitchFamily="18" charset="0"/>
                            </a:rPr>
                          </m:ctrlPr>
                        </m:sSubPr>
                        <m:e>
                          <m:r>
                            <a:rPr lang="en-US" altLang="ja-JP" sz="2800" b="1" i="1" dirty="0">
                              <a:solidFill>
                                <a:schemeClr val="bg1"/>
                              </a:solidFill>
                              <a:latin typeface="Cambria Math" panose="02040503050406030204" pitchFamily="18" charset="0"/>
                            </a:rPr>
                            <m:t>𝑷</m:t>
                          </m:r>
                        </m:e>
                        <m:sub>
                          <m:r>
                            <a:rPr lang="en-US" altLang="ja-JP" sz="2800" b="1" i="1" dirty="0">
                              <a:solidFill>
                                <a:schemeClr val="bg1"/>
                              </a:solidFill>
                              <a:latin typeface="Cambria Math" panose="02040503050406030204" pitchFamily="18" charset="0"/>
                            </a:rPr>
                            <m:t>𝒄</m:t>
                          </m:r>
                        </m:sub>
                      </m:sSub>
                    </m:oMath>
                  </m:oMathPara>
                </a14:m>
                <a:endParaRPr lang="ja-JP" altLang="en-US" sz="2800" b="1" dirty="0"/>
              </a:p>
            </p:txBody>
          </p:sp>
        </mc:Choice>
        <mc:Fallback>
          <p:sp>
            <p:nvSpPr>
              <p:cNvPr id="26" name="正方形/長方形 25"/>
              <p:cNvSpPr>
                <a:spLocks noRot="1" noChangeAspect="1" noMove="1" noResize="1" noEditPoints="1" noAdjustHandles="1" noChangeArrowheads="1" noChangeShapeType="1" noTextEdit="1"/>
              </p:cNvSpPr>
              <p:nvPr/>
            </p:nvSpPr>
            <p:spPr>
              <a:xfrm>
                <a:off x="2513276" y="5031294"/>
                <a:ext cx="661207" cy="523220"/>
              </a:xfrm>
              <a:prstGeom prst="rect">
                <a:avLst/>
              </a:prstGeom>
              <a:blipFill rotWithShape="0">
                <a:blip r:embed="rId9"/>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5677944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467544" y="78378"/>
            <a:ext cx="3528392" cy="3390922"/>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a:stretch>
            <a:fillRect/>
          </a:stretch>
        </p:blipFill>
        <p:spPr bwMode="auto">
          <a:xfrm>
            <a:off x="487623" y="3533504"/>
            <a:ext cx="3168352" cy="3118975"/>
          </a:xfrm>
          <a:prstGeom prst="rect">
            <a:avLst/>
          </a:prstGeom>
          <a:noFill/>
          <a:ln w="9525">
            <a:noFill/>
            <a:miter lim="800000"/>
            <a:headEnd/>
            <a:tailEnd/>
          </a:ln>
        </p:spPr>
      </p:pic>
      <p:pic>
        <p:nvPicPr>
          <p:cNvPr id="7" name="Picture 4"/>
          <p:cNvPicPr>
            <a:picLocks noChangeAspect="1" noChangeArrowheads="1"/>
          </p:cNvPicPr>
          <p:nvPr/>
        </p:nvPicPr>
        <p:blipFill>
          <a:blip r:embed="rId4" cstate="print"/>
          <a:srcRect b="49718"/>
          <a:stretch>
            <a:fillRect/>
          </a:stretch>
        </p:blipFill>
        <p:spPr bwMode="auto">
          <a:xfrm>
            <a:off x="4873095" y="606654"/>
            <a:ext cx="3416115" cy="2880320"/>
          </a:xfrm>
          <a:prstGeom prst="rect">
            <a:avLst/>
          </a:prstGeom>
          <a:noFill/>
          <a:ln w="9525">
            <a:noFill/>
            <a:miter lim="800000"/>
            <a:headEnd/>
            <a:tailEnd/>
          </a:ln>
        </p:spPr>
      </p:pic>
      <p:sp>
        <p:nvSpPr>
          <p:cNvPr id="8" name="テキスト ボックス 7"/>
          <p:cNvSpPr txBox="1"/>
          <p:nvPr/>
        </p:nvSpPr>
        <p:spPr>
          <a:xfrm>
            <a:off x="2147901" y="617691"/>
            <a:ext cx="1290738" cy="461665"/>
          </a:xfrm>
          <a:prstGeom prst="rect">
            <a:avLst/>
          </a:prstGeom>
          <a:noFill/>
          <a:ln>
            <a:solidFill>
              <a:srgbClr val="FF0000"/>
            </a:solidFill>
          </a:ln>
        </p:spPr>
        <p:txBody>
          <a:bodyPr wrap="none" rtlCol="0">
            <a:spAutoFit/>
          </a:bodyPr>
          <a:lstStyle/>
          <a:p>
            <a:r>
              <a:rPr lang="en-US" altLang="ja-JP" sz="2400" b="1" dirty="0" err="1" smtClean="0">
                <a:solidFill>
                  <a:prstClr val="black"/>
                </a:solidFill>
                <a:latin typeface="Symbol" pitchFamily="18" charset="2"/>
              </a:rPr>
              <a:t>L</a:t>
            </a:r>
            <a:r>
              <a:rPr lang="en-US" altLang="ja-JP" sz="2400" b="1" baseline="-25000" dirty="0" err="1" smtClean="0">
                <a:solidFill>
                  <a:prstClr val="black"/>
                </a:solidFill>
              </a:rPr>
              <a:t>c</a:t>
            </a:r>
            <a:r>
              <a:rPr lang="en-US" altLang="ja-JP" sz="2400" b="1" dirty="0" smtClean="0">
                <a:solidFill>
                  <a:prstClr val="black"/>
                </a:solidFill>
              </a:rPr>
              <a:t>(2880)</a:t>
            </a:r>
            <a:endParaRPr lang="ja-JP" altLang="en-US" sz="2400" b="1" dirty="0">
              <a:solidFill>
                <a:prstClr val="black"/>
              </a:solidFill>
            </a:endParaRPr>
          </a:p>
        </p:txBody>
      </p:sp>
      <p:sp>
        <p:nvSpPr>
          <p:cNvPr id="9" name="テキスト ボックス 8"/>
          <p:cNvSpPr txBox="1"/>
          <p:nvPr/>
        </p:nvSpPr>
        <p:spPr>
          <a:xfrm>
            <a:off x="2174335" y="1780214"/>
            <a:ext cx="1050288" cy="369332"/>
          </a:xfrm>
          <a:prstGeom prst="rect">
            <a:avLst/>
          </a:prstGeom>
          <a:noFill/>
        </p:spPr>
        <p:txBody>
          <a:bodyPr wrap="none" rtlCol="0">
            <a:spAutoFit/>
          </a:bodyPr>
          <a:lstStyle/>
          <a:p>
            <a:r>
              <a:rPr lang="en-US" altLang="ja-JP" dirty="0" err="1" smtClean="0">
                <a:solidFill>
                  <a:prstClr val="black"/>
                </a:solidFill>
                <a:latin typeface="Symbol" pitchFamily="18" charset="2"/>
              </a:rPr>
              <a:t>L</a:t>
            </a:r>
            <a:r>
              <a:rPr lang="en-US" altLang="ja-JP" baseline="-25000" dirty="0" err="1" smtClean="0">
                <a:solidFill>
                  <a:prstClr val="black"/>
                </a:solidFill>
              </a:rPr>
              <a:t>c</a:t>
            </a:r>
            <a:r>
              <a:rPr lang="en-US" altLang="ja-JP" dirty="0" smtClean="0">
                <a:solidFill>
                  <a:prstClr val="black"/>
                </a:solidFill>
              </a:rPr>
              <a:t>(2940)</a:t>
            </a:r>
            <a:endParaRPr lang="ja-JP" altLang="en-US" dirty="0">
              <a:solidFill>
                <a:prstClr val="black"/>
              </a:solidFill>
            </a:endParaRPr>
          </a:p>
        </p:txBody>
      </p:sp>
      <p:sp>
        <p:nvSpPr>
          <p:cNvPr id="10" name="テキスト ボックス 9"/>
          <p:cNvSpPr txBox="1"/>
          <p:nvPr/>
        </p:nvSpPr>
        <p:spPr>
          <a:xfrm>
            <a:off x="1953213" y="5292213"/>
            <a:ext cx="1163106" cy="400110"/>
          </a:xfrm>
          <a:prstGeom prst="rect">
            <a:avLst/>
          </a:prstGeom>
          <a:noFill/>
        </p:spPr>
        <p:txBody>
          <a:bodyPr wrap="square" rtlCol="0">
            <a:spAutoFit/>
          </a:bodyPr>
          <a:lstStyle/>
          <a:p>
            <a:r>
              <a:rPr lang="en-US" altLang="ja-JP" sz="2000" b="1" dirty="0" err="1" smtClean="0">
                <a:solidFill>
                  <a:prstClr val="black"/>
                </a:solidFill>
                <a:latin typeface="Symbol" pitchFamily="18" charset="2"/>
              </a:rPr>
              <a:t>S</a:t>
            </a:r>
            <a:r>
              <a:rPr lang="en-US" altLang="ja-JP" sz="2000" b="1" baseline="-25000" dirty="0" err="1" smtClean="0">
                <a:solidFill>
                  <a:prstClr val="black"/>
                </a:solidFill>
              </a:rPr>
              <a:t>c</a:t>
            </a:r>
            <a:r>
              <a:rPr lang="en-US" altLang="ja-JP" sz="2000" b="1" baseline="30000" dirty="0" smtClean="0">
                <a:solidFill>
                  <a:prstClr val="black"/>
                </a:solidFill>
              </a:rPr>
              <a:t>*</a:t>
            </a:r>
            <a:r>
              <a:rPr lang="en-US" altLang="ja-JP" sz="2000" b="1" dirty="0" smtClean="0">
                <a:solidFill>
                  <a:prstClr val="black"/>
                </a:solidFill>
              </a:rPr>
              <a:t>(2520)</a:t>
            </a:r>
            <a:endParaRPr lang="ja-JP" altLang="en-US" sz="2000" b="1" dirty="0">
              <a:solidFill>
                <a:prstClr val="black"/>
              </a:solidFill>
            </a:endParaRPr>
          </a:p>
        </p:txBody>
      </p:sp>
      <p:sp>
        <p:nvSpPr>
          <p:cNvPr id="11" name="テキスト ボックス 10"/>
          <p:cNvSpPr txBox="1"/>
          <p:nvPr/>
        </p:nvSpPr>
        <p:spPr>
          <a:xfrm>
            <a:off x="1511468" y="3801435"/>
            <a:ext cx="1178772" cy="400110"/>
          </a:xfrm>
          <a:prstGeom prst="rect">
            <a:avLst/>
          </a:prstGeom>
          <a:noFill/>
        </p:spPr>
        <p:txBody>
          <a:bodyPr wrap="square" rtlCol="0">
            <a:spAutoFit/>
          </a:bodyPr>
          <a:lstStyle/>
          <a:p>
            <a:r>
              <a:rPr lang="en-US" altLang="ja-JP" sz="2000" b="1" dirty="0" smtClean="0">
                <a:solidFill>
                  <a:prstClr val="black"/>
                </a:solidFill>
                <a:latin typeface="Symbol" pitchFamily="18" charset="2"/>
              </a:rPr>
              <a:t>S</a:t>
            </a:r>
            <a:r>
              <a:rPr lang="en-US" altLang="ja-JP" sz="2000" b="1" baseline="-25000" dirty="0" smtClean="0">
                <a:solidFill>
                  <a:prstClr val="black"/>
                </a:solidFill>
              </a:rPr>
              <a:t>c</a:t>
            </a:r>
            <a:r>
              <a:rPr lang="en-US" altLang="ja-JP" sz="2000" b="1" dirty="0" smtClean="0">
                <a:solidFill>
                  <a:prstClr val="black"/>
                </a:solidFill>
              </a:rPr>
              <a:t>(2455)</a:t>
            </a:r>
            <a:endParaRPr lang="ja-JP" altLang="en-US" sz="2000" b="1" dirty="0">
              <a:solidFill>
                <a:prstClr val="black"/>
              </a:solidFill>
            </a:endParaRPr>
          </a:p>
        </p:txBody>
      </p:sp>
      <p:sp>
        <p:nvSpPr>
          <p:cNvPr id="13" name="テキスト ボックス 12"/>
          <p:cNvSpPr txBox="1"/>
          <p:nvPr/>
        </p:nvSpPr>
        <p:spPr>
          <a:xfrm>
            <a:off x="4239976" y="80322"/>
            <a:ext cx="4493698" cy="461665"/>
          </a:xfrm>
          <a:prstGeom prst="rect">
            <a:avLst/>
          </a:prstGeom>
          <a:solidFill>
            <a:schemeClr val="bg1"/>
          </a:solidFill>
        </p:spPr>
        <p:txBody>
          <a:bodyPr wrap="square" rtlCol="0">
            <a:spAutoFit/>
          </a:bodyPr>
          <a:lstStyle/>
          <a:p>
            <a:r>
              <a:rPr lang="en-US" altLang="ja-JP" sz="2400" dirty="0" err="1" smtClean="0">
                <a:solidFill>
                  <a:srgbClr val="0000FF"/>
                </a:solidFill>
              </a:rPr>
              <a:t>Lc</a:t>
            </a:r>
            <a:r>
              <a:rPr lang="en-US" altLang="ja-JP" sz="2400" dirty="0" smtClean="0">
                <a:solidFill>
                  <a:srgbClr val="0000FF"/>
                </a:solidFill>
              </a:rPr>
              <a:t>(2880)Belle, PRL98, 262001(’07) </a:t>
            </a:r>
            <a:endParaRPr lang="ja-JP" altLang="en-US" sz="2400" dirty="0">
              <a:solidFill>
                <a:srgbClr val="0000FF"/>
              </a:solidFill>
            </a:endParaRPr>
          </a:p>
        </p:txBody>
      </p:sp>
      <p:sp>
        <p:nvSpPr>
          <p:cNvPr id="17" name="テキスト ボックス 16"/>
          <p:cNvSpPr txBox="1"/>
          <p:nvPr/>
        </p:nvSpPr>
        <p:spPr>
          <a:xfrm>
            <a:off x="5815892" y="764058"/>
            <a:ext cx="2141933" cy="369332"/>
          </a:xfrm>
          <a:prstGeom prst="rect">
            <a:avLst/>
          </a:prstGeom>
          <a:noFill/>
        </p:spPr>
        <p:txBody>
          <a:bodyPr wrap="none" rtlCol="0">
            <a:spAutoFit/>
          </a:bodyPr>
          <a:lstStyle/>
          <a:p>
            <a:r>
              <a:rPr lang="en-US" altLang="ja-JP" dirty="0" err="1" smtClean="0">
                <a:solidFill>
                  <a:prstClr val="black"/>
                </a:solidFill>
                <a:latin typeface="Symbol" pitchFamily="18" charset="2"/>
              </a:rPr>
              <a:t>L</a:t>
            </a:r>
            <a:r>
              <a:rPr lang="en-US" altLang="ja-JP" baseline="-25000" dirty="0" err="1" smtClean="0">
                <a:solidFill>
                  <a:prstClr val="black"/>
                </a:solidFill>
              </a:rPr>
              <a:t>c</a:t>
            </a:r>
            <a:r>
              <a:rPr lang="en-US" altLang="ja-JP" dirty="0" smtClean="0">
                <a:solidFill>
                  <a:prstClr val="black"/>
                </a:solidFill>
              </a:rPr>
              <a:t>(2880)-&gt;</a:t>
            </a:r>
            <a:r>
              <a:rPr lang="en-US" altLang="ja-JP" dirty="0" err="1" smtClean="0">
                <a:solidFill>
                  <a:prstClr val="black"/>
                </a:solidFill>
                <a:latin typeface="Symbol" pitchFamily="18" charset="2"/>
              </a:rPr>
              <a:t>pS</a:t>
            </a:r>
            <a:r>
              <a:rPr lang="en-US" altLang="ja-JP" baseline="-25000" dirty="0" err="1" smtClean="0">
                <a:solidFill>
                  <a:prstClr val="black"/>
                </a:solidFill>
              </a:rPr>
              <a:t>c</a:t>
            </a:r>
            <a:r>
              <a:rPr lang="en-US" altLang="ja-JP" dirty="0" smtClean="0">
                <a:solidFill>
                  <a:prstClr val="black"/>
                </a:solidFill>
              </a:rPr>
              <a:t>(2455)</a:t>
            </a:r>
            <a:endParaRPr lang="ja-JP" altLang="en-US" dirty="0" smtClean="0">
              <a:solidFill>
                <a:prstClr val="black"/>
              </a:solidFill>
            </a:endParaRPr>
          </a:p>
        </p:txBody>
      </p:sp>
      <p:sp>
        <p:nvSpPr>
          <p:cNvPr id="21" name="テキスト ボックス 20"/>
          <p:cNvSpPr txBox="1"/>
          <p:nvPr/>
        </p:nvSpPr>
        <p:spPr>
          <a:xfrm>
            <a:off x="827584" y="39189"/>
            <a:ext cx="1125629" cy="369332"/>
          </a:xfrm>
          <a:prstGeom prst="rect">
            <a:avLst/>
          </a:prstGeom>
          <a:noFill/>
        </p:spPr>
        <p:txBody>
          <a:bodyPr wrap="none" rtlCol="0">
            <a:spAutoFit/>
          </a:bodyPr>
          <a:lstStyle/>
          <a:p>
            <a:r>
              <a:rPr lang="en-US" altLang="ja-JP" dirty="0" err="1" smtClean="0">
                <a:solidFill>
                  <a:prstClr val="black"/>
                </a:solidFill>
                <a:latin typeface="Symbol" pitchFamily="18" charset="2"/>
              </a:rPr>
              <a:t>L</a:t>
            </a:r>
            <a:r>
              <a:rPr lang="en-US" altLang="ja-JP" baseline="-25000" dirty="0" err="1" smtClean="0">
                <a:solidFill>
                  <a:prstClr val="black"/>
                </a:solidFill>
              </a:rPr>
              <a:t>c</a:t>
            </a:r>
            <a:r>
              <a:rPr lang="en-US" altLang="ja-JP" dirty="0" smtClean="0">
                <a:solidFill>
                  <a:prstClr val="black"/>
                </a:solidFill>
              </a:rPr>
              <a:t>(2765)?</a:t>
            </a:r>
            <a:endParaRPr lang="ja-JP" altLang="en-US" dirty="0">
              <a:solidFill>
                <a:prstClr val="black"/>
              </a:solidFill>
            </a:endParaRPr>
          </a:p>
        </p:txBody>
      </p:sp>
      <p:sp>
        <p:nvSpPr>
          <p:cNvPr id="23" name="テキスト ボックス 22"/>
          <p:cNvSpPr txBox="1"/>
          <p:nvPr/>
        </p:nvSpPr>
        <p:spPr>
          <a:xfrm>
            <a:off x="6486826" y="2540184"/>
            <a:ext cx="1734770" cy="400110"/>
          </a:xfrm>
          <a:prstGeom prst="rect">
            <a:avLst/>
          </a:prstGeom>
          <a:noFill/>
          <a:ln>
            <a:solidFill>
              <a:srgbClr val="C00000"/>
            </a:solidFill>
          </a:ln>
        </p:spPr>
        <p:txBody>
          <a:bodyPr wrap="none" rtlCol="0">
            <a:spAutoFit/>
          </a:bodyPr>
          <a:lstStyle/>
          <a:p>
            <a:r>
              <a:rPr lang="en-US" altLang="ja-JP" sz="2000" i="1" dirty="0" smtClean="0">
                <a:solidFill>
                  <a:prstClr val="black"/>
                </a:solidFill>
              </a:rPr>
              <a:t>J</a:t>
            </a:r>
            <a:r>
              <a:rPr lang="en-US" altLang="ja-JP" sz="2000" dirty="0" smtClean="0">
                <a:solidFill>
                  <a:prstClr val="black"/>
                </a:solidFill>
              </a:rPr>
              <a:t>=5/2 </a:t>
            </a:r>
            <a:r>
              <a:rPr lang="ja-JP" altLang="en-US" sz="2000" dirty="0" smtClean="0">
                <a:solidFill>
                  <a:prstClr val="black"/>
                </a:solidFill>
              </a:rPr>
              <a:t>→</a:t>
            </a:r>
            <a:r>
              <a:rPr lang="en-US" altLang="ja-JP" sz="2000" dirty="0" smtClean="0">
                <a:solidFill>
                  <a:prstClr val="black"/>
                </a:solidFill>
              </a:rPr>
              <a:t> </a:t>
            </a:r>
            <a:r>
              <a:rPr lang="en-US" altLang="ja-JP" sz="2000" i="1" dirty="0" smtClean="0">
                <a:solidFill>
                  <a:prstClr val="black"/>
                </a:solidFill>
              </a:rPr>
              <a:t>J</a:t>
            </a:r>
            <a:r>
              <a:rPr lang="en-US" altLang="ja-JP" sz="2000" dirty="0" smtClean="0">
                <a:solidFill>
                  <a:prstClr val="black"/>
                </a:solidFill>
              </a:rPr>
              <a:t>’=1/2</a:t>
            </a:r>
            <a:endParaRPr lang="ja-JP" altLang="en-US" sz="2000" dirty="0">
              <a:solidFill>
                <a:prstClr val="black"/>
              </a:solidFill>
            </a:endParaRPr>
          </a:p>
        </p:txBody>
      </p:sp>
      <p:sp>
        <p:nvSpPr>
          <p:cNvPr id="24" name="テキスト ボックス 23"/>
          <p:cNvSpPr txBox="1"/>
          <p:nvPr/>
        </p:nvSpPr>
        <p:spPr>
          <a:xfrm>
            <a:off x="5619947" y="3902501"/>
            <a:ext cx="1734770" cy="400110"/>
          </a:xfrm>
          <a:prstGeom prst="rect">
            <a:avLst/>
          </a:prstGeom>
          <a:solidFill>
            <a:schemeClr val="bg1"/>
          </a:solidFill>
          <a:ln>
            <a:solidFill>
              <a:srgbClr val="C00000"/>
            </a:solidFill>
          </a:ln>
        </p:spPr>
        <p:txBody>
          <a:bodyPr wrap="none" rtlCol="0">
            <a:spAutoFit/>
          </a:bodyPr>
          <a:lstStyle/>
          <a:p>
            <a:r>
              <a:rPr lang="en-US" altLang="ja-JP" sz="2000" b="1" i="1" dirty="0" err="1" smtClean="0">
                <a:solidFill>
                  <a:prstClr val="black"/>
                </a:solidFill>
              </a:rPr>
              <a:t>L</a:t>
            </a:r>
            <a:r>
              <a:rPr lang="en-US" altLang="ja-JP" sz="2000" b="1" i="1" baseline="-25000" dirty="0" err="1" smtClean="0">
                <a:solidFill>
                  <a:prstClr val="black"/>
                </a:solidFill>
                <a:latin typeface="Symbol" panose="05050102010706020507" pitchFamily="18" charset="2"/>
              </a:rPr>
              <a:t>p</a:t>
            </a:r>
            <a:r>
              <a:rPr lang="en-US" altLang="ja-JP" sz="2000" b="1" i="1" dirty="0" smtClean="0">
                <a:solidFill>
                  <a:prstClr val="black"/>
                </a:solidFill>
              </a:rPr>
              <a:t>=3</a:t>
            </a:r>
            <a:r>
              <a:rPr lang="ja-JP" altLang="en-US" sz="2000" b="1" i="1" dirty="0" smtClean="0">
                <a:solidFill>
                  <a:prstClr val="black"/>
                </a:solidFill>
              </a:rPr>
              <a:t> </a:t>
            </a:r>
            <a:r>
              <a:rPr lang="en-US" altLang="ja-JP" sz="2000" b="1" i="1" dirty="0" smtClean="0">
                <a:solidFill>
                  <a:prstClr val="black"/>
                </a:solidFill>
              </a:rPr>
              <a:t>transition</a:t>
            </a:r>
            <a:endParaRPr lang="ja-JP" altLang="en-US" sz="2000" b="1" dirty="0">
              <a:solidFill>
                <a:prstClr val="black"/>
              </a:solidFill>
            </a:endParaRPr>
          </a:p>
        </p:txBody>
      </p:sp>
      <p:sp>
        <p:nvSpPr>
          <p:cNvPr id="26" name="テキスト ボックス 25"/>
          <p:cNvSpPr txBox="1"/>
          <p:nvPr/>
        </p:nvSpPr>
        <p:spPr>
          <a:xfrm>
            <a:off x="5543252" y="5041006"/>
            <a:ext cx="2787879" cy="461665"/>
          </a:xfrm>
          <a:prstGeom prst="rect">
            <a:avLst/>
          </a:prstGeom>
          <a:solidFill>
            <a:schemeClr val="bg1"/>
          </a:solidFill>
          <a:ln>
            <a:solidFill>
              <a:srgbClr val="00FFFF"/>
            </a:solidFill>
          </a:ln>
        </p:spPr>
        <p:txBody>
          <a:bodyPr wrap="none" rtlCol="0">
            <a:spAutoFit/>
          </a:bodyPr>
          <a:lstStyle/>
          <a:p>
            <a:r>
              <a:rPr lang="en-US" altLang="ja-JP" sz="2400" i="1" dirty="0" smtClean="0">
                <a:solidFill>
                  <a:prstClr val="black"/>
                </a:solidFill>
              </a:rPr>
              <a:t>J</a:t>
            </a:r>
            <a:r>
              <a:rPr lang="en-US" altLang="ja-JP" sz="2400" i="1" baseline="30000" dirty="0" smtClean="0">
                <a:solidFill>
                  <a:prstClr val="black"/>
                </a:solidFill>
              </a:rPr>
              <a:t>P</a:t>
            </a:r>
            <a:r>
              <a:rPr lang="en-US" altLang="ja-JP" sz="2400" dirty="0" smtClean="0">
                <a:solidFill>
                  <a:prstClr val="black"/>
                </a:solidFill>
              </a:rPr>
              <a:t>=5/2</a:t>
            </a:r>
            <a:r>
              <a:rPr lang="en-US" altLang="ja-JP" sz="2400" baseline="30000" dirty="0" smtClean="0">
                <a:solidFill>
                  <a:prstClr val="black"/>
                </a:solidFill>
              </a:rPr>
              <a:t>+</a:t>
            </a:r>
            <a:r>
              <a:rPr lang="en-US" altLang="ja-JP" sz="2400" dirty="0" smtClean="0">
                <a:solidFill>
                  <a:prstClr val="black"/>
                </a:solidFill>
              </a:rPr>
              <a:t> for </a:t>
            </a:r>
            <a:r>
              <a:rPr lang="en-US" altLang="ja-JP" sz="2400" i="1" dirty="0" err="1" smtClean="0">
                <a:solidFill>
                  <a:prstClr val="black"/>
                </a:solidFill>
                <a:latin typeface="Symbol" panose="05050102010706020507" pitchFamily="18" charset="2"/>
              </a:rPr>
              <a:t>L</a:t>
            </a:r>
            <a:r>
              <a:rPr lang="en-US" altLang="ja-JP" sz="2400" baseline="-25000" dirty="0" err="1" smtClean="0">
                <a:solidFill>
                  <a:prstClr val="black"/>
                </a:solidFill>
              </a:rPr>
              <a:t>c</a:t>
            </a:r>
            <a:r>
              <a:rPr lang="en-US" altLang="ja-JP" sz="2400" dirty="0" smtClean="0">
                <a:solidFill>
                  <a:prstClr val="black"/>
                </a:solidFill>
              </a:rPr>
              <a:t>(2880) </a:t>
            </a:r>
            <a:endParaRPr lang="ja-JP" altLang="en-US" sz="2400" baseline="30000" dirty="0">
              <a:solidFill>
                <a:prstClr val="black"/>
              </a:solidFill>
            </a:endParaRPr>
          </a:p>
        </p:txBody>
      </p:sp>
      <p:sp>
        <p:nvSpPr>
          <p:cNvPr id="29" name="テキスト ボックス 28"/>
          <p:cNvSpPr txBox="1"/>
          <p:nvPr/>
        </p:nvSpPr>
        <p:spPr>
          <a:xfrm>
            <a:off x="3224623" y="4468952"/>
            <a:ext cx="2799164" cy="338554"/>
          </a:xfrm>
          <a:prstGeom prst="rect">
            <a:avLst/>
          </a:prstGeom>
          <a:solidFill>
            <a:schemeClr val="bg1"/>
          </a:solidFill>
          <a:ln>
            <a:noFill/>
          </a:ln>
        </p:spPr>
        <p:txBody>
          <a:bodyPr wrap="none" rtlCol="0">
            <a:spAutoFit/>
          </a:bodyPr>
          <a:lstStyle/>
          <a:p>
            <a:r>
              <a:rPr lang="en-US" altLang="ja-JP" sz="1600" b="1" i="1" dirty="0">
                <a:solidFill>
                  <a:prstClr val="black"/>
                </a:solidFill>
              </a:rPr>
              <a:t> </a:t>
            </a:r>
            <a:r>
              <a:rPr lang="en-US" altLang="ja-JP" sz="1600" b="1" i="1" dirty="0" err="1" smtClean="0">
                <a:solidFill>
                  <a:prstClr val="black"/>
                </a:solidFill>
              </a:rPr>
              <a:t>L</a:t>
            </a:r>
            <a:r>
              <a:rPr lang="en-US" altLang="ja-JP" sz="1600" b="1" i="1" baseline="-25000" dirty="0" err="1" smtClean="0">
                <a:solidFill>
                  <a:prstClr val="black"/>
                </a:solidFill>
                <a:latin typeface="Symbol" panose="05050102010706020507" pitchFamily="18" charset="2"/>
              </a:rPr>
              <a:t>p</a:t>
            </a:r>
            <a:r>
              <a:rPr lang="en-US" altLang="ja-JP" sz="1600" b="1" i="1" dirty="0" smtClean="0">
                <a:solidFill>
                  <a:prstClr val="black"/>
                </a:solidFill>
              </a:rPr>
              <a:t>=1 contribution may affect…</a:t>
            </a:r>
            <a:endParaRPr lang="ja-JP" altLang="en-US" sz="1600" b="1" dirty="0">
              <a:solidFill>
                <a:prstClr val="black"/>
              </a:solidFill>
            </a:endParaRPr>
          </a:p>
        </p:txBody>
      </p:sp>
      <p:cxnSp>
        <p:nvCxnSpPr>
          <p:cNvPr id="34" name="直線矢印コネクタ 33"/>
          <p:cNvCxnSpPr/>
          <p:nvPr/>
        </p:nvCxnSpPr>
        <p:spPr>
          <a:xfrm flipH="1">
            <a:off x="2071799" y="1091597"/>
            <a:ext cx="721472" cy="26934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a:stCxn id="8" idx="2"/>
          </p:cNvCxnSpPr>
          <p:nvPr/>
        </p:nvCxnSpPr>
        <p:spPr>
          <a:xfrm flipH="1">
            <a:off x="2485184" y="1079356"/>
            <a:ext cx="308086" cy="42128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2" name="グループ化 31"/>
          <p:cNvGrpSpPr/>
          <p:nvPr/>
        </p:nvGrpSpPr>
        <p:grpSpPr>
          <a:xfrm>
            <a:off x="2664144" y="3734296"/>
            <a:ext cx="2593961" cy="739359"/>
            <a:chOff x="6037962" y="4534269"/>
            <a:chExt cx="2593961" cy="739359"/>
          </a:xfrm>
        </p:grpSpPr>
        <p:sp>
          <p:nvSpPr>
            <p:cNvPr id="31" name="正方形/長方形 30"/>
            <p:cNvSpPr/>
            <p:nvPr/>
          </p:nvSpPr>
          <p:spPr>
            <a:xfrm>
              <a:off x="6037962" y="4534269"/>
              <a:ext cx="2593961" cy="739359"/>
            </a:xfrm>
            <a:prstGeom prst="rect">
              <a:avLst/>
            </a:prstGeom>
            <a:solidFill>
              <a:schemeClr val="bg1"/>
            </a:solidFill>
          </p:spPr>
          <p:txBody>
            <a:bodyPr rtlCol="0" anchor="ctr"/>
            <a:lstStyle/>
            <a:p>
              <a:pPr algn="ctr"/>
              <a:endParaRPr kumimoji="1" lang="ja-JP" altLang="en-US">
                <a:noFill/>
              </a:endParaRPr>
            </a:p>
          </p:txBody>
        </p:sp>
        <p:sp>
          <p:nvSpPr>
            <p:cNvPr id="15" name="テキスト ボックス 14"/>
            <p:cNvSpPr txBox="1"/>
            <p:nvPr/>
          </p:nvSpPr>
          <p:spPr>
            <a:xfrm>
              <a:off x="6074946" y="4875243"/>
              <a:ext cx="2428870" cy="369332"/>
            </a:xfrm>
            <a:prstGeom prst="rect">
              <a:avLst/>
            </a:prstGeom>
            <a:solidFill>
              <a:schemeClr val="bg1"/>
            </a:solidFill>
          </p:spPr>
          <p:txBody>
            <a:bodyPr wrap="none" rtlCol="0">
              <a:spAutoFit/>
            </a:bodyPr>
            <a:lstStyle/>
            <a:p>
              <a:r>
                <a:rPr lang="en-US" altLang="ja-JP" dirty="0" smtClean="0">
                  <a:solidFill>
                    <a:prstClr val="black"/>
                  </a:solidFill>
                  <a:latin typeface="Symbol" pitchFamily="18" charset="2"/>
                </a:rPr>
                <a:t>G(</a:t>
              </a:r>
              <a:r>
                <a:rPr lang="en-US" altLang="ja-JP" dirty="0" err="1" smtClean="0">
                  <a:solidFill>
                    <a:prstClr val="black"/>
                  </a:solidFill>
                  <a:latin typeface="Symbol" pitchFamily="18" charset="2"/>
                </a:rPr>
                <a:t>L</a:t>
              </a:r>
              <a:r>
                <a:rPr lang="en-US" altLang="ja-JP" baseline="-25000" dirty="0" err="1" smtClean="0">
                  <a:solidFill>
                    <a:prstClr val="black"/>
                  </a:solidFill>
                </a:rPr>
                <a:t>c</a:t>
              </a:r>
              <a:r>
                <a:rPr lang="en-US" altLang="ja-JP" dirty="0" smtClean="0">
                  <a:solidFill>
                    <a:prstClr val="black"/>
                  </a:solidFill>
                </a:rPr>
                <a:t>(2880)-&gt;</a:t>
              </a:r>
              <a:r>
                <a:rPr lang="en-US" altLang="ja-JP" dirty="0" err="1" smtClean="0">
                  <a:solidFill>
                    <a:prstClr val="black"/>
                  </a:solidFill>
                  <a:latin typeface="Symbol" pitchFamily="18" charset="2"/>
                </a:rPr>
                <a:t>pS</a:t>
              </a:r>
              <a:r>
                <a:rPr lang="en-US" altLang="ja-JP" baseline="-25000" dirty="0" err="1" smtClean="0">
                  <a:solidFill>
                    <a:prstClr val="black"/>
                  </a:solidFill>
                </a:rPr>
                <a:t>c</a:t>
              </a:r>
              <a:r>
                <a:rPr lang="en-US" altLang="ja-JP" dirty="0" smtClean="0">
                  <a:solidFill>
                    <a:prstClr val="black"/>
                  </a:solidFill>
                </a:rPr>
                <a:t>(2455))</a:t>
              </a:r>
              <a:endParaRPr lang="ja-JP" altLang="en-US" dirty="0" smtClean="0">
                <a:solidFill>
                  <a:prstClr val="black"/>
                </a:solidFill>
              </a:endParaRPr>
            </a:p>
          </p:txBody>
        </p:sp>
        <p:sp>
          <p:nvSpPr>
            <p:cNvPr id="16" name="テキスト ボックス 15"/>
            <p:cNvSpPr txBox="1"/>
            <p:nvPr/>
          </p:nvSpPr>
          <p:spPr>
            <a:xfrm>
              <a:off x="6090843" y="4549890"/>
              <a:ext cx="2541080" cy="369332"/>
            </a:xfrm>
            <a:prstGeom prst="rect">
              <a:avLst/>
            </a:prstGeom>
            <a:solidFill>
              <a:schemeClr val="bg1"/>
            </a:solidFill>
          </p:spPr>
          <p:txBody>
            <a:bodyPr wrap="none" rtlCol="0">
              <a:spAutoFit/>
            </a:bodyPr>
            <a:lstStyle/>
            <a:p>
              <a:r>
                <a:rPr lang="en-US" altLang="ja-JP" dirty="0" smtClean="0">
                  <a:solidFill>
                    <a:prstClr val="black"/>
                  </a:solidFill>
                  <a:latin typeface="Symbol" pitchFamily="18" charset="2"/>
                </a:rPr>
                <a:t>G(</a:t>
              </a:r>
              <a:r>
                <a:rPr lang="en-US" altLang="ja-JP" dirty="0" err="1" smtClean="0">
                  <a:solidFill>
                    <a:prstClr val="black"/>
                  </a:solidFill>
                  <a:latin typeface="Symbol" pitchFamily="18" charset="2"/>
                </a:rPr>
                <a:t>L</a:t>
              </a:r>
              <a:r>
                <a:rPr lang="en-US" altLang="ja-JP" baseline="-25000" dirty="0" err="1" smtClean="0">
                  <a:solidFill>
                    <a:prstClr val="black"/>
                  </a:solidFill>
                </a:rPr>
                <a:t>c</a:t>
              </a:r>
              <a:r>
                <a:rPr lang="en-US" altLang="ja-JP" dirty="0" smtClean="0">
                  <a:solidFill>
                    <a:prstClr val="black"/>
                  </a:solidFill>
                </a:rPr>
                <a:t>(2880)-&gt;</a:t>
              </a:r>
              <a:r>
                <a:rPr lang="en-US" altLang="ja-JP" dirty="0" err="1" smtClean="0">
                  <a:solidFill>
                    <a:prstClr val="black"/>
                  </a:solidFill>
                  <a:latin typeface="Symbol" pitchFamily="18" charset="2"/>
                </a:rPr>
                <a:t>pS</a:t>
              </a:r>
              <a:r>
                <a:rPr lang="en-US" altLang="ja-JP" baseline="-25000" dirty="0" err="1" smtClean="0">
                  <a:solidFill>
                    <a:prstClr val="black"/>
                  </a:solidFill>
                </a:rPr>
                <a:t>c</a:t>
              </a:r>
              <a:r>
                <a:rPr lang="en-US" altLang="ja-JP" baseline="30000" dirty="0" smtClean="0">
                  <a:solidFill>
                    <a:prstClr val="black"/>
                  </a:solidFill>
                </a:rPr>
                <a:t>*</a:t>
              </a:r>
              <a:r>
                <a:rPr lang="en-US" altLang="ja-JP" dirty="0" smtClean="0">
                  <a:solidFill>
                    <a:prstClr val="black"/>
                  </a:solidFill>
                </a:rPr>
                <a:t>(2520))</a:t>
              </a:r>
              <a:endParaRPr lang="ja-JP" altLang="en-US" dirty="0" smtClean="0">
                <a:solidFill>
                  <a:prstClr val="black"/>
                </a:solidFill>
              </a:endParaRPr>
            </a:p>
          </p:txBody>
        </p:sp>
        <p:cxnSp>
          <p:nvCxnSpPr>
            <p:cNvPr id="25" name="直線コネクタ 24"/>
            <p:cNvCxnSpPr/>
            <p:nvPr/>
          </p:nvCxnSpPr>
          <p:spPr>
            <a:xfrm>
              <a:off x="6066034" y="4902529"/>
              <a:ext cx="241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1" name="直線矢印コネクタ 40"/>
          <p:cNvCxnSpPr/>
          <p:nvPr/>
        </p:nvCxnSpPr>
        <p:spPr>
          <a:xfrm>
            <a:off x="7512053" y="2895485"/>
            <a:ext cx="507" cy="2172320"/>
          </a:xfrm>
          <a:prstGeom prst="straightConnector1">
            <a:avLst/>
          </a:prstGeom>
          <a:ln w="76200">
            <a:solidFill>
              <a:srgbClr val="00FFFF"/>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a:off x="6581152" y="4302611"/>
            <a:ext cx="1" cy="765194"/>
          </a:xfrm>
          <a:prstGeom prst="straightConnector1">
            <a:avLst/>
          </a:prstGeom>
          <a:ln w="76200">
            <a:solidFill>
              <a:srgbClr val="00FFFF"/>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flipV="1">
            <a:off x="5258423" y="4100948"/>
            <a:ext cx="420256" cy="1420"/>
          </a:xfrm>
          <a:prstGeom prst="straightConnector1">
            <a:avLst/>
          </a:prstGeom>
          <a:ln w="76200">
            <a:solidFill>
              <a:srgbClr val="00FFFF"/>
            </a:solidFill>
            <a:tailEnd type="triangle"/>
          </a:ln>
        </p:spPr>
        <p:style>
          <a:lnRef idx="1">
            <a:schemeClr val="accent1"/>
          </a:lnRef>
          <a:fillRef idx="0">
            <a:schemeClr val="accent1"/>
          </a:fillRef>
          <a:effectRef idx="0">
            <a:schemeClr val="accent1"/>
          </a:effectRef>
          <a:fontRef idx="minor">
            <a:schemeClr val="tx1"/>
          </a:fontRef>
        </p:style>
      </p:cxnSp>
      <p:sp>
        <p:nvSpPr>
          <p:cNvPr id="63" name="正方形/長方形 62"/>
          <p:cNvSpPr/>
          <p:nvPr/>
        </p:nvSpPr>
        <p:spPr>
          <a:xfrm>
            <a:off x="4580298" y="5630944"/>
            <a:ext cx="4223336" cy="830997"/>
          </a:xfrm>
          <a:prstGeom prst="rect">
            <a:avLst/>
          </a:prstGeom>
        </p:spPr>
        <p:txBody>
          <a:bodyPr wrap="none">
            <a:spAutoFit/>
          </a:bodyPr>
          <a:lstStyle/>
          <a:p>
            <a:r>
              <a:rPr lang="en-US" altLang="ja-JP" sz="2400" dirty="0" smtClean="0">
                <a:solidFill>
                  <a:srgbClr val="FFFF00"/>
                </a:solidFill>
                <a:cs typeface="Times"/>
              </a:rPr>
              <a:t>Is it a D-wave Lambda-c Baryon?</a:t>
            </a:r>
          </a:p>
          <a:p>
            <a:r>
              <a:rPr lang="en-US" altLang="ja-JP" sz="2400" dirty="0" smtClean="0">
                <a:solidFill>
                  <a:srgbClr val="FFFF00"/>
                </a:solidFill>
                <a:cs typeface="Times"/>
              </a:rPr>
              <a:t>If so, where is a spin partner ?</a:t>
            </a:r>
            <a:endParaRPr lang="ja-JP" altLang="en-US" sz="2400" dirty="0">
              <a:solidFill>
                <a:srgbClr val="FFFF00"/>
              </a:solidFill>
            </a:endParaRPr>
          </a:p>
        </p:txBody>
      </p:sp>
    </p:spTree>
    <p:extLst>
      <p:ext uri="{BB962C8B-B14F-4D97-AF65-F5344CB8AC3E}">
        <p14:creationId xmlns:p14="http://schemas.microsoft.com/office/powerpoint/2010/main" val="7423677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正方形/長方形 84"/>
          <p:cNvSpPr/>
          <p:nvPr/>
        </p:nvSpPr>
        <p:spPr>
          <a:xfrm>
            <a:off x="0" y="1243981"/>
            <a:ext cx="9144000" cy="4657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graphicFrame>
        <p:nvGraphicFramePr>
          <p:cNvPr id="84" name="コンテンツ プレースホルダー 83"/>
          <p:cNvGraphicFramePr>
            <a:graphicFrameLocks noGrp="1"/>
          </p:cNvGraphicFramePr>
          <p:nvPr>
            <p:ph idx="1"/>
            <p:extLst>
              <p:ext uri="{D42A27DB-BD31-4B8C-83A1-F6EECF244321}">
                <p14:modId xmlns:p14="http://schemas.microsoft.com/office/powerpoint/2010/main" val="1976944704"/>
              </p:ext>
            </p:extLst>
          </p:nvPr>
        </p:nvGraphicFramePr>
        <p:xfrm>
          <a:off x="2147938" y="1698246"/>
          <a:ext cx="4722762" cy="4283453"/>
        </p:xfrm>
        <a:graphic>
          <a:graphicData uri="http://schemas.openxmlformats.org/drawingml/2006/chart">
            <c:chart xmlns:c="http://schemas.openxmlformats.org/drawingml/2006/chart" xmlns:r="http://schemas.openxmlformats.org/officeDocument/2006/relationships" r:id="rId3"/>
          </a:graphicData>
        </a:graphic>
      </p:graphicFrame>
      <p:sp>
        <p:nvSpPr>
          <p:cNvPr id="2" name="タイトル 1"/>
          <p:cNvSpPr>
            <a:spLocks noGrp="1"/>
          </p:cNvSpPr>
          <p:nvPr>
            <p:ph type="title"/>
          </p:nvPr>
        </p:nvSpPr>
        <p:spPr>
          <a:xfrm>
            <a:off x="488768" y="91356"/>
            <a:ext cx="8427308" cy="1143000"/>
          </a:xfrm>
        </p:spPr>
        <p:txBody>
          <a:bodyPr/>
          <a:lstStyle/>
          <a:p>
            <a:r>
              <a:rPr lang="en-US" altLang="ja-JP" sz="4000" dirty="0" smtClean="0">
                <a:solidFill>
                  <a:schemeClr val="bg1"/>
                </a:solidFill>
              </a:rPr>
              <a:t>Lambda</a:t>
            </a:r>
            <a:r>
              <a:rPr lang="ja-JP" altLang="en-US" sz="4000" dirty="0" smtClean="0">
                <a:solidFill>
                  <a:schemeClr val="bg1"/>
                </a:solidFill>
              </a:rPr>
              <a:t> </a:t>
            </a:r>
            <a:r>
              <a:rPr lang="en-US" altLang="ja-JP" sz="4000" dirty="0" smtClean="0">
                <a:solidFill>
                  <a:schemeClr val="bg1"/>
                </a:solidFill>
              </a:rPr>
              <a:t>Baryons (P-wave)</a:t>
            </a:r>
            <a:endParaRPr kumimoji="1" lang="ja-JP" altLang="en-US" sz="4000" dirty="0">
              <a:solidFill>
                <a:schemeClr val="bg1"/>
              </a:solidFill>
            </a:endParaRPr>
          </a:p>
        </p:txBody>
      </p:sp>
      <p:sp>
        <p:nvSpPr>
          <p:cNvPr id="4" name="スライド番号プレースホルダー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34</a:t>
            </a:fld>
            <a:endParaRPr lang="ja-JP" altLang="en-US" dirty="0">
              <a:solidFill>
                <a:prstClr val="black">
                  <a:tint val="75000"/>
                </a:prstClr>
              </a:solidFill>
            </a:endParaRPr>
          </a:p>
        </p:txBody>
      </p:sp>
      <p:cxnSp>
        <p:nvCxnSpPr>
          <p:cNvPr id="28" name="直線コネクタ 27"/>
          <p:cNvCxnSpPr/>
          <p:nvPr/>
        </p:nvCxnSpPr>
        <p:spPr>
          <a:xfrm>
            <a:off x="4392529" y="1907493"/>
            <a:ext cx="0" cy="3200400"/>
          </a:xfrm>
          <a:prstGeom prst="line">
            <a:avLst/>
          </a:prstGeom>
          <a:ln w="15875">
            <a:solidFill>
              <a:srgbClr val="FF00FF"/>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3308651" y="1418074"/>
            <a:ext cx="304892" cy="461665"/>
          </a:xfrm>
          <a:prstGeom prst="rect">
            <a:avLst/>
          </a:prstGeom>
          <a:noFill/>
        </p:spPr>
        <p:txBody>
          <a:bodyPr wrap="none" rtlCol="0">
            <a:spAutoFit/>
          </a:bodyPr>
          <a:lstStyle/>
          <a:p>
            <a:r>
              <a:rPr lang="en-US" altLang="ja-JP" sz="2400" i="1" dirty="0" smtClean="0">
                <a:solidFill>
                  <a:prstClr val="black"/>
                </a:solidFill>
              </a:rPr>
              <a:t>s</a:t>
            </a:r>
            <a:endParaRPr lang="ja-JP" altLang="en-US" sz="2400" i="1" dirty="0">
              <a:solidFill>
                <a:prstClr val="black"/>
              </a:solidFill>
            </a:endParaRPr>
          </a:p>
        </p:txBody>
      </p:sp>
      <p:sp>
        <p:nvSpPr>
          <p:cNvPr id="31" name="テキスト ボックス 30"/>
          <p:cNvSpPr txBox="1"/>
          <p:nvPr/>
        </p:nvSpPr>
        <p:spPr>
          <a:xfrm>
            <a:off x="4225854" y="1405936"/>
            <a:ext cx="314510" cy="461665"/>
          </a:xfrm>
          <a:prstGeom prst="rect">
            <a:avLst/>
          </a:prstGeom>
          <a:noFill/>
        </p:spPr>
        <p:txBody>
          <a:bodyPr wrap="none" rtlCol="0">
            <a:spAutoFit/>
          </a:bodyPr>
          <a:lstStyle/>
          <a:p>
            <a:r>
              <a:rPr lang="en-US" altLang="ja-JP" sz="2400" i="1" dirty="0">
                <a:solidFill>
                  <a:prstClr val="black"/>
                </a:solidFill>
              </a:rPr>
              <a:t>c</a:t>
            </a:r>
            <a:endParaRPr lang="ja-JP" altLang="en-US" sz="2400" i="1" dirty="0">
              <a:solidFill>
                <a:prstClr val="black"/>
              </a:solidFill>
            </a:endParaRPr>
          </a:p>
        </p:txBody>
      </p:sp>
      <p:sp>
        <p:nvSpPr>
          <p:cNvPr id="33" name="テキスト ボックス 32"/>
          <p:cNvSpPr txBox="1"/>
          <p:nvPr/>
        </p:nvSpPr>
        <p:spPr>
          <a:xfrm>
            <a:off x="891831" y="5972836"/>
            <a:ext cx="4005057" cy="646331"/>
          </a:xfrm>
          <a:prstGeom prst="rect">
            <a:avLst/>
          </a:prstGeom>
          <a:noFill/>
          <a:ln>
            <a:solidFill>
              <a:schemeClr val="bg1"/>
            </a:solidFill>
          </a:ln>
        </p:spPr>
        <p:txBody>
          <a:bodyPr wrap="square" rtlCol="0">
            <a:spAutoFit/>
          </a:bodyPr>
          <a:lstStyle/>
          <a:p>
            <a:r>
              <a:rPr lang="en-US" altLang="ja-JP" dirty="0" smtClean="0">
                <a:solidFill>
                  <a:prstClr val="white"/>
                </a:solidFill>
              </a:rPr>
              <a:t>non-rel. QM:</a:t>
            </a:r>
            <a:r>
              <a:rPr lang="en-US" altLang="ja-JP" i="1" dirty="0" smtClean="0">
                <a:solidFill>
                  <a:prstClr val="white"/>
                </a:solidFill>
              </a:rPr>
              <a:t>H=H</a:t>
            </a:r>
            <a:r>
              <a:rPr lang="en-US" altLang="ja-JP" i="1" baseline="-25000" dirty="0" smtClean="0">
                <a:solidFill>
                  <a:prstClr val="white"/>
                </a:solidFill>
              </a:rPr>
              <a:t>0 </a:t>
            </a:r>
            <a:r>
              <a:rPr lang="en-US" altLang="ja-JP" dirty="0" smtClean="0">
                <a:solidFill>
                  <a:prstClr val="white"/>
                </a:solidFill>
              </a:rPr>
              <a:t>+</a:t>
            </a:r>
            <a:r>
              <a:rPr lang="en-US" altLang="ja-JP" i="1" dirty="0" err="1" smtClean="0">
                <a:solidFill>
                  <a:prstClr val="white"/>
                </a:solidFill>
              </a:rPr>
              <a:t>V</a:t>
            </a:r>
            <a:r>
              <a:rPr lang="en-US" altLang="ja-JP" i="1" baseline="-25000" dirty="0" err="1" smtClean="0">
                <a:solidFill>
                  <a:prstClr val="white"/>
                </a:solidFill>
              </a:rPr>
              <a:t>conf</a:t>
            </a:r>
            <a:r>
              <a:rPr lang="en-US" altLang="ja-JP" i="1" baseline="-25000" dirty="0" smtClean="0">
                <a:solidFill>
                  <a:prstClr val="white"/>
                </a:solidFill>
              </a:rPr>
              <a:t> </a:t>
            </a:r>
            <a:r>
              <a:rPr lang="en-US" altLang="ja-JP" dirty="0" smtClean="0">
                <a:solidFill>
                  <a:prstClr val="white"/>
                </a:solidFill>
              </a:rPr>
              <a:t>+</a:t>
            </a:r>
            <a:r>
              <a:rPr lang="en-US" altLang="ja-JP" i="1" dirty="0" smtClean="0">
                <a:solidFill>
                  <a:prstClr val="white"/>
                </a:solidFill>
              </a:rPr>
              <a:t>V</a:t>
            </a:r>
            <a:r>
              <a:rPr lang="en-US" altLang="ja-JP" i="1" baseline="-25000" dirty="0" smtClean="0">
                <a:solidFill>
                  <a:prstClr val="white"/>
                </a:solidFill>
              </a:rPr>
              <a:t>SS</a:t>
            </a:r>
            <a:r>
              <a:rPr lang="en-US" altLang="ja-JP" dirty="0" smtClean="0">
                <a:solidFill>
                  <a:prstClr val="white"/>
                </a:solidFill>
              </a:rPr>
              <a:t>+</a:t>
            </a:r>
            <a:r>
              <a:rPr lang="en-US" altLang="ja-JP" i="1" dirty="0" smtClean="0">
                <a:solidFill>
                  <a:prstClr val="white"/>
                </a:solidFill>
              </a:rPr>
              <a:t>V</a:t>
            </a:r>
            <a:r>
              <a:rPr lang="en-US" altLang="ja-JP" i="1" baseline="-25000" dirty="0" smtClean="0">
                <a:solidFill>
                  <a:prstClr val="white"/>
                </a:solidFill>
              </a:rPr>
              <a:t>LS</a:t>
            </a:r>
            <a:r>
              <a:rPr lang="en-US" altLang="ja-JP" dirty="0" smtClean="0">
                <a:solidFill>
                  <a:prstClr val="white"/>
                </a:solidFill>
              </a:rPr>
              <a:t>+</a:t>
            </a:r>
            <a:r>
              <a:rPr lang="en-US" altLang="ja-JP" i="1" dirty="0" smtClean="0">
                <a:solidFill>
                  <a:prstClr val="white"/>
                </a:solidFill>
              </a:rPr>
              <a:t>V</a:t>
            </a:r>
            <a:r>
              <a:rPr lang="en-US" altLang="ja-JP" i="1" baseline="-25000" dirty="0">
                <a:solidFill>
                  <a:prstClr val="white"/>
                </a:solidFill>
              </a:rPr>
              <a:t>T</a:t>
            </a:r>
            <a:endParaRPr lang="en-US" altLang="ja-JP" dirty="0">
              <a:solidFill>
                <a:prstClr val="white"/>
              </a:solidFill>
              <a:latin typeface="Symbol" panose="05050102010706020507" pitchFamily="18" charset="2"/>
            </a:endParaRPr>
          </a:p>
          <a:p>
            <a:r>
              <a:rPr lang="en-US" altLang="ja-JP" dirty="0" smtClean="0">
                <a:solidFill>
                  <a:srgbClr val="FFFF00"/>
                </a:solidFill>
                <a:latin typeface="Symbol" panose="05050102010706020507" pitchFamily="18" charset="2"/>
              </a:rPr>
              <a:t>r-l</a:t>
            </a:r>
            <a:r>
              <a:rPr lang="en-US" altLang="ja-JP" dirty="0" smtClean="0">
                <a:solidFill>
                  <a:srgbClr val="FFFF00"/>
                </a:solidFill>
              </a:rPr>
              <a:t> mixing  (cal. By T. Yoshida)</a:t>
            </a:r>
            <a:endParaRPr lang="ja-JP" altLang="en-US" dirty="0">
              <a:solidFill>
                <a:srgbClr val="FFFF00"/>
              </a:solidFill>
            </a:endParaRPr>
          </a:p>
        </p:txBody>
      </p:sp>
      <p:grpSp>
        <p:nvGrpSpPr>
          <p:cNvPr id="57" name="グループ化 56"/>
          <p:cNvGrpSpPr/>
          <p:nvPr/>
        </p:nvGrpSpPr>
        <p:grpSpPr>
          <a:xfrm>
            <a:off x="4380981" y="2169258"/>
            <a:ext cx="3922318" cy="3072429"/>
            <a:chOff x="4511510" y="2169275"/>
            <a:chExt cx="3922318" cy="3942693"/>
          </a:xfrm>
        </p:grpSpPr>
        <p:cxnSp>
          <p:nvCxnSpPr>
            <p:cNvPr id="60" name="直線コネクタ 59"/>
            <p:cNvCxnSpPr/>
            <p:nvPr/>
          </p:nvCxnSpPr>
          <p:spPr>
            <a:xfrm>
              <a:off x="7281828" y="5917342"/>
              <a:ext cx="115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4879800" y="4864282"/>
              <a:ext cx="902811" cy="434452"/>
            </a:xfrm>
            <a:prstGeom prst="rect">
              <a:avLst/>
            </a:prstGeom>
            <a:noFill/>
            <a:ln>
              <a:noFill/>
            </a:ln>
          </p:spPr>
          <p:txBody>
            <a:bodyPr wrap="none" rtlCol="0">
              <a:spAutoFit/>
            </a:bodyPr>
            <a:lstStyle/>
            <a:p>
              <a:r>
                <a:rPr lang="en-US" altLang="ja-JP" sz="1600" b="1" dirty="0" err="1">
                  <a:solidFill>
                    <a:prstClr val="white">
                      <a:lumMod val="75000"/>
                    </a:prstClr>
                  </a:solidFill>
                  <a:latin typeface="Symbol" panose="05050102010706020507" pitchFamily="18" charset="2"/>
                </a:rPr>
                <a:t>S</a:t>
              </a:r>
              <a:r>
                <a:rPr lang="en-US" altLang="ja-JP" sz="1600" b="1" baseline="-25000" dirty="0" err="1">
                  <a:solidFill>
                    <a:prstClr val="white">
                      <a:lumMod val="75000"/>
                    </a:prstClr>
                  </a:solidFill>
                </a:rPr>
                <a:t>c</a:t>
              </a:r>
              <a:r>
                <a:rPr lang="en-US" altLang="ja-JP" sz="1600" b="1" dirty="0">
                  <a:solidFill>
                    <a:prstClr val="white">
                      <a:lumMod val="75000"/>
                    </a:prstClr>
                  </a:solidFill>
                </a:rPr>
                <a:t>(1/2</a:t>
              </a:r>
              <a:r>
                <a:rPr lang="en-US" altLang="ja-JP" sz="1600" b="1" baseline="30000" dirty="0">
                  <a:solidFill>
                    <a:prstClr val="white">
                      <a:lumMod val="75000"/>
                    </a:prstClr>
                  </a:solidFill>
                </a:rPr>
                <a:t>+</a:t>
              </a:r>
              <a:r>
                <a:rPr lang="en-US" altLang="ja-JP" sz="1600" b="1" dirty="0">
                  <a:solidFill>
                    <a:prstClr val="white">
                      <a:lumMod val="75000"/>
                    </a:prstClr>
                  </a:solidFill>
                </a:rPr>
                <a:t>) </a:t>
              </a:r>
              <a:endParaRPr lang="ja-JP" altLang="en-US" sz="1600" b="1" dirty="0">
                <a:solidFill>
                  <a:prstClr val="white">
                    <a:lumMod val="75000"/>
                  </a:prstClr>
                </a:solidFill>
              </a:endParaRPr>
            </a:p>
          </p:txBody>
        </p:sp>
        <p:cxnSp>
          <p:nvCxnSpPr>
            <p:cNvPr id="71" name="直線コネクタ 70"/>
            <p:cNvCxnSpPr/>
            <p:nvPr/>
          </p:nvCxnSpPr>
          <p:spPr>
            <a:xfrm>
              <a:off x="4524132" y="5048020"/>
              <a:ext cx="396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9" name="テキスト ボックス 78"/>
            <p:cNvSpPr txBox="1"/>
            <p:nvPr/>
          </p:nvSpPr>
          <p:spPr>
            <a:xfrm>
              <a:off x="4881789" y="4434481"/>
              <a:ext cx="970137" cy="434449"/>
            </a:xfrm>
            <a:prstGeom prst="rect">
              <a:avLst/>
            </a:prstGeom>
            <a:noFill/>
            <a:ln>
              <a:noFill/>
            </a:ln>
          </p:spPr>
          <p:txBody>
            <a:bodyPr wrap="none" rtlCol="0">
              <a:spAutoFit/>
            </a:bodyPr>
            <a:lstStyle/>
            <a:p>
              <a:r>
                <a:rPr lang="en-US" altLang="ja-JP" sz="1600" b="1" dirty="0" err="1" smtClean="0">
                  <a:solidFill>
                    <a:prstClr val="white">
                      <a:lumMod val="75000"/>
                    </a:prstClr>
                  </a:solidFill>
                  <a:latin typeface="Symbol" panose="05050102010706020507" pitchFamily="18" charset="2"/>
                </a:rPr>
                <a:t>S</a:t>
              </a:r>
              <a:r>
                <a:rPr lang="en-US" altLang="ja-JP" sz="1600" b="1" baseline="-25000" dirty="0" err="1" smtClean="0">
                  <a:solidFill>
                    <a:prstClr val="white">
                      <a:lumMod val="75000"/>
                    </a:prstClr>
                  </a:solidFill>
                </a:rPr>
                <a:t>c</a:t>
              </a:r>
              <a:r>
                <a:rPr lang="en-US" altLang="ja-JP" sz="1600" b="1" baseline="30000" dirty="0" smtClean="0">
                  <a:solidFill>
                    <a:prstClr val="white">
                      <a:lumMod val="75000"/>
                    </a:prstClr>
                  </a:solidFill>
                </a:rPr>
                <a:t>*</a:t>
              </a:r>
              <a:r>
                <a:rPr lang="en-US" altLang="ja-JP" sz="1600" b="1" dirty="0" smtClean="0">
                  <a:solidFill>
                    <a:prstClr val="white">
                      <a:lumMod val="75000"/>
                    </a:prstClr>
                  </a:solidFill>
                </a:rPr>
                <a:t>(3/2</a:t>
              </a:r>
              <a:r>
                <a:rPr lang="en-US" altLang="ja-JP" sz="1600" b="1" baseline="30000" dirty="0">
                  <a:solidFill>
                    <a:prstClr val="white">
                      <a:lumMod val="75000"/>
                    </a:prstClr>
                  </a:solidFill>
                </a:rPr>
                <a:t>+</a:t>
              </a:r>
              <a:r>
                <a:rPr lang="en-US" altLang="ja-JP" sz="1600" b="1" dirty="0">
                  <a:solidFill>
                    <a:prstClr val="white">
                      <a:lumMod val="75000"/>
                    </a:prstClr>
                  </a:solidFill>
                </a:rPr>
                <a:t>) </a:t>
              </a:r>
              <a:endParaRPr lang="ja-JP" altLang="en-US" sz="1600" b="1" dirty="0">
                <a:solidFill>
                  <a:prstClr val="white">
                    <a:lumMod val="75000"/>
                  </a:prstClr>
                </a:solidFill>
              </a:endParaRPr>
            </a:p>
          </p:txBody>
        </p:sp>
        <p:cxnSp>
          <p:nvCxnSpPr>
            <p:cNvPr id="91" name="直線コネクタ 90"/>
            <p:cNvCxnSpPr/>
            <p:nvPr/>
          </p:nvCxnSpPr>
          <p:spPr>
            <a:xfrm>
              <a:off x="4523112" y="4705127"/>
              <a:ext cx="396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直線コネクタ 92"/>
            <p:cNvCxnSpPr/>
            <p:nvPr/>
          </p:nvCxnSpPr>
          <p:spPr>
            <a:xfrm>
              <a:off x="4517919" y="4146839"/>
              <a:ext cx="6796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a:off x="4512726" y="4321431"/>
              <a:ext cx="6796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1" name="テキスト ボックス 100"/>
            <p:cNvSpPr txBox="1"/>
            <p:nvPr/>
          </p:nvSpPr>
          <p:spPr>
            <a:xfrm>
              <a:off x="5150894" y="3971329"/>
              <a:ext cx="1409360" cy="473947"/>
            </a:xfrm>
            <a:prstGeom prst="rect">
              <a:avLst/>
            </a:prstGeom>
            <a:noFill/>
            <a:ln>
              <a:noFill/>
            </a:ln>
          </p:spPr>
          <p:txBody>
            <a:bodyPr wrap="none" rtlCol="0">
              <a:spAutoFit/>
            </a:bodyPr>
            <a:lstStyle/>
            <a:p>
              <a:r>
                <a:rPr lang="en-US" altLang="ja-JP" b="1" dirty="0" err="1" smtClean="0">
                  <a:solidFill>
                    <a:srgbClr val="FF0000"/>
                  </a:solidFill>
                  <a:latin typeface="Symbol" panose="05050102010706020507" pitchFamily="18" charset="2"/>
                  <a:cs typeface="Times New Roman" panose="02020603050405020304" pitchFamily="18" charset="0"/>
                </a:rPr>
                <a:t>L</a:t>
              </a:r>
              <a:r>
                <a:rPr lang="en-US" altLang="ja-JP" b="1" baseline="-25000" dirty="0" err="1" smtClean="0">
                  <a:solidFill>
                    <a:srgbClr val="FF0000"/>
                  </a:solidFill>
                </a:rPr>
                <a:t>c</a:t>
              </a:r>
              <a:r>
                <a:rPr lang="en-US" altLang="ja-JP" sz="1600" dirty="0" smtClean="0">
                  <a:solidFill>
                    <a:srgbClr val="FF0000"/>
                  </a:solidFill>
                </a:rPr>
                <a:t>(2595, 1/2</a:t>
              </a:r>
              <a:r>
                <a:rPr lang="en-US" altLang="ja-JP" sz="1600" baseline="30000" dirty="0" smtClean="0">
                  <a:solidFill>
                    <a:srgbClr val="FF0000"/>
                  </a:solidFill>
                  <a:latin typeface="Symbol" panose="05050102010706020507" pitchFamily="18" charset="2"/>
                </a:rPr>
                <a:t>-</a:t>
              </a:r>
              <a:r>
                <a:rPr lang="en-US" altLang="ja-JP" sz="1600" dirty="0" smtClean="0">
                  <a:solidFill>
                    <a:srgbClr val="FF0000"/>
                  </a:solidFill>
                </a:rPr>
                <a:t>)</a:t>
              </a:r>
              <a:endParaRPr lang="ja-JP" altLang="en-US" sz="1600" dirty="0">
                <a:solidFill>
                  <a:srgbClr val="FF0000"/>
                </a:solidFill>
              </a:endParaRPr>
            </a:p>
          </p:txBody>
        </p:sp>
        <p:sp>
          <p:nvSpPr>
            <p:cNvPr id="102" name="テキスト ボックス 101"/>
            <p:cNvSpPr txBox="1"/>
            <p:nvPr/>
          </p:nvSpPr>
          <p:spPr>
            <a:xfrm>
              <a:off x="5150797" y="3657622"/>
              <a:ext cx="1409360" cy="473947"/>
            </a:xfrm>
            <a:prstGeom prst="rect">
              <a:avLst/>
            </a:prstGeom>
            <a:noFill/>
            <a:ln>
              <a:noFill/>
            </a:ln>
          </p:spPr>
          <p:txBody>
            <a:bodyPr wrap="none" rtlCol="0">
              <a:spAutoFit/>
            </a:bodyPr>
            <a:lstStyle/>
            <a:p>
              <a:r>
                <a:rPr lang="en-US" altLang="ja-JP" b="1" dirty="0" err="1" smtClean="0">
                  <a:solidFill>
                    <a:srgbClr val="FF0000"/>
                  </a:solidFill>
                  <a:latin typeface="Symbol" panose="05050102010706020507" pitchFamily="18" charset="2"/>
                  <a:cs typeface="Times New Roman" panose="02020603050405020304" pitchFamily="18" charset="0"/>
                </a:rPr>
                <a:t>L</a:t>
              </a:r>
              <a:r>
                <a:rPr lang="en-US" altLang="ja-JP" b="1" baseline="-25000" dirty="0" err="1" smtClean="0">
                  <a:solidFill>
                    <a:srgbClr val="FF0000"/>
                  </a:solidFill>
                </a:rPr>
                <a:t>c</a:t>
              </a:r>
              <a:r>
                <a:rPr lang="en-US" altLang="ja-JP" sz="1600" dirty="0" smtClean="0">
                  <a:solidFill>
                    <a:srgbClr val="FF0000"/>
                  </a:solidFill>
                </a:rPr>
                <a:t>(2625, 3/2</a:t>
              </a:r>
              <a:r>
                <a:rPr lang="en-US" altLang="ja-JP" sz="1600" baseline="30000" dirty="0" smtClean="0">
                  <a:solidFill>
                    <a:srgbClr val="FF0000"/>
                  </a:solidFill>
                  <a:latin typeface="Symbol" panose="05050102010706020507" pitchFamily="18" charset="2"/>
                </a:rPr>
                <a:t>-</a:t>
              </a:r>
              <a:r>
                <a:rPr lang="en-US" altLang="ja-JP" sz="1600" dirty="0" smtClean="0">
                  <a:solidFill>
                    <a:srgbClr val="FF0000"/>
                  </a:solidFill>
                </a:rPr>
                <a:t>)</a:t>
              </a:r>
              <a:endParaRPr lang="ja-JP" altLang="en-US" sz="1600" dirty="0">
                <a:solidFill>
                  <a:srgbClr val="FF0000"/>
                </a:solidFill>
              </a:endParaRPr>
            </a:p>
          </p:txBody>
        </p:sp>
        <p:cxnSp>
          <p:nvCxnSpPr>
            <p:cNvPr id="110" name="直線コネクタ 109"/>
            <p:cNvCxnSpPr/>
            <p:nvPr/>
          </p:nvCxnSpPr>
          <p:spPr>
            <a:xfrm>
              <a:off x="4525942" y="3440735"/>
              <a:ext cx="6796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1" name="テキスト ボックス 110"/>
            <p:cNvSpPr txBox="1"/>
            <p:nvPr/>
          </p:nvSpPr>
          <p:spPr>
            <a:xfrm>
              <a:off x="5158816" y="3210903"/>
              <a:ext cx="1747594" cy="473945"/>
            </a:xfrm>
            <a:prstGeom prst="rect">
              <a:avLst/>
            </a:prstGeom>
            <a:noFill/>
            <a:ln>
              <a:noFill/>
            </a:ln>
          </p:spPr>
          <p:txBody>
            <a:bodyPr wrap="none" rtlCol="0">
              <a:spAutoFit/>
            </a:bodyPr>
            <a:lstStyle/>
            <a:p>
              <a:r>
                <a:rPr lang="en-US" altLang="ja-JP" b="1" dirty="0" err="1" smtClean="0">
                  <a:solidFill>
                    <a:prstClr val="black"/>
                  </a:solidFill>
                  <a:latin typeface="Symbol" panose="05050102010706020507" pitchFamily="18" charset="2"/>
                  <a:cs typeface="Times New Roman" panose="02020603050405020304" pitchFamily="18" charset="0"/>
                </a:rPr>
                <a:t>L</a:t>
              </a:r>
              <a:r>
                <a:rPr lang="en-US" altLang="ja-JP" b="1" baseline="-25000" dirty="0" err="1" smtClean="0">
                  <a:solidFill>
                    <a:prstClr val="black"/>
                  </a:solidFill>
                </a:rPr>
                <a:t>c</a:t>
              </a:r>
              <a:r>
                <a:rPr lang="en-US" altLang="ja-JP" b="1" baseline="-25000" dirty="0" smtClean="0">
                  <a:solidFill>
                    <a:prstClr val="black"/>
                  </a:solidFill>
                </a:rPr>
                <a:t> </a:t>
              </a:r>
              <a:r>
                <a:rPr lang="en-US" altLang="ja-JP" dirty="0" smtClean="0">
                  <a:solidFill>
                    <a:prstClr val="black"/>
                  </a:solidFill>
                </a:rPr>
                <a:t>o</a:t>
              </a:r>
              <a:r>
                <a:rPr lang="ja-JP" altLang="en-US" dirty="0" smtClean="0">
                  <a:solidFill>
                    <a:prstClr val="black"/>
                  </a:solidFill>
                </a:rPr>
                <a:t>ｒ </a:t>
              </a:r>
              <a:r>
                <a:rPr lang="en-US" altLang="ja-JP" b="1" dirty="0" err="1" smtClean="0">
                  <a:solidFill>
                    <a:prstClr val="black"/>
                  </a:solidFill>
                  <a:latin typeface="Symbol" panose="05050102010706020507" pitchFamily="18" charset="2"/>
                  <a:cs typeface="Times New Roman" panose="02020603050405020304" pitchFamily="18" charset="0"/>
                </a:rPr>
                <a:t>S</a:t>
              </a:r>
              <a:r>
                <a:rPr lang="en-US" altLang="ja-JP" b="1" baseline="-25000" dirty="0" err="1" smtClean="0">
                  <a:solidFill>
                    <a:prstClr val="black"/>
                  </a:solidFill>
                </a:rPr>
                <a:t>c</a:t>
              </a:r>
              <a:r>
                <a:rPr lang="en-US" altLang="ja-JP" sz="1600" dirty="0" smtClean="0">
                  <a:solidFill>
                    <a:prstClr val="black"/>
                  </a:solidFill>
                </a:rPr>
                <a:t> (2765, ?</a:t>
              </a:r>
              <a:r>
                <a:rPr lang="en-US" altLang="ja-JP" sz="1600" baseline="30000" dirty="0" smtClean="0">
                  <a:solidFill>
                    <a:prstClr val="black"/>
                  </a:solidFill>
                  <a:latin typeface="Symbol" panose="05050102010706020507" pitchFamily="18" charset="2"/>
                </a:rPr>
                <a:t>?</a:t>
              </a:r>
              <a:r>
                <a:rPr lang="en-US" altLang="ja-JP" sz="1600" dirty="0" smtClean="0">
                  <a:solidFill>
                    <a:prstClr val="black"/>
                  </a:solidFill>
                </a:rPr>
                <a:t>)</a:t>
              </a:r>
              <a:endParaRPr lang="ja-JP" altLang="en-US" sz="1600" dirty="0">
                <a:solidFill>
                  <a:prstClr val="black"/>
                </a:solidFill>
              </a:endParaRPr>
            </a:p>
          </p:txBody>
        </p:sp>
        <p:cxnSp>
          <p:nvCxnSpPr>
            <p:cNvPr id="112" name="直線コネクタ 111"/>
            <p:cNvCxnSpPr/>
            <p:nvPr/>
          </p:nvCxnSpPr>
          <p:spPr>
            <a:xfrm>
              <a:off x="4514715" y="2870518"/>
              <a:ext cx="6796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3" name="テキスト ボックス 112"/>
            <p:cNvSpPr txBox="1"/>
            <p:nvPr/>
          </p:nvSpPr>
          <p:spPr>
            <a:xfrm>
              <a:off x="5147589" y="2714792"/>
              <a:ext cx="1409360" cy="473946"/>
            </a:xfrm>
            <a:prstGeom prst="rect">
              <a:avLst/>
            </a:prstGeom>
            <a:noFill/>
            <a:ln>
              <a:noFill/>
            </a:ln>
          </p:spPr>
          <p:txBody>
            <a:bodyPr wrap="none" rtlCol="0">
              <a:spAutoFit/>
            </a:bodyPr>
            <a:lstStyle/>
            <a:p>
              <a:r>
                <a:rPr lang="en-US" altLang="ja-JP" b="1" dirty="0" err="1" smtClean="0">
                  <a:solidFill>
                    <a:prstClr val="black"/>
                  </a:solidFill>
                  <a:latin typeface="Symbol" panose="05050102010706020507" pitchFamily="18" charset="2"/>
                  <a:cs typeface="Times New Roman" panose="02020603050405020304" pitchFamily="18" charset="0"/>
                </a:rPr>
                <a:t>L</a:t>
              </a:r>
              <a:r>
                <a:rPr lang="en-US" altLang="ja-JP" b="1" baseline="-25000" dirty="0" err="1" smtClean="0">
                  <a:solidFill>
                    <a:prstClr val="black"/>
                  </a:solidFill>
                </a:rPr>
                <a:t>c</a:t>
              </a:r>
              <a:r>
                <a:rPr lang="en-US" altLang="ja-JP" sz="1600" dirty="0" smtClean="0">
                  <a:solidFill>
                    <a:prstClr val="black"/>
                  </a:solidFill>
                </a:rPr>
                <a:t>(2880, 5/2</a:t>
              </a:r>
              <a:r>
                <a:rPr lang="en-US" altLang="ja-JP" sz="1600" baseline="30000" dirty="0" smtClean="0">
                  <a:solidFill>
                    <a:prstClr val="black"/>
                  </a:solidFill>
                  <a:latin typeface="Symbol" panose="05050102010706020507" pitchFamily="18" charset="2"/>
                </a:rPr>
                <a:t>+</a:t>
              </a:r>
              <a:r>
                <a:rPr lang="en-US" altLang="ja-JP" sz="1600" dirty="0" smtClean="0">
                  <a:solidFill>
                    <a:prstClr val="black"/>
                  </a:solidFill>
                </a:rPr>
                <a:t>)</a:t>
              </a:r>
              <a:endParaRPr lang="ja-JP" altLang="en-US" sz="1600" dirty="0">
                <a:solidFill>
                  <a:prstClr val="black"/>
                </a:solidFill>
              </a:endParaRPr>
            </a:p>
          </p:txBody>
        </p:sp>
        <p:cxnSp>
          <p:nvCxnSpPr>
            <p:cNvPr id="115" name="直線コネクタ 114"/>
            <p:cNvCxnSpPr/>
            <p:nvPr/>
          </p:nvCxnSpPr>
          <p:spPr>
            <a:xfrm>
              <a:off x="4513114" y="2559673"/>
              <a:ext cx="6796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6" name="テキスト ボックス 115"/>
            <p:cNvSpPr txBox="1"/>
            <p:nvPr/>
          </p:nvSpPr>
          <p:spPr>
            <a:xfrm>
              <a:off x="5145988" y="2169275"/>
              <a:ext cx="1202573" cy="473945"/>
            </a:xfrm>
            <a:prstGeom prst="rect">
              <a:avLst/>
            </a:prstGeom>
            <a:noFill/>
            <a:ln>
              <a:noFill/>
            </a:ln>
          </p:spPr>
          <p:txBody>
            <a:bodyPr wrap="none" rtlCol="0">
              <a:spAutoFit/>
            </a:bodyPr>
            <a:lstStyle/>
            <a:p>
              <a:r>
                <a:rPr lang="en-US" altLang="ja-JP" b="1" dirty="0" err="1" smtClean="0">
                  <a:solidFill>
                    <a:prstClr val="black"/>
                  </a:solidFill>
                  <a:latin typeface="Symbol" panose="05050102010706020507" pitchFamily="18" charset="2"/>
                  <a:cs typeface="Times New Roman" panose="02020603050405020304" pitchFamily="18" charset="0"/>
                </a:rPr>
                <a:t>L</a:t>
              </a:r>
              <a:r>
                <a:rPr lang="en-US" altLang="ja-JP" b="1" baseline="-25000" dirty="0" err="1" smtClean="0">
                  <a:solidFill>
                    <a:prstClr val="black"/>
                  </a:solidFill>
                </a:rPr>
                <a:t>c</a:t>
              </a:r>
              <a:r>
                <a:rPr lang="en-US" altLang="ja-JP" sz="1600" dirty="0" smtClean="0">
                  <a:solidFill>
                    <a:prstClr val="black"/>
                  </a:solidFill>
                </a:rPr>
                <a:t>(2940, ?</a:t>
              </a:r>
              <a:r>
                <a:rPr lang="en-US" altLang="ja-JP" sz="1600" baseline="30000" dirty="0" smtClean="0">
                  <a:solidFill>
                    <a:prstClr val="black"/>
                  </a:solidFill>
                  <a:latin typeface="Symbol" panose="05050102010706020507" pitchFamily="18" charset="2"/>
                </a:rPr>
                <a:t>?</a:t>
              </a:r>
              <a:r>
                <a:rPr lang="en-US" altLang="ja-JP" sz="1600" dirty="0" smtClean="0">
                  <a:solidFill>
                    <a:prstClr val="black"/>
                  </a:solidFill>
                </a:rPr>
                <a:t>)</a:t>
              </a:r>
              <a:endParaRPr lang="ja-JP" altLang="en-US" sz="1600" dirty="0">
                <a:solidFill>
                  <a:prstClr val="black"/>
                </a:solidFill>
              </a:endParaRPr>
            </a:p>
          </p:txBody>
        </p:sp>
        <p:cxnSp>
          <p:nvCxnSpPr>
            <p:cNvPr id="127" name="直線コネクタ 126"/>
            <p:cNvCxnSpPr/>
            <p:nvPr/>
          </p:nvCxnSpPr>
          <p:spPr>
            <a:xfrm>
              <a:off x="4511510" y="5892558"/>
              <a:ext cx="679647"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8" name="テキスト ボックス 127"/>
            <p:cNvSpPr txBox="1"/>
            <p:nvPr/>
          </p:nvSpPr>
          <p:spPr>
            <a:xfrm>
              <a:off x="5154009" y="5638023"/>
              <a:ext cx="756938" cy="473945"/>
            </a:xfrm>
            <a:prstGeom prst="rect">
              <a:avLst/>
            </a:prstGeom>
            <a:noFill/>
            <a:ln>
              <a:noFill/>
            </a:ln>
          </p:spPr>
          <p:txBody>
            <a:bodyPr wrap="none" rtlCol="0">
              <a:spAutoFit/>
            </a:bodyPr>
            <a:lstStyle/>
            <a:p>
              <a:r>
                <a:rPr lang="en-US" altLang="ja-JP" b="1" dirty="0" err="1" smtClean="0">
                  <a:solidFill>
                    <a:prstClr val="black"/>
                  </a:solidFill>
                  <a:latin typeface="Symbol" panose="05050102010706020507" pitchFamily="18" charset="2"/>
                  <a:cs typeface="Times New Roman" panose="02020603050405020304" pitchFamily="18" charset="0"/>
                </a:rPr>
                <a:t>L</a:t>
              </a:r>
              <a:r>
                <a:rPr lang="en-US" altLang="ja-JP" b="1" baseline="-25000" dirty="0" err="1" smtClean="0">
                  <a:solidFill>
                    <a:prstClr val="black"/>
                  </a:solidFill>
                </a:rPr>
                <a:t>c</a:t>
              </a:r>
              <a:r>
                <a:rPr lang="en-US" altLang="ja-JP" sz="1600" dirty="0" smtClean="0">
                  <a:solidFill>
                    <a:prstClr val="black"/>
                  </a:solidFill>
                </a:rPr>
                <a:t>(GS)</a:t>
              </a:r>
              <a:endParaRPr lang="ja-JP" altLang="en-US" sz="1600" dirty="0">
                <a:solidFill>
                  <a:prstClr val="black"/>
                </a:solidFill>
              </a:endParaRPr>
            </a:p>
          </p:txBody>
        </p:sp>
      </p:grpSp>
      <p:grpSp>
        <p:nvGrpSpPr>
          <p:cNvPr id="5" name="グループ化 4"/>
          <p:cNvGrpSpPr/>
          <p:nvPr/>
        </p:nvGrpSpPr>
        <p:grpSpPr>
          <a:xfrm>
            <a:off x="585535" y="1894007"/>
            <a:ext cx="2898376" cy="3464386"/>
            <a:chOff x="585535" y="1894007"/>
            <a:chExt cx="2898376" cy="3464386"/>
          </a:xfrm>
        </p:grpSpPr>
        <p:sp>
          <p:nvSpPr>
            <p:cNvPr id="14" name="テキスト ボックス 13"/>
            <p:cNvSpPr txBox="1"/>
            <p:nvPr/>
          </p:nvSpPr>
          <p:spPr>
            <a:xfrm>
              <a:off x="870200" y="3243147"/>
              <a:ext cx="1345240" cy="369332"/>
            </a:xfrm>
            <a:prstGeom prst="rect">
              <a:avLst/>
            </a:prstGeom>
            <a:noFill/>
          </p:spPr>
          <p:txBody>
            <a:bodyPr wrap="none" rtlCol="0">
              <a:spAutoFit/>
            </a:bodyPr>
            <a:lstStyle/>
            <a:p>
              <a:r>
                <a:rPr lang="en-US" altLang="ja-JP" b="1" dirty="0" smtClean="0">
                  <a:solidFill>
                    <a:srgbClr val="FF0000"/>
                  </a:solidFill>
                  <a:latin typeface="Symbol" panose="05050102010706020507" pitchFamily="18" charset="2"/>
                  <a:cs typeface="Times New Roman" panose="02020603050405020304" pitchFamily="18" charset="0"/>
                </a:rPr>
                <a:t>L</a:t>
              </a:r>
              <a:r>
                <a:rPr lang="en-US" altLang="ja-JP" sz="1600" dirty="0" smtClean="0">
                  <a:solidFill>
                    <a:srgbClr val="FF0000"/>
                  </a:solidFill>
                </a:rPr>
                <a:t>(1520, 3/2</a:t>
              </a:r>
              <a:r>
                <a:rPr lang="en-US" altLang="ja-JP" sz="1600" baseline="30000" dirty="0" smtClean="0">
                  <a:solidFill>
                    <a:srgbClr val="FF0000"/>
                  </a:solidFill>
                  <a:latin typeface="Symbol" panose="05050102010706020507" pitchFamily="18" charset="2"/>
                </a:rPr>
                <a:t>-</a:t>
              </a:r>
              <a:r>
                <a:rPr lang="en-US" altLang="ja-JP" sz="1600" dirty="0" smtClean="0">
                  <a:solidFill>
                    <a:srgbClr val="FF0000"/>
                  </a:solidFill>
                </a:rPr>
                <a:t>)</a:t>
              </a:r>
              <a:endParaRPr lang="ja-JP" altLang="en-US" sz="1600" dirty="0">
                <a:solidFill>
                  <a:srgbClr val="FF0000"/>
                </a:solidFill>
              </a:endParaRPr>
            </a:p>
          </p:txBody>
        </p:sp>
        <p:grpSp>
          <p:nvGrpSpPr>
            <p:cNvPr id="20" name="グループ化 19"/>
            <p:cNvGrpSpPr/>
            <p:nvPr/>
          </p:nvGrpSpPr>
          <p:grpSpPr>
            <a:xfrm>
              <a:off x="805186" y="2180750"/>
              <a:ext cx="2678725" cy="3177643"/>
              <a:chOff x="683568" y="2125972"/>
              <a:chExt cx="2678725" cy="4166229"/>
            </a:xfrm>
          </p:grpSpPr>
          <p:cxnSp>
            <p:nvCxnSpPr>
              <p:cNvPr id="23" name="直線コネクタ 22"/>
              <p:cNvCxnSpPr/>
              <p:nvPr/>
            </p:nvCxnSpPr>
            <p:spPr>
              <a:xfrm>
                <a:off x="747176" y="5917343"/>
                <a:ext cx="115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1321093" y="5279101"/>
                <a:ext cx="845103" cy="443881"/>
              </a:xfrm>
              <a:prstGeom prst="rect">
                <a:avLst/>
              </a:prstGeom>
              <a:noFill/>
              <a:ln>
                <a:noFill/>
              </a:ln>
            </p:spPr>
            <p:txBody>
              <a:bodyPr wrap="none" rtlCol="0">
                <a:spAutoFit/>
              </a:bodyPr>
              <a:lstStyle/>
              <a:p>
                <a:r>
                  <a:rPr lang="en-US" altLang="ja-JP" sz="1600" b="1" dirty="0" smtClean="0">
                    <a:solidFill>
                      <a:prstClr val="white">
                        <a:lumMod val="75000"/>
                      </a:prstClr>
                    </a:solidFill>
                    <a:latin typeface="Symbol" panose="05050102010706020507" pitchFamily="18" charset="2"/>
                  </a:rPr>
                  <a:t>S</a:t>
                </a:r>
                <a:r>
                  <a:rPr lang="en-US" altLang="ja-JP" sz="1600" b="1" dirty="0" smtClean="0">
                    <a:solidFill>
                      <a:prstClr val="white">
                        <a:lumMod val="75000"/>
                      </a:prstClr>
                    </a:solidFill>
                  </a:rPr>
                  <a:t>(1/2</a:t>
                </a:r>
                <a:r>
                  <a:rPr lang="en-US" altLang="ja-JP" sz="1600" b="1" baseline="30000" dirty="0">
                    <a:solidFill>
                      <a:prstClr val="white">
                        <a:lumMod val="75000"/>
                      </a:prstClr>
                    </a:solidFill>
                  </a:rPr>
                  <a:t>+</a:t>
                </a:r>
                <a:r>
                  <a:rPr lang="en-US" altLang="ja-JP" sz="1600" b="1" dirty="0">
                    <a:solidFill>
                      <a:prstClr val="white">
                        <a:lumMod val="75000"/>
                      </a:prstClr>
                    </a:solidFill>
                  </a:rPr>
                  <a:t>) </a:t>
                </a:r>
                <a:endParaRPr lang="ja-JP" altLang="en-US" sz="1600" b="1" dirty="0">
                  <a:solidFill>
                    <a:prstClr val="white">
                      <a:lumMod val="75000"/>
                    </a:prstClr>
                  </a:solidFill>
                </a:endParaRPr>
              </a:p>
            </p:txBody>
          </p:sp>
          <p:sp>
            <p:nvSpPr>
              <p:cNvPr id="40" name="テキスト ボックス 39"/>
              <p:cNvSpPr txBox="1"/>
              <p:nvPr/>
            </p:nvSpPr>
            <p:spPr>
              <a:xfrm>
                <a:off x="683568" y="5953647"/>
                <a:ext cx="817853" cy="338554"/>
              </a:xfrm>
              <a:prstGeom prst="rect">
                <a:avLst/>
              </a:prstGeom>
              <a:noFill/>
              <a:ln>
                <a:noFill/>
              </a:ln>
            </p:spPr>
            <p:txBody>
              <a:bodyPr wrap="none" rtlCol="0">
                <a:spAutoFit/>
              </a:bodyPr>
              <a:lstStyle/>
              <a:p>
                <a:r>
                  <a:rPr lang="en-US" altLang="ja-JP" sz="1600" b="1" dirty="0" smtClean="0">
                    <a:solidFill>
                      <a:prstClr val="white"/>
                    </a:solidFill>
                    <a:latin typeface="Symbol" panose="05050102010706020507" pitchFamily="18" charset="2"/>
                    <a:cs typeface="Times New Roman" panose="02020603050405020304" pitchFamily="18" charset="0"/>
                  </a:rPr>
                  <a:t>L</a:t>
                </a:r>
                <a:r>
                  <a:rPr lang="en-US" altLang="ja-JP" sz="1600" b="1" dirty="0" smtClean="0">
                    <a:solidFill>
                      <a:prstClr val="white"/>
                    </a:solidFill>
                  </a:rPr>
                  <a:t>(1/2</a:t>
                </a:r>
                <a:r>
                  <a:rPr lang="en-US" altLang="ja-JP" sz="1600" b="1" baseline="30000" dirty="0">
                    <a:solidFill>
                      <a:prstClr val="white"/>
                    </a:solidFill>
                  </a:rPr>
                  <a:t>+</a:t>
                </a:r>
                <a:r>
                  <a:rPr lang="en-US" altLang="ja-JP" sz="1600" b="1" dirty="0">
                    <a:solidFill>
                      <a:prstClr val="white"/>
                    </a:solidFill>
                  </a:rPr>
                  <a:t>)</a:t>
                </a:r>
                <a:endParaRPr lang="ja-JP" altLang="en-US" sz="1600" b="1" dirty="0">
                  <a:solidFill>
                    <a:prstClr val="white"/>
                  </a:solidFill>
                </a:endParaRPr>
              </a:p>
            </p:txBody>
          </p:sp>
          <p:sp>
            <p:nvSpPr>
              <p:cNvPr id="41" name="テキスト ボックス 40"/>
              <p:cNvSpPr txBox="1"/>
              <p:nvPr/>
            </p:nvSpPr>
            <p:spPr>
              <a:xfrm>
                <a:off x="1264749" y="4357469"/>
                <a:ext cx="947695" cy="443881"/>
              </a:xfrm>
              <a:prstGeom prst="rect">
                <a:avLst/>
              </a:prstGeom>
              <a:noFill/>
              <a:ln>
                <a:noFill/>
              </a:ln>
            </p:spPr>
            <p:txBody>
              <a:bodyPr wrap="none" rtlCol="0">
                <a:spAutoFit/>
              </a:bodyPr>
              <a:lstStyle/>
              <a:p>
                <a:r>
                  <a:rPr lang="en-US" altLang="ja-JP" sz="1600" b="1" dirty="0" smtClean="0">
                    <a:solidFill>
                      <a:prstClr val="white">
                        <a:lumMod val="75000"/>
                      </a:prstClr>
                    </a:solidFill>
                    <a:latin typeface="Symbol" panose="05050102010706020507" pitchFamily="18" charset="2"/>
                  </a:rPr>
                  <a:t>S</a:t>
                </a:r>
                <a:r>
                  <a:rPr lang="en-US" altLang="ja-JP" sz="1600" b="1" baseline="30000" dirty="0" smtClean="0">
                    <a:solidFill>
                      <a:prstClr val="white">
                        <a:lumMod val="75000"/>
                      </a:prstClr>
                    </a:solidFill>
                    <a:latin typeface="Symbol" panose="05050102010706020507" pitchFamily="18" charset="2"/>
                  </a:rPr>
                  <a:t>*</a:t>
                </a:r>
                <a:r>
                  <a:rPr lang="en-US" altLang="ja-JP" sz="1600" b="1" dirty="0" smtClean="0">
                    <a:solidFill>
                      <a:prstClr val="white">
                        <a:lumMod val="75000"/>
                      </a:prstClr>
                    </a:solidFill>
                  </a:rPr>
                  <a:t>(3/2</a:t>
                </a:r>
                <a:r>
                  <a:rPr lang="en-US" altLang="ja-JP" sz="1600" b="1" baseline="30000" dirty="0">
                    <a:solidFill>
                      <a:prstClr val="white">
                        <a:lumMod val="75000"/>
                      </a:prstClr>
                    </a:solidFill>
                  </a:rPr>
                  <a:t>+</a:t>
                </a:r>
                <a:r>
                  <a:rPr lang="en-US" altLang="ja-JP" sz="1600" b="1" dirty="0">
                    <a:solidFill>
                      <a:prstClr val="white">
                        <a:lumMod val="75000"/>
                      </a:prstClr>
                    </a:solidFill>
                  </a:rPr>
                  <a:t>) </a:t>
                </a:r>
                <a:endParaRPr lang="ja-JP" altLang="en-US" sz="1600" b="1" dirty="0">
                  <a:solidFill>
                    <a:prstClr val="white">
                      <a:lumMod val="75000"/>
                    </a:prstClr>
                  </a:solidFill>
                </a:endParaRPr>
              </a:p>
            </p:txBody>
          </p:sp>
          <p:cxnSp>
            <p:nvCxnSpPr>
              <p:cNvPr id="48" name="直線コネクタ 47"/>
              <p:cNvCxnSpPr/>
              <p:nvPr/>
            </p:nvCxnSpPr>
            <p:spPr>
              <a:xfrm>
                <a:off x="2052726" y="5522453"/>
                <a:ext cx="1309567" cy="159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V="1">
                <a:off x="2051720" y="4512034"/>
                <a:ext cx="1310573" cy="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flipV="1">
                <a:off x="2051720" y="3804251"/>
                <a:ext cx="131057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flipV="1">
                <a:off x="2051720" y="3020261"/>
                <a:ext cx="131057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flipV="1">
                <a:off x="2051720" y="2944994"/>
                <a:ext cx="1310573" cy="138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V="1">
                <a:off x="2051720" y="2125972"/>
                <a:ext cx="1310573" cy="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flipV="1">
                <a:off x="2040833" y="4410832"/>
                <a:ext cx="131057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2" name="直線コネクタ 131"/>
              <p:cNvCxnSpPr/>
              <p:nvPr/>
            </p:nvCxnSpPr>
            <p:spPr>
              <a:xfrm flipV="1">
                <a:off x="2050118" y="5934881"/>
                <a:ext cx="131057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6" name="テキスト ボックス 85"/>
            <p:cNvSpPr txBox="1"/>
            <p:nvPr/>
          </p:nvSpPr>
          <p:spPr>
            <a:xfrm>
              <a:off x="585535" y="3591812"/>
              <a:ext cx="1648208" cy="461665"/>
            </a:xfrm>
            <a:prstGeom prst="rect">
              <a:avLst/>
            </a:prstGeom>
            <a:noFill/>
            <a:ln>
              <a:solidFill>
                <a:srgbClr val="C00000"/>
              </a:solidFill>
            </a:ln>
          </p:spPr>
          <p:txBody>
            <a:bodyPr wrap="none" rtlCol="0">
              <a:spAutoFit/>
            </a:bodyPr>
            <a:lstStyle/>
            <a:p>
              <a:r>
                <a:rPr lang="en-US" altLang="ja-JP" sz="2400" b="1" dirty="0" smtClean="0">
                  <a:solidFill>
                    <a:srgbClr val="FF0000"/>
                  </a:solidFill>
                  <a:latin typeface="Symbol" panose="05050102010706020507" pitchFamily="18" charset="2"/>
                  <a:cs typeface="Times New Roman" panose="02020603050405020304" pitchFamily="18" charset="0"/>
                </a:rPr>
                <a:t>L</a:t>
              </a:r>
              <a:r>
                <a:rPr lang="en-US" altLang="ja-JP" sz="2000" dirty="0" smtClean="0">
                  <a:solidFill>
                    <a:srgbClr val="FF0000"/>
                  </a:solidFill>
                </a:rPr>
                <a:t>(1405, 1/2</a:t>
              </a:r>
              <a:r>
                <a:rPr lang="en-US" altLang="ja-JP" sz="2000" baseline="30000" dirty="0" smtClean="0">
                  <a:solidFill>
                    <a:srgbClr val="FF0000"/>
                  </a:solidFill>
                  <a:latin typeface="Symbol" panose="05050102010706020507" pitchFamily="18" charset="2"/>
                </a:rPr>
                <a:t>-</a:t>
              </a:r>
              <a:r>
                <a:rPr lang="en-US" altLang="ja-JP" sz="2000" dirty="0" smtClean="0">
                  <a:solidFill>
                    <a:srgbClr val="FF0000"/>
                  </a:solidFill>
                </a:rPr>
                <a:t>)</a:t>
              </a:r>
              <a:endParaRPr lang="ja-JP" altLang="en-US" sz="2000" dirty="0">
                <a:solidFill>
                  <a:srgbClr val="FF0000"/>
                </a:solidFill>
              </a:endParaRPr>
            </a:p>
          </p:txBody>
        </p:sp>
        <p:sp>
          <p:nvSpPr>
            <p:cNvPr id="107" name="テキスト ボックス 106"/>
            <p:cNvSpPr txBox="1"/>
            <p:nvPr/>
          </p:nvSpPr>
          <p:spPr>
            <a:xfrm>
              <a:off x="849344" y="1894007"/>
              <a:ext cx="1345240" cy="369332"/>
            </a:xfrm>
            <a:prstGeom prst="rect">
              <a:avLst/>
            </a:prstGeom>
            <a:noFill/>
          </p:spPr>
          <p:txBody>
            <a:bodyPr wrap="none" rtlCol="0">
              <a:spAutoFit/>
            </a:bodyPr>
            <a:lstStyle/>
            <a:p>
              <a:r>
                <a:rPr lang="en-US" altLang="ja-JP" b="1" dirty="0" smtClean="0">
                  <a:solidFill>
                    <a:srgbClr val="00B050"/>
                  </a:solidFill>
                  <a:latin typeface="Symbol" panose="05050102010706020507" pitchFamily="18" charset="2"/>
                  <a:cs typeface="Times New Roman" panose="02020603050405020304" pitchFamily="18" charset="0"/>
                </a:rPr>
                <a:t>L</a:t>
              </a:r>
              <a:r>
                <a:rPr lang="en-US" altLang="ja-JP" sz="1600" dirty="0" smtClean="0">
                  <a:solidFill>
                    <a:srgbClr val="00B050"/>
                  </a:solidFill>
                </a:rPr>
                <a:t>(1830, </a:t>
              </a:r>
              <a:r>
                <a:rPr lang="en-US" altLang="ja-JP" sz="1600" dirty="0">
                  <a:solidFill>
                    <a:srgbClr val="00B050"/>
                  </a:solidFill>
                </a:rPr>
                <a:t>5</a:t>
              </a:r>
              <a:r>
                <a:rPr lang="en-US" altLang="ja-JP" sz="1600" dirty="0" smtClean="0">
                  <a:solidFill>
                    <a:srgbClr val="00B050"/>
                  </a:solidFill>
                </a:rPr>
                <a:t>/2</a:t>
              </a:r>
              <a:r>
                <a:rPr lang="en-US" altLang="ja-JP" sz="1600" baseline="30000" dirty="0" smtClean="0">
                  <a:solidFill>
                    <a:srgbClr val="00B050"/>
                  </a:solidFill>
                  <a:latin typeface="Symbol" panose="05050102010706020507" pitchFamily="18" charset="2"/>
                </a:rPr>
                <a:t>-</a:t>
              </a:r>
              <a:r>
                <a:rPr lang="en-US" altLang="ja-JP" sz="1600" dirty="0" smtClean="0">
                  <a:solidFill>
                    <a:srgbClr val="00B050"/>
                  </a:solidFill>
                </a:rPr>
                <a:t>)</a:t>
              </a:r>
              <a:endParaRPr lang="ja-JP" altLang="en-US" sz="1600" dirty="0">
                <a:solidFill>
                  <a:srgbClr val="00B050"/>
                </a:solidFill>
              </a:endParaRPr>
            </a:p>
          </p:txBody>
        </p:sp>
        <p:sp>
          <p:nvSpPr>
            <p:cNvPr id="108" name="テキスト ボックス 107"/>
            <p:cNvSpPr txBox="1"/>
            <p:nvPr/>
          </p:nvSpPr>
          <p:spPr>
            <a:xfrm>
              <a:off x="857362" y="2469918"/>
              <a:ext cx="1138453" cy="369332"/>
            </a:xfrm>
            <a:prstGeom prst="rect">
              <a:avLst/>
            </a:prstGeom>
            <a:noFill/>
          </p:spPr>
          <p:txBody>
            <a:bodyPr wrap="none" rtlCol="0">
              <a:spAutoFit/>
            </a:bodyPr>
            <a:lstStyle/>
            <a:p>
              <a:r>
                <a:rPr lang="en-US" altLang="ja-JP" b="1" dirty="0" smtClean="0">
                  <a:solidFill>
                    <a:srgbClr val="0000FF"/>
                  </a:solidFill>
                  <a:latin typeface="Symbol" panose="05050102010706020507" pitchFamily="18" charset="2"/>
                  <a:cs typeface="Times New Roman" panose="02020603050405020304" pitchFamily="18" charset="0"/>
                </a:rPr>
                <a:t>L</a:t>
              </a:r>
              <a:r>
                <a:rPr lang="en-US" altLang="ja-JP" sz="1600" dirty="0" smtClean="0">
                  <a:solidFill>
                    <a:srgbClr val="0000FF"/>
                  </a:solidFill>
                </a:rPr>
                <a:t>(1690, ?</a:t>
              </a:r>
              <a:r>
                <a:rPr lang="en-US" altLang="ja-JP" sz="1600" baseline="30000" dirty="0" smtClean="0">
                  <a:solidFill>
                    <a:srgbClr val="0000FF"/>
                  </a:solidFill>
                  <a:latin typeface="Symbol" panose="05050102010706020507" pitchFamily="18" charset="2"/>
                </a:rPr>
                <a:t>?</a:t>
              </a:r>
              <a:r>
                <a:rPr lang="en-US" altLang="ja-JP" sz="1600" dirty="0" smtClean="0">
                  <a:solidFill>
                    <a:srgbClr val="0000FF"/>
                  </a:solidFill>
                </a:rPr>
                <a:t>)</a:t>
              </a:r>
              <a:endParaRPr lang="ja-JP" altLang="en-US" sz="1600" dirty="0">
                <a:solidFill>
                  <a:srgbClr val="0000FF"/>
                </a:solidFill>
              </a:endParaRPr>
            </a:p>
          </p:txBody>
        </p:sp>
        <p:sp>
          <p:nvSpPr>
            <p:cNvPr id="109" name="テキスト ボックス 108"/>
            <p:cNvSpPr txBox="1"/>
            <p:nvPr/>
          </p:nvSpPr>
          <p:spPr>
            <a:xfrm>
              <a:off x="846133" y="2708944"/>
              <a:ext cx="1345240" cy="369332"/>
            </a:xfrm>
            <a:prstGeom prst="rect">
              <a:avLst/>
            </a:prstGeom>
            <a:noFill/>
          </p:spPr>
          <p:txBody>
            <a:bodyPr wrap="none" rtlCol="0">
              <a:spAutoFit/>
            </a:bodyPr>
            <a:lstStyle/>
            <a:p>
              <a:r>
                <a:rPr lang="en-US" altLang="ja-JP" b="1" dirty="0" smtClean="0">
                  <a:solidFill>
                    <a:srgbClr val="0000FF"/>
                  </a:solidFill>
                  <a:latin typeface="Symbol" panose="05050102010706020507" pitchFamily="18" charset="2"/>
                  <a:cs typeface="Times New Roman" panose="02020603050405020304" pitchFamily="18" charset="0"/>
                </a:rPr>
                <a:t>L</a:t>
              </a:r>
              <a:r>
                <a:rPr lang="en-US" altLang="ja-JP" sz="1600" dirty="0" smtClean="0">
                  <a:solidFill>
                    <a:srgbClr val="0000FF"/>
                  </a:solidFill>
                </a:rPr>
                <a:t>(1670, 1/2</a:t>
              </a:r>
              <a:r>
                <a:rPr lang="en-US" altLang="ja-JP" sz="1600" baseline="30000" dirty="0" smtClean="0">
                  <a:solidFill>
                    <a:srgbClr val="0000FF"/>
                  </a:solidFill>
                  <a:latin typeface="Symbol" panose="05050102010706020507" pitchFamily="18" charset="2"/>
                </a:rPr>
                <a:t>-</a:t>
              </a:r>
              <a:r>
                <a:rPr lang="en-US" altLang="ja-JP" sz="1600" dirty="0" smtClean="0">
                  <a:solidFill>
                    <a:srgbClr val="0000FF"/>
                  </a:solidFill>
                </a:rPr>
                <a:t>)</a:t>
              </a:r>
              <a:endParaRPr lang="ja-JP" altLang="en-US" sz="1600" dirty="0">
                <a:solidFill>
                  <a:srgbClr val="0000FF"/>
                </a:solidFill>
              </a:endParaRPr>
            </a:p>
          </p:txBody>
        </p:sp>
        <p:sp>
          <p:nvSpPr>
            <p:cNvPr id="131" name="テキスト ボックス 130"/>
            <p:cNvSpPr txBox="1"/>
            <p:nvPr/>
          </p:nvSpPr>
          <p:spPr>
            <a:xfrm>
              <a:off x="1532735" y="4868209"/>
              <a:ext cx="692818" cy="369332"/>
            </a:xfrm>
            <a:prstGeom prst="rect">
              <a:avLst/>
            </a:prstGeom>
            <a:noFill/>
          </p:spPr>
          <p:txBody>
            <a:bodyPr wrap="none" rtlCol="0">
              <a:spAutoFit/>
            </a:bodyPr>
            <a:lstStyle/>
            <a:p>
              <a:r>
                <a:rPr lang="en-US" altLang="ja-JP" b="1" dirty="0" smtClean="0">
                  <a:solidFill>
                    <a:prstClr val="black"/>
                  </a:solidFill>
                  <a:latin typeface="Symbol" panose="05050102010706020507" pitchFamily="18" charset="2"/>
                  <a:cs typeface="Times New Roman" panose="02020603050405020304" pitchFamily="18" charset="0"/>
                </a:rPr>
                <a:t>L</a:t>
              </a:r>
              <a:r>
                <a:rPr lang="en-US" altLang="ja-JP" sz="1600" dirty="0" smtClean="0">
                  <a:solidFill>
                    <a:prstClr val="black"/>
                  </a:solidFill>
                </a:rPr>
                <a:t>(GS)</a:t>
              </a:r>
              <a:endParaRPr lang="ja-JP" altLang="en-US" sz="1600" dirty="0">
                <a:solidFill>
                  <a:prstClr val="black"/>
                </a:solidFill>
              </a:endParaRPr>
            </a:p>
          </p:txBody>
        </p:sp>
      </p:grpSp>
      <p:sp>
        <p:nvSpPr>
          <p:cNvPr id="92" name="テキスト ボックス 91"/>
          <p:cNvSpPr txBox="1"/>
          <p:nvPr/>
        </p:nvSpPr>
        <p:spPr>
          <a:xfrm>
            <a:off x="3731601" y="3290382"/>
            <a:ext cx="352982" cy="461665"/>
          </a:xfrm>
          <a:prstGeom prst="rect">
            <a:avLst/>
          </a:prstGeom>
          <a:noFill/>
        </p:spPr>
        <p:txBody>
          <a:bodyPr wrap="none" rtlCol="0">
            <a:spAutoFit/>
          </a:bodyPr>
          <a:lstStyle/>
          <a:p>
            <a:r>
              <a:rPr lang="en-US" altLang="ja-JP" sz="2400" b="1" i="1" dirty="0" smtClean="0">
                <a:solidFill>
                  <a:srgbClr val="FF0000"/>
                </a:solidFill>
                <a:latin typeface="Symbol" panose="05050102010706020507" pitchFamily="18" charset="2"/>
              </a:rPr>
              <a:t>l</a:t>
            </a:r>
            <a:endParaRPr lang="ja-JP" altLang="en-US" sz="2400" b="1" i="1" dirty="0">
              <a:solidFill>
                <a:srgbClr val="FF0000"/>
              </a:solidFill>
              <a:latin typeface="Symbol" panose="05050102010706020507" pitchFamily="18" charset="2"/>
            </a:endParaRPr>
          </a:p>
        </p:txBody>
      </p:sp>
      <p:sp>
        <p:nvSpPr>
          <p:cNvPr id="94" name="テキスト ボックス 93"/>
          <p:cNvSpPr txBox="1"/>
          <p:nvPr/>
        </p:nvSpPr>
        <p:spPr>
          <a:xfrm>
            <a:off x="3717176" y="1989451"/>
            <a:ext cx="352982" cy="461665"/>
          </a:xfrm>
          <a:prstGeom prst="rect">
            <a:avLst/>
          </a:prstGeom>
          <a:noFill/>
        </p:spPr>
        <p:txBody>
          <a:bodyPr wrap="none" rtlCol="0">
            <a:spAutoFit/>
          </a:bodyPr>
          <a:lstStyle/>
          <a:p>
            <a:r>
              <a:rPr lang="en-US" altLang="ja-JP" sz="2400" b="1" i="1" dirty="0" smtClean="0">
                <a:solidFill>
                  <a:srgbClr val="00B050"/>
                </a:solidFill>
                <a:latin typeface="Symbol" panose="05050102010706020507" pitchFamily="18" charset="2"/>
              </a:rPr>
              <a:t>r</a:t>
            </a:r>
            <a:endParaRPr lang="ja-JP" altLang="en-US" sz="2400" b="1" i="1" dirty="0">
              <a:solidFill>
                <a:srgbClr val="00B050"/>
              </a:solidFill>
              <a:latin typeface="Symbol" panose="05050102010706020507" pitchFamily="18" charset="2"/>
            </a:endParaRPr>
          </a:p>
        </p:txBody>
      </p:sp>
      <p:cxnSp>
        <p:nvCxnSpPr>
          <p:cNvPr id="27" name="直線コネクタ 26"/>
          <p:cNvCxnSpPr/>
          <p:nvPr/>
        </p:nvCxnSpPr>
        <p:spPr>
          <a:xfrm>
            <a:off x="3483911" y="1908864"/>
            <a:ext cx="0" cy="3200400"/>
          </a:xfrm>
          <a:prstGeom prst="line">
            <a:avLst/>
          </a:prstGeom>
          <a:ln w="158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a:off x="6680557" y="1899770"/>
            <a:ext cx="0" cy="3200400"/>
          </a:xfrm>
          <a:prstGeom prst="line">
            <a:avLst/>
          </a:prstGeom>
          <a:ln w="15875">
            <a:solidFill>
              <a:srgbClr val="FF00FF"/>
            </a:solidFill>
          </a:ln>
        </p:spPr>
        <p:style>
          <a:lnRef idx="1">
            <a:schemeClr val="accent1"/>
          </a:lnRef>
          <a:fillRef idx="0">
            <a:schemeClr val="accent1"/>
          </a:fillRef>
          <a:effectRef idx="0">
            <a:schemeClr val="accent1"/>
          </a:effectRef>
          <a:fontRef idx="minor">
            <a:schemeClr val="tx1"/>
          </a:fontRef>
        </p:style>
      </p:cxnSp>
      <p:sp>
        <p:nvSpPr>
          <p:cNvPr id="83" name="テキスト ボックス 82"/>
          <p:cNvSpPr txBox="1"/>
          <p:nvPr/>
        </p:nvSpPr>
        <p:spPr>
          <a:xfrm>
            <a:off x="6517295" y="1427704"/>
            <a:ext cx="343364" cy="461665"/>
          </a:xfrm>
          <a:prstGeom prst="rect">
            <a:avLst/>
          </a:prstGeom>
          <a:noFill/>
        </p:spPr>
        <p:txBody>
          <a:bodyPr wrap="none" rtlCol="0">
            <a:spAutoFit/>
          </a:bodyPr>
          <a:lstStyle/>
          <a:p>
            <a:r>
              <a:rPr lang="en-US" altLang="ja-JP" sz="2400" i="1" dirty="0">
                <a:solidFill>
                  <a:prstClr val="black"/>
                </a:solidFill>
              </a:rPr>
              <a:t>b</a:t>
            </a:r>
            <a:endParaRPr lang="ja-JP" altLang="en-US" sz="2400" i="1" dirty="0">
              <a:solidFill>
                <a:prstClr val="black"/>
              </a:solidFill>
            </a:endParaRPr>
          </a:p>
        </p:txBody>
      </p:sp>
      <p:sp>
        <p:nvSpPr>
          <p:cNvPr id="104" name="テキスト ボックス 103"/>
          <p:cNvSpPr txBox="1"/>
          <p:nvPr/>
        </p:nvSpPr>
        <p:spPr>
          <a:xfrm>
            <a:off x="3690545" y="2650304"/>
            <a:ext cx="352982" cy="461665"/>
          </a:xfrm>
          <a:prstGeom prst="rect">
            <a:avLst/>
          </a:prstGeom>
          <a:noFill/>
        </p:spPr>
        <p:txBody>
          <a:bodyPr wrap="none" rtlCol="0">
            <a:spAutoFit/>
          </a:bodyPr>
          <a:lstStyle/>
          <a:p>
            <a:r>
              <a:rPr lang="en-US" altLang="ja-JP" sz="2400" b="1" i="1" dirty="0" smtClean="0">
                <a:solidFill>
                  <a:srgbClr val="0000FF"/>
                </a:solidFill>
                <a:latin typeface="Symbol" panose="05050102010706020507" pitchFamily="18" charset="2"/>
              </a:rPr>
              <a:t>r</a:t>
            </a:r>
            <a:endParaRPr lang="ja-JP" altLang="en-US" sz="2400" b="1" i="1" dirty="0">
              <a:solidFill>
                <a:srgbClr val="0000FF"/>
              </a:solidFill>
              <a:latin typeface="Symbol" panose="05050102010706020507" pitchFamily="18" charset="2"/>
            </a:endParaRPr>
          </a:p>
        </p:txBody>
      </p:sp>
      <p:cxnSp>
        <p:nvCxnSpPr>
          <p:cNvPr id="105" name="直線コネクタ 104"/>
          <p:cNvCxnSpPr/>
          <p:nvPr/>
        </p:nvCxnSpPr>
        <p:spPr>
          <a:xfrm>
            <a:off x="6668204" y="3879048"/>
            <a:ext cx="6796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a:off x="6673262" y="3900799"/>
            <a:ext cx="6796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a:off x="6671660" y="4303450"/>
            <a:ext cx="360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p:nvPr/>
        </p:nvCxnSpPr>
        <p:spPr>
          <a:xfrm>
            <a:off x="6670058" y="4224840"/>
            <a:ext cx="360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3" name="テキスト ボックス 122"/>
          <p:cNvSpPr txBox="1"/>
          <p:nvPr/>
        </p:nvSpPr>
        <p:spPr>
          <a:xfrm>
            <a:off x="6977920" y="4277424"/>
            <a:ext cx="918841" cy="338554"/>
          </a:xfrm>
          <a:prstGeom prst="rect">
            <a:avLst/>
          </a:prstGeom>
          <a:noFill/>
          <a:ln>
            <a:noFill/>
          </a:ln>
        </p:spPr>
        <p:txBody>
          <a:bodyPr wrap="none" rtlCol="0">
            <a:spAutoFit/>
          </a:bodyPr>
          <a:lstStyle/>
          <a:p>
            <a:r>
              <a:rPr lang="en-US" altLang="ja-JP" sz="1600" b="1" dirty="0" smtClean="0">
                <a:solidFill>
                  <a:prstClr val="white">
                    <a:lumMod val="75000"/>
                  </a:prstClr>
                </a:solidFill>
                <a:latin typeface="Symbol" panose="05050102010706020507" pitchFamily="18" charset="2"/>
              </a:rPr>
              <a:t>S</a:t>
            </a:r>
            <a:r>
              <a:rPr lang="en-US" altLang="ja-JP" sz="1600" b="1" baseline="-25000" dirty="0" smtClean="0">
                <a:solidFill>
                  <a:prstClr val="white">
                    <a:lumMod val="75000"/>
                  </a:prstClr>
                </a:solidFill>
              </a:rPr>
              <a:t>b</a:t>
            </a:r>
            <a:r>
              <a:rPr lang="en-US" altLang="ja-JP" sz="1600" b="1" dirty="0" smtClean="0">
                <a:solidFill>
                  <a:prstClr val="white">
                    <a:lumMod val="75000"/>
                  </a:prstClr>
                </a:solidFill>
              </a:rPr>
              <a:t>(1/2</a:t>
            </a:r>
            <a:r>
              <a:rPr lang="en-US" altLang="ja-JP" sz="1600" b="1" baseline="30000" dirty="0">
                <a:solidFill>
                  <a:prstClr val="white">
                    <a:lumMod val="75000"/>
                  </a:prstClr>
                </a:solidFill>
              </a:rPr>
              <a:t>+</a:t>
            </a:r>
            <a:r>
              <a:rPr lang="en-US" altLang="ja-JP" sz="1600" b="1" dirty="0">
                <a:solidFill>
                  <a:prstClr val="white">
                    <a:lumMod val="75000"/>
                  </a:prstClr>
                </a:solidFill>
              </a:rPr>
              <a:t>) </a:t>
            </a:r>
            <a:endParaRPr lang="ja-JP" altLang="en-US" sz="1600" b="1" dirty="0">
              <a:solidFill>
                <a:prstClr val="white">
                  <a:lumMod val="75000"/>
                </a:prstClr>
              </a:solidFill>
            </a:endParaRPr>
          </a:p>
        </p:txBody>
      </p:sp>
      <p:sp>
        <p:nvSpPr>
          <p:cNvPr id="124" name="テキスト ボックス 123"/>
          <p:cNvSpPr txBox="1"/>
          <p:nvPr/>
        </p:nvSpPr>
        <p:spPr>
          <a:xfrm>
            <a:off x="6974703" y="4068842"/>
            <a:ext cx="986167" cy="338554"/>
          </a:xfrm>
          <a:prstGeom prst="rect">
            <a:avLst/>
          </a:prstGeom>
          <a:noFill/>
          <a:ln>
            <a:noFill/>
          </a:ln>
        </p:spPr>
        <p:txBody>
          <a:bodyPr wrap="none" rtlCol="0">
            <a:spAutoFit/>
          </a:bodyPr>
          <a:lstStyle/>
          <a:p>
            <a:r>
              <a:rPr lang="en-US" altLang="ja-JP" sz="1600" b="1" dirty="0" smtClean="0">
                <a:solidFill>
                  <a:prstClr val="white">
                    <a:lumMod val="75000"/>
                  </a:prstClr>
                </a:solidFill>
                <a:latin typeface="Symbol" panose="05050102010706020507" pitchFamily="18" charset="2"/>
              </a:rPr>
              <a:t>S</a:t>
            </a:r>
            <a:r>
              <a:rPr lang="en-US" altLang="ja-JP" sz="1600" b="1" baseline="-25000" dirty="0" smtClean="0">
                <a:solidFill>
                  <a:prstClr val="white">
                    <a:lumMod val="75000"/>
                  </a:prstClr>
                </a:solidFill>
              </a:rPr>
              <a:t>b</a:t>
            </a:r>
            <a:r>
              <a:rPr lang="en-US" altLang="ja-JP" sz="1600" b="1" baseline="30000" dirty="0" smtClean="0">
                <a:solidFill>
                  <a:prstClr val="white">
                    <a:lumMod val="75000"/>
                  </a:prstClr>
                </a:solidFill>
              </a:rPr>
              <a:t>*</a:t>
            </a:r>
            <a:r>
              <a:rPr lang="en-US" altLang="ja-JP" sz="1600" b="1" dirty="0" smtClean="0">
                <a:solidFill>
                  <a:prstClr val="white">
                    <a:lumMod val="75000"/>
                  </a:prstClr>
                </a:solidFill>
              </a:rPr>
              <a:t>(3/2</a:t>
            </a:r>
            <a:r>
              <a:rPr lang="en-US" altLang="ja-JP" sz="1600" b="1" baseline="30000" dirty="0">
                <a:solidFill>
                  <a:prstClr val="white">
                    <a:lumMod val="75000"/>
                  </a:prstClr>
                </a:solidFill>
              </a:rPr>
              <a:t>+</a:t>
            </a:r>
            <a:r>
              <a:rPr lang="en-US" altLang="ja-JP" sz="1600" b="1" dirty="0">
                <a:solidFill>
                  <a:prstClr val="white">
                    <a:lumMod val="75000"/>
                  </a:prstClr>
                </a:solidFill>
              </a:rPr>
              <a:t>) </a:t>
            </a:r>
            <a:endParaRPr lang="ja-JP" altLang="en-US" sz="1600" b="1" dirty="0">
              <a:solidFill>
                <a:prstClr val="white">
                  <a:lumMod val="75000"/>
                </a:prstClr>
              </a:solidFill>
            </a:endParaRPr>
          </a:p>
        </p:txBody>
      </p:sp>
      <p:sp>
        <p:nvSpPr>
          <p:cNvPr id="125" name="テキスト ボックス 124"/>
          <p:cNvSpPr txBox="1"/>
          <p:nvPr/>
        </p:nvSpPr>
        <p:spPr>
          <a:xfrm>
            <a:off x="7276554" y="3547551"/>
            <a:ext cx="1428596" cy="369332"/>
          </a:xfrm>
          <a:prstGeom prst="rect">
            <a:avLst/>
          </a:prstGeom>
          <a:noFill/>
          <a:ln>
            <a:noFill/>
          </a:ln>
        </p:spPr>
        <p:txBody>
          <a:bodyPr wrap="none" rtlCol="0">
            <a:spAutoFit/>
          </a:bodyPr>
          <a:lstStyle/>
          <a:p>
            <a:r>
              <a:rPr lang="en-US" altLang="ja-JP" b="1" dirty="0" err="1" smtClean="0">
                <a:solidFill>
                  <a:srgbClr val="FF0000"/>
                </a:solidFill>
                <a:latin typeface="Symbol" panose="05050102010706020507" pitchFamily="18" charset="2"/>
                <a:cs typeface="Times New Roman" panose="02020603050405020304" pitchFamily="18" charset="0"/>
              </a:rPr>
              <a:t>L</a:t>
            </a:r>
            <a:r>
              <a:rPr lang="en-US" altLang="ja-JP" b="1" baseline="-25000" dirty="0" err="1">
                <a:solidFill>
                  <a:srgbClr val="FF0000"/>
                </a:solidFill>
              </a:rPr>
              <a:t>b</a:t>
            </a:r>
            <a:r>
              <a:rPr lang="en-US" altLang="ja-JP" sz="1600" dirty="0" smtClean="0">
                <a:solidFill>
                  <a:srgbClr val="FF0000"/>
                </a:solidFill>
              </a:rPr>
              <a:t>(5920, 3/2</a:t>
            </a:r>
            <a:r>
              <a:rPr lang="en-US" altLang="ja-JP" sz="1600" baseline="30000" dirty="0" smtClean="0">
                <a:solidFill>
                  <a:srgbClr val="FF0000"/>
                </a:solidFill>
                <a:latin typeface="Symbol" panose="05050102010706020507" pitchFamily="18" charset="2"/>
              </a:rPr>
              <a:t>-</a:t>
            </a:r>
            <a:r>
              <a:rPr lang="en-US" altLang="ja-JP" sz="1600" dirty="0" smtClean="0">
                <a:solidFill>
                  <a:srgbClr val="FF0000"/>
                </a:solidFill>
              </a:rPr>
              <a:t>)</a:t>
            </a:r>
            <a:endParaRPr lang="ja-JP" altLang="en-US" sz="1600" dirty="0">
              <a:solidFill>
                <a:srgbClr val="FF0000"/>
              </a:solidFill>
            </a:endParaRPr>
          </a:p>
        </p:txBody>
      </p:sp>
      <p:sp>
        <p:nvSpPr>
          <p:cNvPr id="126" name="テキスト ボックス 125"/>
          <p:cNvSpPr txBox="1"/>
          <p:nvPr/>
        </p:nvSpPr>
        <p:spPr>
          <a:xfrm>
            <a:off x="7276554" y="3781592"/>
            <a:ext cx="1428596" cy="369332"/>
          </a:xfrm>
          <a:prstGeom prst="rect">
            <a:avLst/>
          </a:prstGeom>
          <a:noFill/>
          <a:ln>
            <a:noFill/>
          </a:ln>
        </p:spPr>
        <p:txBody>
          <a:bodyPr wrap="none" rtlCol="0">
            <a:spAutoFit/>
          </a:bodyPr>
          <a:lstStyle/>
          <a:p>
            <a:r>
              <a:rPr lang="en-US" altLang="ja-JP" b="1" dirty="0" err="1" smtClean="0">
                <a:solidFill>
                  <a:srgbClr val="FF0000"/>
                </a:solidFill>
                <a:latin typeface="Symbol" panose="05050102010706020507" pitchFamily="18" charset="2"/>
                <a:cs typeface="Times New Roman" panose="02020603050405020304" pitchFamily="18" charset="0"/>
              </a:rPr>
              <a:t>L</a:t>
            </a:r>
            <a:r>
              <a:rPr lang="en-US" altLang="ja-JP" b="1" baseline="-25000" dirty="0" err="1">
                <a:solidFill>
                  <a:srgbClr val="FF0000"/>
                </a:solidFill>
              </a:rPr>
              <a:t>b</a:t>
            </a:r>
            <a:r>
              <a:rPr lang="en-US" altLang="ja-JP" sz="1600" dirty="0" smtClean="0">
                <a:solidFill>
                  <a:srgbClr val="FF0000"/>
                </a:solidFill>
              </a:rPr>
              <a:t>(5912, 1/2</a:t>
            </a:r>
            <a:r>
              <a:rPr lang="en-US" altLang="ja-JP" sz="1600" baseline="30000" dirty="0" smtClean="0">
                <a:solidFill>
                  <a:srgbClr val="FF0000"/>
                </a:solidFill>
                <a:latin typeface="Symbol" panose="05050102010706020507" pitchFamily="18" charset="2"/>
              </a:rPr>
              <a:t>-</a:t>
            </a:r>
            <a:r>
              <a:rPr lang="en-US" altLang="ja-JP" sz="1600" dirty="0" smtClean="0">
                <a:solidFill>
                  <a:srgbClr val="FF0000"/>
                </a:solidFill>
              </a:rPr>
              <a:t>)</a:t>
            </a:r>
            <a:endParaRPr lang="ja-JP" altLang="en-US" sz="1600" dirty="0">
              <a:solidFill>
                <a:srgbClr val="FF0000"/>
              </a:solidFill>
            </a:endParaRPr>
          </a:p>
        </p:txBody>
      </p:sp>
      <p:cxnSp>
        <p:nvCxnSpPr>
          <p:cNvPr id="129" name="直線コネクタ 128"/>
          <p:cNvCxnSpPr/>
          <p:nvPr/>
        </p:nvCxnSpPr>
        <p:spPr>
          <a:xfrm>
            <a:off x="6670191" y="5069099"/>
            <a:ext cx="6796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0" name="テキスト ボックス 129"/>
          <p:cNvSpPr txBox="1"/>
          <p:nvPr/>
        </p:nvSpPr>
        <p:spPr>
          <a:xfrm>
            <a:off x="7303065" y="4861124"/>
            <a:ext cx="776175" cy="369332"/>
          </a:xfrm>
          <a:prstGeom prst="rect">
            <a:avLst/>
          </a:prstGeom>
          <a:noFill/>
          <a:ln>
            <a:noFill/>
          </a:ln>
        </p:spPr>
        <p:txBody>
          <a:bodyPr wrap="none" rtlCol="0">
            <a:spAutoFit/>
          </a:bodyPr>
          <a:lstStyle/>
          <a:p>
            <a:r>
              <a:rPr lang="en-US" altLang="ja-JP" b="1" dirty="0" err="1" smtClean="0">
                <a:solidFill>
                  <a:prstClr val="black"/>
                </a:solidFill>
                <a:latin typeface="Symbol" panose="05050102010706020507" pitchFamily="18" charset="2"/>
                <a:cs typeface="Times New Roman" panose="02020603050405020304" pitchFamily="18" charset="0"/>
              </a:rPr>
              <a:t>L</a:t>
            </a:r>
            <a:r>
              <a:rPr lang="en-US" altLang="ja-JP" b="1" baseline="-25000" dirty="0" err="1">
                <a:solidFill>
                  <a:prstClr val="black"/>
                </a:solidFill>
              </a:rPr>
              <a:t>b</a:t>
            </a:r>
            <a:r>
              <a:rPr lang="en-US" altLang="ja-JP" sz="1600" dirty="0" smtClean="0">
                <a:solidFill>
                  <a:prstClr val="black"/>
                </a:solidFill>
              </a:rPr>
              <a:t>(GS)</a:t>
            </a:r>
            <a:endParaRPr lang="ja-JP" altLang="en-US" sz="1600" dirty="0">
              <a:solidFill>
                <a:prstClr val="black"/>
              </a:solidFill>
            </a:endParaRPr>
          </a:p>
        </p:txBody>
      </p:sp>
      <p:grpSp>
        <p:nvGrpSpPr>
          <p:cNvPr id="74" name="グループ化 6"/>
          <p:cNvGrpSpPr/>
          <p:nvPr/>
        </p:nvGrpSpPr>
        <p:grpSpPr>
          <a:xfrm>
            <a:off x="6828391" y="194623"/>
            <a:ext cx="2376298" cy="2434899"/>
            <a:chOff x="1115616" y="3485927"/>
            <a:chExt cx="2376298" cy="2434899"/>
          </a:xfrm>
        </p:grpSpPr>
        <p:grpSp>
          <p:nvGrpSpPr>
            <p:cNvPr id="75" name="グループ化 88"/>
            <p:cNvGrpSpPr/>
            <p:nvPr/>
          </p:nvGrpSpPr>
          <p:grpSpPr>
            <a:xfrm rot="1019466">
              <a:off x="1115616" y="3717032"/>
              <a:ext cx="2376298" cy="2203794"/>
              <a:chOff x="1115616" y="3717032"/>
              <a:chExt cx="2376298" cy="2203794"/>
            </a:xfrm>
          </p:grpSpPr>
          <p:sp>
            <p:nvSpPr>
              <p:cNvPr id="80" name="円/楕円 79"/>
              <p:cNvSpPr>
                <a:spLocks noChangeAspect="1"/>
              </p:cNvSpPr>
              <p:nvPr/>
            </p:nvSpPr>
            <p:spPr bwMode="auto">
              <a:xfrm>
                <a:off x="1115616" y="3717032"/>
                <a:ext cx="2376298" cy="2203794"/>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81" name="円/楕円 80"/>
              <p:cNvSpPr>
                <a:spLocks noChangeAspect="1"/>
              </p:cNvSpPr>
              <p:nvPr/>
            </p:nvSpPr>
            <p:spPr bwMode="auto">
              <a:xfrm>
                <a:off x="1799311" y="3902060"/>
                <a:ext cx="1116505" cy="776590"/>
              </a:xfrm>
              <a:prstGeom prst="ellipse">
                <a:avLst/>
              </a:prstGeom>
              <a:solidFill>
                <a:srgbClr val="FFFFCC"/>
              </a:solidFill>
              <a:ln>
                <a:solidFill>
                  <a:srgbClr val="385D8A"/>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87" name="円/楕円 86"/>
              <p:cNvSpPr/>
              <p:nvPr/>
            </p:nvSpPr>
            <p:spPr bwMode="auto">
              <a:xfrm>
                <a:off x="1938823" y="4164081"/>
                <a:ext cx="285749" cy="277943"/>
              </a:xfrm>
              <a:prstGeom prst="ellipse">
                <a:avLst/>
              </a:prstGeom>
              <a:solidFill>
                <a:srgbClr val="00B05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88" name="円/楕円 87"/>
              <p:cNvSpPr>
                <a:spLocks noChangeAspect="1"/>
              </p:cNvSpPr>
              <p:nvPr/>
            </p:nvSpPr>
            <p:spPr bwMode="auto">
              <a:xfrm>
                <a:off x="2056313" y="4807666"/>
                <a:ext cx="571505" cy="579952"/>
              </a:xfrm>
              <a:prstGeom prst="ellipse">
                <a:avLst/>
              </a:prstGeom>
              <a:solidFill>
                <a:srgbClr val="0000FF"/>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90" name="円/楕円 56"/>
              <p:cNvSpPr/>
              <p:nvPr/>
            </p:nvSpPr>
            <p:spPr bwMode="auto">
              <a:xfrm>
                <a:off x="2461090" y="4166591"/>
                <a:ext cx="281940" cy="285522"/>
              </a:xfrm>
              <a:prstGeom prst="ellipse">
                <a:avLst/>
              </a:prstGeom>
              <a:solidFill>
                <a:srgbClr val="FF000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cxnSp>
            <p:nvCxnSpPr>
              <p:cNvPr id="96" name="直線コネクタ 95"/>
              <p:cNvCxnSpPr/>
              <p:nvPr/>
            </p:nvCxnSpPr>
            <p:spPr>
              <a:xfrm>
                <a:off x="2339786" y="4325495"/>
                <a:ext cx="0" cy="633671"/>
              </a:xfrm>
              <a:prstGeom prst="line">
                <a:avLst/>
              </a:prstGeom>
              <a:ln>
                <a:solidFill>
                  <a:srgbClr val="FFFF00"/>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flipH="1">
                <a:off x="2102653" y="4293096"/>
                <a:ext cx="467558" cy="0"/>
              </a:xfrm>
              <a:prstGeom prst="line">
                <a:avLst/>
              </a:prstGeom>
              <a:ln>
                <a:solidFill>
                  <a:srgbClr val="0000CC"/>
                </a:solidFill>
              </a:ln>
              <a:effectLst>
                <a:glow rad="228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grpSp>
          <p:nvGrpSpPr>
            <p:cNvPr id="76" name="グループ化 93"/>
            <p:cNvGrpSpPr/>
            <p:nvPr/>
          </p:nvGrpSpPr>
          <p:grpSpPr>
            <a:xfrm>
              <a:off x="1963959" y="3485927"/>
              <a:ext cx="951857" cy="1975859"/>
              <a:chOff x="1963959" y="3485927"/>
              <a:chExt cx="951857" cy="1975859"/>
            </a:xfrm>
          </p:grpSpPr>
          <p:sp>
            <p:nvSpPr>
              <p:cNvPr id="77" name="テキスト ボックス 76"/>
              <p:cNvSpPr txBox="1"/>
              <p:nvPr/>
            </p:nvSpPr>
            <p:spPr>
              <a:xfrm>
                <a:off x="1963959" y="4877011"/>
                <a:ext cx="460382" cy="584775"/>
              </a:xfrm>
              <a:prstGeom prst="rect">
                <a:avLst/>
              </a:prstGeom>
              <a:noFill/>
            </p:spPr>
            <p:txBody>
              <a:bodyPr wrap="none" rtlCol="0">
                <a:spAutoFit/>
              </a:bodyPr>
              <a:lstStyle/>
              <a:p>
                <a:r>
                  <a:rPr lang="en-US" altLang="ja-JP" sz="3200" dirty="0" smtClean="0">
                    <a:solidFill>
                      <a:prstClr val="white"/>
                    </a:solidFill>
                  </a:rPr>
                  <a:t>Q</a:t>
                </a:r>
                <a:endParaRPr lang="ja-JP" altLang="en-US" sz="3200" dirty="0">
                  <a:solidFill>
                    <a:prstClr val="white"/>
                  </a:solidFill>
                </a:endParaRPr>
              </a:p>
            </p:txBody>
          </p:sp>
          <p:sp>
            <p:nvSpPr>
              <p:cNvPr id="78" name="テキスト ボックス 77"/>
              <p:cNvSpPr txBox="1"/>
              <p:nvPr/>
            </p:nvSpPr>
            <p:spPr>
              <a:xfrm>
                <a:off x="2298339" y="3485927"/>
                <a:ext cx="617477" cy="584775"/>
              </a:xfrm>
              <a:prstGeom prst="rect">
                <a:avLst/>
              </a:prstGeom>
              <a:noFill/>
            </p:spPr>
            <p:txBody>
              <a:bodyPr wrap="none" rtlCol="0">
                <a:spAutoFit/>
              </a:bodyPr>
              <a:lstStyle/>
              <a:p>
                <a:r>
                  <a:rPr lang="en-US" altLang="ja-JP" sz="3200" dirty="0" err="1" smtClean="0">
                    <a:solidFill>
                      <a:srgbClr val="FFFF00"/>
                    </a:solidFill>
                  </a:rPr>
                  <a:t>qq</a:t>
                </a:r>
                <a:endParaRPr lang="ja-JP" altLang="en-US" sz="3200" dirty="0">
                  <a:solidFill>
                    <a:srgbClr val="FFFF00"/>
                  </a:solidFill>
                </a:endParaRPr>
              </a:p>
            </p:txBody>
          </p:sp>
        </p:grpSp>
      </p:grpSp>
      <p:sp>
        <p:nvSpPr>
          <p:cNvPr id="98" name="テキスト ボックス 97"/>
          <p:cNvSpPr txBox="1"/>
          <p:nvPr/>
        </p:nvSpPr>
        <p:spPr>
          <a:xfrm>
            <a:off x="7739790" y="1108420"/>
            <a:ext cx="352982" cy="461665"/>
          </a:xfrm>
          <a:prstGeom prst="rect">
            <a:avLst/>
          </a:prstGeom>
          <a:noFill/>
        </p:spPr>
        <p:txBody>
          <a:bodyPr wrap="none" rtlCol="0">
            <a:spAutoFit/>
          </a:bodyPr>
          <a:lstStyle/>
          <a:p>
            <a:r>
              <a:rPr lang="en-US" altLang="ja-JP" sz="2400" b="1" i="1" dirty="0" smtClean="0">
                <a:solidFill>
                  <a:srgbClr val="FF0000"/>
                </a:solidFill>
                <a:latin typeface="Symbol" panose="05050102010706020507" pitchFamily="18" charset="2"/>
              </a:rPr>
              <a:t>l</a:t>
            </a:r>
            <a:endParaRPr lang="ja-JP" altLang="en-US" sz="2400" b="1" i="1" dirty="0">
              <a:solidFill>
                <a:srgbClr val="FF0000"/>
              </a:solidFill>
              <a:latin typeface="Symbol" panose="05050102010706020507" pitchFamily="18" charset="2"/>
            </a:endParaRPr>
          </a:p>
        </p:txBody>
      </p:sp>
      <p:sp>
        <p:nvSpPr>
          <p:cNvPr id="99" name="テキスト ボックス 98"/>
          <p:cNvSpPr txBox="1"/>
          <p:nvPr/>
        </p:nvSpPr>
        <p:spPr>
          <a:xfrm>
            <a:off x="8076283" y="572626"/>
            <a:ext cx="352982" cy="461665"/>
          </a:xfrm>
          <a:prstGeom prst="rect">
            <a:avLst/>
          </a:prstGeom>
          <a:noFill/>
        </p:spPr>
        <p:txBody>
          <a:bodyPr wrap="none" rtlCol="0">
            <a:spAutoFit/>
          </a:bodyPr>
          <a:lstStyle/>
          <a:p>
            <a:r>
              <a:rPr lang="en-US" altLang="ja-JP" sz="2400" b="1" i="1" dirty="0" smtClean="0">
                <a:solidFill>
                  <a:srgbClr val="0000FF"/>
                </a:solidFill>
                <a:latin typeface="Symbol" panose="05050102010706020507" pitchFamily="18" charset="2"/>
              </a:rPr>
              <a:t>r</a:t>
            </a:r>
            <a:endParaRPr lang="ja-JP" altLang="en-US" sz="2400" b="1" i="1" dirty="0">
              <a:solidFill>
                <a:srgbClr val="0000FF"/>
              </a:solidFill>
              <a:latin typeface="Symbol" panose="05050102010706020507" pitchFamily="18" charset="2"/>
            </a:endParaRPr>
          </a:p>
        </p:txBody>
      </p:sp>
      <p:cxnSp>
        <p:nvCxnSpPr>
          <p:cNvPr id="100" name="直線コネクタ 99"/>
          <p:cNvCxnSpPr/>
          <p:nvPr/>
        </p:nvCxnSpPr>
        <p:spPr>
          <a:xfrm>
            <a:off x="2186401" y="3802039"/>
            <a:ext cx="1296000" cy="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03" name="テキスト ボックス 102"/>
          <p:cNvSpPr txBox="1"/>
          <p:nvPr/>
        </p:nvSpPr>
        <p:spPr>
          <a:xfrm>
            <a:off x="1899868" y="3481351"/>
            <a:ext cx="518091" cy="369332"/>
          </a:xfrm>
          <a:prstGeom prst="rect">
            <a:avLst/>
          </a:prstGeom>
          <a:noFill/>
        </p:spPr>
        <p:txBody>
          <a:bodyPr wrap="none" rtlCol="0">
            <a:spAutoFit/>
          </a:bodyPr>
          <a:lstStyle/>
          <a:p>
            <a:r>
              <a:rPr lang="en-US" altLang="ja-JP" b="1" dirty="0" smtClean="0">
                <a:solidFill>
                  <a:srgbClr val="C00000"/>
                </a:solidFill>
                <a:latin typeface="Symbol" panose="05050102010706020507" pitchFamily="18" charset="2"/>
                <a:cs typeface="Times New Roman" panose="02020603050405020304" pitchFamily="18" charset="0"/>
              </a:rPr>
              <a:t>KN</a:t>
            </a:r>
            <a:endParaRPr lang="ja-JP" altLang="en-US" sz="1600" dirty="0">
              <a:solidFill>
                <a:srgbClr val="C00000"/>
              </a:solidFill>
            </a:endParaRPr>
          </a:p>
        </p:txBody>
      </p:sp>
      <p:sp>
        <p:nvSpPr>
          <p:cNvPr id="114" name="下矢印 113"/>
          <p:cNvSpPr/>
          <p:nvPr/>
        </p:nvSpPr>
        <p:spPr>
          <a:xfrm rot="16200000" flipH="1">
            <a:off x="92483" y="3571820"/>
            <a:ext cx="543615" cy="525119"/>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FF00"/>
              </a:solidFill>
            </a:endParaRPr>
          </a:p>
        </p:txBody>
      </p:sp>
    </p:spTree>
    <p:extLst>
      <p:ext uri="{BB962C8B-B14F-4D97-AF65-F5344CB8AC3E}">
        <p14:creationId xmlns:p14="http://schemas.microsoft.com/office/powerpoint/2010/main" val="39916087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4949" y="177242"/>
            <a:ext cx="8229600" cy="1239063"/>
          </a:xfrm>
        </p:spPr>
        <p:txBody>
          <a:bodyPr/>
          <a:lstStyle/>
          <a:p>
            <a:r>
              <a:rPr lang="en-US" altLang="ja-JP" sz="4000" dirty="0" smtClean="0">
                <a:solidFill>
                  <a:schemeClr val="bg1"/>
                </a:solidFill>
              </a:rPr>
              <a:t>Strange </a:t>
            </a:r>
            <a:r>
              <a:rPr lang="en-US" altLang="ja-JP" sz="4000" dirty="0">
                <a:solidFill>
                  <a:schemeClr val="bg1"/>
                </a:solidFill>
              </a:rPr>
              <a:t>Baryon </a:t>
            </a:r>
            <a:r>
              <a:rPr lang="en-US" altLang="ja-JP" sz="4000" dirty="0" smtClean="0">
                <a:solidFill>
                  <a:schemeClr val="bg1"/>
                </a:solidFill>
              </a:rPr>
              <a:t>Spectroscopy</a:t>
            </a:r>
            <a:br>
              <a:rPr lang="en-US" altLang="ja-JP" sz="4000" dirty="0" smtClean="0">
                <a:solidFill>
                  <a:schemeClr val="bg1"/>
                </a:solidFill>
              </a:rPr>
            </a:br>
            <a:r>
              <a:rPr lang="en-US" altLang="ja-JP" sz="4000" dirty="0" smtClean="0">
                <a:solidFill>
                  <a:prstClr val="white"/>
                </a:solidFill>
              </a:rPr>
              <a:t>Using</a:t>
            </a:r>
            <a:r>
              <a:rPr lang="en-US" altLang="ja-JP" sz="4000" dirty="0" smtClean="0">
                <a:solidFill>
                  <a:srgbClr val="FFFF00"/>
                </a:solidFill>
              </a:rPr>
              <a:t> </a:t>
            </a:r>
            <a:r>
              <a:rPr lang="en-US" altLang="ja-JP" sz="4000" dirty="0">
                <a:solidFill>
                  <a:srgbClr val="FFFF00"/>
                </a:solidFill>
              </a:rPr>
              <a:t>Missing Mass </a:t>
            </a:r>
            <a:r>
              <a:rPr lang="en-US" altLang="ja-JP" sz="4000" dirty="0" smtClean="0">
                <a:solidFill>
                  <a:srgbClr val="FFFF00"/>
                </a:solidFill>
              </a:rPr>
              <a:t>Techniques</a:t>
            </a:r>
            <a:endParaRPr kumimoji="1" lang="ja-JP" altLang="en-US" sz="4000" dirty="0">
              <a:solidFill>
                <a:schemeClr val="bg1"/>
              </a:solidFill>
              <a:latin typeface="+mn-lt"/>
            </a:endParaRPr>
          </a:p>
        </p:txBody>
      </p:sp>
      <p:sp>
        <p:nvSpPr>
          <p:cNvPr id="4" name="スライド番号プレースホルダー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35</a:t>
            </a:fld>
            <a:endParaRPr lang="ja-JP" altLang="en-US" dirty="0">
              <a:solidFill>
                <a:prstClr val="black">
                  <a:tint val="75000"/>
                </a:prstClr>
              </a:solidFill>
            </a:endParaRPr>
          </a:p>
        </p:txBody>
      </p:sp>
      <p:sp>
        <p:nvSpPr>
          <p:cNvPr id="90" name="タイトル 1"/>
          <p:cNvSpPr txBox="1">
            <a:spLocks/>
          </p:cNvSpPr>
          <p:nvPr/>
        </p:nvSpPr>
        <p:spPr bwMode="auto">
          <a:xfrm>
            <a:off x="304292" y="5171683"/>
            <a:ext cx="8615127" cy="10821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pPr marL="457200" indent="-457200" algn="l">
              <a:buFont typeface="Wingdings" panose="05000000000000000000" pitchFamily="2" charset="2"/>
              <a:buChar char="ü"/>
            </a:pPr>
            <a:r>
              <a:rPr lang="en-US" altLang="ja-JP" sz="2800" dirty="0" smtClean="0">
                <a:solidFill>
                  <a:prstClr val="white"/>
                </a:solidFill>
                <a:cs typeface="Times"/>
              </a:rPr>
              <a:t>Production and Decay reflect [</a:t>
            </a:r>
            <a:r>
              <a:rPr lang="en-US" altLang="ja-JP" sz="2800" dirty="0" err="1" smtClean="0">
                <a:solidFill>
                  <a:prstClr val="white"/>
                </a:solidFill>
                <a:cs typeface="Times"/>
              </a:rPr>
              <a:t>qq</a:t>
            </a:r>
            <a:r>
              <a:rPr lang="en-US" altLang="ja-JP" sz="2800" dirty="0" smtClean="0">
                <a:solidFill>
                  <a:prstClr val="white"/>
                </a:solidFill>
                <a:cs typeface="Times"/>
              </a:rPr>
              <a:t>] correlation…</a:t>
            </a:r>
          </a:p>
          <a:p>
            <a:pPr marL="457200" indent="-457200" algn="l">
              <a:buFont typeface="Wingdings" panose="05000000000000000000" pitchFamily="2" charset="2"/>
              <a:buChar char="ü"/>
            </a:pPr>
            <a:endParaRPr lang="en-US" altLang="ja-JP" sz="2800" i="1" baseline="-25000" dirty="0" smtClean="0">
              <a:solidFill>
                <a:prstClr val="white"/>
              </a:solidFill>
              <a:cs typeface="Times"/>
            </a:endParaRPr>
          </a:p>
        </p:txBody>
      </p:sp>
      <p:sp>
        <p:nvSpPr>
          <p:cNvPr id="62" name="円/楕円 61"/>
          <p:cNvSpPr>
            <a:spLocks noChangeAspect="1"/>
          </p:cNvSpPr>
          <p:nvPr/>
        </p:nvSpPr>
        <p:spPr bwMode="auto">
          <a:xfrm rot="1019466">
            <a:off x="443296" y="1691702"/>
            <a:ext cx="1164079" cy="1116123"/>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63" name="円/楕円 62"/>
          <p:cNvSpPr>
            <a:spLocks noChangeAspect="1"/>
          </p:cNvSpPr>
          <p:nvPr/>
        </p:nvSpPr>
        <p:spPr bwMode="auto">
          <a:xfrm rot="1019466">
            <a:off x="3975235" y="1603639"/>
            <a:ext cx="1361745" cy="1262890"/>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50" name="円/楕円 49"/>
          <p:cNvSpPr>
            <a:spLocks noChangeAspect="1"/>
          </p:cNvSpPr>
          <p:nvPr/>
        </p:nvSpPr>
        <p:spPr bwMode="auto">
          <a:xfrm rot="1019466">
            <a:off x="3630392" y="2879368"/>
            <a:ext cx="1734698" cy="1608770"/>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51" name="円/楕円 50"/>
          <p:cNvSpPr>
            <a:spLocks noChangeAspect="1"/>
          </p:cNvSpPr>
          <p:nvPr/>
        </p:nvSpPr>
        <p:spPr bwMode="auto">
          <a:xfrm rot="1019466">
            <a:off x="183998" y="3066956"/>
            <a:ext cx="1361745" cy="1262890"/>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72" name="Oval 12"/>
          <p:cNvSpPr>
            <a:spLocks noChangeArrowheads="1"/>
          </p:cNvSpPr>
          <p:nvPr/>
        </p:nvSpPr>
        <p:spPr bwMode="auto">
          <a:xfrm flipV="1">
            <a:off x="982142" y="2033632"/>
            <a:ext cx="137688" cy="137776"/>
          </a:xfrm>
          <a:prstGeom prst="ellipse">
            <a:avLst/>
          </a:prstGeom>
          <a:gradFill rotWithShape="0">
            <a:gsLst>
              <a:gs pos="0">
                <a:srgbClr val="CCFFCC"/>
              </a:gs>
              <a:gs pos="100000">
                <a:srgbClr val="0000FF"/>
              </a:gs>
            </a:gsLst>
            <a:path path="shape">
              <a:fillToRect l="50000" t="50000" r="50000" b="50000"/>
            </a:path>
          </a:gradFill>
          <a:ln>
            <a:noFill/>
          </a:ln>
          <a:extLst/>
        </p:spPr>
        <p:txBody>
          <a:bodyPr wrap="none" anchor="ctr"/>
          <a:lstStyle/>
          <a:p>
            <a:pPr defTabSz="457200"/>
            <a:endParaRPr lang="ja-JP" altLang="en-US">
              <a:solidFill>
                <a:prstClr val="black"/>
              </a:solidFill>
            </a:endParaRPr>
          </a:p>
        </p:txBody>
      </p:sp>
      <p:sp>
        <p:nvSpPr>
          <p:cNvPr id="74" name="Oval 12"/>
          <p:cNvSpPr>
            <a:spLocks noChangeArrowheads="1"/>
          </p:cNvSpPr>
          <p:nvPr/>
        </p:nvSpPr>
        <p:spPr bwMode="auto">
          <a:xfrm flipV="1">
            <a:off x="857822" y="2236502"/>
            <a:ext cx="157680" cy="157680"/>
          </a:xfrm>
          <a:prstGeom prst="ellipse">
            <a:avLst/>
          </a:prstGeom>
          <a:gradFill rotWithShape="0">
            <a:gsLst>
              <a:gs pos="100000">
                <a:srgbClr val="CCFFCC"/>
              </a:gs>
              <a:gs pos="0">
                <a:srgbClr val="0000FF"/>
              </a:gs>
            </a:gsLst>
            <a:path path="shape">
              <a:fillToRect l="50000" t="50000" r="50000" b="50000"/>
            </a:path>
          </a:gradFill>
          <a:ln>
            <a:noFill/>
          </a:ln>
          <a:extLst/>
        </p:spPr>
        <p:txBody>
          <a:bodyPr wrap="none" anchor="ctr"/>
          <a:lstStyle/>
          <a:p>
            <a:pPr defTabSz="457200"/>
            <a:endParaRPr lang="ja-JP" altLang="en-US">
              <a:solidFill>
                <a:prstClr val="black"/>
              </a:solidFill>
            </a:endParaRPr>
          </a:p>
        </p:txBody>
      </p:sp>
      <p:sp>
        <p:nvSpPr>
          <p:cNvPr id="77" name="Oval 12"/>
          <p:cNvSpPr>
            <a:spLocks noChangeArrowheads="1"/>
          </p:cNvSpPr>
          <p:nvPr/>
        </p:nvSpPr>
        <p:spPr bwMode="auto">
          <a:xfrm rot="19715386" flipV="1">
            <a:off x="4440470" y="2033784"/>
            <a:ext cx="137688" cy="137776"/>
          </a:xfrm>
          <a:prstGeom prst="ellipse">
            <a:avLst/>
          </a:prstGeom>
          <a:gradFill rotWithShape="0">
            <a:gsLst>
              <a:gs pos="0">
                <a:srgbClr val="CCFFCC"/>
              </a:gs>
              <a:gs pos="100000">
                <a:srgbClr val="0000FF"/>
              </a:gs>
            </a:gsLst>
            <a:path path="shape">
              <a:fillToRect l="50000" t="50000" r="50000" b="50000"/>
            </a:path>
          </a:gradFill>
          <a:ln>
            <a:noFill/>
          </a:ln>
          <a:extLst/>
        </p:spPr>
        <p:txBody>
          <a:bodyPr wrap="none" anchor="ctr"/>
          <a:lstStyle/>
          <a:p>
            <a:pPr defTabSz="457200"/>
            <a:endParaRPr lang="ja-JP" altLang="en-US">
              <a:solidFill>
                <a:prstClr val="black"/>
              </a:solidFill>
            </a:endParaRPr>
          </a:p>
        </p:txBody>
      </p:sp>
      <p:sp>
        <p:nvSpPr>
          <p:cNvPr id="79" name="Oval 12"/>
          <p:cNvSpPr>
            <a:spLocks noChangeArrowheads="1"/>
          </p:cNvSpPr>
          <p:nvPr/>
        </p:nvSpPr>
        <p:spPr bwMode="auto">
          <a:xfrm rot="19715386" flipV="1">
            <a:off x="4501910" y="2071109"/>
            <a:ext cx="462533" cy="463240"/>
          </a:xfrm>
          <a:prstGeom prst="ellipse">
            <a:avLst/>
          </a:prstGeom>
          <a:gradFill rotWithShape="0">
            <a:gsLst>
              <a:gs pos="100000">
                <a:srgbClr val="CCFFCC"/>
              </a:gs>
              <a:gs pos="23000">
                <a:srgbClr val="0000FF"/>
              </a:gs>
            </a:gsLst>
            <a:path path="shape">
              <a:fillToRect l="50000" t="50000" r="50000" b="50000"/>
            </a:path>
          </a:gradFill>
          <a:ln>
            <a:noFill/>
          </a:ln>
          <a:extLst/>
        </p:spPr>
        <p:txBody>
          <a:bodyPr wrap="none" anchor="ctr"/>
          <a:lstStyle/>
          <a:p>
            <a:pPr defTabSz="457200"/>
            <a:endParaRPr lang="ja-JP" altLang="en-US">
              <a:solidFill>
                <a:prstClr val="black"/>
              </a:solidFill>
            </a:endParaRPr>
          </a:p>
        </p:txBody>
      </p:sp>
      <p:sp>
        <p:nvSpPr>
          <p:cNvPr id="9" name="円/楕円 8"/>
          <p:cNvSpPr>
            <a:spLocks noChangeAspect="1"/>
          </p:cNvSpPr>
          <p:nvPr/>
        </p:nvSpPr>
        <p:spPr bwMode="auto">
          <a:xfrm rot="2041246">
            <a:off x="427857" y="3468531"/>
            <a:ext cx="815049" cy="566911"/>
          </a:xfrm>
          <a:prstGeom prst="ellipse">
            <a:avLst/>
          </a:prstGeom>
          <a:solidFill>
            <a:srgbClr val="FFFFCC"/>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white"/>
              </a:solidFill>
            </a:endParaRPr>
          </a:p>
        </p:txBody>
      </p:sp>
      <p:sp>
        <p:nvSpPr>
          <p:cNvPr id="13" name="Oval 15"/>
          <p:cNvSpPr>
            <a:spLocks noChangeArrowheads="1"/>
          </p:cNvSpPr>
          <p:nvPr/>
        </p:nvSpPr>
        <p:spPr bwMode="auto">
          <a:xfrm flipV="1">
            <a:off x="812955" y="3751987"/>
            <a:ext cx="142254" cy="152245"/>
          </a:xfrm>
          <a:prstGeom prst="ellipse">
            <a:avLst/>
          </a:prstGeom>
          <a:gradFill rotWithShape="0">
            <a:gsLst>
              <a:gs pos="0">
                <a:srgbClr val="FF0000"/>
              </a:gs>
              <a:gs pos="100000">
                <a:srgbClr val="FFCC66"/>
              </a:gs>
            </a:gsLst>
            <a:path path="shape">
              <a:fillToRect l="50000" t="50000" r="50000" b="50000"/>
            </a:path>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457200"/>
            <a:endParaRPr lang="ja-JP" altLang="en-US">
              <a:solidFill>
                <a:prstClr val="white"/>
              </a:solidFill>
            </a:endParaRPr>
          </a:p>
        </p:txBody>
      </p:sp>
      <p:sp>
        <p:nvSpPr>
          <p:cNvPr id="14" name="Oval 12"/>
          <p:cNvSpPr>
            <a:spLocks noChangeArrowheads="1"/>
          </p:cNvSpPr>
          <p:nvPr/>
        </p:nvSpPr>
        <p:spPr bwMode="auto">
          <a:xfrm flipV="1">
            <a:off x="642095" y="3603032"/>
            <a:ext cx="139057" cy="139145"/>
          </a:xfrm>
          <a:prstGeom prst="ellipse">
            <a:avLst/>
          </a:prstGeom>
          <a:gradFill rotWithShape="0">
            <a:gsLst>
              <a:gs pos="0">
                <a:srgbClr val="66FF66"/>
              </a:gs>
              <a:gs pos="100000">
                <a:srgbClr val="008040"/>
              </a:gs>
            </a:gsLst>
            <a:path path="shape">
              <a:fillToRect l="50000" t="50000" r="50000" b="50000"/>
            </a:path>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457200"/>
            <a:endParaRPr lang="ja-JP" altLang="en-US">
              <a:solidFill>
                <a:prstClr val="white"/>
              </a:solidFill>
            </a:endParaRPr>
          </a:p>
        </p:txBody>
      </p:sp>
      <p:sp>
        <p:nvSpPr>
          <p:cNvPr id="15" name="Oval 12"/>
          <p:cNvSpPr>
            <a:spLocks noChangeArrowheads="1"/>
          </p:cNvSpPr>
          <p:nvPr/>
        </p:nvSpPr>
        <p:spPr bwMode="auto">
          <a:xfrm flipV="1">
            <a:off x="935171" y="3357061"/>
            <a:ext cx="137688" cy="137776"/>
          </a:xfrm>
          <a:prstGeom prst="ellipse">
            <a:avLst/>
          </a:prstGeom>
          <a:gradFill rotWithShape="0">
            <a:gsLst>
              <a:gs pos="0">
                <a:srgbClr val="CCFFCC"/>
              </a:gs>
              <a:gs pos="100000">
                <a:srgbClr val="0000FF"/>
              </a:gs>
            </a:gsLst>
            <a:path path="shape">
              <a:fillToRect l="50000" t="50000" r="50000" b="50000"/>
            </a:path>
          </a:gradFill>
          <a:ln>
            <a:noFill/>
          </a:ln>
          <a:extLst/>
        </p:spPr>
        <p:txBody>
          <a:bodyPr wrap="none" anchor="ctr"/>
          <a:lstStyle/>
          <a:p>
            <a:pPr defTabSz="457200"/>
            <a:endParaRPr lang="ja-JP" altLang="en-US">
              <a:solidFill>
                <a:prstClr val="white"/>
              </a:solidFill>
            </a:endParaRPr>
          </a:p>
        </p:txBody>
      </p:sp>
      <p:sp>
        <p:nvSpPr>
          <p:cNvPr id="32" name="テキスト ボックス 31"/>
          <p:cNvSpPr txBox="1"/>
          <p:nvPr/>
        </p:nvSpPr>
        <p:spPr>
          <a:xfrm>
            <a:off x="422898" y="2892263"/>
            <a:ext cx="398824" cy="523220"/>
          </a:xfrm>
          <a:prstGeom prst="rect">
            <a:avLst/>
          </a:prstGeom>
          <a:noFill/>
          <a:ln>
            <a:noFill/>
          </a:ln>
        </p:spPr>
        <p:txBody>
          <a:bodyPr wrap="square" rtlCol="0">
            <a:spAutoFit/>
          </a:bodyPr>
          <a:lstStyle/>
          <a:p>
            <a:pPr defTabSz="457200"/>
            <a:r>
              <a:rPr lang="en-US" altLang="ja-JP" sz="2800" i="1" dirty="0" smtClean="0">
                <a:solidFill>
                  <a:srgbClr val="FFFF00"/>
                </a:solidFill>
                <a:latin typeface="Times"/>
                <a:cs typeface="Times"/>
              </a:rPr>
              <a:t>p</a:t>
            </a:r>
            <a:endParaRPr lang="ja-JP" altLang="en-US" sz="2800" baseline="30000" dirty="0" smtClean="0">
              <a:solidFill>
                <a:srgbClr val="FFFF00"/>
              </a:solidFill>
              <a:latin typeface="Times"/>
              <a:cs typeface="Times"/>
            </a:endParaRPr>
          </a:p>
        </p:txBody>
      </p:sp>
      <p:sp>
        <p:nvSpPr>
          <p:cNvPr id="21" name="テキスト ボックス 20"/>
          <p:cNvSpPr txBox="1"/>
          <p:nvPr/>
        </p:nvSpPr>
        <p:spPr>
          <a:xfrm>
            <a:off x="436967" y="1679189"/>
            <a:ext cx="542621" cy="523220"/>
          </a:xfrm>
          <a:prstGeom prst="rect">
            <a:avLst/>
          </a:prstGeom>
          <a:noFill/>
          <a:ln>
            <a:noFill/>
          </a:ln>
        </p:spPr>
        <p:txBody>
          <a:bodyPr wrap="square" rtlCol="0">
            <a:spAutoFit/>
          </a:bodyPr>
          <a:lstStyle/>
          <a:p>
            <a:pPr defTabSz="457200"/>
            <a:r>
              <a:rPr lang="en-US" altLang="ja-JP" sz="2800" i="1" dirty="0" smtClean="0">
                <a:solidFill>
                  <a:srgbClr val="FFFF00"/>
                </a:solidFill>
                <a:latin typeface="Symbol" panose="05050102010706020507" pitchFamily="18" charset="2"/>
                <a:cs typeface="Times"/>
              </a:rPr>
              <a:t>p</a:t>
            </a:r>
            <a:r>
              <a:rPr lang="en-US" altLang="ja-JP" sz="2800" i="1" baseline="30000" dirty="0" smtClean="0">
                <a:solidFill>
                  <a:srgbClr val="FFFF00"/>
                </a:solidFill>
                <a:latin typeface="Symbol" panose="05050102010706020507" pitchFamily="18" charset="2"/>
                <a:cs typeface="Times"/>
              </a:rPr>
              <a:t>-</a:t>
            </a:r>
            <a:endParaRPr lang="ja-JP" altLang="en-US" sz="2800" i="1" baseline="30000" dirty="0" smtClean="0">
              <a:solidFill>
                <a:srgbClr val="FFFF00"/>
              </a:solidFill>
              <a:latin typeface="Times"/>
              <a:cs typeface="Times"/>
            </a:endParaRPr>
          </a:p>
        </p:txBody>
      </p:sp>
      <p:sp>
        <p:nvSpPr>
          <p:cNvPr id="22" name="テキスト ボックス 21"/>
          <p:cNvSpPr txBox="1"/>
          <p:nvPr/>
        </p:nvSpPr>
        <p:spPr>
          <a:xfrm>
            <a:off x="4991396" y="1973052"/>
            <a:ext cx="734819" cy="523220"/>
          </a:xfrm>
          <a:prstGeom prst="rect">
            <a:avLst/>
          </a:prstGeom>
          <a:noFill/>
          <a:ln>
            <a:noFill/>
          </a:ln>
        </p:spPr>
        <p:txBody>
          <a:bodyPr wrap="square" rtlCol="0">
            <a:spAutoFit/>
          </a:bodyPr>
          <a:lstStyle/>
          <a:p>
            <a:pPr defTabSz="457200"/>
            <a:r>
              <a:rPr lang="en-US" altLang="ja-JP" sz="2800" i="1" dirty="0" smtClean="0">
                <a:solidFill>
                  <a:prstClr val="white"/>
                </a:solidFill>
                <a:latin typeface="Times"/>
                <a:cs typeface="Times"/>
              </a:rPr>
              <a:t>K</a:t>
            </a:r>
            <a:r>
              <a:rPr lang="en-US" altLang="ja-JP" sz="2800" baseline="30000" dirty="0" smtClean="0">
                <a:solidFill>
                  <a:prstClr val="white"/>
                </a:solidFill>
                <a:latin typeface="Times"/>
                <a:cs typeface="Times"/>
              </a:rPr>
              <a:t>*0</a:t>
            </a:r>
            <a:endParaRPr lang="ja-JP" altLang="en-US" sz="2800" baseline="30000" dirty="0" smtClean="0">
              <a:solidFill>
                <a:prstClr val="white"/>
              </a:solidFill>
              <a:latin typeface="Times"/>
              <a:cs typeface="Times"/>
            </a:endParaRPr>
          </a:p>
        </p:txBody>
      </p:sp>
      <p:sp>
        <p:nvSpPr>
          <p:cNvPr id="41" name="フリーフォーム 40"/>
          <p:cNvSpPr/>
          <p:nvPr/>
        </p:nvSpPr>
        <p:spPr>
          <a:xfrm>
            <a:off x="1132009" y="2376697"/>
            <a:ext cx="1468527" cy="1034644"/>
          </a:xfrm>
          <a:custGeom>
            <a:avLst/>
            <a:gdLst>
              <a:gd name="connsiteX0" fmla="*/ 0 w 2011680"/>
              <a:gd name="connsiteY0" fmla="*/ 0 h 1417320"/>
              <a:gd name="connsiteX1" fmla="*/ 2011680 w 2011680"/>
              <a:gd name="connsiteY1" fmla="*/ 137160 h 1417320"/>
              <a:gd name="connsiteX2" fmla="*/ 1965960 w 2011680"/>
              <a:gd name="connsiteY2" fmla="*/ 1348740 h 1417320"/>
              <a:gd name="connsiteX3" fmla="*/ 0 w 2011680"/>
              <a:gd name="connsiteY3" fmla="*/ 1417320 h 1417320"/>
            </a:gdLst>
            <a:ahLst/>
            <a:cxnLst>
              <a:cxn ang="0">
                <a:pos x="connsiteX0" y="connsiteY0"/>
              </a:cxn>
              <a:cxn ang="0">
                <a:pos x="connsiteX1" y="connsiteY1"/>
              </a:cxn>
              <a:cxn ang="0">
                <a:pos x="connsiteX2" y="connsiteY2"/>
              </a:cxn>
              <a:cxn ang="0">
                <a:pos x="connsiteX3" y="connsiteY3"/>
              </a:cxn>
            </a:cxnLst>
            <a:rect l="l" t="t" r="r" b="b"/>
            <a:pathLst>
              <a:path w="2011680" h="1417320">
                <a:moveTo>
                  <a:pt x="0" y="0"/>
                </a:moveTo>
                <a:lnTo>
                  <a:pt x="2011680" y="137160"/>
                </a:lnTo>
                <a:lnTo>
                  <a:pt x="1965960" y="1348740"/>
                </a:lnTo>
                <a:lnTo>
                  <a:pt x="0" y="141732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2" name="フリーフォーム 41"/>
          <p:cNvSpPr/>
          <p:nvPr/>
        </p:nvSpPr>
        <p:spPr>
          <a:xfrm>
            <a:off x="2734038" y="2343320"/>
            <a:ext cx="1685468" cy="1009173"/>
          </a:xfrm>
          <a:custGeom>
            <a:avLst/>
            <a:gdLst>
              <a:gd name="connsiteX0" fmla="*/ 2308860 w 2788920"/>
              <a:gd name="connsiteY0" fmla="*/ 0 h 1394460"/>
              <a:gd name="connsiteX1" fmla="*/ 45720 w 2788920"/>
              <a:gd name="connsiteY1" fmla="*/ 182880 h 1394460"/>
              <a:gd name="connsiteX2" fmla="*/ 0 w 2788920"/>
              <a:gd name="connsiteY2" fmla="*/ 1371600 h 1394460"/>
              <a:gd name="connsiteX3" fmla="*/ 2788920 w 2788920"/>
              <a:gd name="connsiteY3" fmla="*/ 1394460 h 1394460"/>
              <a:gd name="connsiteX4" fmla="*/ 662940 w 2788920"/>
              <a:gd name="connsiteY4" fmla="*/ 1394460 h 1394460"/>
              <a:gd name="connsiteX5" fmla="*/ 662940 w 2788920"/>
              <a:gd name="connsiteY5" fmla="*/ 1394460 h 1394460"/>
              <a:gd name="connsiteX6" fmla="*/ 662940 w 2788920"/>
              <a:gd name="connsiteY6" fmla="*/ 1394460 h 1394460"/>
              <a:gd name="connsiteX7" fmla="*/ 548640 w 2788920"/>
              <a:gd name="connsiteY7" fmla="*/ 1280160 h 1394460"/>
              <a:gd name="connsiteX0" fmla="*/ 2308860 w 2788920"/>
              <a:gd name="connsiteY0" fmla="*/ 0 h 1394460"/>
              <a:gd name="connsiteX1" fmla="*/ 45720 w 2788920"/>
              <a:gd name="connsiteY1" fmla="*/ 182880 h 1394460"/>
              <a:gd name="connsiteX2" fmla="*/ 0 w 2788920"/>
              <a:gd name="connsiteY2" fmla="*/ 1371600 h 1394460"/>
              <a:gd name="connsiteX3" fmla="*/ 2788920 w 2788920"/>
              <a:gd name="connsiteY3" fmla="*/ 1394460 h 1394460"/>
              <a:gd name="connsiteX4" fmla="*/ 662940 w 2788920"/>
              <a:gd name="connsiteY4" fmla="*/ 1394460 h 1394460"/>
              <a:gd name="connsiteX5" fmla="*/ 662940 w 2788920"/>
              <a:gd name="connsiteY5" fmla="*/ 1394460 h 1394460"/>
              <a:gd name="connsiteX6" fmla="*/ 662940 w 2788920"/>
              <a:gd name="connsiteY6" fmla="*/ 1394460 h 1394460"/>
              <a:gd name="connsiteX0" fmla="*/ 2308860 w 2788920"/>
              <a:gd name="connsiteY0" fmla="*/ 0 h 1394460"/>
              <a:gd name="connsiteX1" fmla="*/ 45720 w 2788920"/>
              <a:gd name="connsiteY1" fmla="*/ 182880 h 1394460"/>
              <a:gd name="connsiteX2" fmla="*/ 0 w 2788920"/>
              <a:gd name="connsiteY2" fmla="*/ 1371600 h 1394460"/>
              <a:gd name="connsiteX3" fmla="*/ 2788920 w 2788920"/>
              <a:gd name="connsiteY3" fmla="*/ 1394460 h 1394460"/>
              <a:gd name="connsiteX4" fmla="*/ 662940 w 2788920"/>
              <a:gd name="connsiteY4" fmla="*/ 1394460 h 1394460"/>
              <a:gd name="connsiteX5" fmla="*/ 662940 w 2788920"/>
              <a:gd name="connsiteY5" fmla="*/ 1394460 h 1394460"/>
              <a:gd name="connsiteX0" fmla="*/ 2308860 w 2788920"/>
              <a:gd name="connsiteY0" fmla="*/ 0 h 1394460"/>
              <a:gd name="connsiteX1" fmla="*/ 45720 w 2788920"/>
              <a:gd name="connsiteY1" fmla="*/ 182880 h 1394460"/>
              <a:gd name="connsiteX2" fmla="*/ 0 w 2788920"/>
              <a:gd name="connsiteY2" fmla="*/ 1371600 h 1394460"/>
              <a:gd name="connsiteX3" fmla="*/ 2788920 w 2788920"/>
              <a:gd name="connsiteY3" fmla="*/ 1394460 h 1394460"/>
              <a:gd name="connsiteX4" fmla="*/ 662940 w 2788920"/>
              <a:gd name="connsiteY4" fmla="*/ 1394460 h 1394460"/>
              <a:gd name="connsiteX0" fmla="*/ 2308860 w 2788920"/>
              <a:gd name="connsiteY0" fmla="*/ 0 h 1394460"/>
              <a:gd name="connsiteX1" fmla="*/ 45720 w 2788920"/>
              <a:gd name="connsiteY1" fmla="*/ 182880 h 1394460"/>
              <a:gd name="connsiteX2" fmla="*/ 0 w 2788920"/>
              <a:gd name="connsiteY2" fmla="*/ 1371600 h 1394460"/>
              <a:gd name="connsiteX3" fmla="*/ 2788920 w 2788920"/>
              <a:gd name="connsiteY3" fmla="*/ 1394460 h 1394460"/>
              <a:gd name="connsiteX0" fmla="*/ 2308860 w 2897205"/>
              <a:gd name="connsiteY0" fmla="*/ 0 h 1382429"/>
              <a:gd name="connsiteX1" fmla="*/ 45720 w 2897205"/>
              <a:gd name="connsiteY1" fmla="*/ 182880 h 1382429"/>
              <a:gd name="connsiteX2" fmla="*/ 0 w 2897205"/>
              <a:gd name="connsiteY2" fmla="*/ 1371600 h 1382429"/>
              <a:gd name="connsiteX3" fmla="*/ 2897205 w 2897205"/>
              <a:gd name="connsiteY3" fmla="*/ 1382429 h 1382429"/>
              <a:gd name="connsiteX0" fmla="*/ 2308860 w 2415942"/>
              <a:gd name="connsiteY0" fmla="*/ 0 h 1394460"/>
              <a:gd name="connsiteX1" fmla="*/ 45720 w 2415942"/>
              <a:gd name="connsiteY1" fmla="*/ 182880 h 1394460"/>
              <a:gd name="connsiteX2" fmla="*/ 0 w 2415942"/>
              <a:gd name="connsiteY2" fmla="*/ 1371600 h 1394460"/>
              <a:gd name="connsiteX3" fmla="*/ 2415942 w 2415942"/>
              <a:gd name="connsiteY3" fmla="*/ 1394460 h 1394460"/>
              <a:gd name="connsiteX0" fmla="*/ 2308860 w 2572353"/>
              <a:gd name="connsiteY0" fmla="*/ 0 h 1382429"/>
              <a:gd name="connsiteX1" fmla="*/ 45720 w 2572353"/>
              <a:gd name="connsiteY1" fmla="*/ 182880 h 1382429"/>
              <a:gd name="connsiteX2" fmla="*/ 0 w 2572353"/>
              <a:gd name="connsiteY2" fmla="*/ 1371600 h 1382429"/>
              <a:gd name="connsiteX3" fmla="*/ 2572353 w 2572353"/>
              <a:gd name="connsiteY3" fmla="*/ 1382429 h 1382429"/>
              <a:gd name="connsiteX0" fmla="*/ 2308860 w 2308860"/>
              <a:gd name="connsiteY0" fmla="*/ 0 h 1371600"/>
              <a:gd name="connsiteX1" fmla="*/ 45720 w 2308860"/>
              <a:gd name="connsiteY1" fmla="*/ 182880 h 1371600"/>
              <a:gd name="connsiteX2" fmla="*/ 0 w 2308860"/>
              <a:gd name="connsiteY2" fmla="*/ 1371600 h 1371600"/>
              <a:gd name="connsiteX3" fmla="*/ 2124994 w 2308860"/>
              <a:gd name="connsiteY3" fmla="*/ 1364534 h 1371600"/>
              <a:gd name="connsiteX0" fmla="*/ 2308860 w 2308860"/>
              <a:gd name="connsiteY0" fmla="*/ 0 h 1382429"/>
              <a:gd name="connsiteX1" fmla="*/ 45720 w 2308860"/>
              <a:gd name="connsiteY1" fmla="*/ 182880 h 1382429"/>
              <a:gd name="connsiteX2" fmla="*/ 0 w 2308860"/>
              <a:gd name="connsiteY2" fmla="*/ 1371600 h 1382429"/>
              <a:gd name="connsiteX3" fmla="*/ 2303937 w 2308860"/>
              <a:gd name="connsiteY3" fmla="*/ 1382429 h 1382429"/>
            </a:gdLst>
            <a:ahLst/>
            <a:cxnLst>
              <a:cxn ang="0">
                <a:pos x="connsiteX0" y="connsiteY0"/>
              </a:cxn>
              <a:cxn ang="0">
                <a:pos x="connsiteX1" y="connsiteY1"/>
              </a:cxn>
              <a:cxn ang="0">
                <a:pos x="connsiteX2" y="connsiteY2"/>
              </a:cxn>
              <a:cxn ang="0">
                <a:pos x="connsiteX3" y="connsiteY3"/>
              </a:cxn>
            </a:cxnLst>
            <a:rect l="l" t="t" r="r" b="b"/>
            <a:pathLst>
              <a:path w="2308860" h="1382429">
                <a:moveTo>
                  <a:pt x="2308860" y="0"/>
                </a:moveTo>
                <a:lnTo>
                  <a:pt x="45720" y="182880"/>
                </a:lnTo>
                <a:lnTo>
                  <a:pt x="0" y="1371600"/>
                </a:lnTo>
                <a:lnTo>
                  <a:pt x="2303937" y="1382429"/>
                </a:lnTo>
              </a:path>
            </a:pathLst>
          </a:custGeom>
          <a:no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3" name="フリーフォーム 42"/>
          <p:cNvSpPr/>
          <p:nvPr/>
        </p:nvSpPr>
        <p:spPr>
          <a:xfrm>
            <a:off x="1215448" y="2126380"/>
            <a:ext cx="3137308" cy="150190"/>
          </a:xfrm>
          <a:custGeom>
            <a:avLst/>
            <a:gdLst>
              <a:gd name="connsiteX0" fmla="*/ 0 w 4297680"/>
              <a:gd name="connsiteY0" fmla="*/ 45720 h 205740"/>
              <a:gd name="connsiteX1" fmla="*/ 1988820 w 4297680"/>
              <a:gd name="connsiteY1" fmla="*/ 205740 h 205740"/>
              <a:gd name="connsiteX2" fmla="*/ 4297680 w 4297680"/>
              <a:gd name="connsiteY2" fmla="*/ 0 h 205740"/>
            </a:gdLst>
            <a:ahLst/>
            <a:cxnLst>
              <a:cxn ang="0">
                <a:pos x="connsiteX0" y="connsiteY0"/>
              </a:cxn>
              <a:cxn ang="0">
                <a:pos x="connsiteX1" y="connsiteY1"/>
              </a:cxn>
              <a:cxn ang="0">
                <a:pos x="connsiteX2" y="connsiteY2"/>
              </a:cxn>
            </a:cxnLst>
            <a:rect l="l" t="t" r="r" b="b"/>
            <a:pathLst>
              <a:path w="4297680" h="205740">
                <a:moveTo>
                  <a:pt x="0" y="45720"/>
                </a:moveTo>
                <a:lnTo>
                  <a:pt x="1988820" y="205740"/>
                </a:lnTo>
                <a:lnTo>
                  <a:pt x="429768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10" name="グループ化 9"/>
          <p:cNvGrpSpPr/>
          <p:nvPr/>
        </p:nvGrpSpPr>
        <p:grpSpPr>
          <a:xfrm>
            <a:off x="3943899" y="3170335"/>
            <a:ext cx="2066379" cy="1355380"/>
            <a:chOff x="4309660" y="3196461"/>
            <a:chExt cx="2066379" cy="1355380"/>
          </a:xfrm>
        </p:grpSpPr>
        <p:grpSp>
          <p:nvGrpSpPr>
            <p:cNvPr id="44" name="グループ化 43"/>
            <p:cNvGrpSpPr/>
            <p:nvPr/>
          </p:nvGrpSpPr>
          <p:grpSpPr>
            <a:xfrm>
              <a:off x="4309660" y="3196461"/>
              <a:ext cx="994597" cy="1014071"/>
              <a:chOff x="6501785" y="3180365"/>
              <a:chExt cx="1362461" cy="1389138"/>
            </a:xfrm>
          </p:grpSpPr>
          <p:cxnSp>
            <p:nvCxnSpPr>
              <p:cNvPr id="52" name="直線コネクタ 51"/>
              <p:cNvCxnSpPr/>
              <p:nvPr/>
            </p:nvCxnSpPr>
            <p:spPr>
              <a:xfrm flipV="1">
                <a:off x="7155180" y="3546617"/>
                <a:ext cx="362502" cy="499603"/>
              </a:xfrm>
              <a:prstGeom prst="line">
                <a:avLst/>
              </a:prstGeom>
              <a:ln w="12700" cmpd="sng">
                <a:solidFill>
                  <a:srgbClr val="00FFFF"/>
                </a:solidFill>
              </a:ln>
              <a:effectLst>
                <a:glow rad="139700">
                  <a:schemeClr val="accent6">
                    <a:satMod val="175000"/>
                    <a:alpha val="40000"/>
                  </a:schemeClr>
                </a:glow>
              </a:effectLst>
            </p:spPr>
            <p:style>
              <a:lnRef idx="2">
                <a:schemeClr val="accent1"/>
              </a:lnRef>
              <a:fillRef idx="0">
                <a:schemeClr val="accent1"/>
              </a:fillRef>
              <a:effectRef idx="1">
                <a:schemeClr val="accent1"/>
              </a:effectRef>
              <a:fontRef idx="minor">
                <a:schemeClr val="tx1"/>
              </a:fontRef>
            </p:style>
          </p:cxnSp>
          <p:sp>
            <p:nvSpPr>
              <p:cNvPr id="7" name="円/楕円 6"/>
              <p:cNvSpPr>
                <a:spLocks noChangeAspect="1"/>
              </p:cNvSpPr>
              <p:nvPr/>
            </p:nvSpPr>
            <p:spPr bwMode="auto">
              <a:xfrm rot="2041246">
                <a:off x="6501785" y="3792913"/>
                <a:ext cx="1116505" cy="776590"/>
              </a:xfrm>
              <a:prstGeom prst="ellipse">
                <a:avLst/>
              </a:prstGeom>
              <a:solidFill>
                <a:srgbClr val="FFFFCC"/>
              </a:solidFill>
              <a:ln>
                <a:solidFill>
                  <a:srgbClr val="385D8A"/>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16" name="Oval 15"/>
              <p:cNvSpPr>
                <a:spLocks noChangeArrowheads="1"/>
              </p:cNvSpPr>
              <p:nvPr/>
            </p:nvSpPr>
            <p:spPr bwMode="auto">
              <a:xfrm flipV="1">
                <a:off x="7087620" y="4204287"/>
                <a:ext cx="191744" cy="204706"/>
              </a:xfrm>
              <a:prstGeom prst="ellipse">
                <a:avLst/>
              </a:prstGeom>
              <a:gradFill rotWithShape="0">
                <a:gsLst>
                  <a:gs pos="0">
                    <a:srgbClr val="FF0000"/>
                  </a:gs>
                  <a:gs pos="100000">
                    <a:srgbClr val="FFCC66"/>
                  </a:gs>
                </a:gsLst>
                <a:path path="shape">
                  <a:fillToRect l="50000" t="50000" r="50000" b="50000"/>
                </a:path>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457200"/>
                <a:endParaRPr lang="ja-JP" altLang="en-US">
                  <a:solidFill>
                    <a:prstClr val="black"/>
                  </a:solidFill>
                </a:endParaRPr>
              </a:p>
            </p:txBody>
          </p:sp>
          <p:sp>
            <p:nvSpPr>
              <p:cNvPr id="17" name="Oval 12"/>
              <p:cNvSpPr>
                <a:spLocks noChangeArrowheads="1"/>
              </p:cNvSpPr>
              <p:nvPr/>
            </p:nvSpPr>
            <p:spPr bwMode="auto">
              <a:xfrm flipV="1">
                <a:off x="6805143" y="3963189"/>
                <a:ext cx="187435" cy="187092"/>
              </a:xfrm>
              <a:prstGeom prst="ellipse">
                <a:avLst/>
              </a:prstGeom>
              <a:gradFill rotWithShape="0">
                <a:gsLst>
                  <a:gs pos="0">
                    <a:srgbClr val="66FF66"/>
                  </a:gs>
                  <a:gs pos="100000">
                    <a:srgbClr val="008040"/>
                  </a:gs>
                </a:gsLst>
                <a:path path="shape">
                  <a:fillToRect l="50000" t="50000" r="50000" b="50000"/>
                </a:path>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defTabSz="457200"/>
                <a:endParaRPr lang="ja-JP" altLang="en-US">
                  <a:solidFill>
                    <a:prstClr val="black"/>
                  </a:solidFill>
                </a:endParaRPr>
              </a:p>
            </p:txBody>
          </p:sp>
          <p:sp>
            <p:nvSpPr>
              <p:cNvPr id="27" name="Oval 12"/>
              <p:cNvSpPr>
                <a:spLocks noChangeArrowheads="1"/>
              </p:cNvSpPr>
              <p:nvPr/>
            </p:nvSpPr>
            <p:spPr bwMode="auto">
              <a:xfrm flipV="1">
                <a:off x="7297792" y="3180365"/>
                <a:ext cx="566454" cy="537441"/>
              </a:xfrm>
              <a:prstGeom prst="ellipse">
                <a:avLst/>
              </a:prstGeom>
              <a:gradFill rotWithShape="0">
                <a:gsLst>
                  <a:gs pos="0">
                    <a:srgbClr val="CCFFCC"/>
                  </a:gs>
                  <a:gs pos="100000">
                    <a:srgbClr val="0000FF"/>
                  </a:gs>
                </a:gsLst>
                <a:path path="shape">
                  <a:fillToRect l="50000" t="50000" r="50000" b="50000"/>
                </a:path>
              </a:gradFill>
              <a:ln>
                <a:noFill/>
              </a:ln>
              <a:extLst/>
            </p:spPr>
            <p:txBody>
              <a:bodyPr wrap="none" anchor="ctr"/>
              <a:lstStyle/>
              <a:p>
                <a:pPr defTabSz="457200"/>
                <a:endParaRPr lang="ja-JP" altLang="en-US">
                  <a:solidFill>
                    <a:prstClr val="black"/>
                  </a:solidFill>
                </a:endParaRPr>
              </a:p>
            </p:txBody>
          </p:sp>
        </p:grpSp>
        <p:sp>
          <p:nvSpPr>
            <p:cNvPr id="33" name="テキスト ボックス 32"/>
            <p:cNvSpPr txBox="1"/>
            <p:nvPr/>
          </p:nvSpPr>
          <p:spPr>
            <a:xfrm>
              <a:off x="5561703" y="4028621"/>
              <a:ext cx="814336" cy="523220"/>
            </a:xfrm>
            <a:prstGeom prst="rect">
              <a:avLst/>
            </a:prstGeom>
            <a:noFill/>
            <a:ln>
              <a:solidFill>
                <a:srgbClr val="00FFFF"/>
              </a:solidFill>
            </a:ln>
          </p:spPr>
          <p:txBody>
            <a:bodyPr wrap="square" rtlCol="0">
              <a:spAutoFit/>
            </a:bodyPr>
            <a:lstStyle/>
            <a:p>
              <a:pPr defTabSz="457200"/>
              <a:r>
                <a:rPr lang="en-US" altLang="ja-JP" sz="2800" i="1" dirty="0" smtClean="0">
                  <a:solidFill>
                    <a:prstClr val="white"/>
                  </a:solidFill>
                  <a:latin typeface="Times"/>
                  <a:cs typeface="Times"/>
                </a:rPr>
                <a:t>Y</a:t>
              </a:r>
              <a:r>
                <a:rPr lang="en-US" altLang="ja-JP" sz="2800" i="1" baseline="-25000" dirty="0" smtClean="0">
                  <a:solidFill>
                    <a:prstClr val="white"/>
                  </a:solidFill>
                  <a:latin typeface="Times"/>
                  <a:cs typeface="Times"/>
                </a:rPr>
                <a:t>s</a:t>
              </a:r>
              <a:r>
                <a:rPr lang="en-US" altLang="ja-JP" sz="2800" baseline="30000" dirty="0" smtClean="0">
                  <a:solidFill>
                    <a:prstClr val="white"/>
                  </a:solidFill>
                  <a:latin typeface="Times"/>
                  <a:cs typeface="Times"/>
                </a:rPr>
                <a:t>*0</a:t>
              </a:r>
              <a:endParaRPr lang="ja-JP" altLang="en-US" sz="2800" baseline="30000" dirty="0" smtClean="0">
                <a:solidFill>
                  <a:prstClr val="white"/>
                </a:solidFill>
                <a:latin typeface="Times"/>
                <a:cs typeface="Times"/>
              </a:endParaRPr>
            </a:p>
          </p:txBody>
        </p:sp>
        <p:sp>
          <p:nvSpPr>
            <p:cNvPr id="30" name="正方形/長方形 29"/>
            <p:cNvSpPr/>
            <p:nvPr/>
          </p:nvSpPr>
          <p:spPr>
            <a:xfrm>
              <a:off x="5303129" y="3463825"/>
              <a:ext cx="599169" cy="584775"/>
            </a:xfrm>
            <a:prstGeom prst="rect">
              <a:avLst/>
            </a:prstGeom>
            <a:ln>
              <a:noFill/>
            </a:ln>
          </p:spPr>
          <p:txBody>
            <a:bodyPr wrap="square">
              <a:spAutoFit/>
            </a:bodyPr>
            <a:lstStyle/>
            <a:p>
              <a:r>
                <a:rPr lang="en-US" altLang="ja-JP" sz="3200" b="1" i="1" dirty="0" smtClean="0">
                  <a:solidFill>
                    <a:prstClr val="white"/>
                  </a:solidFill>
                  <a:cs typeface="Times"/>
                </a:rPr>
                <a:t>L</a:t>
              </a:r>
              <a:endParaRPr lang="ja-JP" altLang="en-US" sz="3200" b="1" dirty="0">
                <a:solidFill>
                  <a:prstClr val="white"/>
                </a:solidFill>
              </a:endParaRPr>
            </a:p>
          </p:txBody>
        </p:sp>
        <p:sp>
          <p:nvSpPr>
            <p:cNvPr id="64" name="円弧 63"/>
            <p:cNvSpPr>
              <a:spLocks noChangeAspect="1"/>
            </p:cNvSpPr>
            <p:nvPr/>
          </p:nvSpPr>
          <p:spPr>
            <a:xfrm rot="20124843" flipV="1">
              <a:off x="4867209" y="3536556"/>
              <a:ext cx="437348" cy="403705"/>
            </a:xfrm>
            <a:prstGeom prst="arc">
              <a:avLst>
                <a:gd name="adj1" fmla="val 14859350"/>
                <a:gd name="adj2" fmla="val 0"/>
              </a:avLst>
            </a:prstGeom>
            <a:ln w="38100">
              <a:solidFill>
                <a:srgbClr val="FFFF00"/>
              </a:solidFill>
              <a:headEnd type="triangle" w="med" len="med"/>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ln>
                  <a:solidFill>
                    <a:srgbClr val="FFFF00"/>
                  </a:solidFill>
                </a:ln>
                <a:solidFill>
                  <a:prstClr val="black"/>
                </a:solidFill>
              </a:endParaRPr>
            </a:p>
          </p:txBody>
        </p:sp>
        <p:sp>
          <p:nvSpPr>
            <p:cNvPr id="65" name="円弧 64"/>
            <p:cNvSpPr>
              <a:spLocks noChangeAspect="1"/>
            </p:cNvSpPr>
            <p:nvPr/>
          </p:nvSpPr>
          <p:spPr>
            <a:xfrm rot="10195832" flipV="1">
              <a:off x="4522124" y="3314256"/>
              <a:ext cx="437348" cy="403705"/>
            </a:xfrm>
            <a:prstGeom prst="arc">
              <a:avLst>
                <a:gd name="adj1" fmla="val 14859350"/>
                <a:gd name="adj2" fmla="val 0"/>
              </a:avLst>
            </a:prstGeom>
            <a:ln w="38100">
              <a:solidFill>
                <a:srgbClr val="FFFF00"/>
              </a:solidFill>
              <a:headEnd type="triangle" w="med" len="med"/>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ln>
                  <a:solidFill>
                    <a:srgbClr val="FFFF00"/>
                  </a:solidFill>
                </a:ln>
                <a:solidFill>
                  <a:prstClr val="black"/>
                </a:solidFill>
              </a:endParaRPr>
            </a:p>
          </p:txBody>
        </p:sp>
      </p:grpSp>
      <p:cxnSp>
        <p:nvCxnSpPr>
          <p:cNvPr id="18" name="直線コネクタ 17"/>
          <p:cNvCxnSpPr/>
          <p:nvPr/>
        </p:nvCxnSpPr>
        <p:spPr>
          <a:xfrm>
            <a:off x="1004015" y="3668081"/>
            <a:ext cx="3094245" cy="102704"/>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7" name="直線コネクタ 56"/>
          <p:cNvCxnSpPr/>
          <p:nvPr/>
        </p:nvCxnSpPr>
        <p:spPr>
          <a:xfrm>
            <a:off x="1110152" y="3846942"/>
            <a:ext cx="3192026" cy="12017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70" name="テキスト ボックス 69"/>
          <p:cNvSpPr txBox="1"/>
          <p:nvPr/>
        </p:nvSpPr>
        <p:spPr>
          <a:xfrm>
            <a:off x="2812701" y="2678129"/>
            <a:ext cx="1238090" cy="523220"/>
          </a:xfrm>
          <a:prstGeom prst="rect">
            <a:avLst/>
          </a:prstGeom>
          <a:noFill/>
          <a:ln>
            <a:noFill/>
          </a:ln>
        </p:spPr>
        <p:txBody>
          <a:bodyPr wrap="square" rtlCol="0">
            <a:spAutoFit/>
          </a:bodyPr>
          <a:lstStyle/>
          <a:p>
            <a:pPr defTabSz="457200"/>
            <a:r>
              <a:rPr lang="en-US" altLang="ja-JP" sz="2800" i="1" dirty="0" smtClean="0">
                <a:solidFill>
                  <a:prstClr val="white"/>
                </a:solidFill>
                <a:latin typeface="Times"/>
                <a:cs typeface="Times"/>
              </a:rPr>
              <a:t>K</a:t>
            </a:r>
            <a:r>
              <a:rPr lang="en-US" altLang="ja-JP" sz="2800" i="1" baseline="30000" dirty="0" smtClean="0">
                <a:solidFill>
                  <a:prstClr val="white"/>
                </a:solidFill>
                <a:latin typeface="Times"/>
                <a:cs typeface="Times"/>
              </a:rPr>
              <a:t>*</a:t>
            </a:r>
            <a:r>
              <a:rPr lang="en-US" altLang="ja-JP" sz="2800" i="1" dirty="0" smtClean="0">
                <a:solidFill>
                  <a:prstClr val="white"/>
                </a:solidFill>
                <a:latin typeface="Times"/>
                <a:cs typeface="Times"/>
              </a:rPr>
              <a:t>, K</a:t>
            </a:r>
            <a:endParaRPr lang="ja-JP" altLang="en-US" sz="2800" baseline="30000" dirty="0" smtClean="0">
              <a:solidFill>
                <a:prstClr val="white"/>
              </a:solidFill>
              <a:latin typeface="Times"/>
              <a:cs typeface="Times"/>
            </a:endParaRPr>
          </a:p>
        </p:txBody>
      </p:sp>
      <p:sp>
        <p:nvSpPr>
          <p:cNvPr id="53" name="正方形/長方形 52"/>
          <p:cNvSpPr/>
          <p:nvPr/>
        </p:nvSpPr>
        <p:spPr>
          <a:xfrm>
            <a:off x="1940780" y="2650791"/>
            <a:ext cx="714748" cy="523220"/>
          </a:xfrm>
          <a:prstGeom prst="rect">
            <a:avLst/>
          </a:prstGeom>
        </p:spPr>
        <p:txBody>
          <a:bodyPr wrap="square">
            <a:spAutoFit/>
          </a:bodyPr>
          <a:lstStyle/>
          <a:p>
            <a:r>
              <a:rPr lang="en-US" altLang="ja-JP" sz="2800" b="1" i="1" dirty="0" err="1">
                <a:solidFill>
                  <a:prstClr val="white"/>
                </a:solidFill>
                <a:cs typeface="Times"/>
              </a:rPr>
              <a:t>q</a:t>
            </a:r>
            <a:r>
              <a:rPr lang="en-US" altLang="ja-JP" sz="2800" b="1" i="1" baseline="-25000" dirty="0" err="1">
                <a:solidFill>
                  <a:prstClr val="white"/>
                </a:solidFill>
                <a:cs typeface="Times"/>
              </a:rPr>
              <a:t>eff</a:t>
            </a:r>
            <a:r>
              <a:rPr lang="en-US" altLang="ja-JP" sz="2800" b="1" i="1" baseline="-25000" dirty="0">
                <a:solidFill>
                  <a:prstClr val="white"/>
                </a:solidFill>
                <a:cs typeface="Times"/>
              </a:rPr>
              <a:t> </a:t>
            </a:r>
          </a:p>
        </p:txBody>
      </p:sp>
      <p:cxnSp>
        <p:nvCxnSpPr>
          <p:cNvPr id="19" name="直線矢印コネクタ 18"/>
          <p:cNvCxnSpPr/>
          <p:nvPr/>
        </p:nvCxnSpPr>
        <p:spPr>
          <a:xfrm flipV="1">
            <a:off x="5622413" y="1984523"/>
            <a:ext cx="569383" cy="2635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a:off x="5636530" y="2235084"/>
            <a:ext cx="766483" cy="2158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テキスト ボックス 47"/>
          <p:cNvSpPr txBox="1"/>
          <p:nvPr/>
        </p:nvSpPr>
        <p:spPr>
          <a:xfrm>
            <a:off x="6185961" y="1540973"/>
            <a:ext cx="542621" cy="523220"/>
          </a:xfrm>
          <a:prstGeom prst="rect">
            <a:avLst/>
          </a:prstGeom>
          <a:noFill/>
          <a:ln>
            <a:noFill/>
          </a:ln>
        </p:spPr>
        <p:txBody>
          <a:bodyPr wrap="square" rtlCol="0">
            <a:spAutoFit/>
          </a:bodyPr>
          <a:lstStyle/>
          <a:p>
            <a:pPr defTabSz="457200"/>
            <a:r>
              <a:rPr lang="en-US" altLang="ja-JP" sz="2800" i="1" dirty="0" smtClean="0">
                <a:solidFill>
                  <a:srgbClr val="FFFF00"/>
                </a:solidFill>
                <a:latin typeface="Symbol" panose="05050102010706020507" pitchFamily="18" charset="2"/>
                <a:cs typeface="Times"/>
              </a:rPr>
              <a:t>p</a:t>
            </a:r>
            <a:r>
              <a:rPr lang="en-US" altLang="ja-JP" sz="2800" i="1" baseline="30000" dirty="0" smtClean="0">
                <a:solidFill>
                  <a:srgbClr val="FFFF00"/>
                </a:solidFill>
                <a:latin typeface="Symbol" panose="05050102010706020507" pitchFamily="18" charset="2"/>
                <a:cs typeface="Times"/>
              </a:rPr>
              <a:t>-</a:t>
            </a:r>
            <a:endParaRPr lang="ja-JP" altLang="en-US" sz="2800" i="1" baseline="30000" dirty="0" smtClean="0">
              <a:solidFill>
                <a:srgbClr val="FFFF00"/>
              </a:solidFill>
              <a:latin typeface="Times"/>
              <a:cs typeface="Times"/>
            </a:endParaRPr>
          </a:p>
        </p:txBody>
      </p:sp>
      <p:sp>
        <p:nvSpPr>
          <p:cNvPr id="58" name="テキスト ボックス 57"/>
          <p:cNvSpPr txBox="1"/>
          <p:nvPr/>
        </p:nvSpPr>
        <p:spPr>
          <a:xfrm>
            <a:off x="6394946" y="2223888"/>
            <a:ext cx="793550" cy="523220"/>
          </a:xfrm>
          <a:prstGeom prst="rect">
            <a:avLst/>
          </a:prstGeom>
          <a:noFill/>
          <a:ln>
            <a:noFill/>
          </a:ln>
        </p:spPr>
        <p:txBody>
          <a:bodyPr wrap="square" rtlCol="0">
            <a:spAutoFit/>
          </a:bodyPr>
          <a:lstStyle/>
          <a:p>
            <a:pPr defTabSz="457200"/>
            <a:r>
              <a:rPr lang="en-US" altLang="ja-JP" sz="2800" i="1" dirty="0" smtClean="0">
                <a:solidFill>
                  <a:srgbClr val="FFFF00"/>
                </a:solidFill>
                <a:latin typeface="Times"/>
                <a:cs typeface="Times"/>
              </a:rPr>
              <a:t>K</a:t>
            </a:r>
            <a:r>
              <a:rPr lang="en-US" altLang="ja-JP" sz="2800" i="1" baseline="30000" dirty="0" smtClean="0">
                <a:solidFill>
                  <a:srgbClr val="FFFF00"/>
                </a:solidFill>
                <a:latin typeface="Times"/>
                <a:cs typeface="Times"/>
              </a:rPr>
              <a:t>+</a:t>
            </a:r>
            <a:endParaRPr lang="ja-JP" altLang="en-US" sz="2800" baseline="30000" dirty="0" smtClean="0">
              <a:solidFill>
                <a:srgbClr val="FFFF00"/>
              </a:solidFill>
              <a:latin typeface="Times"/>
              <a:cs typeface="Times"/>
            </a:endParaRPr>
          </a:p>
        </p:txBody>
      </p:sp>
      <p:cxnSp>
        <p:nvCxnSpPr>
          <p:cNvPr id="59" name="直線矢印コネクタ 58"/>
          <p:cNvCxnSpPr/>
          <p:nvPr/>
        </p:nvCxnSpPr>
        <p:spPr>
          <a:xfrm flipV="1">
            <a:off x="6027676" y="3810085"/>
            <a:ext cx="787514" cy="4313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直線矢印コネクタ 59"/>
          <p:cNvCxnSpPr>
            <a:stCxn id="33" idx="3"/>
          </p:cNvCxnSpPr>
          <p:nvPr/>
        </p:nvCxnSpPr>
        <p:spPr>
          <a:xfrm>
            <a:off x="6010278" y="4264105"/>
            <a:ext cx="970376" cy="2500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テキスト ボックス 60"/>
              <p:cNvSpPr txBox="1"/>
              <p:nvPr/>
            </p:nvSpPr>
            <p:spPr>
              <a:xfrm>
                <a:off x="6980654" y="4178942"/>
                <a:ext cx="1431826" cy="581891"/>
              </a:xfrm>
              <a:prstGeom prst="rect">
                <a:avLst/>
              </a:prstGeom>
              <a:noFill/>
              <a:ln>
                <a:solidFill>
                  <a:srgbClr val="00FFFF"/>
                </a:solidFill>
              </a:ln>
            </p:spPr>
            <p:txBody>
              <a:bodyPr wrap="square" rtlCol="0">
                <a:spAutoFit/>
              </a:bodyPr>
              <a:lstStyle/>
              <a:p>
                <a:pPr defTabSz="457200"/>
                <a14:m>
                  <m:oMathPara xmlns:m="http://schemas.openxmlformats.org/officeDocument/2006/math">
                    <m:oMathParaPr>
                      <m:jc m:val="centerGroup"/>
                    </m:oMathParaPr>
                    <m:oMath xmlns:m="http://schemas.openxmlformats.org/officeDocument/2006/math">
                      <m:r>
                        <a:rPr lang="en-US" altLang="ja-JP" sz="2800" b="0" i="1" dirty="0" smtClean="0">
                          <a:solidFill>
                            <a:prstClr val="white"/>
                          </a:solidFill>
                          <a:latin typeface="Cambria Math" panose="02040503050406030204" pitchFamily="18" charset="0"/>
                          <a:cs typeface="Times"/>
                        </a:rPr>
                        <m:t>𝑝</m:t>
                      </m:r>
                      <m:r>
                        <a:rPr lang="en-US" altLang="ja-JP" sz="2800" b="0" i="1" dirty="0" smtClean="0">
                          <a:solidFill>
                            <a:prstClr val="white"/>
                          </a:solidFill>
                          <a:latin typeface="Cambria Math" panose="02040503050406030204" pitchFamily="18" charset="0"/>
                          <a:cs typeface="Times"/>
                        </a:rPr>
                        <m:t> (</m:t>
                      </m:r>
                      <m:sSubSup>
                        <m:sSubSupPr>
                          <m:ctrlPr>
                            <a:rPr lang="en-US" altLang="ja-JP" sz="2800" b="0" i="1" dirty="0" smtClean="0">
                              <a:solidFill>
                                <a:prstClr val="white"/>
                              </a:solidFill>
                              <a:latin typeface="Cambria Math" panose="02040503050406030204" pitchFamily="18" charset="0"/>
                              <a:cs typeface="Times"/>
                            </a:rPr>
                          </m:ctrlPr>
                        </m:sSubSupPr>
                        <m:e>
                          <m:r>
                            <a:rPr lang="en-US" altLang="ja-JP" sz="2800" b="0" i="1" dirty="0" smtClean="0">
                              <a:solidFill>
                                <a:prstClr val="white"/>
                              </a:solidFill>
                              <a:latin typeface="Cambria Math" panose="02040503050406030204" pitchFamily="18" charset="0"/>
                              <a:cs typeface="Times"/>
                            </a:rPr>
                            <m:t>𝑌</m:t>
                          </m:r>
                        </m:e>
                        <m:sub>
                          <m:r>
                            <a:rPr lang="en-US" altLang="ja-JP" sz="2800" b="0" i="1" dirty="0" smtClean="0">
                              <a:solidFill>
                                <a:prstClr val="white"/>
                              </a:solidFill>
                              <a:latin typeface="Cambria Math" panose="02040503050406030204" pitchFamily="18" charset="0"/>
                              <a:cs typeface="Times"/>
                            </a:rPr>
                            <m:t>𝑠</m:t>
                          </m:r>
                        </m:sub>
                        <m:sup>
                          <m:sSup>
                            <m:sSupPr>
                              <m:ctrlPr>
                                <a:rPr lang="en-US" altLang="ja-JP" sz="2800" b="0" i="1" dirty="0" smtClean="0">
                                  <a:solidFill>
                                    <a:prstClr val="white"/>
                                  </a:solidFill>
                                  <a:latin typeface="Cambria Math" panose="02040503050406030204" pitchFamily="18" charset="0"/>
                                  <a:cs typeface="Times"/>
                                </a:rPr>
                              </m:ctrlPr>
                            </m:sSupPr>
                            <m:e>
                              <m:r>
                                <a:rPr lang="en-US" altLang="ja-JP" sz="2800" b="0" i="1" dirty="0" smtClean="0">
                                  <a:solidFill>
                                    <a:prstClr val="white"/>
                                  </a:solidFill>
                                  <a:latin typeface="Cambria Math" panose="02040503050406030204" pitchFamily="18" charset="0"/>
                                  <a:cs typeface="Times"/>
                                </a:rPr>
                                <m:t>∗</m:t>
                              </m:r>
                            </m:e>
                            <m:sup>
                              <m:r>
                                <a:rPr lang="en-US" altLang="ja-JP" sz="2800" b="0" i="1" dirty="0" smtClean="0">
                                  <a:solidFill>
                                    <a:prstClr val="white"/>
                                  </a:solidFill>
                                  <a:latin typeface="Cambria Math" panose="02040503050406030204" pitchFamily="18" charset="0"/>
                                  <a:cs typeface="Times"/>
                                </a:rPr>
                                <m:t>′</m:t>
                              </m:r>
                            </m:sup>
                          </m:sSup>
                        </m:sup>
                      </m:sSubSup>
                      <m:r>
                        <a:rPr lang="en-US" altLang="ja-JP" sz="2800" b="0" i="1" dirty="0" smtClean="0">
                          <a:solidFill>
                            <a:prstClr val="white"/>
                          </a:solidFill>
                          <a:latin typeface="Cambria Math" panose="02040503050406030204" pitchFamily="18" charset="0"/>
                          <a:cs typeface="Times"/>
                        </a:rPr>
                        <m:t>)</m:t>
                      </m:r>
                    </m:oMath>
                  </m:oMathPara>
                </a14:m>
                <a:endParaRPr lang="ja-JP" altLang="en-US" sz="2800" baseline="30000" dirty="0" smtClean="0">
                  <a:solidFill>
                    <a:prstClr val="white"/>
                  </a:solidFill>
                  <a:latin typeface="Times"/>
                  <a:cs typeface="Times"/>
                </a:endParaRPr>
              </a:p>
            </p:txBody>
          </p:sp>
        </mc:Choice>
        <mc:Fallback xmlns="">
          <p:sp>
            <p:nvSpPr>
              <p:cNvPr id="61" name="テキスト ボックス 60"/>
              <p:cNvSpPr txBox="1">
                <a:spLocks noRot="1" noChangeAspect="1" noMove="1" noResize="1" noEditPoints="1" noAdjustHandles="1" noChangeArrowheads="1" noChangeShapeType="1" noTextEdit="1"/>
              </p:cNvSpPr>
              <p:nvPr/>
            </p:nvSpPr>
            <p:spPr>
              <a:xfrm>
                <a:off x="6980654" y="4178942"/>
                <a:ext cx="1431826" cy="581891"/>
              </a:xfrm>
              <a:prstGeom prst="rect">
                <a:avLst/>
              </a:prstGeom>
              <a:blipFill rotWithShape="0">
                <a:blip r:embed="rId3"/>
                <a:stretch>
                  <a:fillRect/>
                </a:stretch>
              </a:blipFill>
              <a:ln>
                <a:solidFill>
                  <a:srgbClr val="00FFFF"/>
                </a:solidFill>
              </a:ln>
            </p:spPr>
            <p:txBody>
              <a:bodyPr/>
              <a:lstStyle/>
              <a:p>
                <a:r>
                  <a:rPr lang="ja-JP" altLang="en-US">
                    <a:noFill/>
                  </a:rPr>
                  <a:t> </a:t>
                </a:r>
              </a:p>
            </p:txBody>
          </p:sp>
        </mc:Fallback>
      </mc:AlternateContent>
      <p:sp>
        <p:nvSpPr>
          <p:cNvPr id="68" name="テキスト ボックス 67"/>
          <p:cNvSpPr txBox="1"/>
          <p:nvPr/>
        </p:nvSpPr>
        <p:spPr>
          <a:xfrm>
            <a:off x="6834413" y="3358444"/>
            <a:ext cx="1100320" cy="523220"/>
          </a:xfrm>
          <a:prstGeom prst="rect">
            <a:avLst/>
          </a:prstGeom>
          <a:noFill/>
          <a:ln>
            <a:noFill/>
          </a:ln>
        </p:spPr>
        <p:txBody>
          <a:bodyPr wrap="square" rtlCol="0">
            <a:spAutoFit/>
          </a:bodyPr>
          <a:lstStyle/>
          <a:p>
            <a:pPr defTabSz="457200"/>
            <a:r>
              <a:rPr lang="en-US" altLang="ja-JP" sz="2800" i="1" dirty="0" smtClean="0">
                <a:solidFill>
                  <a:srgbClr val="FFFF00"/>
                </a:solidFill>
                <a:latin typeface="Times"/>
                <a:cs typeface="Times"/>
              </a:rPr>
              <a:t>K</a:t>
            </a:r>
            <a:r>
              <a:rPr lang="en-US" altLang="ja-JP" sz="2800" i="1" baseline="30000" dirty="0" smtClean="0">
                <a:solidFill>
                  <a:srgbClr val="FFFF00"/>
                </a:solidFill>
                <a:latin typeface="Times"/>
                <a:cs typeface="Times"/>
              </a:rPr>
              <a:t>-</a:t>
            </a:r>
            <a:r>
              <a:rPr lang="en-US" altLang="ja-JP" sz="2800" i="1" dirty="0" smtClean="0">
                <a:solidFill>
                  <a:srgbClr val="FFFF00"/>
                </a:solidFill>
                <a:latin typeface="Times"/>
                <a:cs typeface="Times"/>
              </a:rPr>
              <a:t> </a:t>
            </a:r>
            <a:r>
              <a:rPr lang="en-US" altLang="ja-JP" sz="2800" dirty="0" smtClean="0">
                <a:solidFill>
                  <a:srgbClr val="FFFF00"/>
                </a:solidFill>
                <a:latin typeface="Symbol" panose="05050102010706020507" pitchFamily="18" charset="2"/>
                <a:cs typeface="Times"/>
              </a:rPr>
              <a:t>(</a:t>
            </a:r>
            <a:r>
              <a:rPr lang="en-US" altLang="ja-JP" sz="2800" i="1" dirty="0" smtClean="0">
                <a:solidFill>
                  <a:srgbClr val="FFFF00"/>
                </a:solidFill>
                <a:latin typeface="Symbol" panose="05050102010706020507" pitchFamily="18" charset="2"/>
                <a:cs typeface="Times"/>
              </a:rPr>
              <a:t>p</a:t>
            </a:r>
            <a:r>
              <a:rPr lang="en-US" altLang="ja-JP" sz="2800" dirty="0" smtClean="0">
                <a:solidFill>
                  <a:srgbClr val="FFFF00"/>
                </a:solidFill>
                <a:latin typeface="Symbol" panose="05050102010706020507" pitchFamily="18" charset="2"/>
                <a:cs typeface="Times"/>
              </a:rPr>
              <a:t>)</a:t>
            </a:r>
            <a:endParaRPr lang="ja-JP" altLang="en-US" sz="2800" baseline="30000" dirty="0" smtClean="0">
              <a:solidFill>
                <a:srgbClr val="FFFF00"/>
              </a:solidFill>
              <a:latin typeface="Times"/>
              <a:cs typeface="Times"/>
            </a:endParaRPr>
          </a:p>
        </p:txBody>
      </p:sp>
    </p:spTree>
    <p:extLst>
      <p:ext uri="{BB962C8B-B14F-4D97-AF65-F5344CB8AC3E}">
        <p14:creationId xmlns:p14="http://schemas.microsoft.com/office/powerpoint/2010/main" val="4517651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0" y="1545168"/>
            <a:ext cx="9144000" cy="40233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2" name="タイトル 1"/>
          <p:cNvSpPr>
            <a:spLocks noGrp="1"/>
          </p:cNvSpPr>
          <p:nvPr>
            <p:ph type="title"/>
          </p:nvPr>
        </p:nvSpPr>
        <p:spPr>
          <a:xfrm>
            <a:off x="457200" y="274638"/>
            <a:ext cx="8229600" cy="822150"/>
          </a:xfrm>
        </p:spPr>
        <p:txBody>
          <a:bodyPr/>
          <a:lstStyle/>
          <a:p>
            <a:r>
              <a:rPr kumimoji="1" lang="en-US" altLang="ja-JP" dirty="0" smtClean="0">
                <a:solidFill>
                  <a:schemeClr val="bg1"/>
                </a:solidFill>
                <a:latin typeface="Symbol" panose="05050102010706020507" pitchFamily="18" charset="2"/>
              </a:rPr>
              <a:t>L</a:t>
            </a:r>
            <a:r>
              <a:rPr kumimoji="1" lang="en-US" altLang="ja-JP" dirty="0" smtClean="0">
                <a:solidFill>
                  <a:schemeClr val="bg1"/>
                </a:solidFill>
              </a:rPr>
              <a:t>(1405)</a:t>
            </a:r>
            <a:endParaRPr kumimoji="1" lang="ja-JP" altLang="en-US" dirty="0">
              <a:solidFill>
                <a:schemeClr val="bg1"/>
              </a:solidFill>
            </a:endParaRPr>
          </a:p>
        </p:txBody>
      </p:sp>
      <p:sp>
        <p:nvSpPr>
          <p:cNvPr id="4" name="スライド番号プレースホルダー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36</a:t>
            </a:fld>
            <a:endParaRPr lang="ja-JP" altLang="en-US" dirty="0">
              <a:solidFill>
                <a:prstClr val="black">
                  <a:tint val="75000"/>
                </a:prstClr>
              </a:solidFill>
            </a:endParaRPr>
          </a:p>
        </p:txBody>
      </p:sp>
      <p:grpSp>
        <p:nvGrpSpPr>
          <p:cNvPr id="21" name="グループ化 20"/>
          <p:cNvGrpSpPr>
            <a:grpSpLocks noChangeAspect="1"/>
          </p:cNvGrpSpPr>
          <p:nvPr/>
        </p:nvGrpSpPr>
        <p:grpSpPr>
          <a:xfrm>
            <a:off x="24016" y="1625497"/>
            <a:ext cx="9098010" cy="3743543"/>
            <a:chOff x="-467475" y="1236212"/>
            <a:chExt cx="10315204" cy="4244383"/>
          </a:xfrm>
        </p:grpSpPr>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475" y="2391927"/>
              <a:ext cx="10315204" cy="3088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下矢印 5"/>
            <p:cNvSpPr/>
            <p:nvPr/>
          </p:nvSpPr>
          <p:spPr>
            <a:xfrm rot="960000">
              <a:off x="1061474" y="3112462"/>
              <a:ext cx="100498" cy="583603"/>
            </a:xfrm>
            <a:prstGeom prst="downArrow">
              <a:avLst>
                <a:gd name="adj1" fmla="val 50000"/>
                <a:gd name="adj2" fmla="val 9511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下矢印 6"/>
            <p:cNvSpPr/>
            <p:nvPr/>
          </p:nvSpPr>
          <p:spPr>
            <a:xfrm rot="-1200000">
              <a:off x="624872" y="3406811"/>
              <a:ext cx="100498" cy="583603"/>
            </a:xfrm>
            <a:prstGeom prst="downArrow">
              <a:avLst>
                <a:gd name="adj1" fmla="val 50000"/>
                <a:gd name="adj2" fmla="val 95117"/>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下矢印 7"/>
            <p:cNvSpPr/>
            <p:nvPr/>
          </p:nvSpPr>
          <p:spPr>
            <a:xfrm rot="-1200000">
              <a:off x="5971777" y="2807387"/>
              <a:ext cx="100498" cy="583603"/>
            </a:xfrm>
            <a:prstGeom prst="downArrow">
              <a:avLst>
                <a:gd name="adj1" fmla="val 50000"/>
                <a:gd name="adj2" fmla="val 95117"/>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rot="16200000">
              <a:off x="5356590" y="2143546"/>
              <a:ext cx="1117107" cy="418744"/>
            </a:xfrm>
            <a:prstGeom prst="rect">
              <a:avLst/>
            </a:prstGeom>
            <a:noFill/>
          </p:spPr>
          <p:txBody>
            <a:bodyPr wrap="square" rtlCol="0">
              <a:spAutoFit/>
            </a:bodyPr>
            <a:lstStyle/>
            <a:p>
              <a:r>
                <a:rPr kumimoji="1" lang="en-US" altLang="ja-JP" b="1" dirty="0" smtClean="0">
                  <a:solidFill>
                    <a:srgbClr val="0000FF"/>
                  </a:solidFill>
                  <a:latin typeface="Symbol" panose="05050102010706020507" pitchFamily="18" charset="2"/>
                </a:rPr>
                <a:t>S</a:t>
              </a:r>
              <a:r>
                <a:rPr kumimoji="1" lang="en-US" altLang="ja-JP" b="1" dirty="0" smtClean="0">
                  <a:solidFill>
                    <a:srgbClr val="0000FF"/>
                  </a:solidFill>
                </a:rPr>
                <a:t>(1385)</a:t>
              </a:r>
              <a:endParaRPr kumimoji="1" lang="ja-JP" altLang="en-US" b="1" dirty="0">
                <a:solidFill>
                  <a:srgbClr val="0000FF"/>
                </a:solidFill>
              </a:endParaRPr>
            </a:p>
          </p:txBody>
        </p:sp>
        <p:sp>
          <p:nvSpPr>
            <p:cNvPr id="10" name="テキスト ボックス 9"/>
            <p:cNvSpPr txBox="1"/>
            <p:nvPr/>
          </p:nvSpPr>
          <p:spPr>
            <a:xfrm rot="16200000">
              <a:off x="25772" y="2733954"/>
              <a:ext cx="1102798" cy="418744"/>
            </a:xfrm>
            <a:prstGeom prst="rect">
              <a:avLst/>
            </a:prstGeom>
            <a:noFill/>
          </p:spPr>
          <p:txBody>
            <a:bodyPr wrap="square" rtlCol="0">
              <a:spAutoFit/>
            </a:bodyPr>
            <a:lstStyle/>
            <a:p>
              <a:r>
                <a:rPr kumimoji="1" lang="en-US" altLang="ja-JP" b="1" dirty="0" smtClean="0">
                  <a:solidFill>
                    <a:srgbClr val="0000FF"/>
                  </a:solidFill>
                  <a:latin typeface="Symbol" panose="05050102010706020507" pitchFamily="18" charset="2"/>
                </a:rPr>
                <a:t>S</a:t>
              </a:r>
              <a:r>
                <a:rPr kumimoji="1" lang="en-US" altLang="ja-JP" b="1" dirty="0" smtClean="0">
                  <a:solidFill>
                    <a:srgbClr val="0000FF"/>
                  </a:solidFill>
                </a:rPr>
                <a:t>(1385)</a:t>
              </a:r>
              <a:endParaRPr kumimoji="1" lang="ja-JP" altLang="en-US" b="1" dirty="0">
                <a:solidFill>
                  <a:srgbClr val="0000FF"/>
                </a:solidFill>
              </a:endParaRPr>
            </a:p>
          </p:txBody>
        </p:sp>
        <p:sp>
          <p:nvSpPr>
            <p:cNvPr id="11" name="テキスト ボックス 10"/>
            <p:cNvSpPr txBox="1"/>
            <p:nvPr/>
          </p:nvSpPr>
          <p:spPr>
            <a:xfrm rot="16200000">
              <a:off x="644956" y="2357935"/>
              <a:ext cx="1304814" cy="418744"/>
            </a:xfrm>
            <a:prstGeom prst="rect">
              <a:avLst/>
            </a:prstGeom>
            <a:noFill/>
          </p:spPr>
          <p:txBody>
            <a:bodyPr wrap="square" rtlCol="0">
              <a:spAutoFit/>
            </a:bodyPr>
            <a:lstStyle/>
            <a:p>
              <a:r>
                <a:rPr kumimoji="1" lang="en-US" altLang="ja-JP" b="1" dirty="0" smtClean="0">
                  <a:solidFill>
                    <a:srgbClr val="C00000"/>
                  </a:solidFill>
                  <a:latin typeface="Symbol" panose="05050102010706020507" pitchFamily="18" charset="2"/>
                </a:rPr>
                <a:t>L</a:t>
              </a:r>
              <a:r>
                <a:rPr kumimoji="1" lang="en-US" altLang="ja-JP" b="1" dirty="0" smtClean="0">
                  <a:solidFill>
                    <a:srgbClr val="C00000"/>
                  </a:solidFill>
                </a:rPr>
                <a:t>(1405)</a:t>
              </a:r>
              <a:endParaRPr kumimoji="1" lang="ja-JP" altLang="en-US" b="1" dirty="0">
                <a:solidFill>
                  <a:srgbClr val="C00000"/>
                </a:solidFill>
              </a:endParaRPr>
            </a:p>
          </p:txBody>
        </p:sp>
        <p:sp>
          <p:nvSpPr>
            <p:cNvPr id="12" name="テキスト ボックス 11"/>
            <p:cNvSpPr txBox="1"/>
            <p:nvPr/>
          </p:nvSpPr>
          <p:spPr>
            <a:xfrm>
              <a:off x="367798" y="1236212"/>
              <a:ext cx="3551025" cy="523430"/>
            </a:xfrm>
            <a:prstGeom prst="rect">
              <a:avLst/>
            </a:prstGeom>
            <a:solidFill>
              <a:schemeClr val="bg1"/>
            </a:solidFill>
            <a:ln>
              <a:solidFill>
                <a:schemeClr val="tx1"/>
              </a:solidFill>
            </a:ln>
          </p:spPr>
          <p:txBody>
            <a:bodyPr wrap="square" rtlCol="0">
              <a:spAutoFit/>
            </a:bodyPr>
            <a:lstStyle/>
            <a:p>
              <a:r>
                <a:rPr lang="en-US" altLang="ja-JP" sz="2400" dirty="0" smtClean="0"/>
                <a:t>(a)(</a:t>
              </a:r>
              <a:r>
                <a:rPr lang="en-US" altLang="ja-JP" sz="2400" dirty="0" smtClean="0">
                  <a:latin typeface="Symbol" panose="05050102010706020507" pitchFamily="18" charset="2"/>
                </a:rPr>
                <a:t>p</a:t>
              </a:r>
              <a:r>
                <a:rPr lang="en-US" altLang="ja-JP" sz="2400" baseline="30000" dirty="0" smtClean="0">
                  <a:latin typeface="Symbol" panose="05050102010706020507" pitchFamily="18" charset="2"/>
                </a:rPr>
                <a:t>-</a:t>
              </a:r>
              <a:r>
                <a:rPr lang="en-US" altLang="ja-JP" sz="2400" dirty="0" smtClean="0"/>
                <a:t>,K</a:t>
              </a:r>
              <a:r>
                <a:rPr lang="en-US" altLang="ja-JP" sz="2400" baseline="30000" dirty="0" smtClean="0"/>
                <a:t>*0</a:t>
              </a:r>
              <a:r>
                <a:rPr lang="en-US" altLang="ja-JP" sz="2400" dirty="0" smtClean="0"/>
                <a:t>) w/ </a:t>
              </a:r>
              <a:r>
                <a:rPr lang="en-US" altLang="ja-JP" sz="2400" dirty="0" err="1" smtClean="0">
                  <a:latin typeface="Symbol" panose="05050102010706020507" pitchFamily="18" charset="2"/>
                </a:rPr>
                <a:t>pS</a:t>
              </a:r>
              <a:r>
                <a:rPr lang="en-US" altLang="ja-JP" sz="2400" dirty="0" smtClean="0"/>
                <a:t> decay</a:t>
              </a:r>
              <a:endParaRPr kumimoji="1" lang="ja-JP" altLang="en-US" sz="2400" dirty="0"/>
            </a:p>
          </p:txBody>
        </p:sp>
        <p:sp>
          <p:nvSpPr>
            <p:cNvPr id="13" name="テキスト ボックス 12"/>
            <p:cNvSpPr txBox="1"/>
            <p:nvPr/>
          </p:nvSpPr>
          <p:spPr>
            <a:xfrm rot="16200000">
              <a:off x="1144298" y="2253610"/>
              <a:ext cx="1096158" cy="418744"/>
            </a:xfrm>
            <a:prstGeom prst="rect">
              <a:avLst/>
            </a:prstGeom>
            <a:noFill/>
          </p:spPr>
          <p:txBody>
            <a:bodyPr wrap="square" rtlCol="0">
              <a:spAutoFit/>
            </a:bodyPr>
            <a:lstStyle/>
            <a:p>
              <a:r>
                <a:rPr kumimoji="1" lang="en-US" altLang="ja-JP" b="1" dirty="0" smtClean="0">
                  <a:latin typeface="Symbol" panose="05050102010706020507" pitchFamily="18" charset="2"/>
                </a:rPr>
                <a:t>L</a:t>
              </a:r>
              <a:r>
                <a:rPr kumimoji="1" lang="en-US" altLang="ja-JP" b="1" dirty="0" smtClean="0"/>
                <a:t>(1520)</a:t>
              </a:r>
              <a:endParaRPr kumimoji="1" lang="ja-JP" altLang="en-US" b="1" dirty="0"/>
            </a:p>
          </p:txBody>
        </p:sp>
        <p:sp>
          <p:nvSpPr>
            <p:cNvPr id="14" name="テキスト ボックス 13"/>
            <p:cNvSpPr txBox="1"/>
            <p:nvPr/>
          </p:nvSpPr>
          <p:spPr>
            <a:xfrm>
              <a:off x="5875005" y="1248711"/>
              <a:ext cx="3479271" cy="523430"/>
            </a:xfrm>
            <a:prstGeom prst="rect">
              <a:avLst/>
            </a:prstGeom>
            <a:solidFill>
              <a:schemeClr val="bg1"/>
            </a:solidFill>
            <a:ln>
              <a:solidFill>
                <a:schemeClr val="tx1"/>
              </a:solidFill>
            </a:ln>
          </p:spPr>
          <p:txBody>
            <a:bodyPr wrap="square" rtlCol="0">
              <a:spAutoFit/>
            </a:bodyPr>
            <a:lstStyle/>
            <a:p>
              <a:r>
                <a:rPr lang="en-US" altLang="ja-JP" sz="2400" dirty="0" smtClean="0"/>
                <a:t>(b)(</a:t>
              </a:r>
              <a:r>
                <a:rPr lang="en-US" altLang="ja-JP" sz="2400" dirty="0" err="1" smtClean="0">
                  <a:latin typeface="Symbol" panose="05050102010706020507" pitchFamily="18" charset="2"/>
                </a:rPr>
                <a:t>p</a:t>
              </a:r>
              <a:r>
                <a:rPr lang="en-US" altLang="ja-JP" sz="2400" baseline="30000" dirty="0" err="1" smtClean="0">
                  <a:latin typeface="Symbol" panose="05050102010706020507" pitchFamily="18" charset="2"/>
                </a:rPr>
                <a:t>+</a:t>
              </a:r>
              <a:r>
                <a:rPr lang="en-US" altLang="ja-JP" sz="2400" dirty="0" err="1" smtClean="0"/>
                <a:t>,K</a:t>
              </a:r>
              <a:r>
                <a:rPr lang="en-US" altLang="ja-JP" sz="2400" baseline="30000" dirty="0" smtClean="0"/>
                <a:t>*+</a:t>
              </a:r>
              <a:r>
                <a:rPr lang="en-US" altLang="ja-JP" sz="2400" dirty="0" smtClean="0"/>
                <a:t>) w/ </a:t>
              </a:r>
              <a:r>
                <a:rPr lang="en-US" altLang="ja-JP" sz="2400" dirty="0" err="1" smtClean="0">
                  <a:latin typeface="Symbol" panose="05050102010706020507" pitchFamily="18" charset="2"/>
                </a:rPr>
                <a:t>pS</a:t>
              </a:r>
              <a:r>
                <a:rPr lang="en-US" altLang="ja-JP" sz="2400" dirty="0" smtClean="0"/>
                <a:t> decay</a:t>
              </a:r>
              <a:endParaRPr kumimoji="1" lang="ja-JP" altLang="en-US" sz="2400" dirty="0"/>
            </a:p>
          </p:txBody>
        </p:sp>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453"/>
            <a:stretch/>
          </p:blipFill>
          <p:spPr bwMode="auto">
            <a:xfrm>
              <a:off x="1996776" y="1896168"/>
              <a:ext cx="2426028" cy="2267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下矢印 15"/>
            <p:cNvSpPr/>
            <p:nvPr/>
          </p:nvSpPr>
          <p:spPr>
            <a:xfrm>
              <a:off x="3374858" y="2967675"/>
              <a:ext cx="100498" cy="583602"/>
            </a:xfrm>
            <a:prstGeom prst="downArrow">
              <a:avLst>
                <a:gd name="adj1" fmla="val 50000"/>
                <a:gd name="adj2" fmla="val 9511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rot="16200000">
              <a:off x="2927821" y="2337317"/>
              <a:ext cx="933269" cy="369332"/>
            </a:xfrm>
            <a:prstGeom prst="rect">
              <a:avLst/>
            </a:prstGeom>
            <a:noFill/>
          </p:spPr>
          <p:txBody>
            <a:bodyPr wrap="none" rtlCol="0">
              <a:spAutoFit/>
            </a:bodyPr>
            <a:lstStyle/>
            <a:p>
              <a:r>
                <a:rPr kumimoji="1" lang="en-US" altLang="ja-JP" b="1" dirty="0" smtClean="0">
                  <a:latin typeface="Symbol" panose="05050102010706020507" pitchFamily="18" charset="2"/>
                </a:rPr>
                <a:t>S</a:t>
              </a:r>
              <a:r>
                <a:rPr kumimoji="1" lang="en-US" altLang="ja-JP" b="1" dirty="0" smtClean="0"/>
                <a:t>(1775)</a:t>
              </a:r>
              <a:endParaRPr kumimoji="1" lang="ja-JP" altLang="en-US" b="1" dirty="0"/>
            </a:p>
          </p:txBody>
        </p:sp>
        <p:pic>
          <p:nvPicPr>
            <p:cNvPr id="18"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8137"/>
            <a:stretch/>
          </p:blipFill>
          <p:spPr bwMode="auto">
            <a:xfrm>
              <a:off x="7384433" y="1914902"/>
              <a:ext cx="2365263" cy="2229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下矢印 18"/>
            <p:cNvSpPr/>
            <p:nvPr/>
          </p:nvSpPr>
          <p:spPr>
            <a:xfrm>
              <a:off x="8750883" y="2746447"/>
              <a:ext cx="100498" cy="583602"/>
            </a:xfrm>
            <a:prstGeom prst="downArrow">
              <a:avLst>
                <a:gd name="adj1" fmla="val 50000"/>
                <a:gd name="adj2" fmla="val 9511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rot="16200000">
              <a:off x="8311321" y="2112951"/>
              <a:ext cx="933269" cy="369332"/>
            </a:xfrm>
            <a:prstGeom prst="rect">
              <a:avLst/>
            </a:prstGeom>
            <a:noFill/>
          </p:spPr>
          <p:txBody>
            <a:bodyPr wrap="none" rtlCol="0">
              <a:spAutoFit/>
            </a:bodyPr>
            <a:lstStyle/>
            <a:p>
              <a:r>
                <a:rPr kumimoji="1" lang="en-US" altLang="ja-JP" b="1" dirty="0" smtClean="0">
                  <a:latin typeface="Symbol" panose="05050102010706020507" pitchFamily="18" charset="2"/>
                </a:rPr>
                <a:t>S</a:t>
              </a:r>
              <a:r>
                <a:rPr kumimoji="1" lang="en-US" altLang="ja-JP" b="1" dirty="0" smtClean="0"/>
                <a:t>(1775)</a:t>
              </a:r>
              <a:endParaRPr kumimoji="1" lang="ja-JP" altLang="en-US" b="1" dirty="0"/>
            </a:p>
          </p:txBody>
        </p:sp>
      </p:grpSp>
      <p:sp>
        <p:nvSpPr>
          <p:cNvPr id="23" name="タイトル 1"/>
          <p:cNvSpPr txBox="1">
            <a:spLocks/>
          </p:cNvSpPr>
          <p:nvPr/>
        </p:nvSpPr>
        <p:spPr bwMode="auto">
          <a:xfrm>
            <a:off x="389953" y="5500001"/>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pPr marL="457200" indent="-457200" algn="l">
              <a:buFont typeface="Wingdings" panose="05000000000000000000" pitchFamily="2" charset="2"/>
              <a:buChar char="ü"/>
            </a:pPr>
            <a:r>
              <a:rPr lang="en-US" altLang="ja-JP" sz="2800" dirty="0" smtClean="0">
                <a:solidFill>
                  <a:schemeClr val="bg1"/>
                </a:solidFill>
              </a:rPr>
              <a:t>Production rate tells how </a:t>
            </a:r>
            <a:r>
              <a:rPr lang="en-US" altLang="ja-JP" sz="2800" dirty="0" smtClean="0">
                <a:solidFill>
                  <a:schemeClr val="bg1"/>
                </a:solidFill>
                <a:latin typeface="Symbol" panose="05050102010706020507" pitchFamily="18" charset="2"/>
              </a:rPr>
              <a:t>L</a:t>
            </a:r>
            <a:r>
              <a:rPr lang="en-US" altLang="ja-JP" sz="2800" dirty="0" smtClean="0">
                <a:solidFill>
                  <a:schemeClr val="bg1"/>
                </a:solidFill>
              </a:rPr>
              <a:t>(1405)/</a:t>
            </a:r>
            <a:r>
              <a:rPr lang="en-US" altLang="ja-JP" sz="2800" dirty="0" smtClean="0">
                <a:solidFill>
                  <a:schemeClr val="bg1"/>
                </a:solidFill>
                <a:latin typeface="Symbol" panose="05050102010706020507" pitchFamily="18" charset="2"/>
              </a:rPr>
              <a:t>L</a:t>
            </a:r>
            <a:r>
              <a:rPr lang="en-US" altLang="ja-JP" sz="2800" dirty="0" smtClean="0">
                <a:solidFill>
                  <a:schemeClr val="bg1"/>
                </a:solidFill>
              </a:rPr>
              <a:t>(1520) deviates from/follows the quark-</a:t>
            </a:r>
            <a:r>
              <a:rPr lang="en-US" altLang="ja-JP" sz="2800" dirty="0" err="1" smtClean="0">
                <a:solidFill>
                  <a:schemeClr val="bg1"/>
                </a:solidFill>
              </a:rPr>
              <a:t>diquark</a:t>
            </a:r>
            <a:r>
              <a:rPr lang="en-US" altLang="ja-JP" sz="2800" dirty="0" smtClean="0">
                <a:solidFill>
                  <a:schemeClr val="bg1"/>
                </a:solidFill>
              </a:rPr>
              <a:t> configuration.</a:t>
            </a:r>
            <a:endParaRPr lang="ja-JP" altLang="en-US" sz="2800" dirty="0">
              <a:solidFill>
                <a:schemeClr val="bg1"/>
              </a:solidFill>
            </a:endParaRPr>
          </a:p>
        </p:txBody>
      </p:sp>
      <p:sp>
        <p:nvSpPr>
          <p:cNvPr id="25" name="テキスト ボックス 24"/>
          <p:cNvSpPr txBox="1"/>
          <p:nvPr/>
        </p:nvSpPr>
        <p:spPr>
          <a:xfrm>
            <a:off x="1895139" y="1051660"/>
            <a:ext cx="1154483" cy="523220"/>
          </a:xfrm>
          <a:prstGeom prst="rect">
            <a:avLst/>
          </a:prstGeom>
          <a:noFill/>
        </p:spPr>
        <p:txBody>
          <a:bodyPr wrap="none" rtlCol="0">
            <a:spAutoFit/>
          </a:bodyPr>
          <a:lstStyle/>
          <a:p>
            <a:r>
              <a:rPr kumimoji="1" lang="en-US" altLang="ja-JP" sz="2800" i="1" dirty="0" smtClean="0">
                <a:solidFill>
                  <a:schemeClr val="bg1"/>
                </a:solidFill>
              </a:rPr>
              <a:t>I</a:t>
            </a:r>
            <a:r>
              <a:rPr kumimoji="1" lang="en-US" altLang="ja-JP" sz="2800" dirty="0" smtClean="0">
                <a:solidFill>
                  <a:schemeClr val="bg1"/>
                </a:solidFill>
              </a:rPr>
              <a:t> = 0, 1</a:t>
            </a:r>
            <a:endParaRPr kumimoji="1" lang="ja-JP" altLang="en-US" sz="2800" dirty="0">
              <a:solidFill>
                <a:schemeClr val="bg1"/>
              </a:solidFill>
            </a:endParaRPr>
          </a:p>
        </p:txBody>
      </p:sp>
      <p:sp>
        <p:nvSpPr>
          <p:cNvPr id="26" name="テキスト ボックス 25"/>
          <p:cNvSpPr txBox="1"/>
          <p:nvPr/>
        </p:nvSpPr>
        <p:spPr>
          <a:xfrm>
            <a:off x="6420044" y="1020033"/>
            <a:ext cx="1503938" cy="523220"/>
          </a:xfrm>
          <a:prstGeom prst="rect">
            <a:avLst/>
          </a:prstGeom>
          <a:noFill/>
        </p:spPr>
        <p:txBody>
          <a:bodyPr wrap="none" rtlCol="0">
            <a:spAutoFit/>
          </a:bodyPr>
          <a:lstStyle/>
          <a:p>
            <a:r>
              <a:rPr kumimoji="1" lang="en-US" altLang="ja-JP" sz="2800" i="1" dirty="0" smtClean="0">
                <a:solidFill>
                  <a:schemeClr val="bg1"/>
                </a:solidFill>
              </a:rPr>
              <a:t>I</a:t>
            </a:r>
            <a:r>
              <a:rPr kumimoji="1" lang="en-US" altLang="ja-JP" sz="2800" dirty="0" smtClean="0">
                <a:solidFill>
                  <a:schemeClr val="bg1"/>
                </a:solidFill>
              </a:rPr>
              <a:t> = 1 only</a:t>
            </a:r>
            <a:endParaRPr kumimoji="1" lang="ja-JP" altLang="en-US" sz="2800" dirty="0">
              <a:solidFill>
                <a:schemeClr val="bg1"/>
              </a:solidFill>
            </a:endParaRPr>
          </a:p>
        </p:txBody>
      </p:sp>
    </p:spTree>
    <p:extLst>
      <p:ext uri="{BB962C8B-B14F-4D97-AF65-F5344CB8AC3E}">
        <p14:creationId xmlns:p14="http://schemas.microsoft.com/office/powerpoint/2010/main" val="37812389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208371"/>
            <a:ext cx="9124113" cy="822008"/>
          </a:xfrm>
        </p:spPr>
        <p:txBody>
          <a:bodyPr>
            <a:normAutofit/>
          </a:bodyPr>
          <a:lstStyle/>
          <a:p>
            <a:r>
              <a:rPr lang="en-US" altLang="zh-TW" dirty="0" smtClean="0"/>
              <a:t>Quark counting rule in hadron reactions</a:t>
            </a:r>
            <a:endParaRPr lang="zh-TW" altLang="en-US" sz="2700" dirty="0"/>
          </a:p>
        </p:txBody>
      </p:sp>
      <p:pic>
        <p:nvPicPr>
          <p:cNvPr id="6" name="內容版面配置區 5"/>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4787309" y="1414109"/>
            <a:ext cx="3886200" cy="2718990"/>
          </a:xfrm>
        </p:spPr>
      </p:pic>
      <p:pic>
        <p:nvPicPr>
          <p:cNvPr id="7" name="內容版面配置區 6"/>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4657431" y="3865945"/>
            <a:ext cx="4175672" cy="2921520"/>
          </a:xfrm>
        </p:spPr>
      </p:pic>
      <p:sp>
        <p:nvSpPr>
          <p:cNvPr id="5" name="投影片編號版面配置區 4"/>
          <p:cNvSpPr>
            <a:spLocks noGrp="1"/>
          </p:cNvSpPr>
          <p:nvPr>
            <p:ph type="sldNum" sz="quarter" idx="12"/>
          </p:nvPr>
        </p:nvSpPr>
        <p:spPr/>
        <p:txBody>
          <a:bodyPr/>
          <a:lstStyle/>
          <a:p>
            <a:fld id="{4B7A5EA7-1CC0-462C-8628-A3E36C96A86B}" type="slidenum">
              <a:rPr lang="zh-TW" altLang="en-US" smtClean="0">
                <a:solidFill>
                  <a:prstClr val="black">
                    <a:tint val="75000"/>
                  </a:prstClr>
                </a:solidFill>
              </a:rPr>
              <a:pPr/>
              <a:t>37</a:t>
            </a:fld>
            <a:endParaRPr lang="zh-TW" altLang="en-US">
              <a:solidFill>
                <a:prstClr val="black">
                  <a:tint val="75000"/>
                </a:prstClr>
              </a:solidFill>
            </a:endParaRPr>
          </a:p>
        </p:txBody>
      </p:sp>
      <p:pic>
        <p:nvPicPr>
          <p:cNvPr id="8" name="圖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416" y="2930205"/>
            <a:ext cx="4797570" cy="2631609"/>
          </a:xfrm>
          <a:prstGeom prst="rect">
            <a:avLst/>
          </a:prstGeom>
        </p:spPr>
      </p:pic>
      <p:graphicFrame>
        <p:nvGraphicFramePr>
          <p:cNvPr id="9" name="物件 8"/>
          <p:cNvGraphicFramePr>
            <a:graphicFrameLocks noChangeAspect="1"/>
          </p:cNvGraphicFramePr>
          <p:nvPr>
            <p:extLst/>
          </p:nvPr>
        </p:nvGraphicFramePr>
        <p:xfrm>
          <a:off x="628650" y="2256029"/>
          <a:ext cx="3421062" cy="522287"/>
        </p:xfrm>
        <a:graphic>
          <a:graphicData uri="http://schemas.openxmlformats.org/presentationml/2006/ole">
            <mc:AlternateContent xmlns:mc="http://schemas.openxmlformats.org/markup-compatibility/2006">
              <mc:Choice xmlns:v="urn:schemas-microsoft-com:vml" Requires="v">
                <p:oleObj spid="_x0000_s25633" name="Equation" r:id="rId7" imgW="1498320" imgH="228600" progId="Equation.DSMT4">
                  <p:embed/>
                </p:oleObj>
              </mc:Choice>
              <mc:Fallback>
                <p:oleObj name="Equation" r:id="rId7" imgW="1498320" imgH="228600" progId="Equation.DSMT4">
                  <p:embed/>
                  <p:pic>
                    <p:nvPicPr>
                      <p:cNvPr id="0" name=""/>
                      <p:cNvPicPr/>
                      <p:nvPr/>
                    </p:nvPicPr>
                    <p:blipFill>
                      <a:blip r:embed="rId8"/>
                      <a:stretch>
                        <a:fillRect/>
                      </a:stretch>
                    </p:blipFill>
                    <p:spPr>
                      <a:xfrm>
                        <a:off x="628650" y="2256029"/>
                        <a:ext cx="3421062" cy="522287"/>
                      </a:xfrm>
                      <a:prstGeom prst="rect">
                        <a:avLst/>
                      </a:prstGeom>
                    </p:spPr>
                  </p:pic>
                </p:oleObj>
              </mc:Fallback>
            </mc:AlternateContent>
          </a:graphicData>
        </a:graphic>
      </p:graphicFrame>
      <p:cxnSp>
        <p:nvCxnSpPr>
          <p:cNvPr id="4" name="直線接點 3"/>
          <p:cNvCxnSpPr/>
          <p:nvPr/>
        </p:nvCxnSpPr>
        <p:spPr>
          <a:xfrm>
            <a:off x="8023860" y="4869180"/>
            <a:ext cx="21013" cy="1420784"/>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p:nvPr/>
        </p:nvCxnSpPr>
        <p:spPr>
          <a:xfrm>
            <a:off x="8084820" y="5173980"/>
            <a:ext cx="632460" cy="0"/>
          </a:xfrm>
          <a:prstGeom prst="straightConnector1">
            <a:avLst/>
          </a:prstGeom>
          <a:ln w="635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5" name="文字方塊 14"/>
          <p:cNvSpPr txBox="1"/>
          <p:nvPr/>
        </p:nvSpPr>
        <p:spPr>
          <a:xfrm>
            <a:off x="7574904" y="4466655"/>
            <a:ext cx="1019831"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kumimoji="0" lang="en-US" altLang="zh-TW" dirty="0" smtClean="0">
                <a:solidFill>
                  <a:prstClr val="white"/>
                </a:solidFill>
              </a:rPr>
              <a:t>1-100 </a:t>
            </a:r>
            <a:r>
              <a:rPr kumimoji="0" lang="en-US" altLang="zh-TW" dirty="0" err="1" smtClean="0">
                <a:solidFill>
                  <a:prstClr val="white"/>
                </a:solidFill>
              </a:rPr>
              <a:t>pb</a:t>
            </a:r>
            <a:endParaRPr kumimoji="0" lang="zh-TW" altLang="en-US" dirty="0">
              <a:solidFill>
                <a:prstClr val="white"/>
              </a:solidFill>
            </a:endParaRPr>
          </a:p>
        </p:txBody>
      </p:sp>
      <p:sp>
        <p:nvSpPr>
          <p:cNvPr id="13" name="文字方塊 12"/>
          <p:cNvSpPr txBox="1"/>
          <p:nvPr/>
        </p:nvSpPr>
        <p:spPr>
          <a:xfrm>
            <a:off x="8222904" y="5196059"/>
            <a:ext cx="901209" cy="400110"/>
          </a:xfrm>
          <a:prstGeom prst="rect">
            <a:avLst/>
          </a:prstGeom>
          <a:noFill/>
        </p:spPr>
        <p:txBody>
          <a:bodyPr wrap="none" rtlCol="0">
            <a:spAutoFit/>
          </a:bodyPr>
          <a:lstStyle/>
          <a:p>
            <a:r>
              <a:rPr kumimoji="0" lang="en-US" altLang="zh-TW" sz="2000" b="1" dirty="0" smtClean="0">
                <a:solidFill>
                  <a:prstClr val="black"/>
                </a:solidFill>
              </a:rPr>
              <a:t>J-PARC</a:t>
            </a:r>
            <a:endParaRPr kumimoji="0" lang="zh-TW" altLang="en-US" sz="2000" b="1" dirty="0">
              <a:solidFill>
                <a:prstClr val="black"/>
              </a:solidFill>
            </a:endParaRPr>
          </a:p>
        </p:txBody>
      </p:sp>
      <mc:AlternateContent xmlns:mc="http://schemas.openxmlformats.org/markup-compatibility/2006" xmlns:a14="http://schemas.microsoft.com/office/drawing/2010/main">
        <mc:Choice Requires="a14">
          <p:sp>
            <p:nvSpPr>
              <p:cNvPr id="3" name="テキスト ボックス 2"/>
              <p:cNvSpPr txBox="1"/>
              <p:nvPr/>
            </p:nvSpPr>
            <p:spPr>
              <a:xfrm>
                <a:off x="1175657" y="1089240"/>
                <a:ext cx="2071979" cy="79355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sz="2400" b="0" i="1" smtClean="0">
                              <a:latin typeface="Cambria Math" panose="02040503050406030204" pitchFamily="18" charset="0"/>
                            </a:rPr>
                          </m:ctrlPr>
                        </m:fPr>
                        <m:num>
                          <m:r>
                            <a:rPr kumimoji="1" lang="en-US" altLang="ja-JP" sz="2400" b="0" i="1" smtClean="0">
                              <a:latin typeface="Cambria Math" panose="02040503050406030204" pitchFamily="18" charset="0"/>
                            </a:rPr>
                            <m:t>𝑑</m:t>
                          </m:r>
                          <m:r>
                            <a:rPr kumimoji="1" lang="ja-JP" altLang="en-US" sz="2400" b="0" i="1" smtClean="0">
                              <a:latin typeface="Cambria Math" panose="02040503050406030204" pitchFamily="18" charset="0"/>
                            </a:rPr>
                            <m:t>𝜎</m:t>
                          </m:r>
                        </m:num>
                        <m:den>
                          <m:r>
                            <a:rPr kumimoji="1" lang="en-US" altLang="ja-JP" sz="2400" b="0" i="1" smtClean="0">
                              <a:latin typeface="Cambria Math" panose="02040503050406030204" pitchFamily="18" charset="0"/>
                            </a:rPr>
                            <m:t>𝑑</m:t>
                          </m:r>
                          <m:r>
                            <m:rPr>
                              <m:sty m:val="p"/>
                            </m:rPr>
                            <a:rPr kumimoji="1" lang="el-GR" altLang="ja-JP" sz="2400" b="0" i="1" smtClean="0">
                              <a:latin typeface="Cambria Math" panose="02040503050406030204" pitchFamily="18" charset="0"/>
                              <a:ea typeface="Cambria Math" panose="02040503050406030204" pitchFamily="18" charset="0"/>
                            </a:rPr>
                            <m:t>Ω</m:t>
                          </m:r>
                        </m:den>
                      </m:f>
                      <m:r>
                        <a:rPr kumimoji="1" lang="en-US" altLang="ja-JP" sz="2400" b="0" i="1" smtClean="0">
                          <a:latin typeface="Cambria Math" panose="02040503050406030204" pitchFamily="18" charset="0"/>
                          <a:ea typeface="Cambria Math" panose="02040503050406030204" pitchFamily="18" charset="0"/>
                        </a:rPr>
                        <m:t>~ </m:t>
                      </m:r>
                      <m:sSup>
                        <m:sSupPr>
                          <m:ctrlPr>
                            <a:rPr kumimoji="1" lang="en-US" altLang="ja-JP" sz="2400" b="0" i="1" smtClean="0">
                              <a:latin typeface="Cambria Math" panose="02040503050406030204" pitchFamily="18" charset="0"/>
                              <a:ea typeface="Cambria Math" panose="02040503050406030204" pitchFamily="18" charset="0"/>
                            </a:rPr>
                          </m:ctrlPr>
                        </m:sSupPr>
                        <m:e>
                          <m:r>
                            <a:rPr kumimoji="1" lang="en-US" altLang="ja-JP" sz="2400" b="0" i="1" smtClean="0">
                              <a:latin typeface="Cambria Math" panose="02040503050406030204" pitchFamily="18" charset="0"/>
                              <a:ea typeface="Cambria Math" panose="02040503050406030204" pitchFamily="18" charset="0"/>
                            </a:rPr>
                            <m:t>1/</m:t>
                          </m:r>
                          <m:r>
                            <a:rPr kumimoji="1" lang="en-US" altLang="ja-JP" sz="2400" b="0" i="1" smtClean="0">
                              <a:latin typeface="Cambria Math" panose="02040503050406030204" pitchFamily="18" charset="0"/>
                              <a:ea typeface="Cambria Math" panose="02040503050406030204" pitchFamily="18" charset="0"/>
                            </a:rPr>
                            <m:t>𝑠</m:t>
                          </m:r>
                        </m:e>
                        <m:sup>
                          <m:r>
                            <a:rPr kumimoji="1" lang="en-US" altLang="ja-JP" sz="2400" b="0" i="1" smtClean="0">
                              <a:latin typeface="Cambria Math" panose="02040503050406030204" pitchFamily="18" charset="0"/>
                              <a:ea typeface="Cambria Math" panose="02040503050406030204" pitchFamily="18" charset="0"/>
                            </a:rPr>
                            <m:t>𝑛</m:t>
                          </m:r>
                          <m:r>
                            <a:rPr kumimoji="1" lang="en-US" altLang="ja-JP" sz="2400" b="0" i="1" smtClean="0">
                              <a:latin typeface="Cambria Math" panose="02040503050406030204" pitchFamily="18" charset="0"/>
                              <a:ea typeface="Cambria Math" panose="02040503050406030204" pitchFamily="18" charset="0"/>
                            </a:rPr>
                            <m:t>−2</m:t>
                          </m:r>
                        </m:sup>
                      </m:sSup>
                    </m:oMath>
                  </m:oMathPara>
                </a14:m>
                <a:endParaRPr kumimoji="1" lang="ja-JP" altLang="en-US" sz="2400" dirty="0"/>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1175657" y="1089240"/>
                <a:ext cx="2071979" cy="793551"/>
              </a:xfrm>
              <a:prstGeom prst="rect">
                <a:avLst/>
              </a:prstGeom>
              <a:blipFill rotWithShape="0">
                <a:blip r:embed="rId9"/>
                <a:stretch>
                  <a:fillRect/>
                </a:stretch>
              </a:blipFill>
            </p:spPr>
            <p:txBody>
              <a:bodyPr/>
              <a:lstStyle/>
              <a:p>
                <a:r>
                  <a:rPr lang="ja-JP" altLang="en-US">
                    <a:noFill/>
                  </a:rPr>
                  <a:t> </a:t>
                </a:r>
              </a:p>
            </p:txBody>
          </p:sp>
        </mc:Fallback>
      </mc:AlternateContent>
      <p:sp>
        <p:nvSpPr>
          <p:cNvPr id="10" name="正方形/長方形 9"/>
          <p:cNvSpPr/>
          <p:nvPr/>
        </p:nvSpPr>
        <p:spPr>
          <a:xfrm>
            <a:off x="3864071" y="895887"/>
            <a:ext cx="4264757" cy="369332"/>
          </a:xfrm>
          <a:prstGeom prst="rect">
            <a:avLst/>
          </a:prstGeom>
        </p:spPr>
        <p:txBody>
          <a:bodyPr wrap="none">
            <a:spAutoFit/>
          </a:bodyPr>
          <a:lstStyle/>
          <a:p>
            <a:r>
              <a:rPr lang="en-US" altLang="zh-TW" dirty="0" smtClean="0">
                <a:sym typeface="Symbol" panose="05050102010706020507" pitchFamily="18" charset="2"/>
              </a:rPr>
              <a:t>H. Kawamura, et al., </a:t>
            </a:r>
            <a:r>
              <a:rPr lang="en-US" altLang="zh-TW" dirty="0"/>
              <a:t>PRD 88, 034010 (2013)</a:t>
            </a:r>
            <a:endParaRPr lang="ja-JP" altLang="en-US" dirty="0"/>
          </a:p>
        </p:txBody>
      </p:sp>
      <p:sp>
        <p:nvSpPr>
          <p:cNvPr id="11" name="正方形/長方形 10"/>
          <p:cNvSpPr/>
          <p:nvPr/>
        </p:nvSpPr>
        <p:spPr>
          <a:xfrm>
            <a:off x="628650" y="5707725"/>
            <a:ext cx="3889270" cy="461665"/>
          </a:xfrm>
          <a:prstGeom prst="rect">
            <a:avLst/>
          </a:prstGeom>
        </p:spPr>
        <p:txBody>
          <a:bodyPr wrap="none">
            <a:spAutoFit/>
          </a:bodyPr>
          <a:lstStyle/>
          <a:p>
            <a:r>
              <a:rPr lang="en-US" altLang="zh-TW" sz="2400" dirty="0" smtClean="0">
                <a:sym typeface="Symbol" panose="05050102010706020507" pitchFamily="18" charset="2"/>
              </a:rPr>
              <a:t>Taken from T</a:t>
            </a:r>
            <a:r>
              <a:rPr lang="en-US" altLang="zh-TW" sz="2400" dirty="0">
                <a:sym typeface="Symbol" panose="05050102010706020507" pitchFamily="18" charset="2"/>
              </a:rPr>
              <a:t>. </a:t>
            </a:r>
            <a:r>
              <a:rPr lang="en-US" altLang="zh-TW" sz="2400" dirty="0" err="1" smtClean="0">
                <a:sym typeface="Symbol" panose="05050102010706020507" pitchFamily="18" charset="2"/>
              </a:rPr>
              <a:t>Sekihara’s</a:t>
            </a:r>
            <a:r>
              <a:rPr lang="en-US" altLang="zh-TW" sz="2400" dirty="0" smtClean="0">
                <a:sym typeface="Symbol" panose="05050102010706020507" pitchFamily="18" charset="2"/>
              </a:rPr>
              <a:t> Slide </a:t>
            </a:r>
            <a:endParaRPr lang="ja-JP" altLang="en-US" sz="2400" dirty="0"/>
          </a:p>
        </p:txBody>
      </p:sp>
    </p:spTree>
    <p:extLst>
      <p:ext uri="{BB962C8B-B14F-4D97-AF65-F5344CB8AC3E}">
        <p14:creationId xmlns:p14="http://schemas.microsoft.com/office/powerpoint/2010/main" val="12882675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79102"/>
            <a:ext cx="8229600" cy="626114"/>
          </a:xfrm>
        </p:spPr>
        <p:txBody>
          <a:bodyPr/>
          <a:lstStyle/>
          <a:p>
            <a:r>
              <a:rPr kumimoji="1" lang="en-US" altLang="ja-JP" dirty="0" smtClean="0">
                <a:solidFill>
                  <a:schemeClr val="bg1"/>
                </a:solidFill>
              </a:rPr>
              <a:t>High-speed DAQ system</a:t>
            </a:r>
            <a:endParaRPr kumimoji="1" lang="ja-JP" altLang="en-US" dirty="0">
              <a:solidFill>
                <a:schemeClr val="bg1"/>
              </a:solidFill>
            </a:endParaRPr>
          </a:p>
        </p:txBody>
      </p:sp>
      <p:sp>
        <p:nvSpPr>
          <p:cNvPr id="4" name="スライド番号プレースホルダー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38</a:t>
            </a:fld>
            <a:endParaRPr lang="ja-JP" altLang="en-US" dirty="0">
              <a:solidFill>
                <a:prstClr val="black">
                  <a:tint val="75000"/>
                </a:prstClr>
              </a:solidFill>
            </a:endParaRPr>
          </a:p>
        </p:txBody>
      </p:sp>
      <p:sp>
        <p:nvSpPr>
          <p:cNvPr id="8" name="コンテンツ プレースホルダー 2"/>
          <p:cNvSpPr>
            <a:spLocks noGrp="1"/>
          </p:cNvSpPr>
          <p:nvPr>
            <p:ph idx="1"/>
          </p:nvPr>
        </p:nvSpPr>
        <p:spPr>
          <a:xfrm>
            <a:off x="561974" y="995680"/>
            <a:ext cx="8020051" cy="5669280"/>
          </a:xfrm>
        </p:spPr>
        <p:txBody>
          <a:bodyPr>
            <a:normAutofit fontScale="70000" lnSpcReduction="20000"/>
          </a:bodyPr>
          <a:lstStyle/>
          <a:p>
            <a:pPr marL="0" indent="0">
              <a:buNone/>
            </a:pPr>
            <a:r>
              <a:rPr lang="en-US" altLang="ja-JP" dirty="0" smtClean="0">
                <a:solidFill>
                  <a:schemeClr val="bg1"/>
                </a:solidFill>
              </a:rPr>
              <a:t>Common features</a:t>
            </a:r>
          </a:p>
          <a:p>
            <a:pPr lvl="1"/>
            <a:r>
              <a:rPr lang="en-US" altLang="ja-JP" dirty="0" smtClean="0">
                <a:solidFill>
                  <a:schemeClr val="bg1"/>
                </a:solidFill>
              </a:rPr>
              <a:t>TDC base data taking</a:t>
            </a:r>
          </a:p>
          <a:p>
            <a:pPr lvl="1"/>
            <a:r>
              <a:rPr lang="en-US" altLang="ja-JP" dirty="0" smtClean="0">
                <a:solidFill>
                  <a:srgbClr val="FFFF00"/>
                </a:solidFill>
              </a:rPr>
              <a:t>Pipelined</a:t>
            </a:r>
            <a:r>
              <a:rPr lang="en-US" altLang="ja-JP" dirty="0" smtClean="0">
                <a:solidFill>
                  <a:schemeClr val="bg1"/>
                </a:solidFill>
              </a:rPr>
              <a:t> </a:t>
            </a:r>
            <a:r>
              <a:rPr lang="en-US" altLang="ja-JP" dirty="0">
                <a:solidFill>
                  <a:schemeClr val="bg1"/>
                </a:solidFill>
              </a:rPr>
              <a:t>data transfer with a </a:t>
            </a:r>
            <a:r>
              <a:rPr lang="en-US" altLang="ja-JP" dirty="0">
                <a:solidFill>
                  <a:srgbClr val="FFFF00"/>
                </a:solidFill>
              </a:rPr>
              <a:t>high-speed data link</a:t>
            </a:r>
            <a:r>
              <a:rPr lang="en-US" altLang="ja-JP" dirty="0">
                <a:solidFill>
                  <a:schemeClr val="bg1"/>
                </a:solidFill>
              </a:rPr>
              <a:t>.</a:t>
            </a:r>
          </a:p>
          <a:p>
            <a:pPr marL="0" indent="0">
              <a:buNone/>
            </a:pPr>
            <a:endParaRPr lang="en-US" altLang="ja-JP" dirty="0">
              <a:solidFill>
                <a:schemeClr val="bg1"/>
              </a:solidFill>
            </a:endParaRPr>
          </a:p>
          <a:p>
            <a:r>
              <a:rPr kumimoji="1" lang="en-US" altLang="ja-JP" dirty="0" smtClean="0">
                <a:solidFill>
                  <a:schemeClr val="bg1"/>
                </a:solidFill>
              </a:rPr>
              <a:t>MPPC readout</a:t>
            </a:r>
            <a:endParaRPr lang="en-US" altLang="ja-JP" dirty="0" smtClean="0">
              <a:solidFill>
                <a:schemeClr val="bg1"/>
              </a:solidFill>
            </a:endParaRPr>
          </a:p>
          <a:p>
            <a:pPr lvl="1" indent="-342900"/>
            <a:r>
              <a:rPr kumimoji="1" lang="en-US" altLang="ja-JP" dirty="0" smtClean="0">
                <a:solidFill>
                  <a:schemeClr val="bg1"/>
                </a:solidFill>
              </a:rPr>
              <a:t>Upgraded EASIROC</a:t>
            </a:r>
            <a:r>
              <a:rPr lang="en-US" altLang="ja-JP" dirty="0" smtClean="0">
                <a:solidFill>
                  <a:schemeClr val="bg1"/>
                </a:solidFill>
              </a:rPr>
              <a:t>: CITIROC/PETIROC chips</a:t>
            </a:r>
          </a:p>
          <a:p>
            <a:pPr marL="400050" lvl="1" indent="0">
              <a:buNone/>
            </a:pPr>
            <a:r>
              <a:rPr kumimoji="1" lang="ja-JP" altLang="en-US" dirty="0" smtClean="0">
                <a:solidFill>
                  <a:schemeClr val="bg1"/>
                </a:solidFill>
              </a:rPr>
              <a:t>⇒ </a:t>
            </a:r>
            <a:r>
              <a:rPr kumimoji="1" lang="en-US" altLang="ja-JP" dirty="0" smtClean="0">
                <a:solidFill>
                  <a:schemeClr val="bg1"/>
                </a:solidFill>
              </a:rPr>
              <a:t>Open-It project with KEK electronics group</a:t>
            </a:r>
          </a:p>
          <a:p>
            <a:pPr marL="0" indent="0">
              <a:buNone/>
            </a:pPr>
            <a:endParaRPr kumimoji="1" lang="en-US" altLang="ja-JP" dirty="0">
              <a:solidFill>
                <a:schemeClr val="bg1"/>
              </a:solidFill>
            </a:endParaRPr>
          </a:p>
          <a:p>
            <a:r>
              <a:rPr lang="en-US" altLang="ja-JP" dirty="0" smtClean="0">
                <a:solidFill>
                  <a:schemeClr val="bg1"/>
                </a:solidFill>
              </a:rPr>
              <a:t>Wire chamber readout</a:t>
            </a:r>
          </a:p>
          <a:p>
            <a:pPr lvl="1"/>
            <a:r>
              <a:rPr kumimoji="1" lang="en-US" altLang="ja-JP" dirty="0" smtClean="0">
                <a:solidFill>
                  <a:schemeClr val="bg1"/>
                </a:solidFill>
              </a:rPr>
              <a:t>ASD + TDC readout modules</a:t>
            </a:r>
          </a:p>
          <a:p>
            <a:endParaRPr lang="en-US" altLang="ja-JP" dirty="0">
              <a:solidFill>
                <a:schemeClr val="bg1"/>
              </a:solidFill>
            </a:endParaRPr>
          </a:p>
          <a:p>
            <a:r>
              <a:rPr lang="en-US" altLang="ja-JP" dirty="0" smtClean="0">
                <a:solidFill>
                  <a:schemeClr val="bg1"/>
                </a:solidFill>
              </a:rPr>
              <a:t>High resolution TDC module</a:t>
            </a:r>
          </a:p>
          <a:p>
            <a:pPr lvl="1"/>
            <a:r>
              <a:rPr kumimoji="1" lang="en-US" altLang="ja-JP" dirty="0" smtClean="0">
                <a:solidFill>
                  <a:schemeClr val="bg1"/>
                </a:solidFill>
              </a:rPr>
              <a:t>TDC + discrete amp</a:t>
            </a:r>
          </a:p>
          <a:p>
            <a:pPr lvl="1"/>
            <a:r>
              <a:rPr lang="en-US" altLang="ja-JP" dirty="0">
                <a:solidFill>
                  <a:schemeClr val="bg1"/>
                </a:solidFill>
              </a:rPr>
              <a:t>TDC LSB: </a:t>
            </a:r>
            <a:r>
              <a:rPr lang="en-US" altLang="ja-JP" dirty="0" smtClean="0">
                <a:solidFill>
                  <a:schemeClr val="bg1"/>
                </a:solidFill>
              </a:rPr>
              <a:t>~25 </a:t>
            </a:r>
            <a:r>
              <a:rPr lang="en-US" altLang="ja-JP" dirty="0" err="1" smtClean="0">
                <a:solidFill>
                  <a:schemeClr val="bg1"/>
                </a:solidFill>
              </a:rPr>
              <a:t>ps</a:t>
            </a:r>
            <a:endParaRPr lang="en-US" altLang="ja-JP" dirty="0">
              <a:solidFill>
                <a:schemeClr val="bg1"/>
              </a:solidFill>
            </a:endParaRPr>
          </a:p>
          <a:p>
            <a:pPr marL="0" indent="0">
              <a:buNone/>
            </a:pPr>
            <a:endParaRPr lang="en-US" altLang="ja-JP" dirty="0">
              <a:solidFill>
                <a:schemeClr val="bg1"/>
              </a:solidFill>
            </a:endParaRPr>
          </a:p>
          <a:p>
            <a:pPr marL="0" indent="0">
              <a:buNone/>
            </a:pPr>
            <a:r>
              <a:rPr lang="ja-JP" altLang="en-US" dirty="0" smtClean="0">
                <a:solidFill>
                  <a:schemeClr val="bg1"/>
                </a:solidFill>
              </a:rPr>
              <a:t>＊</a:t>
            </a:r>
            <a:r>
              <a:rPr lang="en-US" altLang="ja-JP" dirty="0" smtClean="0">
                <a:solidFill>
                  <a:schemeClr val="bg1"/>
                </a:solidFill>
              </a:rPr>
              <a:t>Module R&amp;D needs resources.</a:t>
            </a:r>
            <a:r>
              <a:rPr lang="en-US" altLang="ja-JP" dirty="0">
                <a:solidFill>
                  <a:schemeClr val="bg1"/>
                </a:solidFill>
              </a:rPr>
              <a:t> </a:t>
            </a:r>
            <a:r>
              <a:rPr lang="en-US" altLang="ja-JP" dirty="0" smtClean="0">
                <a:solidFill>
                  <a:schemeClr val="bg1"/>
                </a:solidFill>
              </a:rPr>
              <a:t>However</a:t>
            </a:r>
            <a:r>
              <a:rPr kumimoji="1" lang="en-US" altLang="ja-JP" dirty="0" smtClean="0">
                <a:solidFill>
                  <a:schemeClr val="bg1"/>
                </a:solidFill>
              </a:rPr>
              <a:t>, those modules can be standard modules for the hadron hall experiments and so on.</a:t>
            </a:r>
          </a:p>
        </p:txBody>
      </p:sp>
    </p:spTree>
    <p:extLst>
      <p:ext uri="{BB962C8B-B14F-4D97-AF65-F5344CB8AC3E}">
        <p14:creationId xmlns:p14="http://schemas.microsoft.com/office/powerpoint/2010/main" val="12811029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79102"/>
            <a:ext cx="8229600" cy="626114"/>
          </a:xfrm>
        </p:spPr>
        <p:txBody>
          <a:bodyPr/>
          <a:lstStyle/>
          <a:p>
            <a:r>
              <a:rPr kumimoji="1" lang="en-US" altLang="ja-JP" dirty="0" smtClean="0">
                <a:solidFill>
                  <a:schemeClr val="bg1"/>
                </a:solidFill>
              </a:rPr>
              <a:t>High-speed DAQ system</a:t>
            </a:r>
            <a:endParaRPr kumimoji="1" lang="ja-JP" altLang="en-US" dirty="0">
              <a:solidFill>
                <a:schemeClr val="bg1"/>
              </a:solidFill>
            </a:endParaRPr>
          </a:p>
        </p:txBody>
      </p:sp>
      <p:sp>
        <p:nvSpPr>
          <p:cNvPr id="4" name="スライド番号プレースホルダー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39</a:t>
            </a:fld>
            <a:endParaRPr lang="ja-JP" altLang="en-US" dirty="0">
              <a:solidFill>
                <a:prstClr val="black">
                  <a:tint val="75000"/>
                </a:prstClr>
              </a:solidFill>
            </a:endParaRPr>
          </a:p>
        </p:txBody>
      </p:sp>
      <p:sp>
        <p:nvSpPr>
          <p:cNvPr id="5" name="コンテンツ プレースホルダー 2"/>
          <p:cNvSpPr>
            <a:spLocks noGrp="1"/>
          </p:cNvSpPr>
          <p:nvPr>
            <p:ph idx="1"/>
          </p:nvPr>
        </p:nvSpPr>
        <p:spPr>
          <a:xfrm>
            <a:off x="403542" y="1256665"/>
            <a:ext cx="4089400" cy="4058285"/>
          </a:xfrm>
          <a:ln w="19050">
            <a:solidFill>
              <a:schemeClr val="bg1"/>
            </a:solidFill>
          </a:ln>
        </p:spPr>
        <p:txBody>
          <a:bodyPr>
            <a:normAutofit fontScale="77500" lnSpcReduction="20000"/>
          </a:bodyPr>
          <a:lstStyle/>
          <a:p>
            <a:pPr marL="0" indent="0">
              <a:buNone/>
            </a:pPr>
            <a:r>
              <a:rPr lang="en-US" altLang="ja-JP" dirty="0" smtClean="0">
                <a:solidFill>
                  <a:schemeClr val="bg1"/>
                </a:solidFill>
              </a:rPr>
              <a:t>Conventional trigger</a:t>
            </a:r>
          </a:p>
          <a:p>
            <a:pPr lvl="1"/>
            <a:r>
              <a:rPr lang="en-US" altLang="ja-JP" dirty="0" smtClean="0">
                <a:solidFill>
                  <a:schemeClr val="bg1"/>
                </a:solidFill>
              </a:rPr>
              <a:t>Hardware trigger</a:t>
            </a:r>
          </a:p>
          <a:p>
            <a:pPr lvl="1"/>
            <a:r>
              <a:rPr kumimoji="1" lang="en-US" altLang="ja-JP" dirty="0" smtClean="0">
                <a:solidFill>
                  <a:schemeClr val="bg1"/>
                </a:solidFill>
              </a:rPr>
              <a:t>Specific</a:t>
            </a:r>
            <a:r>
              <a:rPr kumimoji="1" lang="ja-JP" altLang="en-US" dirty="0" smtClean="0">
                <a:solidFill>
                  <a:schemeClr val="bg1"/>
                </a:solidFill>
              </a:rPr>
              <a:t> </a:t>
            </a:r>
            <a:r>
              <a:rPr kumimoji="1" lang="en-US" altLang="ja-JP" dirty="0" smtClean="0">
                <a:solidFill>
                  <a:schemeClr val="bg1"/>
                </a:solidFill>
              </a:rPr>
              <a:t>modules</a:t>
            </a:r>
          </a:p>
          <a:p>
            <a:pPr marL="0" indent="0">
              <a:buNone/>
            </a:pPr>
            <a:r>
              <a:rPr lang="ja-JP" altLang="en-US" dirty="0" smtClean="0">
                <a:solidFill>
                  <a:schemeClr val="bg1"/>
                </a:solidFill>
              </a:rPr>
              <a:t>⇒ </a:t>
            </a:r>
            <a:r>
              <a:rPr lang="en-US" altLang="ja-JP" dirty="0" smtClean="0">
                <a:solidFill>
                  <a:schemeClr val="bg1"/>
                </a:solidFill>
              </a:rPr>
              <a:t>Special trigger system</a:t>
            </a:r>
            <a:endParaRPr lang="en-US" altLang="ja-JP" dirty="0">
              <a:solidFill>
                <a:schemeClr val="bg1"/>
              </a:solidFill>
            </a:endParaRPr>
          </a:p>
          <a:p>
            <a:pPr marL="0" indent="0">
              <a:buNone/>
            </a:pPr>
            <a:endParaRPr lang="en-US" altLang="ja-JP" dirty="0" smtClean="0">
              <a:solidFill>
                <a:schemeClr val="bg1"/>
              </a:solidFill>
            </a:endParaRPr>
          </a:p>
          <a:p>
            <a:r>
              <a:rPr lang="en-US" altLang="ja-JP" dirty="0" smtClean="0">
                <a:solidFill>
                  <a:schemeClr val="bg1"/>
                </a:solidFill>
              </a:rPr>
              <a:t>Difficulties and disadvantages</a:t>
            </a:r>
          </a:p>
          <a:p>
            <a:pPr lvl="1"/>
            <a:r>
              <a:rPr lang="en-US" altLang="ja-JP" dirty="0" smtClean="0">
                <a:solidFill>
                  <a:schemeClr val="bg1"/>
                </a:solidFill>
              </a:rPr>
              <a:t>No flexibility for byproducts </a:t>
            </a:r>
          </a:p>
          <a:p>
            <a:pPr lvl="1"/>
            <a:r>
              <a:rPr lang="en-US" altLang="ja-JP" dirty="0" smtClean="0">
                <a:solidFill>
                  <a:schemeClr val="bg1"/>
                </a:solidFill>
              </a:rPr>
              <a:t>Module developing needs cost and resources</a:t>
            </a:r>
          </a:p>
          <a:p>
            <a:pPr lvl="1"/>
            <a:r>
              <a:rPr lang="en-US" altLang="ja-JP" dirty="0" smtClean="0">
                <a:solidFill>
                  <a:schemeClr val="bg1"/>
                </a:solidFill>
              </a:rPr>
              <a:t>Only available for E50</a:t>
            </a:r>
            <a:endParaRPr lang="en-US" altLang="ja-JP" dirty="0">
              <a:solidFill>
                <a:schemeClr val="bg1"/>
              </a:solidFill>
            </a:endParaRPr>
          </a:p>
        </p:txBody>
      </p:sp>
      <p:sp>
        <p:nvSpPr>
          <p:cNvPr id="6" name="コンテンツ プレースホルダー 2"/>
          <p:cNvSpPr txBox="1">
            <a:spLocks/>
          </p:cNvSpPr>
          <p:nvPr/>
        </p:nvSpPr>
        <p:spPr>
          <a:xfrm>
            <a:off x="4675822" y="1256665"/>
            <a:ext cx="4206240" cy="4058286"/>
          </a:xfrm>
          <a:prstGeom prst="rect">
            <a:avLst/>
          </a:prstGeom>
          <a:ln w="19050">
            <a:solidFill>
              <a:srgbClr val="FFFF00"/>
            </a:solidFill>
          </a:ln>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kumimoji="1" sz="2800" b="1"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Courier New" pitchFamily="49" charset="0"/>
              <a:buChar char="­"/>
              <a:defRPr kumimoji="1" sz="2400" b="1"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Times New Roman" pitchFamily="18" charset="0"/>
              <a:buChar char="○"/>
              <a:defRPr kumimoji="1" sz="2000" b="1" kern="1200" baseline="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kumimoji="1" sz="1600" b="1" kern="1200" baseline="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Courier New" pitchFamily="49" charset="0"/>
              <a:buChar char="­"/>
              <a:defRPr kumimoji="1" sz="1400" b="1" kern="1200" baseline="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a:lstStyle>
          <a:p>
            <a:pPr marL="0" indent="0">
              <a:buFont typeface="Arial" pitchFamily="34" charset="0"/>
              <a:buNone/>
            </a:pPr>
            <a:r>
              <a:rPr lang="en-US" altLang="ja-JP" dirty="0" smtClean="0">
                <a:solidFill>
                  <a:schemeClr val="bg1"/>
                </a:solidFill>
              </a:rPr>
              <a:t>Planned E50 trigger</a:t>
            </a:r>
          </a:p>
          <a:p>
            <a:pPr lvl="1"/>
            <a:r>
              <a:rPr lang="en-US" altLang="ja-JP" dirty="0" smtClean="0">
                <a:solidFill>
                  <a:schemeClr val="bg1"/>
                </a:solidFill>
              </a:rPr>
              <a:t>On-line event reconstruction</a:t>
            </a:r>
          </a:p>
          <a:p>
            <a:pPr lvl="1"/>
            <a:r>
              <a:rPr lang="en-US" altLang="ja-JP" dirty="0" smtClean="0">
                <a:solidFill>
                  <a:schemeClr val="bg1"/>
                </a:solidFill>
              </a:rPr>
              <a:t>PC clusters</a:t>
            </a:r>
          </a:p>
          <a:p>
            <a:pPr marL="0" indent="0">
              <a:buFont typeface="Arial" pitchFamily="34" charset="0"/>
              <a:buNone/>
            </a:pPr>
            <a:r>
              <a:rPr lang="ja-JP" altLang="en-US" dirty="0" smtClean="0">
                <a:solidFill>
                  <a:schemeClr val="bg1"/>
                </a:solidFill>
              </a:rPr>
              <a:t>⇒</a:t>
            </a:r>
            <a:r>
              <a:rPr lang="en-US" altLang="ja-JP" dirty="0" smtClean="0">
                <a:solidFill>
                  <a:schemeClr val="bg1"/>
                </a:solidFill>
              </a:rPr>
              <a:t> Flexible trigger system</a:t>
            </a:r>
          </a:p>
          <a:p>
            <a:pPr marL="0" indent="0">
              <a:buFont typeface="Arial" pitchFamily="34" charset="0"/>
              <a:buNone/>
            </a:pPr>
            <a:endParaRPr lang="en-US" altLang="ja-JP" dirty="0">
              <a:solidFill>
                <a:schemeClr val="bg1"/>
              </a:solidFill>
            </a:endParaRPr>
          </a:p>
          <a:p>
            <a:r>
              <a:rPr lang="en-US" altLang="ja-JP" dirty="0" smtClean="0">
                <a:solidFill>
                  <a:schemeClr val="bg1"/>
                </a:solidFill>
              </a:rPr>
              <a:t>Advantages</a:t>
            </a:r>
            <a:endParaRPr lang="en-US" altLang="ja-JP" dirty="0">
              <a:solidFill>
                <a:schemeClr val="bg1"/>
              </a:solidFill>
            </a:endParaRPr>
          </a:p>
          <a:p>
            <a:pPr lvl="1"/>
            <a:r>
              <a:rPr lang="en-US" altLang="ja-JP" dirty="0" smtClean="0">
                <a:solidFill>
                  <a:schemeClr val="bg1"/>
                </a:solidFill>
              </a:rPr>
              <a:t>Flexibility </a:t>
            </a:r>
            <a:r>
              <a:rPr lang="en-US" altLang="ja-JP" dirty="0">
                <a:solidFill>
                  <a:schemeClr val="bg1"/>
                </a:solidFill>
              </a:rPr>
              <a:t>for </a:t>
            </a:r>
            <a:r>
              <a:rPr lang="en-US" altLang="ja-JP" dirty="0" smtClean="0">
                <a:solidFill>
                  <a:schemeClr val="bg1"/>
                </a:solidFill>
              </a:rPr>
              <a:t>byproducts</a:t>
            </a:r>
          </a:p>
          <a:p>
            <a:pPr lvl="1"/>
            <a:r>
              <a:rPr lang="en-US" altLang="ja-JP" dirty="0" smtClean="0">
                <a:solidFill>
                  <a:schemeClr val="bg1"/>
                </a:solidFill>
              </a:rPr>
              <a:t>Cost of PCs having many CPUs are low.</a:t>
            </a:r>
            <a:endParaRPr lang="en-US" altLang="ja-JP" dirty="0">
              <a:solidFill>
                <a:schemeClr val="bg1"/>
              </a:solidFill>
            </a:endParaRPr>
          </a:p>
          <a:p>
            <a:r>
              <a:rPr lang="en-US" altLang="ja-JP" dirty="0" smtClean="0">
                <a:solidFill>
                  <a:schemeClr val="bg1"/>
                </a:solidFill>
              </a:rPr>
              <a:t>Disadvantage</a:t>
            </a:r>
            <a:endParaRPr lang="en-US" altLang="ja-JP" dirty="0">
              <a:solidFill>
                <a:schemeClr val="bg1"/>
              </a:solidFill>
            </a:endParaRPr>
          </a:p>
          <a:p>
            <a:pPr lvl="1"/>
            <a:r>
              <a:rPr lang="en-US" altLang="ja-JP" dirty="0" smtClean="0">
                <a:solidFill>
                  <a:schemeClr val="bg1"/>
                </a:solidFill>
              </a:rPr>
              <a:t>Members have no experience.</a:t>
            </a:r>
            <a:endParaRPr lang="en-US" altLang="ja-JP" dirty="0">
              <a:solidFill>
                <a:schemeClr val="bg1"/>
              </a:solidFill>
            </a:endParaRPr>
          </a:p>
          <a:p>
            <a:endParaRPr lang="en-US" altLang="ja-JP" dirty="0" smtClean="0">
              <a:solidFill>
                <a:schemeClr val="bg1"/>
              </a:solidFill>
            </a:endParaRPr>
          </a:p>
        </p:txBody>
      </p:sp>
    </p:spTree>
    <p:extLst>
      <p:ext uri="{BB962C8B-B14F-4D97-AF65-F5344CB8AC3E}">
        <p14:creationId xmlns:p14="http://schemas.microsoft.com/office/powerpoint/2010/main" val="2558554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01428"/>
            <a:ext cx="8229600" cy="1343729"/>
          </a:xfrm>
        </p:spPr>
        <p:txBody>
          <a:bodyPr/>
          <a:lstStyle/>
          <a:p>
            <a:pPr algn="l"/>
            <a:r>
              <a:rPr lang="en-US" altLang="ja-JP" sz="4000" dirty="0" smtClean="0">
                <a:solidFill>
                  <a:srgbClr val="FFFFCC"/>
                </a:solidFill>
              </a:rPr>
              <a:t>      What </a:t>
            </a:r>
            <a:r>
              <a:rPr lang="en-US" altLang="ja-JP" sz="4000" dirty="0">
                <a:solidFill>
                  <a:srgbClr val="FFFFCC"/>
                </a:solidFill>
              </a:rPr>
              <a:t>we can </a:t>
            </a:r>
            <a:r>
              <a:rPr lang="en-US" altLang="ja-JP" sz="4000" dirty="0" smtClean="0">
                <a:solidFill>
                  <a:srgbClr val="FFFFCC"/>
                </a:solidFill>
              </a:rPr>
              <a:t>learn  from </a:t>
            </a:r>
            <a:br>
              <a:rPr lang="en-US" altLang="ja-JP" sz="4000" dirty="0" smtClean="0">
                <a:solidFill>
                  <a:srgbClr val="FFFFCC"/>
                </a:solidFill>
              </a:rPr>
            </a:br>
            <a:r>
              <a:rPr lang="en-US" altLang="ja-JP" sz="4000" dirty="0">
                <a:solidFill>
                  <a:srgbClr val="FFFFCC"/>
                </a:solidFill>
              </a:rPr>
              <a:t> </a:t>
            </a:r>
            <a:r>
              <a:rPr lang="en-US" altLang="ja-JP" sz="4000" dirty="0" smtClean="0">
                <a:solidFill>
                  <a:srgbClr val="FFFFCC"/>
                </a:solidFill>
              </a:rPr>
              <a:t>            baryons with heavy flavors</a:t>
            </a:r>
            <a:endParaRPr kumimoji="1" lang="ja-JP" altLang="en-US" sz="4000" dirty="0">
              <a:solidFill>
                <a:srgbClr val="FFFFCC"/>
              </a:solidFill>
            </a:endParaRPr>
          </a:p>
        </p:txBody>
      </p:sp>
      <p:sp>
        <p:nvSpPr>
          <p:cNvPr id="4" name="スライド番号プレースホルダ 3"/>
          <p:cNvSpPr>
            <a:spLocks noGrp="1"/>
          </p:cNvSpPr>
          <p:nvPr>
            <p:ph type="sldNum" sz="quarter" idx="12"/>
          </p:nvPr>
        </p:nvSpPr>
        <p:spPr>
          <a:xfrm>
            <a:off x="6553200" y="5996310"/>
            <a:ext cx="2133600" cy="365125"/>
          </a:xfrm>
        </p:spPr>
        <p:txBody>
          <a:bodyPr/>
          <a:lstStyle/>
          <a:p>
            <a:pPr>
              <a:defRPr/>
            </a:pPr>
            <a:fld id="{8D2EEB9A-094D-4D65-8868-4E3114C651C9}" type="slidenum">
              <a:rPr lang="ja-JP" altLang="en-US" smtClean="0">
                <a:solidFill>
                  <a:prstClr val="black">
                    <a:tint val="75000"/>
                  </a:prstClr>
                </a:solidFill>
              </a:rPr>
              <a:pPr>
                <a:defRPr/>
              </a:pPr>
              <a:t>4</a:t>
            </a:fld>
            <a:endParaRPr lang="ja-JP" altLang="en-US" dirty="0">
              <a:solidFill>
                <a:prstClr val="black">
                  <a:tint val="75000"/>
                </a:prstClr>
              </a:solidFill>
            </a:endParaRPr>
          </a:p>
        </p:txBody>
      </p:sp>
      <p:sp>
        <p:nvSpPr>
          <p:cNvPr id="37" name="テキスト ボックス 36"/>
          <p:cNvSpPr txBox="1"/>
          <p:nvPr/>
        </p:nvSpPr>
        <p:spPr>
          <a:xfrm>
            <a:off x="457200" y="4273912"/>
            <a:ext cx="8265459" cy="2246769"/>
          </a:xfrm>
          <a:prstGeom prst="rect">
            <a:avLst/>
          </a:prstGeom>
          <a:noFill/>
        </p:spPr>
        <p:txBody>
          <a:bodyPr wrap="square" rtlCol="0">
            <a:spAutoFit/>
          </a:bodyPr>
          <a:lstStyle/>
          <a:p>
            <a:pPr marL="457200" indent="-457200" defTabSz="457200">
              <a:buFont typeface="Arial" panose="020B0604020202020204" pitchFamily="34" charset="0"/>
              <a:buChar char="•"/>
            </a:pPr>
            <a:r>
              <a:rPr lang="en-US" altLang="ja-JP" sz="2800" dirty="0" smtClean="0">
                <a:solidFill>
                  <a:prstClr val="white"/>
                </a:solidFill>
                <a:cs typeface="Times"/>
              </a:rPr>
              <a:t>Quark motion of “</a:t>
            </a:r>
            <a:r>
              <a:rPr lang="en-US" altLang="ja-JP" sz="2800" dirty="0" err="1" smtClean="0">
                <a:solidFill>
                  <a:prstClr val="white"/>
                </a:solidFill>
                <a:cs typeface="Times"/>
              </a:rPr>
              <a:t>qq</a:t>
            </a:r>
            <a:r>
              <a:rPr lang="en-US" altLang="ja-JP" sz="2800" dirty="0" smtClean="0">
                <a:solidFill>
                  <a:prstClr val="white"/>
                </a:solidFill>
                <a:cs typeface="Times"/>
              </a:rPr>
              <a:t>” is singled out by a heavy Q  </a:t>
            </a:r>
          </a:p>
          <a:p>
            <a:pPr marL="914400" lvl="1" indent="-457200" defTabSz="457200">
              <a:buFont typeface="Arial" panose="020B0604020202020204" pitchFamily="34" charset="0"/>
              <a:buChar char="•"/>
            </a:pPr>
            <a:r>
              <a:rPr lang="en-US" altLang="ja-JP" sz="2800" dirty="0" err="1" smtClean="0">
                <a:solidFill>
                  <a:srgbClr val="00FFFF"/>
                </a:solidFill>
                <a:cs typeface="Times"/>
              </a:rPr>
              <a:t>Diquark</a:t>
            </a:r>
            <a:r>
              <a:rPr lang="en-US" altLang="ja-JP" sz="2800" dirty="0" smtClean="0">
                <a:solidFill>
                  <a:srgbClr val="00FFFF"/>
                </a:solidFill>
                <a:cs typeface="Times"/>
              </a:rPr>
              <a:t> correlation</a:t>
            </a:r>
            <a:r>
              <a:rPr lang="en-US" altLang="ja-JP" sz="2800" dirty="0" smtClean="0">
                <a:solidFill>
                  <a:prstClr val="white"/>
                </a:solidFill>
                <a:cs typeface="Times"/>
              </a:rPr>
              <a:t> </a:t>
            </a:r>
          </a:p>
          <a:p>
            <a:pPr marL="457200" indent="-457200" defTabSz="457200">
              <a:buFont typeface="Arial" panose="020B0604020202020204" pitchFamily="34" charset="0"/>
              <a:buChar char="•"/>
            </a:pPr>
            <a:r>
              <a:rPr lang="en-US" altLang="ja-JP" sz="2800" dirty="0" smtClean="0">
                <a:solidFill>
                  <a:prstClr val="white"/>
                </a:solidFill>
                <a:cs typeface="Times"/>
              </a:rPr>
              <a:t>Level structure, Production rate, </a:t>
            </a:r>
            <a:r>
              <a:rPr lang="en-US" altLang="ja-JP" sz="2800" dirty="0">
                <a:solidFill>
                  <a:prstClr val="white"/>
                </a:solidFill>
                <a:cs typeface="Times"/>
              </a:rPr>
              <a:t>D</a:t>
            </a:r>
            <a:r>
              <a:rPr lang="en-US" altLang="ja-JP" sz="2800" dirty="0" smtClean="0">
                <a:solidFill>
                  <a:prstClr val="white"/>
                </a:solidFill>
                <a:cs typeface="Times"/>
              </a:rPr>
              <a:t>ecay properties</a:t>
            </a:r>
          </a:p>
          <a:p>
            <a:pPr marL="914400" lvl="1" indent="-457200" defTabSz="457200">
              <a:buFont typeface="Arial" panose="020B0604020202020204" pitchFamily="34" charset="0"/>
              <a:buChar char="•"/>
            </a:pPr>
            <a:r>
              <a:rPr lang="en-US" altLang="ja-JP" sz="2800" dirty="0" smtClean="0">
                <a:solidFill>
                  <a:prstClr val="white"/>
                </a:solidFill>
                <a:cs typeface="Times"/>
              </a:rPr>
              <a:t>sensitive to the internal quark(</a:t>
            </a:r>
            <a:r>
              <a:rPr lang="en-US" altLang="ja-JP" sz="2800" dirty="0" err="1" smtClean="0">
                <a:solidFill>
                  <a:prstClr val="white"/>
                </a:solidFill>
                <a:cs typeface="Times"/>
              </a:rPr>
              <a:t>diquark</a:t>
            </a:r>
            <a:r>
              <a:rPr lang="en-US" altLang="ja-JP" sz="2800" dirty="0" smtClean="0">
                <a:solidFill>
                  <a:prstClr val="white"/>
                </a:solidFill>
                <a:cs typeface="Times"/>
              </a:rPr>
              <a:t>) WFs.</a:t>
            </a:r>
          </a:p>
          <a:p>
            <a:pPr marL="457200" indent="-457200" defTabSz="457200">
              <a:buFont typeface="Arial" panose="020B0604020202020204" pitchFamily="34" charset="0"/>
              <a:buChar char="•"/>
            </a:pPr>
            <a:r>
              <a:rPr lang="en-US" altLang="ja-JP" sz="2800" dirty="0" smtClean="0">
                <a:solidFill>
                  <a:prstClr val="white"/>
                </a:solidFill>
                <a:cs typeface="Times"/>
              </a:rPr>
              <a:t>Properties are expected to depend on a Q mass.</a:t>
            </a:r>
            <a:endParaRPr lang="en-US" altLang="ja-JP" sz="2800" dirty="0">
              <a:solidFill>
                <a:prstClr val="white"/>
              </a:solidFill>
              <a:cs typeface="Times"/>
            </a:endParaRPr>
          </a:p>
        </p:txBody>
      </p:sp>
      <p:grpSp>
        <p:nvGrpSpPr>
          <p:cNvPr id="5" name="グループ化 4"/>
          <p:cNvGrpSpPr/>
          <p:nvPr/>
        </p:nvGrpSpPr>
        <p:grpSpPr>
          <a:xfrm>
            <a:off x="1423030" y="1821082"/>
            <a:ext cx="2160000" cy="2160000"/>
            <a:chOff x="1445890" y="1107967"/>
            <a:chExt cx="2160000" cy="2160000"/>
          </a:xfrm>
        </p:grpSpPr>
        <p:grpSp>
          <p:nvGrpSpPr>
            <p:cNvPr id="6" name="グループ化 44"/>
            <p:cNvGrpSpPr>
              <a:grpSpLocks noChangeAspect="1"/>
            </p:cNvGrpSpPr>
            <p:nvPr/>
          </p:nvGrpSpPr>
          <p:grpSpPr>
            <a:xfrm>
              <a:off x="1445890" y="1107967"/>
              <a:ext cx="2160000" cy="2160000"/>
              <a:chOff x="1126360" y="2183567"/>
              <a:chExt cx="2700001" cy="2700001"/>
            </a:xfrm>
          </p:grpSpPr>
          <p:grpSp>
            <p:nvGrpSpPr>
              <p:cNvPr id="11" name="グループ化 34"/>
              <p:cNvGrpSpPr/>
              <p:nvPr/>
            </p:nvGrpSpPr>
            <p:grpSpPr>
              <a:xfrm>
                <a:off x="1126360" y="2183567"/>
                <a:ext cx="2700001" cy="2700001"/>
                <a:chOff x="1068963" y="2255575"/>
                <a:chExt cx="2700001" cy="2700001"/>
              </a:xfrm>
            </p:grpSpPr>
            <p:grpSp>
              <p:nvGrpSpPr>
                <p:cNvPr id="15" name="グループ化 96"/>
                <p:cNvGrpSpPr>
                  <a:grpSpLocks noChangeAspect="1"/>
                </p:cNvGrpSpPr>
                <p:nvPr/>
              </p:nvGrpSpPr>
              <p:grpSpPr bwMode="auto">
                <a:xfrm>
                  <a:off x="1068963" y="2255575"/>
                  <a:ext cx="2700001" cy="2700001"/>
                  <a:chOff x="5596917" y="406769"/>
                  <a:chExt cx="2700019" cy="2699040"/>
                </a:xfrm>
              </p:grpSpPr>
              <p:sp>
                <p:nvSpPr>
                  <p:cNvPr id="18" name="円/楕円 17"/>
                  <p:cNvSpPr>
                    <a:spLocks/>
                  </p:cNvSpPr>
                  <p:nvPr/>
                </p:nvSpPr>
                <p:spPr>
                  <a:xfrm>
                    <a:off x="5596917" y="406769"/>
                    <a:ext cx="2700019" cy="2699040"/>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19" name="円/楕円 18"/>
                  <p:cNvSpPr/>
                  <p:nvPr/>
                </p:nvSpPr>
                <p:spPr>
                  <a:xfrm>
                    <a:off x="6510526" y="1147883"/>
                    <a:ext cx="357189" cy="347305"/>
                  </a:xfrm>
                  <a:prstGeom prst="ellipse">
                    <a:avLst/>
                  </a:prstGeom>
                  <a:solidFill>
                    <a:srgbClr val="00B05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srgbClr val="FFFFFF"/>
                      </a:solidFill>
                    </a:endParaRPr>
                  </a:p>
                </p:txBody>
              </p:sp>
              <p:sp>
                <p:nvSpPr>
                  <p:cNvPr id="20" name="円/楕円 10"/>
                  <p:cNvSpPr/>
                  <p:nvPr/>
                </p:nvSpPr>
                <p:spPr>
                  <a:xfrm>
                    <a:off x="6651690" y="2011672"/>
                    <a:ext cx="357192" cy="362341"/>
                  </a:xfrm>
                  <a:prstGeom prst="ellipse">
                    <a:avLst/>
                  </a:prstGeom>
                  <a:solidFill>
                    <a:srgbClr val="0000FF"/>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srgbClr val="FFFFFF"/>
                      </a:solidFill>
                    </a:endParaRPr>
                  </a:p>
                </p:txBody>
              </p:sp>
              <p:sp>
                <p:nvSpPr>
                  <p:cNvPr id="21" name="円/楕円 20"/>
                  <p:cNvSpPr/>
                  <p:nvPr/>
                </p:nvSpPr>
                <p:spPr>
                  <a:xfrm>
                    <a:off x="7371775" y="1435813"/>
                    <a:ext cx="352427" cy="356775"/>
                  </a:xfrm>
                  <a:prstGeom prst="ellipse">
                    <a:avLst/>
                  </a:prstGeom>
                  <a:solidFill>
                    <a:srgbClr val="FF000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srgbClr val="FFFFFF"/>
                      </a:solidFill>
                    </a:endParaRPr>
                  </a:p>
                </p:txBody>
              </p:sp>
            </p:grpSp>
            <p:cxnSp>
              <p:nvCxnSpPr>
                <p:cNvPr id="16" name="直線コネクタ 15"/>
                <p:cNvCxnSpPr/>
                <p:nvPr/>
              </p:nvCxnSpPr>
              <p:spPr>
                <a:xfrm flipH="1">
                  <a:off x="2276128" y="3284984"/>
                  <a:ext cx="279648" cy="720080"/>
                </a:xfrm>
                <a:prstGeom prst="line">
                  <a:avLst/>
                </a:prstGeom>
                <a:ln>
                  <a:solidFill>
                    <a:srgbClr val="FFFF00"/>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H="1" flipV="1">
                  <a:off x="2123728" y="3140968"/>
                  <a:ext cx="864096" cy="288032"/>
                </a:xfrm>
                <a:prstGeom prst="line">
                  <a:avLst/>
                </a:prstGeom>
                <a:ln>
                  <a:solidFill>
                    <a:srgbClr val="0000CC"/>
                  </a:solidFill>
                </a:ln>
                <a:effectLst>
                  <a:glow rad="228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12" name="テキスト ボックス 11"/>
              <p:cNvSpPr txBox="1"/>
              <p:nvPr/>
            </p:nvSpPr>
            <p:spPr>
              <a:xfrm>
                <a:off x="1533052" y="2186862"/>
                <a:ext cx="401073" cy="584775"/>
              </a:xfrm>
              <a:prstGeom prst="rect">
                <a:avLst/>
              </a:prstGeom>
              <a:noFill/>
            </p:spPr>
            <p:txBody>
              <a:bodyPr wrap="none" rtlCol="0">
                <a:spAutoFit/>
              </a:bodyPr>
              <a:lstStyle/>
              <a:p>
                <a:r>
                  <a:rPr lang="en-US" altLang="ja-JP" sz="3200" dirty="0">
                    <a:solidFill>
                      <a:prstClr val="white"/>
                    </a:solidFill>
                  </a:rPr>
                  <a:t>q</a:t>
                </a:r>
                <a:endParaRPr lang="ja-JP" altLang="en-US" sz="3200" dirty="0">
                  <a:solidFill>
                    <a:prstClr val="white"/>
                  </a:solidFill>
                </a:endParaRPr>
              </a:p>
            </p:txBody>
          </p:sp>
          <p:sp>
            <p:nvSpPr>
              <p:cNvPr id="13" name="テキスト ボックス 12"/>
              <p:cNvSpPr txBox="1"/>
              <p:nvPr/>
            </p:nvSpPr>
            <p:spPr>
              <a:xfrm>
                <a:off x="3275856" y="3060249"/>
                <a:ext cx="401072" cy="584775"/>
              </a:xfrm>
              <a:prstGeom prst="rect">
                <a:avLst/>
              </a:prstGeom>
              <a:noFill/>
            </p:spPr>
            <p:txBody>
              <a:bodyPr wrap="none" rtlCol="0">
                <a:spAutoFit/>
              </a:bodyPr>
              <a:lstStyle/>
              <a:p>
                <a:r>
                  <a:rPr lang="en-US" altLang="ja-JP" sz="3200" dirty="0">
                    <a:solidFill>
                      <a:prstClr val="white"/>
                    </a:solidFill>
                  </a:rPr>
                  <a:t>q</a:t>
                </a:r>
                <a:endParaRPr lang="ja-JP" altLang="en-US" sz="3200" dirty="0">
                  <a:solidFill>
                    <a:prstClr val="white"/>
                  </a:solidFill>
                </a:endParaRPr>
              </a:p>
            </p:txBody>
          </p:sp>
          <p:sp>
            <p:nvSpPr>
              <p:cNvPr id="14" name="テキスト ボックス 13"/>
              <p:cNvSpPr txBox="1"/>
              <p:nvPr/>
            </p:nvSpPr>
            <p:spPr>
              <a:xfrm>
                <a:off x="1938680" y="3924345"/>
                <a:ext cx="401072" cy="584775"/>
              </a:xfrm>
              <a:prstGeom prst="rect">
                <a:avLst/>
              </a:prstGeom>
              <a:noFill/>
            </p:spPr>
            <p:txBody>
              <a:bodyPr wrap="none" rtlCol="0">
                <a:spAutoFit/>
              </a:bodyPr>
              <a:lstStyle/>
              <a:p>
                <a:r>
                  <a:rPr lang="en-US" altLang="ja-JP" sz="3200" dirty="0">
                    <a:solidFill>
                      <a:prstClr val="white"/>
                    </a:solidFill>
                  </a:rPr>
                  <a:t>q</a:t>
                </a:r>
                <a:endParaRPr lang="ja-JP" altLang="en-US" sz="3200" dirty="0">
                  <a:solidFill>
                    <a:prstClr val="white"/>
                  </a:solidFill>
                </a:endParaRPr>
              </a:p>
            </p:txBody>
          </p:sp>
        </p:grpSp>
        <p:grpSp>
          <p:nvGrpSpPr>
            <p:cNvPr id="7" name="グループ化 40"/>
            <p:cNvGrpSpPr/>
            <p:nvPr/>
          </p:nvGrpSpPr>
          <p:grpSpPr>
            <a:xfrm>
              <a:off x="1932022" y="1532333"/>
              <a:ext cx="1466752" cy="1390331"/>
              <a:chOff x="1060370" y="2122538"/>
              <a:chExt cx="1466752" cy="1390331"/>
            </a:xfrm>
          </p:grpSpPr>
          <p:sp>
            <p:nvSpPr>
              <p:cNvPr id="8" name="円/楕円 7"/>
              <p:cNvSpPr/>
              <p:nvPr/>
            </p:nvSpPr>
            <p:spPr>
              <a:xfrm rot="18919534">
                <a:off x="1136791" y="2562323"/>
                <a:ext cx="1390331" cy="65059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 name="円/楕円 8"/>
              <p:cNvSpPr/>
              <p:nvPr/>
            </p:nvSpPr>
            <p:spPr>
              <a:xfrm rot="15309146">
                <a:off x="828162" y="2492405"/>
                <a:ext cx="1390331" cy="65059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 name="円/楕円 9"/>
              <p:cNvSpPr/>
              <p:nvPr/>
            </p:nvSpPr>
            <p:spPr>
              <a:xfrm rot="1128318">
                <a:off x="1060370" y="2195565"/>
                <a:ext cx="1390331" cy="65059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grpSp>
        <p:nvGrpSpPr>
          <p:cNvPr id="22" name="グループ化 6"/>
          <p:cNvGrpSpPr/>
          <p:nvPr/>
        </p:nvGrpSpPr>
        <p:grpSpPr>
          <a:xfrm>
            <a:off x="5120156" y="1762352"/>
            <a:ext cx="2376298" cy="2356521"/>
            <a:chOff x="1115616" y="3564305"/>
            <a:chExt cx="2376298" cy="2356521"/>
          </a:xfrm>
        </p:grpSpPr>
        <p:grpSp>
          <p:nvGrpSpPr>
            <p:cNvPr id="23" name="グループ化 88"/>
            <p:cNvGrpSpPr/>
            <p:nvPr/>
          </p:nvGrpSpPr>
          <p:grpSpPr>
            <a:xfrm rot="1019466">
              <a:off x="1115616" y="3717032"/>
              <a:ext cx="2376298" cy="2203794"/>
              <a:chOff x="1115616" y="3717032"/>
              <a:chExt cx="2376298" cy="2203794"/>
            </a:xfrm>
          </p:grpSpPr>
          <p:sp>
            <p:nvSpPr>
              <p:cNvPr id="27" name="円/楕円 26"/>
              <p:cNvSpPr>
                <a:spLocks noChangeAspect="1"/>
              </p:cNvSpPr>
              <p:nvPr/>
            </p:nvSpPr>
            <p:spPr bwMode="auto">
              <a:xfrm>
                <a:off x="1115616" y="3717032"/>
                <a:ext cx="2376298" cy="2203794"/>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28" name="円/楕円 27"/>
              <p:cNvSpPr>
                <a:spLocks noChangeAspect="1"/>
              </p:cNvSpPr>
              <p:nvPr/>
            </p:nvSpPr>
            <p:spPr bwMode="auto">
              <a:xfrm>
                <a:off x="1799311" y="3902060"/>
                <a:ext cx="1116505" cy="776590"/>
              </a:xfrm>
              <a:prstGeom prst="ellipse">
                <a:avLst/>
              </a:prstGeom>
              <a:solidFill>
                <a:srgbClr val="FFFFCC"/>
              </a:solidFill>
              <a:ln>
                <a:solidFill>
                  <a:srgbClr val="385D8A"/>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29" name="円/楕円 28"/>
              <p:cNvSpPr/>
              <p:nvPr/>
            </p:nvSpPr>
            <p:spPr bwMode="auto">
              <a:xfrm>
                <a:off x="1938823" y="4164081"/>
                <a:ext cx="285749" cy="277943"/>
              </a:xfrm>
              <a:prstGeom prst="ellipse">
                <a:avLst/>
              </a:prstGeom>
              <a:solidFill>
                <a:srgbClr val="00B05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30" name="円/楕円 29"/>
              <p:cNvSpPr>
                <a:spLocks noChangeAspect="1"/>
              </p:cNvSpPr>
              <p:nvPr/>
            </p:nvSpPr>
            <p:spPr bwMode="auto">
              <a:xfrm>
                <a:off x="2056313" y="4807666"/>
                <a:ext cx="571505" cy="579952"/>
              </a:xfrm>
              <a:prstGeom prst="ellipse">
                <a:avLst/>
              </a:prstGeom>
              <a:solidFill>
                <a:srgbClr val="0000FF"/>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31" name="円/楕円 56"/>
              <p:cNvSpPr/>
              <p:nvPr/>
            </p:nvSpPr>
            <p:spPr bwMode="auto">
              <a:xfrm>
                <a:off x="2461090" y="4166591"/>
                <a:ext cx="281940" cy="285522"/>
              </a:xfrm>
              <a:prstGeom prst="ellipse">
                <a:avLst/>
              </a:prstGeom>
              <a:solidFill>
                <a:srgbClr val="FF000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cxnSp>
            <p:nvCxnSpPr>
              <p:cNvPr id="32" name="直線コネクタ 31"/>
              <p:cNvCxnSpPr/>
              <p:nvPr/>
            </p:nvCxnSpPr>
            <p:spPr>
              <a:xfrm>
                <a:off x="2339786" y="4325495"/>
                <a:ext cx="0" cy="633671"/>
              </a:xfrm>
              <a:prstGeom prst="line">
                <a:avLst/>
              </a:prstGeom>
              <a:ln>
                <a:solidFill>
                  <a:srgbClr val="FFFF00"/>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H="1">
                <a:off x="2102653" y="4293096"/>
                <a:ext cx="467558" cy="0"/>
              </a:xfrm>
              <a:prstGeom prst="line">
                <a:avLst/>
              </a:prstGeom>
              <a:ln>
                <a:solidFill>
                  <a:srgbClr val="0000CC"/>
                </a:solidFill>
              </a:ln>
              <a:effectLst>
                <a:glow rad="228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grpSp>
          <p:nvGrpSpPr>
            <p:cNvPr id="24" name="グループ化 93"/>
            <p:cNvGrpSpPr/>
            <p:nvPr/>
          </p:nvGrpSpPr>
          <p:grpSpPr>
            <a:xfrm>
              <a:off x="1735354" y="3564305"/>
              <a:ext cx="1180462" cy="2168951"/>
              <a:chOff x="1735354" y="3564305"/>
              <a:chExt cx="1180462" cy="2168951"/>
            </a:xfrm>
          </p:grpSpPr>
          <p:sp>
            <p:nvSpPr>
              <p:cNvPr id="25" name="テキスト ボックス 24"/>
              <p:cNvSpPr txBox="1"/>
              <p:nvPr/>
            </p:nvSpPr>
            <p:spPr>
              <a:xfrm>
                <a:off x="1735354" y="5148481"/>
                <a:ext cx="460382" cy="584775"/>
              </a:xfrm>
              <a:prstGeom prst="rect">
                <a:avLst/>
              </a:prstGeom>
              <a:noFill/>
            </p:spPr>
            <p:txBody>
              <a:bodyPr wrap="none" rtlCol="0">
                <a:spAutoFit/>
              </a:bodyPr>
              <a:lstStyle/>
              <a:p>
                <a:r>
                  <a:rPr lang="en-US" altLang="ja-JP" sz="3200" dirty="0">
                    <a:solidFill>
                      <a:prstClr val="white"/>
                    </a:solidFill>
                  </a:rPr>
                  <a:t>Q</a:t>
                </a:r>
                <a:endParaRPr lang="ja-JP" altLang="en-US" sz="3200" dirty="0">
                  <a:solidFill>
                    <a:prstClr val="white"/>
                  </a:solidFill>
                </a:endParaRPr>
              </a:p>
            </p:txBody>
          </p:sp>
          <p:sp>
            <p:nvSpPr>
              <p:cNvPr id="26" name="テキスト ボックス 25"/>
              <p:cNvSpPr txBox="1"/>
              <p:nvPr/>
            </p:nvSpPr>
            <p:spPr>
              <a:xfrm>
                <a:off x="2298339" y="3564305"/>
                <a:ext cx="617477" cy="584775"/>
              </a:xfrm>
              <a:prstGeom prst="rect">
                <a:avLst/>
              </a:prstGeom>
              <a:noFill/>
            </p:spPr>
            <p:txBody>
              <a:bodyPr wrap="none" rtlCol="0">
                <a:spAutoFit/>
              </a:bodyPr>
              <a:lstStyle/>
              <a:p>
                <a:r>
                  <a:rPr lang="en-US" altLang="ja-JP" sz="3200" dirty="0" err="1">
                    <a:solidFill>
                      <a:srgbClr val="FFFF00"/>
                    </a:solidFill>
                  </a:rPr>
                  <a:t>qq</a:t>
                </a:r>
                <a:endParaRPr lang="ja-JP" altLang="en-US" sz="3200" dirty="0">
                  <a:solidFill>
                    <a:srgbClr val="FFFF00"/>
                  </a:solidFill>
                </a:endParaRPr>
              </a:p>
            </p:txBody>
          </p:sp>
        </p:grpSp>
      </p:grpSp>
      <p:sp>
        <p:nvSpPr>
          <p:cNvPr id="3" name="右矢印 2"/>
          <p:cNvSpPr/>
          <p:nvPr/>
        </p:nvSpPr>
        <p:spPr>
          <a:xfrm>
            <a:off x="4117169" y="2633382"/>
            <a:ext cx="598058" cy="5803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27351131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solidFill>
                  <a:schemeClr val="bg1"/>
                </a:solidFill>
              </a:rPr>
              <a:t>Decay Properties</a:t>
            </a:r>
            <a:endParaRPr kumimoji="1" lang="ja-JP" altLang="en-US" dirty="0">
              <a:solidFill>
                <a:schemeClr val="bg1"/>
              </a:solidFill>
            </a:endParaRPr>
          </a:p>
        </p:txBody>
      </p:sp>
      <p:sp>
        <p:nvSpPr>
          <p:cNvPr id="4" name="スライド番号プレースホルダ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40</a:t>
            </a:fld>
            <a:endParaRPr lang="ja-JP" altLang="en-US" dirty="0">
              <a:solidFill>
                <a:prstClr val="black">
                  <a:tint val="75000"/>
                </a:prstClr>
              </a:solidFill>
            </a:endParaRPr>
          </a:p>
        </p:txBody>
      </p:sp>
      <p:grpSp>
        <p:nvGrpSpPr>
          <p:cNvPr id="14" name="グループ化 13"/>
          <p:cNvGrpSpPr/>
          <p:nvPr/>
        </p:nvGrpSpPr>
        <p:grpSpPr>
          <a:xfrm>
            <a:off x="0" y="1340768"/>
            <a:ext cx="9144000" cy="3384376"/>
            <a:chOff x="0" y="1340768"/>
            <a:chExt cx="9144000" cy="3384376"/>
          </a:xfrm>
        </p:grpSpPr>
        <p:sp>
          <p:nvSpPr>
            <p:cNvPr id="52" name="正方形/長方形 51"/>
            <p:cNvSpPr/>
            <p:nvPr/>
          </p:nvSpPr>
          <p:spPr>
            <a:xfrm>
              <a:off x="0" y="1340768"/>
              <a:ext cx="9144000" cy="3384376"/>
            </a:xfrm>
            <a:prstGeom prst="rect">
              <a:avLst/>
            </a:prstGeom>
            <a:solidFill>
              <a:srgbClr val="FFFFFF"/>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grpSp>
          <p:nvGrpSpPr>
            <p:cNvPr id="3" name="図形グループ 31"/>
            <p:cNvGrpSpPr/>
            <p:nvPr/>
          </p:nvGrpSpPr>
          <p:grpSpPr>
            <a:xfrm>
              <a:off x="539552" y="1907587"/>
              <a:ext cx="7806856" cy="2179689"/>
              <a:chOff x="373263" y="3344784"/>
              <a:chExt cx="8352655" cy="2332077"/>
            </a:xfrm>
          </p:grpSpPr>
          <p:grpSp>
            <p:nvGrpSpPr>
              <p:cNvPr id="5" name="図形グループ 25"/>
              <p:cNvGrpSpPr/>
              <p:nvPr/>
            </p:nvGrpSpPr>
            <p:grpSpPr>
              <a:xfrm>
                <a:off x="373263" y="3849308"/>
                <a:ext cx="1415704" cy="1324794"/>
                <a:chOff x="911767" y="4587512"/>
                <a:chExt cx="1415704" cy="1324794"/>
              </a:xfrm>
            </p:grpSpPr>
            <p:sp>
              <p:nvSpPr>
                <p:cNvPr id="32" name="Oval 5"/>
                <p:cNvSpPr>
                  <a:spLocks noChangeArrowheads="1"/>
                </p:cNvSpPr>
                <p:nvPr/>
              </p:nvSpPr>
              <p:spPr bwMode="auto">
                <a:xfrm>
                  <a:off x="911767" y="4587512"/>
                  <a:ext cx="1415704" cy="1324794"/>
                </a:xfrm>
                <a:prstGeom prst="ellipse">
                  <a:avLst/>
                </a:prstGeom>
                <a:gradFill rotWithShape="0">
                  <a:gsLst>
                    <a:gs pos="0">
                      <a:schemeClr val="bg2">
                        <a:lumMod val="75000"/>
                      </a:schemeClr>
                    </a:gs>
                    <a:gs pos="100000">
                      <a:schemeClr val="bg1"/>
                    </a:gs>
                  </a:gsLst>
                  <a:path path="shape">
                    <a:fillToRect l="50000" t="50000" r="50000" b="50000"/>
                  </a:path>
                </a:gradFill>
                <a:ln>
                  <a:noFill/>
                </a:ln>
              </p:spPr>
              <p:txBody>
                <a:bodyPr wrap="none" anchor="ctr"/>
                <a:lstStyle/>
                <a:p>
                  <a:pPr defTabSz="457200"/>
                  <a:endParaRPr lang="ja-JP" altLang="en-US">
                    <a:solidFill>
                      <a:prstClr val="black"/>
                    </a:solidFill>
                  </a:endParaRPr>
                </a:p>
              </p:txBody>
            </p:sp>
            <p:sp>
              <p:nvSpPr>
                <p:cNvPr id="33" name="Oval 13"/>
                <p:cNvSpPr>
                  <a:spLocks noChangeArrowheads="1"/>
                </p:cNvSpPr>
                <p:nvPr/>
              </p:nvSpPr>
              <p:spPr bwMode="auto">
                <a:xfrm>
                  <a:off x="1316442" y="5144036"/>
                  <a:ext cx="132164" cy="132164"/>
                </a:xfrm>
                <a:prstGeom prst="ellipse">
                  <a:avLst/>
                </a:prstGeom>
                <a:gradFill rotWithShape="0">
                  <a:gsLst>
                    <a:gs pos="0">
                      <a:srgbClr val="66FFCC"/>
                    </a:gs>
                    <a:gs pos="100000">
                      <a:srgbClr val="0000FF"/>
                    </a:gs>
                  </a:gsLst>
                  <a:path path="shape">
                    <a:fillToRect l="50000" t="50000" r="50000" b="50000"/>
                  </a:path>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457200"/>
                  <a:endParaRPr lang="ja-JP" altLang="en-US">
                    <a:solidFill>
                      <a:prstClr val="black"/>
                    </a:solidFill>
                  </a:endParaRPr>
                </a:p>
              </p:txBody>
            </p:sp>
            <p:sp>
              <p:nvSpPr>
                <p:cNvPr id="34" name="Oval 15"/>
                <p:cNvSpPr>
                  <a:spLocks noChangeArrowheads="1"/>
                </p:cNvSpPr>
                <p:nvPr/>
              </p:nvSpPr>
              <p:spPr bwMode="auto">
                <a:xfrm>
                  <a:off x="1389578" y="5348901"/>
                  <a:ext cx="418394" cy="418393"/>
                </a:xfrm>
                <a:prstGeom prst="ellipse">
                  <a:avLst/>
                </a:prstGeom>
                <a:gradFill rotWithShape="0">
                  <a:gsLst>
                    <a:gs pos="0">
                      <a:srgbClr val="FF0000"/>
                    </a:gs>
                    <a:gs pos="100000">
                      <a:srgbClr val="FFCC66"/>
                    </a:gs>
                  </a:gsLst>
                  <a:path path="shape">
                    <a:fillToRect l="50000" t="50000" r="50000" b="50000"/>
                  </a:path>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457200"/>
                  <a:endParaRPr lang="ja-JP" altLang="en-US">
                    <a:solidFill>
                      <a:prstClr val="black"/>
                    </a:solidFill>
                  </a:endParaRPr>
                </a:p>
              </p:txBody>
            </p:sp>
            <p:sp>
              <p:nvSpPr>
                <p:cNvPr id="35" name="Oval 12"/>
                <p:cNvSpPr>
                  <a:spLocks noChangeArrowheads="1"/>
                </p:cNvSpPr>
                <p:nvPr/>
              </p:nvSpPr>
              <p:spPr bwMode="auto">
                <a:xfrm>
                  <a:off x="1820154" y="4727358"/>
                  <a:ext cx="137321" cy="137321"/>
                </a:xfrm>
                <a:prstGeom prst="ellipse">
                  <a:avLst/>
                </a:prstGeom>
                <a:gradFill rotWithShape="0">
                  <a:gsLst>
                    <a:gs pos="0">
                      <a:srgbClr val="66FF66"/>
                    </a:gs>
                    <a:gs pos="100000">
                      <a:srgbClr val="008040"/>
                    </a:gs>
                  </a:gsLst>
                  <a:path path="shape">
                    <a:fillToRect l="50000" t="50000" r="50000" b="50000"/>
                  </a:path>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457200"/>
                  <a:endParaRPr lang="ja-JP" altLang="en-US">
                    <a:solidFill>
                      <a:prstClr val="black"/>
                    </a:solidFill>
                  </a:endParaRPr>
                </a:p>
              </p:txBody>
            </p:sp>
          </p:grpSp>
          <p:grpSp>
            <p:nvGrpSpPr>
              <p:cNvPr id="6" name="図形グループ 23"/>
              <p:cNvGrpSpPr/>
              <p:nvPr/>
            </p:nvGrpSpPr>
            <p:grpSpPr>
              <a:xfrm>
                <a:off x="3206963" y="3509897"/>
                <a:ext cx="688417" cy="644210"/>
                <a:chOff x="3975366" y="3985332"/>
                <a:chExt cx="688417" cy="644210"/>
              </a:xfrm>
            </p:grpSpPr>
            <p:sp>
              <p:nvSpPr>
                <p:cNvPr id="29" name="Oval 5"/>
                <p:cNvSpPr>
                  <a:spLocks noChangeArrowheads="1"/>
                </p:cNvSpPr>
                <p:nvPr/>
              </p:nvSpPr>
              <p:spPr bwMode="auto">
                <a:xfrm>
                  <a:off x="3975366" y="3985332"/>
                  <a:ext cx="688417" cy="644210"/>
                </a:xfrm>
                <a:prstGeom prst="ellipse">
                  <a:avLst/>
                </a:prstGeom>
                <a:gradFill rotWithShape="0">
                  <a:gsLst>
                    <a:gs pos="0">
                      <a:schemeClr val="bg2">
                        <a:lumMod val="75000"/>
                      </a:schemeClr>
                    </a:gs>
                    <a:gs pos="100000">
                      <a:schemeClr val="bg1"/>
                    </a:gs>
                  </a:gsLst>
                  <a:path path="shape">
                    <a:fillToRect l="50000" t="50000" r="50000" b="50000"/>
                  </a:path>
                </a:gradFill>
                <a:ln>
                  <a:noFill/>
                </a:ln>
              </p:spPr>
              <p:txBody>
                <a:bodyPr wrap="none" anchor="ctr"/>
                <a:lstStyle/>
                <a:p>
                  <a:pPr defTabSz="457200"/>
                  <a:endParaRPr lang="ja-JP" altLang="en-US">
                    <a:solidFill>
                      <a:prstClr val="black"/>
                    </a:solidFill>
                  </a:endParaRPr>
                </a:p>
              </p:txBody>
            </p:sp>
            <p:sp>
              <p:nvSpPr>
                <p:cNvPr id="30" name="Oval 12"/>
                <p:cNvSpPr>
                  <a:spLocks noChangeArrowheads="1"/>
                </p:cNvSpPr>
                <p:nvPr/>
              </p:nvSpPr>
              <p:spPr bwMode="auto">
                <a:xfrm>
                  <a:off x="4197309" y="4047564"/>
                  <a:ext cx="137321" cy="137321"/>
                </a:xfrm>
                <a:prstGeom prst="ellipse">
                  <a:avLst/>
                </a:prstGeom>
                <a:gradFill rotWithShape="0">
                  <a:gsLst>
                    <a:gs pos="0">
                      <a:srgbClr val="66FF66"/>
                    </a:gs>
                    <a:gs pos="100000">
                      <a:srgbClr val="008040"/>
                    </a:gs>
                  </a:gsLst>
                  <a:path path="shape">
                    <a:fillToRect l="50000" t="50000" r="50000" b="50000"/>
                  </a:path>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457200"/>
                  <a:endParaRPr lang="ja-JP" altLang="en-US">
                    <a:solidFill>
                      <a:prstClr val="black"/>
                    </a:solidFill>
                  </a:endParaRPr>
                </a:p>
              </p:txBody>
            </p:sp>
            <p:sp>
              <p:nvSpPr>
                <p:cNvPr id="31" name="Oval 13"/>
                <p:cNvSpPr>
                  <a:spLocks noChangeArrowheads="1"/>
                </p:cNvSpPr>
                <p:nvPr/>
              </p:nvSpPr>
              <p:spPr bwMode="auto">
                <a:xfrm>
                  <a:off x="4351393" y="4355733"/>
                  <a:ext cx="132164" cy="132164"/>
                </a:xfrm>
                <a:prstGeom prst="ellipse">
                  <a:avLst/>
                </a:prstGeom>
                <a:gradFill rotWithShape="0">
                  <a:gsLst>
                    <a:gs pos="0">
                      <a:srgbClr val="66FFCC"/>
                    </a:gs>
                    <a:gs pos="100000">
                      <a:srgbClr val="0000FF"/>
                    </a:gs>
                  </a:gsLst>
                  <a:path path="shape">
                    <a:fillToRect l="50000" t="50000" r="50000" b="50000"/>
                  </a:path>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457200"/>
                  <a:endParaRPr lang="ja-JP" altLang="en-US">
                    <a:solidFill>
                      <a:prstClr val="black"/>
                    </a:solidFill>
                  </a:endParaRPr>
                </a:p>
              </p:txBody>
            </p:sp>
          </p:grpSp>
          <p:grpSp>
            <p:nvGrpSpPr>
              <p:cNvPr id="7" name="図形グループ 24"/>
              <p:cNvGrpSpPr/>
              <p:nvPr/>
            </p:nvGrpSpPr>
            <p:grpSpPr>
              <a:xfrm>
                <a:off x="2561920" y="4352067"/>
                <a:ext cx="1415704" cy="1324794"/>
                <a:chOff x="2859576" y="4531886"/>
                <a:chExt cx="1415704" cy="1324794"/>
              </a:xfrm>
            </p:grpSpPr>
            <p:sp>
              <p:nvSpPr>
                <p:cNvPr id="25" name="Oval 5"/>
                <p:cNvSpPr>
                  <a:spLocks noChangeArrowheads="1"/>
                </p:cNvSpPr>
                <p:nvPr/>
              </p:nvSpPr>
              <p:spPr bwMode="auto">
                <a:xfrm>
                  <a:off x="2859576" y="4531886"/>
                  <a:ext cx="1415704" cy="1324794"/>
                </a:xfrm>
                <a:prstGeom prst="ellipse">
                  <a:avLst/>
                </a:prstGeom>
                <a:gradFill rotWithShape="0">
                  <a:gsLst>
                    <a:gs pos="0">
                      <a:schemeClr val="bg2">
                        <a:lumMod val="75000"/>
                      </a:schemeClr>
                    </a:gs>
                    <a:gs pos="100000">
                      <a:schemeClr val="bg1"/>
                    </a:gs>
                  </a:gsLst>
                  <a:path path="shape">
                    <a:fillToRect l="50000" t="50000" r="50000" b="50000"/>
                  </a:path>
                </a:gradFill>
                <a:ln>
                  <a:noFill/>
                </a:ln>
              </p:spPr>
              <p:txBody>
                <a:bodyPr wrap="none" anchor="ctr"/>
                <a:lstStyle/>
                <a:p>
                  <a:pPr defTabSz="457200"/>
                  <a:endParaRPr lang="ja-JP" altLang="en-US">
                    <a:solidFill>
                      <a:prstClr val="black"/>
                    </a:solidFill>
                  </a:endParaRPr>
                </a:p>
              </p:txBody>
            </p:sp>
            <p:sp>
              <p:nvSpPr>
                <p:cNvPr id="26" name="Oval 13"/>
                <p:cNvSpPr>
                  <a:spLocks noChangeArrowheads="1"/>
                </p:cNvSpPr>
                <p:nvPr/>
              </p:nvSpPr>
              <p:spPr bwMode="auto">
                <a:xfrm>
                  <a:off x="3184978" y="4971789"/>
                  <a:ext cx="132164" cy="132164"/>
                </a:xfrm>
                <a:prstGeom prst="ellipse">
                  <a:avLst/>
                </a:prstGeom>
                <a:gradFill rotWithShape="0">
                  <a:gsLst>
                    <a:gs pos="0">
                      <a:srgbClr val="66FFCC"/>
                    </a:gs>
                    <a:gs pos="100000">
                      <a:srgbClr val="0000FF"/>
                    </a:gs>
                  </a:gsLst>
                  <a:path path="shape">
                    <a:fillToRect l="50000" t="50000" r="50000" b="50000"/>
                  </a:path>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457200"/>
                  <a:endParaRPr lang="ja-JP" altLang="en-US">
                    <a:solidFill>
                      <a:prstClr val="black"/>
                    </a:solidFill>
                  </a:endParaRPr>
                </a:p>
              </p:txBody>
            </p:sp>
            <p:sp>
              <p:nvSpPr>
                <p:cNvPr id="27" name="Oval 15"/>
                <p:cNvSpPr>
                  <a:spLocks noChangeArrowheads="1"/>
                </p:cNvSpPr>
                <p:nvPr/>
              </p:nvSpPr>
              <p:spPr bwMode="auto">
                <a:xfrm>
                  <a:off x="3337387" y="5293275"/>
                  <a:ext cx="418394" cy="418393"/>
                </a:xfrm>
                <a:prstGeom prst="ellipse">
                  <a:avLst/>
                </a:prstGeom>
                <a:gradFill rotWithShape="0">
                  <a:gsLst>
                    <a:gs pos="0">
                      <a:srgbClr val="FF0000"/>
                    </a:gs>
                    <a:gs pos="100000">
                      <a:srgbClr val="FFCC66"/>
                    </a:gs>
                  </a:gsLst>
                  <a:path path="shape">
                    <a:fillToRect l="50000" t="50000" r="50000" b="50000"/>
                  </a:path>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457200"/>
                  <a:endParaRPr lang="ja-JP" altLang="en-US">
                    <a:solidFill>
                      <a:prstClr val="black"/>
                    </a:solidFill>
                  </a:endParaRPr>
                </a:p>
              </p:txBody>
            </p:sp>
            <p:sp>
              <p:nvSpPr>
                <p:cNvPr id="28" name="Oval 12"/>
                <p:cNvSpPr>
                  <a:spLocks noChangeArrowheads="1"/>
                </p:cNvSpPr>
                <p:nvPr/>
              </p:nvSpPr>
              <p:spPr bwMode="auto">
                <a:xfrm>
                  <a:off x="3778044" y="4878875"/>
                  <a:ext cx="137321" cy="137321"/>
                </a:xfrm>
                <a:prstGeom prst="ellipse">
                  <a:avLst/>
                </a:prstGeom>
                <a:gradFill rotWithShape="0">
                  <a:gsLst>
                    <a:gs pos="0">
                      <a:srgbClr val="66FF66"/>
                    </a:gs>
                    <a:gs pos="100000">
                      <a:srgbClr val="008040"/>
                    </a:gs>
                  </a:gsLst>
                  <a:path path="shape">
                    <a:fillToRect l="50000" t="50000" r="50000" b="50000"/>
                  </a:path>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457200"/>
                  <a:endParaRPr lang="ja-JP" altLang="en-US">
                    <a:solidFill>
                      <a:prstClr val="black"/>
                    </a:solidFill>
                  </a:endParaRPr>
                </a:p>
              </p:txBody>
            </p:sp>
          </p:grpSp>
          <p:sp>
            <p:nvSpPr>
              <p:cNvPr id="9" name="Oval 5"/>
              <p:cNvSpPr>
                <a:spLocks noChangeArrowheads="1"/>
              </p:cNvSpPr>
              <p:nvPr/>
            </p:nvSpPr>
            <p:spPr bwMode="auto">
              <a:xfrm>
                <a:off x="5528725" y="3760836"/>
                <a:ext cx="1415704" cy="1324794"/>
              </a:xfrm>
              <a:prstGeom prst="ellipse">
                <a:avLst/>
              </a:prstGeom>
              <a:gradFill rotWithShape="0">
                <a:gsLst>
                  <a:gs pos="0">
                    <a:schemeClr val="bg2">
                      <a:lumMod val="75000"/>
                    </a:schemeClr>
                  </a:gs>
                  <a:gs pos="100000">
                    <a:schemeClr val="bg1"/>
                  </a:gs>
                </a:gsLst>
                <a:path path="shape">
                  <a:fillToRect l="50000" t="50000" r="50000" b="50000"/>
                </a:path>
              </a:gradFill>
              <a:ln>
                <a:noFill/>
              </a:ln>
            </p:spPr>
            <p:txBody>
              <a:bodyPr wrap="none" anchor="ctr"/>
              <a:lstStyle/>
              <a:p>
                <a:pPr defTabSz="457200"/>
                <a:endParaRPr lang="ja-JP" altLang="en-US">
                  <a:solidFill>
                    <a:prstClr val="black"/>
                  </a:solidFill>
                </a:endParaRPr>
              </a:p>
            </p:txBody>
          </p:sp>
          <p:sp>
            <p:nvSpPr>
              <p:cNvPr id="10" name="Oval 13"/>
              <p:cNvSpPr>
                <a:spLocks noChangeArrowheads="1"/>
              </p:cNvSpPr>
              <p:nvPr/>
            </p:nvSpPr>
            <p:spPr bwMode="auto">
              <a:xfrm>
                <a:off x="6007393" y="3905124"/>
                <a:ext cx="132164" cy="132164"/>
              </a:xfrm>
              <a:prstGeom prst="ellipse">
                <a:avLst/>
              </a:prstGeom>
              <a:gradFill rotWithShape="0">
                <a:gsLst>
                  <a:gs pos="0">
                    <a:srgbClr val="66FFCC"/>
                  </a:gs>
                  <a:gs pos="100000">
                    <a:srgbClr val="0000FF"/>
                  </a:gs>
                </a:gsLst>
                <a:path path="shape">
                  <a:fillToRect l="50000" t="50000" r="50000" b="50000"/>
                </a:path>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457200"/>
                <a:endParaRPr lang="ja-JP" altLang="en-US">
                  <a:solidFill>
                    <a:prstClr val="black"/>
                  </a:solidFill>
                </a:endParaRPr>
              </a:p>
            </p:txBody>
          </p:sp>
          <p:sp>
            <p:nvSpPr>
              <p:cNvPr id="11" name="Oval 15"/>
              <p:cNvSpPr>
                <a:spLocks noChangeArrowheads="1"/>
              </p:cNvSpPr>
              <p:nvPr/>
            </p:nvSpPr>
            <p:spPr bwMode="auto">
              <a:xfrm>
                <a:off x="6006536" y="4522225"/>
                <a:ext cx="418394" cy="418393"/>
              </a:xfrm>
              <a:prstGeom prst="ellipse">
                <a:avLst/>
              </a:prstGeom>
              <a:gradFill rotWithShape="0">
                <a:gsLst>
                  <a:gs pos="0">
                    <a:srgbClr val="FF0000"/>
                  </a:gs>
                  <a:gs pos="100000">
                    <a:srgbClr val="FFCC66"/>
                  </a:gs>
                </a:gsLst>
                <a:path path="shape">
                  <a:fillToRect l="50000" t="50000" r="50000" b="50000"/>
                </a:path>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457200"/>
                <a:endParaRPr lang="ja-JP" altLang="en-US">
                  <a:solidFill>
                    <a:prstClr val="black"/>
                  </a:solidFill>
                </a:endParaRPr>
              </a:p>
            </p:txBody>
          </p:sp>
          <p:sp>
            <p:nvSpPr>
              <p:cNvPr id="12" name="Oval 12"/>
              <p:cNvSpPr>
                <a:spLocks noChangeArrowheads="1"/>
              </p:cNvSpPr>
              <p:nvPr/>
            </p:nvSpPr>
            <p:spPr bwMode="auto">
              <a:xfrm>
                <a:off x="6305741" y="3878785"/>
                <a:ext cx="137321" cy="137321"/>
              </a:xfrm>
              <a:prstGeom prst="ellipse">
                <a:avLst/>
              </a:prstGeom>
              <a:gradFill rotWithShape="0">
                <a:gsLst>
                  <a:gs pos="0">
                    <a:srgbClr val="66FF66"/>
                  </a:gs>
                  <a:gs pos="100000">
                    <a:srgbClr val="008040"/>
                  </a:gs>
                </a:gsLst>
                <a:path path="shape">
                  <a:fillToRect l="50000" t="50000" r="50000" b="50000"/>
                </a:path>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457200"/>
                <a:endParaRPr lang="ja-JP" altLang="en-US">
                  <a:solidFill>
                    <a:prstClr val="black"/>
                  </a:solidFill>
                </a:endParaRPr>
              </a:p>
            </p:txBody>
          </p:sp>
          <p:grpSp>
            <p:nvGrpSpPr>
              <p:cNvPr id="8" name="図形グループ 44"/>
              <p:cNvGrpSpPr/>
              <p:nvPr/>
            </p:nvGrpSpPr>
            <p:grpSpPr>
              <a:xfrm>
                <a:off x="7683673" y="3344784"/>
                <a:ext cx="1042245" cy="975317"/>
                <a:chOff x="7236892" y="3962551"/>
                <a:chExt cx="1042245" cy="975317"/>
              </a:xfrm>
            </p:grpSpPr>
            <p:sp>
              <p:nvSpPr>
                <p:cNvPr id="21" name="Oval 5"/>
                <p:cNvSpPr>
                  <a:spLocks noChangeArrowheads="1"/>
                </p:cNvSpPr>
                <p:nvPr/>
              </p:nvSpPr>
              <p:spPr bwMode="auto">
                <a:xfrm>
                  <a:off x="7236892" y="3962551"/>
                  <a:ext cx="1042245" cy="975317"/>
                </a:xfrm>
                <a:prstGeom prst="ellipse">
                  <a:avLst/>
                </a:prstGeom>
                <a:gradFill rotWithShape="0">
                  <a:gsLst>
                    <a:gs pos="0">
                      <a:schemeClr val="bg2">
                        <a:lumMod val="75000"/>
                      </a:schemeClr>
                    </a:gs>
                    <a:gs pos="100000">
                      <a:schemeClr val="bg1"/>
                    </a:gs>
                  </a:gsLst>
                  <a:path path="shape">
                    <a:fillToRect l="50000" t="50000" r="50000" b="50000"/>
                  </a:path>
                </a:gradFill>
                <a:ln>
                  <a:noFill/>
                </a:ln>
              </p:spPr>
              <p:txBody>
                <a:bodyPr wrap="none" anchor="ctr"/>
                <a:lstStyle/>
                <a:p>
                  <a:pPr defTabSz="457200"/>
                  <a:endParaRPr lang="ja-JP" altLang="en-US">
                    <a:solidFill>
                      <a:prstClr val="black"/>
                    </a:solidFill>
                  </a:endParaRPr>
                </a:p>
              </p:txBody>
            </p:sp>
            <p:sp>
              <p:nvSpPr>
                <p:cNvPr id="22" name="Oval 12"/>
                <p:cNvSpPr>
                  <a:spLocks noChangeArrowheads="1"/>
                </p:cNvSpPr>
                <p:nvPr/>
              </p:nvSpPr>
              <p:spPr bwMode="auto">
                <a:xfrm>
                  <a:off x="7775510" y="4206660"/>
                  <a:ext cx="137321" cy="137321"/>
                </a:xfrm>
                <a:prstGeom prst="ellipse">
                  <a:avLst/>
                </a:prstGeom>
                <a:gradFill rotWithShape="0">
                  <a:gsLst>
                    <a:gs pos="0">
                      <a:srgbClr val="66FF66"/>
                    </a:gs>
                    <a:gs pos="100000">
                      <a:srgbClr val="008040"/>
                    </a:gs>
                  </a:gsLst>
                  <a:path path="shape">
                    <a:fillToRect l="50000" t="50000" r="50000" b="50000"/>
                  </a:path>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457200"/>
                  <a:endParaRPr lang="ja-JP" altLang="en-US">
                    <a:solidFill>
                      <a:prstClr val="black"/>
                    </a:solidFill>
                  </a:endParaRPr>
                </a:p>
              </p:txBody>
            </p:sp>
            <p:sp>
              <p:nvSpPr>
                <p:cNvPr id="23" name="Oval 13"/>
                <p:cNvSpPr>
                  <a:spLocks noChangeArrowheads="1"/>
                </p:cNvSpPr>
                <p:nvPr/>
              </p:nvSpPr>
              <p:spPr bwMode="auto">
                <a:xfrm>
                  <a:off x="7514729" y="4295867"/>
                  <a:ext cx="132164" cy="132164"/>
                </a:xfrm>
                <a:prstGeom prst="ellipse">
                  <a:avLst/>
                </a:prstGeom>
                <a:gradFill rotWithShape="0">
                  <a:gsLst>
                    <a:gs pos="0">
                      <a:srgbClr val="66FFCC"/>
                    </a:gs>
                    <a:gs pos="100000">
                      <a:srgbClr val="0000FF"/>
                    </a:gs>
                  </a:gsLst>
                  <a:path path="shape">
                    <a:fillToRect l="50000" t="50000" r="50000" b="50000"/>
                  </a:path>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457200"/>
                  <a:endParaRPr lang="ja-JP" altLang="en-US">
                    <a:solidFill>
                      <a:prstClr val="black"/>
                    </a:solidFill>
                  </a:endParaRPr>
                </a:p>
              </p:txBody>
            </p:sp>
            <p:sp>
              <p:nvSpPr>
                <p:cNvPr id="24" name="Oval 13"/>
                <p:cNvSpPr>
                  <a:spLocks noChangeArrowheads="1"/>
                </p:cNvSpPr>
                <p:nvPr/>
              </p:nvSpPr>
              <p:spPr bwMode="auto">
                <a:xfrm>
                  <a:off x="7758484" y="4585938"/>
                  <a:ext cx="132164" cy="132164"/>
                </a:xfrm>
                <a:prstGeom prst="ellipse">
                  <a:avLst/>
                </a:prstGeom>
                <a:gradFill rotWithShape="0">
                  <a:gsLst>
                    <a:gs pos="0">
                      <a:srgbClr val="66FFCC"/>
                    </a:gs>
                    <a:gs pos="100000">
                      <a:srgbClr val="0000FF"/>
                    </a:gs>
                  </a:gsLst>
                  <a:path path="shape">
                    <a:fillToRect l="50000" t="50000" r="50000" b="50000"/>
                  </a:path>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457200"/>
                  <a:endParaRPr lang="ja-JP" altLang="en-US">
                    <a:solidFill>
                      <a:prstClr val="black"/>
                    </a:solidFill>
                  </a:endParaRPr>
                </a:p>
              </p:txBody>
            </p:sp>
          </p:grpSp>
          <p:grpSp>
            <p:nvGrpSpPr>
              <p:cNvPr id="13" name="図形グループ 43"/>
              <p:cNvGrpSpPr/>
              <p:nvPr/>
            </p:nvGrpSpPr>
            <p:grpSpPr>
              <a:xfrm>
                <a:off x="7622168" y="4571923"/>
                <a:ext cx="1051118" cy="983620"/>
                <a:chOff x="7514763" y="2397768"/>
                <a:chExt cx="1051118" cy="983620"/>
              </a:xfrm>
            </p:grpSpPr>
            <p:sp>
              <p:nvSpPr>
                <p:cNvPr id="18" name="Oval 5"/>
                <p:cNvSpPr>
                  <a:spLocks noChangeArrowheads="1"/>
                </p:cNvSpPr>
                <p:nvPr/>
              </p:nvSpPr>
              <p:spPr bwMode="auto">
                <a:xfrm>
                  <a:off x="7514763" y="2397768"/>
                  <a:ext cx="1051118" cy="983620"/>
                </a:xfrm>
                <a:prstGeom prst="ellipse">
                  <a:avLst/>
                </a:prstGeom>
                <a:gradFill rotWithShape="0">
                  <a:gsLst>
                    <a:gs pos="0">
                      <a:schemeClr val="bg2">
                        <a:lumMod val="75000"/>
                      </a:schemeClr>
                    </a:gs>
                    <a:gs pos="100000">
                      <a:schemeClr val="bg1"/>
                    </a:gs>
                  </a:gsLst>
                  <a:path path="shape">
                    <a:fillToRect l="50000" t="50000" r="50000" b="50000"/>
                  </a:path>
                </a:gradFill>
                <a:ln>
                  <a:noFill/>
                </a:ln>
              </p:spPr>
              <p:txBody>
                <a:bodyPr wrap="none" anchor="ctr"/>
                <a:lstStyle/>
                <a:p>
                  <a:pPr defTabSz="457200"/>
                  <a:endParaRPr lang="ja-JP" altLang="en-US">
                    <a:solidFill>
                      <a:prstClr val="black"/>
                    </a:solidFill>
                  </a:endParaRPr>
                </a:p>
              </p:txBody>
            </p:sp>
            <p:sp>
              <p:nvSpPr>
                <p:cNvPr id="19" name="Oval 15"/>
                <p:cNvSpPr>
                  <a:spLocks noChangeArrowheads="1"/>
                </p:cNvSpPr>
                <p:nvPr/>
              </p:nvSpPr>
              <p:spPr bwMode="auto">
                <a:xfrm>
                  <a:off x="7726516" y="2785137"/>
                  <a:ext cx="418394" cy="418393"/>
                </a:xfrm>
                <a:prstGeom prst="ellipse">
                  <a:avLst/>
                </a:prstGeom>
                <a:gradFill rotWithShape="0">
                  <a:gsLst>
                    <a:gs pos="0">
                      <a:srgbClr val="FF0000"/>
                    </a:gs>
                    <a:gs pos="100000">
                      <a:srgbClr val="FFCC66"/>
                    </a:gs>
                  </a:gsLst>
                  <a:path path="shape">
                    <a:fillToRect l="50000" t="50000" r="50000" b="50000"/>
                  </a:path>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457200"/>
                  <a:endParaRPr lang="ja-JP" altLang="en-US">
                    <a:solidFill>
                      <a:prstClr val="black"/>
                    </a:solidFill>
                  </a:endParaRPr>
                </a:p>
              </p:txBody>
            </p:sp>
            <p:sp>
              <p:nvSpPr>
                <p:cNvPr id="20" name="Oval 12"/>
                <p:cNvSpPr>
                  <a:spLocks noChangeArrowheads="1"/>
                </p:cNvSpPr>
                <p:nvPr/>
              </p:nvSpPr>
              <p:spPr bwMode="auto">
                <a:xfrm>
                  <a:off x="8098122" y="2630652"/>
                  <a:ext cx="137321" cy="137321"/>
                </a:xfrm>
                <a:prstGeom prst="ellipse">
                  <a:avLst/>
                </a:prstGeom>
                <a:gradFill rotWithShape="0">
                  <a:gsLst>
                    <a:gs pos="0">
                      <a:srgbClr val="66FF66"/>
                    </a:gs>
                    <a:gs pos="100000">
                      <a:srgbClr val="008040"/>
                    </a:gs>
                  </a:gsLst>
                  <a:path path="shape">
                    <a:fillToRect l="50000" t="50000" r="50000" b="50000"/>
                  </a:path>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457200"/>
                  <a:endParaRPr lang="ja-JP" altLang="en-US">
                    <a:solidFill>
                      <a:prstClr val="black"/>
                    </a:solidFill>
                  </a:endParaRPr>
                </a:p>
              </p:txBody>
            </p:sp>
          </p:grpSp>
          <p:sp>
            <p:nvSpPr>
              <p:cNvPr id="15" name="右矢印 14"/>
              <p:cNvSpPr/>
              <p:nvPr/>
            </p:nvSpPr>
            <p:spPr>
              <a:xfrm>
                <a:off x="2045133" y="4396743"/>
                <a:ext cx="416010" cy="240872"/>
              </a:xfrm>
              <a:prstGeom prst="rightArrow">
                <a:avLst/>
              </a:prstGeom>
              <a:solidFill>
                <a:srgbClr val="FFFF66"/>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16" name="右矢印 15"/>
              <p:cNvSpPr/>
              <p:nvPr/>
            </p:nvSpPr>
            <p:spPr>
              <a:xfrm>
                <a:off x="7069224" y="4352066"/>
                <a:ext cx="416010" cy="240872"/>
              </a:xfrm>
              <a:prstGeom prst="rightArrow">
                <a:avLst/>
              </a:prstGeom>
              <a:solidFill>
                <a:srgbClr val="FFFF66"/>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cxnSp>
            <p:nvCxnSpPr>
              <p:cNvPr id="17" name="直線コネクタ 16"/>
              <p:cNvCxnSpPr/>
              <p:nvPr/>
            </p:nvCxnSpPr>
            <p:spPr>
              <a:xfrm flipH="1">
                <a:off x="4300344" y="3575589"/>
                <a:ext cx="1182343" cy="2080256"/>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36" name="直線矢印コネクタ 35"/>
            <p:cNvCxnSpPr/>
            <p:nvPr/>
          </p:nvCxnSpPr>
          <p:spPr>
            <a:xfrm flipV="1">
              <a:off x="1476692" y="2101081"/>
              <a:ext cx="215900" cy="393700"/>
            </a:xfrm>
            <a:prstGeom prst="straightConnector1">
              <a:avLst/>
            </a:prstGeom>
            <a:ln w="57150" cmpd="sng">
              <a:solidFill>
                <a:schemeClr val="bg1">
                  <a:lumMod val="6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7" name="円/楕円 36"/>
            <p:cNvSpPr/>
            <p:nvPr/>
          </p:nvSpPr>
          <p:spPr>
            <a:xfrm>
              <a:off x="1209992" y="2355081"/>
              <a:ext cx="520700" cy="444500"/>
            </a:xfrm>
            <a:prstGeom prst="ellipse">
              <a:avLst/>
            </a:prstGeom>
            <a:noFill/>
            <a:ln w="28575" cmpd="sng">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38" name="円/楕円 37"/>
            <p:cNvSpPr/>
            <p:nvPr/>
          </p:nvSpPr>
          <p:spPr>
            <a:xfrm>
              <a:off x="3203892" y="2037581"/>
              <a:ext cx="647700" cy="596900"/>
            </a:xfrm>
            <a:prstGeom prst="ellipse">
              <a:avLst/>
            </a:prstGeom>
            <a:noFill/>
            <a:ln w="28575" cmpd="sng">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39" name="円/楕円 38"/>
            <p:cNvSpPr/>
            <p:nvPr/>
          </p:nvSpPr>
          <p:spPr>
            <a:xfrm>
              <a:off x="5705792" y="2177281"/>
              <a:ext cx="647700" cy="596900"/>
            </a:xfrm>
            <a:prstGeom prst="ellipse">
              <a:avLst/>
            </a:prstGeom>
            <a:noFill/>
            <a:ln w="28575" cmpd="sng">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cxnSp>
          <p:nvCxnSpPr>
            <p:cNvPr id="40" name="直線矢印コネクタ 39"/>
            <p:cNvCxnSpPr/>
            <p:nvPr/>
          </p:nvCxnSpPr>
          <p:spPr>
            <a:xfrm flipV="1">
              <a:off x="3686492" y="1605781"/>
              <a:ext cx="215900" cy="393700"/>
            </a:xfrm>
            <a:prstGeom prst="straightConnector1">
              <a:avLst/>
            </a:prstGeom>
            <a:ln w="57150" cmpd="sng">
              <a:solidFill>
                <a:schemeClr val="bg1">
                  <a:lumMod val="6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直線矢印コネクタ 40"/>
            <p:cNvCxnSpPr/>
            <p:nvPr/>
          </p:nvCxnSpPr>
          <p:spPr>
            <a:xfrm flipV="1">
              <a:off x="6213792" y="1694681"/>
              <a:ext cx="215900" cy="393700"/>
            </a:xfrm>
            <a:prstGeom prst="straightConnector1">
              <a:avLst/>
            </a:prstGeom>
            <a:ln w="57150" cmpd="sng">
              <a:solidFill>
                <a:schemeClr val="bg1">
                  <a:lumMod val="6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直線矢印コネクタ 41"/>
            <p:cNvCxnSpPr/>
            <p:nvPr/>
          </p:nvCxnSpPr>
          <p:spPr>
            <a:xfrm flipV="1">
              <a:off x="8131492" y="1631181"/>
              <a:ext cx="215900" cy="393700"/>
            </a:xfrm>
            <a:prstGeom prst="straightConnector1">
              <a:avLst/>
            </a:prstGeom>
            <a:ln w="57150" cmpd="sng">
              <a:solidFill>
                <a:schemeClr val="bg1">
                  <a:lumMod val="6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円/楕円 42"/>
            <p:cNvSpPr/>
            <p:nvPr/>
          </p:nvSpPr>
          <p:spPr>
            <a:xfrm>
              <a:off x="7471092" y="1999481"/>
              <a:ext cx="762000" cy="698500"/>
            </a:xfrm>
            <a:prstGeom prst="ellipse">
              <a:avLst/>
            </a:prstGeom>
            <a:noFill/>
            <a:ln w="28575" cmpd="sng">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cxnSp>
          <p:nvCxnSpPr>
            <p:cNvPr id="44" name="直線矢印コネクタ 43"/>
            <p:cNvCxnSpPr/>
            <p:nvPr/>
          </p:nvCxnSpPr>
          <p:spPr>
            <a:xfrm flipH="1">
              <a:off x="725378" y="3706589"/>
              <a:ext cx="215900" cy="393700"/>
            </a:xfrm>
            <a:prstGeom prst="straightConnector1">
              <a:avLst/>
            </a:prstGeom>
            <a:ln w="57150" cmpd="sng">
              <a:solidFill>
                <a:schemeClr val="bg1">
                  <a:lumMod val="6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直線矢印コネクタ 44"/>
            <p:cNvCxnSpPr/>
            <p:nvPr/>
          </p:nvCxnSpPr>
          <p:spPr>
            <a:xfrm flipH="1">
              <a:off x="2770693" y="4115420"/>
              <a:ext cx="215900" cy="393700"/>
            </a:xfrm>
            <a:prstGeom prst="straightConnector1">
              <a:avLst/>
            </a:prstGeom>
            <a:ln w="57150" cmpd="sng">
              <a:solidFill>
                <a:schemeClr val="bg1">
                  <a:lumMod val="6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直線矢印コネクタ 45"/>
            <p:cNvCxnSpPr/>
            <p:nvPr/>
          </p:nvCxnSpPr>
          <p:spPr>
            <a:xfrm flipH="1">
              <a:off x="5573174" y="3584004"/>
              <a:ext cx="215900" cy="393700"/>
            </a:xfrm>
            <a:prstGeom prst="straightConnector1">
              <a:avLst/>
            </a:prstGeom>
            <a:ln w="57150" cmpd="sng">
              <a:solidFill>
                <a:schemeClr val="bg1">
                  <a:lumMod val="6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直線矢印コネクタ 46"/>
            <p:cNvCxnSpPr/>
            <p:nvPr/>
          </p:nvCxnSpPr>
          <p:spPr>
            <a:xfrm flipH="1">
              <a:off x="7325392" y="4053890"/>
              <a:ext cx="215900" cy="393700"/>
            </a:xfrm>
            <a:prstGeom prst="straightConnector1">
              <a:avLst/>
            </a:prstGeom>
            <a:ln w="57150" cmpd="sng">
              <a:solidFill>
                <a:schemeClr val="bg1">
                  <a:lumMod val="65000"/>
                </a:schemeClr>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8" name="オブジェクト 47"/>
            <p:cNvGraphicFramePr>
              <a:graphicFrameLocks noChangeAspect="1"/>
            </p:cNvGraphicFramePr>
            <p:nvPr>
              <p:extLst>
                <p:ext uri="{D42A27DB-BD31-4B8C-83A1-F6EECF244321}">
                  <p14:modId xmlns:p14="http://schemas.microsoft.com/office/powerpoint/2010/main" val="3327561630"/>
                </p:ext>
              </p:extLst>
            </p:nvPr>
          </p:nvGraphicFramePr>
          <p:xfrm>
            <a:off x="3971590" y="2024825"/>
            <a:ext cx="434386" cy="383282"/>
          </p:xfrm>
          <a:graphic>
            <a:graphicData uri="http://schemas.openxmlformats.org/presentationml/2006/ole">
              <mc:AlternateContent xmlns:mc="http://schemas.openxmlformats.org/markup-compatibility/2006">
                <mc:Choice xmlns:v="urn:schemas-microsoft-com:vml" Requires="v">
                  <p:oleObj spid="_x0000_s2982" name="数式" r:id="rId4" imgW="215713" imgH="190335" progId="Equation.3">
                    <p:embed/>
                  </p:oleObj>
                </mc:Choice>
                <mc:Fallback>
                  <p:oleObj name="数式" r:id="rId4" imgW="215713" imgH="190335"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1590" y="2024825"/>
                          <a:ext cx="434386" cy="383282"/>
                        </a:xfrm>
                        <a:prstGeom prst="rect">
                          <a:avLst/>
                        </a:prstGeom>
                        <a:noFill/>
                        <a:extLst>
                          <a:ext uri="{909E8E84-426E-40DD-AFC4-6F175D3DCCD1}">
                            <a14:hiddenFill xmlns:a14="http://schemas.microsoft.com/office/drawing/2010/main">
                              <a:solidFill>
                                <a:srgbClr val="FFFF99"/>
                              </a:solidFill>
                            </a14:hiddenFill>
                          </a:ext>
                        </a:extLst>
                      </p:spPr>
                    </p:pic>
                  </p:oleObj>
                </mc:Fallback>
              </mc:AlternateContent>
            </a:graphicData>
          </a:graphic>
        </p:graphicFrame>
        <p:graphicFrame>
          <p:nvGraphicFramePr>
            <p:cNvPr id="49" name="オブジェクト 48"/>
            <p:cNvGraphicFramePr>
              <a:graphicFrameLocks noChangeAspect="1"/>
            </p:cNvGraphicFramePr>
            <p:nvPr>
              <p:extLst>
                <p:ext uri="{D42A27DB-BD31-4B8C-83A1-F6EECF244321}">
                  <p14:modId xmlns:p14="http://schemas.microsoft.com/office/powerpoint/2010/main" val="3372068782"/>
                </p:ext>
              </p:extLst>
            </p:nvPr>
          </p:nvGraphicFramePr>
          <p:xfrm>
            <a:off x="3329051" y="3789040"/>
            <a:ext cx="639763" cy="407988"/>
          </p:xfrm>
          <a:graphic>
            <a:graphicData uri="http://schemas.openxmlformats.org/presentationml/2006/ole">
              <mc:AlternateContent xmlns:mc="http://schemas.openxmlformats.org/markup-compatibility/2006">
                <mc:Choice xmlns:v="urn:schemas-microsoft-com:vml" Requires="v">
                  <p:oleObj spid="_x0000_s2983" name="数式" r:id="rId6" imgW="317225" imgH="203024" progId="Equation.3">
                    <p:embed/>
                  </p:oleObj>
                </mc:Choice>
                <mc:Fallback>
                  <p:oleObj name="数式" r:id="rId6" imgW="317225" imgH="203024"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9051" y="3789040"/>
                          <a:ext cx="639763" cy="407988"/>
                        </a:xfrm>
                        <a:prstGeom prst="rect">
                          <a:avLst/>
                        </a:prstGeom>
                        <a:noFill/>
                        <a:extLst>
                          <a:ext uri="{909E8E84-426E-40DD-AFC4-6F175D3DCCD1}">
                            <a14:hiddenFill xmlns:a14="http://schemas.microsoft.com/office/drawing/2010/main">
                              <a:solidFill>
                                <a:srgbClr val="FFFF99"/>
                              </a:solidFill>
                            </a14:hiddenFill>
                          </a:ext>
                        </a:extLst>
                      </p:spPr>
                    </p:pic>
                  </p:oleObj>
                </mc:Fallback>
              </mc:AlternateContent>
            </a:graphicData>
          </a:graphic>
        </p:graphicFrame>
        <p:graphicFrame>
          <p:nvGraphicFramePr>
            <p:cNvPr id="50" name="オブジェクト 49"/>
            <p:cNvGraphicFramePr>
              <a:graphicFrameLocks noChangeAspect="1"/>
            </p:cNvGraphicFramePr>
            <p:nvPr>
              <p:extLst>
                <p:ext uri="{D42A27DB-BD31-4B8C-83A1-F6EECF244321}">
                  <p14:modId xmlns:p14="http://schemas.microsoft.com/office/powerpoint/2010/main" val="279819056"/>
                </p:ext>
              </p:extLst>
            </p:nvPr>
          </p:nvGraphicFramePr>
          <p:xfrm>
            <a:off x="7355968" y="1573851"/>
            <a:ext cx="561975" cy="330200"/>
          </p:xfrm>
          <a:graphic>
            <a:graphicData uri="http://schemas.openxmlformats.org/presentationml/2006/ole">
              <mc:AlternateContent xmlns:mc="http://schemas.openxmlformats.org/markup-compatibility/2006">
                <mc:Choice xmlns:v="urn:schemas-microsoft-com:vml" Requires="v">
                  <p:oleObj spid="_x0000_s2984" name="数式" r:id="rId8" imgW="279279" imgH="165028" progId="Equation.3">
                    <p:embed/>
                  </p:oleObj>
                </mc:Choice>
                <mc:Fallback>
                  <p:oleObj name="数式" r:id="rId8" imgW="279279" imgH="165028"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55968" y="1573851"/>
                          <a:ext cx="561975" cy="33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 name="オブジェクト 50"/>
            <p:cNvGraphicFramePr>
              <a:graphicFrameLocks noChangeAspect="1"/>
            </p:cNvGraphicFramePr>
            <p:nvPr>
              <p:extLst>
                <p:ext uri="{D42A27DB-BD31-4B8C-83A1-F6EECF244321}">
                  <p14:modId xmlns:p14="http://schemas.microsoft.com/office/powerpoint/2010/main" val="1226366950"/>
                </p:ext>
              </p:extLst>
            </p:nvPr>
          </p:nvGraphicFramePr>
          <p:xfrm>
            <a:off x="6948266" y="3356992"/>
            <a:ext cx="509587" cy="407988"/>
          </p:xfrm>
          <a:graphic>
            <a:graphicData uri="http://schemas.openxmlformats.org/presentationml/2006/ole">
              <mc:AlternateContent xmlns:mc="http://schemas.openxmlformats.org/markup-compatibility/2006">
                <mc:Choice xmlns:v="urn:schemas-microsoft-com:vml" Requires="v">
                  <p:oleObj spid="_x0000_s2985" name="数式" r:id="rId10" imgW="253780" imgH="203024" progId="Equation.3">
                    <p:embed/>
                  </p:oleObj>
                </mc:Choice>
                <mc:Fallback>
                  <p:oleObj name="数式" r:id="rId10" imgW="253780" imgH="203024"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48266" y="3356992"/>
                          <a:ext cx="509587" cy="407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3" name="タイトル 1"/>
          <p:cNvSpPr txBox="1">
            <a:spLocks/>
          </p:cNvSpPr>
          <p:nvPr/>
        </p:nvSpPr>
        <p:spPr>
          <a:xfrm>
            <a:off x="683568" y="4541312"/>
            <a:ext cx="3384376" cy="903912"/>
          </a:xfrm>
          <a:prstGeom prst="rect">
            <a:avLst/>
          </a:prstGeom>
        </p:spPr>
        <p:txBody>
          <a:bodyPr vert="horz" lIns="91440" tIns="45720" rIns="91440" bIns="45720" rtlCol="0" anchor="ctr">
            <a:normAutofit/>
          </a:bodyPr>
          <a:lstStyle/>
          <a:p>
            <a:pPr algn="ctr">
              <a:spcBef>
                <a:spcPct val="0"/>
              </a:spcBef>
              <a:defRPr/>
            </a:pPr>
            <a:r>
              <a:rPr lang="en-US" altLang="ja-JP" sz="3600" dirty="0">
                <a:solidFill>
                  <a:schemeClr val="bg1"/>
                </a:solidFill>
                <a:effectLst>
                  <a:glow rad="228600">
                    <a:schemeClr val="accent5">
                      <a:satMod val="175000"/>
                      <a:alpha val="40000"/>
                    </a:schemeClr>
                  </a:glow>
                </a:effectLst>
                <a:latin typeface="Symbol" pitchFamily="18" charset="2"/>
              </a:rPr>
              <a:t>r</a:t>
            </a:r>
            <a:r>
              <a:rPr lang="en-US" altLang="ja-JP" sz="3600" dirty="0">
                <a:solidFill>
                  <a:prstClr val="white"/>
                </a:solidFill>
                <a:effectLst>
                  <a:glow rad="228600">
                    <a:schemeClr val="accent5">
                      <a:satMod val="175000"/>
                      <a:alpha val="40000"/>
                    </a:schemeClr>
                  </a:glow>
                </a:effectLst>
              </a:rPr>
              <a:t> mode (qq)</a:t>
            </a:r>
            <a:endParaRPr lang="ja-JP" altLang="en-US" sz="3600" dirty="0">
              <a:solidFill>
                <a:prstClr val="white"/>
              </a:solidFill>
              <a:effectLst>
                <a:glow rad="228600">
                  <a:schemeClr val="accent5">
                    <a:satMod val="175000"/>
                    <a:alpha val="40000"/>
                  </a:schemeClr>
                </a:glow>
              </a:effectLst>
            </a:endParaRPr>
          </a:p>
        </p:txBody>
      </p:sp>
      <p:sp>
        <p:nvSpPr>
          <p:cNvPr id="54" name="タイトル 1"/>
          <p:cNvSpPr txBox="1">
            <a:spLocks/>
          </p:cNvSpPr>
          <p:nvPr/>
        </p:nvSpPr>
        <p:spPr>
          <a:xfrm>
            <a:off x="5580112" y="4541312"/>
            <a:ext cx="2865512" cy="903912"/>
          </a:xfrm>
          <a:prstGeom prst="rect">
            <a:avLst/>
          </a:prstGeom>
        </p:spPr>
        <p:txBody>
          <a:bodyPr vert="horz" lIns="91440" tIns="45720" rIns="91440" bIns="45720" rtlCol="0" anchor="ctr">
            <a:normAutofit/>
          </a:bodyPr>
          <a:lstStyle/>
          <a:p>
            <a:pPr algn="ctr">
              <a:spcBef>
                <a:spcPct val="0"/>
              </a:spcBef>
              <a:defRPr/>
            </a:pPr>
            <a:r>
              <a:rPr lang="en-US" altLang="ja-JP" sz="3600" b="1" dirty="0">
                <a:solidFill>
                  <a:schemeClr val="bg1"/>
                </a:solidFill>
                <a:effectLst>
                  <a:glow rad="228600">
                    <a:schemeClr val="accent2">
                      <a:satMod val="175000"/>
                      <a:alpha val="40000"/>
                    </a:schemeClr>
                  </a:glow>
                </a:effectLst>
                <a:latin typeface="Symbol" pitchFamily="18" charset="2"/>
              </a:rPr>
              <a:t>l</a:t>
            </a:r>
            <a:r>
              <a:rPr lang="en-US" altLang="ja-JP" sz="3600" dirty="0">
                <a:solidFill>
                  <a:prstClr val="white"/>
                </a:solidFill>
                <a:effectLst>
                  <a:glow rad="228600">
                    <a:schemeClr val="accent2">
                      <a:satMod val="175000"/>
                      <a:alpha val="40000"/>
                    </a:schemeClr>
                  </a:glow>
                </a:effectLst>
              </a:rPr>
              <a:t> mode [</a:t>
            </a:r>
            <a:r>
              <a:rPr lang="en-US" altLang="ja-JP" sz="3600" dirty="0" err="1">
                <a:solidFill>
                  <a:prstClr val="white"/>
                </a:solidFill>
                <a:effectLst>
                  <a:glow rad="228600">
                    <a:schemeClr val="accent2">
                      <a:satMod val="175000"/>
                      <a:alpha val="40000"/>
                    </a:schemeClr>
                  </a:glow>
                </a:effectLst>
              </a:rPr>
              <a:t>qq</a:t>
            </a:r>
            <a:r>
              <a:rPr lang="en-US" altLang="ja-JP" sz="3600" dirty="0">
                <a:solidFill>
                  <a:prstClr val="white"/>
                </a:solidFill>
                <a:effectLst>
                  <a:glow rad="228600">
                    <a:schemeClr val="accent2">
                      <a:satMod val="175000"/>
                      <a:alpha val="40000"/>
                    </a:schemeClr>
                  </a:glow>
                </a:effectLst>
              </a:rPr>
              <a:t>]</a:t>
            </a:r>
            <a:endParaRPr lang="ja-JP" altLang="en-US" sz="3600" dirty="0">
              <a:solidFill>
                <a:prstClr val="white"/>
              </a:solidFill>
              <a:effectLst>
                <a:glow rad="228600">
                  <a:schemeClr val="accent2">
                    <a:satMod val="175000"/>
                    <a:alpha val="40000"/>
                  </a:schemeClr>
                </a:glow>
              </a:effectLst>
            </a:endParaRPr>
          </a:p>
        </p:txBody>
      </p:sp>
      <p:sp>
        <p:nvSpPr>
          <p:cNvPr id="58" name="正方形/長方形 57"/>
          <p:cNvSpPr/>
          <p:nvPr/>
        </p:nvSpPr>
        <p:spPr>
          <a:xfrm>
            <a:off x="1140262" y="5377113"/>
            <a:ext cx="2447041" cy="584775"/>
          </a:xfrm>
          <a:prstGeom prst="rect">
            <a:avLst/>
          </a:prstGeom>
        </p:spPr>
        <p:txBody>
          <a:bodyPr wrap="square">
            <a:spAutoFit/>
          </a:bodyPr>
          <a:lstStyle/>
          <a:p>
            <a:pPr marL="87313" lvl="1"/>
            <a:r>
              <a:rPr lang="en-US" altLang="ja-JP" sz="2400" dirty="0" smtClean="0">
                <a:solidFill>
                  <a:prstClr val="white"/>
                </a:solidFill>
              </a:rPr>
              <a:t> </a:t>
            </a:r>
            <a:r>
              <a:rPr lang="en-US" altLang="ja-JP" sz="2400" dirty="0" smtClean="0">
                <a:solidFill>
                  <a:prstClr val="white"/>
                </a:solidFill>
                <a:latin typeface="Symbol" pitchFamily="18" charset="2"/>
              </a:rPr>
              <a:t>G(</a:t>
            </a:r>
            <a:r>
              <a:rPr lang="en-US" altLang="ja-JP" sz="2400" i="1" dirty="0" err="1" smtClean="0">
                <a:solidFill>
                  <a:prstClr val="white"/>
                </a:solidFill>
                <a:latin typeface="Symbol" pitchFamily="18" charset="2"/>
              </a:rPr>
              <a:t>S</a:t>
            </a:r>
            <a:r>
              <a:rPr lang="en-US" altLang="ja-JP" sz="2400" i="1" baseline="-25000" dirty="0" err="1" smtClean="0">
                <a:solidFill>
                  <a:prstClr val="white"/>
                </a:solidFill>
              </a:rPr>
              <a:t>c</a:t>
            </a:r>
            <a:r>
              <a:rPr lang="en-US" altLang="ja-JP" sz="2400" i="1" dirty="0" err="1" smtClean="0">
                <a:solidFill>
                  <a:prstClr val="white"/>
                </a:solidFill>
                <a:latin typeface="Symbol" pitchFamily="18" charset="2"/>
              </a:rPr>
              <a:t>p</a:t>
            </a:r>
            <a:r>
              <a:rPr lang="en-US" altLang="ja-JP" sz="2400" i="1" dirty="0" smtClean="0">
                <a:solidFill>
                  <a:prstClr val="white"/>
                </a:solidFill>
                <a:latin typeface="Symbol" pitchFamily="18" charset="2"/>
              </a:rPr>
              <a:t> </a:t>
            </a:r>
            <a:r>
              <a:rPr lang="en-US" altLang="ja-JP" sz="2400" dirty="0" smtClean="0">
                <a:solidFill>
                  <a:prstClr val="white"/>
                </a:solidFill>
              </a:rPr>
              <a:t>) </a:t>
            </a:r>
            <a:r>
              <a:rPr lang="en-US" altLang="ja-JP" sz="3200" b="1" dirty="0" smtClean="0">
                <a:solidFill>
                  <a:srgbClr val="00FFFF"/>
                </a:solidFill>
              </a:rPr>
              <a:t>&gt;</a:t>
            </a:r>
            <a:r>
              <a:rPr lang="en-US" altLang="ja-JP" sz="2400" dirty="0" smtClean="0">
                <a:solidFill>
                  <a:prstClr val="white"/>
                </a:solidFill>
              </a:rPr>
              <a:t> </a:t>
            </a:r>
            <a:r>
              <a:rPr lang="en-US" altLang="ja-JP" sz="2400" dirty="0" smtClean="0">
                <a:solidFill>
                  <a:prstClr val="white"/>
                </a:solidFill>
                <a:latin typeface="Symbol" pitchFamily="18" charset="2"/>
              </a:rPr>
              <a:t>G(</a:t>
            </a:r>
            <a:r>
              <a:rPr lang="en-US" altLang="ja-JP" sz="2400" i="1" dirty="0" err="1" smtClean="0">
                <a:solidFill>
                  <a:prstClr val="white"/>
                </a:solidFill>
              </a:rPr>
              <a:t>pD</a:t>
            </a:r>
            <a:r>
              <a:rPr lang="en-US" altLang="ja-JP" sz="2400" i="1" dirty="0" smtClean="0">
                <a:solidFill>
                  <a:prstClr val="white"/>
                </a:solidFill>
              </a:rPr>
              <a:t>)</a:t>
            </a:r>
            <a:endParaRPr lang="en-US" altLang="ja-JP" sz="2400" dirty="0">
              <a:solidFill>
                <a:prstClr val="white"/>
              </a:solidFill>
            </a:endParaRPr>
          </a:p>
        </p:txBody>
      </p:sp>
      <p:sp>
        <p:nvSpPr>
          <p:cNvPr id="59" name="正方形/長方形 58"/>
          <p:cNvSpPr/>
          <p:nvPr/>
        </p:nvSpPr>
        <p:spPr>
          <a:xfrm>
            <a:off x="5681124" y="5428995"/>
            <a:ext cx="2447041" cy="584775"/>
          </a:xfrm>
          <a:prstGeom prst="rect">
            <a:avLst/>
          </a:prstGeom>
        </p:spPr>
        <p:txBody>
          <a:bodyPr wrap="square">
            <a:spAutoFit/>
          </a:bodyPr>
          <a:lstStyle/>
          <a:p>
            <a:pPr marL="87313" lvl="1"/>
            <a:r>
              <a:rPr lang="en-US" altLang="ja-JP" sz="2400" dirty="0" smtClean="0">
                <a:solidFill>
                  <a:prstClr val="white"/>
                </a:solidFill>
              </a:rPr>
              <a:t> </a:t>
            </a:r>
            <a:r>
              <a:rPr lang="en-US" altLang="ja-JP" sz="2400" dirty="0" smtClean="0">
                <a:solidFill>
                  <a:prstClr val="white"/>
                </a:solidFill>
                <a:latin typeface="Symbol" pitchFamily="18" charset="2"/>
              </a:rPr>
              <a:t>G(</a:t>
            </a:r>
            <a:r>
              <a:rPr lang="en-US" altLang="ja-JP" sz="2400" i="1" dirty="0" err="1" smtClean="0">
                <a:solidFill>
                  <a:prstClr val="white"/>
                </a:solidFill>
                <a:latin typeface="Symbol" pitchFamily="18" charset="2"/>
              </a:rPr>
              <a:t>S</a:t>
            </a:r>
            <a:r>
              <a:rPr lang="en-US" altLang="ja-JP" sz="2400" i="1" baseline="-25000" dirty="0" err="1" smtClean="0">
                <a:solidFill>
                  <a:prstClr val="white"/>
                </a:solidFill>
              </a:rPr>
              <a:t>c</a:t>
            </a:r>
            <a:r>
              <a:rPr lang="en-US" altLang="ja-JP" sz="2400" i="1" dirty="0" err="1" smtClean="0">
                <a:solidFill>
                  <a:prstClr val="white"/>
                </a:solidFill>
                <a:latin typeface="Symbol" pitchFamily="18" charset="2"/>
              </a:rPr>
              <a:t>p</a:t>
            </a:r>
            <a:r>
              <a:rPr lang="en-US" altLang="ja-JP" sz="2400" i="1" dirty="0" smtClean="0">
                <a:solidFill>
                  <a:prstClr val="white"/>
                </a:solidFill>
                <a:latin typeface="Symbol" pitchFamily="18" charset="2"/>
              </a:rPr>
              <a:t> </a:t>
            </a:r>
            <a:r>
              <a:rPr lang="en-US" altLang="ja-JP" sz="2400" dirty="0" smtClean="0">
                <a:solidFill>
                  <a:prstClr val="white"/>
                </a:solidFill>
              </a:rPr>
              <a:t>) </a:t>
            </a:r>
            <a:r>
              <a:rPr lang="en-US" altLang="ja-JP" sz="3200" b="1" dirty="0" smtClean="0">
                <a:solidFill>
                  <a:srgbClr val="FFFF00"/>
                </a:solidFill>
              </a:rPr>
              <a:t>&lt;</a:t>
            </a:r>
            <a:r>
              <a:rPr lang="en-US" altLang="ja-JP" sz="2400" dirty="0" smtClean="0">
                <a:solidFill>
                  <a:prstClr val="white"/>
                </a:solidFill>
              </a:rPr>
              <a:t> </a:t>
            </a:r>
            <a:r>
              <a:rPr lang="en-US" altLang="ja-JP" sz="2400" dirty="0" smtClean="0">
                <a:solidFill>
                  <a:prstClr val="white"/>
                </a:solidFill>
                <a:latin typeface="Symbol" pitchFamily="18" charset="2"/>
              </a:rPr>
              <a:t>G(</a:t>
            </a:r>
            <a:r>
              <a:rPr lang="en-US" altLang="ja-JP" sz="2400" i="1" dirty="0" err="1" smtClean="0">
                <a:solidFill>
                  <a:prstClr val="white"/>
                </a:solidFill>
              </a:rPr>
              <a:t>pD</a:t>
            </a:r>
            <a:r>
              <a:rPr lang="en-US" altLang="ja-JP" sz="2400" i="1" dirty="0" smtClean="0">
                <a:solidFill>
                  <a:prstClr val="white"/>
                </a:solidFill>
              </a:rPr>
              <a:t>)</a:t>
            </a:r>
            <a:endParaRPr lang="en-US" altLang="ja-JP" sz="2400" dirty="0">
              <a:solidFill>
                <a:prstClr val="white"/>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56105"/>
            <a:ext cx="8229600" cy="893762"/>
          </a:xfrm>
        </p:spPr>
        <p:txBody>
          <a:bodyPr/>
          <a:lstStyle/>
          <a:p>
            <a:r>
              <a:rPr lang="en-US" altLang="ja-JP" sz="4000" dirty="0" smtClean="0">
                <a:solidFill>
                  <a:schemeClr val="bg1"/>
                </a:solidFill>
              </a:rPr>
              <a:t>Strategy</a:t>
            </a:r>
            <a:endParaRPr kumimoji="1" lang="ja-JP" altLang="en-US" sz="4000" dirty="0">
              <a:solidFill>
                <a:schemeClr val="bg1"/>
              </a:solidFill>
            </a:endParaRPr>
          </a:p>
        </p:txBody>
      </p:sp>
      <p:sp>
        <p:nvSpPr>
          <p:cNvPr id="3" name="コンテンツ プレースホルダー 2"/>
          <p:cNvSpPr>
            <a:spLocks noGrp="1"/>
          </p:cNvSpPr>
          <p:nvPr>
            <p:ph idx="1"/>
          </p:nvPr>
        </p:nvSpPr>
        <p:spPr>
          <a:xfrm>
            <a:off x="236850" y="1156525"/>
            <a:ext cx="8788400" cy="5187952"/>
          </a:xfrm>
        </p:spPr>
        <p:txBody>
          <a:bodyPr/>
          <a:lstStyle/>
          <a:p>
            <a:pPr marL="514350" indent="-514350">
              <a:buFont typeface="+mj-lt"/>
              <a:buAutoNum type="arabicPeriod"/>
            </a:pPr>
            <a:r>
              <a:rPr lang="en-US" altLang="ja-JP" dirty="0">
                <a:solidFill>
                  <a:schemeClr val="bg1"/>
                </a:solidFill>
              </a:rPr>
              <a:t>C</a:t>
            </a:r>
            <a:r>
              <a:rPr lang="en-US" altLang="ja-JP" dirty="0" smtClean="0">
                <a:solidFill>
                  <a:schemeClr val="bg1"/>
                </a:solidFill>
              </a:rPr>
              <a:t>harmed baryon spectroscopy.</a:t>
            </a:r>
          </a:p>
          <a:p>
            <a:pPr marL="400050" lvl="1" indent="0">
              <a:buNone/>
            </a:pPr>
            <a:r>
              <a:rPr lang="en-US" altLang="ja-JP" dirty="0" smtClean="0">
                <a:solidFill>
                  <a:schemeClr val="bg1"/>
                </a:solidFill>
              </a:rPr>
              <a:t>Key issue is the p(</a:t>
            </a:r>
            <a:r>
              <a:rPr lang="en-US" altLang="ja-JP" i="1" dirty="0" smtClean="0">
                <a:solidFill>
                  <a:schemeClr val="bg1"/>
                </a:solidFill>
                <a:latin typeface="Symbol" panose="05050102010706020507" pitchFamily="18" charset="2"/>
              </a:rPr>
              <a:t>p</a:t>
            </a:r>
            <a:r>
              <a:rPr lang="en-US" altLang="ja-JP" i="1" baseline="30000" dirty="0" smtClean="0">
                <a:solidFill>
                  <a:schemeClr val="bg1"/>
                </a:solidFill>
                <a:latin typeface="Symbol" panose="05050102010706020507" pitchFamily="18" charset="2"/>
              </a:rPr>
              <a:t>-</a:t>
            </a:r>
            <a:r>
              <a:rPr lang="en-US" altLang="ja-JP" i="1" dirty="0">
                <a:solidFill>
                  <a:schemeClr val="bg1"/>
                </a:solidFill>
              </a:rPr>
              <a:t>,D</a:t>
            </a:r>
            <a:r>
              <a:rPr lang="en-US" altLang="ja-JP" i="1" dirty="0" smtClean="0">
                <a:solidFill>
                  <a:schemeClr val="bg1"/>
                </a:solidFill>
              </a:rPr>
              <a:t>*</a:t>
            </a:r>
            <a:r>
              <a:rPr lang="en-US" altLang="ja-JP" i="1" baseline="30000" dirty="0" smtClean="0">
                <a:solidFill>
                  <a:schemeClr val="bg1"/>
                </a:solidFill>
              </a:rPr>
              <a:t>-</a:t>
            </a:r>
            <a:r>
              <a:rPr lang="en-US" altLang="ja-JP" dirty="0" smtClean="0">
                <a:solidFill>
                  <a:schemeClr val="bg1"/>
                </a:solidFill>
              </a:rPr>
              <a:t>)</a:t>
            </a:r>
            <a:r>
              <a:rPr lang="en-US" altLang="ja-JP" dirty="0" err="1" smtClean="0">
                <a:solidFill>
                  <a:schemeClr val="bg1"/>
                </a:solidFill>
                <a:latin typeface="Symbol" panose="05050102010706020507" pitchFamily="18" charset="2"/>
              </a:rPr>
              <a:t>L</a:t>
            </a:r>
            <a:r>
              <a:rPr lang="en-US" altLang="ja-JP" baseline="-25000" dirty="0" err="1" smtClean="0">
                <a:solidFill>
                  <a:schemeClr val="bg1"/>
                </a:solidFill>
              </a:rPr>
              <a:t>c</a:t>
            </a:r>
            <a:r>
              <a:rPr lang="en-US" altLang="ja-JP" dirty="0" smtClean="0">
                <a:solidFill>
                  <a:schemeClr val="bg1"/>
                </a:solidFill>
              </a:rPr>
              <a:t> cross section… </a:t>
            </a:r>
          </a:p>
          <a:p>
            <a:pPr marL="400050" lvl="1" indent="0">
              <a:buNone/>
            </a:pPr>
            <a:r>
              <a:rPr lang="en-US" altLang="ja-JP" dirty="0" smtClean="0">
                <a:solidFill>
                  <a:schemeClr val="bg1"/>
                </a:solidFill>
              </a:rPr>
              <a:t>      “C.S. ~ 1 </a:t>
            </a:r>
            <a:r>
              <a:rPr lang="en-US" altLang="ja-JP" dirty="0" err="1" smtClean="0">
                <a:solidFill>
                  <a:schemeClr val="bg1"/>
                </a:solidFill>
              </a:rPr>
              <a:t>nb</a:t>
            </a:r>
            <a:r>
              <a:rPr lang="en-US" altLang="ja-JP" dirty="0" smtClean="0">
                <a:solidFill>
                  <a:schemeClr val="bg1"/>
                </a:solidFill>
              </a:rPr>
              <a:t>” can be confirmed in ~10 days or so.</a:t>
            </a:r>
          </a:p>
          <a:p>
            <a:pPr marL="857250" lvl="1" indent="-457200"/>
            <a:r>
              <a:rPr lang="en-US" altLang="ja-JP" dirty="0" smtClean="0">
                <a:solidFill>
                  <a:schemeClr val="bg1"/>
                </a:solidFill>
              </a:rPr>
              <a:t>Go </a:t>
            </a:r>
            <a:r>
              <a:rPr lang="en-US" altLang="ja-JP" dirty="0">
                <a:solidFill>
                  <a:schemeClr val="bg1"/>
                </a:solidFill>
              </a:rPr>
              <a:t>to the </a:t>
            </a:r>
            <a:r>
              <a:rPr lang="en-US" altLang="ja-JP" i="1" dirty="0">
                <a:solidFill>
                  <a:schemeClr val="bg1"/>
                </a:solidFill>
              </a:rPr>
              <a:t>2</a:t>
            </a:r>
            <a:r>
              <a:rPr lang="en-US" altLang="ja-JP" i="1" baseline="30000" dirty="0">
                <a:solidFill>
                  <a:schemeClr val="bg1"/>
                </a:solidFill>
              </a:rPr>
              <a:t>nd</a:t>
            </a:r>
            <a:r>
              <a:rPr lang="en-US" altLang="ja-JP" dirty="0">
                <a:solidFill>
                  <a:schemeClr val="bg1"/>
                </a:solidFill>
              </a:rPr>
              <a:t> step </a:t>
            </a:r>
            <a:r>
              <a:rPr lang="en-US" altLang="ja-JP" dirty="0" smtClean="0">
                <a:solidFill>
                  <a:schemeClr val="bg1"/>
                </a:solidFill>
              </a:rPr>
              <a:t>when the C.S. &lt;&lt; 1 </a:t>
            </a:r>
            <a:r>
              <a:rPr lang="en-US" altLang="ja-JP" dirty="0" err="1" smtClean="0">
                <a:solidFill>
                  <a:schemeClr val="bg1"/>
                </a:solidFill>
              </a:rPr>
              <a:t>nb.</a:t>
            </a:r>
            <a:endParaRPr lang="en-US" altLang="ja-JP" dirty="0" smtClean="0">
              <a:solidFill>
                <a:schemeClr val="bg1"/>
              </a:solidFill>
            </a:endParaRPr>
          </a:p>
          <a:p>
            <a:pPr marL="514350" indent="-514350">
              <a:buFont typeface="+mj-lt"/>
              <a:buAutoNum type="arabicPeriod"/>
            </a:pPr>
            <a:r>
              <a:rPr lang="en-US" altLang="ja-JP" dirty="0" smtClean="0">
                <a:solidFill>
                  <a:schemeClr val="bg1"/>
                </a:solidFill>
              </a:rPr>
              <a:t>Hyperon spectroscopy </a:t>
            </a:r>
            <a:r>
              <a:rPr lang="en-US" altLang="ja-JP" dirty="0">
                <a:solidFill>
                  <a:schemeClr val="bg1"/>
                </a:solidFill>
              </a:rPr>
              <a:t>via (</a:t>
            </a:r>
            <a:r>
              <a:rPr lang="en-US" altLang="ja-JP" i="1" dirty="0">
                <a:solidFill>
                  <a:schemeClr val="bg1"/>
                </a:solidFill>
                <a:latin typeface="Symbol" panose="05050102010706020507" pitchFamily="18" charset="2"/>
              </a:rPr>
              <a:t>p</a:t>
            </a:r>
            <a:r>
              <a:rPr lang="en-US" altLang="ja-JP" i="1" baseline="30000" dirty="0">
                <a:solidFill>
                  <a:schemeClr val="bg1"/>
                </a:solidFill>
                <a:latin typeface="Symbol" panose="05050102010706020507" pitchFamily="18" charset="2"/>
              </a:rPr>
              <a:t>-</a:t>
            </a:r>
            <a:r>
              <a:rPr lang="en-US" altLang="ja-JP" i="1" dirty="0">
                <a:solidFill>
                  <a:schemeClr val="bg1"/>
                </a:solidFill>
              </a:rPr>
              <a:t>,</a:t>
            </a:r>
            <a:r>
              <a:rPr lang="en-US" altLang="ja-JP" i="1" dirty="0" smtClean="0">
                <a:solidFill>
                  <a:schemeClr val="bg1"/>
                </a:solidFill>
              </a:rPr>
              <a:t>K*</a:t>
            </a:r>
            <a:r>
              <a:rPr lang="en-US" altLang="ja-JP" i="1" baseline="30000" dirty="0" smtClean="0">
                <a:solidFill>
                  <a:schemeClr val="bg1"/>
                </a:solidFill>
              </a:rPr>
              <a:t>0</a:t>
            </a:r>
            <a:r>
              <a:rPr lang="en-US" altLang="ja-JP" dirty="0" smtClean="0">
                <a:solidFill>
                  <a:schemeClr val="bg1"/>
                </a:solidFill>
              </a:rPr>
              <a:t>)… </a:t>
            </a:r>
          </a:p>
          <a:p>
            <a:pPr marL="857250" lvl="1" indent="-457200"/>
            <a:r>
              <a:rPr lang="en-US" altLang="ja-JP" dirty="0" err="1" smtClean="0">
                <a:solidFill>
                  <a:schemeClr val="bg1"/>
                </a:solidFill>
              </a:rPr>
              <a:t>Diquark</a:t>
            </a:r>
            <a:r>
              <a:rPr lang="en-US" altLang="ja-JP" dirty="0" smtClean="0">
                <a:solidFill>
                  <a:schemeClr val="bg1"/>
                </a:solidFill>
              </a:rPr>
              <a:t> motions </a:t>
            </a:r>
            <a:r>
              <a:rPr lang="en-US" altLang="ja-JP" dirty="0">
                <a:solidFill>
                  <a:schemeClr val="bg1"/>
                </a:solidFill>
              </a:rPr>
              <a:t>(</a:t>
            </a:r>
            <a:r>
              <a:rPr lang="en-US" altLang="ja-JP" i="1" dirty="0" smtClean="0">
                <a:solidFill>
                  <a:schemeClr val="bg1"/>
                </a:solidFill>
                <a:effectLst>
                  <a:glow rad="228600">
                    <a:schemeClr val="accent2">
                      <a:satMod val="175000"/>
                      <a:alpha val="40000"/>
                    </a:schemeClr>
                  </a:glow>
                </a:effectLst>
                <a:latin typeface="Symbol" panose="05050102010706020507" pitchFamily="18" charset="2"/>
              </a:rPr>
              <a:t>l</a:t>
            </a:r>
            <a:r>
              <a:rPr lang="en-US" altLang="ja-JP" i="1" dirty="0" smtClean="0">
                <a:solidFill>
                  <a:schemeClr val="bg1"/>
                </a:solidFill>
                <a:latin typeface="Symbol" panose="05050102010706020507" pitchFamily="18" charset="2"/>
              </a:rPr>
              <a:t>/</a:t>
            </a:r>
            <a:r>
              <a:rPr lang="en-US" altLang="ja-JP" i="1" dirty="0" smtClean="0">
                <a:solidFill>
                  <a:schemeClr val="bg1"/>
                </a:solidFill>
                <a:effectLst>
                  <a:glow rad="228600">
                    <a:schemeClr val="accent5">
                      <a:satMod val="175000"/>
                      <a:alpha val="40000"/>
                    </a:schemeClr>
                  </a:glow>
                </a:effectLst>
                <a:latin typeface="Symbol" panose="05050102010706020507" pitchFamily="18" charset="2"/>
              </a:rPr>
              <a:t>r</a:t>
            </a:r>
            <a:r>
              <a:rPr lang="en-US" altLang="ja-JP" dirty="0" smtClean="0">
                <a:solidFill>
                  <a:schemeClr val="bg1"/>
                </a:solidFill>
              </a:rPr>
              <a:t> </a:t>
            </a:r>
            <a:r>
              <a:rPr lang="en-US" altLang="ja-JP" dirty="0">
                <a:solidFill>
                  <a:schemeClr val="bg1"/>
                </a:solidFill>
              </a:rPr>
              <a:t>mode </a:t>
            </a:r>
            <a:r>
              <a:rPr lang="en-US" altLang="ja-JP" dirty="0" smtClean="0">
                <a:solidFill>
                  <a:schemeClr val="bg1"/>
                </a:solidFill>
              </a:rPr>
              <a:t>ID) for </a:t>
            </a:r>
            <a:r>
              <a:rPr lang="en-US" altLang="ja-JP" i="1" dirty="0" smtClean="0">
                <a:solidFill>
                  <a:srgbClr val="00FFFF"/>
                </a:solidFill>
              </a:rPr>
              <a:t>known states</a:t>
            </a:r>
            <a:r>
              <a:rPr lang="en-US" altLang="ja-JP" dirty="0" smtClean="0">
                <a:solidFill>
                  <a:srgbClr val="00FFFF"/>
                </a:solidFill>
              </a:rPr>
              <a:t> </a:t>
            </a:r>
            <a:endParaRPr lang="en-US" altLang="ja-JP" dirty="0" smtClean="0">
              <a:solidFill>
                <a:schemeClr val="bg1"/>
              </a:solidFill>
            </a:endParaRPr>
          </a:p>
          <a:p>
            <a:pPr lvl="2">
              <a:buFont typeface="Wingdings" panose="05000000000000000000" pitchFamily="2" charset="2"/>
              <a:buChar char="ü"/>
            </a:pPr>
            <a:r>
              <a:rPr lang="en-US" altLang="ja-JP" dirty="0" smtClean="0">
                <a:solidFill>
                  <a:schemeClr val="bg1"/>
                </a:solidFill>
              </a:rPr>
              <a:t> </a:t>
            </a:r>
            <a:r>
              <a:rPr lang="en-US" altLang="ja-JP" dirty="0" smtClean="0">
                <a:solidFill>
                  <a:srgbClr val="FFFF00"/>
                </a:solidFill>
              </a:rPr>
              <a:t>Production Rate</a:t>
            </a:r>
            <a:r>
              <a:rPr lang="en-US" altLang="ja-JP" dirty="0" smtClean="0">
                <a:solidFill>
                  <a:schemeClr val="bg1"/>
                </a:solidFill>
              </a:rPr>
              <a:t>: favor </a:t>
            </a:r>
            <a:r>
              <a:rPr lang="en-US" altLang="ja-JP" i="1" dirty="0" smtClean="0">
                <a:solidFill>
                  <a:schemeClr val="bg1"/>
                </a:solidFill>
                <a:effectLst>
                  <a:glow rad="228600">
                    <a:schemeClr val="accent2">
                      <a:satMod val="175000"/>
                      <a:alpha val="40000"/>
                    </a:schemeClr>
                  </a:glow>
                </a:effectLst>
                <a:latin typeface="Symbol" panose="05050102010706020507" pitchFamily="18" charset="2"/>
              </a:rPr>
              <a:t>l</a:t>
            </a:r>
            <a:r>
              <a:rPr lang="en-US" altLang="ja-JP" dirty="0" smtClean="0">
                <a:solidFill>
                  <a:schemeClr val="bg1"/>
                </a:solidFill>
              </a:rPr>
              <a:t>-mode</a:t>
            </a:r>
          </a:p>
          <a:p>
            <a:pPr marL="914400" lvl="2" indent="0">
              <a:buNone/>
            </a:pPr>
            <a:r>
              <a:rPr lang="en-US" altLang="ja-JP" dirty="0" smtClean="0">
                <a:solidFill>
                  <a:schemeClr val="bg1"/>
                </a:solidFill>
              </a:rPr>
              <a:t>                                          </a:t>
            </a:r>
            <a:r>
              <a:rPr lang="ja-JP" altLang="en-US" dirty="0" smtClean="0">
                <a:solidFill>
                  <a:schemeClr val="bg1"/>
                </a:solidFill>
              </a:rPr>
              <a:t> ↔</a:t>
            </a:r>
            <a:r>
              <a:rPr lang="en-US" altLang="ja-JP" dirty="0" smtClean="0">
                <a:solidFill>
                  <a:schemeClr val="bg1"/>
                </a:solidFill>
              </a:rPr>
              <a:t> </a:t>
            </a:r>
            <a:r>
              <a:rPr lang="en-US" altLang="ja-JP" i="1" dirty="0" smtClean="0">
                <a:solidFill>
                  <a:schemeClr val="bg1"/>
                </a:solidFill>
                <a:effectLst>
                  <a:glow rad="228600">
                    <a:schemeClr val="accent5">
                      <a:satMod val="175000"/>
                      <a:alpha val="40000"/>
                    </a:schemeClr>
                  </a:glow>
                </a:effectLst>
                <a:latin typeface="Symbol" panose="05050102010706020507" pitchFamily="18" charset="2"/>
              </a:rPr>
              <a:t>r</a:t>
            </a:r>
            <a:r>
              <a:rPr lang="en-US" altLang="ja-JP" dirty="0" smtClean="0">
                <a:solidFill>
                  <a:schemeClr val="bg1"/>
                </a:solidFill>
              </a:rPr>
              <a:t>-mode through </a:t>
            </a:r>
            <a:r>
              <a:rPr lang="en-US" altLang="ja-JP" i="1" dirty="0">
                <a:solidFill>
                  <a:schemeClr val="bg1"/>
                </a:solidFill>
                <a:effectLst>
                  <a:glow rad="228600">
                    <a:schemeClr val="accent2">
                      <a:satMod val="175000"/>
                      <a:alpha val="40000"/>
                    </a:schemeClr>
                  </a:glow>
                </a:effectLst>
                <a:latin typeface="Symbol" panose="05050102010706020507" pitchFamily="18" charset="2"/>
              </a:rPr>
              <a:t>l</a:t>
            </a:r>
            <a:r>
              <a:rPr lang="en-US" altLang="ja-JP" i="1" dirty="0">
                <a:solidFill>
                  <a:schemeClr val="bg1"/>
                </a:solidFill>
                <a:latin typeface="Symbol" panose="05050102010706020507" pitchFamily="18" charset="2"/>
              </a:rPr>
              <a:t>/</a:t>
            </a:r>
            <a:r>
              <a:rPr lang="en-US" altLang="ja-JP" i="1" dirty="0">
                <a:solidFill>
                  <a:schemeClr val="bg1"/>
                </a:solidFill>
                <a:effectLst>
                  <a:glow rad="228600">
                    <a:schemeClr val="accent5">
                      <a:satMod val="175000"/>
                      <a:alpha val="40000"/>
                    </a:schemeClr>
                  </a:glow>
                </a:effectLst>
                <a:latin typeface="Symbol" panose="05050102010706020507" pitchFamily="18" charset="2"/>
              </a:rPr>
              <a:t>r</a:t>
            </a:r>
            <a:r>
              <a:rPr lang="en-US" altLang="ja-JP" dirty="0" smtClean="0">
                <a:solidFill>
                  <a:schemeClr val="bg1"/>
                </a:solidFill>
              </a:rPr>
              <a:t> mixing</a:t>
            </a:r>
          </a:p>
          <a:p>
            <a:pPr lvl="2">
              <a:buFont typeface="Wingdings" panose="05000000000000000000" pitchFamily="2" charset="2"/>
              <a:buChar char="ü"/>
            </a:pPr>
            <a:r>
              <a:rPr lang="en-US" altLang="ja-JP" dirty="0">
                <a:solidFill>
                  <a:schemeClr val="bg1"/>
                </a:solidFill>
              </a:rPr>
              <a:t> </a:t>
            </a:r>
            <a:r>
              <a:rPr lang="en-US" altLang="ja-JP" dirty="0" smtClean="0">
                <a:solidFill>
                  <a:srgbClr val="FFFF00"/>
                </a:solidFill>
              </a:rPr>
              <a:t>Decay Branching Ratio</a:t>
            </a:r>
            <a:r>
              <a:rPr lang="en-US" altLang="ja-JP" dirty="0" smtClean="0">
                <a:solidFill>
                  <a:schemeClr val="bg1"/>
                </a:solidFill>
              </a:rPr>
              <a:t>: </a:t>
            </a:r>
            <a:r>
              <a:rPr lang="en-US" altLang="ja-JP" i="1" dirty="0" smtClean="0">
                <a:solidFill>
                  <a:schemeClr val="bg1"/>
                </a:solidFill>
                <a:latin typeface="Symbol" panose="05050102010706020507" pitchFamily="18" charset="2"/>
              </a:rPr>
              <a:t>G</a:t>
            </a:r>
            <a:r>
              <a:rPr lang="en-US" altLang="ja-JP" dirty="0" smtClean="0">
                <a:solidFill>
                  <a:schemeClr val="bg1"/>
                </a:solidFill>
              </a:rPr>
              <a:t>(</a:t>
            </a:r>
            <a:r>
              <a:rPr lang="en-US" altLang="ja-JP" i="1" dirty="0" smtClean="0">
                <a:solidFill>
                  <a:schemeClr val="bg1"/>
                </a:solidFill>
              </a:rPr>
              <a:t>NK</a:t>
            </a:r>
            <a:r>
              <a:rPr lang="en-US" altLang="ja-JP" dirty="0" smtClean="0">
                <a:solidFill>
                  <a:schemeClr val="bg1"/>
                </a:solidFill>
              </a:rPr>
              <a:t>)/</a:t>
            </a:r>
            <a:r>
              <a:rPr lang="en-US" altLang="ja-JP" i="1" dirty="0" smtClean="0">
                <a:solidFill>
                  <a:schemeClr val="bg1"/>
                </a:solidFill>
                <a:latin typeface="Symbol" panose="05050102010706020507" pitchFamily="18" charset="2"/>
              </a:rPr>
              <a:t>G</a:t>
            </a:r>
            <a:r>
              <a:rPr lang="en-US" altLang="ja-JP" dirty="0" smtClean="0">
                <a:solidFill>
                  <a:schemeClr val="bg1"/>
                </a:solidFill>
              </a:rPr>
              <a:t>(</a:t>
            </a:r>
            <a:r>
              <a:rPr lang="en-US" altLang="ja-JP" i="1" dirty="0" err="1" smtClean="0">
                <a:solidFill>
                  <a:schemeClr val="bg1"/>
                </a:solidFill>
                <a:latin typeface="Symbol" panose="05050102010706020507" pitchFamily="18" charset="2"/>
              </a:rPr>
              <a:t>p</a:t>
            </a:r>
            <a:r>
              <a:rPr lang="en-US" altLang="ja-JP" i="1" dirty="0" err="1" smtClean="0">
                <a:solidFill>
                  <a:schemeClr val="bg1"/>
                </a:solidFill>
              </a:rPr>
              <a:t>Y</a:t>
            </a:r>
            <a:r>
              <a:rPr lang="en-US" altLang="ja-JP" dirty="0" smtClean="0">
                <a:solidFill>
                  <a:schemeClr val="bg1"/>
                </a:solidFill>
              </a:rPr>
              <a:t>) in terms of </a:t>
            </a:r>
            <a:r>
              <a:rPr lang="en-US" altLang="ja-JP" i="1" dirty="0">
                <a:solidFill>
                  <a:schemeClr val="bg1"/>
                </a:solidFill>
                <a:effectLst>
                  <a:glow rad="228600">
                    <a:schemeClr val="accent2">
                      <a:satMod val="175000"/>
                      <a:alpha val="40000"/>
                    </a:schemeClr>
                  </a:glow>
                </a:effectLst>
                <a:latin typeface="Symbol" panose="05050102010706020507" pitchFamily="18" charset="2"/>
              </a:rPr>
              <a:t>l</a:t>
            </a:r>
            <a:r>
              <a:rPr lang="en-US" altLang="ja-JP" i="1" dirty="0">
                <a:solidFill>
                  <a:schemeClr val="bg1"/>
                </a:solidFill>
                <a:latin typeface="Symbol" panose="05050102010706020507" pitchFamily="18" charset="2"/>
              </a:rPr>
              <a:t>/</a:t>
            </a:r>
            <a:r>
              <a:rPr lang="en-US" altLang="ja-JP" i="1" dirty="0">
                <a:solidFill>
                  <a:schemeClr val="bg1"/>
                </a:solidFill>
                <a:effectLst>
                  <a:glow rad="228600">
                    <a:schemeClr val="accent5">
                      <a:satMod val="175000"/>
                      <a:alpha val="40000"/>
                    </a:schemeClr>
                  </a:glow>
                </a:effectLst>
                <a:latin typeface="Symbol" panose="05050102010706020507" pitchFamily="18" charset="2"/>
              </a:rPr>
              <a:t>r</a:t>
            </a:r>
            <a:r>
              <a:rPr lang="en-US" altLang="ja-JP" dirty="0">
                <a:solidFill>
                  <a:schemeClr val="bg1"/>
                </a:solidFill>
              </a:rPr>
              <a:t> </a:t>
            </a:r>
            <a:r>
              <a:rPr lang="en-US" altLang="ja-JP" dirty="0" smtClean="0">
                <a:solidFill>
                  <a:schemeClr val="bg1"/>
                </a:solidFill>
              </a:rPr>
              <a:t>modes </a:t>
            </a:r>
          </a:p>
          <a:p>
            <a:pPr lvl="1"/>
            <a:r>
              <a:rPr lang="en-US" altLang="ja-JP" dirty="0">
                <a:solidFill>
                  <a:schemeClr val="bg1"/>
                </a:solidFill>
              </a:rPr>
              <a:t>x1000~10000 higher </a:t>
            </a:r>
            <a:r>
              <a:rPr lang="en-US" altLang="ja-JP" dirty="0" smtClean="0">
                <a:solidFill>
                  <a:schemeClr val="bg1"/>
                </a:solidFill>
              </a:rPr>
              <a:t>statistics</a:t>
            </a:r>
          </a:p>
          <a:p>
            <a:pPr marL="457200" lvl="1" indent="0">
              <a:buNone/>
            </a:pPr>
            <a:endParaRPr lang="en-US" altLang="ja-JP" dirty="0" smtClean="0">
              <a:solidFill>
                <a:schemeClr val="bg1"/>
              </a:solidFill>
            </a:endParaRPr>
          </a:p>
        </p:txBody>
      </p:sp>
      <p:sp>
        <p:nvSpPr>
          <p:cNvPr id="4" name="スライド番号プレースホルダー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41</a:t>
            </a:fld>
            <a:endParaRPr lang="ja-JP" altLang="en-US" dirty="0">
              <a:solidFill>
                <a:prstClr val="black">
                  <a:tint val="75000"/>
                </a:prstClr>
              </a:solidFill>
            </a:endParaRPr>
          </a:p>
        </p:txBody>
      </p:sp>
    </p:spTree>
    <p:extLst>
      <p:ext uri="{BB962C8B-B14F-4D97-AF65-F5344CB8AC3E}">
        <p14:creationId xmlns:p14="http://schemas.microsoft.com/office/powerpoint/2010/main" val="1125573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スライド番号プレースホルダ 75"/>
          <p:cNvSpPr>
            <a:spLocks noGrp="1"/>
          </p:cNvSpPr>
          <p:nvPr>
            <p:ph type="sldNum" sz="quarter" idx="12"/>
          </p:nvPr>
        </p:nvSpPr>
        <p:spPr/>
        <p:txBody>
          <a:bodyPr/>
          <a:lstStyle/>
          <a:p>
            <a:pPr>
              <a:defRPr/>
            </a:pPr>
            <a:fld id="{8D2EEB9A-094D-4D65-8868-4E3114C651C9}" type="slidenum">
              <a:rPr lang="ja-JP" altLang="en-US" smtClean="0">
                <a:solidFill>
                  <a:prstClr val="white"/>
                </a:solidFill>
              </a:rPr>
              <a:pPr>
                <a:defRPr/>
              </a:pPr>
              <a:t>42</a:t>
            </a:fld>
            <a:endParaRPr lang="ja-JP" altLang="en-US" dirty="0">
              <a:solidFill>
                <a:prstClr val="white"/>
              </a:solidFill>
            </a:endParaRPr>
          </a:p>
        </p:txBody>
      </p:sp>
      <p:sp>
        <p:nvSpPr>
          <p:cNvPr id="58" name="タイトル 1"/>
          <p:cNvSpPr>
            <a:spLocks noGrp="1"/>
          </p:cNvSpPr>
          <p:nvPr>
            <p:ph type="title"/>
          </p:nvPr>
        </p:nvSpPr>
        <p:spPr>
          <a:xfrm>
            <a:off x="1092529" y="78904"/>
            <a:ext cx="7291449" cy="791018"/>
          </a:xfrm>
        </p:spPr>
        <p:txBody>
          <a:bodyPr/>
          <a:lstStyle/>
          <a:p>
            <a:pPr lvl="0" algn="l"/>
            <a:r>
              <a:rPr lang="en-US" altLang="ja-JP" sz="4000" i="1" dirty="0" smtClean="0">
                <a:solidFill>
                  <a:schemeClr val="bg1"/>
                </a:solidFill>
              </a:rPr>
              <a:t>Populated states via p</a:t>
            </a:r>
            <a:r>
              <a:rPr lang="en-US" altLang="ja-JP" sz="4000" dirty="0" smtClean="0">
                <a:solidFill>
                  <a:schemeClr val="bg1"/>
                </a:solidFill>
              </a:rPr>
              <a:t>(</a:t>
            </a:r>
            <a:r>
              <a:rPr lang="en-US" altLang="ja-JP" sz="4000" i="1" dirty="0" smtClean="0">
                <a:solidFill>
                  <a:schemeClr val="bg1"/>
                </a:solidFill>
                <a:latin typeface="Symbol" panose="05050102010706020507" pitchFamily="18" charset="2"/>
              </a:rPr>
              <a:t>p</a:t>
            </a:r>
            <a:r>
              <a:rPr lang="en-US" altLang="ja-JP" sz="4000" i="1" baseline="30000" dirty="0" smtClean="0">
                <a:solidFill>
                  <a:schemeClr val="bg1"/>
                </a:solidFill>
                <a:latin typeface="Symbol" panose="05050102010706020507" pitchFamily="18" charset="2"/>
              </a:rPr>
              <a:t>-</a:t>
            </a:r>
            <a:r>
              <a:rPr lang="en-US" altLang="ja-JP" sz="4000" i="1" dirty="0" smtClean="0">
                <a:solidFill>
                  <a:schemeClr val="bg1"/>
                </a:solidFill>
              </a:rPr>
              <a:t>,K</a:t>
            </a:r>
            <a:r>
              <a:rPr lang="en-US" altLang="ja-JP" sz="4000" i="1" baseline="30000" dirty="0" smtClean="0">
                <a:solidFill>
                  <a:schemeClr val="bg1"/>
                </a:solidFill>
              </a:rPr>
              <a:t>*0</a:t>
            </a:r>
            <a:r>
              <a:rPr lang="en-US" altLang="ja-JP" sz="4000" dirty="0" smtClean="0">
                <a:solidFill>
                  <a:schemeClr val="bg1"/>
                </a:solidFill>
              </a:rPr>
              <a:t>)</a:t>
            </a:r>
            <a:r>
              <a:rPr lang="en-US" altLang="ja-JP" sz="4000" i="1" dirty="0" smtClean="0">
                <a:solidFill>
                  <a:schemeClr val="bg1"/>
                </a:solidFill>
              </a:rPr>
              <a:t>X</a:t>
            </a:r>
            <a:endParaRPr lang="ja-JP" altLang="en-US" sz="4000" i="1" dirty="0">
              <a:solidFill>
                <a:schemeClr val="bg1"/>
              </a:solidFill>
            </a:endParaRPr>
          </a:p>
        </p:txBody>
      </p:sp>
      <p:graphicFrame>
        <p:nvGraphicFramePr>
          <p:cNvPr id="5" name="表 4"/>
          <p:cNvGraphicFramePr>
            <a:graphicFrameLocks noGrp="1"/>
          </p:cNvGraphicFramePr>
          <p:nvPr>
            <p:extLst>
              <p:ext uri="{D42A27DB-BD31-4B8C-83A1-F6EECF244321}">
                <p14:modId xmlns:p14="http://schemas.microsoft.com/office/powerpoint/2010/main" val="3667906026"/>
              </p:ext>
            </p:extLst>
          </p:nvPr>
        </p:nvGraphicFramePr>
        <p:xfrm>
          <a:off x="524092" y="1048668"/>
          <a:ext cx="2829754" cy="5394960"/>
        </p:xfrm>
        <a:graphic>
          <a:graphicData uri="http://schemas.openxmlformats.org/drawingml/2006/table">
            <a:tbl>
              <a:tblPr firstRow="1" bandRow="1">
                <a:tableStyleId>{5C22544A-7EE6-4342-B048-85BDC9FD1C3A}</a:tableStyleId>
              </a:tblPr>
              <a:tblGrid>
                <a:gridCol w="371367"/>
                <a:gridCol w="299803"/>
                <a:gridCol w="1289155"/>
                <a:gridCol w="869429"/>
              </a:tblGrid>
              <a:tr h="370840">
                <a:tc>
                  <a:txBody>
                    <a:bodyPr/>
                    <a:lstStyle/>
                    <a:p>
                      <a:pPr algn="ctr"/>
                      <a:r>
                        <a:rPr kumimoji="1" lang="en-US" altLang="ja-JP" sz="3200" i="1" dirty="0" smtClean="0"/>
                        <a:t>L</a:t>
                      </a:r>
                      <a:endParaRPr kumimoji="1" lang="ja-JP" altLang="en-US" sz="3200" i="1" dirty="0"/>
                    </a:p>
                  </a:txBody>
                  <a:tcPr anchor="ctr"/>
                </a:tc>
                <a:tc>
                  <a:txBody>
                    <a:bodyPr/>
                    <a:lstStyle/>
                    <a:p>
                      <a:endParaRPr kumimoji="1" lang="ja-JP" altLang="en-US" sz="1800" dirty="0"/>
                    </a:p>
                  </a:txBody>
                  <a:tcPr anchor="ctr"/>
                </a:tc>
                <a:tc>
                  <a:txBody>
                    <a:bodyPr/>
                    <a:lstStyle/>
                    <a:p>
                      <a:pPr algn="ctr"/>
                      <a:r>
                        <a:rPr kumimoji="1" lang="en-US" altLang="ja-JP" sz="2400" dirty="0" smtClean="0"/>
                        <a:t>state</a:t>
                      </a:r>
                      <a:endParaRPr kumimoji="1" lang="ja-JP" altLang="en-US" sz="2400" dirty="0"/>
                    </a:p>
                  </a:txBody>
                  <a:tcPr anchor="ctr"/>
                </a:tc>
                <a:tc>
                  <a:txBody>
                    <a:bodyPr/>
                    <a:lstStyle/>
                    <a:p>
                      <a:pPr algn="ctr"/>
                      <a:r>
                        <a:rPr kumimoji="1" lang="en-US" altLang="ja-JP" sz="1800" i="1" dirty="0" smtClean="0"/>
                        <a:t>Rate</a:t>
                      </a:r>
                    </a:p>
                    <a:p>
                      <a:pPr algn="ctr"/>
                      <a:r>
                        <a:rPr kumimoji="1" lang="en-US" altLang="ja-JP" sz="1800" i="1" dirty="0" smtClean="0"/>
                        <a:t>(Rel.)</a:t>
                      </a:r>
                      <a:endParaRPr kumimoji="1" lang="ja-JP" altLang="en-US" sz="1800" i="1" dirty="0"/>
                    </a:p>
                  </a:txBody>
                  <a:tcPr>
                    <a:solidFill>
                      <a:srgbClr val="0000FF"/>
                    </a:solidFill>
                  </a:tcPr>
                </a:tc>
              </a:tr>
              <a:tr h="370840">
                <a:tc rowSpan="3">
                  <a:txBody>
                    <a:bodyPr/>
                    <a:lstStyle/>
                    <a:p>
                      <a:pPr algn="ctr"/>
                      <a:r>
                        <a:rPr kumimoji="1" lang="en-US" altLang="ja-JP" sz="2800" baseline="0" dirty="0" smtClean="0"/>
                        <a:t>0</a:t>
                      </a:r>
                    </a:p>
                  </a:txBody>
                  <a:tcPr anchor="ctr"/>
                </a:tc>
                <a:tc rowSpan="3">
                  <a:txBody>
                    <a:bodyPr/>
                    <a:lstStyle/>
                    <a:p>
                      <a:endParaRPr kumimoji="1" lang="en-US" altLang="ja-JP" sz="1800" baseline="-25000" dirty="0" smtClean="0"/>
                    </a:p>
                  </a:txBody>
                  <a:tcPr anchor="ctr"/>
                </a:tc>
                <a:tc>
                  <a:txBody>
                    <a:bodyPr/>
                    <a:lstStyle/>
                    <a:p>
                      <a:r>
                        <a:rPr kumimoji="1" lang="en-US" altLang="ja-JP" sz="1800" dirty="0" smtClean="0">
                          <a:latin typeface="Symbol" pitchFamily="18" charset="2"/>
                        </a:rPr>
                        <a:t>L</a:t>
                      </a:r>
                      <a:r>
                        <a:rPr kumimoji="1" lang="en-US" altLang="ja-JP" sz="1800" baseline="30000" dirty="0" smtClean="0"/>
                        <a:t>1/2+</a:t>
                      </a:r>
                      <a:r>
                        <a:rPr kumimoji="1" lang="en-US" altLang="ja-JP" sz="1800" dirty="0" smtClean="0"/>
                        <a:t>(1116)</a:t>
                      </a:r>
                      <a:endParaRPr kumimoji="1" lang="en-US" altLang="ja-JP" sz="1800" baseline="-25000" dirty="0" smtClean="0"/>
                    </a:p>
                  </a:txBody>
                  <a:tcPr/>
                </a:tc>
                <a:tc>
                  <a:txBody>
                    <a:bodyPr/>
                    <a:lstStyle/>
                    <a:p>
                      <a:pPr algn="r"/>
                      <a:r>
                        <a:rPr lang="en-US" altLang="ja-JP" sz="2000" b="1" dirty="0" smtClean="0">
                          <a:solidFill>
                            <a:srgbClr val="FFFF00"/>
                          </a:solidFill>
                        </a:rPr>
                        <a:t>1000 </a:t>
                      </a:r>
                    </a:p>
                  </a:txBody>
                  <a:tcPr>
                    <a:solidFill>
                      <a:schemeClr val="tx2">
                        <a:lumMod val="60000"/>
                        <a:lumOff val="40000"/>
                      </a:schemeClr>
                    </a:solidFill>
                  </a:tcPr>
                </a:tc>
              </a:tr>
              <a:tr h="370840">
                <a:tc vMerge="1">
                  <a:txBody>
                    <a:bodyPr/>
                    <a:lstStyle/>
                    <a:p>
                      <a:endParaRPr kumimoji="1" lang="ja-JP" altLang="en-US"/>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aseline="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0" dirty="0" smtClean="0">
                          <a:latin typeface="Symbol" pitchFamily="18" charset="2"/>
                        </a:rPr>
                        <a:t>S</a:t>
                      </a:r>
                      <a:r>
                        <a:rPr kumimoji="1" lang="en-US" altLang="ja-JP" sz="1800" baseline="30000" dirty="0" smtClean="0"/>
                        <a:t>1/2+</a:t>
                      </a:r>
                      <a:r>
                        <a:rPr kumimoji="1" lang="en-US" altLang="ja-JP" sz="1800" dirty="0" smtClean="0"/>
                        <a:t>(1192)</a:t>
                      </a:r>
                      <a:endParaRPr kumimoji="1" lang="en-US" altLang="ja-JP" sz="1800" baseline="0" dirty="0" smtClean="0"/>
                    </a:p>
                  </a:txBody>
                  <a:tcPr/>
                </a:tc>
                <a:tc>
                  <a:txBody>
                    <a:bodyPr/>
                    <a:lstStyle/>
                    <a:p>
                      <a:pPr algn="r"/>
                      <a:r>
                        <a:rPr kumimoji="1" lang="en-US" altLang="ja-JP" sz="2000" b="1" dirty="0" smtClean="0">
                          <a:solidFill>
                            <a:schemeClr val="bg1"/>
                          </a:solidFill>
                        </a:rPr>
                        <a:t>49</a:t>
                      </a:r>
                      <a:endParaRPr kumimoji="1" lang="ja-JP" altLang="en-US" sz="2000" b="1" dirty="0">
                        <a:solidFill>
                          <a:schemeClr val="bg1"/>
                        </a:solidFill>
                      </a:endParaRPr>
                    </a:p>
                  </a:txBody>
                  <a:tcPr>
                    <a:solidFill>
                      <a:schemeClr val="tx2">
                        <a:lumMod val="60000"/>
                        <a:lumOff val="40000"/>
                      </a:schemeClr>
                    </a:solidFill>
                  </a:tcPr>
                </a:tc>
              </a:tr>
              <a:tr h="370840">
                <a:tc vMerge="1">
                  <a:txBody>
                    <a:bodyPr/>
                    <a:lstStyle/>
                    <a:p>
                      <a:endParaRPr kumimoji="1" lang="ja-JP" altLang="en-US"/>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aseline="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0" dirty="0" smtClean="0">
                          <a:latin typeface="Symbol" pitchFamily="18" charset="2"/>
                        </a:rPr>
                        <a:t>S</a:t>
                      </a:r>
                      <a:r>
                        <a:rPr kumimoji="1" lang="en-US" altLang="ja-JP" sz="1800" baseline="30000" dirty="0" smtClean="0"/>
                        <a:t>3/2+</a:t>
                      </a:r>
                      <a:r>
                        <a:rPr kumimoji="1" lang="en-US" altLang="ja-JP" sz="1800" dirty="0" smtClean="0">
                          <a:solidFill>
                            <a:schemeClr val="tx1"/>
                          </a:solidFill>
                        </a:rPr>
                        <a:t>(1385)</a:t>
                      </a:r>
                      <a:endParaRPr kumimoji="1" lang="ja-JP" altLang="en-US" sz="1800" dirty="0" smtClean="0">
                        <a:solidFill>
                          <a:schemeClr val="tx1"/>
                        </a:solidFill>
                      </a:endParaRPr>
                    </a:p>
                  </a:txBody>
                  <a:tcPr/>
                </a:tc>
                <a:tc>
                  <a:txBody>
                    <a:bodyPr/>
                    <a:lstStyle/>
                    <a:p>
                      <a:pPr algn="r"/>
                      <a:r>
                        <a:rPr lang="en-US" altLang="ja-JP" sz="2000" b="1" dirty="0" smtClean="0">
                          <a:solidFill>
                            <a:schemeClr val="bg1"/>
                          </a:solidFill>
                        </a:rPr>
                        <a:t>244</a:t>
                      </a:r>
                      <a:endParaRPr lang="ja-JP" altLang="en-US" sz="2000" b="1" dirty="0">
                        <a:solidFill>
                          <a:schemeClr val="bg1"/>
                        </a:solidFill>
                      </a:endParaRPr>
                    </a:p>
                  </a:txBody>
                  <a:tcPr>
                    <a:solidFill>
                      <a:schemeClr val="tx2">
                        <a:lumMod val="60000"/>
                        <a:lumOff val="40000"/>
                      </a:schemeClr>
                    </a:solidFill>
                  </a:tcPr>
                </a:tc>
              </a:tr>
              <a:tr h="370840">
                <a:tc rowSpan="7">
                  <a:txBody>
                    <a:bodyPr/>
                    <a:lstStyle/>
                    <a:p>
                      <a:pPr algn="ctr"/>
                      <a:r>
                        <a:rPr kumimoji="1" lang="en-US" altLang="ja-JP" sz="2800" b="1" i="0" baseline="0" dirty="0" smtClean="0">
                          <a:solidFill>
                            <a:schemeClr val="tx1"/>
                          </a:solidFill>
                          <a:latin typeface="+mn-lt"/>
                        </a:rPr>
                        <a:t>1</a:t>
                      </a:r>
                    </a:p>
                  </a:txBody>
                  <a:tcPr anchor="ctr">
                    <a:solidFill>
                      <a:schemeClr val="bg2">
                        <a:lumMod val="90000"/>
                      </a:schemeClr>
                    </a:solidFill>
                  </a:tcPr>
                </a:tc>
                <a:tc rowSpan="2">
                  <a:txBody>
                    <a:bodyPr/>
                    <a:lstStyle/>
                    <a:p>
                      <a:r>
                        <a:rPr kumimoji="1" lang="en-US" altLang="ja-JP" sz="1800" b="1" i="1" baseline="0" dirty="0" smtClean="0">
                          <a:solidFill>
                            <a:schemeClr val="bg1"/>
                          </a:solidFill>
                          <a:latin typeface="Symbol" panose="05050102010706020507" pitchFamily="18" charset="2"/>
                        </a:rPr>
                        <a:t>l</a:t>
                      </a:r>
                    </a:p>
                  </a:txBody>
                  <a:tcPr anchor="ctr">
                    <a:solidFill>
                      <a:srgbClr val="FF0000"/>
                    </a:solidFill>
                  </a:tcPr>
                </a:tc>
                <a:tc>
                  <a:txBody>
                    <a:bodyPr/>
                    <a:lstStyle/>
                    <a:p>
                      <a:r>
                        <a:rPr kumimoji="1" lang="en-US" altLang="ja-JP" sz="1800" dirty="0" smtClean="0">
                          <a:latin typeface="Symbol" pitchFamily="18" charset="2"/>
                        </a:rPr>
                        <a:t>L</a:t>
                      </a:r>
                      <a:r>
                        <a:rPr kumimoji="1" lang="en-US" altLang="ja-JP" sz="1800" baseline="30000" dirty="0" smtClean="0"/>
                        <a:t>1/2-</a:t>
                      </a:r>
                      <a:r>
                        <a:rPr kumimoji="1" lang="en-US" altLang="ja-JP" sz="1800" dirty="0" smtClean="0"/>
                        <a:t>(1405)</a:t>
                      </a:r>
                      <a:endParaRPr kumimoji="1" lang="en-US" altLang="ja-JP" sz="1800" baseline="-25000" dirty="0" smtClean="0"/>
                    </a:p>
                  </a:txBody>
                  <a:tcPr/>
                </a:tc>
                <a:tc>
                  <a:txBody>
                    <a:bodyPr/>
                    <a:lstStyle/>
                    <a:p>
                      <a:pPr algn="r"/>
                      <a:r>
                        <a:rPr lang="en-US" altLang="ja-JP" sz="2000" b="1" dirty="0" smtClean="0">
                          <a:solidFill>
                            <a:srgbClr val="FFFF00"/>
                          </a:solidFill>
                        </a:rPr>
                        <a:t>72</a:t>
                      </a:r>
                      <a:endParaRPr lang="ja-JP" altLang="en-US" sz="2000" b="1" dirty="0">
                        <a:solidFill>
                          <a:srgbClr val="FFFF00"/>
                        </a:solidFill>
                      </a:endParaRPr>
                    </a:p>
                  </a:txBody>
                  <a:tcPr>
                    <a:solidFill>
                      <a:schemeClr val="tx2">
                        <a:lumMod val="75000"/>
                      </a:schemeClr>
                    </a:solidFill>
                  </a:tcPr>
                </a:tc>
              </a:tr>
              <a:tr h="370840">
                <a:tc vMerge="1">
                  <a:txBody>
                    <a:bodyPr/>
                    <a:lstStyle/>
                    <a:p>
                      <a:endParaRPr kumimoji="1" lang="ja-JP" altLang="en-US"/>
                    </a:p>
                  </a:txBody>
                  <a:tcPr/>
                </a:tc>
                <a:tc vMerge="1">
                  <a:txBody>
                    <a:bodyPr/>
                    <a:lstStyle/>
                    <a:p>
                      <a:endParaRPr kumimoji="1" lang="en-US" altLang="ja-JP" sz="800" baseline="-250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800" dirty="0" smtClean="0">
                          <a:latin typeface="Symbol" pitchFamily="18" charset="2"/>
                        </a:rPr>
                        <a:t>L</a:t>
                      </a:r>
                      <a:r>
                        <a:rPr kumimoji="1" lang="en-US" altLang="ja-JP" sz="1800" baseline="30000" dirty="0" smtClean="0"/>
                        <a:t>3/2-</a:t>
                      </a:r>
                      <a:r>
                        <a:rPr kumimoji="1" lang="en-US" altLang="ja-JP" sz="1800" dirty="0" smtClean="0"/>
                        <a:t>(1520)</a:t>
                      </a:r>
                      <a:endParaRPr kumimoji="1" lang="ja-JP" altLang="en-US" sz="1800" dirty="0" smtClean="0"/>
                    </a:p>
                  </a:txBody>
                  <a:tcPr/>
                </a:tc>
                <a:tc>
                  <a:txBody>
                    <a:bodyPr/>
                    <a:lstStyle/>
                    <a:p>
                      <a:pPr algn="r"/>
                      <a:r>
                        <a:rPr lang="en-US" altLang="ja-JP" sz="2000" b="1" dirty="0" smtClean="0">
                          <a:solidFill>
                            <a:srgbClr val="FFFF00"/>
                          </a:solidFill>
                        </a:rPr>
                        <a:t>127</a:t>
                      </a:r>
                      <a:endParaRPr lang="ja-JP" altLang="en-US" sz="2000" b="1" dirty="0">
                        <a:solidFill>
                          <a:srgbClr val="FFFF00"/>
                        </a:solidFill>
                      </a:endParaRPr>
                    </a:p>
                  </a:txBody>
                  <a:tcPr>
                    <a:solidFill>
                      <a:schemeClr val="tx2">
                        <a:lumMod val="75000"/>
                      </a:schemeClr>
                    </a:solidFill>
                  </a:tcPr>
                </a:tc>
              </a:tr>
              <a:tr h="370840">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1" i="1" baseline="0" dirty="0" smtClean="0">
                        <a:solidFill>
                          <a:schemeClr val="bg1"/>
                        </a:solidFill>
                        <a:latin typeface="Symbol" panose="05050102010706020507" pitchFamily="18" charset="2"/>
                      </a:endParaRPr>
                    </a:p>
                  </a:txBody>
                  <a:tcPr anchor="ctr">
                    <a:solidFill>
                      <a:srgbClr val="0000FF"/>
                    </a:solidFill>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1" baseline="0" dirty="0" smtClean="0">
                          <a:solidFill>
                            <a:schemeClr val="bg1"/>
                          </a:solidFill>
                          <a:latin typeface="Symbol" panose="05050102010706020507" pitchFamily="18" charset="2"/>
                        </a:rPr>
                        <a:t>r</a:t>
                      </a:r>
                    </a:p>
                  </a:txBody>
                  <a:tcPr anchor="ctr">
                    <a:solidFill>
                      <a:srgbClr val="0000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800" b="1" baseline="0" dirty="0" smtClean="0">
                          <a:solidFill>
                            <a:srgbClr val="0000FF"/>
                          </a:solidFill>
                          <a:latin typeface="Symbol" pitchFamily="18" charset="2"/>
                        </a:rPr>
                        <a:t>L</a:t>
                      </a:r>
                      <a:r>
                        <a:rPr kumimoji="1" lang="en-US" altLang="ja-JP" sz="1800" b="1" baseline="30000" dirty="0" smtClean="0">
                          <a:solidFill>
                            <a:srgbClr val="0000FF"/>
                          </a:solidFill>
                        </a:rPr>
                        <a:t>1/2-</a:t>
                      </a:r>
                      <a:r>
                        <a:rPr kumimoji="1" lang="en-US" altLang="ja-JP" sz="1800" dirty="0" smtClean="0"/>
                        <a:t>(1670)</a:t>
                      </a:r>
                      <a:endParaRPr kumimoji="1" lang="ja-JP" altLang="en-US" sz="1800" dirty="0" smtClean="0"/>
                    </a:p>
                  </a:txBody>
                  <a:tcPr/>
                </a:tc>
                <a:tc>
                  <a:txBody>
                    <a:bodyPr/>
                    <a:lstStyle/>
                    <a:p>
                      <a:pPr algn="r"/>
                      <a:r>
                        <a:rPr lang="en-US" altLang="ja-JP" sz="2000" b="1" dirty="0" smtClean="0">
                          <a:solidFill>
                            <a:schemeClr val="bg1"/>
                          </a:solidFill>
                        </a:rPr>
                        <a:t>7</a:t>
                      </a:r>
                      <a:endParaRPr lang="ja-JP" altLang="en-US" sz="2000" b="1" dirty="0">
                        <a:solidFill>
                          <a:schemeClr val="bg1"/>
                        </a:solidFill>
                      </a:endParaRPr>
                    </a:p>
                  </a:txBody>
                  <a:tcPr>
                    <a:solidFill>
                      <a:schemeClr val="tx2">
                        <a:lumMod val="75000"/>
                      </a:schemeClr>
                    </a:solidFill>
                  </a:tcPr>
                </a:tc>
              </a:tr>
              <a:tr h="370840">
                <a:tc vMerge="1">
                  <a:txBody>
                    <a:bodyPr/>
                    <a:lstStyle/>
                    <a:p>
                      <a:endParaRPr kumimoji="1" lang="ja-JP" altLang="en-US"/>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1" baseline="0" dirty="0" smtClean="0">
                        <a:solidFill>
                          <a:srgbClr val="0000FF"/>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800" b="1" baseline="0" dirty="0" smtClean="0">
                          <a:solidFill>
                            <a:srgbClr val="0000FF"/>
                          </a:solidFill>
                          <a:latin typeface="Symbol" pitchFamily="18" charset="2"/>
                        </a:rPr>
                        <a:t>S</a:t>
                      </a:r>
                      <a:r>
                        <a:rPr kumimoji="1" lang="en-US" altLang="ja-JP" sz="1800" b="1" baseline="30000" dirty="0" smtClean="0">
                          <a:solidFill>
                            <a:srgbClr val="0000FF"/>
                          </a:solidFill>
                          <a:latin typeface="+mn-lt"/>
                        </a:rPr>
                        <a:t>3</a:t>
                      </a:r>
                      <a:r>
                        <a:rPr kumimoji="1" lang="en-US" altLang="ja-JP" sz="1800" b="1" baseline="30000" dirty="0" smtClean="0">
                          <a:solidFill>
                            <a:srgbClr val="0000FF"/>
                          </a:solidFill>
                        </a:rPr>
                        <a:t>/2-</a:t>
                      </a:r>
                      <a:r>
                        <a:rPr kumimoji="1" lang="en-US" altLang="ja-JP" sz="1800" dirty="0" smtClean="0"/>
                        <a:t>(1690)</a:t>
                      </a:r>
                      <a:endParaRPr kumimoji="1" lang="en-US" altLang="ja-JP" sz="1800" b="1" baseline="0" dirty="0" smtClean="0">
                        <a:solidFill>
                          <a:srgbClr val="0000FF"/>
                        </a:solidFill>
                      </a:endParaRPr>
                    </a:p>
                  </a:txBody>
                  <a:tcPr/>
                </a:tc>
                <a:tc>
                  <a:txBody>
                    <a:bodyPr/>
                    <a:lstStyle/>
                    <a:p>
                      <a:pPr algn="r"/>
                      <a:r>
                        <a:rPr lang="en-US" altLang="ja-JP" sz="2000" b="1" dirty="0" smtClean="0">
                          <a:solidFill>
                            <a:schemeClr val="bg1"/>
                          </a:solidFill>
                        </a:rPr>
                        <a:t>4</a:t>
                      </a:r>
                      <a:endParaRPr lang="ja-JP" altLang="en-US" sz="2000" b="1" dirty="0">
                        <a:solidFill>
                          <a:schemeClr val="bg1"/>
                        </a:solidFill>
                      </a:endParaRPr>
                    </a:p>
                  </a:txBody>
                  <a:tcPr>
                    <a:solidFill>
                      <a:schemeClr val="tx2">
                        <a:lumMod val="75000"/>
                      </a:schemeClr>
                    </a:solidFill>
                  </a:tcPr>
                </a:tc>
              </a:tr>
              <a:tr h="370840">
                <a:tc vMerge="1">
                  <a:txBody>
                    <a:bodyPr/>
                    <a:lstStyle/>
                    <a:p>
                      <a:endParaRPr kumimoji="1" lang="ja-JP" altLang="en-US"/>
                    </a:p>
                  </a:txBody>
                  <a:tcPr/>
                </a:tc>
                <a:tc vMerge="1">
                  <a:txBody>
                    <a:bodyPr/>
                    <a:lstStyle/>
                    <a:p>
                      <a:endParaRPr kumimoji="1" lang="en-US" altLang="ja-JP" sz="800" b="1" baseline="-25000" dirty="0" smtClean="0">
                        <a:solidFill>
                          <a:srgbClr val="0000FF"/>
                        </a:solidFill>
                      </a:endParaRPr>
                    </a:p>
                  </a:txBody>
                  <a:tcPr/>
                </a:tc>
                <a:tc>
                  <a:txBody>
                    <a:bodyPr/>
                    <a:lstStyle/>
                    <a:p>
                      <a:r>
                        <a:rPr kumimoji="1" lang="en-US" altLang="ja-JP" sz="1800" b="1" baseline="0" dirty="0" smtClean="0">
                          <a:solidFill>
                            <a:srgbClr val="0000FF"/>
                          </a:solidFill>
                          <a:latin typeface="Symbol" pitchFamily="18" charset="2"/>
                        </a:rPr>
                        <a:t>L</a:t>
                      </a:r>
                      <a:r>
                        <a:rPr kumimoji="1" lang="en-US" altLang="ja-JP" sz="1800" b="1" baseline="30000" dirty="0" smtClean="0">
                          <a:solidFill>
                            <a:srgbClr val="0000FF"/>
                          </a:solidFill>
                          <a:latin typeface="+mn-lt"/>
                        </a:rPr>
                        <a:t>3</a:t>
                      </a:r>
                      <a:r>
                        <a:rPr kumimoji="1" lang="en-US" altLang="ja-JP" sz="1800" b="1" baseline="30000" dirty="0" smtClean="0">
                          <a:solidFill>
                            <a:srgbClr val="0000FF"/>
                          </a:solidFill>
                        </a:rPr>
                        <a:t>/2- </a:t>
                      </a:r>
                      <a:r>
                        <a:rPr kumimoji="1" lang="en-US" altLang="ja-JP" sz="1800" dirty="0" smtClean="0"/>
                        <a:t>(1690)</a:t>
                      </a:r>
                      <a:endParaRPr kumimoji="1" lang="en-US" altLang="ja-JP" sz="1800" b="1" baseline="-25000" dirty="0" smtClean="0">
                        <a:solidFill>
                          <a:srgbClr val="0000FF"/>
                        </a:solidFill>
                      </a:endParaRPr>
                    </a:p>
                  </a:txBody>
                  <a:tcPr/>
                </a:tc>
                <a:tc>
                  <a:txBody>
                    <a:bodyPr/>
                    <a:lstStyle/>
                    <a:p>
                      <a:pPr algn="r"/>
                      <a:r>
                        <a:rPr lang="en-US" altLang="ja-JP" sz="2000" b="1" dirty="0" smtClean="0">
                          <a:solidFill>
                            <a:schemeClr val="bg1"/>
                          </a:solidFill>
                        </a:rPr>
                        <a:t>13</a:t>
                      </a:r>
                      <a:endParaRPr lang="ja-JP" altLang="en-US" sz="2000" b="1" dirty="0">
                        <a:solidFill>
                          <a:schemeClr val="bg1"/>
                        </a:solidFill>
                      </a:endParaRPr>
                    </a:p>
                  </a:txBody>
                  <a:tcPr>
                    <a:solidFill>
                      <a:schemeClr val="tx2">
                        <a:lumMod val="75000"/>
                      </a:schemeClr>
                    </a:solidFill>
                  </a:tcPr>
                </a:tc>
              </a:tr>
              <a:tr h="370840">
                <a:tc vMerge="1">
                  <a:txBody>
                    <a:bodyPr/>
                    <a:lstStyle/>
                    <a:p>
                      <a:endParaRPr kumimoji="1" lang="en-US" altLang="ja-JP" sz="1800" b="1" i="1" baseline="0" dirty="0" smtClean="0">
                        <a:solidFill>
                          <a:schemeClr val="bg1"/>
                        </a:solidFill>
                        <a:latin typeface="Symbol" panose="05050102010706020507" pitchFamily="18" charset="2"/>
                      </a:endParaRPr>
                    </a:p>
                  </a:txBody>
                  <a:tcPr anchor="ctr">
                    <a:solidFill>
                      <a:srgbClr val="FF0000"/>
                    </a:solidFill>
                  </a:tcPr>
                </a:tc>
                <a:tc rowSpan="4">
                  <a:txBody>
                    <a:bodyPr/>
                    <a:lstStyle/>
                    <a:p>
                      <a:r>
                        <a:rPr kumimoji="1" lang="en-US" altLang="ja-JP" sz="1800" b="1" i="1" baseline="0" dirty="0" smtClean="0">
                          <a:solidFill>
                            <a:schemeClr val="bg1"/>
                          </a:solidFill>
                          <a:latin typeface="Symbol" panose="05050102010706020507" pitchFamily="18" charset="2"/>
                        </a:rPr>
                        <a:t>l</a:t>
                      </a:r>
                    </a:p>
                  </a:txBody>
                  <a:tcPr anchor="ctr">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800" b="1" baseline="0" dirty="0" smtClean="0">
                          <a:solidFill>
                            <a:srgbClr val="FF0000"/>
                          </a:solidFill>
                          <a:latin typeface="Symbol" pitchFamily="18" charset="2"/>
                        </a:rPr>
                        <a:t>S</a:t>
                      </a:r>
                      <a:r>
                        <a:rPr kumimoji="1" lang="en-US" altLang="ja-JP" sz="1800" b="1" baseline="30000" dirty="0" smtClean="0">
                          <a:solidFill>
                            <a:srgbClr val="FF0000"/>
                          </a:solidFill>
                          <a:latin typeface="+mn-lt"/>
                        </a:rPr>
                        <a:t>1</a:t>
                      </a:r>
                      <a:r>
                        <a:rPr kumimoji="1" lang="en-US" altLang="ja-JP" sz="1800" b="1" baseline="30000" dirty="0" smtClean="0">
                          <a:solidFill>
                            <a:srgbClr val="FF0000"/>
                          </a:solidFill>
                        </a:rPr>
                        <a:t>/2- </a:t>
                      </a:r>
                      <a:r>
                        <a:rPr kumimoji="1" lang="en-US" altLang="ja-JP" sz="1800" dirty="0" smtClean="0"/>
                        <a:t>(1750)</a:t>
                      </a:r>
                      <a:endParaRPr kumimoji="1" lang="ja-JP" altLang="en-US" sz="1800" dirty="0" smtClean="0"/>
                    </a:p>
                  </a:txBody>
                  <a:tcPr/>
                </a:tc>
                <a:tc>
                  <a:txBody>
                    <a:bodyPr/>
                    <a:lstStyle/>
                    <a:p>
                      <a:pPr algn="r"/>
                      <a:r>
                        <a:rPr lang="en-US" altLang="ja-JP" sz="2000" b="1" dirty="0" smtClean="0">
                          <a:solidFill>
                            <a:schemeClr val="bg1"/>
                          </a:solidFill>
                        </a:rPr>
                        <a:t>4</a:t>
                      </a:r>
                      <a:endParaRPr lang="ja-JP" altLang="en-US" sz="2000" b="1" dirty="0">
                        <a:solidFill>
                          <a:schemeClr val="bg1"/>
                        </a:solidFill>
                      </a:endParaRPr>
                    </a:p>
                  </a:txBody>
                  <a:tcPr>
                    <a:solidFill>
                      <a:schemeClr val="tx2">
                        <a:lumMod val="75000"/>
                      </a:schemeClr>
                    </a:solidFill>
                  </a:tcPr>
                </a:tc>
              </a:tr>
              <a:tr h="370840">
                <a:tc vMerge="1">
                  <a:txBody>
                    <a:bodyPr/>
                    <a:lstStyle/>
                    <a:p>
                      <a:endParaRPr kumimoji="1" lang="ja-JP" altLang="en-US"/>
                    </a:p>
                  </a:txBody>
                  <a:tcPr/>
                </a:tc>
                <a:tc vMerge="1">
                  <a:txBody>
                    <a:bodyPr/>
                    <a:lstStyle/>
                    <a:p>
                      <a:endParaRPr kumimoji="1" lang="en-US" altLang="ja-JP" sz="800" b="1" baseline="-25000" dirty="0" smtClean="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800" b="1" baseline="0" dirty="0" smtClean="0">
                          <a:solidFill>
                            <a:srgbClr val="FF0000"/>
                          </a:solidFill>
                          <a:latin typeface="Symbol" pitchFamily="18" charset="2"/>
                        </a:rPr>
                        <a:t>S</a:t>
                      </a:r>
                      <a:r>
                        <a:rPr kumimoji="1" lang="en-US" altLang="ja-JP" sz="1800" b="1" baseline="30000" dirty="0" smtClean="0">
                          <a:solidFill>
                            <a:srgbClr val="FF0000"/>
                          </a:solidFill>
                        </a:rPr>
                        <a:t>5/2- </a:t>
                      </a:r>
                      <a:r>
                        <a:rPr kumimoji="1" lang="en-US" altLang="ja-JP" sz="1800" dirty="0" smtClean="0"/>
                        <a:t>(1775)</a:t>
                      </a:r>
                      <a:endParaRPr kumimoji="1" lang="ja-JP" altLang="en-US" sz="1800" dirty="0" smtClean="0"/>
                    </a:p>
                  </a:txBody>
                  <a:tcPr/>
                </a:tc>
                <a:tc>
                  <a:txBody>
                    <a:bodyPr/>
                    <a:lstStyle/>
                    <a:p>
                      <a:pPr algn="r"/>
                      <a:r>
                        <a:rPr lang="en-US" altLang="ja-JP" sz="2000" b="1" dirty="0" smtClean="0">
                          <a:solidFill>
                            <a:schemeClr val="bg1"/>
                          </a:solidFill>
                        </a:rPr>
                        <a:t>18</a:t>
                      </a:r>
                      <a:endParaRPr lang="ja-JP" altLang="en-US" sz="2000" b="1" dirty="0">
                        <a:solidFill>
                          <a:schemeClr val="bg1"/>
                        </a:solidFill>
                      </a:endParaRPr>
                    </a:p>
                  </a:txBody>
                  <a:tcPr>
                    <a:solidFill>
                      <a:schemeClr val="tx2">
                        <a:lumMod val="75000"/>
                      </a:schemeClr>
                    </a:solidFill>
                  </a:tcPr>
                </a:tc>
              </a:tr>
              <a:tr h="370840">
                <a:tc rowSpan="2">
                  <a:txBody>
                    <a:bodyPr/>
                    <a:lstStyle/>
                    <a:p>
                      <a:pPr algn="ctr"/>
                      <a:r>
                        <a:rPr kumimoji="1" lang="en-US" altLang="ja-JP" sz="2800" b="1" i="0" baseline="0" dirty="0" smtClean="0">
                          <a:solidFill>
                            <a:schemeClr val="tx1"/>
                          </a:solidFill>
                          <a:latin typeface="+mn-lt"/>
                        </a:rPr>
                        <a:t>2</a:t>
                      </a:r>
                    </a:p>
                  </a:txBody>
                  <a:tcPr anchor="ctr">
                    <a:solidFill>
                      <a:schemeClr val="bg2">
                        <a:lumMod val="50000"/>
                      </a:schemeClr>
                    </a:solidFill>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1" baseline="0" dirty="0" smtClean="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800" b="1" baseline="0" dirty="0" smtClean="0">
                          <a:solidFill>
                            <a:srgbClr val="FF0000"/>
                          </a:solidFill>
                          <a:latin typeface="Symbol" pitchFamily="18" charset="2"/>
                        </a:rPr>
                        <a:t>L</a:t>
                      </a:r>
                      <a:r>
                        <a:rPr kumimoji="1" lang="en-US" altLang="ja-JP" sz="1800" b="1" baseline="30000" dirty="0" smtClean="0">
                          <a:solidFill>
                            <a:srgbClr val="FF0000"/>
                          </a:solidFill>
                        </a:rPr>
                        <a:t>3/2+</a:t>
                      </a:r>
                      <a:r>
                        <a:rPr kumimoji="1" lang="en-US" altLang="ja-JP" sz="1800" dirty="0" smtClean="0"/>
                        <a:t>(1890)</a:t>
                      </a:r>
                      <a:endParaRPr kumimoji="1" lang="en-US" altLang="ja-JP" sz="1800" b="1" baseline="0" dirty="0" smtClean="0">
                        <a:solidFill>
                          <a:srgbClr val="FF0000"/>
                        </a:solidFill>
                      </a:endParaRPr>
                    </a:p>
                  </a:txBody>
                  <a:tcPr/>
                </a:tc>
                <a:tc>
                  <a:txBody>
                    <a:bodyPr/>
                    <a:lstStyle/>
                    <a:p>
                      <a:pPr algn="r"/>
                      <a:r>
                        <a:rPr lang="en-US" altLang="ja-JP" sz="2000" b="1" dirty="0" smtClean="0">
                          <a:solidFill>
                            <a:srgbClr val="FFFF00"/>
                          </a:solidFill>
                        </a:rPr>
                        <a:t>25</a:t>
                      </a:r>
                      <a:endParaRPr lang="ja-JP" altLang="en-US" sz="2000" b="1" dirty="0">
                        <a:solidFill>
                          <a:srgbClr val="FFFF00"/>
                        </a:solidFill>
                      </a:endParaRPr>
                    </a:p>
                  </a:txBody>
                  <a:tcPr>
                    <a:solidFill>
                      <a:srgbClr val="0000FF"/>
                    </a:solidFill>
                  </a:tcPr>
                </a:tc>
              </a:tr>
              <a:tr h="370840">
                <a:tc vMerge="1">
                  <a:txBody>
                    <a:bodyPr/>
                    <a:lstStyle/>
                    <a:p>
                      <a:endParaRPr kumimoji="1" lang="ja-JP" altLang="en-US"/>
                    </a:p>
                  </a:txBody>
                  <a:tcPr/>
                </a:tc>
                <a:tc vMerge="1">
                  <a:txBody>
                    <a:bodyPr/>
                    <a:lstStyle/>
                    <a:p>
                      <a:endParaRPr kumimoji="1" lang="en-US" altLang="ja-JP" sz="800" b="1" baseline="-25000" dirty="0" smtClean="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800" b="1" dirty="0" smtClean="0">
                          <a:solidFill>
                            <a:srgbClr val="FF0000"/>
                          </a:solidFill>
                          <a:latin typeface="Symbol" pitchFamily="18" charset="2"/>
                        </a:rPr>
                        <a:t>L</a:t>
                      </a:r>
                      <a:r>
                        <a:rPr kumimoji="1" lang="en-US" altLang="ja-JP" sz="1800" b="1" baseline="30000" dirty="0" smtClean="0">
                          <a:solidFill>
                            <a:srgbClr val="FF0000"/>
                          </a:solidFill>
                        </a:rPr>
                        <a:t>5/2+</a:t>
                      </a:r>
                      <a:r>
                        <a:rPr kumimoji="1" lang="en-US" altLang="ja-JP" sz="1800" dirty="0" smtClean="0"/>
                        <a:t>(1820)</a:t>
                      </a:r>
                      <a:endParaRPr kumimoji="1" lang="ja-JP" altLang="en-US" sz="1800" dirty="0" smtClean="0"/>
                    </a:p>
                  </a:txBody>
                  <a:tcPr/>
                </a:tc>
                <a:tc>
                  <a:txBody>
                    <a:bodyPr/>
                    <a:lstStyle/>
                    <a:p>
                      <a:pPr algn="r"/>
                      <a:r>
                        <a:rPr lang="en-US" altLang="ja-JP" sz="2000" b="1" dirty="0" smtClean="0">
                          <a:solidFill>
                            <a:srgbClr val="FFFF00"/>
                          </a:solidFill>
                        </a:rPr>
                        <a:t>52</a:t>
                      </a:r>
                      <a:endParaRPr lang="ja-JP" altLang="en-US" sz="2000" b="1" dirty="0">
                        <a:solidFill>
                          <a:srgbClr val="FFFF00"/>
                        </a:solidFill>
                      </a:endParaRPr>
                    </a:p>
                  </a:txBody>
                  <a:tcPr>
                    <a:solidFill>
                      <a:srgbClr val="0000FF"/>
                    </a:solidFill>
                  </a:tcPr>
                </a:tc>
              </a:tr>
            </a:tbl>
          </a:graphicData>
        </a:graphic>
      </p:graphicFrame>
      <p:sp>
        <p:nvSpPr>
          <p:cNvPr id="12" name="右中かっこ 11"/>
          <p:cNvSpPr/>
          <p:nvPr/>
        </p:nvSpPr>
        <p:spPr>
          <a:xfrm>
            <a:off x="3382449" y="3756261"/>
            <a:ext cx="162837" cy="977029"/>
          </a:xfrm>
          <a:prstGeom prst="rightBrace">
            <a:avLst/>
          </a:prstGeom>
          <a:ln w="38100">
            <a:solidFill>
              <a:srgbClr val="00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srgbClr val="0000FF"/>
              </a:solidFill>
            </a:endParaRPr>
          </a:p>
        </p:txBody>
      </p:sp>
      <p:sp>
        <p:nvSpPr>
          <p:cNvPr id="20" name="正方形/長方形 19"/>
          <p:cNvSpPr/>
          <p:nvPr/>
        </p:nvSpPr>
        <p:spPr>
          <a:xfrm>
            <a:off x="3776351" y="965369"/>
            <a:ext cx="4898571" cy="830997"/>
          </a:xfrm>
          <a:prstGeom prst="rect">
            <a:avLst/>
          </a:prstGeom>
        </p:spPr>
        <p:txBody>
          <a:bodyPr wrap="square">
            <a:spAutoFit/>
          </a:bodyPr>
          <a:lstStyle/>
          <a:p>
            <a:r>
              <a:rPr lang="en-US" altLang="ja-JP" sz="2400" i="1" dirty="0" smtClean="0">
                <a:solidFill>
                  <a:schemeClr val="bg1"/>
                </a:solidFill>
              </a:rPr>
              <a:t>Cal. w/ t-channel K* ex. </a:t>
            </a:r>
            <a:r>
              <a:rPr lang="en-US" altLang="ja-JP" sz="2400" i="1" dirty="0">
                <a:solidFill>
                  <a:schemeClr val="bg1"/>
                </a:solidFill>
              </a:rPr>
              <a:t>r</a:t>
            </a:r>
            <a:r>
              <a:rPr lang="en-US" altLang="ja-JP" sz="2400" i="1" dirty="0" smtClean="0">
                <a:solidFill>
                  <a:schemeClr val="bg1"/>
                </a:solidFill>
              </a:rPr>
              <a:t>eaction </a:t>
            </a:r>
          </a:p>
          <a:p>
            <a:pPr algn="r"/>
            <a:r>
              <a:rPr lang="en-US" altLang="ja-JP" sz="2400" i="1" dirty="0" smtClean="0">
                <a:solidFill>
                  <a:schemeClr val="bg1"/>
                </a:solidFill>
              </a:rPr>
              <a:t>   at p</a:t>
            </a:r>
            <a:r>
              <a:rPr lang="en-US" altLang="ja-JP" sz="2400" i="1" baseline="-25000" dirty="0" smtClean="0">
                <a:solidFill>
                  <a:schemeClr val="bg1"/>
                </a:solidFill>
                <a:latin typeface="Symbol" pitchFamily="18" charset="2"/>
              </a:rPr>
              <a:t>p</a:t>
            </a:r>
            <a:r>
              <a:rPr lang="en-US" altLang="ja-JP" sz="2400" dirty="0" smtClean="0">
                <a:solidFill>
                  <a:schemeClr val="bg1"/>
                </a:solidFill>
              </a:rPr>
              <a:t> = 5  </a:t>
            </a:r>
            <a:r>
              <a:rPr lang="en-US" altLang="ja-JP" sz="2400" dirty="0" err="1">
                <a:solidFill>
                  <a:schemeClr val="bg1"/>
                </a:solidFill>
              </a:rPr>
              <a:t>GeV</a:t>
            </a:r>
            <a:r>
              <a:rPr lang="en-US" altLang="ja-JP" sz="2400" dirty="0">
                <a:solidFill>
                  <a:schemeClr val="bg1"/>
                </a:solidFill>
              </a:rPr>
              <a:t>/</a:t>
            </a:r>
            <a:r>
              <a:rPr lang="en-US" altLang="ja-JP" sz="2400" i="1" dirty="0">
                <a:solidFill>
                  <a:schemeClr val="bg1"/>
                </a:solidFill>
              </a:rPr>
              <a:t>c</a:t>
            </a:r>
            <a:endParaRPr lang="ja-JP" altLang="en-US" sz="2400" i="1" dirty="0">
              <a:solidFill>
                <a:schemeClr val="bg1"/>
              </a:solidFill>
            </a:endParaRPr>
          </a:p>
        </p:txBody>
      </p:sp>
      <p:sp>
        <p:nvSpPr>
          <p:cNvPr id="25" name="コンテンツ プレースホルダー 2"/>
          <p:cNvSpPr>
            <a:spLocks noGrp="1"/>
          </p:cNvSpPr>
          <p:nvPr>
            <p:ph idx="1"/>
          </p:nvPr>
        </p:nvSpPr>
        <p:spPr>
          <a:xfrm>
            <a:off x="3776350" y="2034319"/>
            <a:ext cx="5367649" cy="2698971"/>
          </a:xfrm>
        </p:spPr>
        <p:txBody>
          <a:bodyPr>
            <a:normAutofit/>
          </a:bodyPr>
          <a:lstStyle/>
          <a:p>
            <a:r>
              <a:rPr lang="en-US" altLang="ja-JP" sz="2400" i="1" dirty="0" smtClean="0">
                <a:solidFill>
                  <a:srgbClr val="FFFFFF"/>
                </a:solidFill>
                <a:effectLst>
                  <a:glow rad="228600">
                    <a:schemeClr val="accent2">
                      <a:satMod val="175000"/>
                      <a:alpha val="40000"/>
                    </a:schemeClr>
                  </a:glow>
                </a:effectLst>
                <a:latin typeface="Symbol" panose="05050102010706020507" pitchFamily="18" charset="2"/>
              </a:rPr>
              <a:t>l</a:t>
            </a:r>
            <a:r>
              <a:rPr lang="en-US" altLang="ja-JP" sz="2400" dirty="0" smtClean="0">
                <a:solidFill>
                  <a:srgbClr val="FFFFFF"/>
                </a:solidFill>
              </a:rPr>
              <a:t> mode states</a:t>
            </a:r>
          </a:p>
          <a:p>
            <a:pPr marL="808038" indent="0">
              <a:buNone/>
            </a:pPr>
            <a:r>
              <a:rPr lang="en-US" altLang="ja-JP" sz="2400" dirty="0">
                <a:solidFill>
                  <a:srgbClr val="FFFFFF"/>
                </a:solidFill>
              </a:rPr>
              <a:t>w</a:t>
            </a:r>
            <a:r>
              <a:rPr lang="en-US" altLang="ja-JP" sz="2400" dirty="0" smtClean="0">
                <a:solidFill>
                  <a:srgbClr val="FFFFFF"/>
                </a:solidFill>
              </a:rPr>
              <a:t>ell populated</a:t>
            </a:r>
          </a:p>
          <a:p>
            <a:r>
              <a:rPr lang="en-US" altLang="ja-JP" sz="2400" i="1" dirty="0" smtClean="0">
                <a:solidFill>
                  <a:srgbClr val="FFFFFF"/>
                </a:solidFill>
                <a:effectLst>
                  <a:glow rad="228600">
                    <a:schemeClr val="accent5">
                      <a:satMod val="175000"/>
                      <a:alpha val="40000"/>
                    </a:schemeClr>
                  </a:glow>
                </a:effectLst>
                <a:latin typeface="Symbol" panose="05050102010706020507" pitchFamily="18" charset="2"/>
              </a:rPr>
              <a:t>r</a:t>
            </a:r>
            <a:r>
              <a:rPr lang="en-US" altLang="ja-JP" sz="2400" dirty="0" smtClean="0">
                <a:solidFill>
                  <a:srgbClr val="FFFFFF"/>
                </a:solidFill>
              </a:rPr>
              <a:t> mode states</a:t>
            </a:r>
          </a:p>
          <a:p>
            <a:pPr marL="808038" indent="0">
              <a:buNone/>
            </a:pPr>
            <a:r>
              <a:rPr lang="en-US" altLang="ja-JP" sz="2400" dirty="0" smtClean="0">
                <a:solidFill>
                  <a:srgbClr val="FFFFFF"/>
                </a:solidFill>
              </a:rPr>
              <a:t>excited through </a:t>
            </a:r>
            <a:r>
              <a:rPr lang="en-US" altLang="ja-JP" sz="2400" i="1" dirty="0">
                <a:solidFill>
                  <a:srgbClr val="FFFFFF"/>
                </a:solidFill>
                <a:effectLst>
                  <a:glow rad="228600">
                    <a:schemeClr val="accent2">
                      <a:satMod val="175000"/>
                      <a:alpha val="40000"/>
                    </a:schemeClr>
                  </a:glow>
                </a:effectLst>
                <a:latin typeface="Symbol" panose="05050102010706020507" pitchFamily="18" charset="2"/>
              </a:rPr>
              <a:t>l </a:t>
            </a:r>
            <a:r>
              <a:rPr lang="en-US" altLang="ja-JP" sz="2400" i="1" dirty="0" smtClean="0">
                <a:solidFill>
                  <a:srgbClr val="FFFFFF"/>
                </a:solidFill>
                <a:latin typeface="Symbol" panose="05050102010706020507" pitchFamily="18" charset="2"/>
              </a:rPr>
              <a:t>/</a:t>
            </a:r>
            <a:r>
              <a:rPr lang="en-US" altLang="ja-JP" sz="2400" i="1" dirty="0">
                <a:solidFill>
                  <a:srgbClr val="FFFFFF"/>
                </a:solidFill>
                <a:effectLst>
                  <a:glow rad="228600">
                    <a:schemeClr val="accent5">
                      <a:satMod val="175000"/>
                      <a:alpha val="40000"/>
                    </a:schemeClr>
                  </a:glow>
                </a:effectLst>
                <a:latin typeface="Symbol" panose="05050102010706020507" pitchFamily="18" charset="2"/>
              </a:rPr>
              <a:t> r</a:t>
            </a:r>
            <a:r>
              <a:rPr lang="en-US" altLang="ja-JP" sz="2400" dirty="0" smtClean="0">
                <a:solidFill>
                  <a:srgbClr val="FFFFFF"/>
                </a:solidFill>
              </a:rPr>
              <a:t>  mixing (</a:t>
            </a:r>
            <a:r>
              <a:rPr lang="en-US" altLang="ja-JP" sz="2400" i="1" dirty="0" err="1" smtClean="0">
                <a:solidFill>
                  <a:srgbClr val="FFFFFF"/>
                </a:solidFill>
              </a:rPr>
              <a:t>P</a:t>
            </a:r>
            <a:r>
              <a:rPr lang="en-US" altLang="ja-JP" sz="2400" i="1" baseline="-25000" dirty="0" err="1" smtClean="0">
                <a:solidFill>
                  <a:srgbClr val="FFFFFF"/>
                </a:solidFill>
              </a:rPr>
              <a:t>mix</a:t>
            </a:r>
            <a:r>
              <a:rPr lang="en-US" altLang="ja-JP" sz="2400" dirty="0" smtClean="0">
                <a:solidFill>
                  <a:srgbClr val="FFFFFF"/>
                </a:solidFill>
              </a:rPr>
              <a:t>)</a:t>
            </a:r>
          </a:p>
          <a:p>
            <a:pPr marL="1081088" indent="0">
              <a:buNone/>
            </a:pPr>
            <a:r>
              <a:rPr lang="en-US" altLang="ja-JP" sz="2400" i="1" dirty="0" err="1" smtClean="0">
                <a:solidFill>
                  <a:srgbClr val="FFFFFF"/>
                </a:solidFill>
              </a:rPr>
              <a:t>P</a:t>
            </a:r>
            <a:r>
              <a:rPr lang="en-US" altLang="ja-JP" sz="2400" i="1" baseline="-25000" dirty="0" err="1" smtClean="0">
                <a:solidFill>
                  <a:srgbClr val="FFFFFF"/>
                </a:solidFill>
              </a:rPr>
              <a:t>mix</a:t>
            </a:r>
            <a:r>
              <a:rPr lang="en-US" altLang="ja-JP" sz="2400" dirty="0" smtClean="0">
                <a:solidFill>
                  <a:srgbClr val="FFFFFF"/>
                </a:solidFill>
              </a:rPr>
              <a:t>(</a:t>
            </a:r>
            <a:r>
              <a:rPr lang="en-US" altLang="ja-JP" sz="2400" i="1" dirty="0" smtClean="0">
                <a:solidFill>
                  <a:srgbClr val="FFFFFF"/>
                </a:solidFill>
              </a:rPr>
              <a:t>strange</a:t>
            </a:r>
            <a:r>
              <a:rPr lang="en-US" altLang="ja-JP" sz="2400" dirty="0" smtClean="0">
                <a:solidFill>
                  <a:srgbClr val="FFFFFF"/>
                </a:solidFill>
              </a:rPr>
              <a:t>) is given, </a:t>
            </a:r>
          </a:p>
          <a:p>
            <a:pPr marL="1081088" indent="0">
              <a:buNone/>
            </a:pPr>
            <a:r>
              <a:rPr lang="en-US" altLang="ja-JP" sz="2400" i="1" dirty="0" err="1" smtClean="0">
                <a:solidFill>
                  <a:srgbClr val="FFFFFF"/>
                </a:solidFill>
              </a:rPr>
              <a:t>P</a:t>
            </a:r>
            <a:r>
              <a:rPr lang="en-US" altLang="ja-JP" sz="2400" i="1" baseline="-25000" dirty="0" err="1" smtClean="0">
                <a:solidFill>
                  <a:srgbClr val="FFFFFF"/>
                </a:solidFill>
              </a:rPr>
              <a:t>mix</a:t>
            </a:r>
            <a:r>
              <a:rPr lang="en-US" altLang="ja-JP" sz="2400" dirty="0" smtClean="0">
                <a:solidFill>
                  <a:srgbClr val="FFFFFF"/>
                </a:solidFill>
              </a:rPr>
              <a:t>(</a:t>
            </a:r>
            <a:r>
              <a:rPr lang="en-US" altLang="ja-JP" sz="2400" i="1" dirty="0" smtClean="0">
                <a:solidFill>
                  <a:srgbClr val="FFFFFF"/>
                </a:solidFill>
              </a:rPr>
              <a:t>charm</a:t>
            </a:r>
            <a:r>
              <a:rPr lang="en-US" altLang="ja-JP" sz="2400" dirty="0" smtClean="0">
                <a:solidFill>
                  <a:srgbClr val="FFFFFF"/>
                </a:solidFill>
              </a:rPr>
              <a:t>) could be deduced.</a:t>
            </a:r>
            <a:endParaRPr lang="en-US" altLang="ja-JP" sz="2000" dirty="0">
              <a:solidFill>
                <a:srgbClr val="FFFFFF"/>
              </a:solidFill>
            </a:endParaRPr>
          </a:p>
        </p:txBody>
      </p:sp>
      <p:cxnSp>
        <p:nvCxnSpPr>
          <p:cNvPr id="24" name="直線矢印コネクタ 23"/>
          <p:cNvCxnSpPr/>
          <p:nvPr/>
        </p:nvCxnSpPr>
        <p:spPr>
          <a:xfrm flipH="1">
            <a:off x="3569036" y="3657600"/>
            <a:ext cx="1038589" cy="587176"/>
          </a:xfrm>
          <a:prstGeom prst="straightConnector1">
            <a:avLst/>
          </a:prstGeom>
          <a:ln w="19050">
            <a:solidFill>
              <a:srgbClr val="00FF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a:xfrm>
            <a:off x="5011386" y="4994993"/>
            <a:ext cx="3895107" cy="461665"/>
          </a:xfrm>
          <a:prstGeom prst="rect">
            <a:avLst/>
          </a:prstGeom>
          <a:ln>
            <a:noFill/>
          </a:ln>
        </p:spPr>
        <p:txBody>
          <a:bodyPr wrap="square">
            <a:spAutoFit/>
          </a:bodyPr>
          <a:lstStyle/>
          <a:p>
            <a:pPr marL="342900" indent="-342900">
              <a:buFont typeface="Wingdings" panose="05000000000000000000" pitchFamily="2" charset="2"/>
              <a:buChar char="ü"/>
            </a:pPr>
            <a:r>
              <a:rPr lang="en-US" altLang="ja-JP" sz="2400" i="1" dirty="0" err="1" smtClean="0">
                <a:solidFill>
                  <a:schemeClr val="bg1"/>
                </a:solidFill>
              </a:rPr>
              <a:t>P</a:t>
            </a:r>
            <a:r>
              <a:rPr lang="en-US" altLang="ja-JP" sz="2400" i="1" baseline="-25000" dirty="0" err="1" smtClean="0">
                <a:solidFill>
                  <a:schemeClr val="bg1"/>
                </a:solidFill>
              </a:rPr>
              <a:t>mix</a:t>
            </a:r>
            <a:r>
              <a:rPr lang="en-US" altLang="ja-JP" sz="2400" dirty="0" smtClean="0">
                <a:solidFill>
                  <a:schemeClr val="bg1"/>
                </a:solidFill>
              </a:rPr>
              <a:t>(</a:t>
            </a:r>
            <a:r>
              <a:rPr lang="en-US" altLang="ja-JP" sz="2400" i="1" dirty="0" smtClean="0">
                <a:solidFill>
                  <a:schemeClr val="bg1"/>
                </a:solidFill>
              </a:rPr>
              <a:t>strange</a:t>
            </a:r>
            <a:r>
              <a:rPr lang="en-US" altLang="ja-JP" sz="2400" dirty="0" smtClean="0">
                <a:solidFill>
                  <a:schemeClr val="bg1"/>
                </a:solidFill>
              </a:rPr>
              <a:t>)</a:t>
            </a:r>
            <a:r>
              <a:rPr lang="en-US" altLang="ja-JP" sz="2400" i="1" dirty="0" smtClean="0">
                <a:solidFill>
                  <a:schemeClr val="bg1"/>
                </a:solidFill>
              </a:rPr>
              <a:t> &gt; </a:t>
            </a:r>
            <a:r>
              <a:rPr lang="en-US" altLang="ja-JP" sz="2400" i="1" dirty="0" err="1" smtClean="0">
                <a:solidFill>
                  <a:schemeClr val="bg1"/>
                </a:solidFill>
              </a:rPr>
              <a:t>P</a:t>
            </a:r>
            <a:r>
              <a:rPr lang="en-US" altLang="ja-JP" sz="2400" i="1" baseline="-25000" dirty="0" err="1" smtClean="0">
                <a:solidFill>
                  <a:schemeClr val="bg1"/>
                </a:solidFill>
              </a:rPr>
              <a:t>mix</a:t>
            </a:r>
            <a:r>
              <a:rPr lang="en-US" altLang="ja-JP" sz="2400" dirty="0" smtClean="0">
                <a:solidFill>
                  <a:schemeClr val="bg1"/>
                </a:solidFill>
              </a:rPr>
              <a:t>(</a:t>
            </a:r>
            <a:r>
              <a:rPr lang="en-US" altLang="ja-JP" sz="2400" i="1" dirty="0" smtClean="0">
                <a:solidFill>
                  <a:schemeClr val="bg1"/>
                </a:solidFill>
              </a:rPr>
              <a:t>charm</a:t>
            </a:r>
            <a:r>
              <a:rPr lang="en-US" altLang="ja-JP" sz="2400" dirty="0" smtClean="0">
                <a:solidFill>
                  <a:schemeClr val="bg1"/>
                </a:solidFill>
              </a:rPr>
              <a:t>)</a:t>
            </a:r>
          </a:p>
        </p:txBody>
      </p:sp>
      <p:sp>
        <p:nvSpPr>
          <p:cNvPr id="10" name="正方形/長方形 9"/>
          <p:cNvSpPr/>
          <p:nvPr/>
        </p:nvSpPr>
        <p:spPr>
          <a:xfrm>
            <a:off x="3569036" y="5905465"/>
            <a:ext cx="4636077" cy="584775"/>
          </a:xfrm>
          <a:prstGeom prst="rect">
            <a:avLst/>
          </a:prstGeom>
        </p:spPr>
        <p:txBody>
          <a:bodyPr wrap="none">
            <a:spAutoFit/>
          </a:bodyPr>
          <a:lstStyle/>
          <a:p>
            <a:r>
              <a:rPr lang="en-US" altLang="ja-JP" sz="1600" dirty="0" smtClean="0">
                <a:solidFill>
                  <a:schemeClr val="bg1"/>
                </a:solidFill>
                <a:latin typeface="arial" panose="020B0604020202020204" pitchFamily="34" charset="0"/>
              </a:rPr>
              <a:t>S.H. Kim, A. </a:t>
            </a:r>
            <a:r>
              <a:rPr lang="en-US" altLang="ja-JP" sz="1600" dirty="0" err="1" smtClean="0">
                <a:solidFill>
                  <a:schemeClr val="bg1"/>
                </a:solidFill>
                <a:latin typeface="arial" panose="020B0604020202020204" pitchFamily="34" charset="0"/>
              </a:rPr>
              <a:t>Hosaka</a:t>
            </a:r>
            <a:r>
              <a:rPr lang="en-US" altLang="ja-JP" sz="1600" dirty="0" smtClean="0">
                <a:solidFill>
                  <a:schemeClr val="bg1"/>
                </a:solidFill>
                <a:latin typeface="arial" panose="020B0604020202020204" pitchFamily="34" charset="0"/>
              </a:rPr>
              <a:t>, H.C. Kim, HN, K. </a:t>
            </a:r>
            <a:r>
              <a:rPr lang="en-US" altLang="ja-JP" sz="1600" dirty="0" err="1" smtClean="0">
                <a:solidFill>
                  <a:schemeClr val="bg1"/>
                </a:solidFill>
                <a:latin typeface="arial" panose="020B0604020202020204" pitchFamily="34" charset="0"/>
              </a:rPr>
              <a:t>Shirotori</a:t>
            </a:r>
            <a:r>
              <a:rPr lang="en-US" altLang="ja-JP" sz="1600" dirty="0" smtClean="0">
                <a:solidFill>
                  <a:schemeClr val="bg1"/>
                </a:solidFill>
                <a:latin typeface="arial" panose="020B0604020202020204" pitchFamily="34" charset="0"/>
              </a:rPr>
              <a:t>, </a:t>
            </a:r>
          </a:p>
          <a:p>
            <a:r>
              <a:rPr lang="en-US" altLang="ja-JP" sz="1600" dirty="0" err="1" smtClean="0">
                <a:solidFill>
                  <a:schemeClr val="bg1"/>
                </a:solidFill>
                <a:latin typeface="arial" panose="020B0604020202020204" pitchFamily="34" charset="0"/>
              </a:rPr>
              <a:t>arXiv:submit</a:t>
            </a:r>
            <a:r>
              <a:rPr lang="en-US" altLang="ja-JP" sz="1600" dirty="0" smtClean="0">
                <a:solidFill>
                  <a:schemeClr val="bg1"/>
                </a:solidFill>
                <a:latin typeface="arial" panose="020B0604020202020204" pitchFamily="34" charset="0"/>
              </a:rPr>
              <a:t>/0978210, 14 May, 2014.</a:t>
            </a:r>
            <a:endParaRPr lang="ja-JP" altLang="en-US" sz="1600" dirty="0">
              <a:solidFill>
                <a:schemeClr val="bg1"/>
              </a:solidFill>
            </a:endParaRPr>
          </a:p>
        </p:txBody>
      </p:sp>
    </p:spTree>
    <p:extLst>
      <p:ext uri="{BB962C8B-B14F-4D97-AF65-F5344CB8AC3E}">
        <p14:creationId xmlns:p14="http://schemas.microsoft.com/office/powerpoint/2010/main" val="1616323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43</a:t>
            </a:fld>
            <a:endParaRPr lang="ja-JP" altLang="en-US" dirty="0">
              <a:solidFill>
                <a:prstClr val="black">
                  <a:tint val="75000"/>
                </a:prstClr>
              </a:solidFill>
            </a:endParaRPr>
          </a:p>
        </p:txBody>
      </p:sp>
      <p:sp>
        <p:nvSpPr>
          <p:cNvPr id="48" name="タイトル 1"/>
          <p:cNvSpPr>
            <a:spLocks noGrp="1"/>
          </p:cNvSpPr>
          <p:nvPr>
            <p:ph type="title"/>
          </p:nvPr>
        </p:nvSpPr>
        <p:spPr>
          <a:xfrm>
            <a:off x="457200" y="-63500"/>
            <a:ext cx="8229600" cy="773713"/>
          </a:xfrm>
        </p:spPr>
        <p:txBody>
          <a:bodyPr>
            <a:normAutofit/>
          </a:bodyPr>
          <a:lstStyle/>
          <a:p>
            <a:r>
              <a:rPr lang="en-US" altLang="ja-JP" i="1" dirty="0" smtClean="0">
                <a:solidFill>
                  <a:schemeClr val="bg1"/>
                </a:solidFill>
              </a:rPr>
              <a:t>Hyperon production via p</a:t>
            </a:r>
            <a:r>
              <a:rPr lang="en-US" altLang="ja-JP" dirty="0" smtClean="0">
                <a:solidFill>
                  <a:schemeClr val="bg1"/>
                </a:solidFill>
              </a:rPr>
              <a:t>(</a:t>
            </a:r>
            <a:r>
              <a:rPr lang="en-US" altLang="ja-JP" i="1" dirty="0" smtClean="0">
                <a:solidFill>
                  <a:schemeClr val="bg1"/>
                </a:solidFill>
                <a:latin typeface="Symbol" panose="05050102010706020507" pitchFamily="18" charset="2"/>
              </a:rPr>
              <a:t>p</a:t>
            </a:r>
            <a:r>
              <a:rPr lang="en-US" altLang="ja-JP" i="1" baseline="30000" dirty="0" smtClean="0">
                <a:solidFill>
                  <a:schemeClr val="bg1"/>
                </a:solidFill>
                <a:latin typeface="Symbol" panose="05050102010706020507" pitchFamily="18" charset="2"/>
              </a:rPr>
              <a:t>-</a:t>
            </a:r>
            <a:r>
              <a:rPr lang="en-US" altLang="ja-JP" i="1" dirty="0">
                <a:solidFill>
                  <a:schemeClr val="bg1"/>
                </a:solidFill>
              </a:rPr>
              <a:t>,</a:t>
            </a:r>
            <a:r>
              <a:rPr lang="en-US" altLang="ja-JP" i="1" dirty="0" smtClean="0">
                <a:solidFill>
                  <a:schemeClr val="bg1"/>
                </a:solidFill>
              </a:rPr>
              <a:t>K*</a:t>
            </a:r>
            <a:r>
              <a:rPr lang="en-US" altLang="ja-JP" i="1" baseline="30000" dirty="0" smtClean="0">
                <a:solidFill>
                  <a:schemeClr val="bg1"/>
                </a:solidFill>
              </a:rPr>
              <a:t>0</a:t>
            </a:r>
            <a:r>
              <a:rPr lang="en-US" altLang="ja-JP" dirty="0" smtClean="0">
                <a:solidFill>
                  <a:schemeClr val="bg1"/>
                </a:solidFill>
              </a:rPr>
              <a:t>)</a:t>
            </a:r>
            <a:r>
              <a:rPr lang="en-US" altLang="ja-JP" i="1" dirty="0" smtClean="0">
                <a:solidFill>
                  <a:schemeClr val="bg1"/>
                </a:solidFill>
              </a:rPr>
              <a:t>X</a:t>
            </a:r>
            <a:endParaRPr kumimoji="1" lang="ja-JP" altLang="en-US" dirty="0">
              <a:solidFill>
                <a:schemeClr val="bg1"/>
              </a:solidFill>
            </a:endParaRPr>
          </a:p>
        </p:txBody>
      </p:sp>
      <p:sp>
        <p:nvSpPr>
          <p:cNvPr id="50" name="コンテンツ プレースホルダー 2"/>
          <p:cNvSpPr>
            <a:spLocks noGrp="1"/>
          </p:cNvSpPr>
          <p:nvPr>
            <p:ph idx="1"/>
          </p:nvPr>
        </p:nvSpPr>
        <p:spPr>
          <a:xfrm>
            <a:off x="5419203" y="913413"/>
            <a:ext cx="3592298" cy="5743123"/>
          </a:xfrm>
        </p:spPr>
        <p:txBody>
          <a:bodyPr>
            <a:normAutofit/>
          </a:bodyPr>
          <a:lstStyle/>
          <a:p>
            <a:r>
              <a:rPr lang="en-US" altLang="ja-JP" sz="2400" dirty="0" smtClean="0">
                <a:solidFill>
                  <a:srgbClr val="FFFFFF"/>
                </a:solidFill>
              </a:rPr>
              <a:t>K</a:t>
            </a:r>
            <a:r>
              <a:rPr lang="en-US" altLang="ja-JP" sz="2400" baseline="30000" dirty="0" smtClean="0">
                <a:solidFill>
                  <a:srgbClr val="FFFFFF"/>
                </a:solidFill>
                <a:latin typeface="Symbol" panose="05050102010706020507" pitchFamily="18" charset="2"/>
              </a:rPr>
              <a:t>-</a:t>
            </a:r>
            <a:r>
              <a:rPr lang="en-US" altLang="ja-JP" sz="2400" dirty="0" smtClean="0">
                <a:solidFill>
                  <a:srgbClr val="FFFFFF"/>
                </a:solidFill>
              </a:rPr>
              <a:t> </a:t>
            </a:r>
            <a:r>
              <a:rPr lang="en-US" altLang="ja-JP" sz="2400" dirty="0">
                <a:solidFill>
                  <a:srgbClr val="FFFFFF"/>
                </a:solidFill>
              </a:rPr>
              <a:t>p decay</a:t>
            </a:r>
          </a:p>
          <a:p>
            <a:pPr marL="444500" lvl="1"/>
            <a:r>
              <a:rPr lang="en-US" altLang="ja-JP" sz="2000" dirty="0">
                <a:solidFill>
                  <a:srgbClr val="FFFFFF"/>
                </a:solidFill>
              </a:rPr>
              <a:t>K</a:t>
            </a:r>
            <a:r>
              <a:rPr lang="en-US" altLang="ja-JP" sz="2000" baseline="30000" dirty="0">
                <a:solidFill>
                  <a:srgbClr val="FFFFFF"/>
                </a:solidFill>
                <a:latin typeface="Symbol" panose="05050102010706020507" pitchFamily="18" charset="2"/>
              </a:rPr>
              <a:t>- </a:t>
            </a:r>
            <a:r>
              <a:rPr lang="en-US" altLang="ja-JP" sz="2000" dirty="0" smtClean="0">
                <a:solidFill>
                  <a:srgbClr val="FFFFFF"/>
                </a:solidFill>
              </a:rPr>
              <a:t>tagged, Missing </a:t>
            </a:r>
            <a:r>
              <a:rPr lang="en-US" altLang="ja-JP" sz="2000" dirty="0">
                <a:solidFill>
                  <a:srgbClr val="FFFFFF"/>
                </a:solidFill>
              </a:rPr>
              <a:t>“p” </a:t>
            </a:r>
            <a:r>
              <a:rPr lang="en-US" altLang="ja-JP" sz="2000" dirty="0" smtClean="0">
                <a:solidFill>
                  <a:srgbClr val="FFFFFF"/>
                </a:solidFill>
              </a:rPr>
              <a:t>gated</a:t>
            </a:r>
          </a:p>
          <a:p>
            <a:pPr lvl="1"/>
            <a:endParaRPr lang="en-US" altLang="ja-JP" sz="2000" dirty="0">
              <a:solidFill>
                <a:srgbClr val="FFFFFF"/>
              </a:solidFill>
              <a:latin typeface="Symbol" panose="05050102010706020507" pitchFamily="18" charset="2"/>
            </a:endParaRPr>
          </a:p>
          <a:p>
            <a:pPr lvl="1"/>
            <a:endParaRPr lang="en-US" altLang="ja-JP" sz="2000" dirty="0" smtClean="0">
              <a:solidFill>
                <a:srgbClr val="FFFFFF"/>
              </a:solidFill>
              <a:latin typeface="Symbol" panose="05050102010706020507" pitchFamily="18" charset="2"/>
            </a:endParaRPr>
          </a:p>
          <a:p>
            <a:pPr marL="457200" lvl="1" indent="0">
              <a:buNone/>
            </a:pPr>
            <a:endParaRPr lang="en-US" altLang="ja-JP" sz="2000" dirty="0" smtClean="0">
              <a:solidFill>
                <a:srgbClr val="FFFFFF"/>
              </a:solidFill>
              <a:latin typeface="Symbol" panose="05050102010706020507" pitchFamily="18" charset="2"/>
            </a:endParaRPr>
          </a:p>
          <a:p>
            <a:pPr marL="457200" lvl="1" indent="0">
              <a:buNone/>
            </a:pPr>
            <a:endParaRPr lang="en-US" altLang="ja-JP" sz="2000" dirty="0">
              <a:solidFill>
                <a:srgbClr val="FFFFFF"/>
              </a:solidFill>
              <a:latin typeface="Symbol" panose="05050102010706020507" pitchFamily="18" charset="2"/>
            </a:endParaRPr>
          </a:p>
          <a:p>
            <a:pPr marL="457200" lvl="1" indent="0">
              <a:buNone/>
            </a:pPr>
            <a:endParaRPr lang="en-US" altLang="ja-JP" sz="2000" dirty="0" smtClean="0">
              <a:solidFill>
                <a:srgbClr val="FFFFFF"/>
              </a:solidFill>
              <a:latin typeface="Symbol" panose="05050102010706020507" pitchFamily="18" charset="2"/>
            </a:endParaRPr>
          </a:p>
          <a:p>
            <a:r>
              <a:rPr lang="en-US" altLang="ja-JP" sz="2400" dirty="0" err="1" smtClean="0">
                <a:solidFill>
                  <a:srgbClr val="FFFFFF"/>
                </a:solidFill>
                <a:latin typeface="Symbol" panose="05050102010706020507" pitchFamily="18" charset="2"/>
              </a:rPr>
              <a:t>p</a:t>
            </a:r>
            <a:r>
              <a:rPr lang="en-US" altLang="ja-JP" sz="2400" baseline="30000" dirty="0" err="1" smtClean="0">
                <a:solidFill>
                  <a:srgbClr val="FFFFFF"/>
                </a:solidFill>
                <a:latin typeface="Symbol" panose="05050102010706020507" pitchFamily="18" charset="2"/>
              </a:rPr>
              <a:t>+</a:t>
            </a:r>
            <a:r>
              <a:rPr lang="en-US" altLang="ja-JP" sz="2400" dirty="0" err="1" smtClean="0">
                <a:solidFill>
                  <a:srgbClr val="FFFFFF"/>
                </a:solidFill>
              </a:rPr>
              <a:t>Σ</a:t>
            </a:r>
            <a:r>
              <a:rPr lang="en-US" altLang="ja-JP" sz="2400" baseline="30000" dirty="0" smtClean="0">
                <a:solidFill>
                  <a:srgbClr val="FFFFFF"/>
                </a:solidFill>
              </a:rPr>
              <a:t>-</a:t>
            </a:r>
            <a:r>
              <a:rPr lang="en-US" altLang="ja-JP" sz="2400" dirty="0" smtClean="0">
                <a:solidFill>
                  <a:srgbClr val="FFFFFF"/>
                </a:solidFill>
              </a:rPr>
              <a:t> </a:t>
            </a:r>
            <a:r>
              <a:rPr lang="en-US" altLang="ja-JP" sz="2400" dirty="0">
                <a:solidFill>
                  <a:srgbClr val="FFFFFF"/>
                </a:solidFill>
              </a:rPr>
              <a:t>decay</a:t>
            </a:r>
          </a:p>
          <a:p>
            <a:pPr marL="444500" lvl="1"/>
            <a:r>
              <a:rPr lang="en-US" altLang="ja-JP" sz="2000" dirty="0" smtClean="0">
                <a:solidFill>
                  <a:srgbClr val="FFFFFF"/>
                </a:solidFill>
                <a:latin typeface="Symbol" panose="05050102010706020507" pitchFamily="18" charset="2"/>
              </a:rPr>
              <a:t>p</a:t>
            </a:r>
            <a:r>
              <a:rPr lang="en-US" altLang="ja-JP" sz="2000" baseline="30000" dirty="0" smtClean="0">
                <a:solidFill>
                  <a:srgbClr val="FFFFFF"/>
                </a:solidFill>
                <a:latin typeface="Symbol" panose="05050102010706020507" pitchFamily="18" charset="2"/>
              </a:rPr>
              <a:t>+</a:t>
            </a:r>
            <a:r>
              <a:rPr lang="en-US" altLang="ja-JP" sz="2000" dirty="0" smtClean="0">
                <a:solidFill>
                  <a:srgbClr val="FFFFFF"/>
                </a:solidFill>
              </a:rPr>
              <a:t> tagged, Missing </a:t>
            </a:r>
            <a:r>
              <a:rPr lang="en-US" altLang="ja-JP" sz="2000" dirty="0">
                <a:solidFill>
                  <a:srgbClr val="FFFFFF"/>
                </a:solidFill>
              </a:rPr>
              <a:t>“Σ”</a:t>
            </a:r>
            <a:r>
              <a:rPr lang="ja-JP" altLang="en-US" sz="2000" dirty="0">
                <a:solidFill>
                  <a:srgbClr val="FFFFFF"/>
                </a:solidFill>
              </a:rPr>
              <a:t> </a:t>
            </a:r>
            <a:r>
              <a:rPr lang="en-US" altLang="ja-JP" sz="2000" dirty="0">
                <a:solidFill>
                  <a:srgbClr val="FFFFFF"/>
                </a:solidFill>
              </a:rPr>
              <a:t>gated</a:t>
            </a:r>
          </a:p>
          <a:p>
            <a:endParaRPr kumimoji="1" lang="en-US" altLang="ja-JP" sz="2400" dirty="0" smtClean="0">
              <a:solidFill>
                <a:srgbClr val="FFFFFF"/>
              </a:solidFill>
            </a:endParaRPr>
          </a:p>
        </p:txBody>
      </p:sp>
      <p:pic>
        <p:nvPicPr>
          <p:cNvPr id="5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0410" r="68890"/>
          <a:stretch/>
        </p:blipFill>
        <p:spPr bwMode="auto">
          <a:xfrm>
            <a:off x="5909775" y="1865719"/>
            <a:ext cx="2629871" cy="1540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367" t="51821" r="35533" b="671"/>
          <a:stretch/>
        </p:blipFill>
        <p:spPr bwMode="auto">
          <a:xfrm>
            <a:off x="5871709" y="4499706"/>
            <a:ext cx="2628901" cy="1578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206" y="880010"/>
            <a:ext cx="4810601" cy="5674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テキスト ボックス 53"/>
          <p:cNvSpPr txBox="1"/>
          <p:nvPr/>
        </p:nvSpPr>
        <p:spPr>
          <a:xfrm>
            <a:off x="4333539" y="1106147"/>
            <a:ext cx="873957" cy="307777"/>
          </a:xfrm>
          <a:prstGeom prst="rect">
            <a:avLst/>
          </a:prstGeom>
          <a:solidFill>
            <a:schemeClr val="bg1"/>
          </a:solidFill>
          <a:ln>
            <a:solidFill>
              <a:schemeClr val="tx1"/>
            </a:solidFill>
          </a:ln>
        </p:spPr>
        <p:txBody>
          <a:bodyPr wrap="none" rtlCol="0">
            <a:spAutoFit/>
          </a:bodyPr>
          <a:lstStyle/>
          <a:p>
            <a:r>
              <a:rPr lang="en-US" altLang="ja-JP" sz="1400" b="1" dirty="0" smtClean="0">
                <a:solidFill>
                  <a:prstClr val="black"/>
                </a:solidFill>
                <a:cs typeface="Times New Roman" panose="02020603050405020304" pitchFamily="18" charset="0"/>
              </a:rPr>
              <a:t>Inclusive</a:t>
            </a:r>
            <a:endParaRPr lang="ja-JP" altLang="en-US" sz="1400" b="1" dirty="0">
              <a:solidFill>
                <a:prstClr val="black"/>
              </a:solidFill>
              <a:cs typeface="Times New Roman" panose="02020603050405020304" pitchFamily="18" charset="0"/>
            </a:endParaRPr>
          </a:p>
        </p:txBody>
      </p:sp>
      <p:sp>
        <p:nvSpPr>
          <p:cNvPr id="55" name="テキスト ボックス 54"/>
          <p:cNvSpPr txBox="1"/>
          <p:nvPr/>
        </p:nvSpPr>
        <p:spPr>
          <a:xfrm>
            <a:off x="4248207" y="2994031"/>
            <a:ext cx="954620" cy="307777"/>
          </a:xfrm>
          <a:prstGeom prst="rect">
            <a:avLst/>
          </a:prstGeom>
          <a:solidFill>
            <a:schemeClr val="bg1"/>
          </a:solidFill>
          <a:ln>
            <a:solidFill>
              <a:schemeClr val="tx1"/>
            </a:solidFill>
          </a:ln>
        </p:spPr>
        <p:txBody>
          <a:bodyPr wrap="none" rtlCol="0">
            <a:spAutoFit/>
          </a:bodyPr>
          <a:lstStyle/>
          <a:p>
            <a:pPr>
              <a:spcBef>
                <a:spcPct val="20000"/>
              </a:spcBef>
            </a:pPr>
            <a:r>
              <a:rPr lang="en-US" altLang="ja-JP" sz="1400" b="1" dirty="0">
                <a:solidFill>
                  <a:prstClr val="black"/>
                </a:solidFill>
                <a:cs typeface="Times New Roman" pitchFamily="18" charset="0"/>
              </a:rPr>
              <a:t>K</a:t>
            </a:r>
            <a:r>
              <a:rPr lang="en-US" altLang="ja-JP" sz="1400" b="1" baseline="30000" dirty="0">
                <a:solidFill>
                  <a:prstClr val="black"/>
                </a:solidFill>
                <a:latin typeface="Symbol" panose="05050102010706020507" pitchFamily="18" charset="2"/>
                <a:cs typeface="Times New Roman" pitchFamily="18" charset="0"/>
              </a:rPr>
              <a:t>-</a:t>
            </a:r>
            <a:r>
              <a:rPr lang="en-US" altLang="ja-JP" sz="1400" b="1" dirty="0">
                <a:solidFill>
                  <a:prstClr val="black"/>
                </a:solidFill>
                <a:cs typeface="Times New Roman" pitchFamily="18" charset="0"/>
              </a:rPr>
              <a:t> p </a:t>
            </a:r>
            <a:r>
              <a:rPr lang="en-US" altLang="ja-JP" sz="1400" b="1" dirty="0" smtClean="0">
                <a:solidFill>
                  <a:prstClr val="black"/>
                </a:solidFill>
                <a:cs typeface="Times New Roman" pitchFamily="18" charset="0"/>
              </a:rPr>
              <a:t>decay</a:t>
            </a:r>
            <a:endParaRPr lang="en-US" altLang="ja-JP" sz="1400" b="1" dirty="0">
              <a:solidFill>
                <a:prstClr val="black"/>
              </a:solidFill>
              <a:cs typeface="Times New Roman" pitchFamily="18" charset="0"/>
            </a:endParaRPr>
          </a:p>
        </p:txBody>
      </p:sp>
      <p:sp>
        <p:nvSpPr>
          <p:cNvPr id="56" name="テキスト ボックス 55"/>
          <p:cNvSpPr txBox="1"/>
          <p:nvPr/>
        </p:nvSpPr>
        <p:spPr>
          <a:xfrm>
            <a:off x="4178047" y="4894467"/>
            <a:ext cx="1031564" cy="307777"/>
          </a:xfrm>
          <a:prstGeom prst="rect">
            <a:avLst/>
          </a:prstGeom>
          <a:solidFill>
            <a:schemeClr val="bg1"/>
          </a:solidFill>
          <a:ln>
            <a:solidFill>
              <a:schemeClr val="tx1"/>
            </a:solidFill>
          </a:ln>
        </p:spPr>
        <p:txBody>
          <a:bodyPr wrap="none" rtlCol="0">
            <a:spAutoFit/>
          </a:bodyPr>
          <a:lstStyle/>
          <a:p>
            <a:pPr>
              <a:spcBef>
                <a:spcPct val="20000"/>
              </a:spcBef>
            </a:pPr>
            <a:r>
              <a:rPr lang="en-US" altLang="ja-JP" sz="1400" b="1" dirty="0">
                <a:solidFill>
                  <a:prstClr val="black"/>
                </a:solidFill>
                <a:latin typeface="Symbol" panose="05050102010706020507" pitchFamily="18" charset="2"/>
                <a:cs typeface="Times New Roman" pitchFamily="18" charset="0"/>
              </a:rPr>
              <a:t>p</a:t>
            </a:r>
            <a:r>
              <a:rPr lang="en-US" altLang="ja-JP" sz="1400" b="1" baseline="30000" dirty="0">
                <a:solidFill>
                  <a:prstClr val="black"/>
                </a:solidFill>
                <a:latin typeface="Symbol" panose="05050102010706020507" pitchFamily="18" charset="2"/>
                <a:cs typeface="Times New Roman" pitchFamily="18" charset="0"/>
              </a:rPr>
              <a:t>+</a:t>
            </a:r>
            <a:r>
              <a:rPr lang="en-US" altLang="ja-JP" sz="1400" b="1" dirty="0">
                <a:solidFill>
                  <a:prstClr val="black"/>
                </a:solidFill>
                <a:cs typeface="Times New Roman" pitchFamily="18" charset="0"/>
              </a:rPr>
              <a:t> </a:t>
            </a:r>
            <a:r>
              <a:rPr lang="en-US" altLang="ja-JP" sz="1400" b="1" dirty="0">
                <a:solidFill>
                  <a:prstClr val="black"/>
                </a:solidFill>
                <a:latin typeface="Symbol" panose="05050102010706020507" pitchFamily="18" charset="2"/>
                <a:cs typeface="Times New Roman" pitchFamily="18" charset="0"/>
              </a:rPr>
              <a:t>S</a:t>
            </a:r>
            <a:r>
              <a:rPr lang="en-US" altLang="ja-JP" sz="1400" b="1" baseline="30000" dirty="0">
                <a:solidFill>
                  <a:prstClr val="black"/>
                </a:solidFill>
                <a:latin typeface="Symbol" panose="05050102010706020507" pitchFamily="18" charset="2"/>
                <a:cs typeface="Times New Roman" pitchFamily="18" charset="0"/>
              </a:rPr>
              <a:t>-</a:t>
            </a:r>
            <a:r>
              <a:rPr lang="en-US" altLang="ja-JP" sz="1400" b="1" dirty="0">
                <a:solidFill>
                  <a:prstClr val="black"/>
                </a:solidFill>
                <a:cs typeface="Times New Roman" pitchFamily="18" charset="0"/>
              </a:rPr>
              <a:t> </a:t>
            </a:r>
            <a:r>
              <a:rPr lang="en-US" altLang="ja-JP" sz="1400" b="1" dirty="0" smtClean="0">
                <a:solidFill>
                  <a:prstClr val="black"/>
                </a:solidFill>
                <a:cs typeface="Times New Roman" pitchFamily="18" charset="0"/>
              </a:rPr>
              <a:t>decay</a:t>
            </a:r>
            <a:endParaRPr lang="en-US" altLang="ja-JP" sz="1400" b="1" dirty="0">
              <a:solidFill>
                <a:prstClr val="black"/>
              </a:solidFill>
              <a:cs typeface="Times New Roman" pitchFamily="18" charset="0"/>
            </a:endParaRPr>
          </a:p>
        </p:txBody>
      </p:sp>
      <p:sp>
        <p:nvSpPr>
          <p:cNvPr id="2" name="テキスト ボックス 1"/>
          <p:cNvSpPr txBox="1"/>
          <p:nvPr/>
        </p:nvSpPr>
        <p:spPr>
          <a:xfrm>
            <a:off x="3425339" y="1583721"/>
            <a:ext cx="1157689" cy="369332"/>
          </a:xfrm>
          <a:prstGeom prst="rect">
            <a:avLst/>
          </a:prstGeom>
          <a:noFill/>
        </p:spPr>
        <p:txBody>
          <a:bodyPr wrap="none" rtlCol="0">
            <a:spAutoFit/>
          </a:bodyPr>
          <a:lstStyle/>
          <a:p>
            <a:r>
              <a:rPr kumimoji="1" lang="en-US" altLang="ja-JP" b="1" i="1" dirty="0" smtClean="0">
                <a:solidFill>
                  <a:srgbClr val="00B050"/>
                </a:solidFill>
              </a:rPr>
              <a:t>Green: BG</a:t>
            </a:r>
            <a:endParaRPr kumimoji="1" lang="ja-JP" altLang="en-US" b="1" i="1" dirty="0">
              <a:solidFill>
                <a:srgbClr val="00B050"/>
              </a:solidFill>
            </a:endParaRPr>
          </a:p>
        </p:txBody>
      </p:sp>
      <p:sp>
        <p:nvSpPr>
          <p:cNvPr id="3" name="テキスト ボックス 2"/>
          <p:cNvSpPr txBox="1"/>
          <p:nvPr/>
        </p:nvSpPr>
        <p:spPr>
          <a:xfrm>
            <a:off x="1116830" y="993792"/>
            <a:ext cx="2387192" cy="400110"/>
          </a:xfrm>
          <a:prstGeom prst="rect">
            <a:avLst/>
          </a:prstGeom>
          <a:noFill/>
        </p:spPr>
        <p:txBody>
          <a:bodyPr wrap="none" rtlCol="0">
            <a:spAutoFit/>
          </a:bodyPr>
          <a:lstStyle/>
          <a:p>
            <a:r>
              <a:rPr lang="en-US" altLang="ja-JP" sz="2000" b="1" i="1" dirty="0" smtClean="0"/>
              <a:t>4x10</a:t>
            </a:r>
            <a:r>
              <a:rPr lang="en-US" altLang="ja-JP" sz="2000" b="1" i="1" baseline="30000" dirty="0" smtClean="0"/>
              <a:t>11</a:t>
            </a:r>
            <a:r>
              <a:rPr kumimoji="1" lang="en-US" altLang="ja-JP" sz="2000" b="1" i="1" dirty="0" smtClean="0"/>
              <a:t> </a:t>
            </a:r>
            <a:r>
              <a:rPr kumimoji="1" lang="en-US" altLang="ja-JP" sz="2000" b="1" i="1" dirty="0" err="1" smtClean="0"/>
              <a:t>pions</a:t>
            </a:r>
            <a:r>
              <a:rPr kumimoji="1" lang="en-US" altLang="ja-JP" sz="2000" b="1" i="1" dirty="0" smtClean="0"/>
              <a:t> (3 days)</a:t>
            </a:r>
            <a:endParaRPr kumimoji="1" lang="ja-JP" altLang="en-US" sz="2000" b="1" i="1" dirty="0"/>
          </a:p>
        </p:txBody>
      </p:sp>
      <p:sp>
        <p:nvSpPr>
          <p:cNvPr id="5" name="正方形/長方形 4"/>
          <p:cNvSpPr/>
          <p:nvPr/>
        </p:nvSpPr>
        <p:spPr>
          <a:xfrm>
            <a:off x="6868782" y="1865719"/>
            <a:ext cx="346570" cy="461665"/>
          </a:xfrm>
          <a:prstGeom prst="rect">
            <a:avLst/>
          </a:prstGeom>
        </p:spPr>
        <p:txBody>
          <a:bodyPr wrap="none">
            <a:spAutoFit/>
          </a:bodyPr>
          <a:lstStyle/>
          <a:p>
            <a:r>
              <a:rPr lang="en-US" altLang="ja-JP" sz="2400" dirty="0">
                <a:solidFill>
                  <a:srgbClr val="FF0000"/>
                </a:solidFill>
              </a:rPr>
              <a:t>p</a:t>
            </a:r>
            <a:endParaRPr lang="ja-JP" altLang="en-US" sz="2400" dirty="0">
              <a:solidFill>
                <a:srgbClr val="FF0000"/>
              </a:solidFill>
            </a:endParaRPr>
          </a:p>
        </p:txBody>
      </p:sp>
      <p:sp>
        <p:nvSpPr>
          <p:cNvPr id="57" name="正方形/長方形 56"/>
          <p:cNvSpPr/>
          <p:nvPr/>
        </p:nvSpPr>
        <p:spPr>
          <a:xfrm>
            <a:off x="6542127" y="4538122"/>
            <a:ext cx="367408" cy="461665"/>
          </a:xfrm>
          <a:prstGeom prst="rect">
            <a:avLst/>
          </a:prstGeom>
        </p:spPr>
        <p:txBody>
          <a:bodyPr wrap="none">
            <a:spAutoFit/>
          </a:bodyPr>
          <a:lstStyle/>
          <a:p>
            <a:r>
              <a:rPr lang="en-US" altLang="ja-JP" sz="2400" dirty="0" smtClean="0">
                <a:solidFill>
                  <a:srgbClr val="FF0000"/>
                </a:solidFill>
                <a:latin typeface="Symbol" panose="05050102010706020507" pitchFamily="18" charset="2"/>
              </a:rPr>
              <a:t>S</a:t>
            </a:r>
            <a:endParaRPr lang="ja-JP" altLang="en-US" sz="2400" dirty="0">
              <a:solidFill>
                <a:srgbClr val="FF0000"/>
              </a:solidFill>
              <a:latin typeface="Symbol" panose="05050102010706020507" pitchFamily="18" charset="2"/>
            </a:endParaRPr>
          </a:p>
        </p:txBody>
      </p:sp>
      <p:sp>
        <p:nvSpPr>
          <p:cNvPr id="58" name="正方形/長方形 57"/>
          <p:cNvSpPr/>
          <p:nvPr/>
        </p:nvSpPr>
        <p:spPr>
          <a:xfrm>
            <a:off x="7431252" y="2465457"/>
            <a:ext cx="545342" cy="461665"/>
          </a:xfrm>
          <a:prstGeom prst="rect">
            <a:avLst/>
          </a:prstGeom>
        </p:spPr>
        <p:txBody>
          <a:bodyPr wrap="none">
            <a:spAutoFit/>
          </a:bodyPr>
          <a:lstStyle/>
          <a:p>
            <a:r>
              <a:rPr lang="en-US" altLang="ja-JP" sz="2400" dirty="0" smtClean="0">
                <a:solidFill>
                  <a:srgbClr val="00B050"/>
                </a:solidFill>
              </a:rPr>
              <a:t>BG</a:t>
            </a:r>
            <a:endParaRPr lang="ja-JP" altLang="en-US" sz="2400" dirty="0">
              <a:solidFill>
                <a:srgbClr val="00B050"/>
              </a:solidFill>
            </a:endParaRPr>
          </a:p>
        </p:txBody>
      </p:sp>
      <p:sp>
        <p:nvSpPr>
          <p:cNvPr id="59" name="正方形/長方形 58"/>
          <p:cNvSpPr/>
          <p:nvPr/>
        </p:nvSpPr>
        <p:spPr>
          <a:xfrm>
            <a:off x="7446551" y="4930472"/>
            <a:ext cx="545342" cy="461665"/>
          </a:xfrm>
          <a:prstGeom prst="rect">
            <a:avLst/>
          </a:prstGeom>
        </p:spPr>
        <p:txBody>
          <a:bodyPr wrap="none">
            <a:spAutoFit/>
          </a:bodyPr>
          <a:lstStyle/>
          <a:p>
            <a:r>
              <a:rPr lang="en-US" altLang="ja-JP" sz="2400" dirty="0" smtClean="0">
                <a:solidFill>
                  <a:srgbClr val="00B050"/>
                </a:solidFill>
              </a:rPr>
              <a:t>BG</a:t>
            </a:r>
            <a:endParaRPr lang="ja-JP" altLang="en-US" sz="2400" dirty="0">
              <a:solidFill>
                <a:srgbClr val="00B050"/>
              </a:solidFill>
            </a:endParaRPr>
          </a:p>
        </p:txBody>
      </p:sp>
      <p:sp>
        <p:nvSpPr>
          <p:cNvPr id="7" name="正方形/長方形 6"/>
          <p:cNvSpPr/>
          <p:nvPr/>
        </p:nvSpPr>
        <p:spPr>
          <a:xfrm>
            <a:off x="6676804" y="2024303"/>
            <a:ext cx="185231" cy="1152000"/>
          </a:xfrm>
          <a:prstGeom prst="rect">
            <a:avLst/>
          </a:prstGeom>
          <a:solidFill>
            <a:srgbClr val="F7964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6886047" y="4627593"/>
            <a:ext cx="185231" cy="1188000"/>
          </a:xfrm>
          <a:prstGeom prst="rect">
            <a:avLst/>
          </a:prstGeom>
          <a:solidFill>
            <a:srgbClr val="F7964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567689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44</a:t>
            </a:fld>
            <a:endParaRPr lang="ja-JP" altLang="en-US" dirty="0">
              <a:solidFill>
                <a:prstClr val="black">
                  <a:tint val="75000"/>
                </a:prstClr>
              </a:solidFill>
            </a:endParaRPr>
          </a:p>
        </p:txBody>
      </p:sp>
      <p:sp>
        <p:nvSpPr>
          <p:cNvPr id="48" name="タイトル 1"/>
          <p:cNvSpPr>
            <a:spLocks noGrp="1"/>
          </p:cNvSpPr>
          <p:nvPr>
            <p:ph type="title"/>
          </p:nvPr>
        </p:nvSpPr>
        <p:spPr>
          <a:xfrm>
            <a:off x="457200" y="-63500"/>
            <a:ext cx="8229600" cy="773713"/>
          </a:xfrm>
        </p:spPr>
        <p:txBody>
          <a:bodyPr>
            <a:normAutofit/>
          </a:bodyPr>
          <a:lstStyle/>
          <a:p>
            <a:r>
              <a:rPr lang="en-US" altLang="ja-JP" i="1" dirty="0" smtClean="0">
                <a:solidFill>
                  <a:schemeClr val="bg1"/>
                </a:solidFill>
              </a:rPr>
              <a:t>Hyperon production via p</a:t>
            </a:r>
            <a:r>
              <a:rPr lang="en-US" altLang="ja-JP" dirty="0" smtClean="0">
                <a:solidFill>
                  <a:schemeClr val="bg1"/>
                </a:solidFill>
              </a:rPr>
              <a:t>(</a:t>
            </a:r>
            <a:r>
              <a:rPr lang="en-US" altLang="ja-JP" i="1" dirty="0" smtClean="0">
                <a:solidFill>
                  <a:schemeClr val="bg1"/>
                </a:solidFill>
                <a:latin typeface="Symbol" panose="05050102010706020507" pitchFamily="18" charset="2"/>
              </a:rPr>
              <a:t>p</a:t>
            </a:r>
            <a:r>
              <a:rPr lang="en-US" altLang="ja-JP" i="1" baseline="30000" dirty="0" smtClean="0">
                <a:solidFill>
                  <a:schemeClr val="bg1"/>
                </a:solidFill>
                <a:latin typeface="Symbol" panose="05050102010706020507" pitchFamily="18" charset="2"/>
              </a:rPr>
              <a:t>-</a:t>
            </a:r>
            <a:r>
              <a:rPr lang="en-US" altLang="ja-JP" i="1" dirty="0">
                <a:solidFill>
                  <a:schemeClr val="bg1"/>
                </a:solidFill>
              </a:rPr>
              <a:t>,</a:t>
            </a:r>
            <a:r>
              <a:rPr lang="en-US" altLang="ja-JP" i="1" dirty="0" smtClean="0">
                <a:solidFill>
                  <a:schemeClr val="bg1"/>
                </a:solidFill>
              </a:rPr>
              <a:t>K*</a:t>
            </a:r>
            <a:r>
              <a:rPr lang="en-US" altLang="ja-JP" i="1" baseline="30000" dirty="0" smtClean="0">
                <a:solidFill>
                  <a:schemeClr val="bg1"/>
                </a:solidFill>
              </a:rPr>
              <a:t>0</a:t>
            </a:r>
            <a:r>
              <a:rPr lang="en-US" altLang="ja-JP" dirty="0" smtClean="0">
                <a:solidFill>
                  <a:schemeClr val="bg1"/>
                </a:solidFill>
              </a:rPr>
              <a:t>)</a:t>
            </a:r>
            <a:r>
              <a:rPr lang="en-US" altLang="ja-JP" i="1" dirty="0" smtClean="0">
                <a:solidFill>
                  <a:schemeClr val="bg1"/>
                </a:solidFill>
              </a:rPr>
              <a:t>X</a:t>
            </a:r>
            <a:endParaRPr kumimoji="1" lang="ja-JP" altLang="en-US" dirty="0">
              <a:solidFill>
                <a:schemeClr val="bg1"/>
              </a:solidFill>
            </a:endParaRPr>
          </a:p>
        </p:txBody>
      </p:sp>
      <p:sp>
        <p:nvSpPr>
          <p:cNvPr id="50" name="コンテンツ プレースホルダー 2"/>
          <p:cNvSpPr>
            <a:spLocks noGrp="1"/>
          </p:cNvSpPr>
          <p:nvPr>
            <p:ph idx="1"/>
          </p:nvPr>
        </p:nvSpPr>
        <p:spPr>
          <a:xfrm>
            <a:off x="5419203" y="913413"/>
            <a:ext cx="3592298" cy="5743123"/>
          </a:xfrm>
        </p:spPr>
        <p:txBody>
          <a:bodyPr>
            <a:normAutofit/>
          </a:bodyPr>
          <a:lstStyle/>
          <a:p>
            <a:r>
              <a:rPr lang="en-US" altLang="ja-JP" sz="2400" dirty="0" smtClean="0">
                <a:solidFill>
                  <a:srgbClr val="FFFFFF"/>
                </a:solidFill>
              </a:rPr>
              <a:t>K</a:t>
            </a:r>
            <a:r>
              <a:rPr lang="en-US" altLang="ja-JP" sz="2400" baseline="30000" dirty="0" smtClean="0">
                <a:solidFill>
                  <a:srgbClr val="FFFFFF"/>
                </a:solidFill>
                <a:latin typeface="Symbol" panose="05050102010706020507" pitchFamily="18" charset="2"/>
              </a:rPr>
              <a:t>-</a:t>
            </a:r>
            <a:r>
              <a:rPr lang="en-US" altLang="ja-JP" sz="2400" dirty="0" smtClean="0">
                <a:solidFill>
                  <a:srgbClr val="FFFFFF"/>
                </a:solidFill>
              </a:rPr>
              <a:t> </a:t>
            </a:r>
            <a:r>
              <a:rPr lang="en-US" altLang="ja-JP" sz="2400" dirty="0">
                <a:solidFill>
                  <a:srgbClr val="FFFFFF"/>
                </a:solidFill>
              </a:rPr>
              <a:t>p decay</a:t>
            </a:r>
          </a:p>
          <a:p>
            <a:pPr marL="444500" lvl="1"/>
            <a:r>
              <a:rPr lang="en-US" altLang="ja-JP" sz="2000" dirty="0">
                <a:solidFill>
                  <a:srgbClr val="FFFFFF"/>
                </a:solidFill>
              </a:rPr>
              <a:t>K</a:t>
            </a:r>
            <a:r>
              <a:rPr lang="en-US" altLang="ja-JP" sz="2000" baseline="30000" dirty="0">
                <a:solidFill>
                  <a:srgbClr val="FFFFFF"/>
                </a:solidFill>
                <a:latin typeface="Symbol" panose="05050102010706020507" pitchFamily="18" charset="2"/>
              </a:rPr>
              <a:t>- </a:t>
            </a:r>
            <a:r>
              <a:rPr lang="en-US" altLang="ja-JP" sz="2000" dirty="0" smtClean="0">
                <a:solidFill>
                  <a:srgbClr val="FFFFFF"/>
                </a:solidFill>
              </a:rPr>
              <a:t>tagged, Missing </a:t>
            </a:r>
            <a:r>
              <a:rPr lang="en-US" altLang="ja-JP" sz="2000" dirty="0">
                <a:solidFill>
                  <a:srgbClr val="FFFFFF"/>
                </a:solidFill>
              </a:rPr>
              <a:t>“p” </a:t>
            </a:r>
            <a:r>
              <a:rPr lang="en-US" altLang="ja-JP" sz="2000" dirty="0" smtClean="0">
                <a:solidFill>
                  <a:srgbClr val="FFFFFF"/>
                </a:solidFill>
              </a:rPr>
              <a:t>gated</a:t>
            </a:r>
          </a:p>
          <a:p>
            <a:pPr lvl="1"/>
            <a:endParaRPr lang="en-US" altLang="ja-JP" sz="2000" dirty="0">
              <a:solidFill>
                <a:srgbClr val="FFFFFF"/>
              </a:solidFill>
              <a:latin typeface="Symbol" panose="05050102010706020507" pitchFamily="18" charset="2"/>
            </a:endParaRPr>
          </a:p>
          <a:p>
            <a:pPr lvl="1"/>
            <a:endParaRPr lang="en-US" altLang="ja-JP" sz="2000" dirty="0" smtClean="0">
              <a:solidFill>
                <a:srgbClr val="FFFFFF"/>
              </a:solidFill>
              <a:latin typeface="Symbol" panose="05050102010706020507" pitchFamily="18" charset="2"/>
            </a:endParaRPr>
          </a:p>
          <a:p>
            <a:pPr marL="457200" lvl="1" indent="0">
              <a:buNone/>
            </a:pPr>
            <a:endParaRPr lang="en-US" altLang="ja-JP" sz="2000" dirty="0" smtClean="0">
              <a:solidFill>
                <a:srgbClr val="FFFFFF"/>
              </a:solidFill>
              <a:latin typeface="Symbol" panose="05050102010706020507" pitchFamily="18" charset="2"/>
            </a:endParaRPr>
          </a:p>
          <a:p>
            <a:pPr marL="457200" lvl="1" indent="0">
              <a:buNone/>
            </a:pPr>
            <a:endParaRPr lang="en-US" altLang="ja-JP" sz="2000" dirty="0">
              <a:solidFill>
                <a:srgbClr val="FFFFFF"/>
              </a:solidFill>
              <a:latin typeface="Symbol" panose="05050102010706020507" pitchFamily="18" charset="2"/>
            </a:endParaRPr>
          </a:p>
          <a:p>
            <a:pPr marL="457200" lvl="1" indent="0">
              <a:buNone/>
            </a:pPr>
            <a:endParaRPr lang="en-US" altLang="ja-JP" sz="2000" dirty="0" smtClean="0">
              <a:solidFill>
                <a:srgbClr val="FFFFFF"/>
              </a:solidFill>
              <a:latin typeface="Symbol" panose="05050102010706020507" pitchFamily="18" charset="2"/>
            </a:endParaRPr>
          </a:p>
          <a:p>
            <a:r>
              <a:rPr lang="en-US" altLang="ja-JP" sz="2400" dirty="0" err="1" smtClean="0">
                <a:solidFill>
                  <a:srgbClr val="FFFFFF"/>
                </a:solidFill>
                <a:latin typeface="Symbol" panose="05050102010706020507" pitchFamily="18" charset="2"/>
              </a:rPr>
              <a:t>p</a:t>
            </a:r>
            <a:r>
              <a:rPr lang="en-US" altLang="ja-JP" sz="2400" baseline="30000" dirty="0" err="1" smtClean="0">
                <a:solidFill>
                  <a:srgbClr val="FFFFFF"/>
                </a:solidFill>
                <a:latin typeface="Symbol" panose="05050102010706020507" pitchFamily="18" charset="2"/>
              </a:rPr>
              <a:t>+</a:t>
            </a:r>
            <a:r>
              <a:rPr lang="en-US" altLang="ja-JP" sz="2400" dirty="0" err="1" smtClean="0">
                <a:solidFill>
                  <a:srgbClr val="FFFFFF"/>
                </a:solidFill>
              </a:rPr>
              <a:t>Σ</a:t>
            </a:r>
            <a:r>
              <a:rPr lang="en-US" altLang="ja-JP" sz="2400" baseline="30000" dirty="0" smtClean="0">
                <a:solidFill>
                  <a:srgbClr val="FFFFFF"/>
                </a:solidFill>
              </a:rPr>
              <a:t>-</a:t>
            </a:r>
            <a:r>
              <a:rPr lang="en-US" altLang="ja-JP" sz="2400" dirty="0" smtClean="0">
                <a:solidFill>
                  <a:srgbClr val="FFFFFF"/>
                </a:solidFill>
              </a:rPr>
              <a:t> </a:t>
            </a:r>
            <a:r>
              <a:rPr lang="en-US" altLang="ja-JP" sz="2400" dirty="0">
                <a:solidFill>
                  <a:srgbClr val="FFFFFF"/>
                </a:solidFill>
              </a:rPr>
              <a:t>decay</a:t>
            </a:r>
          </a:p>
          <a:p>
            <a:pPr marL="444500" lvl="1"/>
            <a:r>
              <a:rPr lang="en-US" altLang="ja-JP" sz="2000" dirty="0" smtClean="0">
                <a:solidFill>
                  <a:srgbClr val="FFFFFF"/>
                </a:solidFill>
                <a:latin typeface="Symbol" panose="05050102010706020507" pitchFamily="18" charset="2"/>
              </a:rPr>
              <a:t>p</a:t>
            </a:r>
            <a:r>
              <a:rPr lang="en-US" altLang="ja-JP" sz="2000" baseline="30000" dirty="0" smtClean="0">
                <a:solidFill>
                  <a:srgbClr val="FFFFFF"/>
                </a:solidFill>
                <a:latin typeface="Symbol" panose="05050102010706020507" pitchFamily="18" charset="2"/>
              </a:rPr>
              <a:t>+</a:t>
            </a:r>
            <a:r>
              <a:rPr lang="en-US" altLang="ja-JP" sz="2000" dirty="0" smtClean="0">
                <a:solidFill>
                  <a:srgbClr val="FFFFFF"/>
                </a:solidFill>
              </a:rPr>
              <a:t> tagged, Missing </a:t>
            </a:r>
            <a:r>
              <a:rPr lang="en-US" altLang="ja-JP" sz="2000" dirty="0">
                <a:solidFill>
                  <a:srgbClr val="FFFFFF"/>
                </a:solidFill>
              </a:rPr>
              <a:t>“Σ”</a:t>
            </a:r>
            <a:r>
              <a:rPr lang="ja-JP" altLang="en-US" sz="2000" dirty="0">
                <a:solidFill>
                  <a:srgbClr val="FFFFFF"/>
                </a:solidFill>
              </a:rPr>
              <a:t> </a:t>
            </a:r>
            <a:r>
              <a:rPr lang="en-US" altLang="ja-JP" sz="2000" dirty="0">
                <a:solidFill>
                  <a:srgbClr val="FFFFFF"/>
                </a:solidFill>
              </a:rPr>
              <a:t>gated</a:t>
            </a:r>
          </a:p>
          <a:p>
            <a:endParaRPr kumimoji="1" lang="en-US" altLang="ja-JP" sz="2400" dirty="0" smtClean="0">
              <a:solidFill>
                <a:srgbClr val="FFFFFF"/>
              </a:solidFill>
            </a:endParaRPr>
          </a:p>
        </p:txBody>
      </p:sp>
      <p:pic>
        <p:nvPicPr>
          <p:cNvPr id="5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0410" r="68890"/>
          <a:stretch/>
        </p:blipFill>
        <p:spPr bwMode="auto">
          <a:xfrm>
            <a:off x="5909775" y="1865719"/>
            <a:ext cx="2629871" cy="1540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367" t="51821" r="35533" b="671"/>
          <a:stretch/>
        </p:blipFill>
        <p:spPr bwMode="auto">
          <a:xfrm>
            <a:off x="5871709" y="4499706"/>
            <a:ext cx="2628901" cy="1578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206" y="880010"/>
            <a:ext cx="4810601" cy="5674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テキスト ボックス 53"/>
          <p:cNvSpPr txBox="1"/>
          <p:nvPr/>
        </p:nvSpPr>
        <p:spPr>
          <a:xfrm>
            <a:off x="4333539" y="1106147"/>
            <a:ext cx="873957" cy="307777"/>
          </a:xfrm>
          <a:prstGeom prst="rect">
            <a:avLst/>
          </a:prstGeom>
          <a:solidFill>
            <a:schemeClr val="bg1"/>
          </a:solidFill>
          <a:ln>
            <a:solidFill>
              <a:schemeClr val="tx1"/>
            </a:solidFill>
          </a:ln>
        </p:spPr>
        <p:txBody>
          <a:bodyPr wrap="none" rtlCol="0">
            <a:spAutoFit/>
          </a:bodyPr>
          <a:lstStyle/>
          <a:p>
            <a:r>
              <a:rPr lang="en-US" altLang="ja-JP" sz="1400" b="1" dirty="0" smtClean="0">
                <a:solidFill>
                  <a:prstClr val="black"/>
                </a:solidFill>
                <a:cs typeface="Times New Roman" panose="02020603050405020304" pitchFamily="18" charset="0"/>
              </a:rPr>
              <a:t>Inclusive</a:t>
            </a:r>
            <a:endParaRPr lang="ja-JP" altLang="en-US" sz="1400" b="1" dirty="0">
              <a:solidFill>
                <a:prstClr val="black"/>
              </a:solidFill>
              <a:cs typeface="Times New Roman" panose="02020603050405020304" pitchFamily="18" charset="0"/>
            </a:endParaRPr>
          </a:p>
        </p:txBody>
      </p:sp>
      <p:sp>
        <p:nvSpPr>
          <p:cNvPr id="55" name="テキスト ボックス 54"/>
          <p:cNvSpPr txBox="1"/>
          <p:nvPr/>
        </p:nvSpPr>
        <p:spPr>
          <a:xfrm>
            <a:off x="4248207" y="2994031"/>
            <a:ext cx="954620" cy="307777"/>
          </a:xfrm>
          <a:prstGeom prst="rect">
            <a:avLst/>
          </a:prstGeom>
          <a:solidFill>
            <a:schemeClr val="bg1"/>
          </a:solidFill>
          <a:ln>
            <a:solidFill>
              <a:schemeClr val="tx1"/>
            </a:solidFill>
          </a:ln>
        </p:spPr>
        <p:txBody>
          <a:bodyPr wrap="none" rtlCol="0">
            <a:spAutoFit/>
          </a:bodyPr>
          <a:lstStyle/>
          <a:p>
            <a:pPr>
              <a:spcBef>
                <a:spcPct val="20000"/>
              </a:spcBef>
            </a:pPr>
            <a:r>
              <a:rPr lang="en-US" altLang="ja-JP" sz="1400" b="1" dirty="0">
                <a:solidFill>
                  <a:prstClr val="black"/>
                </a:solidFill>
                <a:cs typeface="Times New Roman" pitchFamily="18" charset="0"/>
              </a:rPr>
              <a:t>K</a:t>
            </a:r>
            <a:r>
              <a:rPr lang="en-US" altLang="ja-JP" sz="1400" b="1" baseline="30000" dirty="0">
                <a:solidFill>
                  <a:prstClr val="black"/>
                </a:solidFill>
                <a:latin typeface="Symbol" panose="05050102010706020507" pitchFamily="18" charset="2"/>
                <a:cs typeface="Times New Roman" pitchFamily="18" charset="0"/>
              </a:rPr>
              <a:t>-</a:t>
            </a:r>
            <a:r>
              <a:rPr lang="en-US" altLang="ja-JP" sz="1400" b="1" dirty="0">
                <a:solidFill>
                  <a:prstClr val="black"/>
                </a:solidFill>
                <a:cs typeface="Times New Roman" pitchFamily="18" charset="0"/>
              </a:rPr>
              <a:t> p </a:t>
            </a:r>
            <a:r>
              <a:rPr lang="en-US" altLang="ja-JP" sz="1400" b="1" dirty="0" smtClean="0">
                <a:solidFill>
                  <a:prstClr val="black"/>
                </a:solidFill>
                <a:cs typeface="Times New Roman" pitchFamily="18" charset="0"/>
              </a:rPr>
              <a:t>decay</a:t>
            </a:r>
            <a:endParaRPr lang="en-US" altLang="ja-JP" sz="1400" b="1" dirty="0">
              <a:solidFill>
                <a:prstClr val="black"/>
              </a:solidFill>
              <a:cs typeface="Times New Roman" pitchFamily="18" charset="0"/>
            </a:endParaRPr>
          </a:p>
        </p:txBody>
      </p:sp>
      <p:sp>
        <p:nvSpPr>
          <p:cNvPr id="56" name="テキスト ボックス 55"/>
          <p:cNvSpPr txBox="1"/>
          <p:nvPr/>
        </p:nvSpPr>
        <p:spPr>
          <a:xfrm>
            <a:off x="4178047" y="4894467"/>
            <a:ext cx="1031564" cy="307777"/>
          </a:xfrm>
          <a:prstGeom prst="rect">
            <a:avLst/>
          </a:prstGeom>
          <a:solidFill>
            <a:schemeClr val="bg1"/>
          </a:solidFill>
          <a:ln>
            <a:solidFill>
              <a:schemeClr val="tx1"/>
            </a:solidFill>
          </a:ln>
        </p:spPr>
        <p:txBody>
          <a:bodyPr wrap="none" rtlCol="0">
            <a:spAutoFit/>
          </a:bodyPr>
          <a:lstStyle/>
          <a:p>
            <a:pPr>
              <a:spcBef>
                <a:spcPct val="20000"/>
              </a:spcBef>
            </a:pPr>
            <a:r>
              <a:rPr lang="en-US" altLang="ja-JP" sz="1400" b="1" dirty="0">
                <a:solidFill>
                  <a:prstClr val="black"/>
                </a:solidFill>
                <a:latin typeface="Symbol" panose="05050102010706020507" pitchFamily="18" charset="2"/>
                <a:cs typeface="Times New Roman" pitchFamily="18" charset="0"/>
              </a:rPr>
              <a:t>p</a:t>
            </a:r>
            <a:r>
              <a:rPr lang="en-US" altLang="ja-JP" sz="1400" b="1" baseline="30000" dirty="0">
                <a:solidFill>
                  <a:prstClr val="black"/>
                </a:solidFill>
                <a:latin typeface="Symbol" panose="05050102010706020507" pitchFamily="18" charset="2"/>
                <a:cs typeface="Times New Roman" pitchFamily="18" charset="0"/>
              </a:rPr>
              <a:t>+</a:t>
            </a:r>
            <a:r>
              <a:rPr lang="en-US" altLang="ja-JP" sz="1400" b="1" dirty="0">
                <a:solidFill>
                  <a:prstClr val="black"/>
                </a:solidFill>
                <a:cs typeface="Times New Roman" pitchFamily="18" charset="0"/>
              </a:rPr>
              <a:t> </a:t>
            </a:r>
            <a:r>
              <a:rPr lang="en-US" altLang="ja-JP" sz="1400" b="1" dirty="0">
                <a:solidFill>
                  <a:prstClr val="black"/>
                </a:solidFill>
                <a:latin typeface="Symbol" panose="05050102010706020507" pitchFamily="18" charset="2"/>
                <a:cs typeface="Times New Roman" pitchFamily="18" charset="0"/>
              </a:rPr>
              <a:t>S</a:t>
            </a:r>
            <a:r>
              <a:rPr lang="en-US" altLang="ja-JP" sz="1400" b="1" baseline="30000" dirty="0">
                <a:solidFill>
                  <a:prstClr val="black"/>
                </a:solidFill>
                <a:latin typeface="Symbol" panose="05050102010706020507" pitchFamily="18" charset="2"/>
                <a:cs typeface="Times New Roman" pitchFamily="18" charset="0"/>
              </a:rPr>
              <a:t>-</a:t>
            </a:r>
            <a:r>
              <a:rPr lang="en-US" altLang="ja-JP" sz="1400" b="1" dirty="0">
                <a:solidFill>
                  <a:prstClr val="black"/>
                </a:solidFill>
                <a:cs typeface="Times New Roman" pitchFamily="18" charset="0"/>
              </a:rPr>
              <a:t> </a:t>
            </a:r>
            <a:r>
              <a:rPr lang="en-US" altLang="ja-JP" sz="1400" b="1" dirty="0" smtClean="0">
                <a:solidFill>
                  <a:prstClr val="black"/>
                </a:solidFill>
                <a:cs typeface="Times New Roman" pitchFamily="18" charset="0"/>
              </a:rPr>
              <a:t>decay</a:t>
            </a:r>
            <a:endParaRPr lang="en-US" altLang="ja-JP" sz="1400" b="1" dirty="0">
              <a:solidFill>
                <a:prstClr val="black"/>
              </a:solidFill>
              <a:cs typeface="Times New Roman" pitchFamily="18" charset="0"/>
            </a:endParaRPr>
          </a:p>
        </p:txBody>
      </p:sp>
      <p:sp>
        <p:nvSpPr>
          <p:cNvPr id="2" name="テキスト ボックス 1"/>
          <p:cNvSpPr txBox="1"/>
          <p:nvPr/>
        </p:nvSpPr>
        <p:spPr>
          <a:xfrm>
            <a:off x="3425339" y="1583721"/>
            <a:ext cx="1157689" cy="369332"/>
          </a:xfrm>
          <a:prstGeom prst="rect">
            <a:avLst/>
          </a:prstGeom>
          <a:noFill/>
        </p:spPr>
        <p:txBody>
          <a:bodyPr wrap="none" rtlCol="0">
            <a:spAutoFit/>
          </a:bodyPr>
          <a:lstStyle/>
          <a:p>
            <a:r>
              <a:rPr kumimoji="1" lang="en-US" altLang="ja-JP" b="1" i="1" dirty="0" smtClean="0">
                <a:solidFill>
                  <a:srgbClr val="00B050"/>
                </a:solidFill>
              </a:rPr>
              <a:t>Green: BG</a:t>
            </a:r>
            <a:endParaRPr kumimoji="1" lang="ja-JP" altLang="en-US" b="1" i="1" dirty="0">
              <a:solidFill>
                <a:srgbClr val="00B050"/>
              </a:solidFill>
            </a:endParaRPr>
          </a:p>
        </p:txBody>
      </p:sp>
      <p:sp>
        <p:nvSpPr>
          <p:cNvPr id="3" name="テキスト ボックス 2"/>
          <p:cNvSpPr txBox="1"/>
          <p:nvPr/>
        </p:nvSpPr>
        <p:spPr>
          <a:xfrm>
            <a:off x="1116830" y="993792"/>
            <a:ext cx="2387192" cy="400110"/>
          </a:xfrm>
          <a:prstGeom prst="rect">
            <a:avLst/>
          </a:prstGeom>
          <a:noFill/>
        </p:spPr>
        <p:txBody>
          <a:bodyPr wrap="none" rtlCol="0">
            <a:spAutoFit/>
          </a:bodyPr>
          <a:lstStyle/>
          <a:p>
            <a:r>
              <a:rPr lang="en-US" altLang="ja-JP" sz="2000" b="1" i="1" dirty="0" smtClean="0"/>
              <a:t>4x10</a:t>
            </a:r>
            <a:r>
              <a:rPr lang="en-US" altLang="ja-JP" sz="2000" b="1" i="1" baseline="30000" dirty="0" smtClean="0"/>
              <a:t>11</a:t>
            </a:r>
            <a:r>
              <a:rPr kumimoji="1" lang="en-US" altLang="ja-JP" sz="2000" b="1" i="1" dirty="0" smtClean="0"/>
              <a:t> </a:t>
            </a:r>
            <a:r>
              <a:rPr kumimoji="1" lang="en-US" altLang="ja-JP" sz="2000" b="1" i="1" dirty="0" err="1" smtClean="0"/>
              <a:t>pions</a:t>
            </a:r>
            <a:r>
              <a:rPr kumimoji="1" lang="en-US" altLang="ja-JP" sz="2000" b="1" i="1" dirty="0" smtClean="0"/>
              <a:t> (3 days)</a:t>
            </a:r>
            <a:endParaRPr kumimoji="1" lang="ja-JP" altLang="en-US" sz="2000" b="1" i="1" dirty="0"/>
          </a:p>
        </p:txBody>
      </p:sp>
      <p:sp>
        <p:nvSpPr>
          <p:cNvPr id="57" name="正方形/長方形 56"/>
          <p:cNvSpPr/>
          <p:nvPr/>
        </p:nvSpPr>
        <p:spPr>
          <a:xfrm>
            <a:off x="6542127" y="4538122"/>
            <a:ext cx="367408" cy="461665"/>
          </a:xfrm>
          <a:prstGeom prst="rect">
            <a:avLst/>
          </a:prstGeom>
        </p:spPr>
        <p:txBody>
          <a:bodyPr wrap="none">
            <a:spAutoFit/>
          </a:bodyPr>
          <a:lstStyle/>
          <a:p>
            <a:r>
              <a:rPr lang="en-US" altLang="ja-JP" sz="2400" dirty="0" smtClean="0">
                <a:solidFill>
                  <a:srgbClr val="FF0000"/>
                </a:solidFill>
                <a:latin typeface="Symbol" panose="05050102010706020507" pitchFamily="18" charset="2"/>
              </a:rPr>
              <a:t>S</a:t>
            </a:r>
            <a:endParaRPr lang="ja-JP" altLang="en-US" sz="2400" dirty="0">
              <a:solidFill>
                <a:srgbClr val="FF0000"/>
              </a:solidFill>
              <a:latin typeface="Symbol" panose="05050102010706020507" pitchFamily="18" charset="2"/>
            </a:endParaRPr>
          </a:p>
        </p:txBody>
      </p:sp>
      <p:sp>
        <p:nvSpPr>
          <p:cNvPr id="58" name="正方形/長方形 57"/>
          <p:cNvSpPr/>
          <p:nvPr/>
        </p:nvSpPr>
        <p:spPr>
          <a:xfrm>
            <a:off x="7431252" y="2465457"/>
            <a:ext cx="545342" cy="461665"/>
          </a:xfrm>
          <a:prstGeom prst="rect">
            <a:avLst/>
          </a:prstGeom>
        </p:spPr>
        <p:txBody>
          <a:bodyPr wrap="none">
            <a:spAutoFit/>
          </a:bodyPr>
          <a:lstStyle/>
          <a:p>
            <a:r>
              <a:rPr lang="en-US" altLang="ja-JP" sz="2400" dirty="0" smtClean="0">
                <a:solidFill>
                  <a:srgbClr val="00B050"/>
                </a:solidFill>
              </a:rPr>
              <a:t>BG</a:t>
            </a:r>
            <a:endParaRPr lang="ja-JP" altLang="en-US" sz="2400" dirty="0">
              <a:solidFill>
                <a:srgbClr val="00B050"/>
              </a:solidFill>
            </a:endParaRPr>
          </a:p>
        </p:txBody>
      </p:sp>
      <p:sp>
        <p:nvSpPr>
          <p:cNvPr id="59" name="正方形/長方形 58"/>
          <p:cNvSpPr/>
          <p:nvPr/>
        </p:nvSpPr>
        <p:spPr>
          <a:xfrm>
            <a:off x="7446551" y="4930472"/>
            <a:ext cx="545342" cy="461665"/>
          </a:xfrm>
          <a:prstGeom prst="rect">
            <a:avLst/>
          </a:prstGeom>
        </p:spPr>
        <p:txBody>
          <a:bodyPr wrap="none">
            <a:spAutoFit/>
          </a:bodyPr>
          <a:lstStyle/>
          <a:p>
            <a:r>
              <a:rPr lang="en-US" altLang="ja-JP" sz="2400" dirty="0" smtClean="0">
                <a:solidFill>
                  <a:srgbClr val="00B050"/>
                </a:solidFill>
              </a:rPr>
              <a:t>BG</a:t>
            </a:r>
            <a:endParaRPr lang="ja-JP" altLang="en-US" sz="2400" dirty="0">
              <a:solidFill>
                <a:srgbClr val="00B050"/>
              </a:solidFill>
            </a:endParaRPr>
          </a:p>
        </p:txBody>
      </p:sp>
      <p:sp>
        <p:nvSpPr>
          <p:cNvPr id="6" name="下矢印 5"/>
          <p:cNvSpPr/>
          <p:nvPr/>
        </p:nvSpPr>
        <p:spPr>
          <a:xfrm>
            <a:off x="1918152" y="4870715"/>
            <a:ext cx="240030" cy="418338"/>
          </a:xfrm>
          <a:prstGeom prst="down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下矢印 18"/>
          <p:cNvSpPr/>
          <p:nvPr/>
        </p:nvSpPr>
        <p:spPr>
          <a:xfrm>
            <a:off x="3293894" y="3192847"/>
            <a:ext cx="240030" cy="41833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下矢印 20"/>
          <p:cNvSpPr/>
          <p:nvPr/>
        </p:nvSpPr>
        <p:spPr>
          <a:xfrm>
            <a:off x="2783354" y="2772651"/>
            <a:ext cx="240030" cy="41833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下矢印 21"/>
          <p:cNvSpPr/>
          <p:nvPr/>
        </p:nvSpPr>
        <p:spPr>
          <a:xfrm>
            <a:off x="2497604" y="3086605"/>
            <a:ext cx="240030" cy="41833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下矢印 22"/>
          <p:cNvSpPr/>
          <p:nvPr/>
        </p:nvSpPr>
        <p:spPr>
          <a:xfrm>
            <a:off x="1768302" y="5030949"/>
            <a:ext cx="240030" cy="418338"/>
          </a:xfrm>
          <a:prstGeom prst="down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下矢印 23"/>
          <p:cNvSpPr/>
          <p:nvPr/>
        </p:nvSpPr>
        <p:spPr>
          <a:xfrm>
            <a:off x="1768932" y="4846088"/>
            <a:ext cx="240030" cy="418338"/>
          </a:xfrm>
          <a:prstGeom prst="down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下矢印 24"/>
          <p:cNvSpPr/>
          <p:nvPr/>
        </p:nvSpPr>
        <p:spPr>
          <a:xfrm>
            <a:off x="2341394" y="3536185"/>
            <a:ext cx="240030" cy="1800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6676804" y="2024303"/>
            <a:ext cx="185231" cy="1152000"/>
          </a:xfrm>
          <a:prstGeom prst="rect">
            <a:avLst/>
          </a:prstGeom>
          <a:solidFill>
            <a:srgbClr val="F7964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6886047" y="4627593"/>
            <a:ext cx="185231" cy="1188000"/>
          </a:xfrm>
          <a:prstGeom prst="rect">
            <a:avLst/>
          </a:prstGeom>
          <a:solidFill>
            <a:srgbClr val="F7964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6868782" y="1865719"/>
            <a:ext cx="346570" cy="461665"/>
          </a:xfrm>
          <a:prstGeom prst="rect">
            <a:avLst/>
          </a:prstGeom>
        </p:spPr>
        <p:txBody>
          <a:bodyPr wrap="none">
            <a:spAutoFit/>
          </a:bodyPr>
          <a:lstStyle/>
          <a:p>
            <a:r>
              <a:rPr lang="en-US" altLang="ja-JP" sz="2400" dirty="0">
                <a:solidFill>
                  <a:srgbClr val="FF0000"/>
                </a:solidFill>
              </a:rPr>
              <a:t>p</a:t>
            </a:r>
            <a:endParaRPr lang="ja-JP" altLang="en-US" sz="2400" dirty="0">
              <a:solidFill>
                <a:srgbClr val="FF0000"/>
              </a:solidFill>
            </a:endParaRPr>
          </a:p>
        </p:txBody>
      </p:sp>
    </p:spTree>
    <p:extLst>
      <p:ext uri="{BB962C8B-B14F-4D97-AF65-F5344CB8AC3E}">
        <p14:creationId xmlns:p14="http://schemas.microsoft.com/office/powerpoint/2010/main" val="9643804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45</a:t>
            </a:fld>
            <a:endParaRPr lang="ja-JP" altLang="en-US" dirty="0">
              <a:solidFill>
                <a:prstClr val="black">
                  <a:tint val="75000"/>
                </a:prstClr>
              </a:solidFill>
            </a:endParaRPr>
          </a:p>
        </p:txBody>
      </p:sp>
      <p:sp>
        <p:nvSpPr>
          <p:cNvPr id="48" name="タイトル 1"/>
          <p:cNvSpPr>
            <a:spLocks noGrp="1"/>
          </p:cNvSpPr>
          <p:nvPr>
            <p:ph type="title"/>
          </p:nvPr>
        </p:nvSpPr>
        <p:spPr>
          <a:xfrm>
            <a:off x="457200" y="-63500"/>
            <a:ext cx="8229600" cy="773713"/>
          </a:xfrm>
        </p:spPr>
        <p:txBody>
          <a:bodyPr>
            <a:normAutofit/>
          </a:bodyPr>
          <a:lstStyle/>
          <a:p>
            <a:r>
              <a:rPr lang="en-US" altLang="ja-JP" i="1" dirty="0" smtClean="0">
                <a:solidFill>
                  <a:schemeClr val="bg1"/>
                </a:solidFill>
              </a:rPr>
              <a:t>Hyperon production via p</a:t>
            </a:r>
            <a:r>
              <a:rPr lang="en-US" altLang="ja-JP" dirty="0" smtClean="0">
                <a:solidFill>
                  <a:schemeClr val="bg1"/>
                </a:solidFill>
              </a:rPr>
              <a:t>(</a:t>
            </a:r>
            <a:r>
              <a:rPr lang="en-US" altLang="ja-JP" i="1" dirty="0" smtClean="0">
                <a:solidFill>
                  <a:schemeClr val="bg1"/>
                </a:solidFill>
                <a:latin typeface="Symbol" panose="05050102010706020507" pitchFamily="18" charset="2"/>
              </a:rPr>
              <a:t>p</a:t>
            </a:r>
            <a:r>
              <a:rPr lang="en-US" altLang="ja-JP" i="1" baseline="30000" dirty="0" smtClean="0">
                <a:solidFill>
                  <a:schemeClr val="bg1"/>
                </a:solidFill>
                <a:latin typeface="Symbol" panose="05050102010706020507" pitchFamily="18" charset="2"/>
              </a:rPr>
              <a:t>-</a:t>
            </a:r>
            <a:r>
              <a:rPr lang="en-US" altLang="ja-JP" i="1" dirty="0">
                <a:solidFill>
                  <a:schemeClr val="bg1"/>
                </a:solidFill>
              </a:rPr>
              <a:t>,</a:t>
            </a:r>
            <a:r>
              <a:rPr lang="en-US" altLang="ja-JP" i="1" dirty="0" smtClean="0">
                <a:solidFill>
                  <a:schemeClr val="bg1"/>
                </a:solidFill>
              </a:rPr>
              <a:t>K*</a:t>
            </a:r>
            <a:r>
              <a:rPr lang="en-US" altLang="ja-JP" i="1" baseline="30000" dirty="0" smtClean="0">
                <a:solidFill>
                  <a:schemeClr val="bg1"/>
                </a:solidFill>
              </a:rPr>
              <a:t>0</a:t>
            </a:r>
            <a:r>
              <a:rPr lang="en-US" altLang="ja-JP" dirty="0" smtClean="0">
                <a:solidFill>
                  <a:schemeClr val="bg1"/>
                </a:solidFill>
              </a:rPr>
              <a:t>)</a:t>
            </a:r>
            <a:r>
              <a:rPr lang="en-US" altLang="ja-JP" i="1" dirty="0" smtClean="0">
                <a:solidFill>
                  <a:schemeClr val="bg1"/>
                </a:solidFill>
              </a:rPr>
              <a:t>X</a:t>
            </a:r>
            <a:endParaRPr kumimoji="1" lang="ja-JP" altLang="en-US" dirty="0">
              <a:solidFill>
                <a:schemeClr val="bg1"/>
              </a:solidFill>
            </a:endParaRPr>
          </a:p>
        </p:txBody>
      </p:sp>
      <p:sp>
        <p:nvSpPr>
          <p:cNvPr id="50" name="コンテンツ プレースホルダー 2"/>
          <p:cNvSpPr>
            <a:spLocks noGrp="1"/>
          </p:cNvSpPr>
          <p:nvPr>
            <p:ph idx="1"/>
          </p:nvPr>
        </p:nvSpPr>
        <p:spPr>
          <a:xfrm>
            <a:off x="5419203" y="913413"/>
            <a:ext cx="3592298" cy="5743123"/>
          </a:xfrm>
        </p:spPr>
        <p:txBody>
          <a:bodyPr>
            <a:normAutofit/>
          </a:bodyPr>
          <a:lstStyle/>
          <a:p>
            <a:r>
              <a:rPr lang="en-US" altLang="ja-JP" sz="2400" dirty="0" smtClean="0">
                <a:solidFill>
                  <a:srgbClr val="FFFFFF"/>
                </a:solidFill>
              </a:rPr>
              <a:t>K</a:t>
            </a:r>
            <a:r>
              <a:rPr lang="en-US" altLang="ja-JP" sz="2400" baseline="30000" dirty="0" smtClean="0">
                <a:solidFill>
                  <a:srgbClr val="FFFFFF"/>
                </a:solidFill>
                <a:latin typeface="Symbol" panose="05050102010706020507" pitchFamily="18" charset="2"/>
              </a:rPr>
              <a:t>-</a:t>
            </a:r>
            <a:r>
              <a:rPr lang="en-US" altLang="ja-JP" sz="2400" dirty="0" smtClean="0">
                <a:solidFill>
                  <a:srgbClr val="FFFFFF"/>
                </a:solidFill>
              </a:rPr>
              <a:t> </a:t>
            </a:r>
            <a:r>
              <a:rPr lang="en-US" altLang="ja-JP" sz="2400" dirty="0">
                <a:solidFill>
                  <a:srgbClr val="FFFFFF"/>
                </a:solidFill>
              </a:rPr>
              <a:t>p decay</a:t>
            </a:r>
          </a:p>
          <a:p>
            <a:pPr marL="444500" lvl="1"/>
            <a:r>
              <a:rPr lang="en-US" altLang="ja-JP" sz="2000" dirty="0">
                <a:solidFill>
                  <a:srgbClr val="FFFFFF"/>
                </a:solidFill>
              </a:rPr>
              <a:t>K</a:t>
            </a:r>
            <a:r>
              <a:rPr lang="en-US" altLang="ja-JP" sz="2000" baseline="30000" dirty="0">
                <a:solidFill>
                  <a:srgbClr val="FFFFFF"/>
                </a:solidFill>
                <a:latin typeface="Symbol" panose="05050102010706020507" pitchFamily="18" charset="2"/>
              </a:rPr>
              <a:t>- </a:t>
            </a:r>
            <a:r>
              <a:rPr lang="en-US" altLang="ja-JP" sz="2000" dirty="0" smtClean="0">
                <a:solidFill>
                  <a:srgbClr val="FFFFFF"/>
                </a:solidFill>
              </a:rPr>
              <a:t>tagged, Missing </a:t>
            </a:r>
            <a:r>
              <a:rPr lang="en-US" altLang="ja-JP" sz="2000" dirty="0">
                <a:solidFill>
                  <a:srgbClr val="FFFFFF"/>
                </a:solidFill>
              </a:rPr>
              <a:t>“p” </a:t>
            </a:r>
            <a:r>
              <a:rPr lang="en-US" altLang="ja-JP" sz="2000" dirty="0" smtClean="0">
                <a:solidFill>
                  <a:srgbClr val="FFFFFF"/>
                </a:solidFill>
              </a:rPr>
              <a:t>gated</a:t>
            </a:r>
          </a:p>
          <a:p>
            <a:pPr lvl="1"/>
            <a:endParaRPr lang="en-US" altLang="ja-JP" sz="2000" dirty="0">
              <a:solidFill>
                <a:srgbClr val="FFFFFF"/>
              </a:solidFill>
              <a:latin typeface="Symbol" panose="05050102010706020507" pitchFamily="18" charset="2"/>
            </a:endParaRPr>
          </a:p>
          <a:p>
            <a:pPr lvl="1"/>
            <a:endParaRPr lang="en-US" altLang="ja-JP" sz="2000" dirty="0" smtClean="0">
              <a:solidFill>
                <a:srgbClr val="FFFFFF"/>
              </a:solidFill>
              <a:latin typeface="Symbol" panose="05050102010706020507" pitchFamily="18" charset="2"/>
            </a:endParaRPr>
          </a:p>
          <a:p>
            <a:pPr marL="457200" lvl="1" indent="0">
              <a:buNone/>
            </a:pPr>
            <a:endParaRPr lang="en-US" altLang="ja-JP" sz="2000" dirty="0" smtClean="0">
              <a:solidFill>
                <a:srgbClr val="FFFFFF"/>
              </a:solidFill>
              <a:latin typeface="Symbol" panose="05050102010706020507" pitchFamily="18" charset="2"/>
            </a:endParaRPr>
          </a:p>
          <a:p>
            <a:pPr marL="457200" lvl="1" indent="0">
              <a:buNone/>
            </a:pPr>
            <a:endParaRPr lang="en-US" altLang="ja-JP" sz="2000" dirty="0">
              <a:solidFill>
                <a:srgbClr val="FFFFFF"/>
              </a:solidFill>
              <a:latin typeface="Symbol" panose="05050102010706020507" pitchFamily="18" charset="2"/>
            </a:endParaRPr>
          </a:p>
          <a:p>
            <a:pPr marL="457200" lvl="1" indent="0">
              <a:buNone/>
            </a:pPr>
            <a:endParaRPr lang="en-US" altLang="ja-JP" sz="2000" dirty="0" smtClean="0">
              <a:solidFill>
                <a:srgbClr val="FFFFFF"/>
              </a:solidFill>
              <a:latin typeface="Symbol" panose="05050102010706020507" pitchFamily="18" charset="2"/>
            </a:endParaRPr>
          </a:p>
          <a:p>
            <a:r>
              <a:rPr lang="en-US" altLang="ja-JP" sz="2400" dirty="0" err="1" smtClean="0">
                <a:solidFill>
                  <a:srgbClr val="FFFFFF"/>
                </a:solidFill>
                <a:latin typeface="Symbol" panose="05050102010706020507" pitchFamily="18" charset="2"/>
              </a:rPr>
              <a:t>p</a:t>
            </a:r>
            <a:r>
              <a:rPr lang="en-US" altLang="ja-JP" sz="2400" baseline="30000" dirty="0" err="1" smtClean="0">
                <a:solidFill>
                  <a:srgbClr val="FFFFFF"/>
                </a:solidFill>
                <a:latin typeface="Symbol" panose="05050102010706020507" pitchFamily="18" charset="2"/>
              </a:rPr>
              <a:t>+</a:t>
            </a:r>
            <a:r>
              <a:rPr lang="en-US" altLang="ja-JP" sz="2400" dirty="0" err="1" smtClean="0">
                <a:solidFill>
                  <a:srgbClr val="FFFFFF"/>
                </a:solidFill>
              </a:rPr>
              <a:t>Σ</a:t>
            </a:r>
            <a:r>
              <a:rPr lang="en-US" altLang="ja-JP" sz="2400" baseline="30000" dirty="0" smtClean="0">
                <a:solidFill>
                  <a:srgbClr val="FFFFFF"/>
                </a:solidFill>
              </a:rPr>
              <a:t>-</a:t>
            </a:r>
            <a:r>
              <a:rPr lang="en-US" altLang="ja-JP" sz="2400" dirty="0" smtClean="0">
                <a:solidFill>
                  <a:srgbClr val="FFFFFF"/>
                </a:solidFill>
              </a:rPr>
              <a:t> </a:t>
            </a:r>
            <a:r>
              <a:rPr lang="en-US" altLang="ja-JP" sz="2400" dirty="0">
                <a:solidFill>
                  <a:srgbClr val="FFFFFF"/>
                </a:solidFill>
              </a:rPr>
              <a:t>decay</a:t>
            </a:r>
          </a:p>
          <a:p>
            <a:pPr marL="444500" lvl="1"/>
            <a:r>
              <a:rPr lang="en-US" altLang="ja-JP" sz="2000" dirty="0" smtClean="0">
                <a:solidFill>
                  <a:srgbClr val="FFFFFF"/>
                </a:solidFill>
                <a:latin typeface="Symbol" panose="05050102010706020507" pitchFamily="18" charset="2"/>
              </a:rPr>
              <a:t>p</a:t>
            </a:r>
            <a:r>
              <a:rPr lang="en-US" altLang="ja-JP" sz="2000" baseline="30000" dirty="0" smtClean="0">
                <a:solidFill>
                  <a:srgbClr val="FFFFFF"/>
                </a:solidFill>
                <a:latin typeface="Symbol" panose="05050102010706020507" pitchFamily="18" charset="2"/>
              </a:rPr>
              <a:t>+</a:t>
            </a:r>
            <a:r>
              <a:rPr lang="en-US" altLang="ja-JP" sz="2000" dirty="0" smtClean="0">
                <a:solidFill>
                  <a:srgbClr val="FFFFFF"/>
                </a:solidFill>
              </a:rPr>
              <a:t> tagged, Missing </a:t>
            </a:r>
            <a:r>
              <a:rPr lang="en-US" altLang="ja-JP" sz="2000" dirty="0">
                <a:solidFill>
                  <a:srgbClr val="FFFFFF"/>
                </a:solidFill>
              </a:rPr>
              <a:t>“Σ”</a:t>
            </a:r>
            <a:r>
              <a:rPr lang="ja-JP" altLang="en-US" sz="2000" dirty="0">
                <a:solidFill>
                  <a:srgbClr val="FFFFFF"/>
                </a:solidFill>
              </a:rPr>
              <a:t> </a:t>
            </a:r>
            <a:r>
              <a:rPr lang="en-US" altLang="ja-JP" sz="2000" dirty="0">
                <a:solidFill>
                  <a:srgbClr val="FFFFFF"/>
                </a:solidFill>
              </a:rPr>
              <a:t>gated</a:t>
            </a:r>
          </a:p>
          <a:p>
            <a:endParaRPr kumimoji="1" lang="en-US" altLang="ja-JP" sz="2400" dirty="0" smtClean="0">
              <a:solidFill>
                <a:srgbClr val="FFFFFF"/>
              </a:solidFill>
            </a:endParaRPr>
          </a:p>
        </p:txBody>
      </p:sp>
      <p:pic>
        <p:nvPicPr>
          <p:cNvPr id="5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0410" r="68890"/>
          <a:stretch/>
        </p:blipFill>
        <p:spPr bwMode="auto">
          <a:xfrm>
            <a:off x="5909775" y="1865719"/>
            <a:ext cx="2629871" cy="1540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367" t="51821" r="35533" b="671"/>
          <a:stretch/>
        </p:blipFill>
        <p:spPr bwMode="auto">
          <a:xfrm>
            <a:off x="5871709" y="4499706"/>
            <a:ext cx="2628901" cy="1578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206" y="880010"/>
            <a:ext cx="4810601" cy="5674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テキスト ボックス 53"/>
          <p:cNvSpPr txBox="1"/>
          <p:nvPr/>
        </p:nvSpPr>
        <p:spPr>
          <a:xfrm>
            <a:off x="4333539" y="1106147"/>
            <a:ext cx="873957" cy="307777"/>
          </a:xfrm>
          <a:prstGeom prst="rect">
            <a:avLst/>
          </a:prstGeom>
          <a:solidFill>
            <a:schemeClr val="bg1"/>
          </a:solidFill>
          <a:ln>
            <a:solidFill>
              <a:schemeClr val="tx1"/>
            </a:solidFill>
          </a:ln>
        </p:spPr>
        <p:txBody>
          <a:bodyPr wrap="none" rtlCol="0">
            <a:spAutoFit/>
          </a:bodyPr>
          <a:lstStyle/>
          <a:p>
            <a:r>
              <a:rPr lang="en-US" altLang="ja-JP" sz="1400" b="1" dirty="0" smtClean="0">
                <a:solidFill>
                  <a:prstClr val="black"/>
                </a:solidFill>
                <a:cs typeface="Times New Roman" panose="02020603050405020304" pitchFamily="18" charset="0"/>
              </a:rPr>
              <a:t>Inclusive</a:t>
            </a:r>
            <a:endParaRPr lang="ja-JP" altLang="en-US" sz="1400" b="1" dirty="0">
              <a:solidFill>
                <a:prstClr val="black"/>
              </a:solidFill>
              <a:cs typeface="Times New Roman" panose="02020603050405020304" pitchFamily="18" charset="0"/>
            </a:endParaRPr>
          </a:p>
        </p:txBody>
      </p:sp>
      <p:sp>
        <p:nvSpPr>
          <p:cNvPr id="55" name="テキスト ボックス 54"/>
          <p:cNvSpPr txBox="1"/>
          <p:nvPr/>
        </p:nvSpPr>
        <p:spPr>
          <a:xfrm>
            <a:off x="4248207" y="2994031"/>
            <a:ext cx="954620" cy="307777"/>
          </a:xfrm>
          <a:prstGeom prst="rect">
            <a:avLst/>
          </a:prstGeom>
          <a:solidFill>
            <a:schemeClr val="bg1"/>
          </a:solidFill>
          <a:ln>
            <a:solidFill>
              <a:schemeClr val="tx1"/>
            </a:solidFill>
          </a:ln>
        </p:spPr>
        <p:txBody>
          <a:bodyPr wrap="none" rtlCol="0">
            <a:spAutoFit/>
          </a:bodyPr>
          <a:lstStyle/>
          <a:p>
            <a:pPr>
              <a:spcBef>
                <a:spcPct val="20000"/>
              </a:spcBef>
            </a:pPr>
            <a:r>
              <a:rPr lang="en-US" altLang="ja-JP" sz="1400" b="1" dirty="0">
                <a:solidFill>
                  <a:prstClr val="black"/>
                </a:solidFill>
                <a:cs typeface="Times New Roman" pitchFamily="18" charset="0"/>
              </a:rPr>
              <a:t>K</a:t>
            </a:r>
            <a:r>
              <a:rPr lang="en-US" altLang="ja-JP" sz="1400" b="1" baseline="30000" dirty="0">
                <a:solidFill>
                  <a:prstClr val="black"/>
                </a:solidFill>
                <a:latin typeface="Symbol" panose="05050102010706020507" pitchFamily="18" charset="2"/>
                <a:cs typeface="Times New Roman" pitchFamily="18" charset="0"/>
              </a:rPr>
              <a:t>-</a:t>
            </a:r>
            <a:r>
              <a:rPr lang="en-US" altLang="ja-JP" sz="1400" b="1" dirty="0">
                <a:solidFill>
                  <a:prstClr val="black"/>
                </a:solidFill>
                <a:cs typeface="Times New Roman" pitchFamily="18" charset="0"/>
              </a:rPr>
              <a:t> p </a:t>
            </a:r>
            <a:r>
              <a:rPr lang="en-US" altLang="ja-JP" sz="1400" b="1" dirty="0" smtClean="0">
                <a:solidFill>
                  <a:prstClr val="black"/>
                </a:solidFill>
                <a:cs typeface="Times New Roman" pitchFamily="18" charset="0"/>
              </a:rPr>
              <a:t>decay</a:t>
            </a:r>
            <a:endParaRPr lang="en-US" altLang="ja-JP" sz="1400" b="1" dirty="0">
              <a:solidFill>
                <a:prstClr val="black"/>
              </a:solidFill>
              <a:cs typeface="Times New Roman" pitchFamily="18" charset="0"/>
            </a:endParaRPr>
          </a:p>
        </p:txBody>
      </p:sp>
      <p:sp>
        <p:nvSpPr>
          <p:cNvPr id="56" name="テキスト ボックス 55"/>
          <p:cNvSpPr txBox="1"/>
          <p:nvPr/>
        </p:nvSpPr>
        <p:spPr>
          <a:xfrm>
            <a:off x="4178047" y="4894467"/>
            <a:ext cx="1031564" cy="307777"/>
          </a:xfrm>
          <a:prstGeom prst="rect">
            <a:avLst/>
          </a:prstGeom>
          <a:solidFill>
            <a:schemeClr val="bg1"/>
          </a:solidFill>
          <a:ln>
            <a:solidFill>
              <a:schemeClr val="tx1"/>
            </a:solidFill>
          </a:ln>
        </p:spPr>
        <p:txBody>
          <a:bodyPr wrap="none" rtlCol="0">
            <a:spAutoFit/>
          </a:bodyPr>
          <a:lstStyle/>
          <a:p>
            <a:pPr>
              <a:spcBef>
                <a:spcPct val="20000"/>
              </a:spcBef>
            </a:pPr>
            <a:r>
              <a:rPr lang="en-US" altLang="ja-JP" sz="1400" b="1" dirty="0">
                <a:solidFill>
                  <a:prstClr val="black"/>
                </a:solidFill>
                <a:latin typeface="Symbol" panose="05050102010706020507" pitchFamily="18" charset="2"/>
                <a:cs typeface="Times New Roman" pitchFamily="18" charset="0"/>
              </a:rPr>
              <a:t>p</a:t>
            </a:r>
            <a:r>
              <a:rPr lang="en-US" altLang="ja-JP" sz="1400" b="1" baseline="30000" dirty="0">
                <a:solidFill>
                  <a:prstClr val="black"/>
                </a:solidFill>
                <a:latin typeface="Symbol" panose="05050102010706020507" pitchFamily="18" charset="2"/>
                <a:cs typeface="Times New Roman" pitchFamily="18" charset="0"/>
              </a:rPr>
              <a:t>+</a:t>
            </a:r>
            <a:r>
              <a:rPr lang="en-US" altLang="ja-JP" sz="1400" b="1" dirty="0">
                <a:solidFill>
                  <a:prstClr val="black"/>
                </a:solidFill>
                <a:cs typeface="Times New Roman" pitchFamily="18" charset="0"/>
              </a:rPr>
              <a:t> </a:t>
            </a:r>
            <a:r>
              <a:rPr lang="en-US" altLang="ja-JP" sz="1400" b="1" dirty="0">
                <a:solidFill>
                  <a:prstClr val="black"/>
                </a:solidFill>
                <a:latin typeface="Symbol" panose="05050102010706020507" pitchFamily="18" charset="2"/>
                <a:cs typeface="Times New Roman" pitchFamily="18" charset="0"/>
              </a:rPr>
              <a:t>S</a:t>
            </a:r>
            <a:r>
              <a:rPr lang="en-US" altLang="ja-JP" sz="1400" b="1" baseline="30000" dirty="0">
                <a:solidFill>
                  <a:prstClr val="black"/>
                </a:solidFill>
                <a:latin typeface="Symbol" panose="05050102010706020507" pitchFamily="18" charset="2"/>
                <a:cs typeface="Times New Roman" pitchFamily="18" charset="0"/>
              </a:rPr>
              <a:t>-</a:t>
            </a:r>
            <a:r>
              <a:rPr lang="en-US" altLang="ja-JP" sz="1400" b="1" dirty="0">
                <a:solidFill>
                  <a:prstClr val="black"/>
                </a:solidFill>
                <a:cs typeface="Times New Roman" pitchFamily="18" charset="0"/>
              </a:rPr>
              <a:t> </a:t>
            </a:r>
            <a:r>
              <a:rPr lang="en-US" altLang="ja-JP" sz="1400" b="1" dirty="0" smtClean="0">
                <a:solidFill>
                  <a:prstClr val="black"/>
                </a:solidFill>
                <a:cs typeface="Times New Roman" pitchFamily="18" charset="0"/>
              </a:rPr>
              <a:t>decay</a:t>
            </a:r>
            <a:endParaRPr lang="en-US" altLang="ja-JP" sz="1400" b="1" dirty="0">
              <a:solidFill>
                <a:prstClr val="black"/>
              </a:solidFill>
              <a:cs typeface="Times New Roman" pitchFamily="18" charset="0"/>
            </a:endParaRPr>
          </a:p>
        </p:txBody>
      </p:sp>
      <p:sp>
        <p:nvSpPr>
          <p:cNvPr id="57" name="正方形/長方形 56"/>
          <p:cNvSpPr/>
          <p:nvPr/>
        </p:nvSpPr>
        <p:spPr>
          <a:xfrm>
            <a:off x="6542127" y="4538122"/>
            <a:ext cx="367408" cy="461665"/>
          </a:xfrm>
          <a:prstGeom prst="rect">
            <a:avLst/>
          </a:prstGeom>
        </p:spPr>
        <p:txBody>
          <a:bodyPr wrap="none">
            <a:spAutoFit/>
          </a:bodyPr>
          <a:lstStyle/>
          <a:p>
            <a:r>
              <a:rPr lang="en-US" altLang="ja-JP" sz="2400" dirty="0" smtClean="0">
                <a:solidFill>
                  <a:srgbClr val="FF0000"/>
                </a:solidFill>
                <a:latin typeface="Symbol" panose="05050102010706020507" pitchFamily="18" charset="2"/>
              </a:rPr>
              <a:t>S</a:t>
            </a:r>
            <a:endParaRPr lang="ja-JP" altLang="en-US" sz="2400" dirty="0">
              <a:solidFill>
                <a:srgbClr val="FF0000"/>
              </a:solidFill>
              <a:latin typeface="Symbol" panose="05050102010706020507" pitchFamily="18" charset="2"/>
            </a:endParaRPr>
          </a:p>
        </p:txBody>
      </p:sp>
      <p:sp>
        <p:nvSpPr>
          <p:cNvPr id="58" name="正方形/長方形 57"/>
          <p:cNvSpPr/>
          <p:nvPr/>
        </p:nvSpPr>
        <p:spPr>
          <a:xfrm>
            <a:off x="7431252" y="2465457"/>
            <a:ext cx="545342" cy="461665"/>
          </a:xfrm>
          <a:prstGeom prst="rect">
            <a:avLst/>
          </a:prstGeom>
        </p:spPr>
        <p:txBody>
          <a:bodyPr wrap="none">
            <a:spAutoFit/>
          </a:bodyPr>
          <a:lstStyle/>
          <a:p>
            <a:r>
              <a:rPr lang="en-US" altLang="ja-JP" sz="2400" dirty="0" smtClean="0">
                <a:solidFill>
                  <a:srgbClr val="00B050"/>
                </a:solidFill>
              </a:rPr>
              <a:t>BG</a:t>
            </a:r>
            <a:endParaRPr lang="ja-JP" altLang="en-US" sz="2400" dirty="0">
              <a:solidFill>
                <a:srgbClr val="00B050"/>
              </a:solidFill>
            </a:endParaRPr>
          </a:p>
        </p:txBody>
      </p:sp>
      <p:sp>
        <p:nvSpPr>
          <p:cNvPr id="59" name="正方形/長方形 58"/>
          <p:cNvSpPr/>
          <p:nvPr/>
        </p:nvSpPr>
        <p:spPr>
          <a:xfrm>
            <a:off x="7446551" y="4930472"/>
            <a:ext cx="545342" cy="461665"/>
          </a:xfrm>
          <a:prstGeom prst="rect">
            <a:avLst/>
          </a:prstGeom>
        </p:spPr>
        <p:txBody>
          <a:bodyPr wrap="none">
            <a:spAutoFit/>
          </a:bodyPr>
          <a:lstStyle/>
          <a:p>
            <a:r>
              <a:rPr lang="en-US" altLang="ja-JP" sz="2400" dirty="0" smtClean="0">
                <a:solidFill>
                  <a:srgbClr val="00B050"/>
                </a:solidFill>
              </a:rPr>
              <a:t>BG</a:t>
            </a:r>
            <a:endParaRPr lang="ja-JP" altLang="en-US" sz="2400" dirty="0">
              <a:solidFill>
                <a:srgbClr val="00B050"/>
              </a:solidFill>
            </a:endParaRPr>
          </a:p>
        </p:txBody>
      </p:sp>
      <p:sp>
        <p:nvSpPr>
          <p:cNvPr id="26" name="円/楕円 25"/>
          <p:cNvSpPr/>
          <p:nvPr/>
        </p:nvSpPr>
        <p:spPr>
          <a:xfrm>
            <a:off x="2137967" y="864101"/>
            <a:ext cx="1919596" cy="395934"/>
          </a:xfrm>
          <a:prstGeom prst="ellipse">
            <a:avLst/>
          </a:prstGeom>
          <a:solidFill>
            <a:srgbClr val="FFFF00"/>
          </a:solidFill>
          <a:ln>
            <a:solidFill>
              <a:srgbClr val="8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r>
              <a:rPr lang="en-US" altLang="ja-JP" b="1" dirty="0" smtClean="0">
                <a:solidFill>
                  <a:srgbClr val="C00000"/>
                </a:solidFill>
              </a:rPr>
              <a:t>HQ Doublet</a:t>
            </a:r>
            <a:endParaRPr lang="ja-JP" altLang="en-US" b="1" dirty="0">
              <a:solidFill>
                <a:srgbClr val="C00000"/>
              </a:solidFill>
            </a:endParaRPr>
          </a:p>
        </p:txBody>
      </p:sp>
      <p:cxnSp>
        <p:nvCxnSpPr>
          <p:cNvPr id="8" name="直線コネクタ 7"/>
          <p:cNvCxnSpPr/>
          <p:nvPr/>
        </p:nvCxnSpPr>
        <p:spPr>
          <a:xfrm flipV="1">
            <a:off x="2875086" y="1260035"/>
            <a:ext cx="0" cy="83813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V="1">
            <a:off x="3347526" y="1240985"/>
            <a:ext cx="0" cy="83813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2307995" y="1229257"/>
            <a:ext cx="623889" cy="369332"/>
          </a:xfrm>
          <a:prstGeom prst="rect">
            <a:avLst/>
          </a:prstGeom>
          <a:noFill/>
        </p:spPr>
        <p:txBody>
          <a:bodyPr wrap="none" rtlCol="0">
            <a:spAutoFit/>
          </a:bodyPr>
          <a:lstStyle/>
          <a:p>
            <a:r>
              <a:rPr kumimoji="1" lang="en-US" altLang="ja-JP" dirty="0" smtClean="0">
                <a:ln>
                  <a:solidFill>
                    <a:srgbClr val="FF0000"/>
                  </a:solidFill>
                </a:ln>
              </a:rPr>
              <a:t>5/2+</a:t>
            </a:r>
            <a:endParaRPr kumimoji="1" lang="ja-JP" altLang="en-US" dirty="0">
              <a:ln>
                <a:solidFill>
                  <a:srgbClr val="FF0000"/>
                </a:solidFill>
              </a:ln>
            </a:endParaRPr>
          </a:p>
        </p:txBody>
      </p:sp>
      <p:sp>
        <p:nvSpPr>
          <p:cNvPr id="29" name="テキスト ボックス 28"/>
          <p:cNvSpPr txBox="1"/>
          <p:nvPr/>
        </p:nvSpPr>
        <p:spPr>
          <a:xfrm>
            <a:off x="3390600" y="1260035"/>
            <a:ext cx="623889" cy="369332"/>
          </a:xfrm>
          <a:prstGeom prst="rect">
            <a:avLst/>
          </a:prstGeom>
          <a:noFill/>
        </p:spPr>
        <p:txBody>
          <a:bodyPr wrap="none" rtlCol="0">
            <a:spAutoFit/>
          </a:bodyPr>
          <a:lstStyle/>
          <a:p>
            <a:r>
              <a:rPr lang="en-US" altLang="ja-JP" dirty="0">
                <a:ln>
                  <a:solidFill>
                    <a:srgbClr val="FF0000"/>
                  </a:solidFill>
                </a:ln>
              </a:rPr>
              <a:t>3</a:t>
            </a:r>
            <a:r>
              <a:rPr kumimoji="1" lang="en-US" altLang="ja-JP" dirty="0" smtClean="0">
                <a:ln>
                  <a:solidFill>
                    <a:srgbClr val="FF0000"/>
                  </a:solidFill>
                </a:ln>
              </a:rPr>
              <a:t>/2+</a:t>
            </a:r>
            <a:endParaRPr kumimoji="1" lang="ja-JP" altLang="en-US" dirty="0">
              <a:ln>
                <a:solidFill>
                  <a:srgbClr val="FF0000"/>
                </a:solidFill>
              </a:ln>
            </a:endParaRPr>
          </a:p>
        </p:txBody>
      </p:sp>
      <p:sp>
        <p:nvSpPr>
          <p:cNvPr id="30" name="テキスト ボックス 29"/>
          <p:cNvSpPr txBox="1"/>
          <p:nvPr/>
        </p:nvSpPr>
        <p:spPr>
          <a:xfrm>
            <a:off x="2757593" y="2498419"/>
            <a:ext cx="748923" cy="461665"/>
          </a:xfrm>
          <a:prstGeom prst="rect">
            <a:avLst/>
          </a:prstGeom>
          <a:solidFill>
            <a:srgbClr val="FFFFFF">
              <a:alpha val="80000"/>
            </a:srgbClr>
          </a:solidFill>
        </p:spPr>
        <p:txBody>
          <a:bodyPr wrap="none" rtlCol="0">
            <a:spAutoFit/>
          </a:bodyPr>
          <a:lstStyle/>
          <a:p>
            <a:pPr defTabSz="457200"/>
            <a:r>
              <a:rPr lang="en-US" altLang="ja-JP" sz="2400" b="1" dirty="0" smtClean="0">
                <a:solidFill>
                  <a:srgbClr val="FF0000"/>
                </a:solidFill>
                <a:latin typeface="Times"/>
                <a:cs typeface="Times"/>
              </a:rPr>
              <a:t>3 : 2</a:t>
            </a:r>
            <a:endParaRPr lang="ja-JP" altLang="en-US" sz="2400" b="1" dirty="0" smtClean="0">
              <a:solidFill>
                <a:srgbClr val="FF0000"/>
              </a:solidFill>
              <a:latin typeface="Times"/>
              <a:cs typeface="Times"/>
            </a:endParaRPr>
          </a:p>
        </p:txBody>
      </p:sp>
      <p:sp>
        <p:nvSpPr>
          <p:cNvPr id="31" name="テキスト ボックス 30"/>
          <p:cNvSpPr txBox="1"/>
          <p:nvPr/>
        </p:nvSpPr>
        <p:spPr>
          <a:xfrm>
            <a:off x="3486575" y="1627269"/>
            <a:ext cx="667170" cy="400110"/>
          </a:xfrm>
          <a:prstGeom prst="rect">
            <a:avLst/>
          </a:prstGeom>
          <a:noFill/>
        </p:spPr>
        <p:txBody>
          <a:bodyPr wrap="none" rtlCol="0">
            <a:spAutoFit/>
          </a:bodyPr>
          <a:lstStyle/>
          <a:p>
            <a:pPr defTabSz="457200"/>
            <a:r>
              <a:rPr lang="en-US" altLang="ja-JP" sz="2000" b="1" i="1" dirty="0" smtClean="0">
                <a:solidFill>
                  <a:srgbClr val="C00000"/>
                </a:solidFill>
                <a:cs typeface="Times"/>
              </a:rPr>
              <a:t>L </a:t>
            </a:r>
            <a:r>
              <a:rPr lang="en-US" altLang="ja-JP" sz="2000" b="1" dirty="0" smtClean="0">
                <a:solidFill>
                  <a:srgbClr val="C00000"/>
                </a:solidFill>
                <a:cs typeface="Times"/>
              </a:rPr>
              <a:t>= 2</a:t>
            </a:r>
            <a:endParaRPr lang="ja-JP" altLang="en-US" sz="2000" b="1" dirty="0" smtClean="0">
              <a:solidFill>
                <a:srgbClr val="C00000"/>
              </a:solidFill>
              <a:cs typeface="Times"/>
            </a:endParaRPr>
          </a:p>
        </p:txBody>
      </p:sp>
      <p:sp>
        <p:nvSpPr>
          <p:cNvPr id="32" name="正方形/長方形 31"/>
          <p:cNvSpPr/>
          <p:nvPr/>
        </p:nvSpPr>
        <p:spPr>
          <a:xfrm>
            <a:off x="6676804" y="2024303"/>
            <a:ext cx="185231" cy="1152000"/>
          </a:xfrm>
          <a:prstGeom prst="rect">
            <a:avLst/>
          </a:prstGeom>
          <a:solidFill>
            <a:srgbClr val="F7964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6886047" y="4627593"/>
            <a:ext cx="185231" cy="1188000"/>
          </a:xfrm>
          <a:prstGeom prst="rect">
            <a:avLst/>
          </a:prstGeom>
          <a:solidFill>
            <a:srgbClr val="F7964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6868782" y="1865719"/>
            <a:ext cx="346570" cy="461665"/>
          </a:xfrm>
          <a:prstGeom prst="rect">
            <a:avLst/>
          </a:prstGeom>
        </p:spPr>
        <p:txBody>
          <a:bodyPr wrap="none">
            <a:spAutoFit/>
          </a:bodyPr>
          <a:lstStyle/>
          <a:p>
            <a:r>
              <a:rPr lang="en-US" altLang="ja-JP" sz="2400" dirty="0">
                <a:solidFill>
                  <a:srgbClr val="FF0000"/>
                </a:solidFill>
              </a:rPr>
              <a:t>p</a:t>
            </a:r>
            <a:endParaRPr lang="ja-JP" altLang="en-US" sz="2400" dirty="0">
              <a:solidFill>
                <a:srgbClr val="FF0000"/>
              </a:solidFill>
            </a:endParaRPr>
          </a:p>
        </p:txBody>
      </p:sp>
    </p:spTree>
    <p:extLst>
      <p:ext uri="{BB962C8B-B14F-4D97-AF65-F5344CB8AC3E}">
        <p14:creationId xmlns:p14="http://schemas.microsoft.com/office/powerpoint/2010/main" val="24853189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タイトル 1"/>
          <p:cNvSpPr>
            <a:spLocks noGrp="1"/>
          </p:cNvSpPr>
          <p:nvPr>
            <p:ph type="title"/>
          </p:nvPr>
        </p:nvSpPr>
        <p:spPr>
          <a:xfrm>
            <a:off x="457200" y="-12700"/>
            <a:ext cx="8229600" cy="773713"/>
          </a:xfrm>
        </p:spPr>
        <p:txBody>
          <a:bodyPr>
            <a:normAutofit fontScale="90000"/>
          </a:bodyPr>
          <a:lstStyle/>
          <a:p>
            <a:r>
              <a:rPr lang="en-US" altLang="ja-JP" i="1" dirty="0" smtClean="0">
                <a:solidFill>
                  <a:schemeClr val="bg1"/>
                </a:solidFill>
              </a:rPr>
              <a:t>Hyperon Production (Fitting Results)</a:t>
            </a:r>
            <a:endParaRPr kumimoji="1" lang="ja-JP" altLang="en-US" i="1" dirty="0">
              <a:solidFill>
                <a:schemeClr val="bg1"/>
              </a:solidFill>
            </a:endParaRPr>
          </a:p>
        </p:txBody>
      </p:sp>
      <p:sp>
        <p:nvSpPr>
          <p:cNvPr id="26" name="コンテンツ プレースホルダー 2"/>
          <p:cNvSpPr>
            <a:spLocks noGrp="1"/>
          </p:cNvSpPr>
          <p:nvPr>
            <p:ph idx="1"/>
          </p:nvPr>
        </p:nvSpPr>
        <p:spPr>
          <a:xfrm>
            <a:off x="5201392" y="980728"/>
            <a:ext cx="3942608" cy="5472608"/>
          </a:xfrm>
        </p:spPr>
        <p:txBody>
          <a:bodyPr>
            <a:normAutofit/>
          </a:bodyPr>
          <a:lstStyle/>
          <a:p>
            <a:r>
              <a:rPr lang="en-US" altLang="ja-JP" sz="2800" dirty="0" smtClean="0">
                <a:solidFill>
                  <a:srgbClr val="FFFFFF"/>
                </a:solidFill>
              </a:rPr>
              <a:t>Extract 7 states.</a:t>
            </a:r>
          </a:p>
          <a:p>
            <a:pPr lvl="1"/>
            <a:r>
              <a:rPr lang="en-US" altLang="ja-JP" sz="2400" dirty="0" smtClean="0">
                <a:solidFill>
                  <a:srgbClr val="FFFFFF"/>
                </a:solidFill>
              </a:rPr>
              <a:t>Constraint from known </a:t>
            </a:r>
            <a:r>
              <a:rPr lang="en-US" altLang="ja-JP" sz="2400" i="1" dirty="0" smtClean="0">
                <a:solidFill>
                  <a:srgbClr val="FFFFFF"/>
                </a:solidFill>
              </a:rPr>
              <a:t>M</a:t>
            </a:r>
            <a:r>
              <a:rPr lang="en-US" altLang="ja-JP" sz="2400" dirty="0" smtClean="0">
                <a:solidFill>
                  <a:srgbClr val="FFFFFF"/>
                </a:solidFill>
              </a:rPr>
              <a:t> &amp; </a:t>
            </a:r>
            <a:r>
              <a:rPr lang="en-US" altLang="ja-JP" sz="2400" i="1" dirty="0" smtClean="0">
                <a:solidFill>
                  <a:srgbClr val="FFFFFF"/>
                </a:solidFill>
                <a:latin typeface="Symbol" panose="05050102010706020507" pitchFamily="18" charset="2"/>
              </a:rPr>
              <a:t>G</a:t>
            </a:r>
          </a:p>
          <a:p>
            <a:pPr lvl="1"/>
            <a:r>
              <a:rPr lang="en-US" altLang="ja-JP" sz="2400" dirty="0" smtClean="0">
                <a:solidFill>
                  <a:srgbClr val="FFFFFF"/>
                </a:solidFill>
              </a:rPr>
              <a:t>BG: 5</a:t>
            </a:r>
            <a:r>
              <a:rPr lang="en-US" altLang="ja-JP" sz="2400" baseline="30000" dirty="0" smtClean="0">
                <a:solidFill>
                  <a:srgbClr val="FFFFFF"/>
                </a:solidFill>
              </a:rPr>
              <a:t>th</a:t>
            </a:r>
            <a:r>
              <a:rPr lang="en-US" altLang="ja-JP" sz="2400" dirty="0" smtClean="0">
                <a:solidFill>
                  <a:srgbClr val="FFFFFF"/>
                </a:solidFill>
              </a:rPr>
              <a:t> O.</a:t>
            </a:r>
            <a:r>
              <a:rPr lang="en-US" altLang="ja-JP" sz="2400" baseline="30000" dirty="0" smtClean="0">
                <a:solidFill>
                  <a:srgbClr val="FFFFFF"/>
                </a:solidFill>
              </a:rPr>
              <a:t> </a:t>
            </a:r>
            <a:r>
              <a:rPr lang="en-US" altLang="ja-JP" sz="2400" dirty="0" smtClean="0">
                <a:solidFill>
                  <a:srgbClr val="FFFFFF"/>
                </a:solidFill>
              </a:rPr>
              <a:t>Polynomial F.</a:t>
            </a:r>
          </a:p>
          <a:p>
            <a:r>
              <a:rPr lang="en-US" altLang="ja-JP" sz="2800" dirty="0" smtClean="0">
                <a:solidFill>
                  <a:srgbClr val="FFFFFF"/>
                </a:solidFill>
              </a:rPr>
              <a:t>Cross Section</a:t>
            </a:r>
          </a:p>
          <a:p>
            <a:pPr lvl="1"/>
            <a:r>
              <a:rPr lang="en-US" altLang="ja-JP" sz="2400" i="1" dirty="0">
                <a:solidFill>
                  <a:srgbClr val="FFFFFF"/>
                </a:solidFill>
                <a:effectLst>
                  <a:glow rad="228600">
                    <a:schemeClr val="accent2">
                      <a:satMod val="175000"/>
                      <a:alpha val="40000"/>
                    </a:schemeClr>
                  </a:glow>
                </a:effectLst>
                <a:latin typeface="Symbol" panose="05050102010706020507" pitchFamily="18" charset="2"/>
              </a:rPr>
              <a:t>l </a:t>
            </a:r>
            <a:r>
              <a:rPr lang="en-US" altLang="ja-JP" sz="2400" i="1" dirty="0">
                <a:solidFill>
                  <a:srgbClr val="FFFFFF"/>
                </a:solidFill>
                <a:latin typeface="Symbol" panose="05050102010706020507" pitchFamily="18" charset="2"/>
              </a:rPr>
              <a:t>/</a:t>
            </a:r>
            <a:r>
              <a:rPr lang="en-US" altLang="ja-JP" sz="2400" i="1" dirty="0">
                <a:solidFill>
                  <a:srgbClr val="FFFFFF"/>
                </a:solidFill>
                <a:effectLst>
                  <a:glow rad="228600">
                    <a:schemeClr val="accent5">
                      <a:satMod val="175000"/>
                      <a:alpha val="40000"/>
                    </a:schemeClr>
                  </a:glow>
                </a:effectLst>
                <a:latin typeface="Symbol" panose="05050102010706020507" pitchFamily="18" charset="2"/>
              </a:rPr>
              <a:t> r</a:t>
            </a:r>
            <a:r>
              <a:rPr lang="en-US" altLang="ja-JP" sz="2400" dirty="0">
                <a:solidFill>
                  <a:srgbClr val="FFFFFF"/>
                </a:solidFill>
              </a:rPr>
              <a:t> </a:t>
            </a:r>
            <a:r>
              <a:rPr lang="en-US" altLang="ja-JP" sz="2400" dirty="0" smtClean="0">
                <a:solidFill>
                  <a:srgbClr val="FFFFFF"/>
                </a:solidFill>
              </a:rPr>
              <a:t> mode ID</a:t>
            </a:r>
          </a:p>
          <a:p>
            <a:pPr lvl="1"/>
            <a:r>
              <a:rPr lang="en-US" altLang="ja-JP" sz="2400" i="1" dirty="0">
                <a:solidFill>
                  <a:srgbClr val="FFFFFF"/>
                </a:solidFill>
                <a:effectLst>
                  <a:glow rad="228600">
                    <a:schemeClr val="accent2">
                      <a:satMod val="175000"/>
                      <a:alpha val="40000"/>
                    </a:schemeClr>
                  </a:glow>
                </a:effectLst>
                <a:latin typeface="Symbol" panose="05050102010706020507" pitchFamily="18" charset="2"/>
              </a:rPr>
              <a:t>l </a:t>
            </a:r>
            <a:r>
              <a:rPr lang="en-US" altLang="ja-JP" sz="2400" i="1" dirty="0">
                <a:solidFill>
                  <a:srgbClr val="FFFFFF"/>
                </a:solidFill>
                <a:latin typeface="Symbol" panose="05050102010706020507" pitchFamily="18" charset="2"/>
              </a:rPr>
              <a:t>/</a:t>
            </a:r>
            <a:r>
              <a:rPr lang="en-US" altLang="ja-JP" sz="2400" i="1" dirty="0">
                <a:solidFill>
                  <a:srgbClr val="FFFFFF"/>
                </a:solidFill>
                <a:effectLst>
                  <a:glow rad="228600">
                    <a:schemeClr val="accent5">
                      <a:satMod val="175000"/>
                      <a:alpha val="40000"/>
                    </a:schemeClr>
                  </a:glow>
                </a:effectLst>
                <a:latin typeface="Symbol" panose="05050102010706020507" pitchFamily="18" charset="2"/>
              </a:rPr>
              <a:t> r</a:t>
            </a:r>
            <a:r>
              <a:rPr lang="en-US" altLang="ja-JP" sz="2400" dirty="0">
                <a:solidFill>
                  <a:srgbClr val="FFFFFF"/>
                </a:solidFill>
              </a:rPr>
              <a:t>  </a:t>
            </a:r>
            <a:r>
              <a:rPr lang="en-US" altLang="ja-JP" sz="2400" dirty="0" smtClean="0">
                <a:solidFill>
                  <a:srgbClr val="FFFFFF"/>
                </a:solidFill>
              </a:rPr>
              <a:t>mixing: </a:t>
            </a:r>
            <a:r>
              <a:rPr lang="en-US" altLang="ja-JP" sz="2400" i="1" dirty="0" err="1" smtClean="0">
                <a:solidFill>
                  <a:srgbClr val="FFFFFF"/>
                </a:solidFill>
              </a:rPr>
              <a:t>P</a:t>
            </a:r>
            <a:r>
              <a:rPr lang="en-US" altLang="ja-JP" sz="2400" i="1" baseline="-25000" dirty="0" err="1" smtClean="0">
                <a:solidFill>
                  <a:srgbClr val="FFFFFF"/>
                </a:solidFill>
              </a:rPr>
              <a:t>mix</a:t>
            </a:r>
            <a:r>
              <a:rPr lang="en-US" altLang="ja-JP" sz="2400" dirty="0" smtClean="0">
                <a:solidFill>
                  <a:srgbClr val="FFFFFF"/>
                </a:solidFill>
              </a:rPr>
              <a:t>(</a:t>
            </a:r>
            <a:r>
              <a:rPr lang="en-US" altLang="ja-JP" sz="1800" i="1" dirty="0" smtClean="0">
                <a:solidFill>
                  <a:srgbClr val="FFFFFF"/>
                </a:solidFill>
              </a:rPr>
              <a:t>strange</a:t>
            </a:r>
            <a:r>
              <a:rPr lang="en-US" altLang="ja-JP" sz="2400" dirty="0" smtClean="0">
                <a:solidFill>
                  <a:srgbClr val="FFFFFF"/>
                </a:solidFill>
              </a:rPr>
              <a:t>)</a:t>
            </a:r>
          </a:p>
          <a:p>
            <a:pPr marL="457200" lvl="1" indent="0">
              <a:buNone/>
            </a:pPr>
            <a:r>
              <a:rPr lang="en-US" altLang="ja-JP" sz="2400" dirty="0">
                <a:solidFill>
                  <a:srgbClr val="FFFFFF"/>
                </a:solidFill>
              </a:rPr>
              <a:t> </a:t>
            </a:r>
            <a:r>
              <a:rPr lang="en-US" altLang="ja-JP" sz="2400" dirty="0" smtClean="0">
                <a:solidFill>
                  <a:srgbClr val="FFFFFF"/>
                </a:solidFill>
              </a:rPr>
              <a:t>     (</a:t>
            </a:r>
            <a:r>
              <a:rPr lang="en-US" altLang="ja-JP" sz="2400" i="1" dirty="0">
                <a:solidFill>
                  <a:srgbClr val="FFFFFF"/>
                </a:solidFill>
                <a:effectLst>
                  <a:glow rad="228600">
                    <a:schemeClr val="accent5">
                      <a:satMod val="175000"/>
                      <a:alpha val="40000"/>
                    </a:schemeClr>
                  </a:glow>
                </a:effectLst>
                <a:latin typeface="Symbol" panose="05050102010706020507" pitchFamily="18" charset="2"/>
              </a:rPr>
              <a:t>r</a:t>
            </a:r>
            <a:r>
              <a:rPr lang="en-US" altLang="ja-JP" sz="2400" dirty="0">
                <a:solidFill>
                  <a:srgbClr val="FFFFFF"/>
                </a:solidFill>
                <a:effectLst>
                  <a:glow rad="228600">
                    <a:schemeClr val="accent5">
                      <a:satMod val="175000"/>
                      <a:alpha val="40000"/>
                    </a:schemeClr>
                  </a:glow>
                </a:effectLst>
              </a:rPr>
              <a:t>-mode</a:t>
            </a:r>
            <a:r>
              <a:rPr lang="en-US" altLang="ja-JP" sz="2400" dirty="0">
                <a:solidFill>
                  <a:srgbClr val="FFFFFF"/>
                </a:solidFill>
              </a:rPr>
              <a:t> </a:t>
            </a:r>
            <a:r>
              <a:rPr lang="en-US" altLang="ja-JP" sz="2400" dirty="0" smtClean="0">
                <a:solidFill>
                  <a:srgbClr val="FFFFFF"/>
                </a:solidFill>
              </a:rPr>
              <a:t>C.S.)</a:t>
            </a:r>
          </a:p>
          <a:p>
            <a:pPr lvl="1"/>
            <a:r>
              <a:rPr lang="en-US" altLang="ja-JP" sz="2400" i="1" dirty="0" smtClean="0">
                <a:solidFill>
                  <a:srgbClr val="FFFFFF"/>
                </a:solidFill>
              </a:rPr>
              <a:t>HQ spin </a:t>
            </a:r>
            <a:r>
              <a:rPr lang="en-US" altLang="ja-JP" sz="2400" i="1" dirty="0" err="1" smtClean="0">
                <a:solidFill>
                  <a:srgbClr val="FFFFFF"/>
                </a:solidFill>
              </a:rPr>
              <a:t>multiplets</a:t>
            </a:r>
            <a:endParaRPr lang="en-US" altLang="ja-JP" sz="2800" i="1" dirty="0" smtClean="0">
              <a:solidFill>
                <a:srgbClr val="FFFFFF"/>
              </a:solidFill>
            </a:endParaRPr>
          </a:p>
          <a:p>
            <a:r>
              <a:rPr lang="en-US" altLang="ja-JP" i="1" dirty="0" smtClean="0">
                <a:solidFill>
                  <a:srgbClr val="FFFFFF"/>
                </a:solidFill>
                <a:latin typeface="Symbol" panose="05050102010706020507" pitchFamily="18" charset="2"/>
              </a:rPr>
              <a:t>G</a:t>
            </a:r>
            <a:r>
              <a:rPr lang="ja-JP" altLang="en-US" i="1" dirty="0">
                <a:solidFill>
                  <a:srgbClr val="FFFFFF"/>
                </a:solidFill>
                <a:latin typeface="Symbol" panose="05050102010706020507" pitchFamily="18" charset="2"/>
              </a:rPr>
              <a:t> </a:t>
            </a:r>
            <a:r>
              <a:rPr lang="en-US" altLang="ja-JP" dirty="0" smtClean="0">
                <a:solidFill>
                  <a:srgbClr val="FFFFFF"/>
                </a:solidFill>
              </a:rPr>
              <a:t>(</a:t>
            </a:r>
            <a:r>
              <a:rPr lang="en-US" altLang="ja-JP" i="1" dirty="0" smtClean="0">
                <a:solidFill>
                  <a:srgbClr val="FFFFFF"/>
                </a:solidFill>
              </a:rPr>
              <a:t>KN</a:t>
            </a:r>
            <a:r>
              <a:rPr lang="en-US" altLang="ja-JP" dirty="0" smtClean="0">
                <a:solidFill>
                  <a:srgbClr val="FFFFFF"/>
                </a:solidFill>
              </a:rPr>
              <a:t>)</a:t>
            </a:r>
            <a:r>
              <a:rPr lang="en-US" altLang="ja-JP" i="1" dirty="0" smtClean="0">
                <a:solidFill>
                  <a:srgbClr val="FFFFFF"/>
                </a:solidFill>
              </a:rPr>
              <a:t>/</a:t>
            </a:r>
            <a:r>
              <a:rPr lang="en-US" altLang="ja-JP" i="1" dirty="0" smtClean="0">
                <a:solidFill>
                  <a:srgbClr val="FFFFFF"/>
                </a:solidFill>
                <a:latin typeface="Symbol" panose="05050102010706020507" pitchFamily="18" charset="2"/>
              </a:rPr>
              <a:t>G </a:t>
            </a:r>
            <a:r>
              <a:rPr lang="en-US" altLang="ja-JP" dirty="0" smtClean="0">
                <a:solidFill>
                  <a:srgbClr val="FFFFFF"/>
                </a:solidFill>
              </a:rPr>
              <a:t>(</a:t>
            </a:r>
            <a:r>
              <a:rPr lang="en-US" altLang="ja-JP" i="1" dirty="0" err="1" smtClean="0">
                <a:solidFill>
                  <a:srgbClr val="FFFFFF"/>
                </a:solidFill>
                <a:latin typeface="Symbol" panose="05050102010706020507" pitchFamily="18" charset="2"/>
              </a:rPr>
              <a:t>p</a:t>
            </a:r>
            <a:r>
              <a:rPr lang="en-US" altLang="ja-JP" i="1" dirty="0" err="1" smtClean="0">
                <a:solidFill>
                  <a:srgbClr val="FFFFFF"/>
                </a:solidFill>
              </a:rPr>
              <a:t>Y</a:t>
            </a:r>
            <a:r>
              <a:rPr lang="en-US" altLang="ja-JP" dirty="0" smtClean="0">
                <a:solidFill>
                  <a:srgbClr val="FFFFFF"/>
                </a:solidFill>
              </a:rPr>
              <a:t>)</a:t>
            </a:r>
          </a:p>
          <a:p>
            <a:pPr lvl="1"/>
            <a:r>
              <a:rPr lang="en-US" altLang="ja-JP" sz="2400" i="1" dirty="0">
                <a:solidFill>
                  <a:srgbClr val="FFFFFF"/>
                </a:solidFill>
                <a:effectLst>
                  <a:glow rad="228600">
                    <a:schemeClr val="accent2">
                      <a:satMod val="175000"/>
                      <a:alpha val="40000"/>
                    </a:schemeClr>
                  </a:glow>
                </a:effectLst>
                <a:latin typeface="Symbol" panose="05050102010706020507" pitchFamily="18" charset="2"/>
              </a:rPr>
              <a:t>l </a:t>
            </a:r>
            <a:r>
              <a:rPr lang="en-US" altLang="ja-JP" sz="2400" i="1" dirty="0">
                <a:solidFill>
                  <a:srgbClr val="FFFFFF"/>
                </a:solidFill>
                <a:latin typeface="Symbol" panose="05050102010706020507" pitchFamily="18" charset="2"/>
              </a:rPr>
              <a:t>/</a:t>
            </a:r>
            <a:r>
              <a:rPr lang="en-US" altLang="ja-JP" sz="2400" i="1" dirty="0">
                <a:solidFill>
                  <a:srgbClr val="FFFFFF"/>
                </a:solidFill>
                <a:effectLst>
                  <a:glow rad="228600">
                    <a:schemeClr val="accent5">
                      <a:satMod val="175000"/>
                      <a:alpha val="40000"/>
                    </a:schemeClr>
                  </a:glow>
                </a:effectLst>
                <a:latin typeface="Symbol" panose="05050102010706020507" pitchFamily="18" charset="2"/>
              </a:rPr>
              <a:t> r</a:t>
            </a:r>
            <a:r>
              <a:rPr lang="en-US" altLang="ja-JP" sz="2400" dirty="0">
                <a:solidFill>
                  <a:srgbClr val="FFFFFF"/>
                </a:solidFill>
              </a:rPr>
              <a:t>  mode ID</a:t>
            </a:r>
          </a:p>
        </p:txBody>
      </p:sp>
      <p:grpSp>
        <p:nvGrpSpPr>
          <p:cNvPr id="27" name="グループ化 26"/>
          <p:cNvGrpSpPr/>
          <p:nvPr/>
        </p:nvGrpSpPr>
        <p:grpSpPr>
          <a:xfrm>
            <a:off x="400050" y="863883"/>
            <a:ext cx="4809600" cy="5673600"/>
            <a:chOff x="4094480" y="1185642"/>
            <a:chExt cx="4081624" cy="4456800"/>
          </a:xfrm>
        </p:grpSpPr>
        <p:pic>
          <p:nvPicPr>
            <p:cNvPr id="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6224" y="1185642"/>
              <a:ext cx="4069252" cy="445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35176" r="4618" b="33593"/>
            <a:stretch/>
          </p:blipFill>
          <p:spPr bwMode="auto">
            <a:xfrm>
              <a:off x="4094480" y="4250522"/>
              <a:ext cx="3881332" cy="1391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34903" b="32964"/>
            <a:stretch/>
          </p:blipFill>
          <p:spPr bwMode="auto">
            <a:xfrm>
              <a:off x="4105596" y="1268474"/>
              <a:ext cx="4070508" cy="1432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テキスト ボックス 30"/>
            <p:cNvSpPr txBox="1"/>
            <p:nvPr/>
          </p:nvSpPr>
          <p:spPr>
            <a:xfrm>
              <a:off x="7435250" y="1384815"/>
              <a:ext cx="730517" cy="241769"/>
            </a:xfrm>
            <a:prstGeom prst="rect">
              <a:avLst/>
            </a:prstGeom>
            <a:solidFill>
              <a:schemeClr val="bg1"/>
            </a:solidFill>
            <a:ln>
              <a:solidFill>
                <a:schemeClr val="tx1"/>
              </a:solidFill>
            </a:ln>
          </p:spPr>
          <p:txBody>
            <a:bodyPr wrap="square" rtlCol="0">
              <a:spAutoFit/>
            </a:bodyPr>
            <a:lstStyle/>
            <a:p>
              <a:r>
                <a:rPr lang="en-US" altLang="ja-JP" sz="1400" b="1" dirty="0" smtClean="0">
                  <a:solidFill>
                    <a:prstClr val="black"/>
                  </a:solidFill>
                  <a:cs typeface="Times New Roman" panose="02020603050405020304" pitchFamily="18" charset="0"/>
                </a:rPr>
                <a:t>Inclusive</a:t>
              </a:r>
              <a:endParaRPr lang="ja-JP" altLang="en-US" sz="1400" b="1" dirty="0">
                <a:solidFill>
                  <a:prstClr val="black"/>
                </a:solidFill>
                <a:cs typeface="Times New Roman" panose="02020603050405020304" pitchFamily="18" charset="0"/>
              </a:endParaRPr>
            </a:p>
          </p:txBody>
        </p:sp>
        <p:sp>
          <p:nvSpPr>
            <p:cNvPr id="32" name="テキスト ボックス 31"/>
            <p:cNvSpPr txBox="1"/>
            <p:nvPr/>
          </p:nvSpPr>
          <p:spPr>
            <a:xfrm>
              <a:off x="7307006" y="2853973"/>
              <a:ext cx="858455" cy="241769"/>
            </a:xfrm>
            <a:prstGeom prst="rect">
              <a:avLst/>
            </a:prstGeom>
            <a:solidFill>
              <a:schemeClr val="bg1"/>
            </a:solidFill>
            <a:ln>
              <a:solidFill>
                <a:schemeClr val="tx1"/>
              </a:solidFill>
            </a:ln>
          </p:spPr>
          <p:txBody>
            <a:bodyPr wrap="square" rtlCol="0">
              <a:spAutoFit/>
            </a:bodyPr>
            <a:lstStyle/>
            <a:p>
              <a:pPr>
                <a:spcBef>
                  <a:spcPct val="20000"/>
                </a:spcBef>
              </a:pPr>
              <a:r>
                <a:rPr lang="en-US" altLang="ja-JP" sz="1400" b="1" dirty="0">
                  <a:solidFill>
                    <a:prstClr val="black"/>
                  </a:solidFill>
                  <a:cs typeface="Times New Roman" pitchFamily="18" charset="0"/>
                </a:rPr>
                <a:t>K</a:t>
              </a:r>
              <a:r>
                <a:rPr lang="en-US" altLang="ja-JP" sz="1400" b="1" baseline="30000" dirty="0">
                  <a:solidFill>
                    <a:prstClr val="black"/>
                  </a:solidFill>
                  <a:latin typeface="Symbol" panose="05050102010706020507" pitchFamily="18" charset="2"/>
                  <a:cs typeface="Times New Roman" pitchFamily="18" charset="0"/>
                </a:rPr>
                <a:t>-</a:t>
              </a:r>
              <a:r>
                <a:rPr lang="en-US" altLang="ja-JP" sz="1400" b="1" dirty="0">
                  <a:solidFill>
                    <a:prstClr val="black"/>
                  </a:solidFill>
                  <a:cs typeface="Times New Roman" pitchFamily="18" charset="0"/>
                </a:rPr>
                <a:t> p </a:t>
              </a:r>
              <a:r>
                <a:rPr lang="en-US" altLang="ja-JP" sz="1400" b="1" dirty="0" smtClean="0">
                  <a:solidFill>
                    <a:prstClr val="black"/>
                  </a:solidFill>
                  <a:cs typeface="Times New Roman" pitchFamily="18" charset="0"/>
                </a:rPr>
                <a:t>decay</a:t>
              </a:r>
              <a:endParaRPr lang="en-US" altLang="ja-JP" sz="1400" b="1" dirty="0">
                <a:solidFill>
                  <a:prstClr val="black"/>
                </a:solidFill>
                <a:cs typeface="Times New Roman" pitchFamily="18" charset="0"/>
              </a:endParaRPr>
            </a:p>
          </p:txBody>
        </p:sp>
        <p:sp>
          <p:nvSpPr>
            <p:cNvPr id="33" name="テキスト ボックス 32"/>
            <p:cNvSpPr txBox="1"/>
            <p:nvPr/>
          </p:nvSpPr>
          <p:spPr>
            <a:xfrm>
              <a:off x="7209032" y="4345392"/>
              <a:ext cx="955507" cy="241769"/>
            </a:xfrm>
            <a:prstGeom prst="rect">
              <a:avLst/>
            </a:prstGeom>
            <a:solidFill>
              <a:schemeClr val="bg1"/>
            </a:solidFill>
            <a:ln>
              <a:solidFill>
                <a:schemeClr val="tx1"/>
              </a:solidFill>
            </a:ln>
          </p:spPr>
          <p:txBody>
            <a:bodyPr wrap="square" rtlCol="0">
              <a:spAutoFit/>
            </a:bodyPr>
            <a:lstStyle/>
            <a:p>
              <a:pPr>
                <a:spcBef>
                  <a:spcPct val="20000"/>
                </a:spcBef>
              </a:pPr>
              <a:r>
                <a:rPr lang="en-US" altLang="ja-JP" sz="1400" b="1" dirty="0">
                  <a:solidFill>
                    <a:prstClr val="black"/>
                  </a:solidFill>
                  <a:latin typeface="Symbol" panose="05050102010706020507" pitchFamily="18" charset="2"/>
                  <a:cs typeface="Times New Roman" pitchFamily="18" charset="0"/>
                </a:rPr>
                <a:t>p</a:t>
              </a:r>
              <a:r>
                <a:rPr lang="en-US" altLang="ja-JP" sz="1400" b="1" baseline="30000" dirty="0">
                  <a:solidFill>
                    <a:prstClr val="black"/>
                  </a:solidFill>
                  <a:latin typeface="Symbol" panose="05050102010706020507" pitchFamily="18" charset="2"/>
                  <a:cs typeface="Times New Roman" pitchFamily="18" charset="0"/>
                </a:rPr>
                <a:t>+</a:t>
              </a:r>
              <a:r>
                <a:rPr lang="en-US" altLang="ja-JP" sz="1400" b="1" dirty="0">
                  <a:solidFill>
                    <a:prstClr val="black"/>
                  </a:solidFill>
                  <a:cs typeface="Times New Roman" pitchFamily="18" charset="0"/>
                </a:rPr>
                <a:t> </a:t>
              </a:r>
              <a:r>
                <a:rPr lang="en-US" altLang="ja-JP" sz="1400" b="1" dirty="0">
                  <a:solidFill>
                    <a:prstClr val="black"/>
                  </a:solidFill>
                  <a:latin typeface="Symbol" panose="05050102010706020507" pitchFamily="18" charset="2"/>
                  <a:cs typeface="Times New Roman" pitchFamily="18" charset="0"/>
                </a:rPr>
                <a:t>S</a:t>
              </a:r>
              <a:r>
                <a:rPr lang="en-US" altLang="ja-JP" sz="1400" b="1" baseline="30000" dirty="0">
                  <a:solidFill>
                    <a:prstClr val="black"/>
                  </a:solidFill>
                  <a:latin typeface="Symbol" panose="05050102010706020507" pitchFamily="18" charset="2"/>
                  <a:cs typeface="Times New Roman" pitchFamily="18" charset="0"/>
                </a:rPr>
                <a:t>-</a:t>
              </a:r>
              <a:r>
                <a:rPr lang="en-US" altLang="ja-JP" sz="1400" b="1" dirty="0">
                  <a:solidFill>
                    <a:prstClr val="black"/>
                  </a:solidFill>
                  <a:cs typeface="Times New Roman" pitchFamily="18" charset="0"/>
                </a:rPr>
                <a:t> </a:t>
              </a:r>
              <a:r>
                <a:rPr lang="en-US" altLang="ja-JP" sz="1400" b="1" dirty="0" smtClean="0">
                  <a:solidFill>
                    <a:prstClr val="black"/>
                  </a:solidFill>
                  <a:cs typeface="Times New Roman" pitchFamily="18" charset="0"/>
                </a:rPr>
                <a:t>decay</a:t>
              </a:r>
              <a:endParaRPr lang="en-US" altLang="ja-JP" sz="1400" b="1" dirty="0">
                <a:solidFill>
                  <a:prstClr val="black"/>
                </a:solidFill>
                <a:cs typeface="Times New Roman" pitchFamily="18" charset="0"/>
              </a:endParaRPr>
            </a:p>
          </p:txBody>
        </p:sp>
      </p:grpSp>
      <p:cxnSp>
        <p:nvCxnSpPr>
          <p:cNvPr id="34" name="直線コネクタ 33"/>
          <p:cNvCxnSpPr/>
          <p:nvPr/>
        </p:nvCxnSpPr>
        <p:spPr>
          <a:xfrm>
            <a:off x="2872740" y="1587476"/>
            <a:ext cx="0" cy="4644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3317240" y="1841476"/>
            <a:ext cx="0" cy="4392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2587244" y="1329236"/>
            <a:ext cx="0" cy="489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2401316" y="1104876"/>
            <a:ext cx="0" cy="5112000"/>
          </a:xfrm>
          <a:prstGeom prst="line">
            <a:avLst/>
          </a:prstGeom>
          <a:ln>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2035048" y="1118084"/>
            <a:ext cx="0" cy="511200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1922272" y="1753592"/>
            <a:ext cx="0" cy="446400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3146946" y="1536670"/>
            <a:ext cx="1548822" cy="369332"/>
          </a:xfrm>
          <a:prstGeom prst="rect">
            <a:avLst/>
          </a:prstGeom>
          <a:noFill/>
        </p:spPr>
        <p:txBody>
          <a:bodyPr wrap="none" rtlCol="0">
            <a:spAutoFit/>
          </a:bodyPr>
          <a:lstStyle/>
          <a:p>
            <a:r>
              <a:rPr kumimoji="1" lang="en-US" altLang="ja-JP" b="1" dirty="0" smtClean="0">
                <a:solidFill>
                  <a:srgbClr val="FF0000"/>
                </a:solidFill>
                <a:latin typeface="Symbol" panose="05050102010706020507" pitchFamily="18" charset="2"/>
              </a:rPr>
              <a:t>L</a:t>
            </a:r>
            <a:r>
              <a:rPr kumimoji="1" lang="en-US" altLang="ja-JP" b="1" dirty="0" smtClean="0">
                <a:solidFill>
                  <a:srgbClr val="FF0000"/>
                </a:solidFill>
              </a:rPr>
              <a:t>(1890)(3/2+)</a:t>
            </a:r>
            <a:endParaRPr kumimoji="1" lang="ja-JP" altLang="en-US" b="1" dirty="0">
              <a:solidFill>
                <a:srgbClr val="FF0000"/>
              </a:solidFill>
            </a:endParaRPr>
          </a:p>
        </p:txBody>
      </p:sp>
      <p:sp>
        <p:nvSpPr>
          <p:cNvPr id="41" name="テキスト ボックス 40"/>
          <p:cNvSpPr txBox="1"/>
          <p:nvPr/>
        </p:nvSpPr>
        <p:spPr>
          <a:xfrm>
            <a:off x="2716465" y="1280720"/>
            <a:ext cx="1548822" cy="369332"/>
          </a:xfrm>
          <a:prstGeom prst="rect">
            <a:avLst/>
          </a:prstGeom>
          <a:noFill/>
        </p:spPr>
        <p:txBody>
          <a:bodyPr wrap="none" rtlCol="0">
            <a:spAutoFit/>
          </a:bodyPr>
          <a:lstStyle/>
          <a:p>
            <a:r>
              <a:rPr kumimoji="1" lang="en-US" altLang="ja-JP" b="1" dirty="0" smtClean="0">
                <a:solidFill>
                  <a:srgbClr val="FF0000"/>
                </a:solidFill>
                <a:latin typeface="Symbol" panose="05050102010706020507" pitchFamily="18" charset="2"/>
              </a:rPr>
              <a:t>L</a:t>
            </a:r>
            <a:r>
              <a:rPr kumimoji="1" lang="en-US" altLang="ja-JP" b="1" dirty="0" smtClean="0">
                <a:solidFill>
                  <a:srgbClr val="FF0000"/>
                </a:solidFill>
              </a:rPr>
              <a:t>(1820)(5/2+)</a:t>
            </a:r>
            <a:endParaRPr kumimoji="1" lang="ja-JP" altLang="en-US" b="1" dirty="0">
              <a:solidFill>
                <a:srgbClr val="FF0000"/>
              </a:solidFill>
            </a:endParaRPr>
          </a:p>
        </p:txBody>
      </p:sp>
      <p:sp>
        <p:nvSpPr>
          <p:cNvPr id="42" name="テキスト ボックス 41"/>
          <p:cNvSpPr txBox="1"/>
          <p:nvPr/>
        </p:nvSpPr>
        <p:spPr>
          <a:xfrm>
            <a:off x="2424684" y="1028484"/>
            <a:ext cx="1481496" cy="369332"/>
          </a:xfrm>
          <a:prstGeom prst="rect">
            <a:avLst/>
          </a:prstGeom>
          <a:noFill/>
        </p:spPr>
        <p:txBody>
          <a:bodyPr wrap="none" rtlCol="0">
            <a:spAutoFit/>
          </a:bodyPr>
          <a:lstStyle/>
          <a:p>
            <a:r>
              <a:rPr kumimoji="1" lang="en-US" altLang="ja-JP" b="1" dirty="0" smtClean="0">
                <a:solidFill>
                  <a:srgbClr val="FF0000"/>
                </a:solidFill>
                <a:latin typeface="Symbol" panose="05050102010706020507" pitchFamily="18" charset="2"/>
              </a:rPr>
              <a:t>S</a:t>
            </a:r>
            <a:r>
              <a:rPr kumimoji="1" lang="en-US" altLang="ja-JP" b="1" dirty="0" smtClean="0">
                <a:solidFill>
                  <a:srgbClr val="FF0000"/>
                </a:solidFill>
              </a:rPr>
              <a:t>(1775)(</a:t>
            </a:r>
            <a:r>
              <a:rPr lang="en-US" altLang="ja-JP" b="1" dirty="0" smtClean="0">
                <a:solidFill>
                  <a:srgbClr val="FF0000"/>
                </a:solidFill>
              </a:rPr>
              <a:t>5</a:t>
            </a:r>
            <a:r>
              <a:rPr kumimoji="1" lang="en-US" altLang="ja-JP" b="1" dirty="0" smtClean="0">
                <a:solidFill>
                  <a:srgbClr val="FF0000"/>
                </a:solidFill>
              </a:rPr>
              <a:t>/2</a:t>
            </a:r>
            <a:r>
              <a:rPr lang="en-US" altLang="ja-JP" b="1" dirty="0">
                <a:solidFill>
                  <a:srgbClr val="FF0000"/>
                </a:solidFill>
              </a:rPr>
              <a:t>-</a:t>
            </a:r>
            <a:r>
              <a:rPr kumimoji="1" lang="en-US" altLang="ja-JP" b="1" dirty="0" smtClean="0">
                <a:solidFill>
                  <a:srgbClr val="FF0000"/>
                </a:solidFill>
              </a:rPr>
              <a:t>)</a:t>
            </a:r>
            <a:endParaRPr kumimoji="1" lang="ja-JP" altLang="en-US" b="1" dirty="0">
              <a:solidFill>
                <a:srgbClr val="FF0000"/>
              </a:solidFill>
            </a:endParaRPr>
          </a:p>
        </p:txBody>
      </p:sp>
      <p:sp>
        <p:nvSpPr>
          <p:cNvPr id="43" name="テキスト ボックス 42"/>
          <p:cNvSpPr txBox="1"/>
          <p:nvPr/>
        </p:nvSpPr>
        <p:spPr>
          <a:xfrm>
            <a:off x="2232875" y="800070"/>
            <a:ext cx="1481496" cy="369332"/>
          </a:xfrm>
          <a:prstGeom prst="rect">
            <a:avLst/>
          </a:prstGeom>
          <a:noFill/>
        </p:spPr>
        <p:txBody>
          <a:bodyPr wrap="none" rtlCol="0">
            <a:spAutoFit/>
          </a:bodyPr>
          <a:lstStyle/>
          <a:p>
            <a:r>
              <a:rPr kumimoji="1" lang="en-US" altLang="ja-JP" b="1" dirty="0" smtClean="0">
                <a:solidFill>
                  <a:srgbClr val="FF0000"/>
                </a:solidFill>
                <a:latin typeface="Symbol" panose="05050102010706020507" pitchFamily="18" charset="2"/>
              </a:rPr>
              <a:t>S</a:t>
            </a:r>
            <a:r>
              <a:rPr kumimoji="1" lang="en-US" altLang="ja-JP" b="1" dirty="0" smtClean="0">
                <a:solidFill>
                  <a:srgbClr val="FF0000"/>
                </a:solidFill>
              </a:rPr>
              <a:t>(1750)(</a:t>
            </a:r>
            <a:r>
              <a:rPr lang="en-US" altLang="ja-JP" b="1" dirty="0">
                <a:solidFill>
                  <a:srgbClr val="FF0000"/>
                </a:solidFill>
              </a:rPr>
              <a:t>1</a:t>
            </a:r>
            <a:r>
              <a:rPr kumimoji="1" lang="en-US" altLang="ja-JP" b="1" dirty="0" smtClean="0">
                <a:solidFill>
                  <a:srgbClr val="FF0000"/>
                </a:solidFill>
              </a:rPr>
              <a:t>/2</a:t>
            </a:r>
            <a:r>
              <a:rPr lang="en-US" altLang="ja-JP" b="1" dirty="0" smtClean="0">
                <a:solidFill>
                  <a:srgbClr val="FF0000"/>
                </a:solidFill>
              </a:rPr>
              <a:t>-</a:t>
            </a:r>
            <a:r>
              <a:rPr kumimoji="1" lang="en-US" altLang="ja-JP" b="1" dirty="0" smtClean="0">
                <a:solidFill>
                  <a:srgbClr val="FF0000"/>
                </a:solidFill>
              </a:rPr>
              <a:t>)</a:t>
            </a:r>
            <a:endParaRPr kumimoji="1" lang="ja-JP" altLang="en-US" b="1" dirty="0">
              <a:solidFill>
                <a:srgbClr val="FF0000"/>
              </a:solidFill>
            </a:endParaRPr>
          </a:p>
        </p:txBody>
      </p:sp>
      <p:sp>
        <p:nvSpPr>
          <p:cNvPr id="44" name="テキスト ボックス 43"/>
          <p:cNvSpPr txBox="1"/>
          <p:nvPr/>
        </p:nvSpPr>
        <p:spPr>
          <a:xfrm>
            <a:off x="617847" y="1174204"/>
            <a:ext cx="1503938" cy="369332"/>
          </a:xfrm>
          <a:prstGeom prst="rect">
            <a:avLst/>
          </a:prstGeom>
          <a:noFill/>
        </p:spPr>
        <p:txBody>
          <a:bodyPr wrap="none" rtlCol="0">
            <a:spAutoFit/>
          </a:bodyPr>
          <a:lstStyle/>
          <a:p>
            <a:r>
              <a:rPr kumimoji="1" lang="en-US" altLang="ja-JP" b="1" dirty="0" smtClean="0">
                <a:solidFill>
                  <a:srgbClr val="0000FF"/>
                </a:solidFill>
                <a:latin typeface="Symbol" panose="05050102010706020507" pitchFamily="18" charset="2"/>
              </a:rPr>
              <a:t>L</a:t>
            </a:r>
            <a:r>
              <a:rPr kumimoji="1" lang="en-US" altLang="ja-JP" b="1" dirty="0" smtClean="0">
                <a:solidFill>
                  <a:srgbClr val="0000FF"/>
                </a:solidFill>
              </a:rPr>
              <a:t>(1670)(1/2</a:t>
            </a:r>
            <a:r>
              <a:rPr lang="en-US" altLang="ja-JP" b="1" dirty="0">
                <a:solidFill>
                  <a:srgbClr val="0000FF"/>
                </a:solidFill>
              </a:rPr>
              <a:t>-</a:t>
            </a:r>
            <a:r>
              <a:rPr kumimoji="1" lang="en-US" altLang="ja-JP" b="1" dirty="0" smtClean="0">
                <a:solidFill>
                  <a:srgbClr val="0000FF"/>
                </a:solidFill>
              </a:rPr>
              <a:t>)</a:t>
            </a:r>
            <a:endParaRPr kumimoji="1" lang="ja-JP" altLang="en-US" b="1" dirty="0">
              <a:solidFill>
                <a:srgbClr val="0000FF"/>
              </a:solidFill>
            </a:endParaRPr>
          </a:p>
        </p:txBody>
      </p:sp>
      <p:sp>
        <p:nvSpPr>
          <p:cNvPr id="45" name="テキスト ボックス 44"/>
          <p:cNvSpPr txBox="1"/>
          <p:nvPr/>
        </p:nvSpPr>
        <p:spPr>
          <a:xfrm>
            <a:off x="794697" y="800070"/>
            <a:ext cx="1503938" cy="369332"/>
          </a:xfrm>
          <a:prstGeom prst="rect">
            <a:avLst/>
          </a:prstGeom>
          <a:noFill/>
        </p:spPr>
        <p:txBody>
          <a:bodyPr wrap="none" rtlCol="0">
            <a:spAutoFit/>
          </a:bodyPr>
          <a:lstStyle/>
          <a:p>
            <a:r>
              <a:rPr kumimoji="1" lang="en-US" altLang="ja-JP" b="1" dirty="0" smtClean="0">
                <a:solidFill>
                  <a:srgbClr val="0000FF"/>
                </a:solidFill>
                <a:latin typeface="Symbol" panose="05050102010706020507" pitchFamily="18" charset="2"/>
              </a:rPr>
              <a:t>L</a:t>
            </a:r>
            <a:r>
              <a:rPr kumimoji="1" lang="en-US" altLang="ja-JP" b="1" dirty="0" smtClean="0">
                <a:solidFill>
                  <a:srgbClr val="0000FF"/>
                </a:solidFill>
              </a:rPr>
              <a:t>(1690)(3/2</a:t>
            </a:r>
            <a:r>
              <a:rPr lang="en-US" altLang="ja-JP" b="1" dirty="0" smtClean="0">
                <a:solidFill>
                  <a:srgbClr val="0000FF"/>
                </a:solidFill>
              </a:rPr>
              <a:t>-</a:t>
            </a:r>
            <a:r>
              <a:rPr kumimoji="1" lang="en-US" altLang="ja-JP" b="1" dirty="0" smtClean="0">
                <a:solidFill>
                  <a:srgbClr val="0000FF"/>
                </a:solidFill>
              </a:rPr>
              <a:t>)</a:t>
            </a:r>
            <a:endParaRPr kumimoji="1" lang="ja-JP" altLang="en-US" b="1" dirty="0">
              <a:solidFill>
                <a:srgbClr val="0000FF"/>
              </a:solidFill>
            </a:endParaRPr>
          </a:p>
        </p:txBody>
      </p:sp>
      <p:sp>
        <p:nvSpPr>
          <p:cNvPr id="46" name="テキスト ボックス 45"/>
          <p:cNvSpPr txBox="1"/>
          <p:nvPr/>
        </p:nvSpPr>
        <p:spPr>
          <a:xfrm>
            <a:off x="821047" y="1402804"/>
            <a:ext cx="1292341" cy="369332"/>
          </a:xfrm>
          <a:prstGeom prst="rect">
            <a:avLst/>
          </a:prstGeom>
          <a:noFill/>
        </p:spPr>
        <p:txBody>
          <a:bodyPr wrap="none" rtlCol="0">
            <a:spAutoFit/>
          </a:bodyPr>
          <a:lstStyle/>
          <a:p>
            <a:r>
              <a:rPr kumimoji="1" lang="en-US" altLang="ja-JP" b="1" dirty="0" smtClean="0">
                <a:solidFill>
                  <a:srgbClr val="0000FF"/>
                </a:solidFill>
                <a:latin typeface="Symbol" panose="05050102010706020507" pitchFamily="18" charset="2"/>
              </a:rPr>
              <a:t>S</a:t>
            </a:r>
            <a:r>
              <a:rPr kumimoji="1" lang="en-US" altLang="ja-JP" b="1" dirty="0" smtClean="0">
                <a:solidFill>
                  <a:srgbClr val="0000FF"/>
                </a:solidFill>
              </a:rPr>
              <a:t>(1670)(?</a:t>
            </a:r>
            <a:r>
              <a:rPr kumimoji="1" lang="en-US" altLang="ja-JP" b="1" baseline="30000" dirty="0" smtClean="0">
                <a:solidFill>
                  <a:srgbClr val="0000FF"/>
                </a:solidFill>
              </a:rPr>
              <a:t>?</a:t>
            </a:r>
            <a:r>
              <a:rPr kumimoji="1" lang="en-US" altLang="ja-JP" b="1" dirty="0" smtClean="0">
                <a:solidFill>
                  <a:srgbClr val="0000FF"/>
                </a:solidFill>
              </a:rPr>
              <a:t>)</a:t>
            </a:r>
            <a:endParaRPr kumimoji="1" lang="ja-JP" altLang="en-US" b="1" dirty="0">
              <a:solidFill>
                <a:srgbClr val="0000FF"/>
              </a:solidFill>
            </a:endParaRPr>
          </a:p>
        </p:txBody>
      </p:sp>
    </p:spTree>
    <p:extLst>
      <p:ext uri="{BB962C8B-B14F-4D97-AF65-F5344CB8AC3E}">
        <p14:creationId xmlns:p14="http://schemas.microsoft.com/office/powerpoint/2010/main" val="6961633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0" y="1223010"/>
            <a:ext cx="9144000" cy="50419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41" name="左右矢印 40"/>
          <p:cNvSpPr/>
          <p:nvPr/>
        </p:nvSpPr>
        <p:spPr>
          <a:xfrm>
            <a:off x="1243813" y="4300605"/>
            <a:ext cx="2408700" cy="484632"/>
          </a:xfrm>
          <a:prstGeom prst="leftRightArrow">
            <a:avLst/>
          </a:prstGeom>
          <a:gradFill flip="none" rotWithShape="1">
            <a:gsLst>
              <a:gs pos="0">
                <a:srgbClr val="0000FF"/>
              </a:gs>
              <a:gs pos="100000">
                <a:srgbClr val="FF0000"/>
              </a:gs>
              <a:gs pos="100000">
                <a:schemeClr val="accent1">
                  <a:tint val="23500"/>
                  <a:satMod val="160000"/>
                </a:schemeClr>
              </a:gs>
            </a:gsLst>
            <a:lin ang="0" scaled="1"/>
            <a:tileRect/>
          </a:gradFill>
        </p:spPr>
        <p:txBody>
          <a:bodyPr rtlCol="0" anchor="ctr"/>
          <a:lstStyle/>
          <a:p>
            <a:pPr algn="ctr"/>
            <a:endParaRPr kumimoji="1" lang="ja-JP" altLang="en-US">
              <a:noFill/>
            </a:endParaRPr>
          </a:p>
        </p:txBody>
      </p:sp>
      <p:sp>
        <p:nvSpPr>
          <p:cNvPr id="2" name="タイトル 1"/>
          <p:cNvSpPr>
            <a:spLocks noGrp="1"/>
          </p:cNvSpPr>
          <p:nvPr>
            <p:ph type="title"/>
          </p:nvPr>
        </p:nvSpPr>
        <p:spPr>
          <a:xfrm>
            <a:off x="488768" y="91356"/>
            <a:ext cx="8427308" cy="1143000"/>
          </a:xfrm>
        </p:spPr>
        <p:txBody>
          <a:bodyPr/>
          <a:lstStyle/>
          <a:p>
            <a:r>
              <a:rPr lang="en-US" altLang="ja-JP" sz="4000" dirty="0">
                <a:solidFill>
                  <a:schemeClr val="bg1"/>
                </a:solidFill>
              </a:rPr>
              <a:t>Decay </a:t>
            </a:r>
            <a:r>
              <a:rPr lang="en-US" altLang="ja-JP" sz="4000" dirty="0" smtClean="0">
                <a:solidFill>
                  <a:schemeClr val="bg1"/>
                </a:solidFill>
              </a:rPr>
              <a:t>mode: </a:t>
            </a:r>
            <a:r>
              <a:rPr lang="en-US" altLang="ja-JP" sz="4000" i="1" dirty="0" smtClean="0">
                <a:solidFill>
                  <a:schemeClr val="bg1"/>
                </a:solidFill>
                <a:latin typeface="Symbol" panose="05050102010706020507" pitchFamily="18" charset="2"/>
              </a:rPr>
              <a:t>G </a:t>
            </a:r>
            <a:r>
              <a:rPr lang="en-US" altLang="ja-JP" sz="4000" dirty="0" smtClean="0">
                <a:solidFill>
                  <a:schemeClr val="bg1"/>
                </a:solidFill>
              </a:rPr>
              <a:t>(</a:t>
            </a:r>
            <a:r>
              <a:rPr lang="en-US" altLang="ja-JP" sz="4000" i="1" dirty="0" smtClean="0">
                <a:solidFill>
                  <a:schemeClr val="bg1"/>
                </a:solidFill>
              </a:rPr>
              <a:t>NK</a:t>
            </a:r>
            <a:r>
              <a:rPr lang="en-US" altLang="ja-JP" sz="4000" dirty="0" smtClean="0">
                <a:solidFill>
                  <a:schemeClr val="bg1"/>
                </a:solidFill>
              </a:rPr>
              <a:t>)</a:t>
            </a:r>
            <a:r>
              <a:rPr lang="en-US" altLang="ja-JP" sz="4000" i="1" dirty="0" smtClean="0">
                <a:solidFill>
                  <a:schemeClr val="bg1"/>
                </a:solidFill>
              </a:rPr>
              <a:t>/</a:t>
            </a:r>
            <a:r>
              <a:rPr lang="en-US" altLang="ja-JP" sz="4000" i="1" dirty="0" smtClean="0">
                <a:solidFill>
                  <a:schemeClr val="bg1"/>
                </a:solidFill>
                <a:latin typeface="Symbol" panose="05050102010706020507" pitchFamily="18" charset="2"/>
              </a:rPr>
              <a:t>G </a:t>
            </a:r>
            <a:r>
              <a:rPr lang="en-US" altLang="ja-JP" sz="4000" dirty="0" smtClean="0">
                <a:solidFill>
                  <a:schemeClr val="bg1"/>
                </a:solidFill>
              </a:rPr>
              <a:t>(</a:t>
            </a:r>
            <a:r>
              <a:rPr lang="en-US" altLang="ja-JP" sz="4000" i="1" dirty="0" err="1" smtClean="0">
                <a:solidFill>
                  <a:schemeClr val="bg1"/>
                </a:solidFill>
                <a:latin typeface="Symbol" panose="05050102010706020507" pitchFamily="18" charset="2"/>
              </a:rPr>
              <a:t>pS</a:t>
            </a:r>
            <a:r>
              <a:rPr lang="en-US" altLang="ja-JP" sz="4000" dirty="0" smtClean="0">
                <a:solidFill>
                  <a:schemeClr val="bg1"/>
                </a:solidFill>
              </a:rPr>
              <a:t>)</a:t>
            </a:r>
            <a:endParaRPr kumimoji="1" lang="ja-JP" altLang="en-US" sz="4000" dirty="0">
              <a:solidFill>
                <a:schemeClr val="bg1"/>
              </a:solidFill>
            </a:endParaRPr>
          </a:p>
        </p:txBody>
      </p:sp>
      <p:sp>
        <p:nvSpPr>
          <p:cNvPr id="4" name="スライド番号プレースホルダー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47</a:t>
            </a:fld>
            <a:endParaRPr lang="ja-JP" altLang="en-US" dirty="0">
              <a:solidFill>
                <a:prstClr val="black">
                  <a:tint val="75000"/>
                </a:prstClr>
              </a:solidFill>
            </a:endParaRPr>
          </a:p>
        </p:txBody>
      </p:sp>
      <p:sp>
        <p:nvSpPr>
          <p:cNvPr id="10" name="テキスト ボックス 9"/>
          <p:cNvSpPr txBox="1"/>
          <p:nvPr/>
        </p:nvSpPr>
        <p:spPr>
          <a:xfrm>
            <a:off x="1872318" y="4914903"/>
            <a:ext cx="5531130" cy="1200329"/>
          </a:xfrm>
          <a:prstGeom prst="rect">
            <a:avLst/>
          </a:prstGeom>
          <a:solidFill>
            <a:srgbClr val="D9D9D9">
              <a:alpha val="80000"/>
            </a:srgbClr>
          </a:solidFill>
        </p:spPr>
        <p:txBody>
          <a:bodyPr wrap="none" rtlCol="0">
            <a:spAutoFit/>
          </a:bodyPr>
          <a:lstStyle/>
          <a:p>
            <a:pPr marL="174625" indent="-174625">
              <a:buFont typeface="Arial" panose="020B0604020202020204" pitchFamily="34" charset="0"/>
              <a:buChar char="•"/>
            </a:pPr>
            <a:r>
              <a:rPr lang="en-US" altLang="ja-JP" sz="2400" dirty="0" smtClean="0"/>
              <a:t>Hyperon data indicate mode dependence</a:t>
            </a:r>
          </a:p>
          <a:p>
            <a:r>
              <a:rPr lang="en-US" altLang="ja-JP" sz="2400" dirty="0" smtClean="0">
                <a:solidFill>
                  <a:srgbClr val="0000FF"/>
                </a:solidFill>
              </a:rPr>
              <a:t>            </a:t>
            </a:r>
            <a:r>
              <a:rPr lang="ja-JP" altLang="en-US" sz="2400" dirty="0" smtClean="0">
                <a:solidFill>
                  <a:srgbClr val="0000FF"/>
                </a:solidFill>
              </a:rPr>
              <a:t>→ </a:t>
            </a:r>
            <a:r>
              <a:rPr lang="en-US" altLang="ja-JP" sz="2400" dirty="0" smtClean="0">
                <a:solidFill>
                  <a:srgbClr val="0000FF"/>
                </a:solidFill>
              </a:rPr>
              <a:t>Errors should be improved.</a:t>
            </a:r>
          </a:p>
          <a:p>
            <a:pPr marL="177800" indent="-177800">
              <a:buFont typeface="Arial" panose="020B0604020202020204" pitchFamily="34" charset="0"/>
              <a:buChar char="•"/>
            </a:pPr>
            <a:r>
              <a:rPr lang="en-US" altLang="ja-JP" sz="2400" dirty="0"/>
              <a:t>No data in charmed </a:t>
            </a:r>
            <a:r>
              <a:rPr lang="en-US" altLang="ja-JP" sz="2400" dirty="0" smtClean="0"/>
              <a:t>baryons</a:t>
            </a:r>
            <a:endParaRPr lang="en-US" altLang="ja-JP" sz="2400" dirty="0"/>
          </a:p>
        </p:txBody>
      </p:sp>
      <p:grpSp>
        <p:nvGrpSpPr>
          <p:cNvPr id="20" name="グループ化 19"/>
          <p:cNvGrpSpPr/>
          <p:nvPr/>
        </p:nvGrpSpPr>
        <p:grpSpPr>
          <a:xfrm>
            <a:off x="190737" y="1844450"/>
            <a:ext cx="4423426" cy="2857379"/>
            <a:chOff x="3561291" y="1510843"/>
            <a:chExt cx="5788342" cy="3786644"/>
          </a:xfrm>
        </p:grpSpPr>
        <p:graphicFrame>
          <p:nvGraphicFramePr>
            <p:cNvPr id="21" name="グラフ 20"/>
            <p:cNvGraphicFramePr>
              <a:graphicFrameLocks/>
            </p:cNvGraphicFramePr>
            <p:nvPr>
              <p:extLst>
                <p:ext uri="{D42A27DB-BD31-4B8C-83A1-F6EECF244321}">
                  <p14:modId xmlns:p14="http://schemas.microsoft.com/office/powerpoint/2010/main" val="2033194581"/>
                </p:ext>
              </p:extLst>
            </p:nvPr>
          </p:nvGraphicFramePr>
          <p:xfrm>
            <a:off x="3561291" y="1560512"/>
            <a:ext cx="5069417" cy="3736975"/>
          </p:xfrm>
          <a:graphic>
            <a:graphicData uri="http://schemas.openxmlformats.org/drawingml/2006/chart">
              <c:chart xmlns:c="http://schemas.openxmlformats.org/drawingml/2006/chart" xmlns:r="http://schemas.openxmlformats.org/officeDocument/2006/relationships" r:id="rId3"/>
            </a:graphicData>
          </a:graphic>
        </p:graphicFrame>
        <p:sp>
          <p:nvSpPr>
            <p:cNvPr id="22" name="テキスト ボックス 21"/>
            <p:cNvSpPr txBox="1"/>
            <p:nvPr/>
          </p:nvSpPr>
          <p:spPr>
            <a:xfrm>
              <a:off x="7476765" y="1510843"/>
              <a:ext cx="1661746" cy="448657"/>
            </a:xfrm>
            <a:prstGeom prst="rect">
              <a:avLst/>
            </a:prstGeom>
            <a:noFill/>
          </p:spPr>
          <p:txBody>
            <a:bodyPr wrap="none" rtlCol="0">
              <a:spAutoFit/>
            </a:bodyPr>
            <a:lstStyle/>
            <a:p>
              <a:r>
                <a:rPr lang="en-US" altLang="ja-JP" sz="1600" b="1" dirty="0">
                  <a:solidFill>
                    <a:srgbClr val="FF0000"/>
                  </a:solidFill>
                  <a:latin typeface="Symbol" panose="05050102010706020507" pitchFamily="18" charset="2"/>
                </a:rPr>
                <a:t>L</a:t>
              </a:r>
              <a:r>
                <a:rPr lang="en-US" altLang="ja-JP" sz="1600" b="1" dirty="0">
                  <a:solidFill>
                    <a:srgbClr val="FF0000"/>
                  </a:solidFill>
                </a:rPr>
                <a:t>(1890)3/2+</a:t>
              </a:r>
              <a:endParaRPr lang="ja-JP" altLang="en-US" sz="1600" b="1" dirty="0">
                <a:solidFill>
                  <a:srgbClr val="FF0000"/>
                </a:solidFill>
              </a:endParaRPr>
            </a:p>
          </p:txBody>
        </p:sp>
        <p:sp>
          <p:nvSpPr>
            <p:cNvPr id="23" name="テキスト ボックス 22"/>
            <p:cNvSpPr txBox="1"/>
            <p:nvPr/>
          </p:nvSpPr>
          <p:spPr>
            <a:xfrm>
              <a:off x="7687887" y="1897318"/>
              <a:ext cx="1661746" cy="448657"/>
            </a:xfrm>
            <a:prstGeom prst="rect">
              <a:avLst/>
            </a:prstGeom>
            <a:noFill/>
          </p:spPr>
          <p:txBody>
            <a:bodyPr wrap="none" rtlCol="0">
              <a:spAutoFit/>
            </a:bodyPr>
            <a:lstStyle/>
            <a:p>
              <a:r>
                <a:rPr lang="en-US" altLang="ja-JP" sz="1600" b="1" dirty="0">
                  <a:solidFill>
                    <a:srgbClr val="FF0000"/>
                  </a:solidFill>
                  <a:latin typeface="Symbol" panose="05050102010706020507" pitchFamily="18" charset="2"/>
                </a:rPr>
                <a:t>L</a:t>
              </a:r>
              <a:r>
                <a:rPr lang="en-US" altLang="ja-JP" sz="1600" b="1" dirty="0">
                  <a:solidFill>
                    <a:srgbClr val="FF0000"/>
                  </a:solidFill>
                </a:rPr>
                <a:t>(1820)5/2+</a:t>
              </a:r>
              <a:endParaRPr lang="ja-JP" altLang="en-US" sz="1600" b="1" dirty="0">
                <a:solidFill>
                  <a:srgbClr val="FF0000"/>
                </a:solidFill>
              </a:endParaRPr>
            </a:p>
          </p:txBody>
        </p:sp>
        <p:sp>
          <p:nvSpPr>
            <p:cNvPr id="24" name="テキスト ボックス 23"/>
            <p:cNvSpPr txBox="1"/>
            <p:nvPr/>
          </p:nvSpPr>
          <p:spPr>
            <a:xfrm>
              <a:off x="7227387" y="2665152"/>
              <a:ext cx="1584134" cy="448657"/>
            </a:xfrm>
            <a:prstGeom prst="rect">
              <a:avLst/>
            </a:prstGeom>
            <a:noFill/>
          </p:spPr>
          <p:txBody>
            <a:bodyPr wrap="none" rtlCol="0">
              <a:spAutoFit/>
            </a:bodyPr>
            <a:lstStyle/>
            <a:p>
              <a:r>
                <a:rPr lang="en-US" altLang="ja-JP" sz="1600" b="1" dirty="0">
                  <a:solidFill>
                    <a:srgbClr val="FF0000"/>
                  </a:solidFill>
                  <a:latin typeface="Symbol" panose="05050102010706020507" pitchFamily="18" charset="2"/>
                </a:rPr>
                <a:t>S</a:t>
              </a:r>
              <a:r>
                <a:rPr lang="en-US" altLang="ja-JP" sz="1600" b="1" dirty="0">
                  <a:solidFill>
                    <a:srgbClr val="FF0000"/>
                  </a:solidFill>
                </a:rPr>
                <a:t>(1750)1/2-</a:t>
              </a:r>
              <a:endParaRPr lang="ja-JP" altLang="en-US" sz="1600" b="1" dirty="0">
                <a:solidFill>
                  <a:srgbClr val="FF0000"/>
                </a:solidFill>
              </a:endParaRPr>
            </a:p>
          </p:txBody>
        </p:sp>
        <p:sp>
          <p:nvSpPr>
            <p:cNvPr id="25" name="テキスト ボックス 24"/>
            <p:cNvSpPr txBox="1"/>
            <p:nvPr/>
          </p:nvSpPr>
          <p:spPr>
            <a:xfrm>
              <a:off x="4330389" y="3100037"/>
              <a:ext cx="1584134" cy="448657"/>
            </a:xfrm>
            <a:prstGeom prst="rect">
              <a:avLst/>
            </a:prstGeom>
            <a:noFill/>
          </p:spPr>
          <p:txBody>
            <a:bodyPr wrap="none" rtlCol="0">
              <a:spAutoFit/>
            </a:bodyPr>
            <a:lstStyle/>
            <a:p>
              <a:r>
                <a:rPr lang="en-US" altLang="ja-JP" sz="1600" b="1" dirty="0">
                  <a:solidFill>
                    <a:srgbClr val="0000FF"/>
                  </a:solidFill>
                  <a:latin typeface="Symbol" panose="05050102010706020507" pitchFamily="18" charset="2"/>
                </a:rPr>
                <a:t>S</a:t>
              </a:r>
              <a:r>
                <a:rPr lang="en-US" altLang="ja-JP" sz="1600" b="1" dirty="0">
                  <a:solidFill>
                    <a:srgbClr val="0000FF"/>
                  </a:solidFill>
                </a:rPr>
                <a:t>(1670)3/2-</a:t>
              </a:r>
              <a:endParaRPr lang="ja-JP" altLang="en-US" sz="1600" b="1" dirty="0">
                <a:solidFill>
                  <a:srgbClr val="0000FF"/>
                </a:solidFill>
              </a:endParaRPr>
            </a:p>
          </p:txBody>
        </p:sp>
        <p:sp>
          <p:nvSpPr>
            <p:cNvPr id="26" name="テキスト ボックス 25"/>
            <p:cNvSpPr txBox="1"/>
            <p:nvPr/>
          </p:nvSpPr>
          <p:spPr>
            <a:xfrm>
              <a:off x="5761750" y="3099206"/>
              <a:ext cx="1609305" cy="448657"/>
            </a:xfrm>
            <a:prstGeom prst="rect">
              <a:avLst/>
            </a:prstGeom>
            <a:noFill/>
          </p:spPr>
          <p:txBody>
            <a:bodyPr wrap="none" rtlCol="0">
              <a:spAutoFit/>
            </a:bodyPr>
            <a:lstStyle/>
            <a:p>
              <a:r>
                <a:rPr lang="en-US" altLang="ja-JP" sz="1600" b="1" dirty="0">
                  <a:solidFill>
                    <a:srgbClr val="0000FF"/>
                  </a:solidFill>
                  <a:latin typeface="Symbol" panose="05050102010706020507" pitchFamily="18" charset="2"/>
                </a:rPr>
                <a:t>L</a:t>
              </a:r>
              <a:r>
                <a:rPr lang="en-US" altLang="ja-JP" sz="1600" b="1" dirty="0">
                  <a:solidFill>
                    <a:srgbClr val="0000FF"/>
                  </a:solidFill>
                </a:rPr>
                <a:t>(1670)1/2-</a:t>
              </a:r>
              <a:endParaRPr lang="ja-JP" altLang="en-US" sz="1600" b="1" dirty="0">
                <a:solidFill>
                  <a:srgbClr val="0000FF"/>
                </a:solidFill>
              </a:endParaRPr>
            </a:p>
          </p:txBody>
        </p:sp>
        <p:sp>
          <p:nvSpPr>
            <p:cNvPr id="27" name="テキスト ボックス 26"/>
            <p:cNvSpPr txBox="1"/>
            <p:nvPr/>
          </p:nvSpPr>
          <p:spPr>
            <a:xfrm>
              <a:off x="5131723" y="2591343"/>
              <a:ext cx="1609305" cy="448657"/>
            </a:xfrm>
            <a:prstGeom prst="rect">
              <a:avLst/>
            </a:prstGeom>
            <a:noFill/>
          </p:spPr>
          <p:txBody>
            <a:bodyPr wrap="none" rtlCol="0">
              <a:spAutoFit/>
            </a:bodyPr>
            <a:lstStyle/>
            <a:p>
              <a:r>
                <a:rPr lang="en-US" altLang="ja-JP" sz="1600" b="1" dirty="0">
                  <a:solidFill>
                    <a:srgbClr val="0000FF"/>
                  </a:solidFill>
                  <a:latin typeface="Symbol" panose="05050102010706020507" pitchFamily="18" charset="2"/>
                </a:rPr>
                <a:t>L</a:t>
              </a:r>
              <a:r>
                <a:rPr lang="en-US" altLang="ja-JP" sz="1600" b="1" dirty="0">
                  <a:solidFill>
                    <a:srgbClr val="0000FF"/>
                  </a:solidFill>
                </a:rPr>
                <a:t>(1690)3/2-</a:t>
              </a:r>
              <a:endParaRPr lang="ja-JP" altLang="en-US" sz="1600" b="1" dirty="0">
                <a:solidFill>
                  <a:srgbClr val="0000FF"/>
                </a:solidFill>
              </a:endParaRPr>
            </a:p>
          </p:txBody>
        </p:sp>
        <p:sp>
          <p:nvSpPr>
            <p:cNvPr id="28" name="テキスト ボックス 27"/>
            <p:cNvSpPr txBox="1"/>
            <p:nvPr/>
          </p:nvSpPr>
          <p:spPr>
            <a:xfrm>
              <a:off x="6011362" y="2114804"/>
              <a:ext cx="1584134" cy="448657"/>
            </a:xfrm>
            <a:prstGeom prst="rect">
              <a:avLst/>
            </a:prstGeom>
            <a:noFill/>
          </p:spPr>
          <p:txBody>
            <a:bodyPr wrap="none" rtlCol="0">
              <a:spAutoFit/>
            </a:bodyPr>
            <a:lstStyle/>
            <a:p>
              <a:r>
                <a:rPr lang="en-US" altLang="ja-JP" sz="1600" b="1" dirty="0">
                  <a:solidFill>
                    <a:srgbClr val="FF0000"/>
                  </a:solidFill>
                  <a:latin typeface="Symbol" panose="05050102010706020507" pitchFamily="18" charset="2"/>
                </a:rPr>
                <a:t>S</a:t>
              </a:r>
              <a:r>
                <a:rPr lang="en-US" altLang="ja-JP" sz="1600" b="1" dirty="0">
                  <a:solidFill>
                    <a:srgbClr val="FF0000"/>
                  </a:solidFill>
                </a:rPr>
                <a:t>(1775)1/2-</a:t>
              </a:r>
              <a:endParaRPr lang="ja-JP" altLang="en-US" sz="1600" b="1" dirty="0">
                <a:solidFill>
                  <a:srgbClr val="FF0000"/>
                </a:solidFill>
              </a:endParaRPr>
            </a:p>
          </p:txBody>
        </p:sp>
        <p:sp>
          <p:nvSpPr>
            <p:cNvPr id="29" name="テキスト ボックス 28"/>
            <p:cNvSpPr txBox="1"/>
            <p:nvPr/>
          </p:nvSpPr>
          <p:spPr>
            <a:xfrm>
              <a:off x="6590721" y="3622604"/>
              <a:ext cx="1609305" cy="448657"/>
            </a:xfrm>
            <a:prstGeom prst="rect">
              <a:avLst/>
            </a:prstGeom>
            <a:noFill/>
          </p:spPr>
          <p:txBody>
            <a:bodyPr wrap="none" rtlCol="0">
              <a:spAutoFit/>
            </a:bodyPr>
            <a:lstStyle/>
            <a:p>
              <a:r>
                <a:rPr lang="en-US" altLang="ja-JP" sz="1600" b="1" dirty="0">
                  <a:solidFill>
                    <a:srgbClr val="FF0000"/>
                  </a:solidFill>
                  <a:latin typeface="Symbol" panose="05050102010706020507" pitchFamily="18" charset="2"/>
                </a:rPr>
                <a:t>L</a:t>
              </a:r>
              <a:r>
                <a:rPr lang="en-US" altLang="ja-JP" sz="1600" b="1" dirty="0">
                  <a:solidFill>
                    <a:srgbClr val="FF0000"/>
                  </a:solidFill>
                </a:rPr>
                <a:t>(1520)3/2-</a:t>
              </a:r>
              <a:endParaRPr lang="ja-JP" altLang="en-US" sz="1600" b="1" dirty="0">
                <a:solidFill>
                  <a:srgbClr val="FF0000"/>
                </a:solidFill>
              </a:endParaRPr>
            </a:p>
          </p:txBody>
        </p:sp>
      </p:grpSp>
      <p:sp>
        <p:nvSpPr>
          <p:cNvPr id="12" name="テキスト ボックス 11"/>
          <p:cNvSpPr txBox="1"/>
          <p:nvPr/>
        </p:nvSpPr>
        <p:spPr>
          <a:xfrm>
            <a:off x="1745285" y="1341879"/>
            <a:ext cx="1375441" cy="461665"/>
          </a:xfrm>
          <a:prstGeom prst="rect">
            <a:avLst/>
          </a:prstGeom>
          <a:noFill/>
        </p:spPr>
        <p:txBody>
          <a:bodyPr wrap="none" rtlCol="0">
            <a:spAutoFit/>
          </a:bodyPr>
          <a:lstStyle/>
          <a:p>
            <a:r>
              <a:rPr kumimoji="1" lang="en-US" altLang="ja-JP" sz="2400" dirty="0" smtClean="0"/>
              <a:t>PDG Data</a:t>
            </a:r>
            <a:endParaRPr kumimoji="1" lang="ja-JP" altLang="en-US" sz="2400" dirty="0"/>
          </a:p>
        </p:txBody>
      </p:sp>
      <p:sp>
        <p:nvSpPr>
          <p:cNvPr id="17" name="正方形/長方形 16"/>
          <p:cNvSpPr/>
          <p:nvPr/>
        </p:nvSpPr>
        <p:spPr>
          <a:xfrm>
            <a:off x="3652513" y="4324642"/>
            <a:ext cx="352982" cy="461665"/>
          </a:xfrm>
          <a:prstGeom prst="rect">
            <a:avLst/>
          </a:prstGeom>
        </p:spPr>
        <p:txBody>
          <a:bodyPr wrap="none">
            <a:spAutoFit/>
          </a:bodyPr>
          <a:lstStyle/>
          <a:p>
            <a:r>
              <a:rPr lang="en-US" altLang="ja-JP" sz="2400" b="1" i="1" dirty="0" smtClean="0">
                <a:solidFill>
                  <a:srgbClr val="FF0000"/>
                </a:solidFill>
                <a:effectLst/>
                <a:latin typeface="Symbol" panose="05050102010706020507" pitchFamily="18" charset="2"/>
              </a:rPr>
              <a:t>l</a:t>
            </a:r>
            <a:endParaRPr lang="ja-JP" altLang="en-US" sz="2400" b="1" dirty="0">
              <a:solidFill>
                <a:srgbClr val="FF0000"/>
              </a:solidFill>
              <a:effectLst/>
            </a:endParaRPr>
          </a:p>
        </p:txBody>
      </p:sp>
      <p:sp>
        <p:nvSpPr>
          <p:cNvPr id="39" name="正方形/長方形 38"/>
          <p:cNvSpPr/>
          <p:nvPr/>
        </p:nvSpPr>
        <p:spPr>
          <a:xfrm>
            <a:off x="778478" y="4349725"/>
            <a:ext cx="352982" cy="461665"/>
          </a:xfrm>
          <a:prstGeom prst="rect">
            <a:avLst/>
          </a:prstGeom>
        </p:spPr>
        <p:txBody>
          <a:bodyPr wrap="none">
            <a:spAutoFit/>
          </a:bodyPr>
          <a:lstStyle/>
          <a:p>
            <a:r>
              <a:rPr lang="en-US" altLang="ja-JP" sz="2400" b="1" i="1" dirty="0" smtClean="0">
                <a:solidFill>
                  <a:srgbClr val="0000FF"/>
                </a:solidFill>
                <a:effectLst/>
                <a:latin typeface="Symbol" panose="05050102010706020507" pitchFamily="18" charset="2"/>
              </a:rPr>
              <a:t>r</a:t>
            </a:r>
            <a:endParaRPr lang="ja-JP" altLang="en-US" dirty="0">
              <a:effectLst/>
            </a:endParaRPr>
          </a:p>
        </p:txBody>
      </p:sp>
      <p:sp>
        <p:nvSpPr>
          <p:cNvPr id="58" name="テキスト ボックス 57"/>
          <p:cNvSpPr txBox="1"/>
          <p:nvPr/>
        </p:nvSpPr>
        <p:spPr>
          <a:xfrm>
            <a:off x="4809879" y="2167320"/>
            <a:ext cx="4334121" cy="1569660"/>
          </a:xfrm>
          <a:prstGeom prst="rect">
            <a:avLst/>
          </a:prstGeom>
          <a:solidFill>
            <a:schemeClr val="bg1">
              <a:alpha val="80000"/>
            </a:schemeClr>
          </a:solidFill>
        </p:spPr>
        <p:txBody>
          <a:bodyPr wrap="square" rtlCol="0">
            <a:spAutoFit/>
          </a:bodyPr>
          <a:lstStyle/>
          <a:p>
            <a:pPr marL="177800" indent="-177800">
              <a:buFont typeface="Arial" panose="020B0604020202020204" pitchFamily="34" charset="0"/>
              <a:buChar char="•"/>
            </a:pPr>
            <a:r>
              <a:rPr lang="en-US" altLang="ja-JP" sz="2400" b="1" i="1" dirty="0" smtClean="0">
                <a:solidFill>
                  <a:srgbClr val="FF0000"/>
                </a:solidFill>
                <a:latin typeface="Symbol" panose="05050102010706020507" pitchFamily="18" charset="2"/>
              </a:rPr>
              <a:t>l</a:t>
            </a:r>
            <a:r>
              <a:rPr lang="en-US" altLang="ja-JP" sz="2400" dirty="0" smtClean="0"/>
              <a:t>/</a:t>
            </a:r>
            <a:r>
              <a:rPr lang="en-US" altLang="ja-JP" sz="2400" b="1" i="1" dirty="0" smtClean="0">
                <a:solidFill>
                  <a:srgbClr val="0000FF"/>
                </a:solidFill>
                <a:latin typeface="Symbol" panose="05050102010706020507" pitchFamily="18" charset="2"/>
              </a:rPr>
              <a:t>r</a:t>
            </a:r>
            <a:r>
              <a:rPr lang="en-US" altLang="ja-JP" sz="2400" dirty="0" smtClean="0"/>
              <a:t> mode ID by productions</a:t>
            </a:r>
          </a:p>
          <a:p>
            <a:r>
              <a:rPr lang="en-US" altLang="ja-JP" sz="2400" dirty="0" smtClean="0">
                <a:solidFill>
                  <a:srgbClr val="0000FF"/>
                </a:solidFill>
              </a:rPr>
              <a:t>   </a:t>
            </a:r>
            <a:r>
              <a:rPr lang="en-US" altLang="ja-JP" sz="2400" dirty="0" smtClean="0"/>
              <a:t>correlate w/</a:t>
            </a:r>
            <a:r>
              <a:rPr lang="ja-JP" altLang="en-US" sz="2400" dirty="0" smtClean="0">
                <a:solidFill>
                  <a:srgbClr val="0000FF"/>
                </a:solidFill>
              </a:rPr>
              <a:t> </a:t>
            </a:r>
            <a:r>
              <a:rPr lang="en-US" altLang="ja-JP" sz="2400" dirty="0" smtClean="0"/>
              <a:t>Decay Ratios</a:t>
            </a:r>
          </a:p>
          <a:p>
            <a:r>
              <a:rPr lang="en-US" altLang="ja-JP" sz="2400" dirty="0">
                <a:solidFill>
                  <a:srgbClr val="0000FF"/>
                </a:solidFill>
              </a:rPr>
              <a:t> </a:t>
            </a:r>
            <a:r>
              <a:rPr lang="en-US" altLang="ja-JP" sz="2400" dirty="0" smtClean="0">
                <a:solidFill>
                  <a:srgbClr val="0000FF"/>
                </a:solidFill>
              </a:rPr>
              <a:t>      </a:t>
            </a:r>
            <a:r>
              <a:rPr lang="ja-JP" altLang="en-US" sz="2400" dirty="0" smtClean="0">
                <a:solidFill>
                  <a:srgbClr val="0000FF"/>
                </a:solidFill>
              </a:rPr>
              <a:t>→ </a:t>
            </a:r>
            <a:r>
              <a:rPr lang="en-US" altLang="ja-JP" sz="2400" dirty="0" smtClean="0"/>
              <a:t>to be established</a:t>
            </a:r>
          </a:p>
          <a:p>
            <a:pPr marL="177800" indent="-165100">
              <a:buFont typeface="Arial" panose="020B0604020202020204" pitchFamily="34" charset="0"/>
              <a:buChar char="•"/>
            </a:pPr>
            <a:r>
              <a:rPr lang="en-US" altLang="ja-JP" sz="2400" dirty="0" smtClean="0"/>
              <a:t>The ratios &lt;-&gt; </a:t>
            </a:r>
            <a:r>
              <a:rPr lang="en-US" altLang="ja-JP" sz="2400" i="1" dirty="0" err="1" smtClean="0"/>
              <a:t>P</a:t>
            </a:r>
            <a:r>
              <a:rPr lang="en-US" altLang="ja-JP" sz="2400" i="1" baseline="-25000" dirty="0" err="1" smtClean="0"/>
              <a:t>mix</a:t>
            </a:r>
            <a:r>
              <a:rPr lang="en-US" altLang="ja-JP" sz="2400" dirty="0" smtClean="0"/>
              <a:t>(</a:t>
            </a:r>
            <a:r>
              <a:rPr lang="en-US" altLang="ja-JP" sz="2400" i="1" dirty="0" smtClean="0"/>
              <a:t>strange</a:t>
            </a:r>
            <a:r>
              <a:rPr lang="en-US" altLang="ja-JP" sz="2400" dirty="0" smtClean="0"/>
              <a:t>)</a:t>
            </a:r>
          </a:p>
        </p:txBody>
      </p:sp>
    </p:spTree>
    <p:extLst>
      <p:ext uri="{BB962C8B-B14F-4D97-AF65-F5344CB8AC3E}">
        <p14:creationId xmlns:p14="http://schemas.microsoft.com/office/powerpoint/2010/main" val="22192858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0" y="1223010"/>
            <a:ext cx="9144000" cy="50419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39" name="左右矢印 38"/>
          <p:cNvSpPr/>
          <p:nvPr/>
        </p:nvSpPr>
        <p:spPr>
          <a:xfrm>
            <a:off x="1243813" y="4300605"/>
            <a:ext cx="2408700" cy="484632"/>
          </a:xfrm>
          <a:prstGeom prst="leftRightArrow">
            <a:avLst/>
          </a:prstGeom>
          <a:gradFill flip="none" rotWithShape="1">
            <a:gsLst>
              <a:gs pos="0">
                <a:srgbClr val="0000FF"/>
              </a:gs>
              <a:gs pos="100000">
                <a:srgbClr val="FF0000"/>
              </a:gs>
              <a:gs pos="100000">
                <a:schemeClr val="accent1">
                  <a:tint val="23500"/>
                  <a:satMod val="160000"/>
                </a:schemeClr>
              </a:gs>
            </a:gsLst>
            <a:lin ang="0" scaled="1"/>
            <a:tileRect/>
          </a:gradFill>
        </p:spPr>
        <p:txBody>
          <a:bodyPr rtlCol="0" anchor="ctr"/>
          <a:lstStyle/>
          <a:p>
            <a:pPr algn="ctr"/>
            <a:endParaRPr kumimoji="1" lang="ja-JP" altLang="en-US">
              <a:noFill/>
            </a:endParaRPr>
          </a:p>
        </p:txBody>
      </p:sp>
      <p:sp>
        <p:nvSpPr>
          <p:cNvPr id="40" name="正方形/長方形 39"/>
          <p:cNvSpPr/>
          <p:nvPr/>
        </p:nvSpPr>
        <p:spPr>
          <a:xfrm>
            <a:off x="3652513" y="4324642"/>
            <a:ext cx="352982" cy="461665"/>
          </a:xfrm>
          <a:prstGeom prst="rect">
            <a:avLst/>
          </a:prstGeom>
        </p:spPr>
        <p:txBody>
          <a:bodyPr wrap="none">
            <a:spAutoFit/>
          </a:bodyPr>
          <a:lstStyle/>
          <a:p>
            <a:r>
              <a:rPr lang="en-US" altLang="ja-JP" sz="2400" b="1" i="1" dirty="0" smtClean="0">
                <a:solidFill>
                  <a:srgbClr val="FF0000"/>
                </a:solidFill>
                <a:effectLst/>
                <a:latin typeface="Symbol" panose="05050102010706020507" pitchFamily="18" charset="2"/>
              </a:rPr>
              <a:t>l</a:t>
            </a:r>
            <a:endParaRPr lang="ja-JP" altLang="en-US" sz="2400" b="1" dirty="0">
              <a:solidFill>
                <a:srgbClr val="FF0000"/>
              </a:solidFill>
              <a:effectLst/>
            </a:endParaRPr>
          </a:p>
        </p:txBody>
      </p:sp>
      <p:sp>
        <p:nvSpPr>
          <p:cNvPr id="41" name="正方形/長方形 40"/>
          <p:cNvSpPr/>
          <p:nvPr/>
        </p:nvSpPr>
        <p:spPr>
          <a:xfrm>
            <a:off x="778478" y="4349725"/>
            <a:ext cx="352982" cy="461665"/>
          </a:xfrm>
          <a:prstGeom prst="rect">
            <a:avLst/>
          </a:prstGeom>
        </p:spPr>
        <p:txBody>
          <a:bodyPr wrap="none">
            <a:spAutoFit/>
          </a:bodyPr>
          <a:lstStyle/>
          <a:p>
            <a:r>
              <a:rPr lang="en-US" altLang="ja-JP" sz="2400" b="1" i="1" dirty="0" smtClean="0">
                <a:solidFill>
                  <a:srgbClr val="0000FF"/>
                </a:solidFill>
                <a:effectLst/>
                <a:latin typeface="Symbol" panose="05050102010706020507" pitchFamily="18" charset="2"/>
              </a:rPr>
              <a:t>r</a:t>
            </a:r>
            <a:endParaRPr lang="ja-JP" altLang="en-US" dirty="0">
              <a:effectLst/>
            </a:endParaRPr>
          </a:p>
        </p:txBody>
      </p:sp>
      <p:sp>
        <p:nvSpPr>
          <p:cNvPr id="2" name="タイトル 1"/>
          <p:cNvSpPr>
            <a:spLocks noGrp="1"/>
          </p:cNvSpPr>
          <p:nvPr>
            <p:ph type="title"/>
          </p:nvPr>
        </p:nvSpPr>
        <p:spPr>
          <a:xfrm>
            <a:off x="488768" y="91356"/>
            <a:ext cx="8427308" cy="1143000"/>
          </a:xfrm>
        </p:spPr>
        <p:txBody>
          <a:bodyPr/>
          <a:lstStyle/>
          <a:p>
            <a:r>
              <a:rPr lang="en-US" altLang="ja-JP" sz="4000" dirty="0">
                <a:solidFill>
                  <a:schemeClr val="bg1"/>
                </a:solidFill>
              </a:rPr>
              <a:t>Decay </a:t>
            </a:r>
            <a:r>
              <a:rPr lang="en-US" altLang="ja-JP" sz="4000" dirty="0" smtClean="0">
                <a:solidFill>
                  <a:schemeClr val="bg1"/>
                </a:solidFill>
              </a:rPr>
              <a:t>mode: </a:t>
            </a:r>
            <a:r>
              <a:rPr lang="en-US" altLang="ja-JP" sz="4000" i="1" dirty="0">
                <a:solidFill>
                  <a:schemeClr val="bg1"/>
                </a:solidFill>
                <a:latin typeface="Symbol" panose="05050102010706020507" pitchFamily="18" charset="2"/>
              </a:rPr>
              <a:t>G </a:t>
            </a:r>
            <a:r>
              <a:rPr lang="en-US" altLang="ja-JP" sz="4000" dirty="0">
                <a:solidFill>
                  <a:schemeClr val="bg1"/>
                </a:solidFill>
              </a:rPr>
              <a:t>(</a:t>
            </a:r>
            <a:r>
              <a:rPr lang="en-US" altLang="ja-JP" sz="4000" i="1" dirty="0">
                <a:solidFill>
                  <a:schemeClr val="bg1"/>
                </a:solidFill>
              </a:rPr>
              <a:t>NK</a:t>
            </a:r>
            <a:r>
              <a:rPr lang="en-US" altLang="ja-JP" sz="4000" dirty="0">
                <a:solidFill>
                  <a:schemeClr val="bg1"/>
                </a:solidFill>
              </a:rPr>
              <a:t>)</a:t>
            </a:r>
            <a:r>
              <a:rPr lang="en-US" altLang="ja-JP" sz="4000" i="1" dirty="0">
                <a:solidFill>
                  <a:schemeClr val="bg1"/>
                </a:solidFill>
              </a:rPr>
              <a:t>/</a:t>
            </a:r>
            <a:r>
              <a:rPr lang="en-US" altLang="ja-JP" sz="4000" i="1" dirty="0">
                <a:solidFill>
                  <a:schemeClr val="bg1"/>
                </a:solidFill>
                <a:latin typeface="Symbol" panose="05050102010706020507" pitchFamily="18" charset="2"/>
              </a:rPr>
              <a:t>G </a:t>
            </a:r>
            <a:r>
              <a:rPr lang="en-US" altLang="ja-JP" sz="4000" dirty="0">
                <a:solidFill>
                  <a:schemeClr val="bg1"/>
                </a:solidFill>
              </a:rPr>
              <a:t>(</a:t>
            </a:r>
            <a:r>
              <a:rPr lang="en-US" altLang="ja-JP" sz="4000" i="1" dirty="0" err="1">
                <a:solidFill>
                  <a:schemeClr val="bg1"/>
                </a:solidFill>
                <a:latin typeface="Symbol" panose="05050102010706020507" pitchFamily="18" charset="2"/>
              </a:rPr>
              <a:t>pS</a:t>
            </a:r>
            <a:r>
              <a:rPr lang="en-US" altLang="ja-JP" sz="4000" dirty="0">
                <a:solidFill>
                  <a:schemeClr val="bg1"/>
                </a:solidFill>
              </a:rPr>
              <a:t>)</a:t>
            </a:r>
            <a:endParaRPr kumimoji="1" lang="ja-JP" altLang="en-US" sz="4000" dirty="0">
              <a:solidFill>
                <a:schemeClr val="bg1"/>
              </a:solidFill>
            </a:endParaRPr>
          </a:p>
        </p:txBody>
      </p:sp>
      <p:sp>
        <p:nvSpPr>
          <p:cNvPr id="4" name="スライド番号プレースホルダー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48</a:t>
            </a:fld>
            <a:endParaRPr lang="ja-JP" altLang="en-US" dirty="0">
              <a:solidFill>
                <a:prstClr val="black">
                  <a:tint val="75000"/>
                </a:prstClr>
              </a:solidFill>
            </a:endParaRPr>
          </a:p>
        </p:txBody>
      </p:sp>
      <p:sp>
        <p:nvSpPr>
          <p:cNvPr id="10" name="テキスト ボックス 9"/>
          <p:cNvSpPr txBox="1"/>
          <p:nvPr/>
        </p:nvSpPr>
        <p:spPr>
          <a:xfrm>
            <a:off x="1872318" y="4914903"/>
            <a:ext cx="5531130" cy="1200329"/>
          </a:xfrm>
          <a:prstGeom prst="rect">
            <a:avLst/>
          </a:prstGeom>
          <a:solidFill>
            <a:srgbClr val="D9D9D9">
              <a:alpha val="80000"/>
            </a:srgbClr>
          </a:solidFill>
        </p:spPr>
        <p:txBody>
          <a:bodyPr wrap="none" rtlCol="0">
            <a:spAutoFit/>
          </a:bodyPr>
          <a:lstStyle/>
          <a:p>
            <a:pPr marL="174625" indent="-174625">
              <a:buFont typeface="Arial" panose="020B0604020202020204" pitchFamily="34" charset="0"/>
              <a:buChar char="•"/>
            </a:pPr>
            <a:r>
              <a:rPr lang="en-US" altLang="ja-JP" sz="2400" dirty="0" smtClean="0"/>
              <a:t>Hyperon data indicate mode dependence</a:t>
            </a:r>
          </a:p>
          <a:p>
            <a:r>
              <a:rPr lang="en-US" altLang="ja-JP" sz="2400" dirty="0" smtClean="0">
                <a:solidFill>
                  <a:srgbClr val="0000FF"/>
                </a:solidFill>
              </a:rPr>
              <a:t>            </a:t>
            </a:r>
            <a:r>
              <a:rPr lang="ja-JP" altLang="en-US" sz="2400" dirty="0" smtClean="0">
                <a:solidFill>
                  <a:srgbClr val="0000FF"/>
                </a:solidFill>
              </a:rPr>
              <a:t>→ </a:t>
            </a:r>
            <a:r>
              <a:rPr lang="en-US" altLang="ja-JP" sz="2400" dirty="0" smtClean="0">
                <a:solidFill>
                  <a:srgbClr val="0000FF"/>
                </a:solidFill>
              </a:rPr>
              <a:t>Errors should be improved.</a:t>
            </a:r>
          </a:p>
          <a:p>
            <a:pPr marL="177800" indent="-177800">
              <a:buFont typeface="Arial" panose="020B0604020202020204" pitchFamily="34" charset="0"/>
              <a:buChar char="•"/>
            </a:pPr>
            <a:r>
              <a:rPr lang="en-US" altLang="ja-JP" sz="2400" dirty="0"/>
              <a:t>No data in charmed </a:t>
            </a:r>
            <a:r>
              <a:rPr lang="en-US" altLang="ja-JP" sz="2400" dirty="0" smtClean="0"/>
              <a:t>baryons</a:t>
            </a:r>
            <a:endParaRPr lang="en-US" altLang="ja-JP" sz="2400" dirty="0"/>
          </a:p>
        </p:txBody>
      </p:sp>
      <p:grpSp>
        <p:nvGrpSpPr>
          <p:cNvPr id="18" name="グループ化 17"/>
          <p:cNvGrpSpPr/>
          <p:nvPr/>
        </p:nvGrpSpPr>
        <p:grpSpPr>
          <a:xfrm>
            <a:off x="190737" y="1830700"/>
            <a:ext cx="8802947" cy="2871129"/>
            <a:chOff x="282177" y="1464912"/>
            <a:chExt cx="11519232" cy="3804866"/>
          </a:xfrm>
        </p:grpSpPr>
        <p:grpSp>
          <p:nvGrpSpPr>
            <p:cNvPr id="19" name="グループ化 18"/>
            <p:cNvGrpSpPr/>
            <p:nvPr/>
          </p:nvGrpSpPr>
          <p:grpSpPr>
            <a:xfrm>
              <a:off x="6042796" y="1464912"/>
              <a:ext cx="5758613" cy="3799753"/>
              <a:chOff x="3555038" y="1492621"/>
              <a:chExt cx="5758613" cy="3799753"/>
            </a:xfrm>
          </p:grpSpPr>
          <p:graphicFrame>
            <p:nvGraphicFramePr>
              <p:cNvPr id="30" name="グラフ 29"/>
              <p:cNvGraphicFramePr>
                <a:graphicFrameLocks/>
              </p:cNvGraphicFramePr>
              <p:nvPr>
                <p:extLst>
                  <p:ext uri="{D42A27DB-BD31-4B8C-83A1-F6EECF244321}">
                    <p14:modId xmlns:p14="http://schemas.microsoft.com/office/powerpoint/2010/main" val="1592090186"/>
                  </p:ext>
                </p:extLst>
              </p:nvPr>
            </p:nvGraphicFramePr>
            <p:xfrm>
              <a:off x="3555038" y="1555399"/>
              <a:ext cx="5069417" cy="3736975"/>
            </p:xfrm>
            <a:graphic>
              <a:graphicData uri="http://schemas.openxmlformats.org/drawingml/2006/chart">
                <c:chart xmlns:c="http://schemas.openxmlformats.org/drawingml/2006/chart" xmlns:r="http://schemas.openxmlformats.org/officeDocument/2006/relationships" r:id="rId3"/>
              </a:graphicData>
            </a:graphic>
          </p:graphicFrame>
          <p:sp>
            <p:nvSpPr>
              <p:cNvPr id="31" name="テキスト ボックス 30"/>
              <p:cNvSpPr txBox="1"/>
              <p:nvPr/>
            </p:nvSpPr>
            <p:spPr>
              <a:xfrm>
                <a:off x="7467770" y="1492621"/>
                <a:ext cx="1661746" cy="448657"/>
              </a:xfrm>
              <a:prstGeom prst="rect">
                <a:avLst/>
              </a:prstGeom>
              <a:noFill/>
            </p:spPr>
            <p:txBody>
              <a:bodyPr wrap="none" rtlCol="0">
                <a:spAutoFit/>
              </a:bodyPr>
              <a:lstStyle/>
              <a:p>
                <a:r>
                  <a:rPr lang="en-US" altLang="ja-JP" sz="1600" b="1" dirty="0">
                    <a:solidFill>
                      <a:srgbClr val="FF0000"/>
                    </a:solidFill>
                    <a:latin typeface="Symbol" panose="05050102010706020507" pitchFamily="18" charset="2"/>
                  </a:rPr>
                  <a:t>L</a:t>
                </a:r>
                <a:r>
                  <a:rPr lang="en-US" altLang="ja-JP" sz="1600" b="1" dirty="0">
                    <a:solidFill>
                      <a:srgbClr val="FF0000"/>
                    </a:solidFill>
                  </a:rPr>
                  <a:t>(1890)3/2+</a:t>
                </a:r>
                <a:endParaRPr lang="ja-JP" altLang="en-US" sz="1600" b="1" dirty="0">
                  <a:solidFill>
                    <a:srgbClr val="FF0000"/>
                  </a:solidFill>
                </a:endParaRPr>
              </a:p>
            </p:txBody>
          </p:sp>
          <p:sp>
            <p:nvSpPr>
              <p:cNvPr id="32" name="テキスト ボックス 31"/>
              <p:cNvSpPr txBox="1"/>
              <p:nvPr/>
            </p:nvSpPr>
            <p:spPr>
              <a:xfrm>
                <a:off x="7651905" y="1879098"/>
                <a:ext cx="1661746" cy="448657"/>
              </a:xfrm>
              <a:prstGeom prst="rect">
                <a:avLst/>
              </a:prstGeom>
              <a:noFill/>
            </p:spPr>
            <p:txBody>
              <a:bodyPr wrap="none" rtlCol="0">
                <a:spAutoFit/>
              </a:bodyPr>
              <a:lstStyle/>
              <a:p>
                <a:r>
                  <a:rPr lang="en-US" altLang="ja-JP" sz="1600" b="1" dirty="0">
                    <a:solidFill>
                      <a:srgbClr val="FF0000"/>
                    </a:solidFill>
                    <a:latin typeface="Symbol" panose="05050102010706020507" pitchFamily="18" charset="2"/>
                  </a:rPr>
                  <a:t>L</a:t>
                </a:r>
                <a:r>
                  <a:rPr lang="en-US" altLang="ja-JP" sz="1600" b="1" dirty="0">
                    <a:solidFill>
                      <a:srgbClr val="FF0000"/>
                    </a:solidFill>
                  </a:rPr>
                  <a:t>(1820)5/2+</a:t>
                </a:r>
                <a:endParaRPr lang="ja-JP" altLang="en-US" sz="1600" b="1" dirty="0">
                  <a:solidFill>
                    <a:srgbClr val="FF0000"/>
                  </a:solidFill>
                </a:endParaRPr>
              </a:p>
            </p:txBody>
          </p:sp>
          <p:sp>
            <p:nvSpPr>
              <p:cNvPr id="33" name="テキスト ボックス 32"/>
              <p:cNvSpPr txBox="1"/>
              <p:nvPr/>
            </p:nvSpPr>
            <p:spPr>
              <a:xfrm>
                <a:off x="7227387" y="2665152"/>
                <a:ext cx="1584134" cy="448657"/>
              </a:xfrm>
              <a:prstGeom prst="rect">
                <a:avLst/>
              </a:prstGeom>
              <a:noFill/>
            </p:spPr>
            <p:txBody>
              <a:bodyPr wrap="none" rtlCol="0">
                <a:spAutoFit/>
              </a:bodyPr>
              <a:lstStyle/>
              <a:p>
                <a:r>
                  <a:rPr lang="en-US" altLang="ja-JP" sz="1600" b="1" dirty="0">
                    <a:solidFill>
                      <a:srgbClr val="FF0000"/>
                    </a:solidFill>
                    <a:latin typeface="Symbol" panose="05050102010706020507" pitchFamily="18" charset="2"/>
                  </a:rPr>
                  <a:t>S</a:t>
                </a:r>
                <a:r>
                  <a:rPr lang="en-US" altLang="ja-JP" sz="1600" b="1" dirty="0">
                    <a:solidFill>
                      <a:srgbClr val="FF0000"/>
                    </a:solidFill>
                  </a:rPr>
                  <a:t>(1750)1/2-</a:t>
                </a:r>
                <a:endParaRPr lang="ja-JP" altLang="en-US" sz="1600" b="1" dirty="0">
                  <a:solidFill>
                    <a:srgbClr val="FF0000"/>
                  </a:solidFill>
                </a:endParaRPr>
              </a:p>
            </p:txBody>
          </p:sp>
          <p:sp>
            <p:nvSpPr>
              <p:cNvPr id="34" name="テキスト ボックス 33"/>
              <p:cNvSpPr txBox="1"/>
              <p:nvPr/>
            </p:nvSpPr>
            <p:spPr>
              <a:xfrm>
                <a:off x="4384367" y="3100038"/>
                <a:ext cx="1584135" cy="448657"/>
              </a:xfrm>
              <a:prstGeom prst="rect">
                <a:avLst/>
              </a:prstGeom>
              <a:noFill/>
            </p:spPr>
            <p:txBody>
              <a:bodyPr wrap="none" rtlCol="0">
                <a:spAutoFit/>
              </a:bodyPr>
              <a:lstStyle/>
              <a:p>
                <a:r>
                  <a:rPr lang="en-US" altLang="ja-JP" sz="1600" b="1" dirty="0">
                    <a:solidFill>
                      <a:srgbClr val="0000FF"/>
                    </a:solidFill>
                    <a:latin typeface="Symbol" panose="05050102010706020507" pitchFamily="18" charset="2"/>
                  </a:rPr>
                  <a:t>S</a:t>
                </a:r>
                <a:r>
                  <a:rPr lang="en-US" altLang="ja-JP" sz="1600" b="1" dirty="0">
                    <a:solidFill>
                      <a:srgbClr val="0000FF"/>
                    </a:solidFill>
                  </a:rPr>
                  <a:t>(1670)3/2-</a:t>
                </a:r>
                <a:endParaRPr lang="ja-JP" altLang="en-US" sz="1600" b="1" dirty="0">
                  <a:solidFill>
                    <a:srgbClr val="0000FF"/>
                  </a:solidFill>
                </a:endParaRPr>
              </a:p>
            </p:txBody>
          </p:sp>
          <p:sp>
            <p:nvSpPr>
              <p:cNvPr id="35" name="テキスト ボックス 34"/>
              <p:cNvSpPr txBox="1"/>
              <p:nvPr/>
            </p:nvSpPr>
            <p:spPr>
              <a:xfrm>
                <a:off x="5761749" y="3099207"/>
                <a:ext cx="1609305" cy="448657"/>
              </a:xfrm>
              <a:prstGeom prst="rect">
                <a:avLst/>
              </a:prstGeom>
              <a:noFill/>
            </p:spPr>
            <p:txBody>
              <a:bodyPr wrap="none" rtlCol="0">
                <a:spAutoFit/>
              </a:bodyPr>
              <a:lstStyle/>
              <a:p>
                <a:r>
                  <a:rPr lang="en-US" altLang="ja-JP" sz="1600" b="1" dirty="0">
                    <a:solidFill>
                      <a:srgbClr val="0000FF"/>
                    </a:solidFill>
                    <a:latin typeface="Symbol" panose="05050102010706020507" pitchFamily="18" charset="2"/>
                  </a:rPr>
                  <a:t>L</a:t>
                </a:r>
                <a:r>
                  <a:rPr lang="en-US" altLang="ja-JP" sz="1600" b="1" dirty="0">
                    <a:solidFill>
                      <a:srgbClr val="0000FF"/>
                    </a:solidFill>
                  </a:rPr>
                  <a:t>(1670)1/2-</a:t>
                </a:r>
                <a:endParaRPr lang="ja-JP" altLang="en-US" sz="1600" b="1" dirty="0">
                  <a:solidFill>
                    <a:srgbClr val="0000FF"/>
                  </a:solidFill>
                </a:endParaRPr>
              </a:p>
            </p:txBody>
          </p:sp>
          <p:sp>
            <p:nvSpPr>
              <p:cNvPr id="36" name="テキスト ボックス 35"/>
              <p:cNvSpPr txBox="1"/>
              <p:nvPr/>
            </p:nvSpPr>
            <p:spPr>
              <a:xfrm>
                <a:off x="5131723" y="2564009"/>
                <a:ext cx="1609305" cy="448657"/>
              </a:xfrm>
              <a:prstGeom prst="rect">
                <a:avLst/>
              </a:prstGeom>
              <a:noFill/>
            </p:spPr>
            <p:txBody>
              <a:bodyPr wrap="none" rtlCol="0">
                <a:spAutoFit/>
              </a:bodyPr>
              <a:lstStyle/>
              <a:p>
                <a:r>
                  <a:rPr lang="en-US" altLang="ja-JP" sz="1600" b="1" dirty="0">
                    <a:solidFill>
                      <a:srgbClr val="0000FF"/>
                    </a:solidFill>
                    <a:latin typeface="Symbol" panose="05050102010706020507" pitchFamily="18" charset="2"/>
                  </a:rPr>
                  <a:t>L</a:t>
                </a:r>
                <a:r>
                  <a:rPr lang="en-US" altLang="ja-JP" sz="1600" b="1" dirty="0">
                    <a:solidFill>
                      <a:srgbClr val="0000FF"/>
                    </a:solidFill>
                  </a:rPr>
                  <a:t>(1690)3/2-</a:t>
                </a:r>
                <a:endParaRPr lang="ja-JP" altLang="en-US" sz="1600" b="1" dirty="0">
                  <a:solidFill>
                    <a:srgbClr val="0000FF"/>
                  </a:solidFill>
                </a:endParaRPr>
              </a:p>
            </p:txBody>
          </p:sp>
          <p:sp>
            <p:nvSpPr>
              <p:cNvPr id="37" name="テキスト ボックス 36"/>
              <p:cNvSpPr txBox="1"/>
              <p:nvPr/>
            </p:nvSpPr>
            <p:spPr>
              <a:xfrm>
                <a:off x="6002366" y="2096582"/>
                <a:ext cx="1584135" cy="448657"/>
              </a:xfrm>
              <a:prstGeom prst="rect">
                <a:avLst/>
              </a:prstGeom>
              <a:noFill/>
            </p:spPr>
            <p:txBody>
              <a:bodyPr wrap="none" rtlCol="0">
                <a:spAutoFit/>
              </a:bodyPr>
              <a:lstStyle/>
              <a:p>
                <a:r>
                  <a:rPr lang="en-US" altLang="ja-JP" sz="1600" b="1" dirty="0">
                    <a:solidFill>
                      <a:srgbClr val="FF0000"/>
                    </a:solidFill>
                    <a:latin typeface="Symbol" panose="05050102010706020507" pitchFamily="18" charset="2"/>
                  </a:rPr>
                  <a:t>S</a:t>
                </a:r>
                <a:r>
                  <a:rPr lang="en-US" altLang="ja-JP" sz="1600" b="1" dirty="0">
                    <a:solidFill>
                      <a:srgbClr val="FF0000"/>
                    </a:solidFill>
                  </a:rPr>
                  <a:t>(1775)1/2-</a:t>
                </a:r>
                <a:endParaRPr lang="ja-JP" altLang="en-US" sz="1600" b="1" dirty="0">
                  <a:solidFill>
                    <a:srgbClr val="FF0000"/>
                  </a:solidFill>
                </a:endParaRPr>
              </a:p>
            </p:txBody>
          </p:sp>
          <p:sp>
            <p:nvSpPr>
              <p:cNvPr id="38" name="テキスト ボックス 37"/>
              <p:cNvSpPr txBox="1"/>
              <p:nvPr/>
            </p:nvSpPr>
            <p:spPr>
              <a:xfrm>
                <a:off x="6590720" y="3622605"/>
                <a:ext cx="1609305" cy="448657"/>
              </a:xfrm>
              <a:prstGeom prst="rect">
                <a:avLst/>
              </a:prstGeom>
              <a:noFill/>
            </p:spPr>
            <p:txBody>
              <a:bodyPr wrap="none" rtlCol="0">
                <a:spAutoFit/>
              </a:bodyPr>
              <a:lstStyle/>
              <a:p>
                <a:r>
                  <a:rPr lang="en-US" altLang="ja-JP" sz="1600" b="1" dirty="0">
                    <a:solidFill>
                      <a:srgbClr val="FF0000"/>
                    </a:solidFill>
                    <a:latin typeface="Symbol" panose="05050102010706020507" pitchFamily="18" charset="2"/>
                  </a:rPr>
                  <a:t>L</a:t>
                </a:r>
                <a:r>
                  <a:rPr lang="en-US" altLang="ja-JP" sz="1600" b="1" dirty="0">
                    <a:solidFill>
                      <a:srgbClr val="FF0000"/>
                    </a:solidFill>
                  </a:rPr>
                  <a:t>(1520)3/2-</a:t>
                </a:r>
                <a:endParaRPr lang="ja-JP" altLang="en-US" sz="1600" b="1" dirty="0">
                  <a:solidFill>
                    <a:srgbClr val="FF0000"/>
                  </a:solidFill>
                </a:endParaRPr>
              </a:p>
            </p:txBody>
          </p:sp>
        </p:grpSp>
        <p:grpSp>
          <p:nvGrpSpPr>
            <p:cNvPr id="20" name="グループ化 19"/>
            <p:cNvGrpSpPr/>
            <p:nvPr/>
          </p:nvGrpSpPr>
          <p:grpSpPr>
            <a:xfrm>
              <a:off x="282177" y="1483134"/>
              <a:ext cx="5788342" cy="3786644"/>
              <a:chOff x="3561291" y="1510843"/>
              <a:chExt cx="5788342" cy="3786644"/>
            </a:xfrm>
          </p:grpSpPr>
          <p:graphicFrame>
            <p:nvGraphicFramePr>
              <p:cNvPr id="21" name="グラフ 20"/>
              <p:cNvGraphicFramePr>
                <a:graphicFrameLocks/>
              </p:cNvGraphicFramePr>
              <p:nvPr>
                <p:extLst>
                  <p:ext uri="{D42A27DB-BD31-4B8C-83A1-F6EECF244321}">
                    <p14:modId xmlns:p14="http://schemas.microsoft.com/office/powerpoint/2010/main" val="2666053187"/>
                  </p:ext>
                </p:extLst>
              </p:nvPr>
            </p:nvGraphicFramePr>
            <p:xfrm>
              <a:off x="3561291" y="1560512"/>
              <a:ext cx="5069417" cy="3736975"/>
            </p:xfrm>
            <a:graphic>
              <a:graphicData uri="http://schemas.openxmlformats.org/drawingml/2006/chart">
                <c:chart xmlns:c="http://schemas.openxmlformats.org/drawingml/2006/chart" xmlns:r="http://schemas.openxmlformats.org/officeDocument/2006/relationships" r:id="rId4"/>
              </a:graphicData>
            </a:graphic>
          </p:graphicFrame>
          <p:sp>
            <p:nvSpPr>
              <p:cNvPr id="22" name="テキスト ボックス 21"/>
              <p:cNvSpPr txBox="1"/>
              <p:nvPr/>
            </p:nvSpPr>
            <p:spPr>
              <a:xfrm>
                <a:off x="7476765" y="1510843"/>
                <a:ext cx="1661746" cy="448657"/>
              </a:xfrm>
              <a:prstGeom prst="rect">
                <a:avLst/>
              </a:prstGeom>
              <a:noFill/>
            </p:spPr>
            <p:txBody>
              <a:bodyPr wrap="none" rtlCol="0">
                <a:spAutoFit/>
              </a:bodyPr>
              <a:lstStyle/>
              <a:p>
                <a:r>
                  <a:rPr lang="en-US" altLang="ja-JP" sz="1600" b="1" dirty="0">
                    <a:solidFill>
                      <a:srgbClr val="FF0000"/>
                    </a:solidFill>
                    <a:latin typeface="Symbol" panose="05050102010706020507" pitchFamily="18" charset="2"/>
                  </a:rPr>
                  <a:t>L</a:t>
                </a:r>
                <a:r>
                  <a:rPr lang="en-US" altLang="ja-JP" sz="1600" b="1" dirty="0">
                    <a:solidFill>
                      <a:srgbClr val="FF0000"/>
                    </a:solidFill>
                  </a:rPr>
                  <a:t>(1890)3/2+</a:t>
                </a:r>
                <a:endParaRPr lang="ja-JP" altLang="en-US" sz="1600" b="1" dirty="0">
                  <a:solidFill>
                    <a:srgbClr val="FF0000"/>
                  </a:solidFill>
                </a:endParaRPr>
              </a:p>
            </p:txBody>
          </p:sp>
          <p:sp>
            <p:nvSpPr>
              <p:cNvPr id="23" name="テキスト ボックス 22"/>
              <p:cNvSpPr txBox="1"/>
              <p:nvPr/>
            </p:nvSpPr>
            <p:spPr>
              <a:xfrm>
                <a:off x="7687887" y="1897318"/>
                <a:ext cx="1661746" cy="448657"/>
              </a:xfrm>
              <a:prstGeom prst="rect">
                <a:avLst/>
              </a:prstGeom>
              <a:noFill/>
            </p:spPr>
            <p:txBody>
              <a:bodyPr wrap="none" rtlCol="0">
                <a:spAutoFit/>
              </a:bodyPr>
              <a:lstStyle/>
              <a:p>
                <a:r>
                  <a:rPr lang="en-US" altLang="ja-JP" sz="1600" b="1" dirty="0">
                    <a:solidFill>
                      <a:srgbClr val="FF0000"/>
                    </a:solidFill>
                    <a:latin typeface="Symbol" panose="05050102010706020507" pitchFamily="18" charset="2"/>
                  </a:rPr>
                  <a:t>L</a:t>
                </a:r>
                <a:r>
                  <a:rPr lang="en-US" altLang="ja-JP" sz="1600" b="1" dirty="0">
                    <a:solidFill>
                      <a:srgbClr val="FF0000"/>
                    </a:solidFill>
                  </a:rPr>
                  <a:t>(1820)5/2+</a:t>
                </a:r>
                <a:endParaRPr lang="ja-JP" altLang="en-US" sz="1600" b="1" dirty="0">
                  <a:solidFill>
                    <a:srgbClr val="FF0000"/>
                  </a:solidFill>
                </a:endParaRPr>
              </a:p>
            </p:txBody>
          </p:sp>
          <p:sp>
            <p:nvSpPr>
              <p:cNvPr id="24" name="テキスト ボックス 23"/>
              <p:cNvSpPr txBox="1"/>
              <p:nvPr/>
            </p:nvSpPr>
            <p:spPr>
              <a:xfrm>
                <a:off x="7227387" y="2665152"/>
                <a:ext cx="1584134" cy="448657"/>
              </a:xfrm>
              <a:prstGeom prst="rect">
                <a:avLst/>
              </a:prstGeom>
              <a:noFill/>
            </p:spPr>
            <p:txBody>
              <a:bodyPr wrap="none" rtlCol="0">
                <a:spAutoFit/>
              </a:bodyPr>
              <a:lstStyle/>
              <a:p>
                <a:r>
                  <a:rPr lang="en-US" altLang="ja-JP" sz="1600" b="1" dirty="0">
                    <a:solidFill>
                      <a:srgbClr val="FF0000"/>
                    </a:solidFill>
                    <a:latin typeface="Symbol" panose="05050102010706020507" pitchFamily="18" charset="2"/>
                  </a:rPr>
                  <a:t>S</a:t>
                </a:r>
                <a:r>
                  <a:rPr lang="en-US" altLang="ja-JP" sz="1600" b="1" dirty="0">
                    <a:solidFill>
                      <a:srgbClr val="FF0000"/>
                    </a:solidFill>
                  </a:rPr>
                  <a:t>(1750)1/2-</a:t>
                </a:r>
                <a:endParaRPr lang="ja-JP" altLang="en-US" sz="1600" b="1" dirty="0">
                  <a:solidFill>
                    <a:srgbClr val="FF0000"/>
                  </a:solidFill>
                </a:endParaRPr>
              </a:p>
            </p:txBody>
          </p:sp>
          <p:sp>
            <p:nvSpPr>
              <p:cNvPr id="25" name="テキスト ボックス 24"/>
              <p:cNvSpPr txBox="1"/>
              <p:nvPr/>
            </p:nvSpPr>
            <p:spPr>
              <a:xfrm>
                <a:off x="4330389" y="3100037"/>
                <a:ext cx="1584134" cy="448657"/>
              </a:xfrm>
              <a:prstGeom prst="rect">
                <a:avLst/>
              </a:prstGeom>
              <a:noFill/>
            </p:spPr>
            <p:txBody>
              <a:bodyPr wrap="none" rtlCol="0">
                <a:spAutoFit/>
              </a:bodyPr>
              <a:lstStyle/>
              <a:p>
                <a:r>
                  <a:rPr lang="en-US" altLang="ja-JP" sz="1600" b="1" dirty="0">
                    <a:solidFill>
                      <a:srgbClr val="0000FF"/>
                    </a:solidFill>
                    <a:latin typeface="Symbol" panose="05050102010706020507" pitchFamily="18" charset="2"/>
                  </a:rPr>
                  <a:t>S</a:t>
                </a:r>
                <a:r>
                  <a:rPr lang="en-US" altLang="ja-JP" sz="1600" b="1" dirty="0">
                    <a:solidFill>
                      <a:srgbClr val="0000FF"/>
                    </a:solidFill>
                  </a:rPr>
                  <a:t>(1670)3/2-</a:t>
                </a:r>
                <a:endParaRPr lang="ja-JP" altLang="en-US" sz="1600" b="1" dirty="0">
                  <a:solidFill>
                    <a:srgbClr val="0000FF"/>
                  </a:solidFill>
                </a:endParaRPr>
              </a:p>
            </p:txBody>
          </p:sp>
          <p:sp>
            <p:nvSpPr>
              <p:cNvPr id="26" name="テキスト ボックス 25"/>
              <p:cNvSpPr txBox="1"/>
              <p:nvPr/>
            </p:nvSpPr>
            <p:spPr>
              <a:xfrm>
                <a:off x="5761750" y="3099206"/>
                <a:ext cx="1609305" cy="448657"/>
              </a:xfrm>
              <a:prstGeom prst="rect">
                <a:avLst/>
              </a:prstGeom>
              <a:noFill/>
            </p:spPr>
            <p:txBody>
              <a:bodyPr wrap="none" rtlCol="0">
                <a:spAutoFit/>
              </a:bodyPr>
              <a:lstStyle/>
              <a:p>
                <a:r>
                  <a:rPr lang="en-US" altLang="ja-JP" sz="1600" b="1" dirty="0">
                    <a:solidFill>
                      <a:srgbClr val="0000FF"/>
                    </a:solidFill>
                    <a:latin typeface="Symbol" panose="05050102010706020507" pitchFamily="18" charset="2"/>
                  </a:rPr>
                  <a:t>L</a:t>
                </a:r>
                <a:r>
                  <a:rPr lang="en-US" altLang="ja-JP" sz="1600" b="1" dirty="0">
                    <a:solidFill>
                      <a:srgbClr val="0000FF"/>
                    </a:solidFill>
                  </a:rPr>
                  <a:t>(1670)1/2-</a:t>
                </a:r>
                <a:endParaRPr lang="ja-JP" altLang="en-US" sz="1600" b="1" dirty="0">
                  <a:solidFill>
                    <a:srgbClr val="0000FF"/>
                  </a:solidFill>
                </a:endParaRPr>
              </a:p>
            </p:txBody>
          </p:sp>
          <p:sp>
            <p:nvSpPr>
              <p:cNvPr id="27" name="テキスト ボックス 26"/>
              <p:cNvSpPr txBox="1"/>
              <p:nvPr/>
            </p:nvSpPr>
            <p:spPr>
              <a:xfrm>
                <a:off x="5131723" y="2591343"/>
                <a:ext cx="1609305" cy="448657"/>
              </a:xfrm>
              <a:prstGeom prst="rect">
                <a:avLst/>
              </a:prstGeom>
              <a:noFill/>
            </p:spPr>
            <p:txBody>
              <a:bodyPr wrap="none" rtlCol="0">
                <a:spAutoFit/>
              </a:bodyPr>
              <a:lstStyle/>
              <a:p>
                <a:r>
                  <a:rPr lang="en-US" altLang="ja-JP" sz="1600" b="1" dirty="0">
                    <a:solidFill>
                      <a:srgbClr val="0000FF"/>
                    </a:solidFill>
                    <a:latin typeface="Symbol" panose="05050102010706020507" pitchFamily="18" charset="2"/>
                  </a:rPr>
                  <a:t>L</a:t>
                </a:r>
                <a:r>
                  <a:rPr lang="en-US" altLang="ja-JP" sz="1600" b="1" dirty="0">
                    <a:solidFill>
                      <a:srgbClr val="0000FF"/>
                    </a:solidFill>
                  </a:rPr>
                  <a:t>(1690)3/2-</a:t>
                </a:r>
                <a:endParaRPr lang="ja-JP" altLang="en-US" sz="1600" b="1" dirty="0">
                  <a:solidFill>
                    <a:srgbClr val="0000FF"/>
                  </a:solidFill>
                </a:endParaRPr>
              </a:p>
            </p:txBody>
          </p:sp>
          <p:sp>
            <p:nvSpPr>
              <p:cNvPr id="28" name="テキスト ボックス 27"/>
              <p:cNvSpPr txBox="1"/>
              <p:nvPr/>
            </p:nvSpPr>
            <p:spPr>
              <a:xfrm>
                <a:off x="6011362" y="2114804"/>
                <a:ext cx="1584134" cy="448657"/>
              </a:xfrm>
              <a:prstGeom prst="rect">
                <a:avLst/>
              </a:prstGeom>
              <a:noFill/>
            </p:spPr>
            <p:txBody>
              <a:bodyPr wrap="none" rtlCol="0">
                <a:spAutoFit/>
              </a:bodyPr>
              <a:lstStyle/>
              <a:p>
                <a:r>
                  <a:rPr lang="en-US" altLang="ja-JP" sz="1600" b="1" dirty="0">
                    <a:solidFill>
                      <a:srgbClr val="FF0000"/>
                    </a:solidFill>
                    <a:latin typeface="Symbol" panose="05050102010706020507" pitchFamily="18" charset="2"/>
                  </a:rPr>
                  <a:t>S</a:t>
                </a:r>
                <a:r>
                  <a:rPr lang="en-US" altLang="ja-JP" sz="1600" b="1" dirty="0">
                    <a:solidFill>
                      <a:srgbClr val="FF0000"/>
                    </a:solidFill>
                  </a:rPr>
                  <a:t>(1775)1/2-</a:t>
                </a:r>
                <a:endParaRPr lang="ja-JP" altLang="en-US" sz="1600" b="1" dirty="0">
                  <a:solidFill>
                    <a:srgbClr val="FF0000"/>
                  </a:solidFill>
                </a:endParaRPr>
              </a:p>
            </p:txBody>
          </p:sp>
          <p:sp>
            <p:nvSpPr>
              <p:cNvPr id="29" name="テキスト ボックス 28"/>
              <p:cNvSpPr txBox="1"/>
              <p:nvPr/>
            </p:nvSpPr>
            <p:spPr>
              <a:xfrm>
                <a:off x="6590721" y="3622604"/>
                <a:ext cx="1609305" cy="448657"/>
              </a:xfrm>
              <a:prstGeom prst="rect">
                <a:avLst/>
              </a:prstGeom>
              <a:noFill/>
            </p:spPr>
            <p:txBody>
              <a:bodyPr wrap="none" rtlCol="0">
                <a:spAutoFit/>
              </a:bodyPr>
              <a:lstStyle/>
              <a:p>
                <a:r>
                  <a:rPr lang="en-US" altLang="ja-JP" sz="1600" b="1" dirty="0">
                    <a:solidFill>
                      <a:srgbClr val="FF0000"/>
                    </a:solidFill>
                    <a:latin typeface="Symbol" panose="05050102010706020507" pitchFamily="18" charset="2"/>
                  </a:rPr>
                  <a:t>L</a:t>
                </a:r>
                <a:r>
                  <a:rPr lang="en-US" altLang="ja-JP" sz="1600" b="1" dirty="0">
                    <a:solidFill>
                      <a:srgbClr val="FF0000"/>
                    </a:solidFill>
                  </a:rPr>
                  <a:t>(1520)3/2-</a:t>
                </a:r>
                <a:endParaRPr lang="ja-JP" altLang="en-US" sz="1600" b="1" dirty="0">
                  <a:solidFill>
                    <a:srgbClr val="FF0000"/>
                  </a:solidFill>
                </a:endParaRPr>
              </a:p>
            </p:txBody>
          </p:sp>
        </p:grpSp>
      </p:grpSp>
      <p:sp>
        <p:nvSpPr>
          <p:cNvPr id="12" name="テキスト ボックス 11"/>
          <p:cNvSpPr txBox="1"/>
          <p:nvPr/>
        </p:nvSpPr>
        <p:spPr>
          <a:xfrm>
            <a:off x="1745285" y="1341879"/>
            <a:ext cx="1375441" cy="461665"/>
          </a:xfrm>
          <a:prstGeom prst="rect">
            <a:avLst/>
          </a:prstGeom>
          <a:noFill/>
        </p:spPr>
        <p:txBody>
          <a:bodyPr wrap="none" rtlCol="0">
            <a:spAutoFit/>
          </a:bodyPr>
          <a:lstStyle/>
          <a:p>
            <a:r>
              <a:rPr kumimoji="1" lang="en-US" altLang="ja-JP" sz="2400" dirty="0" smtClean="0"/>
              <a:t>PDG Data</a:t>
            </a:r>
            <a:endParaRPr kumimoji="1" lang="ja-JP" altLang="en-US" sz="2400" dirty="0"/>
          </a:p>
        </p:txBody>
      </p:sp>
      <p:sp>
        <p:nvSpPr>
          <p:cNvPr id="48" name="テキスト ボックス 47"/>
          <p:cNvSpPr txBox="1"/>
          <p:nvPr/>
        </p:nvSpPr>
        <p:spPr>
          <a:xfrm>
            <a:off x="6068535" y="1320822"/>
            <a:ext cx="1329082" cy="461665"/>
          </a:xfrm>
          <a:prstGeom prst="rect">
            <a:avLst/>
          </a:prstGeom>
          <a:noFill/>
        </p:spPr>
        <p:txBody>
          <a:bodyPr wrap="none" rtlCol="0">
            <a:spAutoFit/>
          </a:bodyPr>
          <a:lstStyle/>
          <a:p>
            <a:r>
              <a:rPr kumimoji="1" lang="en-US" altLang="ja-JP" sz="2400" dirty="0" smtClean="0"/>
              <a:t>Expected</a:t>
            </a:r>
            <a:endParaRPr kumimoji="1" lang="ja-JP" altLang="en-US" sz="2400" dirty="0"/>
          </a:p>
        </p:txBody>
      </p:sp>
      <p:cxnSp>
        <p:nvCxnSpPr>
          <p:cNvPr id="16" name="直線矢印コネクタ 15"/>
          <p:cNvCxnSpPr/>
          <p:nvPr/>
        </p:nvCxnSpPr>
        <p:spPr>
          <a:xfrm>
            <a:off x="3735638" y="1572711"/>
            <a:ext cx="1876492" cy="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63083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正方形/長方形 84"/>
          <p:cNvSpPr/>
          <p:nvPr/>
        </p:nvSpPr>
        <p:spPr>
          <a:xfrm>
            <a:off x="0" y="1234356"/>
            <a:ext cx="9144000" cy="4657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aphicFrame>
        <p:nvGraphicFramePr>
          <p:cNvPr id="84" name="コンテンツ プレースホルダー 83"/>
          <p:cNvGraphicFramePr>
            <a:graphicFrameLocks noGrp="1"/>
          </p:cNvGraphicFramePr>
          <p:nvPr>
            <p:ph idx="1"/>
            <p:extLst>
              <p:ext uri="{D42A27DB-BD31-4B8C-83A1-F6EECF244321}">
                <p14:modId xmlns:p14="http://schemas.microsoft.com/office/powerpoint/2010/main" val="3712193515"/>
              </p:ext>
            </p:extLst>
          </p:nvPr>
        </p:nvGraphicFramePr>
        <p:xfrm>
          <a:off x="2147938" y="1698246"/>
          <a:ext cx="4722762" cy="4283453"/>
        </p:xfrm>
        <a:graphic>
          <a:graphicData uri="http://schemas.openxmlformats.org/drawingml/2006/chart">
            <c:chart xmlns:c="http://schemas.openxmlformats.org/drawingml/2006/chart" xmlns:r="http://schemas.openxmlformats.org/officeDocument/2006/relationships" r:id="rId3"/>
          </a:graphicData>
        </a:graphic>
      </p:graphicFrame>
      <p:sp>
        <p:nvSpPr>
          <p:cNvPr id="2" name="タイトル 1"/>
          <p:cNvSpPr>
            <a:spLocks noGrp="1"/>
          </p:cNvSpPr>
          <p:nvPr>
            <p:ph type="title"/>
          </p:nvPr>
        </p:nvSpPr>
        <p:spPr>
          <a:xfrm>
            <a:off x="488768" y="91356"/>
            <a:ext cx="8427308" cy="1143000"/>
          </a:xfrm>
        </p:spPr>
        <p:txBody>
          <a:bodyPr/>
          <a:lstStyle/>
          <a:p>
            <a:r>
              <a:rPr lang="en-US" altLang="ja-JP" sz="4000" dirty="0" smtClean="0">
                <a:solidFill>
                  <a:schemeClr val="bg1"/>
                </a:solidFill>
              </a:rPr>
              <a:t>Baryon spectroscopy in different flavors</a:t>
            </a:r>
            <a:endParaRPr kumimoji="1" lang="ja-JP" altLang="en-US" sz="4000" dirty="0">
              <a:solidFill>
                <a:schemeClr val="bg1"/>
              </a:solidFill>
            </a:endParaRPr>
          </a:p>
        </p:txBody>
      </p:sp>
      <p:sp>
        <p:nvSpPr>
          <p:cNvPr id="4" name="スライド番号プレースホルダー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49</a:t>
            </a:fld>
            <a:endParaRPr lang="ja-JP" altLang="en-US" dirty="0">
              <a:solidFill>
                <a:prstClr val="black">
                  <a:tint val="75000"/>
                </a:prstClr>
              </a:solidFill>
            </a:endParaRPr>
          </a:p>
        </p:txBody>
      </p:sp>
      <p:cxnSp>
        <p:nvCxnSpPr>
          <p:cNvPr id="28" name="直線コネクタ 27"/>
          <p:cNvCxnSpPr/>
          <p:nvPr/>
        </p:nvCxnSpPr>
        <p:spPr>
          <a:xfrm>
            <a:off x="4392529" y="1907493"/>
            <a:ext cx="0" cy="3200400"/>
          </a:xfrm>
          <a:prstGeom prst="line">
            <a:avLst/>
          </a:prstGeom>
          <a:ln w="15875">
            <a:solidFill>
              <a:srgbClr val="FF00FF"/>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3308651" y="1418074"/>
            <a:ext cx="304892" cy="461665"/>
          </a:xfrm>
          <a:prstGeom prst="rect">
            <a:avLst/>
          </a:prstGeom>
          <a:noFill/>
        </p:spPr>
        <p:txBody>
          <a:bodyPr wrap="none" rtlCol="0">
            <a:spAutoFit/>
          </a:bodyPr>
          <a:lstStyle/>
          <a:p>
            <a:r>
              <a:rPr kumimoji="1" lang="en-US" altLang="ja-JP" sz="2400" i="1" dirty="0" smtClean="0"/>
              <a:t>s</a:t>
            </a:r>
            <a:endParaRPr kumimoji="1" lang="ja-JP" altLang="en-US" sz="2400" i="1" dirty="0"/>
          </a:p>
        </p:txBody>
      </p:sp>
      <p:sp>
        <p:nvSpPr>
          <p:cNvPr id="31" name="テキスト ボックス 30"/>
          <p:cNvSpPr txBox="1"/>
          <p:nvPr/>
        </p:nvSpPr>
        <p:spPr>
          <a:xfrm>
            <a:off x="4176867" y="1405936"/>
            <a:ext cx="314510" cy="461665"/>
          </a:xfrm>
          <a:prstGeom prst="rect">
            <a:avLst/>
          </a:prstGeom>
          <a:noFill/>
        </p:spPr>
        <p:txBody>
          <a:bodyPr wrap="none" rtlCol="0">
            <a:spAutoFit/>
          </a:bodyPr>
          <a:lstStyle/>
          <a:p>
            <a:r>
              <a:rPr lang="en-US" altLang="ja-JP" sz="2400" i="1" dirty="0"/>
              <a:t>c</a:t>
            </a:r>
            <a:endParaRPr kumimoji="1" lang="ja-JP" altLang="en-US" sz="2400" i="1" dirty="0"/>
          </a:p>
        </p:txBody>
      </p:sp>
      <p:sp>
        <p:nvSpPr>
          <p:cNvPr id="33" name="テキスト ボックス 32"/>
          <p:cNvSpPr txBox="1"/>
          <p:nvPr/>
        </p:nvSpPr>
        <p:spPr>
          <a:xfrm>
            <a:off x="891831" y="5972836"/>
            <a:ext cx="4005057" cy="646331"/>
          </a:xfrm>
          <a:prstGeom prst="rect">
            <a:avLst/>
          </a:prstGeom>
          <a:noFill/>
          <a:ln>
            <a:solidFill>
              <a:schemeClr val="bg1"/>
            </a:solidFill>
          </a:ln>
        </p:spPr>
        <p:txBody>
          <a:bodyPr wrap="square" rtlCol="0">
            <a:spAutoFit/>
          </a:bodyPr>
          <a:lstStyle/>
          <a:p>
            <a:r>
              <a:rPr lang="en-US" altLang="ja-JP" dirty="0" smtClean="0">
                <a:solidFill>
                  <a:schemeClr val="bg1"/>
                </a:solidFill>
              </a:rPr>
              <a:t>non-rel. QM:</a:t>
            </a:r>
            <a:r>
              <a:rPr lang="en-US" altLang="ja-JP" i="1" dirty="0" smtClean="0">
                <a:solidFill>
                  <a:schemeClr val="bg1"/>
                </a:solidFill>
              </a:rPr>
              <a:t>H=H</a:t>
            </a:r>
            <a:r>
              <a:rPr lang="en-US" altLang="ja-JP" i="1" baseline="-25000" dirty="0" smtClean="0">
                <a:solidFill>
                  <a:schemeClr val="bg1"/>
                </a:solidFill>
              </a:rPr>
              <a:t>0 </a:t>
            </a:r>
            <a:r>
              <a:rPr lang="en-US" altLang="ja-JP" dirty="0" smtClean="0">
                <a:solidFill>
                  <a:schemeClr val="bg1"/>
                </a:solidFill>
              </a:rPr>
              <a:t>+</a:t>
            </a:r>
            <a:r>
              <a:rPr lang="en-US" altLang="ja-JP" i="1" dirty="0" err="1" smtClean="0">
                <a:solidFill>
                  <a:schemeClr val="bg1"/>
                </a:solidFill>
              </a:rPr>
              <a:t>V</a:t>
            </a:r>
            <a:r>
              <a:rPr lang="en-US" altLang="ja-JP" i="1" baseline="-25000" dirty="0" err="1" smtClean="0">
                <a:solidFill>
                  <a:schemeClr val="bg1"/>
                </a:solidFill>
              </a:rPr>
              <a:t>conf</a:t>
            </a:r>
            <a:r>
              <a:rPr lang="en-US" altLang="ja-JP" i="1" baseline="-25000" dirty="0" smtClean="0">
                <a:solidFill>
                  <a:schemeClr val="bg1"/>
                </a:solidFill>
              </a:rPr>
              <a:t> </a:t>
            </a:r>
            <a:r>
              <a:rPr lang="en-US" altLang="ja-JP" dirty="0" smtClean="0">
                <a:solidFill>
                  <a:schemeClr val="bg1"/>
                </a:solidFill>
              </a:rPr>
              <a:t>+</a:t>
            </a:r>
            <a:r>
              <a:rPr lang="en-US" altLang="ja-JP" i="1" dirty="0" smtClean="0">
                <a:solidFill>
                  <a:schemeClr val="bg1"/>
                </a:solidFill>
              </a:rPr>
              <a:t>V</a:t>
            </a:r>
            <a:r>
              <a:rPr lang="en-US" altLang="ja-JP" i="1" baseline="-25000" dirty="0" smtClean="0">
                <a:solidFill>
                  <a:schemeClr val="bg1"/>
                </a:solidFill>
              </a:rPr>
              <a:t>SS</a:t>
            </a:r>
            <a:r>
              <a:rPr lang="en-US" altLang="ja-JP" dirty="0" smtClean="0">
                <a:solidFill>
                  <a:schemeClr val="bg1"/>
                </a:solidFill>
              </a:rPr>
              <a:t>+</a:t>
            </a:r>
            <a:r>
              <a:rPr lang="en-US" altLang="ja-JP" i="1" dirty="0" smtClean="0">
                <a:solidFill>
                  <a:schemeClr val="bg1"/>
                </a:solidFill>
              </a:rPr>
              <a:t>V</a:t>
            </a:r>
            <a:r>
              <a:rPr lang="en-US" altLang="ja-JP" i="1" baseline="-25000" dirty="0" smtClean="0">
                <a:solidFill>
                  <a:schemeClr val="bg1"/>
                </a:solidFill>
              </a:rPr>
              <a:t>LS</a:t>
            </a:r>
            <a:r>
              <a:rPr lang="en-US" altLang="ja-JP" dirty="0" smtClean="0">
                <a:solidFill>
                  <a:schemeClr val="bg1"/>
                </a:solidFill>
              </a:rPr>
              <a:t>+</a:t>
            </a:r>
            <a:r>
              <a:rPr lang="en-US" altLang="ja-JP" i="1" dirty="0" smtClean="0">
                <a:solidFill>
                  <a:schemeClr val="bg1"/>
                </a:solidFill>
              </a:rPr>
              <a:t>V</a:t>
            </a:r>
            <a:r>
              <a:rPr lang="en-US" altLang="ja-JP" i="1" baseline="-25000" dirty="0">
                <a:solidFill>
                  <a:schemeClr val="bg1"/>
                </a:solidFill>
              </a:rPr>
              <a:t>T</a:t>
            </a:r>
            <a:endParaRPr lang="en-US" altLang="ja-JP" dirty="0">
              <a:solidFill>
                <a:schemeClr val="bg1"/>
              </a:solidFill>
              <a:latin typeface="Symbol" panose="05050102010706020507" pitchFamily="18" charset="2"/>
            </a:endParaRPr>
          </a:p>
          <a:p>
            <a:r>
              <a:rPr lang="en-US" altLang="ja-JP" dirty="0" smtClean="0">
                <a:solidFill>
                  <a:srgbClr val="FFFF00"/>
                </a:solidFill>
                <a:latin typeface="Symbol" panose="05050102010706020507" pitchFamily="18" charset="2"/>
              </a:rPr>
              <a:t>r-l</a:t>
            </a:r>
            <a:r>
              <a:rPr lang="en-US" altLang="ja-JP" dirty="0" smtClean="0">
                <a:solidFill>
                  <a:srgbClr val="FFFF00"/>
                </a:solidFill>
              </a:rPr>
              <a:t> mixing  (cal. By T. Yoshida)</a:t>
            </a:r>
            <a:endParaRPr kumimoji="1" lang="ja-JP" altLang="en-US" dirty="0">
              <a:solidFill>
                <a:srgbClr val="FFFF00"/>
              </a:solidFill>
            </a:endParaRPr>
          </a:p>
        </p:txBody>
      </p:sp>
      <p:grpSp>
        <p:nvGrpSpPr>
          <p:cNvPr id="57" name="グループ化 56"/>
          <p:cNvGrpSpPr/>
          <p:nvPr/>
        </p:nvGrpSpPr>
        <p:grpSpPr>
          <a:xfrm>
            <a:off x="4389406" y="2101668"/>
            <a:ext cx="4799141" cy="3280467"/>
            <a:chOff x="4519935" y="2082523"/>
            <a:chExt cx="4799141" cy="4209678"/>
          </a:xfrm>
        </p:grpSpPr>
        <p:cxnSp>
          <p:nvCxnSpPr>
            <p:cNvPr id="60" name="直線コネクタ 59"/>
            <p:cNvCxnSpPr/>
            <p:nvPr/>
          </p:nvCxnSpPr>
          <p:spPr>
            <a:xfrm>
              <a:off x="7281828" y="5917342"/>
              <a:ext cx="115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a:off x="7281828" y="5054842"/>
              <a:ext cx="1152000" cy="0"/>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a:off x="7287965" y="4710087"/>
              <a:ext cx="1152000" cy="0"/>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a:off x="7281828" y="4260116"/>
              <a:ext cx="115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7281828" y="3108805"/>
              <a:ext cx="1152000"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a:off x="7293974" y="3233641"/>
              <a:ext cx="720000"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a:off x="7281828" y="2768176"/>
              <a:ext cx="720000" cy="0"/>
            </a:xfrm>
            <a:prstGeom prst="line">
              <a:avLst/>
            </a:prstGeom>
            <a:ln w="38100">
              <a:solidFill>
                <a:srgbClr val="0000FF"/>
              </a:solidFill>
              <a:prstDash val="sysDot"/>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a:off x="7281700" y="2568953"/>
              <a:ext cx="1152000"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a:xfrm>
              <a:off x="7269554" y="2882760"/>
              <a:ext cx="1152000"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8365922" y="4859731"/>
              <a:ext cx="902811" cy="434451"/>
            </a:xfrm>
            <a:prstGeom prst="rect">
              <a:avLst/>
            </a:prstGeom>
            <a:noFill/>
            <a:ln>
              <a:noFill/>
            </a:ln>
          </p:spPr>
          <p:txBody>
            <a:bodyPr wrap="none" rtlCol="0">
              <a:spAutoFit/>
            </a:bodyPr>
            <a:lstStyle/>
            <a:p>
              <a:r>
                <a:rPr lang="en-US" altLang="ja-JP" sz="1600" b="1" dirty="0" err="1">
                  <a:solidFill>
                    <a:schemeClr val="bg1">
                      <a:lumMod val="75000"/>
                    </a:schemeClr>
                  </a:solidFill>
                  <a:latin typeface="Symbol" panose="05050102010706020507" pitchFamily="18" charset="2"/>
                </a:rPr>
                <a:t>S</a:t>
              </a:r>
              <a:r>
                <a:rPr lang="en-US" altLang="ja-JP" sz="1600" b="1" baseline="-25000" dirty="0" err="1">
                  <a:solidFill>
                    <a:schemeClr val="bg1">
                      <a:lumMod val="75000"/>
                    </a:schemeClr>
                  </a:solidFill>
                </a:rPr>
                <a:t>c</a:t>
              </a:r>
              <a:r>
                <a:rPr lang="en-US" altLang="ja-JP" sz="1600" b="1" dirty="0">
                  <a:solidFill>
                    <a:schemeClr val="bg1">
                      <a:lumMod val="75000"/>
                    </a:schemeClr>
                  </a:solidFill>
                </a:rPr>
                <a:t>(1/2</a:t>
              </a:r>
              <a:r>
                <a:rPr lang="en-US" altLang="ja-JP" sz="1600" b="1" baseline="30000" dirty="0">
                  <a:solidFill>
                    <a:schemeClr val="bg1">
                      <a:lumMod val="75000"/>
                    </a:schemeClr>
                  </a:solidFill>
                </a:rPr>
                <a:t>+</a:t>
              </a:r>
              <a:r>
                <a:rPr lang="en-US" altLang="ja-JP" sz="1600" b="1" dirty="0">
                  <a:solidFill>
                    <a:schemeClr val="bg1">
                      <a:lumMod val="75000"/>
                    </a:schemeClr>
                  </a:solidFill>
                </a:rPr>
                <a:t>) </a:t>
              </a:r>
              <a:endParaRPr lang="ja-JP" altLang="en-US" sz="1600" b="1" dirty="0">
                <a:solidFill>
                  <a:schemeClr val="bg1">
                    <a:lumMod val="75000"/>
                  </a:schemeClr>
                </a:solidFill>
              </a:endParaRPr>
            </a:p>
          </p:txBody>
        </p:sp>
        <p:sp>
          <p:nvSpPr>
            <p:cNvPr id="70" name="テキスト ボックス 69"/>
            <p:cNvSpPr txBox="1"/>
            <p:nvPr/>
          </p:nvSpPr>
          <p:spPr>
            <a:xfrm>
              <a:off x="7307348" y="5953647"/>
              <a:ext cx="872355" cy="338554"/>
            </a:xfrm>
            <a:prstGeom prst="rect">
              <a:avLst/>
            </a:prstGeom>
            <a:noFill/>
            <a:ln>
              <a:noFill/>
            </a:ln>
          </p:spPr>
          <p:txBody>
            <a:bodyPr wrap="none" rtlCol="0">
              <a:spAutoFit/>
            </a:bodyPr>
            <a:lstStyle/>
            <a:p>
              <a:r>
                <a:rPr lang="en-US" altLang="ja-JP" sz="1600" b="1" dirty="0" err="1" smtClean="0">
                  <a:solidFill>
                    <a:schemeClr val="bg1"/>
                  </a:solidFill>
                  <a:latin typeface="Symbol" panose="05050102010706020507" pitchFamily="18" charset="2"/>
                  <a:cs typeface="Times New Roman" panose="02020603050405020304" pitchFamily="18" charset="0"/>
                </a:rPr>
                <a:t>L</a:t>
              </a:r>
              <a:r>
                <a:rPr lang="en-US" altLang="ja-JP" sz="1600" b="1" baseline="-25000" dirty="0" err="1" smtClean="0">
                  <a:solidFill>
                    <a:schemeClr val="bg1"/>
                  </a:solidFill>
                </a:rPr>
                <a:t>c</a:t>
              </a:r>
              <a:r>
                <a:rPr lang="en-US" altLang="ja-JP" sz="1600" b="1" dirty="0" smtClean="0">
                  <a:solidFill>
                    <a:schemeClr val="bg1"/>
                  </a:solidFill>
                </a:rPr>
                <a:t>(1/2</a:t>
              </a:r>
              <a:r>
                <a:rPr lang="en-US" altLang="ja-JP" sz="1600" b="1" baseline="30000" dirty="0">
                  <a:solidFill>
                    <a:schemeClr val="bg1"/>
                  </a:solidFill>
                </a:rPr>
                <a:t>+</a:t>
              </a:r>
              <a:r>
                <a:rPr lang="en-US" altLang="ja-JP" sz="1600" b="1" dirty="0">
                  <a:solidFill>
                    <a:schemeClr val="bg1"/>
                  </a:solidFill>
                </a:rPr>
                <a:t>)</a:t>
              </a:r>
              <a:endParaRPr lang="ja-JP" altLang="en-US" sz="1600" b="1" dirty="0">
                <a:solidFill>
                  <a:schemeClr val="bg1"/>
                </a:solidFill>
              </a:endParaRPr>
            </a:p>
          </p:txBody>
        </p:sp>
        <p:cxnSp>
          <p:nvCxnSpPr>
            <p:cNvPr id="71" name="直線コネクタ 70"/>
            <p:cNvCxnSpPr/>
            <p:nvPr/>
          </p:nvCxnSpPr>
          <p:spPr>
            <a:xfrm>
              <a:off x="4545396" y="5054842"/>
              <a:ext cx="2624478"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4526072" y="4702211"/>
              <a:ext cx="261950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a:off x="4545396" y="4261158"/>
              <a:ext cx="261950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a:off x="4526072" y="2768164"/>
              <a:ext cx="261950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a:off x="4526072" y="3238140"/>
              <a:ext cx="261950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a:off x="4519935" y="3109030"/>
              <a:ext cx="261950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4533122" y="2882760"/>
              <a:ext cx="261950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a:off x="4523843" y="2572863"/>
              <a:ext cx="261950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9" name="テキスト ボックス 78"/>
            <p:cNvSpPr txBox="1"/>
            <p:nvPr/>
          </p:nvSpPr>
          <p:spPr>
            <a:xfrm>
              <a:off x="8365923" y="4457389"/>
              <a:ext cx="902811" cy="434451"/>
            </a:xfrm>
            <a:prstGeom prst="rect">
              <a:avLst/>
            </a:prstGeom>
            <a:noFill/>
            <a:ln>
              <a:noFill/>
            </a:ln>
          </p:spPr>
          <p:txBody>
            <a:bodyPr wrap="none" rtlCol="0">
              <a:spAutoFit/>
            </a:bodyPr>
            <a:lstStyle/>
            <a:p>
              <a:r>
                <a:rPr lang="en-US" altLang="ja-JP" sz="1600" b="1" dirty="0" err="1" smtClean="0">
                  <a:solidFill>
                    <a:schemeClr val="bg1">
                      <a:lumMod val="75000"/>
                    </a:schemeClr>
                  </a:solidFill>
                  <a:latin typeface="Symbol" panose="05050102010706020507" pitchFamily="18" charset="2"/>
                </a:rPr>
                <a:t>S</a:t>
              </a:r>
              <a:r>
                <a:rPr lang="en-US" altLang="ja-JP" sz="1600" b="1" baseline="-25000" dirty="0" err="1" smtClean="0">
                  <a:solidFill>
                    <a:schemeClr val="bg1">
                      <a:lumMod val="75000"/>
                    </a:schemeClr>
                  </a:solidFill>
                </a:rPr>
                <a:t>c</a:t>
              </a:r>
              <a:r>
                <a:rPr lang="en-US" altLang="ja-JP" sz="1600" b="1" dirty="0" smtClean="0">
                  <a:solidFill>
                    <a:schemeClr val="bg1">
                      <a:lumMod val="75000"/>
                    </a:schemeClr>
                  </a:solidFill>
                </a:rPr>
                <a:t>(3/2</a:t>
              </a:r>
              <a:r>
                <a:rPr lang="en-US" altLang="ja-JP" sz="1600" b="1" baseline="30000" dirty="0">
                  <a:solidFill>
                    <a:schemeClr val="bg1">
                      <a:lumMod val="75000"/>
                    </a:schemeClr>
                  </a:solidFill>
                </a:rPr>
                <a:t>+</a:t>
              </a:r>
              <a:r>
                <a:rPr lang="en-US" altLang="ja-JP" sz="1600" b="1" dirty="0">
                  <a:solidFill>
                    <a:schemeClr val="bg1">
                      <a:lumMod val="75000"/>
                    </a:schemeClr>
                  </a:solidFill>
                </a:rPr>
                <a:t>) </a:t>
              </a:r>
              <a:endParaRPr lang="ja-JP" altLang="en-US" sz="1600" b="1" dirty="0">
                <a:solidFill>
                  <a:schemeClr val="bg1">
                    <a:lumMod val="75000"/>
                  </a:schemeClr>
                </a:solidFill>
              </a:endParaRPr>
            </a:p>
          </p:txBody>
        </p:sp>
        <p:sp>
          <p:nvSpPr>
            <p:cNvPr id="80" name="テキスト ボックス 79"/>
            <p:cNvSpPr txBox="1"/>
            <p:nvPr/>
          </p:nvSpPr>
          <p:spPr>
            <a:xfrm>
              <a:off x="7373073" y="3785992"/>
              <a:ext cx="1332416" cy="473947"/>
            </a:xfrm>
            <a:prstGeom prst="rect">
              <a:avLst/>
            </a:prstGeom>
            <a:noFill/>
            <a:ln>
              <a:noFill/>
            </a:ln>
          </p:spPr>
          <p:txBody>
            <a:bodyPr wrap="none" rtlCol="0">
              <a:spAutoFit/>
            </a:bodyPr>
            <a:lstStyle/>
            <a:p>
              <a:r>
                <a:rPr lang="en-US" altLang="ja-JP" b="1" dirty="0" err="1" smtClean="0">
                  <a:solidFill>
                    <a:srgbClr val="FF0000"/>
                  </a:solidFill>
                  <a:latin typeface="Symbol" panose="05050102010706020507" pitchFamily="18" charset="2"/>
                  <a:cs typeface="Times New Roman" panose="02020603050405020304" pitchFamily="18" charset="0"/>
                </a:rPr>
                <a:t>L</a:t>
              </a:r>
              <a:r>
                <a:rPr lang="en-US" altLang="ja-JP" b="1" baseline="-25000" dirty="0" err="1" smtClean="0">
                  <a:solidFill>
                    <a:srgbClr val="FF0000"/>
                  </a:solidFill>
                </a:rPr>
                <a:t>c</a:t>
              </a:r>
              <a:r>
                <a:rPr lang="en-US" altLang="ja-JP" sz="1600" dirty="0" smtClean="0">
                  <a:solidFill>
                    <a:srgbClr val="FF0000"/>
                  </a:solidFill>
                </a:rPr>
                <a:t>(1/2</a:t>
              </a:r>
              <a:r>
                <a:rPr lang="en-US" altLang="ja-JP" sz="1600" baseline="30000" dirty="0" smtClean="0">
                  <a:solidFill>
                    <a:srgbClr val="FF0000"/>
                  </a:solidFill>
                  <a:latin typeface="Symbol" panose="05050102010706020507" pitchFamily="18" charset="2"/>
                </a:rPr>
                <a:t>-</a:t>
              </a:r>
              <a:r>
                <a:rPr lang="en-US" altLang="ja-JP" sz="1600" dirty="0" smtClean="0">
                  <a:solidFill>
                    <a:srgbClr val="FF0000"/>
                  </a:solidFill>
                </a:rPr>
                <a:t>,3/2</a:t>
              </a:r>
              <a:r>
                <a:rPr lang="en-US" altLang="ja-JP" sz="1600" baseline="30000" dirty="0" smtClean="0">
                  <a:solidFill>
                    <a:srgbClr val="FF0000"/>
                  </a:solidFill>
                  <a:latin typeface="Symbol" panose="05050102010706020507" pitchFamily="18" charset="2"/>
                </a:rPr>
                <a:t>-</a:t>
              </a:r>
              <a:r>
                <a:rPr lang="en-US" altLang="ja-JP" sz="1600" dirty="0" smtClean="0">
                  <a:solidFill>
                    <a:srgbClr val="FF0000"/>
                  </a:solidFill>
                </a:rPr>
                <a:t>)</a:t>
              </a:r>
              <a:endParaRPr lang="ja-JP" altLang="en-US" sz="1600" dirty="0">
                <a:solidFill>
                  <a:srgbClr val="FF0000"/>
                </a:solidFill>
              </a:endParaRPr>
            </a:p>
          </p:txBody>
        </p:sp>
        <p:sp>
          <p:nvSpPr>
            <p:cNvPr id="82" name="テキスト ボックス 81"/>
            <p:cNvSpPr txBox="1"/>
            <p:nvPr/>
          </p:nvSpPr>
          <p:spPr>
            <a:xfrm rot="547126">
              <a:off x="7293951" y="3287664"/>
              <a:ext cx="1265090" cy="434451"/>
            </a:xfrm>
            <a:prstGeom prst="rect">
              <a:avLst/>
            </a:prstGeom>
            <a:noFill/>
            <a:ln>
              <a:noFill/>
            </a:ln>
          </p:spPr>
          <p:txBody>
            <a:bodyPr wrap="none" rtlCol="0">
              <a:spAutoFit/>
            </a:bodyPr>
            <a:lstStyle/>
            <a:p>
              <a:r>
                <a:rPr lang="en-US" altLang="ja-JP" sz="1600" b="1" dirty="0" err="1" smtClean="0">
                  <a:solidFill>
                    <a:srgbClr val="FF0000"/>
                  </a:solidFill>
                  <a:latin typeface="Symbol" panose="05050102010706020507" pitchFamily="18" charset="2"/>
                  <a:cs typeface="Times New Roman" panose="02020603050405020304" pitchFamily="18" charset="0"/>
                </a:rPr>
                <a:t>S</a:t>
              </a:r>
              <a:r>
                <a:rPr lang="en-US" altLang="ja-JP" sz="1600" b="1" baseline="-25000" dirty="0" err="1" smtClean="0">
                  <a:solidFill>
                    <a:srgbClr val="FF0000"/>
                  </a:solidFill>
                </a:rPr>
                <a:t>c</a:t>
              </a:r>
              <a:r>
                <a:rPr lang="en-US" altLang="ja-JP" sz="1600" dirty="0" smtClean="0">
                  <a:solidFill>
                    <a:srgbClr val="FF0000"/>
                  </a:solidFill>
                </a:rPr>
                <a:t>(1/2</a:t>
              </a:r>
              <a:r>
                <a:rPr lang="en-US" altLang="ja-JP" sz="1600" baseline="30000" dirty="0" smtClean="0">
                  <a:solidFill>
                    <a:srgbClr val="FF0000"/>
                  </a:solidFill>
                  <a:latin typeface="Symbol" panose="05050102010706020507" pitchFamily="18" charset="2"/>
                </a:rPr>
                <a:t>-</a:t>
              </a:r>
              <a:r>
                <a:rPr lang="en-US" altLang="ja-JP" sz="1600" dirty="0" smtClean="0">
                  <a:solidFill>
                    <a:srgbClr val="FF0000"/>
                  </a:solidFill>
                </a:rPr>
                <a:t>,3/2</a:t>
              </a:r>
              <a:r>
                <a:rPr lang="en-US" altLang="ja-JP" sz="1600" baseline="30000" dirty="0" smtClean="0">
                  <a:solidFill>
                    <a:srgbClr val="FF0000"/>
                  </a:solidFill>
                  <a:latin typeface="Symbol" panose="05050102010706020507" pitchFamily="18" charset="2"/>
                </a:rPr>
                <a:t>-</a:t>
              </a:r>
              <a:r>
                <a:rPr lang="en-US" altLang="ja-JP" sz="1600" dirty="0" smtClean="0">
                  <a:solidFill>
                    <a:srgbClr val="FF0000"/>
                  </a:solidFill>
                </a:rPr>
                <a:t>)</a:t>
              </a:r>
              <a:endParaRPr lang="ja-JP" altLang="en-US" sz="1600" dirty="0">
                <a:solidFill>
                  <a:srgbClr val="FF0000"/>
                </a:solidFill>
              </a:endParaRPr>
            </a:p>
          </p:txBody>
        </p:sp>
        <p:sp>
          <p:nvSpPr>
            <p:cNvPr id="83" name="テキスト ボックス 82"/>
            <p:cNvSpPr txBox="1"/>
            <p:nvPr/>
          </p:nvSpPr>
          <p:spPr>
            <a:xfrm>
              <a:off x="7922582" y="2480976"/>
              <a:ext cx="1289135" cy="434451"/>
            </a:xfrm>
            <a:prstGeom prst="rect">
              <a:avLst/>
            </a:prstGeom>
            <a:noFill/>
            <a:ln>
              <a:noFill/>
            </a:ln>
          </p:spPr>
          <p:txBody>
            <a:bodyPr wrap="none" rtlCol="0">
              <a:spAutoFit/>
            </a:bodyPr>
            <a:lstStyle/>
            <a:p>
              <a:r>
                <a:rPr lang="en-US" altLang="ja-JP" sz="1600" b="1" dirty="0" err="1" smtClean="0">
                  <a:solidFill>
                    <a:srgbClr val="0000FF"/>
                  </a:solidFill>
                  <a:latin typeface="Symbol" panose="05050102010706020507" pitchFamily="18" charset="2"/>
                  <a:cs typeface="Times New Roman" panose="02020603050405020304" pitchFamily="18" charset="0"/>
                </a:rPr>
                <a:t>S</a:t>
              </a:r>
              <a:r>
                <a:rPr lang="en-US" altLang="ja-JP" sz="1600" b="1" baseline="-25000" dirty="0" err="1" smtClean="0">
                  <a:solidFill>
                    <a:srgbClr val="0000FF"/>
                  </a:solidFill>
                </a:rPr>
                <a:t>c</a:t>
              </a:r>
              <a:r>
                <a:rPr lang="en-US" altLang="ja-JP" sz="1600" dirty="0" smtClean="0">
                  <a:solidFill>
                    <a:srgbClr val="0000FF"/>
                  </a:solidFill>
                </a:rPr>
                <a:t>(1/2</a:t>
              </a:r>
              <a:r>
                <a:rPr lang="en-US" altLang="ja-JP" sz="1600" baseline="30000" dirty="0" smtClean="0">
                  <a:solidFill>
                    <a:srgbClr val="0000FF"/>
                  </a:solidFill>
                  <a:latin typeface="Symbol" panose="05050102010706020507" pitchFamily="18" charset="2"/>
                </a:rPr>
                <a:t>-</a:t>
              </a:r>
              <a:r>
                <a:rPr lang="en-US" altLang="ja-JP" sz="1600" dirty="0">
                  <a:solidFill>
                    <a:srgbClr val="0000FF"/>
                  </a:solidFill>
                </a:rPr>
                <a:t>,3/2</a:t>
              </a:r>
              <a:r>
                <a:rPr lang="en-US" altLang="ja-JP" sz="1600" baseline="30000" dirty="0">
                  <a:solidFill>
                    <a:srgbClr val="0000FF"/>
                  </a:solidFill>
                  <a:latin typeface="Symbol" panose="05050102010706020507" pitchFamily="18" charset="2"/>
                </a:rPr>
                <a:t>-</a:t>
              </a:r>
              <a:r>
                <a:rPr lang="en-US" altLang="ja-JP" sz="1600" dirty="0" smtClean="0">
                  <a:solidFill>
                    <a:srgbClr val="0000FF"/>
                  </a:solidFill>
                </a:rPr>
                <a:t>)</a:t>
              </a:r>
              <a:endParaRPr lang="ja-JP" altLang="en-US" sz="1600" dirty="0">
                <a:solidFill>
                  <a:srgbClr val="0000FF"/>
                </a:solidFill>
              </a:endParaRPr>
            </a:p>
          </p:txBody>
        </p:sp>
        <p:sp>
          <p:nvSpPr>
            <p:cNvPr id="87" name="テキスト ボックス 86"/>
            <p:cNvSpPr txBox="1"/>
            <p:nvPr/>
          </p:nvSpPr>
          <p:spPr>
            <a:xfrm>
              <a:off x="7367280" y="2082523"/>
              <a:ext cx="1757212" cy="473947"/>
            </a:xfrm>
            <a:prstGeom prst="rect">
              <a:avLst/>
            </a:prstGeom>
            <a:noFill/>
            <a:ln>
              <a:noFill/>
            </a:ln>
          </p:spPr>
          <p:txBody>
            <a:bodyPr wrap="none" rtlCol="0">
              <a:spAutoFit/>
            </a:bodyPr>
            <a:lstStyle/>
            <a:p>
              <a:r>
                <a:rPr lang="en-US" altLang="ja-JP" b="1" dirty="0" err="1" smtClean="0">
                  <a:solidFill>
                    <a:srgbClr val="0000FF"/>
                  </a:solidFill>
                  <a:latin typeface="Symbol" panose="05050102010706020507" pitchFamily="18" charset="2"/>
                  <a:cs typeface="Times New Roman" panose="02020603050405020304" pitchFamily="18" charset="0"/>
                </a:rPr>
                <a:t>L</a:t>
              </a:r>
              <a:r>
                <a:rPr lang="en-US" altLang="ja-JP" b="1" baseline="-25000" dirty="0" err="1" smtClean="0">
                  <a:solidFill>
                    <a:srgbClr val="0000FF"/>
                  </a:solidFill>
                </a:rPr>
                <a:t>c</a:t>
              </a:r>
              <a:r>
                <a:rPr lang="en-US" altLang="ja-JP" sz="1600" dirty="0" smtClean="0">
                  <a:solidFill>
                    <a:srgbClr val="0000FF"/>
                  </a:solidFill>
                </a:rPr>
                <a:t>(1/2</a:t>
              </a:r>
              <a:r>
                <a:rPr lang="en-US" altLang="ja-JP" sz="1600" baseline="30000" dirty="0" smtClean="0">
                  <a:solidFill>
                    <a:srgbClr val="0000FF"/>
                  </a:solidFill>
                  <a:latin typeface="Symbol" panose="05050102010706020507" pitchFamily="18" charset="2"/>
                </a:rPr>
                <a:t>-</a:t>
              </a:r>
              <a:r>
                <a:rPr lang="en-US" altLang="ja-JP" sz="1600" dirty="0" smtClean="0">
                  <a:solidFill>
                    <a:srgbClr val="0000FF"/>
                  </a:solidFill>
                </a:rPr>
                <a:t>,3/2</a:t>
              </a:r>
              <a:r>
                <a:rPr lang="en-US" altLang="ja-JP" sz="1600" baseline="30000" dirty="0" smtClean="0">
                  <a:solidFill>
                    <a:srgbClr val="0000FF"/>
                  </a:solidFill>
                  <a:latin typeface="Symbol" panose="05050102010706020507" pitchFamily="18" charset="2"/>
                </a:rPr>
                <a:t>-</a:t>
              </a:r>
              <a:r>
                <a:rPr lang="en-US" altLang="ja-JP" sz="1600" dirty="0" smtClean="0">
                  <a:solidFill>
                    <a:srgbClr val="0000FF"/>
                  </a:solidFill>
                </a:rPr>
                <a:t>,5/2</a:t>
              </a:r>
              <a:r>
                <a:rPr lang="en-US" altLang="ja-JP" sz="1600" baseline="30000" dirty="0" smtClean="0">
                  <a:solidFill>
                    <a:srgbClr val="0000FF"/>
                  </a:solidFill>
                  <a:latin typeface="Symbol" panose="05050102010706020507" pitchFamily="18" charset="2"/>
                </a:rPr>
                <a:t>-</a:t>
              </a:r>
              <a:r>
                <a:rPr lang="en-US" altLang="ja-JP" sz="1600" dirty="0" smtClean="0">
                  <a:solidFill>
                    <a:srgbClr val="0000FF"/>
                  </a:solidFill>
                </a:rPr>
                <a:t>)</a:t>
              </a:r>
              <a:endParaRPr lang="ja-JP" altLang="en-US" sz="1600" dirty="0">
                <a:solidFill>
                  <a:srgbClr val="0000FF"/>
                </a:solidFill>
              </a:endParaRPr>
            </a:p>
          </p:txBody>
        </p:sp>
        <p:sp>
          <p:nvSpPr>
            <p:cNvPr id="88" name="テキスト ボックス 87"/>
            <p:cNvSpPr txBox="1"/>
            <p:nvPr/>
          </p:nvSpPr>
          <p:spPr>
            <a:xfrm>
              <a:off x="7923430" y="2765570"/>
              <a:ext cx="1290738" cy="434451"/>
            </a:xfrm>
            <a:prstGeom prst="rect">
              <a:avLst/>
            </a:prstGeom>
            <a:noFill/>
            <a:ln>
              <a:noFill/>
            </a:ln>
          </p:spPr>
          <p:txBody>
            <a:bodyPr wrap="none" rtlCol="0">
              <a:spAutoFit/>
            </a:bodyPr>
            <a:lstStyle/>
            <a:p>
              <a:r>
                <a:rPr lang="en-US" altLang="ja-JP" sz="1600" b="1" dirty="0" err="1" smtClean="0">
                  <a:solidFill>
                    <a:srgbClr val="0000FF"/>
                  </a:solidFill>
                  <a:latin typeface="Symbol" panose="05050102010706020507" pitchFamily="18" charset="2"/>
                  <a:cs typeface="Times New Roman" panose="02020603050405020304" pitchFamily="18" charset="0"/>
                </a:rPr>
                <a:t>L</a:t>
              </a:r>
              <a:r>
                <a:rPr lang="en-US" altLang="ja-JP" b="1" baseline="-25000" dirty="0" err="1" smtClean="0">
                  <a:solidFill>
                    <a:srgbClr val="0000FF"/>
                  </a:solidFill>
                </a:rPr>
                <a:t>c</a:t>
              </a:r>
              <a:r>
                <a:rPr lang="en-US" altLang="ja-JP" sz="1600" dirty="0" smtClean="0">
                  <a:solidFill>
                    <a:srgbClr val="0000FF"/>
                  </a:solidFill>
                </a:rPr>
                <a:t>(1/2</a:t>
              </a:r>
              <a:r>
                <a:rPr lang="en-US" altLang="ja-JP" sz="1600" baseline="30000" dirty="0" smtClean="0">
                  <a:solidFill>
                    <a:srgbClr val="0000FF"/>
                  </a:solidFill>
                  <a:latin typeface="Symbol" panose="05050102010706020507" pitchFamily="18" charset="2"/>
                </a:rPr>
                <a:t>-</a:t>
              </a:r>
              <a:r>
                <a:rPr lang="en-US" altLang="ja-JP" sz="1600" dirty="0" smtClean="0">
                  <a:solidFill>
                    <a:srgbClr val="0000FF"/>
                  </a:solidFill>
                </a:rPr>
                <a:t>,3/2</a:t>
              </a:r>
              <a:r>
                <a:rPr lang="en-US" altLang="ja-JP" sz="1600" baseline="30000" dirty="0" smtClean="0">
                  <a:solidFill>
                    <a:srgbClr val="0000FF"/>
                  </a:solidFill>
                  <a:latin typeface="Symbol" panose="05050102010706020507" pitchFamily="18" charset="2"/>
                </a:rPr>
                <a:t>-</a:t>
              </a:r>
              <a:r>
                <a:rPr lang="en-US" altLang="ja-JP" sz="1600" dirty="0" smtClean="0">
                  <a:solidFill>
                    <a:srgbClr val="0000FF"/>
                  </a:solidFill>
                </a:rPr>
                <a:t>)</a:t>
              </a:r>
              <a:endParaRPr lang="ja-JP" altLang="en-US" sz="1600" dirty="0">
                <a:solidFill>
                  <a:srgbClr val="0000FF"/>
                </a:solidFill>
              </a:endParaRPr>
            </a:p>
          </p:txBody>
        </p:sp>
        <p:sp>
          <p:nvSpPr>
            <p:cNvPr id="89" name="テキスト ボックス 88"/>
            <p:cNvSpPr txBox="1"/>
            <p:nvPr/>
          </p:nvSpPr>
          <p:spPr>
            <a:xfrm rot="750720">
              <a:off x="8044368" y="3122901"/>
              <a:ext cx="1274708" cy="789912"/>
            </a:xfrm>
            <a:prstGeom prst="rect">
              <a:avLst/>
            </a:prstGeom>
            <a:noFill/>
            <a:ln>
              <a:noFill/>
            </a:ln>
          </p:spPr>
          <p:txBody>
            <a:bodyPr wrap="none" rtlCol="0">
              <a:spAutoFit/>
            </a:bodyPr>
            <a:lstStyle/>
            <a:p>
              <a:pPr algn="r"/>
              <a:r>
                <a:rPr lang="en-US" altLang="ja-JP" b="1" dirty="0" err="1" smtClean="0">
                  <a:solidFill>
                    <a:srgbClr val="FF0000"/>
                  </a:solidFill>
                  <a:latin typeface="Symbol" panose="05050102010706020507" pitchFamily="18" charset="2"/>
                  <a:cs typeface="Times New Roman" panose="02020603050405020304" pitchFamily="18" charset="0"/>
                </a:rPr>
                <a:t>S</a:t>
              </a:r>
              <a:r>
                <a:rPr lang="en-US" altLang="ja-JP" b="1" baseline="-25000" dirty="0" err="1" smtClean="0">
                  <a:solidFill>
                    <a:srgbClr val="FF0000"/>
                  </a:solidFill>
                </a:rPr>
                <a:t>c</a:t>
              </a:r>
              <a:r>
                <a:rPr lang="en-US" altLang="ja-JP" sz="1600" dirty="0" smtClean="0">
                  <a:solidFill>
                    <a:srgbClr val="FF0000"/>
                  </a:solidFill>
                </a:rPr>
                <a:t>(1/2</a:t>
              </a:r>
              <a:r>
                <a:rPr lang="en-US" altLang="ja-JP" sz="1600" baseline="30000" dirty="0" smtClean="0">
                  <a:solidFill>
                    <a:srgbClr val="FF0000"/>
                  </a:solidFill>
                  <a:latin typeface="Symbol" panose="05050102010706020507" pitchFamily="18" charset="2"/>
                </a:rPr>
                <a:t>-</a:t>
              </a:r>
              <a:r>
                <a:rPr lang="en-US" altLang="ja-JP" sz="1600" dirty="0" smtClean="0">
                  <a:solidFill>
                    <a:srgbClr val="FF0000"/>
                  </a:solidFill>
                </a:rPr>
                <a:t>,3/2</a:t>
              </a:r>
              <a:r>
                <a:rPr lang="en-US" altLang="ja-JP" sz="1600" baseline="30000" dirty="0" smtClean="0">
                  <a:solidFill>
                    <a:srgbClr val="FF0000"/>
                  </a:solidFill>
                  <a:latin typeface="Symbol" panose="05050102010706020507" pitchFamily="18" charset="2"/>
                </a:rPr>
                <a:t>-</a:t>
              </a:r>
              <a:r>
                <a:rPr lang="en-US" altLang="ja-JP" sz="1600" dirty="0" smtClean="0">
                  <a:solidFill>
                    <a:srgbClr val="FF0000"/>
                  </a:solidFill>
                </a:rPr>
                <a:t>,</a:t>
              </a:r>
            </a:p>
            <a:p>
              <a:pPr algn="r"/>
              <a:r>
                <a:rPr lang="en-US" altLang="ja-JP" sz="1600" dirty="0" smtClean="0">
                  <a:solidFill>
                    <a:srgbClr val="FF0000"/>
                  </a:solidFill>
                </a:rPr>
                <a:t>5/2</a:t>
              </a:r>
              <a:r>
                <a:rPr lang="en-US" altLang="ja-JP" sz="1600" baseline="30000" dirty="0" smtClean="0">
                  <a:solidFill>
                    <a:srgbClr val="FF0000"/>
                  </a:solidFill>
                  <a:latin typeface="Symbol" panose="05050102010706020507" pitchFamily="18" charset="2"/>
                </a:rPr>
                <a:t>-</a:t>
              </a:r>
              <a:r>
                <a:rPr lang="en-US" altLang="ja-JP" sz="1600" dirty="0" smtClean="0">
                  <a:solidFill>
                    <a:srgbClr val="FF0000"/>
                  </a:solidFill>
                </a:rPr>
                <a:t>)</a:t>
              </a:r>
              <a:endParaRPr lang="ja-JP" altLang="en-US" sz="1600" dirty="0">
                <a:solidFill>
                  <a:srgbClr val="FF0000"/>
                </a:solidFill>
              </a:endParaRPr>
            </a:p>
          </p:txBody>
        </p:sp>
      </p:grpSp>
      <p:grpSp>
        <p:nvGrpSpPr>
          <p:cNvPr id="5" name="グループ化 4"/>
          <p:cNvGrpSpPr/>
          <p:nvPr/>
        </p:nvGrpSpPr>
        <p:grpSpPr>
          <a:xfrm>
            <a:off x="-28282" y="2064239"/>
            <a:ext cx="3512193" cy="3294151"/>
            <a:chOff x="-28282" y="2064239"/>
            <a:chExt cx="3512193" cy="3294151"/>
          </a:xfrm>
        </p:grpSpPr>
        <p:sp>
          <p:nvSpPr>
            <p:cNvPr id="7" name="テキスト ボックス 6"/>
            <p:cNvSpPr txBox="1"/>
            <p:nvPr/>
          </p:nvSpPr>
          <p:spPr>
            <a:xfrm>
              <a:off x="505969" y="2530820"/>
              <a:ext cx="1659754" cy="338554"/>
            </a:xfrm>
            <a:prstGeom prst="rect">
              <a:avLst/>
            </a:prstGeom>
            <a:noFill/>
          </p:spPr>
          <p:txBody>
            <a:bodyPr wrap="square" rtlCol="0">
              <a:spAutoFit/>
            </a:bodyPr>
            <a:lstStyle/>
            <a:p>
              <a:r>
                <a:rPr lang="en-US" altLang="ja-JP" sz="1600" b="1" dirty="0" smtClean="0">
                  <a:solidFill>
                    <a:srgbClr val="FF0000"/>
                  </a:solidFill>
                  <a:latin typeface="Symbol" pitchFamily="18" charset="2"/>
                </a:rPr>
                <a:t>S</a:t>
              </a:r>
              <a:r>
                <a:rPr lang="en-US" altLang="ja-JP" sz="1600" dirty="0" smtClean="0">
                  <a:solidFill>
                    <a:srgbClr val="FF0000"/>
                  </a:solidFill>
                </a:rPr>
                <a:t>(1/2</a:t>
              </a:r>
              <a:r>
                <a:rPr lang="en-US" altLang="ja-JP" sz="1600" baseline="30000" dirty="0" smtClean="0">
                  <a:solidFill>
                    <a:srgbClr val="FF0000"/>
                  </a:solidFill>
                  <a:latin typeface="Symbol" panose="05050102010706020507" pitchFamily="18" charset="2"/>
                </a:rPr>
                <a:t>-</a:t>
              </a:r>
              <a:r>
                <a:rPr lang="en-US" altLang="ja-JP" sz="1600" dirty="0">
                  <a:solidFill>
                    <a:srgbClr val="FF0000"/>
                  </a:solidFill>
                </a:rPr>
                <a:t>,3/2</a:t>
              </a:r>
              <a:r>
                <a:rPr lang="en-US" altLang="ja-JP" sz="1600" baseline="30000" dirty="0">
                  <a:solidFill>
                    <a:srgbClr val="FF0000"/>
                  </a:solidFill>
                  <a:latin typeface="Symbol" panose="05050102010706020507" pitchFamily="18" charset="2"/>
                </a:rPr>
                <a:t>-</a:t>
              </a:r>
              <a:r>
                <a:rPr lang="en-US" altLang="ja-JP" sz="1600" dirty="0">
                  <a:solidFill>
                    <a:srgbClr val="FF0000"/>
                  </a:solidFill>
                </a:rPr>
                <a:t>,5/2</a:t>
              </a:r>
              <a:r>
                <a:rPr lang="en-US" altLang="ja-JP" sz="1600" baseline="30000" dirty="0">
                  <a:solidFill>
                    <a:srgbClr val="FF0000"/>
                  </a:solidFill>
                  <a:latin typeface="Symbol" panose="05050102010706020507" pitchFamily="18" charset="2"/>
                </a:rPr>
                <a:t>-</a:t>
              </a:r>
              <a:r>
                <a:rPr lang="en-US" altLang="ja-JP" sz="1600" dirty="0">
                  <a:solidFill>
                    <a:srgbClr val="FF0000"/>
                  </a:solidFill>
                </a:rPr>
                <a:t>)</a:t>
              </a:r>
              <a:endParaRPr lang="ja-JP" altLang="en-US" sz="1600" dirty="0">
                <a:solidFill>
                  <a:srgbClr val="FF0000"/>
                </a:solidFill>
              </a:endParaRPr>
            </a:p>
          </p:txBody>
        </p:sp>
        <p:sp>
          <p:nvSpPr>
            <p:cNvPr id="8" name="テキスト ボックス 7"/>
            <p:cNvSpPr txBox="1"/>
            <p:nvPr/>
          </p:nvSpPr>
          <p:spPr>
            <a:xfrm>
              <a:off x="146146" y="2676862"/>
              <a:ext cx="1220349" cy="338554"/>
            </a:xfrm>
            <a:prstGeom prst="rect">
              <a:avLst/>
            </a:prstGeom>
            <a:noFill/>
          </p:spPr>
          <p:txBody>
            <a:bodyPr wrap="square" rtlCol="0">
              <a:spAutoFit/>
            </a:bodyPr>
            <a:lstStyle/>
            <a:p>
              <a:r>
                <a:rPr lang="en-US" altLang="ja-JP" sz="1600" b="1" dirty="0" smtClean="0">
                  <a:solidFill>
                    <a:srgbClr val="FF0000"/>
                  </a:solidFill>
                  <a:latin typeface="Symbol" pitchFamily="18" charset="2"/>
                </a:rPr>
                <a:t>S</a:t>
              </a:r>
              <a:r>
                <a:rPr lang="en-US" altLang="ja-JP" sz="1600" dirty="0" smtClean="0">
                  <a:solidFill>
                    <a:srgbClr val="FF0000"/>
                  </a:solidFill>
                </a:rPr>
                <a:t>(1/2-,3/2-)</a:t>
              </a:r>
              <a:endParaRPr lang="ja-JP" altLang="en-US" sz="1600" dirty="0">
                <a:solidFill>
                  <a:srgbClr val="FF0000"/>
                </a:solidFill>
              </a:endParaRPr>
            </a:p>
          </p:txBody>
        </p:sp>
        <p:sp>
          <p:nvSpPr>
            <p:cNvPr id="9" name="テキスト ボックス 8"/>
            <p:cNvSpPr txBox="1"/>
            <p:nvPr/>
          </p:nvSpPr>
          <p:spPr>
            <a:xfrm>
              <a:off x="54660" y="2304389"/>
              <a:ext cx="1256950" cy="338554"/>
            </a:xfrm>
            <a:prstGeom prst="rect">
              <a:avLst/>
            </a:prstGeom>
            <a:noFill/>
          </p:spPr>
          <p:txBody>
            <a:bodyPr wrap="square" rtlCol="0">
              <a:spAutoFit/>
            </a:bodyPr>
            <a:lstStyle/>
            <a:p>
              <a:r>
                <a:rPr lang="en-US" altLang="ja-JP" sz="1600" b="1" dirty="0" smtClean="0">
                  <a:solidFill>
                    <a:srgbClr val="0000FF"/>
                  </a:solidFill>
                  <a:latin typeface="Symbol" pitchFamily="18" charset="2"/>
                </a:rPr>
                <a:t>S</a:t>
              </a:r>
              <a:r>
                <a:rPr lang="en-US" altLang="ja-JP" sz="1600" dirty="0" smtClean="0">
                  <a:solidFill>
                    <a:srgbClr val="0000FF"/>
                  </a:solidFill>
                </a:rPr>
                <a:t>(1/2-,3/2-)</a:t>
              </a:r>
              <a:endParaRPr lang="ja-JP" altLang="en-US" sz="1600" dirty="0">
                <a:solidFill>
                  <a:srgbClr val="0000FF"/>
                </a:solidFill>
              </a:endParaRPr>
            </a:p>
          </p:txBody>
        </p:sp>
        <p:sp>
          <p:nvSpPr>
            <p:cNvPr id="12" name="テキスト ボックス 11"/>
            <p:cNvSpPr txBox="1"/>
            <p:nvPr/>
          </p:nvSpPr>
          <p:spPr>
            <a:xfrm>
              <a:off x="-28282" y="2064239"/>
              <a:ext cx="1715534" cy="369332"/>
            </a:xfrm>
            <a:prstGeom prst="rect">
              <a:avLst/>
            </a:prstGeom>
            <a:noFill/>
          </p:spPr>
          <p:txBody>
            <a:bodyPr wrap="none" rtlCol="0">
              <a:spAutoFit/>
            </a:bodyPr>
            <a:lstStyle/>
            <a:p>
              <a:r>
                <a:rPr lang="en-US" altLang="ja-JP" b="1" dirty="0" smtClean="0">
                  <a:solidFill>
                    <a:srgbClr val="0000FF"/>
                  </a:solidFill>
                  <a:latin typeface="Symbol" pitchFamily="18" charset="2"/>
                </a:rPr>
                <a:t>L</a:t>
              </a:r>
              <a:r>
                <a:rPr lang="en-US" altLang="ja-JP" sz="1600" dirty="0" smtClean="0">
                  <a:solidFill>
                    <a:srgbClr val="0000FF"/>
                  </a:solidFill>
                </a:rPr>
                <a:t>(1/2</a:t>
              </a:r>
              <a:r>
                <a:rPr lang="en-US" altLang="ja-JP" sz="1600" baseline="30000" dirty="0" smtClean="0">
                  <a:solidFill>
                    <a:srgbClr val="0000FF"/>
                  </a:solidFill>
                  <a:latin typeface="Symbol" panose="05050102010706020507" pitchFamily="18" charset="2"/>
                </a:rPr>
                <a:t>-</a:t>
              </a:r>
              <a:r>
                <a:rPr lang="en-US" altLang="ja-JP" sz="1600" dirty="0">
                  <a:solidFill>
                    <a:srgbClr val="0000FF"/>
                  </a:solidFill>
                </a:rPr>
                <a:t>,3/2</a:t>
              </a:r>
              <a:r>
                <a:rPr lang="en-US" altLang="ja-JP" sz="1600" baseline="30000" dirty="0">
                  <a:solidFill>
                    <a:srgbClr val="0000FF"/>
                  </a:solidFill>
                  <a:latin typeface="Symbol" panose="05050102010706020507" pitchFamily="18" charset="2"/>
                </a:rPr>
                <a:t>-</a:t>
              </a:r>
              <a:r>
                <a:rPr lang="en-US" altLang="ja-JP" sz="1600" dirty="0">
                  <a:solidFill>
                    <a:srgbClr val="0000FF"/>
                  </a:solidFill>
                </a:rPr>
                <a:t>,</a:t>
              </a:r>
              <a:r>
                <a:rPr lang="en-US" altLang="ja-JP" sz="1600" dirty="0" smtClean="0">
                  <a:solidFill>
                    <a:srgbClr val="0000FF"/>
                  </a:solidFill>
                </a:rPr>
                <a:t>5/2</a:t>
              </a:r>
              <a:r>
                <a:rPr lang="en-US" altLang="ja-JP" sz="1600" baseline="30000" dirty="0" smtClean="0">
                  <a:solidFill>
                    <a:srgbClr val="0000FF"/>
                  </a:solidFill>
                  <a:latin typeface="Symbol" panose="05050102010706020507" pitchFamily="18" charset="2"/>
                </a:rPr>
                <a:t>-</a:t>
              </a:r>
              <a:r>
                <a:rPr lang="en-US" altLang="ja-JP" sz="1600" dirty="0" smtClean="0">
                  <a:solidFill>
                    <a:srgbClr val="0000FF"/>
                  </a:solidFill>
                </a:rPr>
                <a:t>)</a:t>
              </a:r>
              <a:endParaRPr lang="ja-JP" altLang="en-US" sz="1600" dirty="0">
                <a:solidFill>
                  <a:srgbClr val="0000FF"/>
                </a:solidFill>
              </a:endParaRPr>
            </a:p>
          </p:txBody>
        </p:sp>
        <p:sp>
          <p:nvSpPr>
            <p:cNvPr id="14" name="テキスト ボックス 13"/>
            <p:cNvSpPr txBox="1"/>
            <p:nvPr/>
          </p:nvSpPr>
          <p:spPr>
            <a:xfrm>
              <a:off x="-15230" y="3215315"/>
              <a:ext cx="1244251" cy="369332"/>
            </a:xfrm>
            <a:prstGeom prst="rect">
              <a:avLst/>
            </a:prstGeom>
            <a:noFill/>
          </p:spPr>
          <p:txBody>
            <a:bodyPr wrap="none" rtlCol="0">
              <a:spAutoFit/>
            </a:bodyPr>
            <a:lstStyle/>
            <a:p>
              <a:r>
                <a:rPr lang="en-US" altLang="ja-JP" b="1" dirty="0" smtClean="0">
                  <a:solidFill>
                    <a:srgbClr val="FF0000"/>
                  </a:solidFill>
                  <a:latin typeface="Symbol" panose="05050102010706020507" pitchFamily="18" charset="2"/>
                  <a:cs typeface="Times New Roman" panose="02020603050405020304" pitchFamily="18" charset="0"/>
                </a:rPr>
                <a:t>L</a:t>
              </a:r>
              <a:r>
                <a:rPr lang="en-US" altLang="ja-JP" sz="1600" dirty="0" smtClean="0">
                  <a:solidFill>
                    <a:srgbClr val="FF0000"/>
                  </a:solidFill>
                </a:rPr>
                <a:t>(1/2</a:t>
              </a:r>
              <a:r>
                <a:rPr lang="en-US" altLang="ja-JP" sz="1600" baseline="30000" dirty="0" smtClean="0">
                  <a:solidFill>
                    <a:srgbClr val="FF0000"/>
                  </a:solidFill>
                  <a:latin typeface="Symbol" panose="05050102010706020507" pitchFamily="18" charset="2"/>
                </a:rPr>
                <a:t>-</a:t>
              </a:r>
              <a:r>
                <a:rPr lang="en-US" altLang="ja-JP" sz="1600" dirty="0" smtClean="0">
                  <a:solidFill>
                    <a:srgbClr val="FF0000"/>
                  </a:solidFill>
                </a:rPr>
                <a:t>,3/2</a:t>
              </a:r>
              <a:r>
                <a:rPr lang="en-US" altLang="ja-JP" sz="1600" baseline="30000" dirty="0" smtClean="0">
                  <a:solidFill>
                    <a:srgbClr val="FF0000"/>
                  </a:solidFill>
                  <a:latin typeface="Symbol" panose="05050102010706020507" pitchFamily="18" charset="2"/>
                </a:rPr>
                <a:t>-</a:t>
              </a:r>
              <a:r>
                <a:rPr lang="en-US" altLang="ja-JP" sz="1600" dirty="0" smtClean="0">
                  <a:solidFill>
                    <a:srgbClr val="FF0000"/>
                  </a:solidFill>
                </a:rPr>
                <a:t>)</a:t>
              </a:r>
              <a:endParaRPr lang="ja-JP" altLang="en-US" sz="1600" dirty="0">
                <a:solidFill>
                  <a:srgbClr val="FF0000"/>
                </a:solidFill>
              </a:endParaRPr>
            </a:p>
          </p:txBody>
        </p:sp>
        <p:grpSp>
          <p:nvGrpSpPr>
            <p:cNvPr id="20" name="グループ化 19"/>
            <p:cNvGrpSpPr/>
            <p:nvPr/>
          </p:nvGrpSpPr>
          <p:grpSpPr>
            <a:xfrm>
              <a:off x="135626" y="2370180"/>
              <a:ext cx="3348285" cy="2988210"/>
              <a:chOff x="14008" y="2374338"/>
              <a:chExt cx="3348285" cy="3917863"/>
            </a:xfrm>
          </p:grpSpPr>
          <p:cxnSp>
            <p:nvCxnSpPr>
              <p:cNvPr id="23" name="直線コネクタ 22"/>
              <p:cNvCxnSpPr/>
              <p:nvPr/>
            </p:nvCxnSpPr>
            <p:spPr>
              <a:xfrm>
                <a:off x="747176" y="5917343"/>
                <a:ext cx="115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747176" y="5558898"/>
                <a:ext cx="1152000" cy="0"/>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747176" y="4477181"/>
                <a:ext cx="1152000" cy="0"/>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755127" y="3893888"/>
                <a:ext cx="115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763078" y="2654885"/>
                <a:ext cx="1152000"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1097602" y="3083951"/>
                <a:ext cx="828000"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1092494" y="2584578"/>
                <a:ext cx="830535" cy="0"/>
              </a:xfrm>
              <a:prstGeom prst="line">
                <a:avLst/>
              </a:prstGeom>
              <a:ln w="38100">
                <a:solidFill>
                  <a:srgbClr val="0000FF"/>
                </a:solidFill>
                <a:prstDash val="sysDot"/>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762950" y="2374338"/>
                <a:ext cx="1152000"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757737" y="3146912"/>
                <a:ext cx="1152000"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14809" y="5279101"/>
                <a:ext cx="845103" cy="443881"/>
              </a:xfrm>
              <a:prstGeom prst="rect">
                <a:avLst/>
              </a:prstGeom>
              <a:noFill/>
              <a:ln>
                <a:noFill/>
              </a:ln>
            </p:spPr>
            <p:txBody>
              <a:bodyPr wrap="none" rtlCol="0">
                <a:spAutoFit/>
              </a:bodyPr>
              <a:lstStyle/>
              <a:p>
                <a:r>
                  <a:rPr lang="en-US" altLang="ja-JP" sz="1600" b="1" dirty="0" smtClean="0">
                    <a:solidFill>
                      <a:schemeClr val="bg1">
                        <a:lumMod val="75000"/>
                      </a:schemeClr>
                    </a:solidFill>
                    <a:latin typeface="Symbol" panose="05050102010706020507" pitchFamily="18" charset="2"/>
                  </a:rPr>
                  <a:t>S</a:t>
                </a:r>
                <a:r>
                  <a:rPr lang="en-US" altLang="ja-JP" sz="1600" b="1" dirty="0" smtClean="0">
                    <a:solidFill>
                      <a:schemeClr val="bg1">
                        <a:lumMod val="75000"/>
                      </a:schemeClr>
                    </a:solidFill>
                  </a:rPr>
                  <a:t>(1/2</a:t>
                </a:r>
                <a:r>
                  <a:rPr lang="en-US" altLang="ja-JP" sz="1600" b="1" baseline="30000" dirty="0">
                    <a:solidFill>
                      <a:schemeClr val="bg1">
                        <a:lumMod val="75000"/>
                      </a:schemeClr>
                    </a:solidFill>
                  </a:rPr>
                  <a:t>+</a:t>
                </a:r>
                <a:r>
                  <a:rPr lang="en-US" altLang="ja-JP" sz="1600" b="1" dirty="0">
                    <a:solidFill>
                      <a:schemeClr val="bg1">
                        <a:lumMod val="75000"/>
                      </a:schemeClr>
                    </a:solidFill>
                  </a:rPr>
                  <a:t>) </a:t>
                </a:r>
                <a:endParaRPr lang="ja-JP" altLang="en-US" sz="1600" b="1" dirty="0">
                  <a:solidFill>
                    <a:schemeClr val="bg1">
                      <a:lumMod val="75000"/>
                    </a:schemeClr>
                  </a:solidFill>
                </a:endParaRPr>
              </a:p>
            </p:txBody>
          </p:sp>
          <p:sp>
            <p:nvSpPr>
              <p:cNvPr id="40" name="テキスト ボックス 39"/>
              <p:cNvSpPr txBox="1"/>
              <p:nvPr/>
            </p:nvSpPr>
            <p:spPr>
              <a:xfrm>
                <a:off x="683568" y="5953647"/>
                <a:ext cx="817853" cy="338554"/>
              </a:xfrm>
              <a:prstGeom prst="rect">
                <a:avLst/>
              </a:prstGeom>
              <a:noFill/>
              <a:ln>
                <a:noFill/>
              </a:ln>
            </p:spPr>
            <p:txBody>
              <a:bodyPr wrap="none" rtlCol="0">
                <a:spAutoFit/>
              </a:bodyPr>
              <a:lstStyle/>
              <a:p>
                <a:r>
                  <a:rPr lang="en-US" altLang="ja-JP" sz="1600" b="1" dirty="0" smtClean="0">
                    <a:solidFill>
                      <a:schemeClr val="bg1"/>
                    </a:solidFill>
                    <a:latin typeface="Symbol" panose="05050102010706020507" pitchFamily="18" charset="2"/>
                    <a:cs typeface="Times New Roman" panose="02020603050405020304" pitchFamily="18" charset="0"/>
                  </a:rPr>
                  <a:t>L</a:t>
                </a:r>
                <a:r>
                  <a:rPr lang="en-US" altLang="ja-JP" sz="1600" b="1" dirty="0" smtClean="0">
                    <a:solidFill>
                      <a:schemeClr val="bg1"/>
                    </a:solidFill>
                  </a:rPr>
                  <a:t>(1/2</a:t>
                </a:r>
                <a:r>
                  <a:rPr lang="en-US" altLang="ja-JP" sz="1600" b="1" baseline="30000" dirty="0">
                    <a:solidFill>
                      <a:schemeClr val="bg1"/>
                    </a:solidFill>
                  </a:rPr>
                  <a:t>+</a:t>
                </a:r>
                <a:r>
                  <a:rPr lang="en-US" altLang="ja-JP" sz="1600" b="1" dirty="0">
                    <a:solidFill>
                      <a:schemeClr val="bg1"/>
                    </a:solidFill>
                  </a:rPr>
                  <a:t>)</a:t>
                </a:r>
                <a:endParaRPr lang="ja-JP" altLang="en-US" sz="1600" b="1" dirty="0">
                  <a:solidFill>
                    <a:schemeClr val="bg1"/>
                  </a:solidFill>
                </a:endParaRPr>
              </a:p>
            </p:txBody>
          </p:sp>
          <p:sp>
            <p:nvSpPr>
              <p:cNvPr id="41" name="テキスト ボックス 40"/>
              <p:cNvSpPr txBox="1"/>
              <p:nvPr/>
            </p:nvSpPr>
            <p:spPr>
              <a:xfrm>
                <a:off x="14008" y="4254419"/>
                <a:ext cx="845103" cy="443881"/>
              </a:xfrm>
              <a:prstGeom prst="rect">
                <a:avLst/>
              </a:prstGeom>
              <a:noFill/>
              <a:ln>
                <a:noFill/>
              </a:ln>
            </p:spPr>
            <p:txBody>
              <a:bodyPr wrap="none" rtlCol="0">
                <a:spAutoFit/>
              </a:bodyPr>
              <a:lstStyle/>
              <a:p>
                <a:r>
                  <a:rPr lang="en-US" altLang="ja-JP" sz="1600" b="1" dirty="0" smtClean="0">
                    <a:solidFill>
                      <a:schemeClr val="bg1">
                        <a:lumMod val="75000"/>
                      </a:schemeClr>
                    </a:solidFill>
                    <a:latin typeface="Symbol" panose="05050102010706020507" pitchFamily="18" charset="2"/>
                  </a:rPr>
                  <a:t>S</a:t>
                </a:r>
                <a:r>
                  <a:rPr lang="en-US" altLang="ja-JP" sz="1600" b="1" dirty="0" smtClean="0">
                    <a:solidFill>
                      <a:schemeClr val="bg1">
                        <a:lumMod val="75000"/>
                      </a:schemeClr>
                    </a:solidFill>
                  </a:rPr>
                  <a:t>(3/2</a:t>
                </a:r>
                <a:r>
                  <a:rPr lang="en-US" altLang="ja-JP" sz="1600" b="1" baseline="30000" dirty="0">
                    <a:solidFill>
                      <a:schemeClr val="bg1">
                        <a:lumMod val="75000"/>
                      </a:schemeClr>
                    </a:solidFill>
                  </a:rPr>
                  <a:t>+</a:t>
                </a:r>
                <a:r>
                  <a:rPr lang="en-US" altLang="ja-JP" sz="1600" b="1" dirty="0">
                    <a:solidFill>
                      <a:schemeClr val="bg1">
                        <a:lumMod val="75000"/>
                      </a:schemeClr>
                    </a:solidFill>
                  </a:rPr>
                  <a:t>) </a:t>
                </a:r>
                <a:endParaRPr lang="ja-JP" altLang="en-US" sz="1600" b="1" dirty="0">
                  <a:solidFill>
                    <a:schemeClr val="bg1">
                      <a:lumMod val="75000"/>
                    </a:schemeClr>
                  </a:solidFill>
                </a:endParaRPr>
              </a:p>
            </p:txBody>
          </p:sp>
          <p:cxnSp>
            <p:nvCxnSpPr>
              <p:cNvPr id="48" name="直線コネクタ 47"/>
              <p:cNvCxnSpPr/>
              <p:nvPr/>
            </p:nvCxnSpPr>
            <p:spPr>
              <a:xfrm>
                <a:off x="2052726" y="5557302"/>
                <a:ext cx="1309567" cy="159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V="1">
                <a:off x="2051720" y="4477181"/>
                <a:ext cx="1310573" cy="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flipV="1">
                <a:off x="2051720" y="3889887"/>
                <a:ext cx="131057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flipV="1">
                <a:off x="2051720" y="2557720"/>
                <a:ext cx="131057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flipV="1">
                <a:off x="2051720" y="3070739"/>
                <a:ext cx="131057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flipV="1">
                <a:off x="2051720" y="3146912"/>
                <a:ext cx="1310573" cy="138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flipV="1">
                <a:off x="2051720" y="2654143"/>
                <a:ext cx="1310573" cy="74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V="1">
                <a:off x="2051720" y="2390989"/>
                <a:ext cx="1310573" cy="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0" name="テキスト ボックス 89"/>
            <p:cNvSpPr txBox="1"/>
            <p:nvPr/>
          </p:nvSpPr>
          <p:spPr>
            <a:xfrm>
              <a:off x="-24365" y="2885941"/>
              <a:ext cx="1244251" cy="369332"/>
            </a:xfrm>
            <a:prstGeom prst="rect">
              <a:avLst/>
            </a:prstGeom>
            <a:noFill/>
          </p:spPr>
          <p:txBody>
            <a:bodyPr wrap="none" rtlCol="0">
              <a:spAutoFit/>
            </a:bodyPr>
            <a:lstStyle/>
            <a:p>
              <a:r>
                <a:rPr lang="en-US" altLang="ja-JP" b="1" dirty="0" smtClean="0">
                  <a:solidFill>
                    <a:srgbClr val="0000FF"/>
                  </a:solidFill>
                  <a:latin typeface="Symbol" panose="05050102010706020507" pitchFamily="18" charset="2"/>
                  <a:cs typeface="Times New Roman" panose="02020603050405020304" pitchFamily="18" charset="0"/>
                </a:rPr>
                <a:t>L</a:t>
              </a:r>
              <a:r>
                <a:rPr lang="en-US" altLang="ja-JP" sz="1600" dirty="0" smtClean="0">
                  <a:solidFill>
                    <a:srgbClr val="0000FF"/>
                  </a:solidFill>
                </a:rPr>
                <a:t>(1/2</a:t>
              </a:r>
              <a:r>
                <a:rPr lang="en-US" altLang="ja-JP" sz="1600" baseline="30000" dirty="0" smtClean="0">
                  <a:solidFill>
                    <a:srgbClr val="0000FF"/>
                  </a:solidFill>
                  <a:latin typeface="Symbol" panose="05050102010706020507" pitchFamily="18" charset="2"/>
                </a:rPr>
                <a:t>-</a:t>
              </a:r>
              <a:r>
                <a:rPr lang="en-US" altLang="ja-JP" sz="1600" dirty="0" smtClean="0">
                  <a:solidFill>
                    <a:srgbClr val="0000FF"/>
                  </a:solidFill>
                </a:rPr>
                <a:t>,3/2</a:t>
              </a:r>
              <a:r>
                <a:rPr lang="en-US" altLang="ja-JP" sz="1600" baseline="30000" dirty="0" smtClean="0">
                  <a:solidFill>
                    <a:srgbClr val="0000FF"/>
                  </a:solidFill>
                  <a:latin typeface="Symbol" panose="05050102010706020507" pitchFamily="18" charset="2"/>
                </a:rPr>
                <a:t>-</a:t>
              </a:r>
              <a:r>
                <a:rPr lang="en-US" altLang="ja-JP" sz="1600" dirty="0" smtClean="0">
                  <a:solidFill>
                    <a:srgbClr val="0000FF"/>
                  </a:solidFill>
                </a:rPr>
                <a:t>)</a:t>
              </a:r>
              <a:endParaRPr lang="ja-JP" altLang="en-US" sz="1600" dirty="0">
                <a:solidFill>
                  <a:srgbClr val="0000FF"/>
                </a:solidFill>
              </a:endParaRPr>
            </a:p>
          </p:txBody>
        </p:sp>
      </p:grpSp>
      <p:sp>
        <p:nvSpPr>
          <p:cNvPr id="91" name="テキスト ボックス 90"/>
          <p:cNvSpPr txBox="1"/>
          <p:nvPr/>
        </p:nvSpPr>
        <p:spPr>
          <a:xfrm>
            <a:off x="4894155" y="2601889"/>
            <a:ext cx="352982" cy="461665"/>
          </a:xfrm>
          <a:prstGeom prst="rect">
            <a:avLst/>
          </a:prstGeom>
          <a:noFill/>
        </p:spPr>
        <p:txBody>
          <a:bodyPr wrap="none" rtlCol="0">
            <a:spAutoFit/>
          </a:bodyPr>
          <a:lstStyle/>
          <a:p>
            <a:r>
              <a:rPr lang="en-US" altLang="ja-JP" sz="2400" b="1" i="1" dirty="0" smtClean="0">
                <a:solidFill>
                  <a:srgbClr val="FF0000"/>
                </a:solidFill>
                <a:latin typeface="Symbol" panose="05050102010706020507" pitchFamily="18" charset="2"/>
              </a:rPr>
              <a:t>l</a:t>
            </a:r>
            <a:endParaRPr kumimoji="1" lang="ja-JP" altLang="en-US" sz="2400" b="1" i="1" dirty="0">
              <a:solidFill>
                <a:srgbClr val="FF0000"/>
              </a:solidFill>
              <a:latin typeface="Symbol" panose="05050102010706020507" pitchFamily="18" charset="2"/>
            </a:endParaRPr>
          </a:p>
        </p:txBody>
      </p:sp>
      <p:sp>
        <p:nvSpPr>
          <p:cNvPr id="92" name="テキスト ボックス 91"/>
          <p:cNvSpPr txBox="1"/>
          <p:nvPr/>
        </p:nvSpPr>
        <p:spPr>
          <a:xfrm>
            <a:off x="3763275" y="3320306"/>
            <a:ext cx="352982" cy="461665"/>
          </a:xfrm>
          <a:prstGeom prst="rect">
            <a:avLst/>
          </a:prstGeom>
          <a:noFill/>
        </p:spPr>
        <p:txBody>
          <a:bodyPr wrap="none" rtlCol="0">
            <a:spAutoFit/>
          </a:bodyPr>
          <a:lstStyle/>
          <a:p>
            <a:r>
              <a:rPr lang="en-US" altLang="ja-JP" sz="2400" b="1" i="1" dirty="0" smtClean="0">
                <a:solidFill>
                  <a:srgbClr val="FF0000"/>
                </a:solidFill>
                <a:latin typeface="Symbol" panose="05050102010706020507" pitchFamily="18" charset="2"/>
              </a:rPr>
              <a:t>l</a:t>
            </a:r>
            <a:endParaRPr kumimoji="1" lang="ja-JP" altLang="en-US" sz="2400" b="1" i="1" dirty="0">
              <a:solidFill>
                <a:srgbClr val="FF0000"/>
              </a:solidFill>
              <a:latin typeface="Symbol" panose="05050102010706020507" pitchFamily="18" charset="2"/>
            </a:endParaRPr>
          </a:p>
        </p:txBody>
      </p:sp>
      <p:sp>
        <p:nvSpPr>
          <p:cNvPr id="93" name="テキスト ボックス 92"/>
          <p:cNvSpPr txBox="1"/>
          <p:nvPr/>
        </p:nvSpPr>
        <p:spPr>
          <a:xfrm>
            <a:off x="3918905" y="2904114"/>
            <a:ext cx="352982" cy="461665"/>
          </a:xfrm>
          <a:prstGeom prst="rect">
            <a:avLst/>
          </a:prstGeom>
          <a:noFill/>
        </p:spPr>
        <p:txBody>
          <a:bodyPr wrap="none" rtlCol="0">
            <a:spAutoFit/>
          </a:bodyPr>
          <a:lstStyle/>
          <a:p>
            <a:r>
              <a:rPr lang="en-US" altLang="ja-JP" sz="2400" b="1" i="1" dirty="0" smtClean="0">
                <a:solidFill>
                  <a:srgbClr val="FF0000"/>
                </a:solidFill>
                <a:latin typeface="Symbol" panose="05050102010706020507" pitchFamily="18" charset="2"/>
              </a:rPr>
              <a:t>l</a:t>
            </a:r>
            <a:endParaRPr kumimoji="1" lang="ja-JP" altLang="en-US" sz="2400" b="1" i="1" dirty="0">
              <a:solidFill>
                <a:srgbClr val="FF0000"/>
              </a:solidFill>
              <a:latin typeface="Symbol" panose="05050102010706020507" pitchFamily="18" charset="2"/>
            </a:endParaRPr>
          </a:p>
        </p:txBody>
      </p:sp>
      <p:sp>
        <p:nvSpPr>
          <p:cNvPr id="94" name="テキスト ボックス 93"/>
          <p:cNvSpPr txBox="1"/>
          <p:nvPr/>
        </p:nvSpPr>
        <p:spPr>
          <a:xfrm>
            <a:off x="3687984" y="2121919"/>
            <a:ext cx="352982" cy="461665"/>
          </a:xfrm>
          <a:prstGeom prst="rect">
            <a:avLst/>
          </a:prstGeom>
          <a:noFill/>
        </p:spPr>
        <p:txBody>
          <a:bodyPr wrap="none" rtlCol="0">
            <a:spAutoFit/>
          </a:bodyPr>
          <a:lstStyle/>
          <a:p>
            <a:r>
              <a:rPr lang="en-US" altLang="ja-JP" sz="2400" b="1" i="1" dirty="0" smtClean="0">
                <a:solidFill>
                  <a:srgbClr val="0000FF"/>
                </a:solidFill>
                <a:latin typeface="Symbol" panose="05050102010706020507" pitchFamily="18" charset="2"/>
              </a:rPr>
              <a:t>r</a:t>
            </a:r>
            <a:endParaRPr kumimoji="1" lang="ja-JP" altLang="en-US" sz="2400" b="1" i="1" dirty="0">
              <a:solidFill>
                <a:srgbClr val="0000FF"/>
              </a:solidFill>
              <a:latin typeface="Symbol" panose="05050102010706020507" pitchFamily="18" charset="2"/>
            </a:endParaRPr>
          </a:p>
        </p:txBody>
      </p:sp>
      <p:sp>
        <p:nvSpPr>
          <p:cNvPr id="95" name="テキスト ボックス 94"/>
          <p:cNvSpPr txBox="1"/>
          <p:nvPr/>
        </p:nvSpPr>
        <p:spPr>
          <a:xfrm>
            <a:off x="3849766" y="2293112"/>
            <a:ext cx="352982" cy="461665"/>
          </a:xfrm>
          <a:prstGeom prst="rect">
            <a:avLst/>
          </a:prstGeom>
          <a:noFill/>
        </p:spPr>
        <p:txBody>
          <a:bodyPr wrap="none" rtlCol="0">
            <a:spAutoFit/>
          </a:bodyPr>
          <a:lstStyle/>
          <a:p>
            <a:r>
              <a:rPr lang="en-US" altLang="ja-JP" sz="2400" b="1" i="1" dirty="0" smtClean="0">
                <a:solidFill>
                  <a:srgbClr val="0000FF"/>
                </a:solidFill>
                <a:latin typeface="Symbol" panose="05050102010706020507" pitchFamily="18" charset="2"/>
              </a:rPr>
              <a:t>r</a:t>
            </a:r>
            <a:endParaRPr kumimoji="1" lang="ja-JP" altLang="en-US" sz="2400" b="1" i="1" dirty="0">
              <a:solidFill>
                <a:srgbClr val="0000FF"/>
              </a:solidFill>
              <a:latin typeface="Symbol" panose="05050102010706020507" pitchFamily="18" charset="2"/>
            </a:endParaRPr>
          </a:p>
        </p:txBody>
      </p:sp>
      <p:sp>
        <p:nvSpPr>
          <p:cNvPr id="96" name="テキスト ボックス 95"/>
          <p:cNvSpPr txBox="1"/>
          <p:nvPr/>
        </p:nvSpPr>
        <p:spPr>
          <a:xfrm>
            <a:off x="5646296" y="2510041"/>
            <a:ext cx="352982" cy="461665"/>
          </a:xfrm>
          <a:prstGeom prst="rect">
            <a:avLst/>
          </a:prstGeom>
          <a:noFill/>
        </p:spPr>
        <p:txBody>
          <a:bodyPr wrap="none" rtlCol="0">
            <a:spAutoFit/>
          </a:bodyPr>
          <a:lstStyle/>
          <a:p>
            <a:r>
              <a:rPr lang="en-US" altLang="ja-JP" sz="2400" b="1" i="1" dirty="0" smtClean="0">
                <a:solidFill>
                  <a:srgbClr val="0000FF"/>
                </a:solidFill>
                <a:latin typeface="Symbol" panose="05050102010706020507" pitchFamily="18" charset="2"/>
              </a:rPr>
              <a:t>r</a:t>
            </a:r>
            <a:endParaRPr kumimoji="1" lang="ja-JP" altLang="en-US" sz="2400" b="1" i="1" dirty="0">
              <a:solidFill>
                <a:srgbClr val="0000FF"/>
              </a:solidFill>
              <a:latin typeface="Symbol" panose="05050102010706020507" pitchFamily="18" charset="2"/>
            </a:endParaRPr>
          </a:p>
        </p:txBody>
      </p:sp>
      <p:sp>
        <p:nvSpPr>
          <p:cNvPr id="97" name="テキスト ボックス 96"/>
          <p:cNvSpPr txBox="1"/>
          <p:nvPr/>
        </p:nvSpPr>
        <p:spPr>
          <a:xfrm>
            <a:off x="63082" y="1236581"/>
            <a:ext cx="2225353" cy="461665"/>
          </a:xfrm>
          <a:prstGeom prst="rect">
            <a:avLst/>
          </a:prstGeom>
          <a:noFill/>
        </p:spPr>
        <p:txBody>
          <a:bodyPr wrap="none" rtlCol="0">
            <a:spAutoFit/>
          </a:bodyPr>
          <a:lstStyle/>
          <a:p>
            <a:r>
              <a:rPr kumimoji="1" lang="en-US" altLang="ja-JP" sz="2400" i="1" dirty="0" smtClean="0"/>
              <a:t>Strange baryons</a:t>
            </a:r>
            <a:endParaRPr kumimoji="1" lang="ja-JP" altLang="en-US" sz="2400" i="1" dirty="0"/>
          </a:p>
        </p:txBody>
      </p:sp>
      <p:sp>
        <p:nvSpPr>
          <p:cNvPr id="98" name="テキスト ボックス 97"/>
          <p:cNvSpPr txBox="1"/>
          <p:nvPr/>
        </p:nvSpPr>
        <p:spPr>
          <a:xfrm>
            <a:off x="6778531" y="1237119"/>
            <a:ext cx="2387257" cy="461665"/>
          </a:xfrm>
          <a:prstGeom prst="rect">
            <a:avLst/>
          </a:prstGeom>
          <a:noFill/>
        </p:spPr>
        <p:txBody>
          <a:bodyPr wrap="none" rtlCol="0">
            <a:spAutoFit/>
          </a:bodyPr>
          <a:lstStyle/>
          <a:p>
            <a:r>
              <a:rPr lang="en-US" altLang="ja-JP" sz="2400" i="1" dirty="0" smtClean="0"/>
              <a:t>Charmed</a:t>
            </a:r>
            <a:r>
              <a:rPr kumimoji="1" lang="en-US" altLang="ja-JP" sz="2400" i="1" dirty="0" smtClean="0"/>
              <a:t> baryons</a:t>
            </a:r>
            <a:endParaRPr kumimoji="1" lang="ja-JP" altLang="en-US" sz="2400" i="1" dirty="0"/>
          </a:p>
        </p:txBody>
      </p:sp>
      <p:cxnSp>
        <p:nvCxnSpPr>
          <p:cNvPr id="27" name="直線コネクタ 26"/>
          <p:cNvCxnSpPr/>
          <p:nvPr/>
        </p:nvCxnSpPr>
        <p:spPr>
          <a:xfrm>
            <a:off x="3483911" y="1908864"/>
            <a:ext cx="0" cy="3200400"/>
          </a:xfrm>
          <a:prstGeom prst="line">
            <a:avLst/>
          </a:prstGeom>
          <a:ln w="15875">
            <a:solidFill>
              <a:srgbClr val="FF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88090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コンテンツ プレースホルダ 2"/>
              <p:cNvSpPr>
                <a:spLocks noGrp="1"/>
              </p:cNvSpPr>
              <p:nvPr>
                <p:ph idx="1"/>
              </p:nvPr>
            </p:nvSpPr>
            <p:spPr>
              <a:xfrm>
                <a:off x="266698" y="897164"/>
                <a:ext cx="6518054" cy="1247757"/>
              </a:xfrm>
            </p:spPr>
            <p:txBody>
              <a:bodyPr/>
              <a:lstStyle/>
              <a:p>
                <a:r>
                  <a:rPr lang="en-US" altLang="ja-JP" sz="2800" dirty="0" smtClean="0">
                    <a:solidFill>
                      <a:srgbClr val="FFFF00"/>
                    </a:solidFill>
                  </a:rPr>
                  <a:t>λ</a:t>
                </a:r>
                <a:r>
                  <a:rPr lang="en-US" altLang="ja-JP" sz="2800" dirty="0">
                    <a:solidFill>
                      <a:schemeClr val="bg1"/>
                    </a:solidFill>
                  </a:rPr>
                  <a:t> and </a:t>
                </a:r>
                <a:r>
                  <a:rPr lang="en-US" altLang="ja-JP" sz="2800" dirty="0">
                    <a:solidFill>
                      <a:srgbClr val="00FFFF"/>
                    </a:solidFill>
                  </a:rPr>
                  <a:t>ρ</a:t>
                </a:r>
                <a:r>
                  <a:rPr lang="en-US" altLang="ja-JP" sz="2800" dirty="0">
                    <a:solidFill>
                      <a:schemeClr val="bg1"/>
                    </a:solidFill>
                  </a:rPr>
                  <a:t> motions split (Isotope Shift)</a:t>
                </a:r>
              </a:p>
              <a:p>
                <a:r>
                  <a:rPr lang="en-US" altLang="ja-JP" sz="2800" dirty="0" smtClean="0">
                    <a:solidFill>
                      <a:schemeClr val="bg1"/>
                    </a:solidFill>
                  </a:rPr>
                  <a:t>HQ spin </a:t>
                </a:r>
                <a:r>
                  <a:rPr lang="en-US" altLang="ja-JP" sz="2800" dirty="0" err="1" smtClean="0">
                    <a:solidFill>
                      <a:schemeClr val="bg1"/>
                    </a:solidFill>
                  </a:rPr>
                  <a:t>multiplet</a:t>
                </a:r>
                <a:r>
                  <a:rPr lang="en-US" altLang="ja-JP" sz="2800" dirty="0" smtClean="0">
                    <a:solidFill>
                      <a:schemeClr val="bg1"/>
                    </a:solidFill>
                  </a:rPr>
                  <a:t> </a:t>
                </a:r>
                <a:r>
                  <a:rPr lang="ja-JP" altLang="en-US" sz="2800" dirty="0" smtClean="0">
                    <a:solidFill>
                      <a:schemeClr val="bg1"/>
                    </a:solidFill>
                  </a:rPr>
                  <a:t>（</a:t>
                </a:r>
                <a14:m>
                  <m:oMath xmlns:m="http://schemas.openxmlformats.org/officeDocument/2006/math">
                    <m:sSub>
                      <m:sSubPr>
                        <m:ctrlPr>
                          <a:rPr lang="en-US" altLang="ja-JP" sz="2800" i="1">
                            <a:solidFill>
                              <a:srgbClr val="FFFF00"/>
                            </a:solidFill>
                            <a:latin typeface="Cambria Math" panose="02040503050406030204" pitchFamily="18" charset="0"/>
                          </a:rPr>
                        </m:ctrlPr>
                      </m:sSubPr>
                      <m:e>
                        <m:acc>
                          <m:accPr>
                            <m:chr m:val="⃑"/>
                            <m:ctrlPr>
                              <a:rPr lang="en-US" altLang="ja-JP" sz="2800" i="1">
                                <a:solidFill>
                                  <a:srgbClr val="FFFF00"/>
                                </a:solidFill>
                                <a:latin typeface="Cambria Math" panose="02040503050406030204" pitchFamily="18" charset="0"/>
                              </a:rPr>
                            </m:ctrlPr>
                          </m:accPr>
                          <m:e>
                            <m:r>
                              <a:rPr lang="en-US" altLang="ja-JP" sz="2800" i="1">
                                <a:solidFill>
                                  <a:srgbClr val="FFFF00"/>
                                </a:solidFill>
                                <a:latin typeface="Cambria Math" panose="02040503050406030204" pitchFamily="18" charset="0"/>
                              </a:rPr>
                              <m:t>𝑠</m:t>
                            </m:r>
                          </m:e>
                        </m:acc>
                      </m:e>
                      <m:sub>
                        <m:r>
                          <a:rPr lang="en-US" altLang="ja-JP" sz="2800" i="1">
                            <a:solidFill>
                              <a:srgbClr val="FFFF00"/>
                            </a:solidFill>
                            <a:latin typeface="Cambria Math" panose="02040503050406030204" pitchFamily="18" charset="0"/>
                          </a:rPr>
                          <m:t>𝐻𝑄</m:t>
                        </m:r>
                      </m:sub>
                    </m:sSub>
                    <m:r>
                      <a:rPr lang="en-US" altLang="ja-JP" sz="2800" i="1">
                        <a:solidFill>
                          <a:srgbClr val="FFFF00"/>
                        </a:solidFill>
                        <a:latin typeface="Cambria Math" panose="02040503050406030204" pitchFamily="18" charset="0"/>
                        <a:ea typeface="Cambria Math" panose="02040503050406030204" pitchFamily="18" charset="0"/>
                      </a:rPr>
                      <m:t>±</m:t>
                    </m:r>
                    <m:sSub>
                      <m:sSubPr>
                        <m:ctrlPr>
                          <a:rPr lang="en-US" altLang="ja-JP" sz="2800" i="1">
                            <a:solidFill>
                              <a:srgbClr val="FFFF00"/>
                            </a:solidFill>
                            <a:latin typeface="Cambria Math" panose="02040503050406030204" pitchFamily="18" charset="0"/>
                          </a:rPr>
                        </m:ctrlPr>
                      </m:sSubPr>
                      <m:e>
                        <m:acc>
                          <m:accPr>
                            <m:chr m:val="⃑"/>
                            <m:ctrlPr>
                              <a:rPr lang="en-US" altLang="ja-JP" sz="2800" i="1">
                                <a:solidFill>
                                  <a:srgbClr val="FFFF00"/>
                                </a:solidFill>
                                <a:latin typeface="Cambria Math" panose="02040503050406030204" pitchFamily="18" charset="0"/>
                              </a:rPr>
                            </m:ctrlPr>
                          </m:accPr>
                          <m:e>
                            <m:r>
                              <a:rPr lang="en-US" altLang="ja-JP" sz="2800" i="1">
                                <a:solidFill>
                                  <a:srgbClr val="FFFF00"/>
                                </a:solidFill>
                                <a:latin typeface="Cambria Math" panose="02040503050406030204" pitchFamily="18" charset="0"/>
                              </a:rPr>
                              <m:t>𝑗</m:t>
                            </m:r>
                          </m:e>
                        </m:acc>
                      </m:e>
                      <m:sub>
                        <m:r>
                          <a:rPr lang="en-US" altLang="ja-JP" sz="2800" b="0" i="1" smtClean="0">
                            <a:solidFill>
                              <a:srgbClr val="FFFF00"/>
                            </a:solidFill>
                            <a:latin typeface="Cambria Math" panose="02040503050406030204" pitchFamily="18" charset="0"/>
                          </a:rPr>
                          <m:t>𝐵𝑟𝑜𝑤𝑛</m:t>
                        </m:r>
                        <m:r>
                          <a:rPr lang="en-US" altLang="ja-JP" sz="2800" b="0" i="1" smtClean="0">
                            <a:solidFill>
                              <a:srgbClr val="FFFF00"/>
                            </a:solidFill>
                            <a:latin typeface="Cambria Math" panose="02040503050406030204" pitchFamily="18" charset="0"/>
                          </a:rPr>
                          <m:t> </m:t>
                        </m:r>
                        <m:r>
                          <a:rPr lang="en-US" altLang="ja-JP" sz="2800" b="0" i="1" smtClean="0">
                            <a:solidFill>
                              <a:srgbClr val="FFFF00"/>
                            </a:solidFill>
                            <a:latin typeface="Cambria Math" panose="02040503050406030204" pitchFamily="18" charset="0"/>
                          </a:rPr>
                          <m:t>𝑀𝑢𝑐𝑘</m:t>
                        </m:r>
                      </m:sub>
                    </m:sSub>
                  </m:oMath>
                </a14:m>
                <a:r>
                  <a:rPr lang="ja-JP" altLang="en-US" sz="2800" dirty="0" smtClean="0">
                    <a:solidFill>
                      <a:schemeClr val="bg1"/>
                    </a:solidFill>
                  </a:rPr>
                  <a:t>）</a:t>
                </a:r>
                <a:endParaRPr lang="en-US" altLang="ja-JP" sz="2800" dirty="0">
                  <a:solidFill>
                    <a:schemeClr val="bg1"/>
                  </a:solidFill>
                </a:endParaRPr>
              </a:p>
            </p:txBody>
          </p:sp>
        </mc:Choice>
        <mc:Fallback xmlns="">
          <p:sp>
            <p:nvSpPr>
              <p:cNvPr id="5" name="コンテンツ プレースホルダ 2"/>
              <p:cNvSpPr>
                <a:spLocks noGrp="1" noRot="1" noChangeAspect="1" noMove="1" noResize="1" noEditPoints="1" noAdjustHandles="1" noChangeArrowheads="1" noChangeShapeType="1" noTextEdit="1"/>
              </p:cNvSpPr>
              <p:nvPr>
                <p:ph idx="1"/>
              </p:nvPr>
            </p:nvSpPr>
            <p:spPr>
              <a:xfrm>
                <a:off x="266698" y="897164"/>
                <a:ext cx="6518054" cy="1247757"/>
              </a:xfrm>
              <a:blipFill rotWithShape="0">
                <a:blip r:embed="rId3"/>
                <a:stretch>
                  <a:fillRect l="-1684" t="-4390"/>
                </a:stretch>
              </a:blipFill>
            </p:spPr>
            <p:txBody>
              <a:bodyPr/>
              <a:lstStyle/>
              <a:p>
                <a:r>
                  <a:rPr lang="ja-JP" altLang="en-US">
                    <a:noFill/>
                  </a:rPr>
                  <a:t> </a:t>
                </a:r>
              </a:p>
            </p:txBody>
          </p:sp>
        </mc:Fallback>
      </mc:AlternateContent>
      <p:sp>
        <p:nvSpPr>
          <p:cNvPr id="28" name="タイトル 1"/>
          <p:cNvSpPr>
            <a:spLocks noGrp="1"/>
          </p:cNvSpPr>
          <p:nvPr>
            <p:ph type="title"/>
          </p:nvPr>
        </p:nvSpPr>
        <p:spPr>
          <a:xfrm>
            <a:off x="138368" y="188642"/>
            <a:ext cx="8890000" cy="728599"/>
          </a:xfrm>
        </p:spPr>
        <p:txBody>
          <a:bodyPr>
            <a:normAutofit fontScale="90000"/>
          </a:bodyPr>
          <a:lstStyle/>
          <a:p>
            <a:pPr eaLnBrk="1" hangingPunct="1"/>
            <a:r>
              <a:rPr lang="en-US" altLang="ja-JP" sz="4000" dirty="0">
                <a:solidFill>
                  <a:srgbClr val="FFFF00"/>
                </a:solidFill>
              </a:rPr>
              <a:t>Schematic</a:t>
            </a:r>
            <a:r>
              <a:rPr lang="en-US" altLang="ja-JP" sz="4000" dirty="0">
                <a:solidFill>
                  <a:schemeClr val="bg1"/>
                </a:solidFill>
              </a:rPr>
              <a:t> Level Structure of Heavy Baryons</a:t>
            </a:r>
            <a:endParaRPr lang="ja-JP" altLang="en-US" sz="4000" dirty="0">
              <a:solidFill>
                <a:schemeClr val="bg1"/>
              </a:solidFill>
            </a:endParaRPr>
          </a:p>
        </p:txBody>
      </p:sp>
      <p:sp>
        <p:nvSpPr>
          <p:cNvPr id="86" name="スライド番号プレースホルダー 2048"/>
          <p:cNvSpPr txBox="1">
            <a:spLocks/>
          </p:cNvSpPr>
          <p:nvPr/>
        </p:nvSpPr>
        <p:spPr>
          <a:xfrm>
            <a:off x="6705600" y="6508752"/>
            <a:ext cx="2133600" cy="365125"/>
          </a:xfrm>
          <a:prstGeom prst="rect">
            <a:avLst/>
          </a:prstGeom>
        </p:spPr>
        <p:txBody>
          <a:bodyPr vert="horz" lIns="91440" tIns="45720" rIns="91440" bIns="45720" rtlCol="0" anchor="ctr"/>
          <a:lstStyle/>
          <a:p>
            <a:pPr algn="r">
              <a:defRPr/>
            </a:pPr>
            <a:fld id="{281959B7-98A6-5F44-AA12-0A1321722CAE}" type="slidenum">
              <a:rPr lang="ja-JP" altLang="en-US" sz="1200">
                <a:solidFill>
                  <a:prstClr val="black">
                    <a:tint val="75000"/>
                  </a:prstClr>
                </a:solidFill>
              </a:rPr>
              <a:pPr algn="r">
                <a:defRPr/>
              </a:pPr>
              <a:t>5</a:t>
            </a:fld>
            <a:endParaRPr lang="ja-JP" altLang="en-US" sz="1200">
              <a:solidFill>
                <a:prstClr val="black">
                  <a:tint val="75000"/>
                </a:prstClr>
              </a:solidFill>
            </a:endParaRPr>
          </a:p>
        </p:txBody>
      </p:sp>
      <p:cxnSp>
        <p:nvCxnSpPr>
          <p:cNvPr id="70" name="直線コネクタ 69"/>
          <p:cNvCxnSpPr/>
          <p:nvPr/>
        </p:nvCxnSpPr>
        <p:spPr>
          <a:xfrm>
            <a:off x="5036705" y="3660734"/>
            <a:ext cx="1152000" cy="0"/>
          </a:xfrm>
          <a:prstGeom prst="line">
            <a:avLst/>
          </a:prstGeom>
          <a:ln w="57150">
            <a:solidFill>
              <a:srgbClr val="66FFFF"/>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a:off x="5056583" y="4557966"/>
            <a:ext cx="115200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5036705" y="6096422"/>
            <a:ext cx="1152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a:off x="2588305" y="3720158"/>
            <a:ext cx="2448272" cy="827148"/>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a:off x="2588305" y="3648150"/>
            <a:ext cx="2448272" cy="0"/>
          </a:xfrm>
          <a:prstGeom prst="line">
            <a:avLst/>
          </a:prstGeom>
          <a:ln>
            <a:solidFill>
              <a:srgbClr val="66FFFF"/>
            </a:solidFill>
            <a:prstDash val="dash"/>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a:off x="5440322" y="4572709"/>
            <a:ext cx="0" cy="1512168"/>
          </a:xfrm>
          <a:prstGeom prst="line">
            <a:avLst/>
          </a:prstGeom>
          <a:ln w="28575" cmpd="sng">
            <a:solidFill>
              <a:srgbClr val="FFFF00"/>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flipH="1">
            <a:off x="5961326" y="3687906"/>
            <a:ext cx="11355" cy="2408516"/>
          </a:xfrm>
          <a:prstGeom prst="line">
            <a:avLst/>
          </a:prstGeom>
          <a:ln w="28575" cmpd="sng">
            <a:solidFill>
              <a:srgbClr val="66FFFF"/>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7" name="テキスト ボックス 76"/>
          <p:cNvSpPr txBox="1"/>
          <p:nvPr/>
        </p:nvSpPr>
        <p:spPr>
          <a:xfrm>
            <a:off x="4755305" y="4085641"/>
            <a:ext cx="1132542" cy="461665"/>
          </a:xfrm>
          <a:prstGeom prst="rect">
            <a:avLst/>
          </a:prstGeom>
          <a:noFill/>
        </p:spPr>
        <p:txBody>
          <a:bodyPr wrap="none" rtlCol="0">
            <a:spAutoFit/>
          </a:bodyPr>
          <a:lstStyle/>
          <a:p>
            <a:pPr algn="r"/>
            <a:r>
              <a:rPr lang="en-US" altLang="ja-JP" sz="2400" dirty="0" err="1">
                <a:solidFill>
                  <a:srgbClr val="FFFF00"/>
                </a:solidFill>
              </a:rPr>
              <a:t>λ</a:t>
            </a:r>
            <a:r>
              <a:rPr lang="en-US" altLang="ja-JP" sz="2400" dirty="0">
                <a:solidFill>
                  <a:srgbClr val="FFFF00"/>
                </a:solidFill>
              </a:rPr>
              <a:t> mode</a:t>
            </a:r>
          </a:p>
        </p:txBody>
      </p:sp>
      <p:sp>
        <p:nvSpPr>
          <p:cNvPr id="78" name="テキスト ボックス 77"/>
          <p:cNvSpPr txBox="1"/>
          <p:nvPr/>
        </p:nvSpPr>
        <p:spPr>
          <a:xfrm>
            <a:off x="5070919" y="3098630"/>
            <a:ext cx="1133844" cy="461665"/>
          </a:xfrm>
          <a:prstGeom prst="rect">
            <a:avLst/>
          </a:prstGeom>
          <a:noFill/>
        </p:spPr>
        <p:txBody>
          <a:bodyPr wrap="none" rtlCol="0">
            <a:spAutoFit/>
          </a:bodyPr>
          <a:lstStyle/>
          <a:p>
            <a:pPr algn="r"/>
            <a:r>
              <a:rPr lang="en-US" altLang="ja-JP" sz="2400" dirty="0" err="1">
                <a:solidFill>
                  <a:srgbClr val="66FFFF"/>
                </a:solidFill>
              </a:rPr>
              <a:t>ρ</a:t>
            </a:r>
            <a:r>
              <a:rPr lang="en-US" altLang="ja-JP" sz="2400" dirty="0">
                <a:solidFill>
                  <a:srgbClr val="66FFFF"/>
                </a:solidFill>
              </a:rPr>
              <a:t> mode</a:t>
            </a:r>
          </a:p>
        </p:txBody>
      </p:sp>
      <p:grpSp>
        <p:nvGrpSpPr>
          <p:cNvPr id="117" name="グループ化 116"/>
          <p:cNvGrpSpPr/>
          <p:nvPr/>
        </p:nvGrpSpPr>
        <p:grpSpPr>
          <a:xfrm>
            <a:off x="1148147" y="3000078"/>
            <a:ext cx="1497409" cy="3096344"/>
            <a:chOff x="1403648" y="3235628"/>
            <a:chExt cx="1497409" cy="3096344"/>
          </a:xfrm>
        </p:grpSpPr>
        <p:cxnSp>
          <p:nvCxnSpPr>
            <p:cNvPr id="31" name="直線コネクタ 30"/>
            <p:cNvCxnSpPr/>
            <p:nvPr/>
          </p:nvCxnSpPr>
          <p:spPr>
            <a:xfrm>
              <a:off x="1711555" y="3883700"/>
              <a:ext cx="1152000" cy="0"/>
            </a:xfrm>
            <a:prstGeom prst="line">
              <a:avLst/>
            </a:prstGeom>
            <a:ln w="57150">
              <a:solidFill>
                <a:srgbClr val="66FFFF"/>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1711555" y="3975957"/>
              <a:ext cx="115200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1749057" y="6331972"/>
              <a:ext cx="1152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80" name="テキスト ボックス 79"/>
            <p:cNvSpPr txBox="1"/>
            <p:nvPr/>
          </p:nvSpPr>
          <p:spPr>
            <a:xfrm>
              <a:off x="1592700" y="5747197"/>
              <a:ext cx="841897" cy="584775"/>
            </a:xfrm>
            <a:prstGeom prst="rect">
              <a:avLst/>
            </a:prstGeom>
            <a:noFill/>
          </p:spPr>
          <p:txBody>
            <a:bodyPr wrap="none" rtlCol="0">
              <a:spAutoFit/>
            </a:bodyPr>
            <a:lstStyle/>
            <a:p>
              <a:r>
                <a:rPr lang="en-US" altLang="ja-JP" sz="3200" dirty="0">
                  <a:solidFill>
                    <a:prstClr val="white"/>
                  </a:solidFill>
                </a:rPr>
                <a:t>G.S.</a:t>
              </a:r>
              <a:endParaRPr lang="ja-JP" altLang="en-US" sz="3200" dirty="0">
                <a:solidFill>
                  <a:prstClr val="white"/>
                </a:solidFill>
              </a:endParaRPr>
            </a:p>
          </p:txBody>
        </p:sp>
        <p:sp>
          <p:nvSpPr>
            <p:cNvPr id="118" name="テキスト ボックス 117"/>
            <p:cNvSpPr txBox="1"/>
            <p:nvPr/>
          </p:nvSpPr>
          <p:spPr>
            <a:xfrm>
              <a:off x="1403648" y="3235628"/>
              <a:ext cx="1385892" cy="584775"/>
            </a:xfrm>
            <a:prstGeom prst="rect">
              <a:avLst/>
            </a:prstGeom>
            <a:noFill/>
          </p:spPr>
          <p:txBody>
            <a:bodyPr wrap="none" rtlCol="0">
              <a:spAutoFit/>
            </a:bodyPr>
            <a:lstStyle/>
            <a:p>
              <a:r>
                <a:rPr lang="en-US" altLang="ja-JP" sz="3200" dirty="0">
                  <a:solidFill>
                    <a:prstClr val="white"/>
                  </a:solidFill>
                </a:rPr>
                <a:t>P-wave</a:t>
              </a:r>
              <a:endParaRPr lang="ja-JP" altLang="en-US" sz="3200" dirty="0">
                <a:solidFill>
                  <a:prstClr val="white"/>
                </a:solidFill>
              </a:endParaRPr>
            </a:p>
          </p:txBody>
        </p:sp>
      </p:grpSp>
      <p:grpSp>
        <p:nvGrpSpPr>
          <p:cNvPr id="84" name="グループ化 63"/>
          <p:cNvGrpSpPr>
            <a:grpSpLocks noChangeAspect="1"/>
          </p:cNvGrpSpPr>
          <p:nvPr/>
        </p:nvGrpSpPr>
        <p:grpSpPr>
          <a:xfrm>
            <a:off x="2769073" y="4123995"/>
            <a:ext cx="1950620" cy="1904925"/>
            <a:chOff x="4510021" y="3827703"/>
            <a:chExt cx="2438276" cy="2381156"/>
          </a:xfrm>
        </p:grpSpPr>
        <p:grpSp>
          <p:nvGrpSpPr>
            <p:cNvPr id="85" name="グループ化 45"/>
            <p:cNvGrpSpPr>
              <a:grpSpLocks noChangeAspect="1"/>
            </p:cNvGrpSpPr>
            <p:nvPr/>
          </p:nvGrpSpPr>
          <p:grpSpPr>
            <a:xfrm>
              <a:off x="4510021" y="3827703"/>
              <a:ext cx="2438276" cy="2381156"/>
              <a:chOff x="4404476" y="1983162"/>
              <a:chExt cx="3047844" cy="2976444"/>
            </a:xfrm>
          </p:grpSpPr>
          <p:grpSp>
            <p:nvGrpSpPr>
              <p:cNvPr id="90" name="グループ化 46"/>
              <p:cNvGrpSpPr/>
              <p:nvPr/>
            </p:nvGrpSpPr>
            <p:grpSpPr>
              <a:xfrm>
                <a:off x="4481948" y="2204864"/>
                <a:ext cx="2970372" cy="2754742"/>
                <a:chOff x="3977892" y="2204864"/>
                <a:chExt cx="2970372" cy="2754742"/>
              </a:xfrm>
            </p:grpSpPr>
            <p:grpSp>
              <p:nvGrpSpPr>
                <p:cNvPr id="94" name="グループ化 96"/>
                <p:cNvGrpSpPr>
                  <a:grpSpLocks/>
                </p:cNvGrpSpPr>
                <p:nvPr/>
              </p:nvGrpSpPr>
              <p:grpSpPr bwMode="auto">
                <a:xfrm>
                  <a:off x="3977892" y="2204864"/>
                  <a:ext cx="2970372" cy="2754742"/>
                  <a:chOff x="5553519" y="356078"/>
                  <a:chExt cx="2970392" cy="2753762"/>
                </a:xfrm>
              </p:grpSpPr>
              <p:sp>
                <p:nvSpPr>
                  <p:cNvPr id="97" name="円/楕円 96"/>
                  <p:cNvSpPr>
                    <a:spLocks noChangeAspect="1"/>
                  </p:cNvSpPr>
                  <p:nvPr/>
                </p:nvSpPr>
                <p:spPr>
                  <a:xfrm>
                    <a:off x="5553519" y="356078"/>
                    <a:ext cx="2970392" cy="2753762"/>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98" name="円/楕円 97"/>
                  <p:cNvSpPr>
                    <a:spLocks noChangeAspect="1"/>
                  </p:cNvSpPr>
                  <p:nvPr/>
                </p:nvSpPr>
                <p:spPr>
                  <a:xfrm>
                    <a:off x="6219639" y="554778"/>
                    <a:ext cx="1728204" cy="1201624"/>
                  </a:xfrm>
                  <a:prstGeom prst="ellipse">
                    <a:avLst/>
                  </a:prstGeom>
                  <a:solidFill>
                    <a:srgbClr val="FFFFCC"/>
                  </a:soli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99" name="円/楕円 98"/>
                  <p:cNvSpPr/>
                  <p:nvPr/>
                </p:nvSpPr>
                <p:spPr>
                  <a:xfrm>
                    <a:off x="6582535" y="914690"/>
                    <a:ext cx="357189" cy="347305"/>
                  </a:xfrm>
                  <a:prstGeom prst="ellipse">
                    <a:avLst/>
                  </a:prstGeom>
                  <a:solidFill>
                    <a:srgbClr val="00B05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srgbClr val="FFFFFF"/>
                      </a:solidFill>
                    </a:endParaRPr>
                  </a:p>
                </p:txBody>
              </p:sp>
              <p:sp>
                <p:nvSpPr>
                  <p:cNvPr id="100" name="円/楕円 99"/>
                  <p:cNvSpPr>
                    <a:spLocks noChangeAspect="1"/>
                  </p:cNvSpPr>
                  <p:nvPr/>
                </p:nvSpPr>
                <p:spPr>
                  <a:xfrm>
                    <a:off x="6729398" y="1718885"/>
                    <a:ext cx="714386" cy="724682"/>
                  </a:xfrm>
                  <a:prstGeom prst="ellipse">
                    <a:avLst/>
                  </a:prstGeom>
                  <a:solidFill>
                    <a:srgbClr val="0000FF"/>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srgbClr val="FFFFFF"/>
                      </a:solidFill>
                    </a:endParaRPr>
                  </a:p>
                </p:txBody>
              </p:sp>
              <p:sp>
                <p:nvSpPr>
                  <p:cNvPr id="101" name="円/楕円 100"/>
                  <p:cNvSpPr/>
                  <p:nvPr/>
                </p:nvSpPr>
                <p:spPr>
                  <a:xfrm>
                    <a:off x="7235373" y="917827"/>
                    <a:ext cx="352427" cy="356775"/>
                  </a:xfrm>
                  <a:prstGeom prst="ellipse">
                    <a:avLst/>
                  </a:prstGeom>
                  <a:solidFill>
                    <a:srgbClr val="FF000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srgbClr val="FFFFFF"/>
                      </a:solidFill>
                    </a:endParaRPr>
                  </a:p>
                </p:txBody>
              </p:sp>
            </p:grpSp>
            <p:cxnSp>
              <p:nvCxnSpPr>
                <p:cNvPr id="95" name="直線コネクタ 94"/>
                <p:cNvCxnSpPr/>
                <p:nvPr/>
              </p:nvCxnSpPr>
              <p:spPr>
                <a:xfrm>
                  <a:off x="5508104" y="2965442"/>
                  <a:ext cx="0" cy="792088"/>
                </a:xfrm>
                <a:prstGeom prst="line">
                  <a:avLst/>
                </a:prstGeom>
                <a:ln>
                  <a:solidFill>
                    <a:srgbClr val="FFFF00"/>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flipH="1">
                  <a:off x="5211688" y="2924944"/>
                  <a:ext cx="584448" cy="0"/>
                </a:xfrm>
                <a:prstGeom prst="line">
                  <a:avLst/>
                </a:prstGeom>
                <a:ln>
                  <a:solidFill>
                    <a:srgbClr val="0000CC"/>
                  </a:solidFill>
                </a:ln>
                <a:effectLst>
                  <a:glow rad="228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91" name="テキスト ボックス 90"/>
              <p:cNvSpPr txBox="1"/>
              <p:nvPr/>
            </p:nvSpPr>
            <p:spPr>
              <a:xfrm>
                <a:off x="5796137" y="4005064"/>
                <a:ext cx="575477" cy="730969"/>
              </a:xfrm>
              <a:prstGeom prst="rect">
                <a:avLst/>
              </a:prstGeom>
              <a:noFill/>
            </p:spPr>
            <p:txBody>
              <a:bodyPr wrap="none" rtlCol="0">
                <a:spAutoFit/>
              </a:bodyPr>
              <a:lstStyle/>
              <a:p>
                <a:r>
                  <a:rPr lang="en-US" altLang="ja-JP" sz="3200" dirty="0">
                    <a:solidFill>
                      <a:prstClr val="white"/>
                    </a:solidFill>
                  </a:rPr>
                  <a:t>Q</a:t>
                </a:r>
                <a:endParaRPr lang="ja-JP" altLang="en-US" sz="3200" dirty="0">
                  <a:solidFill>
                    <a:prstClr val="white"/>
                  </a:solidFill>
                </a:endParaRPr>
              </a:p>
            </p:txBody>
          </p:sp>
          <p:sp>
            <p:nvSpPr>
              <p:cNvPr id="92" name="テキスト ボックス 91"/>
              <p:cNvSpPr txBox="1"/>
              <p:nvPr/>
            </p:nvSpPr>
            <p:spPr>
              <a:xfrm>
                <a:off x="6066124" y="3068960"/>
                <a:ext cx="513362" cy="730969"/>
              </a:xfrm>
              <a:prstGeom prst="rect">
                <a:avLst/>
              </a:prstGeom>
              <a:noFill/>
            </p:spPr>
            <p:txBody>
              <a:bodyPr wrap="none" rtlCol="0">
                <a:spAutoFit/>
              </a:bodyPr>
              <a:lstStyle/>
              <a:p>
                <a:r>
                  <a:rPr lang="en-US" altLang="ja-JP" sz="3200" b="1" dirty="0">
                    <a:solidFill>
                      <a:srgbClr val="FFFF00"/>
                    </a:solidFill>
                    <a:latin typeface="Symbol" pitchFamily="18" charset="2"/>
                  </a:rPr>
                  <a:t>l</a:t>
                </a:r>
                <a:endParaRPr lang="ja-JP" altLang="en-US" sz="3200" b="1" dirty="0">
                  <a:solidFill>
                    <a:srgbClr val="FFFF00"/>
                  </a:solidFill>
                  <a:latin typeface="Symbol" pitchFamily="18" charset="2"/>
                </a:endParaRPr>
              </a:p>
            </p:txBody>
          </p:sp>
          <p:sp>
            <p:nvSpPr>
              <p:cNvPr id="93" name="テキスト ボックス 92"/>
              <p:cNvSpPr txBox="1"/>
              <p:nvPr/>
            </p:nvSpPr>
            <p:spPr>
              <a:xfrm>
                <a:off x="4404476" y="1983162"/>
                <a:ext cx="1360549" cy="913711"/>
              </a:xfrm>
              <a:prstGeom prst="rect">
                <a:avLst/>
              </a:prstGeom>
              <a:noFill/>
            </p:spPr>
            <p:txBody>
              <a:bodyPr wrap="none" rtlCol="0">
                <a:spAutoFit/>
              </a:bodyPr>
              <a:lstStyle/>
              <a:p>
                <a:r>
                  <a:rPr lang="en-US" altLang="ja-JP" sz="3200" dirty="0" smtClean="0">
                    <a:solidFill>
                      <a:prstClr val="white"/>
                    </a:solidFill>
                  </a:rPr>
                  <a:t>[</a:t>
                </a:r>
                <a:r>
                  <a:rPr lang="en-US" altLang="ja-JP" sz="3200" dirty="0" err="1" smtClean="0">
                    <a:solidFill>
                      <a:prstClr val="white"/>
                    </a:solidFill>
                  </a:rPr>
                  <a:t>qq</a:t>
                </a:r>
                <a:r>
                  <a:rPr lang="en-US" altLang="ja-JP" sz="3200" dirty="0" smtClean="0">
                    <a:solidFill>
                      <a:prstClr val="white"/>
                    </a:solidFill>
                  </a:rPr>
                  <a:t>]</a:t>
                </a:r>
                <a:endParaRPr lang="ja-JP" altLang="en-US" sz="3200" dirty="0">
                  <a:solidFill>
                    <a:prstClr val="white"/>
                  </a:solidFill>
                </a:endParaRPr>
              </a:p>
            </p:txBody>
          </p:sp>
        </p:grpSp>
        <p:sp>
          <p:nvSpPr>
            <p:cNvPr id="88" name="円弧 87"/>
            <p:cNvSpPr>
              <a:spLocks noChangeAspect="1"/>
            </p:cNvSpPr>
            <p:nvPr/>
          </p:nvSpPr>
          <p:spPr>
            <a:xfrm rot="3864094">
              <a:off x="5705782" y="4725066"/>
              <a:ext cx="748883" cy="691277"/>
            </a:xfrm>
            <a:prstGeom prst="arc">
              <a:avLst>
                <a:gd name="adj1" fmla="val 14859350"/>
                <a:gd name="adj2" fmla="val 0"/>
              </a:avLst>
            </a:prstGeom>
            <a:ln w="38100">
              <a:solidFill>
                <a:srgbClr val="FFFF00"/>
              </a:solidFill>
              <a:headEnd type="triangle" w="med" len="med"/>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ln>
                  <a:solidFill>
                    <a:srgbClr val="FFFF00"/>
                  </a:solidFill>
                </a:ln>
                <a:solidFill>
                  <a:prstClr val="black"/>
                </a:solidFill>
              </a:endParaRPr>
            </a:p>
          </p:txBody>
        </p:sp>
        <p:sp>
          <p:nvSpPr>
            <p:cNvPr id="89" name="円弧 88"/>
            <p:cNvSpPr>
              <a:spLocks noChangeAspect="1"/>
            </p:cNvSpPr>
            <p:nvPr/>
          </p:nvSpPr>
          <p:spPr>
            <a:xfrm rot="14247909">
              <a:off x="5122382" y="4809065"/>
              <a:ext cx="748883" cy="691277"/>
            </a:xfrm>
            <a:prstGeom prst="arc">
              <a:avLst>
                <a:gd name="adj1" fmla="val 14859350"/>
                <a:gd name="adj2" fmla="val 0"/>
              </a:avLst>
            </a:prstGeom>
            <a:ln w="38100">
              <a:solidFill>
                <a:srgbClr val="FFFF00"/>
              </a:solidFill>
              <a:headEnd type="triangle" w="med" len="med"/>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ln>
                  <a:solidFill>
                    <a:srgbClr val="FFFF00"/>
                  </a:solidFill>
                </a:ln>
                <a:solidFill>
                  <a:prstClr val="black"/>
                </a:solidFill>
              </a:endParaRPr>
            </a:p>
          </p:txBody>
        </p:sp>
      </p:grpSp>
      <p:grpSp>
        <p:nvGrpSpPr>
          <p:cNvPr id="102" name="グループ化 64"/>
          <p:cNvGrpSpPr>
            <a:grpSpLocks noChangeAspect="1"/>
          </p:cNvGrpSpPr>
          <p:nvPr/>
        </p:nvGrpSpPr>
        <p:grpSpPr>
          <a:xfrm>
            <a:off x="2666809" y="2272643"/>
            <a:ext cx="2154705" cy="1843406"/>
            <a:chOff x="4236870" y="1700808"/>
            <a:chExt cx="2693384" cy="2304257"/>
          </a:xfrm>
        </p:grpSpPr>
        <p:grpSp>
          <p:nvGrpSpPr>
            <p:cNvPr id="103" name="グループ化 43"/>
            <p:cNvGrpSpPr>
              <a:grpSpLocks noChangeAspect="1"/>
            </p:cNvGrpSpPr>
            <p:nvPr/>
          </p:nvGrpSpPr>
          <p:grpSpPr>
            <a:xfrm>
              <a:off x="4236870" y="1775384"/>
              <a:ext cx="2693384" cy="2229681"/>
              <a:chOff x="4085594" y="2172506"/>
              <a:chExt cx="3366726" cy="2787100"/>
            </a:xfrm>
          </p:grpSpPr>
          <p:grpSp>
            <p:nvGrpSpPr>
              <p:cNvPr id="105" name="グループ化 36"/>
              <p:cNvGrpSpPr/>
              <p:nvPr/>
            </p:nvGrpSpPr>
            <p:grpSpPr>
              <a:xfrm>
                <a:off x="4481948" y="2204864"/>
                <a:ext cx="2970372" cy="2754742"/>
                <a:chOff x="3977892" y="2204864"/>
                <a:chExt cx="2970372" cy="2754742"/>
              </a:xfrm>
            </p:grpSpPr>
            <p:grpSp>
              <p:nvGrpSpPr>
                <p:cNvPr id="109" name="グループ化 96"/>
                <p:cNvGrpSpPr>
                  <a:grpSpLocks/>
                </p:cNvGrpSpPr>
                <p:nvPr/>
              </p:nvGrpSpPr>
              <p:grpSpPr bwMode="auto">
                <a:xfrm>
                  <a:off x="3977892" y="2204864"/>
                  <a:ext cx="2970372" cy="2754742"/>
                  <a:chOff x="5553519" y="356078"/>
                  <a:chExt cx="2970392" cy="2753762"/>
                </a:xfrm>
              </p:grpSpPr>
              <p:sp>
                <p:nvSpPr>
                  <p:cNvPr id="112" name="円/楕円 111"/>
                  <p:cNvSpPr>
                    <a:spLocks noChangeAspect="1"/>
                  </p:cNvSpPr>
                  <p:nvPr/>
                </p:nvSpPr>
                <p:spPr>
                  <a:xfrm>
                    <a:off x="5553519" y="356078"/>
                    <a:ext cx="2970392" cy="2753762"/>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113" name="円/楕円 112"/>
                  <p:cNvSpPr>
                    <a:spLocks noChangeAspect="1"/>
                  </p:cNvSpPr>
                  <p:nvPr/>
                </p:nvSpPr>
                <p:spPr>
                  <a:xfrm>
                    <a:off x="6076762" y="758814"/>
                    <a:ext cx="2061848" cy="1201625"/>
                  </a:xfrm>
                  <a:prstGeom prst="ellipse">
                    <a:avLst/>
                  </a:prstGeom>
                  <a:solidFill>
                    <a:srgbClr val="FFFFCC"/>
                  </a:soli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114" name="円/楕円 113"/>
                  <p:cNvSpPr/>
                  <p:nvPr/>
                </p:nvSpPr>
                <p:spPr>
                  <a:xfrm>
                    <a:off x="6358012" y="1118727"/>
                    <a:ext cx="357190" cy="347305"/>
                  </a:xfrm>
                  <a:prstGeom prst="ellipse">
                    <a:avLst/>
                  </a:prstGeom>
                  <a:solidFill>
                    <a:srgbClr val="00B05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srgbClr val="FFFFFF"/>
                      </a:solidFill>
                    </a:endParaRPr>
                  </a:p>
                </p:txBody>
              </p:sp>
              <p:sp>
                <p:nvSpPr>
                  <p:cNvPr id="115" name="円/楕円 114"/>
                  <p:cNvSpPr>
                    <a:spLocks noChangeAspect="1"/>
                  </p:cNvSpPr>
                  <p:nvPr/>
                </p:nvSpPr>
                <p:spPr>
                  <a:xfrm>
                    <a:off x="6729398" y="1718885"/>
                    <a:ext cx="714386" cy="724682"/>
                  </a:xfrm>
                  <a:prstGeom prst="ellipse">
                    <a:avLst/>
                  </a:prstGeom>
                  <a:solidFill>
                    <a:srgbClr val="0000FF"/>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srgbClr val="FFFFFF"/>
                      </a:solidFill>
                    </a:endParaRPr>
                  </a:p>
                </p:txBody>
              </p:sp>
              <p:sp>
                <p:nvSpPr>
                  <p:cNvPr id="116" name="円/楕円 115"/>
                  <p:cNvSpPr/>
                  <p:nvPr/>
                </p:nvSpPr>
                <p:spPr>
                  <a:xfrm>
                    <a:off x="7500718" y="1121863"/>
                    <a:ext cx="352427" cy="356775"/>
                  </a:xfrm>
                  <a:prstGeom prst="ellipse">
                    <a:avLst/>
                  </a:prstGeom>
                  <a:solidFill>
                    <a:srgbClr val="FF000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srgbClr val="FFFFFF"/>
                      </a:solidFill>
                    </a:endParaRPr>
                  </a:p>
                </p:txBody>
              </p:sp>
            </p:grpSp>
            <p:cxnSp>
              <p:nvCxnSpPr>
                <p:cNvPr id="110" name="直線コネクタ 18"/>
                <p:cNvCxnSpPr/>
                <p:nvPr/>
              </p:nvCxnSpPr>
              <p:spPr>
                <a:xfrm>
                  <a:off x="5508105" y="3108319"/>
                  <a:ext cx="0" cy="675000"/>
                </a:xfrm>
                <a:prstGeom prst="line">
                  <a:avLst/>
                </a:prstGeom>
                <a:ln>
                  <a:solidFill>
                    <a:srgbClr val="FFFF00"/>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1" name="直線コネクタ 110"/>
                <p:cNvCxnSpPr/>
                <p:nvPr/>
              </p:nvCxnSpPr>
              <p:spPr>
                <a:xfrm flipH="1">
                  <a:off x="5048398" y="3149464"/>
                  <a:ext cx="956250" cy="0"/>
                </a:xfrm>
                <a:prstGeom prst="line">
                  <a:avLst/>
                </a:prstGeom>
                <a:ln>
                  <a:solidFill>
                    <a:srgbClr val="0000CC"/>
                  </a:solidFill>
                </a:ln>
                <a:effectLst>
                  <a:glow rad="228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106" name="テキスト ボックス 105"/>
              <p:cNvSpPr txBox="1"/>
              <p:nvPr/>
            </p:nvSpPr>
            <p:spPr>
              <a:xfrm>
                <a:off x="5796137" y="4059506"/>
                <a:ext cx="575477" cy="730969"/>
              </a:xfrm>
              <a:prstGeom prst="rect">
                <a:avLst/>
              </a:prstGeom>
              <a:noFill/>
            </p:spPr>
            <p:txBody>
              <a:bodyPr wrap="none" rtlCol="0">
                <a:spAutoFit/>
              </a:bodyPr>
              <a:lstStyle/>
              <a:p>
                <a:r>
                  <a:rPr lang="en-US" altLang="ja-JP" sz="3200" dirty="0">
                    <a:solidFill>
                      <a:prstClr val="white"/>
                    </a:solidFill>
                  </a:rPr>
                  <a:t>Q</a:t>
                </a:r>
                <a:endParaRPr lang="ja-JP" altLang="en-US" sz="3200" dirty="0">
                  <a:solidFill>
                    <a:prstClr val="white"/>
                  </a:solidFill>
                </a:endParaRPr>
              </a:p>
            </p:txBody>
          </p:sp>
          <p:sp>
            <p:nvSpPr>
              <p:cNvPr id="107" name="テキスト ボックス 106"/>
              <p:cNvSpPr txBox="1"/>
              <p:nvPr/>
            </p:nvSpPr>
            <p:spPr>
              <a:xfrm>
                <a:off x="5739898" y="2172506"/>
                <a:ext cx="432047" cy="730968"/>
              </a:xfrm>
              <a:prstGeom prst="rect">
                <a:avLst/>
              </a:prstGeom>
              <a:noFill/>
            </p:spPr>
            <p:txBody>
              <a:bodyPr wrap="square" rtlCol="0">
                <a:spAutoFit/>
              </a:bodyPr>
              <a:lstStyle/>
              <a:p>
                <a:r>
                  <a:rPr lang="en-US" altLang="ja-JP" sz="3200" b="1" dirty="0">
                    <a:solidFill>
                      <a:srgbClr val="66FFFF"/>
                    </a:solidFill>
                    <a:latin typeface="Symbol" pitchFamily="18" charset="2"/>
                  </a:rPr>
                  <a:t>r</a:t>
                </a:r>
                <a:endParaRPr lang="ja-JP" altLang="en-US" sz="3200" b="1" dirty="0">
                  <a:solidFill>
                    <a:srgbClr val="66FFFF"/>
                  </a:solidFill>
                  <a:latin typeface="Symbol" pitchFamily="18" charset="2"/>
                </a:endParaRPr>
              </a:p>
            </p:txBody>
          </p:sp>
          <p:sp>
            <p:nvSpPr>
              <p:cNvPr id="108" name="テキスト ボックス 107"/>
              <p:cNvSpPr txBox="1"/>
              <p:nvPr/>
            </p:nvSpPr>
            <p:spPr>
              <a:xfrm>
                <a:off x="4085594" y="2283053"/>
                <a:ext cx="1355539" cy="913711"/>
              </a:xfrm>
              <a:prstGeom prst="rect">
                <a:avLst/>
              </a:prstGeom>
              <a:noFill/>
            </p:spPr>
            <p:txBody>
              <a:bodyPr wrap="none" rtlCol="0">
                <a:spAutoFit/>
              </a:bodyPr>
              <a:lstStyle/>
              <a:p>
                <a:r>
                  <a:rPr lang="en-US" altLang="ja-JP" sz="3200" dirty="0" smtClean="0">
                    <a:solidFill>
                      <a:prstClr val="white"/>
                    </a:solidFill>
                  </a:rPr>
                  <a:t>(</a:t>
                </a:r>
                <a:r>
                  <a:rPr lang="en-US" altLang="ja-JP" sz="3200" dirty="0" err="1" smtClean="0">
                    <a:solidFill>
                      <a:prstClr val="white"/>
                    </a:solidFill>
                  </a:rPr>
                  <a:t>qq</a:t>
                </a:r>
                <a:r>
                  <a:rPr lang="en-US" altLang="ja-JP" sz="3200" dirty="0" smtClean="0">
                    <a:solidFill>
                      <a:prstClr val="white"/>
                    </a:solidFill>
                  </a:rPr>
                  <a:t>)</a:t>
                </a:r>
                <a:endParaRPr lang="ja-JP" altLang="en-US" sz="3200" dirty="0">
                  <a:solidFill>
                    <a:prstClr val="white"/>
                  </a:solidFill>
                </a:endParaRPr>
              </a:p>
            </p:txBody>
          </p:sp>
        </p:grpSp>
        <p:sp>
          <p:nvSpPr>
            <p:cNvPr id="104" name="円弧 103"/>
            <p:cNvSpPr>
              <a:spLocks/>
            </p:cNvSpPr>
            <p:nvPr/>
          </p:nvSpPr>
          <p:spPr>
            <a:xfrm>
              <a:off x="5310939" y="1700808"/>
              <a:ext cx="972000" cy="296719"/>
            </a:xfrm>
            <a:prstGeom prst="arc">
              <a:avLst>
                <a:gd name="adj1" fmla="val 6928282"/>
                <a:gd name="adj2" fmla="val 3380417"/>
              </a:avLst>
            </a:prstGeom>
            <a:ln w="38100">
              <a:solidFill>
                <a:srgbClr val="66FFFF"/>
              </a:solidFill>
              <a:headEnd type="triangle" w="med" len="med"/>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ln>
                  <a:solidFill>
                    <a:srgbClr val="FFFF00"/>
                  </a:solidFill>
                </a:ln>
                <a:solidFill>
                  <a:prstClr val="black"/>
                </a:solidFill>
              </a:endParaRPr>
            </a:p>
          </p:txBody>
        </p:sp>
      </p:grpSp>
      <p:sp>
        <p:nvSpPr>
          <p:cNvPr id="30" name="テキスト ボックス 29"/>
          <p:cNvSpPr txBox="1"/>
          <p:nvPr/>
        </p:nvSpPr>
        <p:spPr>
          <a:xfrm>
            <a:off x="1533687" y="6059895"/>
            <a:ext cx="1183337" cy="461665"/>
          </a:xfrm>
          <a:prstGeom prst="rect">
            <a:avLst/>
          </a:prstGeom>
          <a:noFill/>
        </p:spPr>
        <p:txBody>
          <a:bodyPr wrap="none" rtlCol="0">
            <a:spAutoFit/>
          </a:bodyPr>
          <a:lstStyle/>
          <a:p>
            <a:r>
              <a:rPr lang="en-US" altLang="ja-JP" sz="2400" i="1" dirty="0" err="1">
                <a:solidFill>
                  <a:prstClr val="white"/>
                </a:solidFill>
              </a:rPr>
              <a:t>m</a:t>
            </a:r>
            <a:r>
              <a:rPr lang="en-US" altLang="ja-JP" sz="2400" i="1" baseline="-25000" dirty="0" err="1">
                <a:solidFill>
                  <a:prstClr val="white"/>
                </a:solidFill>
              </a:rPr>
              <a:t>Q</a:t>
            </a:r>
            <a:r>
              <a:rPr lang="en-US" altLang="ja-JP" sz="2400" i="1" baseline="-25000" dirty="0">
                <a:solidFill>
                  <a:prstClr val="white"/>
                </a:solidFill>
              </a:rPr>
              <a:t> </a:t>
            </a:r>
            <a:r>
              <a:rPr lang="en-US" altLang="ja-JP" sz="2400" i="1" dirty="0">
                <a:solidFill>
                  <a:prstClr val="white"/>
                </a:solidFill>
              </a:rPr>
              <a:t>= </a:t>
            </a:r>
            <a:r>
              <a:rPr lang="en-US" altLang="ja-JP" sz="2400" i="1" dirty="0" err="1">
                <a:solidFill>
                  <a:prstClr val="white"/>
                </a:solidFill>
              </a:rPr>
              <a:t>m</a:t>
            </a:r>
            <a:r>
              <a:rPr lang="en-US" altLang="ja-JP" sz="2400" i="1" baseline="-25000" dirty="0" err="1">
                <a:solidFill>
                  <a:prstClr val="white"/>
                </a:solidFill>
              </a:rPr>
              <a:t>q</a:t>
            </a:r>
            <a:endParaRPr lang="ja-JP" altLang="en-US" sz="2400" i="1" baseline="-25000" dirty="0">
              <a:solidFill>
                <a:prstClr val="white"/>
              </a:solidFill>
            </a:endParaRPr>
          </a:p>
        </p:txBody>
      </p:sp>
      <p:sp>
        <p:nvSpPr>
          <p:cNvPr id="224" name="テキスト ボックス 223"/>
          <p:cNvSpPr txBox="1"/>
          <p:nvPr/>
        </p:nvSpPr>
        <p:spPr>
          <a:xfrm>
            <a:off x="5094305" y="6057915"/>
            <a:ext cx="1183337" cy="461665"/>
          </a:xfrm>
          <a:prstGeom prst="rect">
            <a:avLst/>
          </a:prstGeom>
          <a:noFill/>
        </p:spPr>
        <p:txBody>
          <a:bodyPr wrap="none" rtlCol="0">
            <a:spAutoFit/>
          </a:bodyPr>
          <a:lstStyle/>
          <a:p>
            <a:r>
              <a:rPr lang="en-US" altLang="ja-JP" sz="2400" i="1" dirty="0" err="1">
                <a:solidFill>
                  <a:prstClr val="white"/>
                </a:solidFill>
              </a:rPr>
              <a:t>m</a:t>
            </a:r>
            <a:r>
              <a:rPr lang="en-US" altLang="ja-JP" sz="2400" i="1" baseline="-25000" dirty="0" err="1">
                <a:solidFill>
                  <a:prstClr val="white"/>
                </a:solidFill>
              </a:rPr>
              <a:t>Q</a:t>
            </a:r>
            <a:r>
              <a:rPr lang="en-US" altLang="ja-JP" sz="2400" i="1" baseline="-25000" dirty="0">
                <a:solidFill>
                  <a:prstClr val="white"/>
                </a:solidFill>
              </a:rPr>
              <a:t> </a:t>
            </a:r>
            <a:r>
              <a:rPr lang="en-US" altLang="ja-JP" sz="2400" i="1" dirty="0">
                <a:solidFill>
                  <a:prstClr val="white"/>
                </a:solidFill>
              </a:rPr>
              <a:t>&gt; </a:t>
            </a:r>
            <a:r>
              <a:rPr lang="en-US" altLang="ja-JP" sz="2400" i="1" dirty="0" err="1">
                <a:solidFill>
                  <a:prstClr val="white"/>
                </a:solidFill>
              </a:rPr>
              <a:t>m</a:t>
            </a:r>
            <a:r>
              <a:rPr lang="en-US" altLang="ja-JP" sz="2400" i="1" baseline="-25000" dirty="0" err="1">
                <a:solidFill>
                  <a:prstClr val="white"/>
                </a:solidFill>
              </a:rPr>
              <a:t>q</a:t>
            </a:r>
            <a:endParaRPr lang="ja-JP" altLang="en-US" sz="2400" i="1" baseline="-25000" dirty="0">
              <a:solidFill>
                <a:prstClr val="white"/>
              </a:solidFill>
            </a:endParaRPr>
          </a:p>
        </p:txBody>
      </p:sp>
      <p:cxnSp>
        <p:nvCxnSpPr>
          <p:cNvPr id="128" name="直線コネクタ 127"/>
          <p:cNvCxnSpPr/>
          <p:nvPr/>
        </p:nvCxnSpPr>
        <p:spPr>
          <a:xfrm>
            <a:off x="7190178" y="4456371"/>
            <a:ext cx="565288"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9" name="直線コネクタ 128"/>
          <p:cNvCxnSpPr/>
          <p:nvPr/>
        </p:nvCxnSpPr>
        <p:spPr>
          <a:xfrm>
            <a:off x="7190178" y="4698951"/>
            <a:ext cx="565288"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0" name="直線コネクタ 129"/>
          <p:cNvCxnSpPr/>
          <p:nvPr/>
        </p:nvCxnSpPr>
        <p:spPr>
          <a:xfrm flipV="1">
            <a:off x="6204763" y="4456371"/>
            <a:ext cx="985415" cy="9888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31" name="直線コネクタ 130"/>
          <p:cNvCxnSpPr/>
          <p:nvPr/>
        </p:nvCxnSpPr>
        <p:spPr>
          <a:xfrm>
            <a:off x="6188705" y="4555251"/>
            <a:ext cx="1001472" cy="147778"/>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34" name="直線コネクタ 133"/>
          <p:cNvCxnSpPr/>
          <p:nvPr/>
        </p:nvCxnSpPr>
        <p:spPr>
          <a:xfrm flipV="1">
            <a:off x="6221699" y="3558904"/>
            <a:ext cx="985415" cy="98880"/>
          </a:xfrm>
          <a:prstGeom prst="line">
            <a:avLst/>
          </a:prstGeom>
          <a:ln>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35" name="直線コネクタ 134"/>
          <p:cNvCxnSpPr/>
          <p:nvPr/>
        </p:nvCxnSpPr>
        <p:spPr>
          <a:xfrm>
            <a:off x="6205641" y="3657784"/>
            <a:ext cx="1001472" cy="147778"/>
          </a:xfrm>
          <a:prstGeom prst="line">
            <a:avLst/>
          </a:prstGeom>
          <a:ln>
            <a:solidFill>
              <a:srgbClr val="00FFFF"/>
            </a:solidFill>
            <a:prstDash val="dash"/>
          </a:ln>
        </p:spPr>
        <p:style>
          <a:lnRef idx="1">
            <a:schemeClr val="accent1"/>
          </a:lnRef>
          <a:fillRef idx="0">
            <a:schemeClr val="accent1"/>
          </a:fillRef>
          <a:effectRef idx="0">
            <a:schemeClr val="accent1"/>
          </a:effectRef>
          <a:fontRef idx="minor">
            <a:schemeClr val="tx1"/>
          </a:fontRef>
        </p:style>
      </p:cxnSp>
      <p:grpSp>
        <p:nvGrpSpPr>
          <p:cNvPr id="67" name="グループ化 66"/>
          <p:cNvGrpSpPr>
            <a:grpSpLocks noChangeAspect="1"/>
          </p:cNvGrpSpPr>
          <p:nvPr/>
        </p:nvGrpSpPr>
        <p:grpSpPr>
          <a:xfrm>
            <a:off x="-11875" y="3584853"/>
            <a:ext cx="1728000" cy="1728000"/>
            <a:chOff x="1445890" y="1107967"/>
            <a:chExt cx="2160000" cy="2160000"/>
          </a:xfrm>
        </p:grpSpPr>
        <p:grpSp>
          <p:nvGrpSpPr>
            <p:cNvPr id="68" name="グループ化 44"/>
            <p:cNvGrpSpPr>
              <a:grpSpLocks noChangeAspect="1"/>
            </p:cNvGrpSpPr>
            <p:nvPr/>
          </p:nvGrpSpPr>
          <p:grpSpPr>
            <a:xfrm>
              <a:off x="1445890" y="1107967"/>
              <a:ext cx="2160000" cy="2160000"/>
              <a:chOff x="1126360" y="2183567"/>
              <a:chExt cx="2700001" cy="2700001"/>
            </a:xfrm>
          </p:grpSpPr>
          <p:grpSp>
            <p:nvGrpSpPr>
              <p:cNvPr id="83" name="グループ化 34"/>
              <p:cNvGrpSpPr/>
              <p:nvPr/>
            </p:nvGrpSpPr>
            <p:grpSpPr>
              <a:xfrm>
                <a:off x="1126360" y="2183567"/>
                <a:ext cx="2700001" cy="2700001"/>
                <a:chOff x="1068963" y="2255575"/>
                <a:chExt cx="2700001" cy="2700001"/>
              </a:xfrm>
            </p:grpSpPr>
            <p:grpSp>
              <p:nvGrpSpPr>
                <p:cNvPr id="121" name="グループ化 96"/>
                <p:cNvGrpSpPr>
                  <a:grpSpLocks noChangeAspect="1"/>
                </p:cNvGrpSpPr>
                <p:nvPr/>
              </p:nvGrpSpPr>
              <p:grpSpPr bwMode="auto">
                <a:xfrm>
                  <a:off x="1068963" y="2255575"/>
                  <a:ext cx="2700001" cy="2700001"/>
                  <a:chOff x="5596917" y="406769"/>
                  <a:chExt cx="2700019" cy="2699040"/>
                </a:xfrm>
              </p:grpSpPr>
              <p:sp>
                <p:nvSpPr>
                  <p:cNvPr id="124" name="円/楕円 123"/>
                  <p:cNvSpPr>
                    <a:spLocks/>
                  </p:cNvSpPr>
                  <p:nvPr/>
                </p:nvSpPr>
                <p:spPr>
                  <a:xfrm>
                    <a:off x="5596917" y="406769"/>
                    <a:ext cx="2700019" cy="2699040"/>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125" name="円/楕円 124"/>
                  <p:cNvSpPr/>
                  <p:nvPr/>
                </p:nvSpPr>
                <p:spPr>
                  <a:xfrm>
                    <a:off x="6510526" y="1147883"/>
                    <a:ext cx="357189" cy="347305"/>
                  </a:xfrm>
                  <a:prstGeom prst="ellipse">
                    <a:avLst/>
                  </a:prstGeom>
                  <a:solidFill>
                    <a:srgbClr val="00B05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srgbClr val="FFFFFF"/>
                      </a:solidFill>
                    </a:endParaRPr>
                  </a:p>
                </p:txBody>
              </p:sp>
              <p:sp>
                <p:nvSpPr>
                  <p:cNvPr id="126" name="円/楕円 10"/>
                  <p:cNvSpPr/>
                  <p:nvPr/>
                </p:nvSpPr>
                <p:spPr>
                  <a:xfrm>
                    <a:off x="6651690" y="2011672"/>
                    <a:ext cx="357192" cy="362341"/>
                  </a:xfrm>
                  <a:prstGeom prst="ellipse">
                    <a:avLst/>
                  </a:prstGeom>
                  <a:solidFill>
                    <a:srgbClr val="0000FF"/>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srgbClr val="FFFFFF"/>
                      </a:solidFill>
                    </a:endParaRPr>
                  </a:p>
                </p:txBody>
              </p:sp>
              <p:sp>
                <p:nvSpPr>
                  <p:cNvPr id="127" name="円/楕円 126"/>
                  <p:cNvSpPr/>
                  <p:nvPr/>
                </p:nvSpPr>
                <p:spPr>
                  <a:xfrm>
                    <a:off x="7371775" y="1435813"/>
                    <a:ext cx="352427" cy="356775"/>
                  </a:xfrm>
                  <a:prstGeom prst="ellipse">
                    <a:avLst/>
                  </a:prstGeom>
                  <a:solidFill>
                    <a:srgbClr val="FF000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srgbClr val="FFFFFF"/>
                      </a:solidFill>
                    </a:endParaRPr>
                  </a:p>
                </p:txBody>
              </p:sp>
            </p:grpSp>
            <p:cxnSp>
              <p:nvCxnSpPr>
                <p:cNvPr id="122" name="直線コネクタ 121"/>
                <p:cNvCxnSpPr/>
                <p:nvPr/>
              </p:nvCxnSpPr>
              <p:spPr>
                <a:xfrm flipH="1">
                  <a:off x="2276128" y="3284984"/>
                  <a:ext cx="279648" cy="720080"/>
                </a:xfrm>
                <a:prstGeom prst="line">
                  <a:avLst/>
                </a:prstGeom>
                <a:ln>
                  <a:solidFill>
                    <a:srgbClr val="FFFF00"/>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3" name="直線コネクタ 122"/>
                <p:cNvCxnSpPr/>
                <p:nvPr/>
              </p:nvCxnSpPr>
              <p:spPr>
                <a:xfrm flipH="1" flipV="1">
                  <a:off x="2123728" y="3140968"/>
                  <a:ext cx="864096" cy="288032"/>
                </a:xfrm>
                <a:prstGeom prst="line">
                  <a:avLst/>
                </a:prstGeom>
                <a:ln>
                  <a:solidFill>
                    <a:srgbClr val="0000CC"/>
                  </a:solidFill>
                </a:ln>
                <a:effectLst>
                  <a:glow rad="228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87" name="テキスト ボックス 86"/>
              <p:cNvSpPr txBox="1"/>
              <p:nvPr/>
            </p:nvSpPr>
            <p:spPr>
              <a:xfrm>
                <a:off x="1533052" y="2186862"/>
                <a:ext cx="401073" cy="584775"/>
              </a:xfrm>
              <a:prstGeom prst="rect">
                <a:avLst/>
              </a:prstGeom>
              <a:noFill/>
            </p:spPr>
            <p:txBody>
              <a:bodyPr wrap="none" rtlCol="0">
                <a:spAutoFit/>
              </a:bodyPr>
              <a:lstStyle/>
              <a:p>
                <a:r>
                  <a:rPr lang="en-US" altLang="ja-JP" sz="3200" dirty="0">
                    <a:solidFill>
                      <a:prstClr val="white"/>
                    </a:solidFill>
                  </a:rPr>
                  <a:t>q</a:t>
                </a:r>
                <a:endParaRPr lang="ja-JP" altLang="en-US" sz="3200" dirty="0">
                  <a:solidFill>
                    <a:prstClr val="white"/>
                  </a:solidFill>
                </a:endParaRPr>
              </a:p>
            </p:txBody>
          </p:sp>
          <p:sp>
            <p:nvSpPr>
              <p:cNvPr id="119" name="テキスト ボックス 118"/>
              <p:cNvSpPr txBox="1"/>
              <p:nvPr/>
            </p:nvSpPr>
            <p:spPr>
              <a:xfrm>
                <a:off x="3275856" y="3060249"/>
                <a:ext cx="401072" cy="584775"/>
              </a:xfrm>
              <a:prstGeom prst="rect">
                <a:avLst/>
              </a:prstGeom>
              <a:noFill/>
            </p:spPr>
            <p:txBody>
              <a:bodyPr wrap="none" rtlCol="0">
                <a:spAutoFit/>
              </a:bodyPr>
              <a:lstStyle/>
              <a:p>
                <a:r>
                  <a:rPr lang="en-US" altLang="ja-JP" sz="3200" dirty="0">
                    <a:solidFill>
                      <a:prstClr val="white"/>
                    </a:solidFill>
                  </a:rPr>
                  <a:t>q</a:t>
                </a:r>
                <a:endParaRPr lang="ja-JP" altLang="en-US" sz="3200" dirty="0">
                  <a:solidFill>
                    <a:prstClr val="white"/>
                  </a:solidFill>
                </a:endParaRPr>
              </a:p>
            </p:txBody>
          </p:sp>
          <p:sp>
            <p:nvSpPr>
              <p:cNvPr id="120" name="テキスト ボックス 119"/>
              <p:cNvSpPr txBox="1"/>
              <p:nvPr/>
            </p:nvSpPr>
            <p:spPr>
              <a:xfrm>
                <a:off x="1938680" y="3924345"/>
                <a:ext cx="401072" cy="584775"/>
              </a:xfrm>
              <a:prstGeom prst="rect">
                <a:avLst/>
              </a:prstGeom>
              <a:noFill/>
            </p:spPr>
            <p:txBody>
              <a:bodyPr wrap="none" rtlCol="0">
                <a:spAutoFit/>
              </a:bodyPr>
              <a:lstStyle/>
              <a:p>
                <a:r>
                  <a:rPr lang="en-US" altLang="ja-JP" sz="3200" dirty="0">
                    <a:solidFill>
                      <a:prstClr val="white"/>
                    </a:solidFill>
                  </a:rPr>
                  <a:t>q</a:t>
                </a:r>
                <a:endParaRPr lang="ja-JP" altLang="en-US" sz="3200" dirty="0">
                  <a:solidFill>
                    <a:prstClr val="white"/>
                  </a:solidFill>
                </a:endParaRPr>
              </a:p>
            </p:txBody>
          </p:sp>
        </p:grpSp>
        <p:grpSp>
          <p:nvGrpSpPr>
            <p:cNvPr id="69" name="グループ化 40"/>
            <p:cNvGrpSpPr/>
            <p:nvPr/>
          </p:nvGrpSpPr>
          <p:grpSpPr>
            <a:xfrm>
              <a:off x="1932022" y="1532333"/>
              <a:ext cx="1466752" cy="1390331"/>
              <a:chOff x="1060370" y="2122538"/>
              <a:chExt cx="1466752" cy="1390331"/>
            </a:xfrm>
          </p:grpSpPr>
          <p:sp>
            <p:nvSpPr>
              <p:cNvPr id="79" name="円/楕円 78"/>
              <p:cNvSpPr/>
              <p:nvPr/>
            </p:nvSpPr>
            <p:spPr>
              <a:xfrm rot="18919534">
                <a:off x="1136791" y="2562323"/>
                <a:ext cx="1390331" cy="65059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1" name="円/楕円 80"/>
              <p:cNvSpPr/>
              <p:nvPr/>
            </p:nvSpPr>
            <p:spPr>
              <a:xfrm rot="15309146">
                <a:off x="828162" y="2492405"/>
                <a:ext cx="1390331" cy="65059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2" name="円/楕円 81"/>
              <p:cNvSpPr/>
              <p:nvPr/>
            </p:nvSpPr>
            <p:spPr>
              <a:xfrm rot="1128318">
                <a:off x="1060370" y="2195565"/>
                <a:ext cx="1390331" cy="65059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mc:AlternateContent xmlns:mc="http://schemas.openxmlformats.org/markup-compatibility/2006" xmlns:a14="http://schemas.microsoft.com/office/drawing/2010/main">
        <mc:Choice Requires="a14">
          <p:sp>
            <p:nvSpPr>
              <p:cNvPr id="8" name="正方形/長方形 7"/>
              <p:cNvSpPr/>
              <p:nvPr/>
            </p:nvSpPr>
            <p:spPr>
              <a:xfrm>
                <a:off x="7772400" y="4438775"/>
                <a:ext cx="1219757" cy="3888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i="1" smtClean="0">
                              <a:solidFill>
                                <a:srgbClr val="FFFF00"/>
                              </a:solidFill>
                              <a:latin typeface="Cambria Math" panose="02040503050406030204" pitchFamily="18" charset="0"/>
                            </a:rPr>
                          </m:ctrlPr>
                        </m:sSubPr>
                        <m:e>
                          <m:acc>
                            <m:accPr>
                              <m:chr m:val="⃑"/>
                              <m:ctrlPr>
                                <a:rPr lang="en-US" altLang="ja-JP" i="1">
                                  <a:solidFill>
                                    <a:srgbClr val="FFFF00"/>
                                  </a:solidFill>
                                  <a:latin typeface="Cambria Math" panose="02040503050406030204" pitchFamily="18" charset="0"/>
                                </a:rPr>
                              </m:ctrlPr>
                            </m:accPr>
                            <m:e>
                              <m:r>
                                <a:rPr lang="en-US" altLang="ja-JP" i="1">
                                  <a:solidFill>
                                    <a:srgbClr val="FFFF00"/>
                                  </a:solidFill>
                                  <a:latin typeface="Cambria Math" panose="02040503050406030204" pitchFamily="18" charset="0"/>
                                </a:rPr>
                                <m:t>𝑠</m:t>
                              </m:r>
                            </m:e>
                          </m:acc>
                        </m:e>
                        <m:sub>
                          <m:r>
                            <a:rPr lang="en-US" altLang="ja-JP" i="1">
                              <a:solidFill>
                                <a:srgbClr val="FFFF00"/>
                              </a:solidFill>
                              <a:latin typeface="Cambria Math" panose="02040503050406030204" pitchFamily="18" charset="0"/>
                            </a:rPr>
                            <m:t>𝐻𝑄</m:t>
                          </m:r>
                        </m:sub>
                      </m:sSub>
                      <m:r>
                        <a:rPr lang="en-US" altLang="ja-JP" i="1">
                          <a:solidFill>
                            <a:srgbClr val="FFFF00"/>
                          </a:solidFill>
                          <a:latin typeface="Cambria Math" panose="02040503050406030204" pitchFamily="18" charset="0"/>
                          <a:ea typeface="Cambria Math" panose="02040503050406030204" pitchFamily="18" charset="0"/>
                        </a:rPr>
                        <m:t>±</m:t>
                      </m:r>
                      <m:sSub>
                        <m:sSubPr>
                          <m:ctrlPr>
                            <a:rPr lang="en-US" altLang="ja-JP" i="1">
                              <a:solidFill>
                                <a:srgbClr val="FFFF00"/>
                              </a:solidFill>
                              <a:latin typeface="Cambria Math" panose="02040503050406030204" pitchFamily="18" charset="0"/>
                            </a:rPr>
                          </m:ctrlPr>
                        </m:sSubPr>
                        <m:e>
                          <m:acc>
                            <m:accPr>
                              <m:chr m:val="⃑"/>
                              <m:ctrlPr>
                                <a:rPr lang="en-US" altLang="ja-JP" i="1">
                                  <a:solidFill>
                                    <a:srgbClr val="FFFF00"/>
                                  </a:solidFill>
                                  <a:latin typeface="Cambria Math" panose="02040503050406030204" pitchFamily="18" charset="0"/>
                                </a:rPr>
                              </m:ctrlPr>
                            </m:accPr>
                            <m:e>
                              <m:r>
                                <a:rPr lang="en-US" altLang="ja-JP" i="1">
                                  <a:solidFill>
                                    <a:srgbClr val="FFFF00"/>
                                  </a:solidFill>
                                  <a:latin typeface="Cambria Math" panose="02040503050406030204" pitchFamily="18" charset="0"/>
                                </a:rPr>
                                <m:t>𝑗</m:t>
                              </m:r>
                            </m:e>
                          </m:acc>
                        </m:e>
                        <m:sub>
                          <m:r>
                            <a:rPr lang="en-US" altLang="ja-JP" i="1" smtClean="0">
                              <a:solidFill>
                                <a:srgbClr val="FFFF00"/>
                              </a:solidFill>
                              <a:latin typeface="Cambria Math" panose="02040503050406030204" pitchFamily="18" charset="0"/>
                            </a:rPr>
                            <m:t>𝐵𝑀</m:t>
                          </m:r>
                        </m:sub>
                      </m:sSub>
                    </m:oMath>
                  </m:oMathPara>
                </a14:m>
                <a:endParaRPr lang="ja-JP" altLang="en-US" dirty="0">
                  <a:solidFill>
                    <a:prstClr val="black"/>
                  </a:solidFill>
                </a:endParaRPr>
              </a:p>
            </p:txBody>
          </p:sp>
        </mc:Choice>
        <mc:Fallback xmlns="">
          <p:sp>
            <p:nvSpPr>
              <p:cNvPr id="8" name="正方形/長方形 7"/>
              <p:cNvSpPr>
                <a:spLocks noRot="1" noChangeAspect="1" noMove="1" noResize="1" noEditPoints="1" noAdjustHandles="1" noChangeArrowheads="1" noChangeShapeType="1" noTextEdit="1"/>
              </p:cNvSpPr>
              <p:nvPr/>
            </p:nvSpPr>
            <p:spPr>
              <a:xfrm>
                <a:off x="7772400" y="4438775"/>
                <a:ext cx="1219757" cy="388889"/>
              </a:xfrm>
              <a:prstGeom prst="rect">
                <a:avLst/>
              </a:prstGeom>
              <a:blipFill rotWithShape="0">
                <a:blip r:embed="rId4"/>
                <a:stretch>
                  <a:fillRect t="-4688" b="-7813"/>
                </a:stretch>
              </a:blipFill>
            </p:spPr>
            <p:txBody>
              <a:bodyPr/>
              <a:lstStyle/>
              <a:p>
                <a:r>
                  <a:rPr lang="ja-JP" altLang="en-US">
                    <a:noFill/>
                  </a:rPr>
                  <a:t> </a:t>
                </a:r>
              </a:p>
            </p:txBody>
          </p:sp>
        </mc:Fallback>
      </mc:AlternateContent>
      <p:sp>
        <p:nvSpPr>
          <p:cNvPr id="3" name="テキスト ボックス 2"/>
          <p:cNvSpPr txBox="1"/>
          <p:nvPr/>
        </p:nvSpPr>
        <p:spPr>
          <a:xfrm>
            <a:off x="7288346" y="3536598"/>
            <a:ext cx="553998" cy="323165"/>
          </a:xfrm>
          <a:prstGeom prst="rect">
            <a:avLst/>
          </a:prstGeom>
          <a:noFill/>
        </p:spPr>
        <p:txBody>
          <a:bodyPr vert="eaVert" wrap="none" rtlCol="0">
            <a:spAutoFit/>
          </a:bodyPr>
          <a:lstStyle/>
          <a:p>
            <a:r>
              <a:rPr lang="en-US" altLang="ja-JP" sz="2400" dirty="0" smtClean="0">
                <a:solidFill>
                  <a:srgbClr val="00FFFF"/>
                </a:solidFill>
              </a:rPr>
              <a:t>...</a:t>
            </a:r>
            <a:endParaRPr lang="ja-JP" altLang="en-US" sz="2400" dirty="0">
              <a:solidFill>
                <a:srgbClr val="00FFFF"/>
              </a:solidFill>
            </a:endParaRPr>
          </a:p>
        </p:txBody>
      </p:sp>
      <p:sp>
        <p:nvSpPr>
          <p:cNvPr id="137" name="テキスト ボックス 136"/>
          <p:cNvSpPr txBox="1"/>
          <p:nvPr/>
        </p:nvSpPr>
        <p:spPr>
          <a:xfrm>
            <a:off x="7294974" y="4020304"/>
            <a:ext cx="553998" cy="323165"/>
          </a:xfrm>
          <a:prstGeom prst="rect">
            <a:avLst/>
          </a:prstGeom>
          <a:noFill/>
        </p:spPr>
        <p:txBody>
          <a:bodyPr vert="eaVert" wrap="none" rtlCol="0">
            <a:spAutoFit/>
          </a:bodyPr>
          <a:lstStyle/>
          <a:p>
            <a:r>
              <a:rPr lang="en-US" altLang="ja-JP" sz="2400" smtClean="0">
                <a:solidFill>
                  <a:srgbClr val="FFFF00"/>
                </a:solidFill>
              </a:rPr>
              <a:t>...</a:t>
            </a:r>
            <a:endParaRPr lang="ja-JP" altLang="en-US" sz="2400" dirty="0">
              <a:solidFill>
                <a:srgbClr val="FFFF00"/>
              </a:solidFill>
            </a:endParaRPr>
          </a:p>
        </p:txBody>
      </p:sp>
      <p:sp>
        <p:nvSpPr>
          <p:cNvPr id="133" name="テキスト ボックス 132"/>
          <p:cNvSpPr txBox="1"/>
          <p:nvPr/>
        </p:nvSpPr>
        <p:spPr>
          <a:xfrm>
            <a:off x="7016072" y="5031056"/>
            <a:ext cx="1823128" cy="461665"/>
          </a:xfrm>
          <a:prstGeom prst="rect">
            <a:avLst/>
          </a:prstGeom>
          <a:noFill/>
        </p:spPr>
        <p:txBody>
          <a:bodyPr wrap="none" rtlCol="0">
            <a:spAutoFit/>
          </a:bodyPr>
          <a:lstStyle/>
          <a:p>
            <a:r>
              <a:rPr lang="en-US" altLang="ja-JP" sz="2400" i="1" dirty="0" smtClean="0">
                <a:solidFill>
                  <a:prstClr val="white"/>
                </a:solidFill>
              </a:rPr>
              <a:t>Spin-dep. Int.</a:t>
            </a:r>
            <a:endParaRPr lang="ja-JP" altLang="en-US" sz="2400" i="1" baseline="-25000" dirty="0">
              <a:solidFill>
                <a:prstClr val="white"/>
              </a:solidFill>
            </a:endParaRPr>
          </a:p>
        </p:txBody>
      </p:sp>
      <mc:AlternateContent xmlns:mc="http://schemas.openxmlformats.org/markup-compatibility/2006" xmlns:a14="http://schemas.microsoft.com/office/drawing/2010/main">
        <mc:Choice Requires="a14">
          <p:sp>
            <p:nvSpPr>
              <p:cNvPr id="2" name="テキスト ボックス 1"/>
              <p:cNvSpPr txBox="1"/>
              <p:nvPr/>
            </p:nvSpPr>
            <p:spPr>
              <a:xfrm>
                <a:off x="4683300" y="2112097"/>
                <a:ext cx="4345067" cy="9106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b="0" i="1" smtClean="0">
                              <a:solidFill>
                                <a:schemeClr val="bg1"/>
                              </a:solidFill>
                              <a:latin typeface="Cambria Math" panose="02040503050406030204" pitchFamily="18" charset="0"/>
                            </a:rPr>
                          </m:ctrlPr>
                        </m:fPr>
                        <m:num>
                          <m:sSub>
                            <m:sSubPr>
                              <m:ctrlPr>
                                <a:rPr kumimoji="1" lang="en-US" altLang="ja-JP" i="1" smtClean="0">
                                  <a:solidFill>
                                    <a:schemeClr val="bg1"/>
                                  </a:solidFill>
                                  <a:latin typeface="Cambria Math" panose="02040503050406030204" pitchFamily="18" charset="0"/>
                                </a:rPr>
                              </m:ctrlPr>
                            </m:sSubPr>
                            <m:e>
                              <m:r>
                                <a:rPr kumimoji="1" lang="en-US" altLang="ja-JP" i="1" smtClean="0">
                                  <a:solidFill>
                                    <a:schemeClr val="bg1"/>
                                  </a:solidFill>
                                  <a:latin typeface="Cambria Math" panose="02040503050406030204" pitchFamily="18" charset="0"/>
                                  <a:ea typeface="Cambria Math" panose="02040503050406030204" pitchFamily="18" charset="0"/>
                                </a:rPr>
                                <m:t>ℏ</m:t>
                              </m:r>
                              <m:r>
                                <a:rPr kumimoji="1" lang="ja-JP" altLang="en-US" i="1" smtClean="0">
                                  <a:solidFill>
                                    <a:schemeClr val="bg1"/>
                                  </a:solidFill>
                                  <a:latin typeface="Cambria Math" panose="02040503050406030204" pitchFamily="18" charset="0"/>
                                </a:rPr>
                                <m:t>𝜔</m:t>
                              </m:r>
                            </m:e>
                            <m:sub>
                              <m:r>
                                <a:rPr kumimoji="1" lang="ja-JP" altLang="en-US" i="1" smtClean="0">
                                  <a:solidFill>
                                    <a:schemeClr val="bg1"/>
                                  </a:solidFill>
                                  <a:latin typeface="Cambria Math" panose="02040503050406030204" pitchFamily="18" charset="0"/>
                                </a:rPr>
                                <m:t>𝜌</m:t>
                              </m:r>
                            </m:sub>
                          </m:sSub>
                        </m:num>
                        <m:den>
                          <m:sSub>
                            <m:sSubPr>
                              <m:ctrlPr>
                                <a:rPr kumimoji="1" lang="en-US" altLang="ja-JP" b="0" i="1" smtClean="0">
                                  <a:solidFill>
                                    <a:schemeClr val="bg1"/>
                                  </a:solidFill>
                                  <a:latin typeface="Cambria Math" panose="02040503050406030204" pitchFamily="18" charset="0"/>
                                </a:rPr>
                              </m:ctrlPr>
                            </m:sSubPr>
                            <m:e>
                              <m:r>
                                <a:rPr kumimoji="1" lang="en-US" altLang="ja-JP" b="0" i="1" smtClean="0">
                                  <a:solidFill>
                                    <a:schemeClr val="bg1"/>
                                  </a:solidFill>
                                  <a:latin typeface="Cambria Math" panose="02040503050406030204" pitchFamily="18" charset="0"/>
                                  <a:ea typeface="Cambria Math" panose="02040503050406030204" pitchFamily="18" charset="0"/>
                                </a:rPr>
                                <m:t>ℏ</m:t>
                              </m:r>
                              <m:r>
                                <a:rPr kumimoji="1" lang="ja-JP" altLang="en-US" b="0" i="1" smtClean="0">
                                  <a:solidFill>
                                    <a:schemeClr val="bg1"/>
                                  </a:solidFill>
                                  <a:latin typeface="Cambria Math" panose="02040503050406030204" pitchFamily="18" charset="0"/>
                                </a:rPr>
                                <m:t>𝜔</m:t>
                              </m:r>
                            </m:e>
                            <m:sub>
                              <m:r>
                                <a:rPr kumimoji="1" lang="ja-JP" altLang="en-US" b="0" i="1" smtClean="0">
                                  <a:solidFill>
                                    <a:schemeClr val="bg1"/>
                                  </a:solidFill>
                                  <a:latin typeface="Cambria Math" panose="02040503050406030204" pitchFamily="18" charset="0"/>
                                </a:rPr>
                                <m:t>𝜆</m:t>
                              </m:r>
                            </m:sub>
                          </m:sSub>
                        </m:den>
                      </m:f>
                      <m:r>
                        <a:rPr kumimoji="1" lang="en-US" altLang="ja-JP" b="0" i="1" smtClean="0">
                          <a:solidFill>
                            <a:schemeClr val="bg1"/>
                          </a:solidFill>
                          <a:latin typeface="Cambria Math" panose="02040503050406030204" pitchFamily="18" charset="0"/>
                        </a:rPr>
                        <m:t>=</m:t>
                      </m:r>
                      <m:rad>
                        <m:radPr>
                          <m:degHide m:val="on"/>
                          <m:ctrlPr>
                            <a:rPr kumimoji="1" lang="en-US" altLang="ja-JP" b="0" i="1" smtClean="0">
                              <a:solidFill>
                                <a:schemeClr val="bg1"/>
                              </a:solidFill>
                              <a:latin typeface="Cambria Math" panose="02040503050406030204" pitchFamily="18" charset="0"/>
                            </a:rPr>
                          </m:ctrlPr>
                        </m:radPr>
                        <m:deg/>
                        <m:e>
                          <m:f>
                            <m:fPr>
                              <m:ctrlPr>
                                <a:rPr kumimoji="1" lang="en-US" altLang="ja-JP" b="0" i="1" smtClean="0">
                                  <a:solidFill>
                                    <a:schemeClr val="bg1"/>
                                  </a:solidFill>
                                  <a:latin typeface="Cambria Math" panose="02040503050406030204" pitchFamily="18" charset="0"/>
                                </a:rPr>
                              </m:ctrlPr>
                            </m:fPr>
                            <m:num>
                              <m:r>
                                <a:rPr kumimoji="1" lang="en-US" altLang="ja-JP" b="0" i="1" smtClean="0">
                                  <a:solidFill>
                                    <a:schemeClr val="bg1"/>
                                  </a:solidFill>
                                  <a:latin typeface="Cambria Math" panose="02040503050406030204" pitchFamily="18" charset="0"/>
                                </a:rPr>
                                <m:t>3</m:t>
                              </m:r>
                              <m:sSub>
                                <m:sSubPr>
                                  <m:ctrlPr>
                                    <a:rPr kumimoji="1" lang="en-US" altLang="ja-JP" b="0" i="1" smtClean="0">
                                      <a:solidFill>
                                        <a:schemeClr val="bg1"/>
                                      </a:solidFill>
                                      <a:latin typeface="Cambria Math" panose="02040503050406030204" pitchFamily="18" charset="0"/>
                                    </a:rPr>
                                  </m:ctrlPr>
                                </m:sSubPr>
                                <m:e>
                                  <m:r>
                                    <a:rPr kumimoji="1" lang="en-US" altLang="ja-JP" b="0" i="1" smtClean="0">
                                      <a:solidFill>
                                        <a:schemeClr val="bg1"/>
                                      </a:solidFill>
                                      <a:latin typeface="Cambria Math" panose="02040503050406030204" pitchFamily="18" charset="0"/>
                                    </a:rPr>
                                    <m:t>𝑚</m:t>
                                  </m:r>
                                </m:e>
                                <m:sub>
                                  <m:r>
                                    <a:rPr kumimoji="1" lang="en-US" altLang="ja-JP" b="0" i="1" smtClean="0">
                                      <a:solidFill>
                                        <a:schemeClr val="bg1"/>
                                      </a:solidFill>
                                      <a:latin typeface="Cambria Math" panose="02040503050406030204" pitchFamily="18" charset="0"/>
                                    </a:rPr>
                                    <m:t>𝑄</m:t>
                                  </m:r>
                                </m:sub>
                              </m:sSub>
                            </m:num>
                            <m:den>
                              <m:r>
                                <a:rPr kumimoji="1" lang="en-US" altLang="ja-JP" b="0" i="1" smtClean="0">
                                  <a:solidFill>
                                    <a:schemeClr val="bg1"/>
                                  </a:solidFill>
                                  <a:latin typeface="Cambria Math" panose="02040503050406030204" pitchFamily="18" charset="0"/>
                                </a:rPr>
                                <m:t>2</m:t>
                              </m:r>
                              <m:sSub>
                                <m:sSubPr>
                                  <m:ctrlPr>
                                    <a:rPr kumimoji="1" lang="en-US" altLang="ja-JP" b="0" i="1" smtClean="0">
                                      <a:solidFill>
                                        <a:schemeClr val="bg1"/>
                                      </a:solidFill>
                                      <a:latin typeface="Cambria Math" panose="02040503050406030204" pitchFamily="18" charset="0"/>
                                    </a:rPr>
                                  </m:ctrlPr>
                                </m:sSubPr>
                                <m:e>
                                  <m:r>
                                    <a:rPr kumimoji="1" lang="en-US" altLang="ja-JP" b="0" i="1" smtClean="0">
                                      <a:solidFill>
                                        <a:schemeClr val="bg1"/>
                                      </a:solidFill>
                                      <a:latin typeface="Cambria Math" panose="02040503050406030204" pitchFamily="18" charset="0"/>
                                    </a:rPr>
                                    <m:t>𝑚</m:t>
                                  </m:r>
                                </m:e>
                                <m:sub>
                                  <m:r>
                                    <a:rPr kumimoji="1" lang="en-US" altLang="ja-JP" b="0" i="1" smtClean="0">
                                      <a:solidFill>
                                        <a:schemeClr val="bg1"/>
                                      </a:solidFill>
                                      <a:latin typeface="Cambria Math" panose="02040503050406030204" pitchFamily="18" charset="0"/>
                                    </a:rPr>
                                    <m:t>𝑞</m:t>
                                  </m:r>
                                </m:sub>
                              </m:sSub>
                              <m:r>
                                <a:rPr kumimoji="1" lang="en-US" altLang="ja-JP" b="0" i="1" smtClean="0">
                                  <a:solidFill>
                                    <a:schemeClr val="bg1"/>
                                  </a:solidFill>
                                  <a:latin typeface="Cambria Math" panose="02040503050406030204" pitchFamily="18" charset="0"/>
                                </a:rPr>
                                <m:t>+</m:t>
                              </m:r>
                              <m:sSub>
                                <m:sSubPr>
                                  <m:ctrlPr>
                                    <a:rPr kumimoji="1" lang="en-US" altLang="ja-JP" b="0" i="1" smtClean="0">
                                      <a:solidFill>
                                        <a:schemeClr val="bg1"/>
                                      </a:solidFill>
                                      <a:latin typeface="Cambria Math" panose="02040503050406030204" pitchFamily="18" charset="0"/>
                                    </a:rPr>
                                  </m:ctrlPr>
                                </m:sSubPr>
                                <m:e>
                                  <m:r>
                                    <a:rPr kumimoji="1" lang="en-US" altLang="ja-JP" b="0" i="1" smtClean="0">
                                      <a:solidFill>
                                        <a:schemeClr val="bg1"/>
                                      </a:solidFill>
                                      <a:latin typeface="Cambria Math" panose="02040503050406030204" pitchFamily="18" charset="0"/>
                                    </a:rPr>
                                    <m:t>𝑚</m:t>
                                  </m:r>
                                </m:e>
                                <m:sub>
                                  <m:r>
                                    <a:rPr kumimoji="1" lang="en-US" altLang="ja-JP" b="0" i="1" smtClean="0">
                                      <a:solidFill>
                                        <a:schemeClr val="bg1"/>
                                      </a:solidFill>
                                      <a:latin typeface="Cambria Math" panose="02040503050406030204" pitchFamily="18" charset="0"/>
                                    </a:rPr>
                                    <m:t>𝑄</m:t>
                                  </m:r>
                                </m:sub>
                              </m:sSub>
                            </m:den>
                          </m:f>
                        </m:e>
                      </m:rad>
                      <m:r>
                        <a:rPr kumimoji="1" lang="en-US" altLang="ja-JP" b="0" i="1" smtClean="0">
                          <a:solidFill>
                            <a:schemeClr val="bg1"/>
                          </a:solidFill>
                          <a:latin typeface="Cambria Math" panose="02040503050406030204" pitchFamily="18" charset="0"/>
                        </a:rPr>
                        <m:t> →</m:t>
                      </m:r>
                      <m:rad>
                        <m:radPr>
                          <m:degHide m:val="on"/>
                          <m:ctrlPr>
                            <a:rPr kumimoji="1" lang="en-US" altLang="ja-JP" b="0" i="1" smtClean="0">
                              <a:solidFill>
                                <a:schemeClr val="bg1"/>
                              </a:solidFill>
                              <a:latin typeface="Cambria Math" panose="02040503050406030204" pitchFamily="18" charset="0"/>
                            </a:rPr>
                          </m:ctrlPr>
                        </m:radPr>
                        <m:deg/>
                        <m:e>
                          <m:r>
                            <a:rPr kumimoji="1" lang="en-US" altLang="ja-JP" b="0" i="1" smtClean="0">
                              <a:solidFill>
                                <a:schemeClr val="bg1"/>
                              </a:solidFill>
                              <a:latin typeface="Cambria Math" panose="02040503050406030204" pitchFamily="18" charset="0"/>
                            </a:rPr>
                            <m:t>3</m:t>
                          </m:r>
                        </m:e>
                      </m:rad>
                      <m:r>
                        <a:rPr kumimoji="1" lang="en-US" altLang="ja-JP" b="0" i="1" smtClean="0">
                          <a:solidFill>
                            <a:schemeClr val="bg1"/>
                          </a:solidFill>
                          <a:latin typeface="Cambria Math" panose="02040503050406030204" pitchFamily="18" charset="0"/>
                        </a:rPr>
                        <m:t> (</m:t>
                      </m:r>
                      <m:sSub>
                        <m:sSubPr>
                          <m:ctrlPr>
                            <a:rPr kumimoji="1" lang="en-US" altLang="ja-JP" b="0" i="1" smtClean="0">
                              <a:solidFill>
                                <a:schemeClr val="bg1"/>
                              </a:solidFill>
                              <a:latin typeface="Cambria Math" panose="02040503050406030204" pitchFamily="18" charset="0"/>
                            </a:rPr>
                          </m:ctrlPr>
                        </m:sSubPr>
                        <m:e>
                          <m:r>
                            <a:rPr kumimoji="1" lang="en-US" altLang="ja-JP" b="0" i="1" smtClean="0">
                              <a:solidFill>
                                <a:schemeClr val="bg1"/>
                              </a:solidFill>
                              <a:latin typeface="Cambria Math" panose="02040503050406030204" pitchFamily="18" charset="0"/>
                            </a:rPr>
                            <m:t>𝑚</m:t>
                          </m:r>
                        </m:e>
                        <m:sub>
                          <m:r>
                            <a:rPr kumimoji="1" lang="en-US" altLang="ja-JP" b="0" i="1" smtClean="0">
                              <a:solidFill>
                                <a:schemeClr val="bg1"/>
                              </a:solidFill>
                              <a:latin typeface="Cambria Math" panose="02040503050406030204" pitchFamily="18" charset="0"/>
                            </a:rPr>
                            <m:t>𝑄</m:t>
                          </m:r>
                        </m:sub>
                      </m:sSub>
                      <m:r>
                        <a:rPr kumimoji="1" lang="en-US" altLang="ja-JP" b="0" i="1" smtClean="0">
                          <a:solidFill>
                            <a:schemeClr val="bg1"/>
                          </a:solidFill>
                          <a:latin typeface="Cambria Math" panose="02040503050406030204" pitchFamily="18" charset="0"/>
                        </a:rPr>
                        <m:t>→ </m:t>
                      </m:r>
                      <m:r>
                        <a:rPr kumimoji="1" lang="en-US" altLang="ja-JP" b="0" i="1" smtClean="0">
                          <a:solidFill>
                            <a:schemeClr val="bg1"/>
                          </a:solidFill>
                          <a:latin typeface="Cambria Math" panose="02040503050406030204" pitchFamily="18" charset="0"/>
                          <a:ea typeface="Cambria Math" panose="02040503050406030204" pitchFamily="18" charset="0"/>
                        </a:rPr>
                        <m:t>∞)</m:t>
                      </m:r>
                    </m:oMath>
                  </m:oMathPara>
                </a14:m>
                <a:endParaRPr kumimoji="1" lang="en-US" altLang="ja-JP" b="0" dirty="0" smtClean="0">
                  <a:solidFill>
                    <a:schemeClr val="bg1"/>
                  </a:solidFill>
                </a:endParaRPr>
              </a:p>
            </p:txBody>
          </p:sp>
        </mc:Choice>
        <mc:Fallback xmlns="">
          <p:sp>
            <p:nvSpPr>
              <p:cNvPr id="2" name="テキスト ボックス 1"/>
              <p:cNvSpPr txBox="1">
                <a:spLocks noRot="1" noChangeAspect="1" noMove="1" noResize="1" noEditPoints="1" noAdjustHandles="1" noChangeArrowheads="1" noChangeShapeType="1" noTextEdit="1"/>
              </p:cNvSpPr>
              <p:nvPr/>
            </p:nvSpPr>
            <p:spPr>
              <a:xfrm>
                <a:off x="4683300" y="2112097"/>
                <a:ext cx="4345067" cy="910699"/>
              </a:xfrm>
              <a:prstGeom prst="rect">
                <a:avLst/>
              </a:prstGeom>
              <a:blipFill rotWithShape="0">
                <a:blip r:embed="rId5"/>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1375981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solidFill>
                  <a:schemeClr val="bg1"/>
                </a:solidFill>
              </a:rPr>
              <a:t>Peak fitting for </a:t>
            </a:r>
            <a:r>
              <a:rPr kumimoji="1" lang="en-US" altLang="ja-JP" i="1" dirty="0" smtClean="0">
                <a:solidFill>
                  <a:schemeClr val="bg1"/>
                </a:solidFill>
              </a:rPr>
              <a:t>p</a:t>
            </a:r>
            <a:r>
              <a:rPr kumimoji="1" lang="en-US" altLang="ja-JP" dirty="0" smtClean="0">
                <a:solidFill>
                  <a:schemeClr val="bg1"/>
                </a:solidFill>
              </a:rPr>
              <a:t>(</a:t>
            </a:r>
            <a:r>
              <a:rPr kumimoji="1" lang="en-US" altLang="ja-JP" i="1" dirty="0" err="1" smtClean="0">
                <a:solidFill>
                  <a:schemeClr val="bg1"/>
                </a:solidFill>
                <a:latin typeface="Symbol" panose="05050102010706020507" pitchFamily="18" charset="2"/>
              </a:rPr>
              <a:t>p</a:t>
            </a:r>
            <a:r>
              <a:rPr kumimoji="1" lang="en-US" altLang="ja-JP" i="1" baseline="30000" dirty="0" err="1" smtClean="0">
                <a:solidFill>
                  <a:schemeClr val="bg1"/>
                </a:solidFill>
              </a:rPr>
              <a:t>+</a:t>
            </a:r>
            <a:r>
              <a:rPr kumimoji="1" lang="en-US" altLang="ja-JP" i="1" dirty="0" err="1" smtClean="0">
                <a:solidFill>
                  <a:schemeClr val="bg1"/>
                </a:solidFill>
              </a:rPr>
              <a:t>,K</a:t>
            </a:r>
            <a:r>
              <a:rPr kumimoji="1" lang="en-US" altLang="ja-JP" i="1" baseline="30000" dirty="0" smtClean="0">
                <a:solidFill>
                  <a:schemeClr val="bg1"/>
                </a:solidFill>
              </a:rPr>
              <a:t>*+</a:t>
            </a:r>
            <a:r>
              <a:rPr kumimoji="1" lang="en-US" altLang="ja-JP" dirty="0" smtClean="0">
                <a:solidFill>
                  <a:schemeClr val="bg1"/>
                </a:solidFill>
              </a:rPr>
              <a:t>)</a:t>
            </a:r>
            <a:r>
              <a:rPr kumimoji="1" lang="en-US" altLang="ja-JP" i="1" dirty="0" smtClean="0">
                <a:solidFill>
                  <a:schemeClr val="bg1"/>
                </a:solidFill>
                <a:latin typeface="Symbol" panose="05050102010706020507" pitchFamily="18" charset="2"/>
              </a:rPr>
              <a:t>S</a:t>
            </a:r>
            <a:r>
              <a:rPr kumimoji="1" lang="en-US" altLang="ja-JP" i="1" baseline="30000" dirty="0" smtClean="0">
                <a:solidFill>
                  <a:schemeClr val="bg1"/>
                </a:solidFill>
              </a:rPr>
              <a:t>*+</a:t>
            </a:r>
            <a:r>
              <a:rPr kumimoji="1" lang="en-US" altLang="ja-JP" i="1" dirty="0" smtClean="0">
                <a:solidFill>
                  <a:schemeClr val="bg1"/>
                </a:solidFill>
              </a:rPr>
              <a:t> </a:t>
            </a:r>
            <a:endParaRPr kumimoji="1" lang="ja-JP" altLang="en-US" i="1" dirty="0">
              <a:solidFill>
                <a:schemeClr val="bg1"/>
              </a:solidFill>
            </a:endParaRPr>
          </a:p>
        </p:txBody>
      </p:sp>
      <p:sp>
        <p:nvSpPr>
          <p:cNvPr id="4" name="スライド番号プレースホルダー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50</a:t>
            </a:fld>
            <a:endParaRPr lang="ja-JP" altLang="en-US" dirty="0">
              <a:solidFill>
                <a:prstClr val="black">
                  <a:tint val="75000"/>
                </a:prstClr>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9644" y="1865358"/>
            <a:ext cx="7229528" cy="3081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5860280" y="2181830"/>
            <a:ext cx="2095638" cy="369332"/>
          </a:xfrm>
          <a:prstGeom prst="rect">
            <a:avLst/>
          </a:prstGeom>
          <a:solidFill>
            <a:schemeClr val="bg1"/>
          </a:solidFill>
          <a:ln>
            <a:solidFill>
              <a:schemeClr val="tx1"/>
            </a:solidFill>
          </a:ln>
        </p:spPr>
        <p:txBody>
          <a:bodyPr wrap="none" rtlCol="0">
            <a:spAutoFit/>
          </a:bodyPr>
          <a:lstStyle/>
          <a:p>
            <a:r>
              <a:rPr lang="en-US" altLang="ja-JP" dirty="0" smtClean="0"/>
              <a:t>(</a:t>
            </a:r>
            <a:r>
              <a:rPr lang="en-US" altLang="ja-JP" dirty="0" err="1" smtClean="0">
                <a:latin typeface="Symbol" panose="05050102010706020507" pitchFamily="18" charset="2"/>
              </a:rPr>
              <a:t>p</a:t>
            </a:r>
            <a:r>
              <a:rPr lang="en-US" altLang="ja-JP" baseline="30000" dirty="0" err="1" smtClean="0">
                <a:latin typeface="Symbol" panose="05050102010706020507" pitchFamily="18" charset="2"/>
              </a:rPr>
              <a:t>+</a:t>
            </a:r>
            <a:r>
              <a:rPr lang="en-US" altLang="ja-JP" dirty="0" err="1" smtClean="0"/>
              <a:t>,K</a:t>
            </a:r>
            <a:r>
              <a:rPr lang="en-US" altLang="ja-JP" baseline="30000" dirty="0" smtClean="0"/>
              <a:t>*+</a:t>
            </a:r>
            <a:r>
              <a:rPr lang="en-US" altLang="ja-JP" dirty="0" smtClean="0"/>
              <a:t>) w/ KN decay</a:t>
            </a:r>
            <a:endParaRPr kumimoji="1" lang="ja-JP" altLang="en-US" dirty="0"/>
          </a:p>
        </p:txBody>
      </p:sp>
      <p:cxnSp>
        <p:nvCxnSpPr>
          <p:cNvPr id="7" name="直線コネクタ 6"/>
          <p:cNvCxnSpPr/>
          <p:nvPr/>
        </p:nvCxnSpPr>
        <p:spPr>
          <a:xfrm>
            <a:off x="3389936" y="3016872"/>
            <a:ext cx="0" cy="133200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288711" y="2624519"/>
            <a:ext cx="1292341" cy="369332"/>
          </a:xfrm>
          <a:prstGeom prst="rect">
            <a:avLst/>
          </a:prstGeom>
          <a:noFill/>
        </p:spPr>
        <p:txBody>
          <a:bodyPr wrap="none" rtlCol="0">
            <a:spAutoFit/>
          </a:bodyPr>
          <a:lstStyle/>
          <a:p>
            <a:r>
              <a:rPr kumimoji="1" lang="en-US" altLang="ja-JP" b="1" dirty="0" smtClean="0">
                <a:solidFill>
                  <a:srgbClr val="0000FF"/>
                </a:solidFill>
                <a:latin typeface="Symbol" panose="05050102010706020507" pitchFamily="18" charset="2"/>
              </a:rPr>
              <a:t>S</a:t>
            </a:r>
            <a:r>
              <a:rPr kumimoji="1" lang="en-US" altLang="ja-JP" b="1" dirty="0" smtClean="0">
                <a:solidFill>
                  <a:srgbClr val="0000FF"/>
                </a:solidFill>
              </a:rPr>
              <a:t>(1670)(?</a:t>
            </a:r>
            <a:r>
              <a:rPr kumimoji="1" lang="en-US" altLang="ja-JP" b="1" baseline="30000" dirty="0" smtClean="0">
                <a:solidFill>
                  <a:srgbClr val="0000FF"/>
                </a:solidFill>
              </a:rPr>
              <a:t>?</a:t>
            </a:r>
            <a:r>
              <a:rPr kumimoji="1" lang="en-US" altLang="ja-JP" b="1" dirty="0" smtClean="0">
                <a:solidFill>
                  <a:srgbClr val="0000FF"/>
                </a:solidFill>
              </a:rPr>
              <a:t>)</a:t>
            </a:r>
            <a:endParaRPr kumimoji="1" lang="ja-JP" altLang="en-US" b="1" dirty="0">
              <a:solidFill>
                <a:srgbClr val="0000FF"/>
              </a:solidFill>
            </a:endParaRPr>
          </a:p>
        </p:txBody>
      </p:sp>
      <p:cxnSp>
        <p:nvCxnSpPr>
          <p:cNvPr id="9" name="直線コネクタ 8"/>
          <p:cNvCxnSpPr/>
          <p:nvPr/>
        </p:nvCxnSpPr>
        <p:spPr>
          <a:xfrm>
            <a:off x="4544677" y="2445507"/>
            <a:ext cx="0" cy="1872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4284624" y="2174187"/>
            <a:ext cx="0" cy="2160000"/>
          </a:xfrm>
          <a:prstGeom prst="line">
            <a:avLst/>
          </a:prstGeom>
          <a:ln>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4266427" y="2125505"/>
            <a:ext cx="1481496" cy="369332"/>
          </a:xfrm>
          <a:prstGeom prst="rect">
            <a:avLst/>
          </a:prstGeom>
          <a:noFill/>
        </p:spPr>
        <p:txBody>
          <a:bodyPr wrap="none" rtlCol="0">
            <a:spAutoFit/>
          </a:bodyPr>
          <a:lstStyle/>
          <a:p>
            <a:r>
              <a:rPr kumimoji="1" lang="en-US" altLang="ja-JP" b="1" dirty="0" smtClean="0">
                <a:solidFill>
                  <a:srgbClr val="FF0000"/>
                </a:solidFill>
                <a:latin typeface="Symbol" panose="05050102010706020507" pitchFamily="18" charset="2"/>
              </a:rPr>
              <a:t>S</a:t>
            </a:r>
            <a:r>
              <a:rPr kumimoji="1" lang="en-US" altLang="ja-JP" b="1" dirty="0" smtClean="0">
                <a:solidFill>
                  <a:srgbClr val="FF0000"/>
                </a:solidFill>
              </a:rPr>
              <a:t>(1775)(</a:t>
            </a:r>
            <a:r>
              <a:rPr lang="en-US" altLang="ja-JP" b="1" dirty="0" smtClean="0">
                <a:solidFill>
                  <a:srgbClr val="FF0000"/>
                </a:solidFill>
              </a:rPr>
              <a:t>5</a:t>
            </a:r>
            <a:r>
              <a:rPr kumimoji="1" lang="en-US" altLang="ja-JP" b="1" dirty="0" smtClean="0">
                <a:solidFill>
                  <a:srgbClr val="FF0000"/>
                </a:solidFill>
              </a:rPr>
              <a:t>/2</a:t>
            </a:r>
            <a:r>
              <a:rPr lang="en-US" altLang="ja-JP" b="1" dirty="0">
                <a:solidFill>
                  <a:srgbClr val="FF0000"/>
                </a:solidFill>
              </a:rPr>
              <a:t>-</a:t>
            </a:r>
            <a:r>
              <a:rPr kumimoji="1" lang="en-US" altLang="ja-JP" b="1" dirty="0" smtClean="0">
                <a:solidFill>
                  <a:srgbClr val="FF0000"/>
                </a:solidFill>
              </a:rPr>
              <a:t>)</a:t>
            </a:r>
            <a:endParaRPr kumimoji="1" lang="ja-JP" altLang="en-US" b="1" dirty="0">
              <a:solidFill>
                <a:srgbClr val="FF0000"/>
              </a:solidFill>
            </a:endParaRPr>
          </a:p>
        </p:txBody>
      </p:sp>
      <p:sp>
        <p:nvSpPr>
          <p:cNvPr id="12" name="テキスト ボックス 11"/>
          <p:cNvSpPr txBox="1"/>
          <p:nvPr/>
        </p:nvSpPr>
        <p:spPr>
          <a:xfrm>
            <a:off x="4102328" y="1855526"/>
            <a:ext cx="1481496" cy="369332"/>
          </a:xfrm>
          <a:prstGeom prst="rect">
            <a:avLst/>
          </a:prstGeom>
          <a:noFill/>
        </p:spPr>
        <p:txBody>
          <a:bodyPr wrap="none" rtlCol="0">
            <a:spAutoFit/>
          </a:bodyPr>
          <a:lstStyle/>
          <a:p>
            <a:r>
              <a:rPr kumimoji="1" lang="en-US" altLang="ja-JP" b="1" dirty="0" smtClean="0">
                <a:solidFill>
                  <a:srgbClr val="FF0000"/>
                </a:solidFill>
                <a:latin typeface="Symbol" panose="05050102010706020507" pitchFamily="18" charset="2"/>
              </a:rPr>
              <a:t>S</a:t>
            </a:r>
            <a:r>
              <a:rPr kumimoji="1" lang="en-US" altLang="ja-JP" b="1" dirty="0" smtClean="0">
                <a:solidFill>
                  <a:srgbClr val="FF0000"/>
                </a:solidFill>
              </a:rPr>
              <a:t>(1750)(</a:t>
            </a:r>
            <a:r>
              <a:rPr lang="en-US" altLang="ja-JP" b="1" dirty="0">
                <a:solidFill>
                  <a:srgbClr val="FF0000"/>
                </a:solidFill>
              </a:rPr>
              <a:t>1</a:t>
            </a:r>
            <a:r>
              <a:rPr kumimoji="1" lang="en-US" altLang="ja-JP" b="1" dirty="0" smtClean="0">
                <a:solidFill>
                  <a:srgbClr val="FF0000"/>
                </a:solidFill>
              </a:rPr>
              <a:t>/2</a:t>
            </a:r>
            <a:r>
              <a:rPr lang="en-US" altLang="ja-JP" b="1" dirty="0" smtClean="0">
                <a:solidFill>
                  <a:srgbClr val="FF0000"/>
                </a:solidFill>
              </a:rPr>
              <a:t>-</a:t>
            </a:r>
            <a:r>
              <a:rPr kumimoji="1" lang="en-US" altLang="ja-JP" b="1" dirty="0" smtClean="0">
                <a:solidFill>
                  <a:srgbClr val="FF0000"/>
                </a:solidFill>
              </a:rPr>
              <a:t>)</a:t>
            </a:r>
            <a:endParaRPr kumimoji="1" lang="ja-JP" altLang="en-US" b="1" dirty="0">
              <a:solidFill>
                <a:srgbClr val="FF0000"/>
              </a:solidFill>
            </a:endParaRPr>
          </a:p>
        </p:txBody>
      </p:sp>
      <p:sp>
        <p:nvSpPr>
          <p:cNvPr id="13" name="タイトル 1"/>
          <p:cNvSpPr txBox="1">
            <a:spLocks/>
          </p:cNvSpPr>
          <p:nvPr/>
        </p:nvSpPr>
        <p:spPr bwMode="auto">
          <a:xfrm>
            <a:off x="389953" y="524600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r>
              <a:rPr lang="en-US" altLang="ja-JP" sz="3600" i="1" dirty="0" smtClean="0">
                <a:solidFill>
                  <a:schemeClr val="bg1"/>
                </a:solidFill>
              </a:rPr>
              <a:t>M</a:t>
            </a:r>
            <a:r>
              <a:rPr lang="en-US" altLang="ja-JP" sz="3600" dirty="0" smtClean="0">
                <a:solidFill>
                  <a:schemeClr val="bg1"/>
                </a:solidFill>
              </a:rPr>
              <a:t> and </a:t>
            </a:r>
            <a:r>
              <a:rPr lang="en-US" altLang="ja-JP" sz="3600" i="1" dirty="0" smtClean="0">
                <a:solidFill>
                  <a:schemeClr val="bg1"/>
                </a:solidFill>
                <a:latin typeface="Symbol" panose="05050102010706020507" pitchFamily="18" charset="2"/>
              </a:rPr>
              <a:t>G</a:t>
            </a:r>
            <a:r>
              <a:rPr lang="en-US" altLang="ja-JP" sz="3600" dirty="0" smtClean="0">
                <a:solidFill>
                  <a:schemeClr val="bg1"/>
                </a:solidFill>
              </a:rPr>
              <a:t>  of 3 </a:t>
            </a:r>
            <a:r>
              <a:rPr lang="en-US" altLang="ja-JP" sz="3600" i="1" dirty="0" smtClean="0">
                <a:solidFill>
                  <a:schemeClr val="bg1"/>
                </a:solidFill>
                <a:latin typeface="Symbol" panose="05050102010706020507" pitchFamily="18" charset="2"/>
              </a:rPr>
              <a:t>S</a:t>
            </a:r>
            <a:r>
              <a:rPr lang="en-US" altLang="ja-JP" sz="3600" i="1" baseline="30000" dirty="0" smtClean="0">
                <a:solidFill>
                  <a:schemeClr val="bg1"/>
                </a:solidFill>
              </a:rPr>
              <a:t>*+</a:t>
            </a:r>
            <a:r>
              <a:rPr lang="en-US" altLang="ja-JP" sz="3600" dirty="0" smtClean="0">
                <a:solidFill>
                  <a:schemeClr val="bg1"/>
                </a:solidFill>
              </a:rPr>
              <a:t>’s are fixed first. </a:t>
            </a:r>
            <a:endParaRPr lang="ja-JP" altLang="en-US" sz="3600" dirty="0">
              <a:solidFill>
                <a:schemeClr val="bg1"/>
              </a:solidFill>
            </a:endParaRPr>
          </a:p>
        </p:txBody>
      </p:sp>
    </p:spTree>
    <p:extLst>
      <p:ext uri="{BB962C8B-B14F-4D97-AF65-F5344CB8AC3E}">
        <p14:creationId xmlns:p14="http://schemas.microsoft.com/office/powerpoint/2010/main" val="19744515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77875"/>
          </a:xfrm>
        </p:spPr>
        <p:txBody>
          <a:bodyPr/>
          <a:lstStyle/>
          <a:p>
            <a:r>
              <a:rPr kumimoji="1" lang="en-US" altLang="ja-JP" dirty="0" smtClean="0">
                <a:solidFill>
                  <a:schemeClr val="bg1"/>
                </a:solidFill>
              </a:rPr>
              <a:t>Expected Yield</a:t>
            </a:r>
            <a:endParaRPr kumimoji="1" lang="ja-JP" altLang="en-US" dirty="0">
              <a:solidFill>
                <a:schemeClr val="bg1"/>
              </a:solidFill>
            </a:endParaRPr>
          </a:p>
        </p:txBody>
      </p:sp>
      <p:sp>
        <p:nvSpPr>
          <p:cNvPr id="3" name="コンテンツ プレースホルダー 2"/>
          <p:cNvSpPr>
            <a:spLocks noGrp="1"/>
          </p:cNvSpPr>
          <p:nvPr>
            <p:ph idx="1"/>
          </p:nvPr>
        </p:nvSpPr>
        <p:spPr>
          <a:xfrm>
            <a:off x="457200" y="1282700"/>
            <a:ext cx="8547100" cy="4843463"/>
          </a:xfrm>
        </p:spPr>
        <p:txBody>
          <a:bodyPr/>
          <a:lstStyle/>
          <a:p>
            <a:r>
              <a:rPr lang="en-US" altLang="ja-JP" dirty="0">
                <a:solidFill>
                  <a:srgbClr val="FFFFFF"/>
                </a:solidFill>
              </a:rPr>
              <a:t>Conditions</a:t>
            </a:r>
          </a:p>
          <a:p>
            <a:pPr lvl="1"/>
            <a:r>
              <a:rPr lang="en-US" altLang="ja-JP" dirty="0">
                <a:solidFill>
                  <a:srgbClr val="FFFFFF"/>
                </a:solidFill>
                <a:latin typeface="Symbol" panose="05050102010706020507" pitchFamily="18" charset="2"/>
              </a:rPr>
              <a:t>s</a:t>
            </a:r>
            <a:r>
              <a:rPr lang="en-US" altLang="ja-JP" dirty="0">
                <a:solidFill>
                  <a:srgbClr val="FFFFFF"/>
                </a:solidFill>
              </a:rPr>
              <a:t>(</a:t>
            </a:r>
            <a:r>
              <a:rPr lang="en-US" altLang="ja-JP" sz="2200" dirty="0">
                <a:solidFill>
                  <a:srgbClr val="FFFFFF"/>
                </a:solidFill>
              </a:rPr>
              <a:t>p(</a:t>
            </a:r>
            <a:r>
              <a:rPr lang="en-US" altLang="ja-JP" sz="2200" dirty="0">
                <a:solidFill>
                  <a:srgbClr val="FFFFFF"/>
                </a:solidFill>
                <a:latin typeface="Symbol" panose="05050102010706020507" pitchFamily="18" charset="2"/>
              </a:rPr>
              <a:t>p</a:t>
            </a:r>
            <a:r>
              <a:rPr lang="en-US" altLang="ja-JP" sz="2200" baseline="30000" dirty="0">
                <a:solidFill>
                  <a:srgbClr val="FFFFFF"/>
                </a:solidFill>
              </a:rPr>
              <a:t>-</a:t>
            </a:r>
            <a:r>
              <a:rPr lang="en-US" altLang="ja-JP" sz="2200" dirty="0">
                <a:solidFill>
                  <a:srgbClr val="FFFFFF"/>
                </a:solidFill>
              </a:rPr>
              <a:t>,K</a:t>
            </a:r>
            <a:r>
              <a:rPr lang="en-US" altLang="ja-JP" sz="2200" baseline="30000" dirty="0">
                <a:solidFill>
                  <a:srgbClr val="FFFFFF"/>
                </a:solidFill>
              </a:rPr>
              <a:t>*0</a:t>
            </a:r>
            <a:r>
              <a:rPr lang="en-US" altLang="ja-JP" sz="2200" dirty="0">
                <a:solidFill>
                  <a:srgbClr val="FFFFFF"/>
                </a:solidFill>
              </a:rPr>
              <a:t>)</a:t>
            </a:r>
            <a:r>
              <a:rPr lang="en-US" altLang="ja-JP" sz="2200" dirty="0">
                <a:solidFill>
                  <a:srgbClr val="FFFFFF"/>
                </a:solidFill>
                <a:latin typeface="Symbol" panose="05050102010706020507" pitchFamily="18" charset="2"/>
              </a:rPr>
              <a:t>L</a:t>
            </a:r>
            <a:r>
              <a:rPr lang="en-US" altLang="ja-JP" dirty="0">
                <a:solidFill>
                  <a:srgbClr val="FFFFFF"/>
                </a:solidFill>
              </a:rPr>
              <a:t>)= 53 </a:t>
            </a:r>
            <a:r>
              <a:rPr lang="en-US" altLang="ja-JP" dirty="0" err="1" smtClean="0">
                <a:solidFill>
                  <a:srgbClr val="FFFFFF"/>
                </a:solidFill>
                <a:latin typeface="Symbol" panose="05050102010706020507" pitchFamily="18" charset="2"/>
              </a:rPr>
              <a:t>m</a:t>
            </a:r>
            <a:r>
              <a:rPr lang="en-US" altLang="ja-JP" dirty="0" err="1" smtClean="0">
                <a:solidFill>
                  <a:srgbClr val="FFFFFF"/>
                </a:solidFill>
              </a:rPr>
              <a:t>b</a:t>
            </a:r>
            <a:r>
              <a:rPr lang="en-US" altLang="ja-JP" dirty="0" smtClean="0">
                <a:solidFill>
                  <a:srgbClr val="FFFFFF"/>
                </a:solidFill>
              </a:rPr>
              <a:t>, others</a:t>
            </a:r>
            <a:r>
              <a:rPr lang="en-US" altLang="ja-JP" dirty="0">
                <a:solidFill>
                  <a:srgbClr val="FFFFFF"/>
                </a:solidFill>
              </a:rPr>
              <a:t>: cal. by </a:t>
            </a:r>
            <a:r>
              <a:rPr lang="en-US" altLang="ja-JP" dirty="0" smtClean="0">
                <a:solidFill>
                  <a:srgbClr val="FFFFFF"/>
                </a:solidFill>
              </a:rPr>
              <a:t>t-</a:t>
            </a:r>
            <a:r>
              <a:rPr lang="en-US" altLang="ja-JP" dirty="0" err="1" smtClean="0">
                <a:solidFill>
                  <a:srgbClr val="FFFFFF"/>
                </a:solidFill>
              </a:rPr>
              <a:t>ch.</a:t>
            </a:r>
            <a:r>
              <a:rPr lang="en-US" altLang="ja-JP" dirty="0" smtClean="0">
                <a:solidFill>
                  <a:srgbClr val="FFFFFF"/>
                </a:solidFill>
              </a:rPr>
              <a:t> K* ex. model</a:t>
            </a:r>
            <a:endParaRPr lang="en-US" altLang="ja-JP" dirty="0">
              <a:solidFill>
                <a:srgbClr val="FFFFFF"/>
              </a:solidFill>
            </a:endParaRPr>
          </a:p>
          <a:p>
            <a:pPr lvl="1"/>
            <a:r>
              <a:rPr lang="en-US" altLang="ja-JP" dirty="0">
                <a:solidFill>
                  <a:srgbClr val="FFFFFF"/>
                </a:solidFill>
              </a:rPr>
              <a:t>t</a:t>
            </a:r>
            <a:r>
              <a:rPr lang="en-US" altLang="ja-JP" dirty="0" smtClean="0">
                <a:solidFill>
                  <a:srgbClr val="FFFFFF"/>
                </a:solidFill>
              </a:rPr>
              <a:t>-channel dominance: ~</a:t>
            </a:r>
            <a:r>
              <a:rPr lang="en-US" altLang="ja-JP" dirty="0" err="1" smtClean="0">
                <a:solidFill>
                  <a:srgbClr val="FFFFFF"/>
                </a:solidFill>
              </a:rPr>
              <a:t>exp</a:t>
            </a:r>
            <a:r>
              <a:rPr lang="en-US" altLang="ja-JP" dirty="0" smtClean="0">
                <a:solidFill>
                  <a:srgbClr val="FFFFFF"/>
                </a:solidFill>
              </a:rPr>
              <a:t>{2.5(t-t</a:t>
            </a:r>
            <a:r>
              <a:rPr lang="en-US" altLang="ja-JP" baseline="-25000" dirty="0" smtClean="0">
                <a:solidFill>
                  <a:srgbClr val="FFFFFF"/>
                </a:solidFill>
              </a:rPr>
              <a:t>0</a:t>
            </a:r>
            <a:r>
              <a:rPr lang="en-US" altLang="ja-JP" dirty="0">
                <a:solidFill>
                  <a:srgbClr val="FFFFFF"/>
                </a:solidFill>
              </a:rPr>
              <a:t>)}</a:t>
            </a:r>
          </a:p>
          <a:p>
            <a:pPr lvl="1"/>
            <a:r>
              <a:rPr lang="en-US" altLang="ja-JP" dirty="0">
                <a:solidFill>
                  <a:srgbClr val="FFFFFF"/>
                </a:solidFill>
              </a:rPr>
              <a:t>10 MeV mass </a:t>
            </a:r>
            <a:r>
              <a:rPr lang="en-US" altLang="ja-JP" dirty="0" smtClean="0">
                <a:solidFill>
                  <a:srgbClr val="FFFFFF"/>
                </a:solidFill>
              </a:rPr>
              <a:t>resolution, </a:t>
            </a:r>
            <a:r>
              <a:rPr lang="en-US" altLang="ja-JP" dirty="0" smtClean="0">
                <a:solidFill>
                  <a:srgbClr val="FFFFFF"/>
                </a:solidFill>
                <a:latin typeface="Symbol" panose="05050102010706020507" pitchFamily="18" charset="2"/>
              </a:rPr>
              <a:t>DW</a:t>
            </a:r>
            <a:r>
              <a:rPr lang="en-US" altLang="ja-JP" dirty="0" smtClean="0">
                <a:solidFill>
                  <a:srgbClr val="FFFFFF"/>
                </a:solidFill>
              </a:rPr>
              <a:t>(K</a:t>
            </a:r>
            <a:r>
              <a:rPr lang="en-US" altLang="ja-JP" baseline="30000" dirty="0" smtClean="0">
                <a:solidFill>
                  <a:srgbClr val="FFFFFF"/>
                </a:solidFill>
              </a:rPr>
              <a:t>*0</a:t>
            </a:r>
            <a:r>
              <a:rPr lang="en-US" altLang="ja-JP" dirty="0" smtClean="0">
                <a:solidFill>
                  <a:srgbClr val="FFFFFF"/>
                </a:solidFill>
              </a:rPr>
              <a:t>) ~ 70% </a:t>
            </a:r>
          </a:p>
          <a:p>
            <a:pPr lvl="1"/>
            <a:r>
              <a:rPr lang="en-US" altLang="ja-JP" dirty="0" smtClean="0">
                <a:solidFill>
                  <a:srgbClr val="FFFFFF"/>
                </a:solidFill>
              </a:rPr>
              <a:t>BG source: JAM at </a:t>
            </a:r>
            <a:r>
              <a:rPr lang="en-US" altLang="ja-JP" i="1" dirty="0" smtClean="0">
                <a:solidFill>
                  <a:srgbClr val="FFFFFF"/>
                </a:solidFill>
              </a:rPr>
              <a:t>p</a:t>
            </a:r>
            <a:r>
              <a:rPr lang="en-US" altLang="ja-JP" baseline="-25000" dirty="0" smtClean="0">
                <a:solidFill>
                  <a:srgbClr val="FFFFFF"/>
                </a:solidFill>
                <a:latin typeface="Symbol" panose="05050102010706020507" pitchFamily="18" charset="2"/>
              </a:rPr>
              <a:t>p</a:t>
            </a:r>
            <a:r>
              <a:rPr lang="en-US" altLang="ja-JP" dirty="0" smtClean="0">
                <a:solidFill>
                  <a:srgbClr val="FFFFFF"/>
                </a:solidFill>
              </a:rPr>
              <a:t>=5 </a:t>
            </a:r>
            <a:r>
              <a:rPr lang="en-US" altLang="ja-JP" dirty="0" err="1" smtClean="0">
                <a:solidFill>
                  <a:srgbClr val="FFFFFF"/>
                </a:solidFill>
              </a:rPr>
              <a:t>GeV</a:t>
            </a:r>
            <a:r>
              <a:rPr lang="en-US" altLang="ja-JP" dirty="0" smtClean="0">
                <a:solidFill>
                  <a:srgbClr val="FFFFFF"/>
                </a:solidFill>
              </a:rPr>
              <a:t>/</a:t>
            </a:r>
            <a:r>
              <a:rPr lang="en-US" altLang="ja-JP" i="1" dirty="0" smtClean="0">
                <a:solidFill>
                  <a:srgbClr val="FFFFFF"/>
                </a:solidFill>
              </a:rPr>
              <a:t>c</a:t>
            </a:r>
          </a:p>
          <a:p>
            <a:r>
              <a:rPr lang="en-US" altLang="ja-JP" dirty="0" smtClean="0">
                <a:solidFill>
                  <a:schemeClr val="bg1"/>
                </a:solidFill>
              </a:rPr>
              <a:t>Yield for 10</a:t>
            </a:r>
            <a:r>
              <a:rPr lang="en-US" altLang="ja-JP" baseline="30000" dirty="0" smtClean="0">
                <a:solidFill>
                  <a:schemeClr val="bg1"/>
                </a:solidFill>
              </a:rPr>
              <a:t>13</a:t>
            </a:r>
            <a:r>
              <a:rPr lang="en-US" altLang="ja-JP" dirty="0" smtClean="0">
                <a:solidFill>
                  <a:schemeClr val="bg1"/>
                </a:solidFill>
              </a:rPr>
              <a:t> </a:t>
            </a:r>
            <a:r>
              <a:rPr lang="en-US" altLang="ja-JP" dirty="0" err="1" smtClean="0">
                <a:solidFill>
                  <a:schemeClr val="bg1"/>
                </a:solidFill>
              </a:rPr>
              <a:t>pions</a:t>
            </a:r>
            <a:r>
              <a:rPr lang="en-US" altLang="ja-JP" dirty="0" smtClean="0">
                <a:solidFill>
                  <a:schemeClr val="bg1"/>
                </a:solidFill>
              </a:rPr>
              <a:t> ( 100 days w/ 7 </a:t>
            </a:r>
            <a:r>
              <a:rPr lang="en-US" altLang="ja-JP" dirty="0" err="1" smtClean="0">
                <a:solidFill>
                  <a:schemeClr val="bg1"/>
                </a:solidFill>
              </a:rPr>
              <a:t>Mpps</a:t>
            </a:r>
            <a:r>
              <a:rPr lang="en-US" altLang="ja-JP" dirty="0" smtClean="0">
                <a:solidFill>
                  <a:schemeClr val="bg1"/>
                </a:solidFill>
              </a:rPr>
              <a:t>)</a:t>
            </a:r>
          </a:p>
          <a:p>
            <a:pPr lvl="1"/>
            <a:r>
              <a:rPr lang="en-US" altLang="ja-JP" dirty="0" smtClean="0">
                <a:solidFill>
                  <a:schemeClr val="bg1"/>
                </a:solidFill>
              </a:rPr>
              <a:t>4 g/cm</a:t>
            </a:r>
            <a:r>
              <a:rPr lang="en-US" altLang="ja-JP" baseline="30000" dirty="0" smtClean="0">
                <a:solidFill>
                  <a:schemeClr val="bg1"/>
                </a:solidFill>
              </a:rPr>
              <a:t>2</a:t>
            </a:r>
            <a:r>
              <a:rPr lang="en-US" altLang="ja-JP" dirty="0" smtClean="0">
                <a:solidFill>
                  <a:schemeClr val="bg1"/>
                </a:solidFill>
              </a:rPr>
              <a:t> H</a:t>
            </a:r>
            <a:r>
              <a:rPr lang="en-US" altLang="ja-JP" baseline="-25000" dirty="0" smtClean="0">
                <a:solidFill>
                  <a:schemeClr val="bg1"/>
                </a:solidFill>
              </a:rPr>
              <a:t>2</a:t>
            </a:r>
            <a:r>
              <a:rPr lang="en-US" altLang="ja-JP" dirty="0" smtClean="0">
                <a:solidFill>
                  <a:schemeClr val="bg1"/>
                </a:solidFill>
              </a:rPr>
              <a:t> TGT</a:t>
            </a:r>
          </a:p>
          <a:p>
            <a:pPr lvl="1"/>
            <a:r>
              <a:rPr lang="en-US" altLang="ja-JP" dirty="0" smtClean="0">
                <a:solidFill>
                  <a:schemeClr val="bg1"/>
                </a:solidFill>
              </a:rPr>
              <a:t>Large production yield: ~6 </a:t>
            </a:r>
            <a:r>
              <a:rPr lang="en-US" altLang="ja-JP" dirty="0">
                <a:solidFill>
                  <a:schemeClr val="bg1"/>
                </a:solidFill>
              </a:rPr>
              <a:t>M</a:t>
            </a:r>
            <a:r>
              <a:rPr lang="en-US" altLang="ja-JP" dirty="0" smtClean="0">
                <a:solidFill>
                  <a:schemeClr val="bg1"/>
                </a:solidFill>
              </a:rPr>
              <a:t>/1</a:t>
            </a:r>
            <a:r>
              <a:rPr lang="en-US" altLang="ja-JP" dirty="0" smtClean="0">
                <a:solidFill>
                  <a:schemeClr val="bg1"/>
                </a:solidFill>
                <a:latin typeface="Symbol" panose="05050102010706020507" pitchFamily="18" charset="2"/>
              </a:rPr>
              <a:t>m</a:t>
            </a:r>
            <a:r>
              <a:rPr lang="en-US" altLang="ja-JP" dirty="0" smtClean="0">
                <a:solidFill>
                  <a:schemeClr val="bg1"/>
                </a:solidFill>
              </a:rPr>
              <a:t>b (w/ ε</a:t>
            </a:r>
            <a:r>
              <a:rPr lang="en-US" altLang="ja-JP" baseline="-25000" dirty="0" smtClean="0">
                <a:solidFill>
                  <a:schemeClr val="bg1"/>
                </a:solidFill>
              </a:rPr>
              <a:t>ana</a:t>
            </a:r>
            <a:r>
              <a:rPr lang="en-US" altLang="ja-JP" dirty="0" smtClean="0">
                <a:solidFill>
                  <a:schemeClr val="bg1"/>
                </a:solidFill>
              </a:rPr>
              <a:t>~0.5)</a:t>
            </a:r>
          </a:p>
          <a:p>
            <a:pPr lvl="1"/>
            <a:r>
              <a:rPr kumimoji="1" lang="en-US" altLang="ja-JP" dirty="0" smtClean="0">
                <a:solidFill>
                  <a:schemeClr val="bg1"/>
                </a:solidFill>
              </a:rPr>
              <a:t>Large </a:t>
            </a:r>
            <a:r>
              <a:rPr lang="en-US" altLang="ja-JP" dirty="0" smtClean="0">
                <a:solidFill>
                  <a:schemeClr val="bg1"/>
                </a:solidFill>
              </a:rPr>
              <a:t>decay events: </a:t>
            </a:r>
            <a:r>
              <a:rPr lang="en-US" altLang="ja-JP" dirty="0" smtClean="0">
                <a:solidFill>
                  <a:srgbClr val="FFFFFF"/>
                </a:solidFill>
                <a:latin typeface="Symbol" panose="05050102010706020507" pitchFamily="18" charset="2"/>
              </a:rPr>
              <a:t>DW</a:t>
            </a:r>
            <a:r>
              <a:rPr lang="en-US" altLang="ja-JP" dirty="0" smtClean="0">
                <a:solidFill>
                  <a:srgbClr val="FFFFFF"/>
                </a:solidFill>
              </a:rPr>
              <a:t>(</a:t>
            </a:r>
            <a:r>
              <a:rPr lang="en-US" altLang="ja-JP" dirty="0" err="1" smtClean="0">
                <a:solidFill>
                  <a:srgbClr val="FFFFFF"/>
                </a:solidFill>
                <a:latin typeface="Symbol" panose="05050102010706020507" pitchFamily="18" charset="2"/>
              </a:rPr>
              <a:t>pS</a:t>
            </a:r>
            <a:r>
              <a:rPr lang="en-US" altLang="ja-JP" dirty="0" smtClean="0">
                <a:solidFill>
                  <a:srgbClr val="FFFFFF"/>
                </a:solidFill>
              </a:rPr>
              <a:t>/KN) </a:t>
            </a:r>
            <a:r>
              <a:rPr lang="en-US" altLang="ja-JP" dirty="0">
                <a:solidFill>
                  <a:srgbClr val="FFFFFF"/>
                </a:solidFill>
              </a:rPr>
              <a:t>~ </a:t>
            </a:r>
            <a:r>
              <a:rPr kumimoji="1" lang="en-US" altLang="ja-JP" dirty="0" smtClean="0">
                <a:solidFill>
                  <a:schemeClr val="bg1"/>
                </a:solidFill>
              </a:rPr>
              <a:t>70%</a:t>
            </a:r>
          </a:p>
          <a:p>
            <a:pPr lvl="2"/>
            <a:r>
              <a:rPr lang="en-US" altLang="ja-JP" dirty="0" smtClean="0">
                <a:solidFill>
                  <a:schemeClr val="bg1"/>
                </a:solidFill>
              </a:rPr>
              <a:t>210 k for </a:t>
            </a:r>
            <a:r>
              <a:rPr lang="en-US" altLang="ja-JP" dirty="0" smtClean="0">
                <a:solidFill>
                  <a:schemeClr val="bg1"/>
                </a:solidFill>
                <a:latin typeface="Symbol" panose="05050102010706020507" pitchFamily="18" charset="2"/>
              </a:rPr>
              <a:t>L</a:t>
            </a:r>
            <a:r>
              <a:rPr lang="en-US" altLang="ja-JP" dirty="0" smtClean="0">
                <a:solidFill>
                  <a:schemeClr val="bg1"/>
                </a:solidFill>
              </a:rPr>
              <a:t>* -&gt; K-p, 140 k for </a:t>
            </a:r>
            <a:r>
              <a:rPr lang="en-US" altLang="ja-JP" dirty="0" smtClean="0">
                <a:solidFill>
                  <a:schemeClr val="bg1"/>
                </a:solidFill>
                <a:latin typeface="Symbol" panose="05050102010706020507" pitchFamily="18" charset="2"/>
              </a:rPr>
              <a:t>L</a:t>
            </a:r>
            <a:r>
              <a:rPr lang="en-US" altLang="ja-JP" dirty="0" smtClean="0">
                <a:solidFill>
                  <a:schemeClr val="bg1"/>
                </a:solidFill>
              </a:rPr>
              <a:t>* -&gt; </a:t>
            </a:r>
            <a:r>
              <a:rPr lang="en-US" altLang="ja-JP" dirty="0" smtClean="0">
                <a:solidFill>
                  <a:schemeClr val="bg1"/>
                </a:solidFill>
                <a:latin typeface="Symbol" panose="05050102010706020507" pitchFamily="18" charset="2"/>
              </a:rPr>
              <a:t>p</a:t>
            </a:r>
            <a:r>
              <a:rPr lang="en-US" altLang="ja-JP" baseline="30000" dirty="0" smtClean="0">
                <a:solidFill>
                  <a:schemeClr val="bg1"/>
                </a:solidFill>
                <a:latin typeface="Symbol" panose="05050102010706020507" pitchFamily="18" charset="2"/>
              </a:rPr>
              <a:t>-</a:t>
            </a:r>
            <a:r>
              <a:rPr lang="en-US" altLang="ja-JP" dirty="0" smtClean="0">
                <a:solidFill>
                  <a:schemeClr val="bg1"/>
                </a:solidFill>
                <a:latin typeface="Symbol" panose="05050102010706020507" pitchFamily="18" charset="2"/>
              </a:rPr>
              <a:t>S</a:t>
            </a:r>
            <a:r>
              <a:rPr lang="en-US" altLang="ja-JP" baseline="30000" dirty="0" smtClean="0">
                <a:solidFill>
                  <a:schemeClr val="bg1"/>
                </a:solidFill>
                <a:latin typeface="Symbol" panose="05050102010706020507" pitchFamily="18" charset="2"/>
              </a:rPr>
              <a:t>+ </a:t>
            </a:r>
            <a:r>
              <a:rPr lang="en-US" altLang="ja-JP" dirty="0">
                <a:solidFill>
                  <a:schemeClr val="bg1"/>
                </a:solidFill>
              </a:rPr>
              <a:t> </a:t>
            </a:r>
            <a:r>
              <a:rPr lang="en-US" altLang="ja-JP" dirty="0" smtClean="0">
                <a:solidFill>
                  <a:schemeClr val="bg1"/>
                </a:solidFill>
              </a:rPr>
              <a:t>if </a:t>
            </a:r>
            <a:r>
              <a:rPr lang="en-US" altLang="ja-JP" dirty="0" err="1" smtClean="0">
                <a:solidFill>
                  <a:schemeClr val="bg1"/>
                </a:solidFill>
              </a:rPr>
              <a:t>br</a:t>
            </a:r>
            <a:r>
              <a:rPr lang="en-US" altLang="ja-JP" dirty="0" smtClean="0">
                <a:solidFill>
                  <a:schemeClr val="bg1"/>
                </a:solidFill>
              </a:rPr>
              <a:t>(10%)</a:t>
            </a:r>
            <a:endParaRPr kumimoji="1" lang="en-US" altLang="ja-JP" baseline="30000" dirty="0" smtClean="0">
              <a:solidFill>
                <a:schemeClr val="bg1"/>
              </a:solidFill>
              <a:latin typeface="Symbol" panose="05050102010706020507" pitchFamily="18" charset="2"/>
            </a:endParaRPr>
          </a:p>
        </p:txBody>
      </p:sp>
      <p:sp>
        <p:nvSpPr>
          <p:cNvPr id="4" name="スライド番号プレースホルダー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51</a:t>
            </a:fld>
            <a:endParaRPr lang="ja-JP" altLang="en-US" dirty="0">
              <a:solidFill>
                <a:prstClr val="black">
                  <a:tint val="75000"/>
                </a:prstClr>
              </a:solidFill>
            </a:endParaRPr>
          </a:p>
        </p:txBody>
      </p:sp>
    </p:spTree>
    <p:extLst>
      <p:ext uri="{BB962C8B-B14F-4D97-AF65-F5344CB8AC3E}">
        <p14:creationId xmlns:p14="http://schemas.microsoft.com/office/powerpoint/2010/main" val="34358444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52</a:t>
            </a:fld>
            <a:endParaRPr lang="ja-JP" altLang="en-US">
              <a:solidFill>
                <a:prstClr val="black">
                  <a:tint val="75000"/>
                </a:prstClr>
              </a:solidFill>
            </a:endParaRPr>
          </a:p>
        </p:txBody>
      </p:sp>
      <p:sp>
        <p:nvSpPr>
          <p:cNvPr id="110" name="タイトル 1"/>
          <p:cNvSpPr txBox="1">
            <a:spLocks/>
          </p:cNvSpPr>
          <p:nvPr/>
        </p:nvSpPr>
        <p:spPr>
          <a:xfrm>
            <a:off x="179512" y="13246"/>
            <a:ext cx="8748464" cy="679450"/>
          </a:xfrm>
          <a:prstGeom prst="rect">
            <a:avLst/>
          </a:prstGeom>
        </p:spPr>
        <p:txBody>
          <a:bodyPr/>
          <a:lstStyle/>
          <a:p>
            <a:pPr algn="ctr">
              <a:spcBef>
                <a:spcPct val="0"/>
              </a:spcBef>
              <a:defRPr/>
            </a:pPr>
            <a:r>
              <a:rPr lang="en-US" altLang="ja-JP" sz="3600" dirty="0" smtClean="0">
                <a:solidFill>
                  <a:prstClr val="white"/>
                </a:solidFill>
                <a:latin typeface="HGPｺﾞｼｯｸE" pitchFamily="50" charset="-128"/>
              </a:rPr>
              <a:t>High-res., High-momentum Beam Line</a:t>
            </a:r>
            <a:endParaRPr lang="ja-JP" altLang="en-US" sz="3600" dirty="0" smtClean="0">
              <a:solidFill>
                <a:prstClr val="white"/>
              </a:solidFill>
              <a:latin typeface="HGPｺﾞｼｯｸE" pitchFamily="50" charset="-128"/>
            </a:endParaRPr>
          </a:p>
        </p:txBody>
      </p:sp>
      <p:sp>
        <p:nvSpPr>
          <p:cNvPr id="192" name="コンテンツ プレースホルダー 2"/>
          <p:cNvSpPr txBox="1">
            <a:spLocks/>
          </p:cNvSpPr>
          <p:nvPr/>
        </p:nvSpPr>
        <p:spPr>
          <a:xfrm>
            <a:off x="2267744" y="836712"/>
            <a:ext cx="6768752" cy="1440160"/>
          </a:xfrm>
          <a:prstGeom prst="rect">
            <a:avLst/>
          </a:prstGeom>
        </p:spPr>
        <p:txBody>
          <a:bodyPr rtlCol="0">
            <a:normAutofit fontScale="92500" lnSpcReduction="20000"/>
          </a:bodyPr>
          <a:lstStyle/>
          <a:p>
            <a:pPr marL="342900" indent="-342900">
              <a:spcBef>
                <a:spcPct val="20000"/>
              </a:spcBef>
              <a:buFont typeface="Arial" pitchFamily="34" charset="0"/>
              <a:buChar char="•"/>
              <a:defRPr/>
            </a:pPr>
            <a:r>
              <a:rPr lang="en-US" altLang="ja-JP" sz="3200" dirty="0" smtClean="0">
                <a:solidFill>
                  <a:prstClr val="white"/>
                </a:solidFill>
              </a:rPr>
              <a:t>High-intensity  secondary </a:t>
            </a:r>
            <a:r>
              <a:rPr lang="en-US" altLang="ja-JP" sz="3200" dirty="0" err="1" smtClean="0">
                <a:solidFill>
                  <a:prstClr val="white"/>
                </a:solidFill>
              </a:rPr>
              <a:t>Pion</a:t>
            </a:r>
            <a:r>
              <a:rPr lang="en-US" altLang="ja-JP" sz="3200" dirty="0" smtClean="0">
                <a:solidFill>
                  <a:prstClr val="white"/>
                </a:solidFill>
              </a:rPr>
              <a:t> beam</a:t>
            </a:r>
            <a:endParaRPr lang="ja-JP" altLang="ja-JP" sz="3200" dirty="0" smtClean="0">
              <a:solidFill>
                <a:prstClr val="white"/>
              </a:solidFill>
            </a:endParaRPr>
          </a:p>
          <a:p>
            <a:pPr marL="742950" lvl="1" indent="-285750">
              <a:spcBef>
                <a:spcPct val="20000"/>
              </a:spcBef>
              <a:buFont typeface="Arial" pitchFamily="34" charset="0"/>
              <a:buChar char="–"/>
              <a:defRPr/>
            </a:pPr>
            <a:endParaRPr lang="en-US" altLang="ja-JP" sz="2800" dirty="0" smtClean="0">
              <a:solidFill>
                <a:srgbClr val="00FFFF"/>
              </a:solidFill>
            </a:endParaRPr>
          </a:p>
          <a:p>
            <a:pPr marL="342900" indent="-342900">
              <a:spcBef>
                <a:spcPct val="20000"/>
              </a:spcBef>
              <a:buFont typeface="Arial" pitchFamily="34" charset="0"/>
              <a:buChar char="•"/>
              <a:defRPr/>
            </a:pPr>
            <a:r>
              <a:rPr lang="en-US" altLang="ja-JP" sz="3200" dirty="0" smtClean="0">
                <a:solidFill>
                  <a:prstClr val="white"/>
                </a:solidFill>
              </a:rPr>
              <a:t>High-resolution beam: </a:t>
            </a:r>
            <a:r>
              <a:rPr lang="en-US" altLang="ja-JP" sz="3200" dirty="0" err="1" smtClean="0">
                <a:solidFill>
                  <a:srgbClr val="FFFF00"/>
                </a:solidFill>
                <a:latin typeface="Symbol" pitchFamily="18" charset="2"/>
              </a:rPr>
              <a:t>D</a:t>
            </a:r>
            <a:r>
              <a:rPr lang="en-US" altLang="ja-JP" sz="3200" dirty="0" err="1" smtClean="0">
                <a:solidFill>
                  <a:srgbClr val="FFFF00"/>
                </a:solidFill>
              </a:rPr>
              <a:t>p</a:t>
            </a:r>
            <a:r>
              <a:rPr lang="en-US" altLang="ja-JP" sz="3200" dirty="0" smtClean="0">
                <a:solidFill>
                  <a:srgbClr val="FFFF00"/>
                </a:solidFill>
              </a:rPr>
              <a:t>/p~0.1%</a:t>
            </a:r>
            <a:endParaRPr lang="ja-JP" altLang="ja-JP" sz="3200" dirty="0" smtClean="0">
              <a:solidFill>
                <a:srgbClr val="FFFF00"/>
              </a:solidFill>
            </a:endParaRPr>
          </a:p>
        </p:txBody>
      </p:sp>
      <p:pic>
        <p:nvPicPr>
          <p:cNvPr id="106" name="Picture 2"/>
          <p:cNvPicPr>
            <a:picLocks noChangeAspect="1" noChangeArrowheads="1"/>
          </p:cNvPicPr>
          <p:nvPr/>
        </p:nvPicPr>
        <p:blipFill>
          <a:blip r:embed="rId3" cstate="print"/>
          <a:srcRect t="5898"/>
          <a:stretch>
            <a:fillRect/>
          </a:stretch>
        </p:blipFill>
        <p:spPr bwMode="auto">
          <a:xfrm>
            <a:off x="21654" y="2924944"/>
            <a:ext cx="9086850" cy="3453830"/>
          </a:xfrm>
          <a:prstGeom prst="rect">
            <a:avLst/>
          </a:prstGeom>
          <a:noFill/>
          <a:ln w="9525">
            <a:noFill/>
            <a:miter lim="800000"/>
            <a:headEnd/>
            <a:tailEnd/>
          </a:ln>
        </p:spPr>
      </p:pic>
      <p:sp>
        <p:nvSpPr>
          <p:cNvPr id="107" name="テキスト ボックス 8"/>
          <p:cNvSpPr txBox="1">
            <a:spLocks noChangeArrowheads="1"/>
          </p:cNvSpPr>
          <p:nvPr/>
        </p:nvSpPr>
        <p:spPr bwMode="auto">
          <a:xfrm>
            <a:off x="5182787" y="5302449"/>
            <a:ext cx="3050836" cy="646331"/>
          </a:xfrm>
          <a:prstGeom prst="rect">
            <a:avLst/>
          </a:prstGeom>
          <a:solidFill>
            <a:schemeClr val="bg1"/>
          </a:solidFill>
          <a:ln w="9525">
            <a:solidFill>
              <a:schemeClr val="tx1"/>
            </a:solidFill>
            <a:miter lim="800000"/>
            <a:headEnd/>
            <a:tailEnd/>
          </a:ln>
        </p:spPr>
        <p:txBody>
          <a:bodyPr wrap="none">
            <a:spAutoFit/>
          </a:bodyPr>
          <a:lstStyle/>
          <a:p>
            <a:pPr algn="ctr" fontAlgn="base">
              <a:spcBef>
                <a:spcPct val="0"/>
              </a:spcBef>
              <a:spcAft>
                <a:spcPct val="0"/>
              </a:spcAft>
              <a:defRPr/>
            </a:pPr>
            <a:r>
              <a:rPr lang="en-US" altLang="ja-JP" b="1" dirty="0">
                <a:solidFill>
                  <a:srgbClr val="000000"/>
                </a:solidFill>
                <a:latin typeface="Times New Roman" pitchFamily="18" charset="0"/>
                <a:cs typeface="Times New Roman" pitchFamily="18" charset="0"/>
              </a:rPr>
              <a:t>Dispersive Focal </a:t>
            </a:r>
            <a:r>
              <a:rPr lang="en-US" altLang="ja-JP" b="1" dirty="0" smtClean="0">
                <a:solidFill>
                  <a:srgbClr val="000000"/>
                </a:solidFill>
                <a:latin typeface="Times New Roman" pitchFamily="18" charset="0"/>
                <a:cs typeface="Times New Roman" pitchFamily="18" charset="0"/>
              </a:rPr>
              <a:t>Point (DFP)</a:t>
            </a:r>
            <a:endParaRPr lang="en-US" altLang="ja-JP" b="1" dirty="0">
              <a:solidFill>
                <a:srgbClr val="000000"/>
              </a:solidFill>
              <a:latin typeface="Times New Roman" pitchFamily="18" charset="0"/>
              <a:cs typeface="Times New Roman" pitchFamily="18" charset="0"/>
            </a:endParaRPr>
          </a:p>
          <a:p>
            <a:pPr algn="ctr" fontAlgn="base">
              <a:spcBef>
                <a:spcPct val="0"/>
              </a:spcBef>
              <a:spcAft>
                <a:spcPct val="0"/>
              </a:spcAft>
              <a:defRPr/>
            </a:pPr>
            <a:r>
              <a:rPr lang="en-US" altLang="ja-JP" b="1" dirty="0" smtClean="0">
                <a:solidFill>
                  <a:srgbClr val="000000"/>
                </a:solidFill>
                <a:latin typeface="Symbol" pitchFamily="18" charset="2"/>
                <a:cs typeface="Times New Roman" pitchFamily="18" charset="0"/>
              </a:rPr>
              <a:t>D</a:t>
            </a:r>
            <a:r>
              <a:rPr lang="en-US" altLang="ja-JP" b="1" dirty="0" smtClean="0">
                <a:solidFill>
                  <a:srgbClr val="000000"/>
                </a:solidFill>
                <a:latin typeface="Times New Roman" pitchFamily="18" charset="0"/>
                <a:cs typeface="Times New Roman" pitchFamily="18" charset="0"/>
              </a:rPr>
              <a:t>p/p~0.1</a:t>
            </a:r>
            <a:r>
              <a:rPr lang="en-US" altLang="ja-JP" b="1" dirty="0">
                <a:solidFill>
                  <a:srgbClr val="000000"/>
                </a:solidFill>
                <a:latin typeface="Times New Roman" pitchFamily="18" charset="0"/>
                <a:cs typeface="Times New Roman" pitchFamily="18" charset="0"/>
              </a:rPr>
              <a:t>%</a:t>
            </a:r>
            <a:endParaRPr lang="ja-JP" altLang="en-US" b="1" dirty="0">
              <a:solidFill>
                <a:srgbClr val="000000"/>
              </a:solidFill>
              <a:latin typeface="Times New Roman" pitchFamily="18" charset="0"/>
              <a:cs typeface="Times New Roman" pitchFamily="18" charset="0"/>
            </a:endParaRPr>
          </a:p>
        </p:txBody>
      </p:sp>
      <p:cxnSp>
        <p:nvCxnSpPr>
          <p:cNvPr id="108" name="直線矢印コネクタ 107"/>
          <p:cNvCxnSpPr/>
          <p:nvPr/>
        </p:nvCxnSpPr>
        <p:spPr bwMode="auto">
          <a:xfrm flipH="1" flipV="1">
            <a:off x="6317679" y="4076899"/>
            <a:ext cx="450850" cy="12557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9" name="直線矢印コネクタ 108"/>
          <p:cNvCxnSpPr/>
          <p:nvPr/>
        </p:nvCxnSpPr>
        <p:spPr bwMode="auto">
          <a:xfrm flipH="1" flipV="1">
            <a:off x="3960242" y="3716536"/>
            <a:ext cx="557212" cy="119221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1" name="テキスト ボックス 11"/>
          <p:cNvSpPr txBox="1">
            <a:spLocks noChangeArrowheads="1"/>
          </p:cNvSpPr>
          <p:nvPr/>
        </p:nvSpPr>
        <p:spPr bwMode="auto">
          <a:xfrm>
            <a:off x="3836506" y="4869061"/>
            <a:ext cx="1261884" cy="369332"/>
          </a:xfrm>
          <a:prstGeom prst="rect">
            <a:avLst/>
          </a:prstGeom>
          <a:solidFill>
            <a:schemeClr val="bg1"/>
          </a:solidFill>
          <a:ln w="9525">
            <a:solidFill>
              <a:schemeClr val="tx1"/>
            </a:solidFill>
            <a:miter lim="800000"/>
            <a:headEnd/>
            <a:tailEnd/>
          </a:ln>
        </p:spPr>
        <p:txBody>
          <a:bodyPr wrap="none">
            <a:spAutoFit/>
          </a:bodyPr>
          <a:lstStyle/>
          <a:p>
            <a:pPr algn="ctr" fontAlgn="base">
              <a:spcBef>
                <a:spcPct val="0"/>
              </a:spcBef>
              <a:spcAft>
                <a:spcPct val="0"/>
              </a:spcAft>
              <a:defRPr/>
            </a:pPr>
            <a:r>
              <a:rPr lang="en-US" altLang="ja-JP" b="1" dirty="0">
                <a:solidFill>
                  <a:srgbClr val="000000"/>
                </a:solidFill>
                <a:latin typeface="Times New Roman" pitchFamily="18" charset="0"/>
                <a:cs typeface="Times New Roman" pitchFamily="18" charset="0"/>
              </a:rPr>
              <a:t>Collimator</a:t>
            </a:r>
          </a:p>
        </p:txBody>
      </p:sp>
      <p:cxnSp>
        <p:nvCxnSpPr>
          <p:cNvPr id="112" name="直線矢印コネクタ 111"/>
          <p:cNvCxnSpPr/>
          <p:nvPr/>
        </p:nvCxnSpPr>
        <p:spPr bwMode="auto">
          <a:xfrm flipH="1" flipV="1">
            <a:off x="896367" y="3500636"/>
            <a:ext cx="704850" cy="18669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3" name="テキスト ボックス 15"/>
          <p:cNvSpPr txBox="1">
            <a:spLocks noChangeArrowheads="1"/>
          </p:cNvSpPr>
          <p:nvPr/>
        </p:nvSpPr>
        <p:spPr bwMode="auto">
          <a:xfrm>
            <a:off x="1167517" y="5373886"/>
            <a:ext cx="2034211" cy="646331"/>
          </a:xfrm>
          <a:prstGeom prst="rect">
            <a:avLst/>
          </a:prstGeom>
          <a:solidFill>
            <a:schemeClr val="bg1"/>
          </a:solidFill>
          <a:ln w="9525">
            <a:solidFill>
              <a:schemeClr val="tx1"/>
            </a:solidFill>
            <a:miter lim="800000"/>
            <a:headEnd/>
            <a:tailEnd/>
          </a:ln>
        </p:spPr>
        <p:txBody>
          <a:bodyPr wrap="none">
            <a:spAutoFit/>
          </a:bodyPr>
          <a:lstStyle/>
          <a:p>
            <a:pPr algn="ctr" fontAlgn="base">
              <a:spcBef>
                <a:spcPct val="0"/>
              </a:spcBef>
              <a:spcAft>
                <a:spcPct val="0"/>
              </a:spcAft>
              <a:defRPr/>
            </a:pPr>
            <a:r>
              <a:rPr lang="en-US" altLang="ja-JP" b="1" dirty="0">
                <a:solidFill>
                  <a:srgbClr val="000000"/>
                </a:solidFill>
                <a:latin typeface="Times New Roman" pitchFamily="18" charset="0"/>
                <a:cs typeface="Times New Roman" pitchFamily="18" charset="0"/>
              </a:rPr>
              <a:t>15kW Loss Target</a:t>
            </a:r>
          </a:p>
          <a:p>
            <a:pPr algn="ctr" fontAlgn="base">
              <a:spcBef>
                <a:spcPct val="0"/>
              </a:spcBef>
              <a:spcAft>
                <a:spcPct val="0"/>
              </a:spcAft>
              <a:defRPr/>
            </a:pPr>
            <a:r>
              <a:rPr lang="en-US" altLang="ja-JP" b="1" dirty="0">
                <a:solidFill>
                  <a:srgbClr val="000000"/>
                </a:solidFill>
                <a:latin typeface="Times New Roman" pitchFamily="18" charset="0"/>
                <a:cs typeface="Times New Roman" pitchFamily="18" charset="0"/>
              </a:rPr>
              <a:t>(SM)</a:t>
            </a:r>
            <a:endParaRPr lang="ja-JP" altLang="en-US" b="1" dirty="0">
              <a:solidFill>
                <a:srgbClr val="000000"/>
              </a:solidFill>
              <a:latin typeface="Times New Roman" pitchFamily="18" charset="0"/>
              <a:cs typeface="Times New Roman" pitchFamily="18" charset="0"/>
            </a:endParaRPr>
          </a:p>
        </p:txBody>
      </p:sp>
      <p:pic>
        <p:nvPicPr>
          <p:cNvPr id="114" name="図 16"/>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rot="1174040">
            <a:off x="7952804" y="4321374"/>
            <a:ext cx="679450" cy="595312"/>
          </a:xfrm>
          <a:prstGeom prst="rect">
            <a:avLst/>
          </a:prstGeom>
          <a:noFill/>
          <a:ln w="9525">
            <a:noFill/>
            <a:miter lim="800000"/>
            <a:headEnd/>
            <a:tailEnd/>
          </a:ln>
        </p:spPr>
      </p:pic>
      <p:sp>
        <p:nvSpPr>
          <p:cNvPr id="115" name="テキスト ボックス 8"/>
          <p:cNvSpPr txBox="1">
            <a:spLocks noChangeArrowheads="1"/>
          </p:cNvSpPr>
          <p:nvPr/>
        </p:nvSpPr>
        <p:spPr bwMode="auto">
          <a:xfrm>
            <a:off x="7131614" y="2780928"/>
            <a:ext cx="1832874" cy="369332"/>
          </a:xfrm>
          <a:prstGeom prst="rect">
            <a:avLst/>
          </a:prstGeom>
          <a:solidFill>
            <a:schemeClr val="bg1"/>
          </a:solidFill>
          <a:ln w="9525">
            <a:solidFill>
              <a:schemeClr val="tx1"/>
            </a:solidFill>
            <a:miter lim="800000"/>
            <a:headEnd/>
            <a:tailEnd/>
          </a:ln>
        </p:spPr>
        <p:txBody>
          <a:bodyPr wrap="none">
            <a:spAutoFit/>
          </a:bodyPr>
          <a:lstStyle/>
          <a:p>
            <a:pPr algn="ctr" fontAlgn="base">
              <a:spcBef>
                <a:spcPct val="0"/>
              </a:spcBef>
              <a:spcAft>
                <a:spcPct val="0"/>
              </a:spcAft>
              <a:defRPr/>
            </a:pPr>
            <a:r>
              <a:rPr lang="en-US" altLang="ja-JP" b="1" dirty="0" smtClean="0">
                <a:solidFill>
                  <a:srgbClr val="000000"/>
                </a:solidFill>
                <a:latin typeface="Times New Roman" pitchFamily="18" charset="0"/>
                <a:cs typeface="Times New Roman" pitchFamily="18" charset="0"/>
              </a:rPr>
              <a:t>Exp. Target (FF)</a:t>
            </a:r>
            <a:endParaRPr lang="en-US" altLang="ja-JP" b="1" dirty="0">
              <a:solidFill>
                <a:srgbClr val="000000"/>
              </a:solidFill>
              <a:latin typeface="Times New Roman" pitchFamily="18" charset="0"/>
              <a:cs typeface="Times New Roman" pitchFamily="18" charset="0"/>
            </a:endParaRPr>
          </a:p>
        </p:txBody>
      </p:sp>
      <p:cxnSp>
        <p:nvCxnSpPr>
          <p:cNvPr id="116" name="直線矢印コネクタ 115"/>
          <p:cNvCxnSpPr>
            <a:stCxn id="115" idx="2"/>
          </p:cNvCxnSpPr>
          <p:nvPr/>
        </p:nvCxnSpPr>
        <p:spPr bwMode="auto">
          <a:xfrm>
            <a:off x="8048051" y="3150260"/>
            <a:ext cx="94108" cy="135711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7" name="直線矢印コネクタ 126"/>
          <p:cNvCxnSpPr/>
          <p:nvPr/>
        </p:nvCxnSpPr>
        <p:spPr bwMode="auto">
          <a:xfrm>
            <a:off x="6553200" y="4076899"/>
            <a:ext cx="1547192" cy="430480"/>
          </a:xfrm>
          <a:prstGeom prst="straightConnector1">
            <a:avLst/>
          </a:prstGeom>
          <a:ln w="38100">
            <a:solidFill>
              <a:srgbClr val="00FFFF"/>
            </a:solidFill>
            <a:tailEnd type="arrow"/>
          </a:ln>
        </p:spPr>
        <p:style>
          <a:lnRef idx="1">
            <a:schemeClr val="accent1"/>
          </a:lnRef>
          <a:fillRef idx="0">
            <a:schemeClr val="accent1"/>
          </a:fillRef>
          <a:effectRef idx="0">
            <a:schemeClr val="accent1"/>
          </a:effectRef>
          <a:fontRef idx="minor">
            <a:schemeClr val="tx1"/>
          </a:fontRef>
        </p:style>
      </p:cxnSp>
      <p:sp>
        <p:nvSpPr>
          <p:cNvPr id="128" name="正方形/長方形 127"/>
          <p:cNvSpPr/>
          <p:nvPr/>
        </p:nvSpPr>
        <p:spPr bwMode="auto">
          <a:xfrm rot="825556">
            <a:off x="5943145" y="3437331"/>
            <a:ext cx="1964556" cy="646331"/>
          </a:xfrm>
          <a:prstGeom prst="rect">
            <a:avLst/>
          </a:prstGeom>
          <a:solidFill>
            <a:schemeClr val="bg1">
              <a:alpha val="80000"/>
            </a:schemeClr>
          </a:solidFill>
        </p:spPr>
        <p:txBody>
          <a:bodyPr wrap="square">
            <a:spAutoFit/>
          </a:bodyPr>
          <a:lstStyle/>
          <a:p>
            <a:pPr algn="ctr" fontAlgn="base">
              <a:spcBef>
                <a:spcPct val="0"/>
              </a:spcBef>
              <a:spcAft>
                <a:spcPct val="0"/>
              </a:spcAft>
              <a:defRPr/>
            </a:pPr>
            <a:r>
              <a:rPr lang="en-US" altLang="ja-JP" b="1" dirty="0" err="1" smtClean="0">
                <a:solidFill>
                  <a:prstClr val="black"/>
                </a:solidFill>
                <a:latin typeface="Arial Unicode MS" pitchFamily="50" charset="-128"/>
                <a:ea typeface="Arial Unicode MS" pitchFamily="50" charset="-128"/>
                <a:cs typeface="Arial Unicode MS" pitchFamily="50" charset="-128"/>
              </a:rPr>
              <a:t>Pion</a:t>
            </a:r>
            <a:r>
              <a:rPr lang="en-US" altLang="ja-JP" b="1" dirty="0" smtClean="0">
                <a:solidFill>
                  <a:prstClr val="black"/>
                </a:solidFill>
                <a:latin typeface="Arial Unicode MS" pitchFamily="50" charset="-128"/>
                <a:ea typeface="Arial Unicode MS" pitchFamily="50" charset="-128"/>
                <a:cs typeface="Arial Unicode MS" pitchFamily="50" charset="-128"/>
              </a:rPr>
              <a:t> Beam</a:t>
            </a:r>
          </a:p>
          <a:p>
            <a:pPr algn="ctr" fontAlgn="base">
              <a:spcBef>
                <a:spcPct val="0"/>
              </a:spcBef>
              <a:spcAft>
                <a:spcPct val="0"/>
              </a:spcAft>
              <a:defRPr/>
            </a:pPr>
            <a:r>
              <a:rPr lang="en-US" altLang="ja-JP" b="1" dirty="0" smtClean="0">
                <a:solidFill>
                  <a:prstClr val="black"/>
                </a:solidFill>
                <a:latin typeface="Arial Unicode MS" pitchFamily="50" charset="-128"/>
                <a:ea typeface="Arial Unicode MS" pitchFamily="50" charset="-128"/>
                <a:cs typeface="Arial Unicode MS" pitchFamily="50" charset="-128"/>
              </a:rPr>
              <a:t>Up to 20 </a:t>
            </a:r>
            <a:r>
              <a:rPr lang="en-US" altLang="ja-JP" b="1" dirty="0" err="1">
                <a:solidFill>
                  <a:prstClr val="black"/>
                </a:solidFill>
                <a:latin typeface="Arial Unicode MS" pitchFamily="50" charset="-128"/>
                <a:ea typeface="Arial Unicode MS" pitchFamily="50" charset="-128"/>
                <a:cs typeface="Arial Unicode MS" pitchFamily="50" charset="-128"/>
              </a:rPr>
              <a:t>GeV</a:t>
            </a:r>
            <a:r>
              <a:rPr lang="en-US" altLang="ja-JP" b="1" dirty="0">
                <a:solidFill>
                  <a:prstClr val="black"/>
                </a:solidFill>
                <a:latin typeface="Arial Unicode MS" pitchFamily="50" charset="-128"/>
                <a:ea typeface="Arial Unicode MS" pitchFamily="50" charset="-128"/>
                <a:cs typeface="Arial Unicode MS" pitchFamily="50" charset="-128"/>
              </a:rPr>
              <a:t>/c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53</a:t>
            </a:fld>
            <a:endParaRPr lang="ja-JP" altLang="en-US">
              <a:solidFill>
                <a:prstClr val="black">
                  <a:tint val="75000"/>
                </a:prstClr>
              </a:solidFill>
            </a:endParaRPr>
          </a:p>
        </p:txBody>
      </p:sp>
      <p:sp>
        <p:nvSpPr>
          <p:cNvPr id="110" name="タイトル 1"/>
          <p:cNvSpPr txBox="1">
            <a:spLocks/>
          </p:cNvSpPr>
          <p:nvPr/>
        </p:nvSpPr>
        <p:spPr>
          <a:xfrm>
            <a:off x="179512" y="13246"/>
            <a:ext cx="8748464" cy="679450"/>
          </a:xfrm>
          <a:prstGeom prst="rect">
            <a:avLst/>
          </a:prstGeom>
        </p:spPr>
        <p:txBody>
          <a:bodyPr/>
          <a:lstStyle/>
          <a:p>
            <a:pPr algn="ctr">
              <a:spcBef>
                <a:spcPct val="0"/>
              </a:spcBef>
              <a:defRPr/>
            </a:pPr>
            <a:r>
              <a:rPr lang="en-US" altLang="ja-JP" sz="3600" dirty="0" smtClean="0">
                <a:solidFill>
                  <a:prstClr val="white"/>
                </a:solidFill>
                <a:latin typeface="HGPｺﾞｼｯｸE" pitchFamily="50" charset="-128"/>
              </a:rPr>
              <a:t>High-res., High-momentum Beam Line</a:t>
            </a:r>
            <a:endParaRPr lang="ja-JP" altLang="en-US" sz="3600" dirty="0" smtClean="0">
              <a:solidFill>
                <a:prstClr val="white"/>
              </a:solidFill>
              <a:latin typeface="HGPｺﾞｼｯｸE" pitchFamily="50" charset="-128"/>
            </a:endParaRPr>
          </a:p>
        </p:txBody>
      </p:sp>
      <p:sp>
        <p:nvSpPr>
          <p:cNvPr id="192" name="コンテンツ プレースホルダー 2"/>
          <p:cNvSpPr txBox="1">
            <a:spLocks/>
          </p:cNvSpPr>
          <p:nvPr/>
        </p:nvSpPr>
        <p:spPr>
          <a:xfrm>
            <a:off x="2267744" y="836712"/>
            <a:ext cx="6768752" cy="1440160"/>
          </a:xfrm>
          <a:prstGeom prst="rect">
            <a:avLst/>
          </a:prstGeom>
        </p:spPr>
        <p:txBody>
          <a:bodyPr rtlCol="0">
            <a:normAutofit fontScale="92500" lnSpcReduction="20000"/>
          </a:bodyPr>
          <a:lstStyle/>
          <a:p>
            <a:pPr marL="342900" indent="-342900">
              <a:spcBef>
                <a:spcPct val="20000"/>
              </a:spcBef>
              <a:buFont typeface="Arial" pitchFamily="34" charset="0"/>
              <a:buChar char="•"/>
              <a:defRPr/>
            </a:pPr>
            <a:r>
              <a:rPr lang="en-US" altLang="ja-JP" sz="3200" dirty="0" smtClean="0">
                <a:solidFill>
                  <a:prstClr val="white"/>
                </a:solidFill>
              </a:rPr>
              <a:t>High-intensity  secondary </a:t>
            </a:r>
            <a:r>
              <a:rPr lang="en-US" altLang="ja-JP" sz="3200" dirty="0" err="1" smtClean="0">
                <a:solidFill>
                  <a:prstClr val="white"/>
                </a:solidFill>
              </a:rPr>
              <a:t>Pion</a:t>
            </a:r>
            <a:r>
              <a:rPr lang="en-US" altLang="ja-JP" sz="3200" dirty="0" smtClean="0">
                <a:solidFill>
                  <a:prstClr val="white"/>
                </a:solidFill>
              </a:rPr>
              <a:t> beam</a:t>
            </a:r>
            <a:endParaRPr lang="ja-JP" altLang="ja-JP" sz="3200" dirty="0" smtClean="0">
              <a:solidFill>
                <a:prstClr val="white"/>
              </a:solidFill>
            </a:endParaRPr>
          </a:p>
          <a:p>
            <a:pPr marL="742950" lvl="1" indent="-285750">
              <a:spcBef>
                <a:spcPct val="20000"/>
              </a:spcBef>
              <a:buFont typeface="Arial" pitchFamily="34" charset="0"/>
              <a:buChar char="–"/>
              <a:defRPr/>
            </a:pPr>
            <a:endParaRPr lang="en-US" altLang="ja-JP" sz="2800" dirty="0" smtClean="0">
              <a:solidFill>
                <a:srgbClr val="00FFFF"/>
              </a:solidFill>
            </a:endParaRPr>
          </a:p>
          <a:p>
            <a:pPr marL="342900" indent="-342900">
              <a:spcBef>
                <a:spcPct val="20000"/>
              </a:spcBef>
              <a:buFont typeface="Arial" pitchFamily="34" charset="0"/>
              <a:buChar char="•"/>
              <a:defRPr/>
            </a:pPr>
            <a:r>
              <a:rPr lang="en-US" altLang="ja-JP" sz="3200" dirty="0" smtClean="0">
                <a:solidFill>
                  <a:prstClr val="white"/>
                </a:solidFill>
              </a:rPr>
              <a:t>High-resolution beam: </a:t>
            </a:r>
            <a:r>
              <a:rPr lang="en-US" altLang="ja-JP" sz="3200" dirty="0" err="1" smtClean="0">
                <a:solidFill>
                  <a:srgbClr val="FFFF00"/>
                </a:solidFill>
                <a:latin typeface="Symbol" pitchFamily="18" charset="2"/>
              </a:rPr>
              <a:t>D</a:t>
            </a:r>
            <a:r>
              <a:rPr lang="en-US" altLang="ja-JP" sz="3200" dirty="0" err="1" smtClean="0">
                <a:solidFill>
                  <a:srgbClr val="FFFF00"/>
                </a:solidFill>
              </a:rPr>
              <a:t>p</a:t>
            </a:r>
            <a:r>
              <a:rPr lang="en-US" altLang="ja-JP" sz="3200" dirty="0" smtClean="0">
                <a:solidFill>
                  <a:srgbClr val="FFFF00"/>
                </a:solidFill>
              </a:rPr>
              <a:t>/p~0.1%</a:t>
            </a:r>
            <a:endParaRPr lang="ja-JP" altLang="ja-JP" sz="3200" dirty="0" smtClean="0">
              <a:solidFill>
                <a:srgbClr val="FFFF00"/>
              </a:solidFill>
            </a:endParaRPr>
          </a:p>
        </p:txBody>
      </p:sp>
      <p:sp>
        <p:nvSpPr>
          <p:cNvPr id="55" name="正方形/長方形 54"/>
          <p:cNvSpPr/>
          <p:nvPr/>
        </p:nvSpPr>
        <p:spPr>
          <a:xfrm>
            <a:off x="0" y="2492896"/>
            <a:ext cx="9144000" cy="38884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56" name="グループ化 55"/>
          <p:cNvGrpSpPr/>
          <p:nvPr/>
        </p:nvGrpSpPr>
        <p:grpSpPr>
          <a:xfrm>
            <a:off x="107950" y="2706864"/>
            <a:ext cx="8965384" cy="3567004"/>
            <a:chOff x="143120" y="2132856"/>
            <a:chExt cx="8965384" cy="3567004"/>
          </a:xfrm>
        </p:grpSpPr>
        <p:cxnSp>
          <p:nvCxnSpPr>
            <p:cNvPr id="57" name="直線矢印コネクタ 56"/>
            <p:cNvCxnSpPr/>
            <p:nvPr/>
          </p:nvCxnSpPr>
          <p:spPr>
            <a:xfrm>
              <a:off x="468313" y="3716338"/>
              <a:ext cx="8280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8" name="円/楕円 57"/>
            <p:cNvSpPr/>
            <p:nvPr/>
          </p:nvSpPr>
          <p:spPr>
            <a:xfrm>
              <a:off x="827088" y="3165475"/>
              <a:ext cx="144462" cy="108108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59" name="円/楕円 58"/>
            <p:cNvSpPr/>
            <p:nvPr/>
          </p:nvSpPr>
          <p:spPr>
            <a:xfrm>
              <a:off x="2339975" y="3186113"/>
              <a:ext cx="144463" cy="10795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60" name="台形 59"/>
            <p:cNvSpPr/>
            <p:nvPr/>
          </p:nvSpPr>
          <p:spPr>
            <a:xfrm>
              <a:off x="2859088" y="3789363"/>
              <a:ext cx="431800" cy="215900"/>
            </a:xfrm>
            <a:prstGeom prst="trapezoid">
              <a:avLst>
                <a:gd name="adj" fmla="val 71774"/>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61" name="台形 60"/>
            <p:cNvSpPr/>
            <p:nvPr/>
          </p:nvSpPr>
          <p:spPr>
            <a:xfrm flipV="1">
              <a:off x="2859088" y="3449638"/>
              <a:ext cx="431800" cy="215900"/>
            </a:xfrm>
            <a:prstGeom prst="trapezoid">
              <a:avLst>
                <a:gd name="adj" fmla="val 71774"/>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62" name="円/楕円 61"/>
            <p:cNvSpPr/>
            <p:nvPr/>
          </p:nvSpPr>
          <p:spPr>
            <a:xfrm>
              <a:off x="3779838" y="3186113"/>
              <a:ext cx="144462" cy="10795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63" name="円/楕円 62"/>
            <p:cNvSpPr/>
            <p:nvPr/>
          </p:nvSpPr>
          <p:spPr>
            <a:xfrm>
              <a:off x="5508625" y="3186113"/>
              <a:ext cx="142875" cy="10795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64" name="二等辺三角形 63"/>
            <p:cNvSpPr/>
            <p:nvPr/>
          </p:nvSpPr>
          <p:spPr>
            <a:xfrm>
              <a:off x="4572000" y="3254375"/>
              <a:ext cx="360363" cy="935038"/>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65" name="フローチャート : 準備 64"/>
            <p:cNvSpPr/>
            <p:nvPr/>
          </p:nvSpPr>
          <p:spPr>
            <a:xfrm>
              <a:off x="5076825" y="3573463"/>
              <a:ext cx="358775" cy="287337"/>
            </a:xfrm>
            <a:prstGeom prst="flowChartPreparati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66" name="フローチャート : 準備 65"/>
            <p:cNvSpPr/>
            <p:nvPr/>
          </p:nvSpPr>
          <p:spPr>
            <a:xfrm>
              <a:off x="4140200" y="3559175"/>
              <a:ext cx="360363" cy="288925"/>
            </a:xfrm>
            <a:prstGeom prst="flowChartPreparati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67" name="フローチャート : 準備 66"/>
            <p:cNvSpPr/>
            <p:nvPr/>
          </p:nvSpPr>
          <p:spPr>
            <a:xfrm>
              <a:off x="5724525" y="3559175"/>
              <a:ext cx="360363" cy="288925"/>
            </a:xfrm>
            <a:prstGeom prst="flowChartPreparati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68" name="円/楕円 67"/>
            <p:cNvSpPr/>
            <p:nvPr/>
          </p:nvSpPr>
          <p:spPr>
            <a:xfrm>
              <a:off x="7019925" y="3171825"/>
              <a:ext cx="144463" cy="108108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69" name="正方形/長方形 68"/>
            <p:cNvSpPr/>
            <p:nvPr/>
          </p:nvSpPr>
          <p:spPr>
            <a:xfrm>
              <a:off x="7308850" y="3644900"/>
              <a:ext cx="358775" cy="144463"/>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70" name="二等辺三角形 69"/>
            <p:cNvSpPr/>
            <p:nvPr/>
          </p:nvSpPr>
          <p:spPr>
            <a:xfrm>
              <a:off x="3379788" y="3373438"/>
              <a:ext cx="287337" cy="647700"/>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71" name="二等辺三角形 70"/>
            <p:cNvSpPr/>
            <p:nvPr/>
          </p:nvSpPr>
          <p:spPr>
            <a:xfrm flipV="1">
              <a:off x="1835150" y="3397250"/>
              <a:ext cx="288925" cy="647700"/>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72" name="円/楕円 71"/>
            <p:cNvSpPr/>
            <p:nvPr/>
          </p:nvSpPr>
          <p:spPr>
            <a:xfrm>
              <a:off x="420688" y="3644900"/>
              <a:ext cx="158750" cy="144463"/>
            </a:xfrm>
            <a:prstGeom prst="ellipse">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73" name="二等辺三角形 72"/>
            <p:cNvSpPr/>
            <p:nvPr/>
          </p:nvSpPr>
          <p:spPr>
            <a:xfrm>
              <a:off x="8043863" y="3084513"/>
              <a:ext cx="488950" cy="126523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74" name="テキスト ボックス 22"/>
            <p:cNvSpPr txBox="1">
              <a:spLocks noChangeArrowheads="1"/>
            </p:cNvSpPr>
            <p:nvPr/>
          </p:nvSpPr>
          <p:spPr bwMode="auto">
            <a:xfrm>
              <a:off x="1763713" y="2924175"/>
              <a:ext cx="373062" cy="461963"/>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400" smtClean="0">
                  <a:solidFill>
                    <a:prstClr val="black"/>
                  </a:solidFill>
                </a:rPr>
                <a:t>D</a:t>
              </a:r>
              <a:endParaRPr lang="ja-JP" altLang="en-US" sz="2400" smtClean="0">
                <a:solidFill>
                  <a:prstClr val="black"/>
                </a:solidFill>
              </a:endParaRPr>
            </a:p>
          </p:txBody>
        </p:sp>
        <p:sp>
          <p:nvSpPr>
            <p:cNvPr id="75" name="テキスト ボックス 23"/>
            <p:cNvSpPr txBox="1">
              <a:spLocks noChangeArrowheads="1"/>
            </p:cNvSpPr>
            <p:nvPr/>
          </p:nvSpPr>
          <p:spPr bwMode="auto">
            <a:xfrm>
              <a:off x="3348038" y="2852738"/>
              <a:ext cx="373062" cy="461962"/>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400" smtClean="0">
                  <a:solidFill>
                    <a:prstClr val="black"/>
                  </a:solidFill>
                </a:rPr>
                <a:t>D</a:t>
              </a:r>
              <a:endParaRPr lang="ja-JP" altLang="en-US" sz="2400" smtClean="0">
                <a:solidFill>
                  <a:prstClr val="black"/>
                </a:solidFill>
              </a:endParaRPr>
            </a:p>
          </p:txBody>
        </p:sp>
        <p:sp>
          <p:nvSpPr>
            <p:cNvPr id="76" name="テキスト ボックス 24"/>
            <p:cNvSpPr txBox="1">
              <a:spLocks noChangeArrowheads="1"/>
            </p:cNvSpPr>
            <p:nvPr/>
          </p:nvSpPr>
          <p:spPr bwMode="auto">
            <a:xfrm>
              <a:off x="4284663" y="2751138"/>
              <a:ext cx="958850" cy="461962"/>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400" smtClean="0">
                  <a:solidFill>
                    <a:prstClr val="black"/>
                  </a:solidFill>
                </a:rPr>
                <a:t>DD</a:t>
              </a:r>
              <a:r>
                <a:rPr lang="en-US" altLang="ja-JP" sz="2400" smtClean="0">
                  <a:solidFill>
                    <a:srgbClr val="0000FF"/>
                  </a:solidFill>
                </a:rPr>
                <a:t>Q</a:t>
              </a:r>
              <a:r>
                <a:rPr lang="en-US" altLang="ja-JP" sz="2400" smtClean="0">
                  <a:solidFill>
                    <a:prstClr val="black"/>
                  </a:solidFill>
                </a:rPr>
                <a:t>D</a:t>
              </a:r>
              <a:endParaRPr lang="ja-JP" altLang="en-US" sz="2400" smtClean="0">
                <a:solidFill>
                  <a:prstClr val="black"/>
                </a:solidFill>
              </a:endParaRPr>
            </a:p>
          </p:txBody>
        </p:sp>
        <p:sp>
          <p:nvSpPr>
            <p:cNvPr id="77" name="テキスト ボックス 25"/>
            <p:cNvSpPr txBox="1">
              <a:spLocks noChangeArrowheads="1"/>
            </p:cNvSpPr>
            <p:nvPr/>
          </p:nvSpPr>
          <p:spPr bwMode="auto">
            <a:xfrm>
              <a:off x="611188" y="2636838"/>
              <a:ext cx="598487" cy="461962"/>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400" smtClean="0">
                  <a:solidFill>
                    <a:srgbClr val="0000FF"/>
                  </a:solidFill>
                </a:rPr>
                <a:t>QQ</a:t>
              </a:r>
              <a:endParaRPr lang="ja-JP" altLang="en-US" sz="2400" smtClean="0">
                <a:solidFill>
                  <a:srgbClr val="0000FF"/>
                </a:solidFill>
              </a:endParaRPr>
            </a:p>
          </p:txBody>
        </p:sp>
        <p:sp>
          <p:nvSpPr>
            <p:cNvPr id="78" name="テキスト ボックス 26"/>
            <p:cNvSpPr txBox="1">
              <a:spLocks noChangeArrowheads="1"/>
            </p:cNvSpPr>
            <p:nvPr/>
          </p:nvSpPr>
          <p:spPr bwMode="auto">
            <a:xfrm>
              <a:off x="2124075" y="2636838"/>
              <a:ext cx="598488" cy="461962"/>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400" smtClean="0">
                  <a:solidFill>
                    <a:prstClr val="black"/>
                  </a:solidFill>
                </a:rPr>
                <a:t>QQ</a:t>
              </a:r>
              <a:endParaRPr lang="ja-JP" altLang="en-US" sz="2400" smtClean="0">
                <a:solidFill>
                  <a:prstClr val="black"/>
                </a:solidFill>
              </a:endParaRPr>
            </a:p>
          </p:txBody>
        </p:sp>
        <p:sp>
          <p:nvSpPr>
            <p:cNvPr id="79" name="テキスト ボックス 27"/>
            <p:cNvSpPr txBox="1">
              <a:spLocks noChangeArrowheads="1"/>
            </p:cNvSpPr>
            <p:nvPr/>
          </p:nvSpPr>
          <p:spPr bwMode="auto">
            <a:xfrm>
              <a:off x="3563938" y="2636838"/>
              <a:ext cx="598487" cy="461962"/>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400" smtClean="0">
                  <a:solidFill>
                    <a:prstClr val="black"/>
                  </a:solidFill>
                </a:rPr>
                <a:t>QQ</a:t>
              </a:r>
              <a:endParaRPr lang="ja-JP" altLang="en-US" sz="2400" smtClean="0">
                <a:solidFill>
                  <a:prstClr val="black"/>
                </a:solidFill>
              </a:endParaRPr>
            </a:p>
          </p:txBody>
        </p:sp>
        <p:sp>
          <p:nvSpPr>
            <p:cNvPr id="80" name="二等辺三角形 79"/>
            <p:cNvSpPr/>
            <p:nvPr/>
          </p:nvSpPr>
          <p:spPr>
            <a:xfrm>
              <a:off x="6588125" y="3357563"/>
              <a:ext cx="287338" cy="647700"/>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81" name="円/楕円 80"/>
            <p:cNvSpPr/>
            <p:nvPr/>
          </p:nvSpPr>
          <p:spPr>
            <a:xfrm>
              <a:off x="7812088" y="3644900"/>
              <a:ext cx="160337" cy="144463"/>
            </a:xfrm>
            <a:prstGeom prst="ellipse">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cxnSp>
          <p:nvCxnSpPr>
            <p:cNvPr id="82" name="直線コネクタ 81"/>
            <p:cNvCxnSpPr/>
            <p:nvPr/>
          </p:nvCxnSpPr>
          <p:spPr>
            <a:xfrm>
              <a:off x="7740650" y="3316288"/>
              <a:ext cx="0" cy="792162"/>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3" name="直線コネクタ 82"/>
            <p:cNvCxnSpPr/>
            <p:nvPr/>
          </p:nvCxnSpPr>
          <p:spPr>
            <a:xfrm>
              <a:off x="6284913" y="3341688"/>
              <a:ext cx="0" cy="792162"/>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4" name="テキスト ボックス 34"/>
            <p:cNvSpPr txBox="1">
              <a:spLocks noChangeArrowheads="1"/>
            </p:cNvSpPr>
            <p:nvPr/>
          </p:nvSpPr>
          <p:spPr bwMode="auto">
            <a:xfrm>
              <a:off x="5267325" y="2662238"/>
              <a:ext cx="598488" cy="460375"/>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400" smtClean="0">
                  <a:solidFill>
                    <a:srgbClr val="0000FF"/>
                  </a:solidFill>
                </a:rPr>
                <a:t>QQ</a:t>
              </a:r>
            </a:p>
          </p:txBody>
        </p:sp>
        <p:sp>
          <p:nvSpPr>
            <p:cNvPr id="85" name="テキスト ボックス 35"/>
            <p:cNvSpPr txBox="1">
              <a:spLocks noChangeArrowheads="1"/>
            </p:cNvSpPr>
            <p:nvPr/>
          </p:nvSpPr>
          <p:spPr bwMode="auto">
            <a:xfrm>
              <a:off x="6659563" y="2668588"/>
              <a:ext cx="1203325" cy="461962"/>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400" smtClean="0">
                  <a:solidFill>
                    <a:prstClr val="black"/>
                  </a:solidFill>
                </a:rPr>
                <a:t>(Q</a:t>
              </a:r>
              <a:r>
                <a:rPr lang="en-US" altLang="ja-JP" sz="2400" smtClean="0">
                  <a:solidFill>
                    <a:srgbClr val="0000FF"/>
                  </a:solidFill>
                </a:rPr>
                <a:t>Q</a:t>
              </a:r>
              <a:r>
                <a:rPr lang="en-US" altLang="ja-JP" sz="2400" smtClean="0">
                  <a:solidFill>
                    <a:prstClr val="black"/>
                  </a:solidFill>
                </a:rPr>
                <a:t>QQ)</a:t>
              </a:r>
            </a:p>
          </p:txBody>
        </p:sp>
        <p:sp>
          <p:nvSpPr>
            <p:cNvPr id="86" name="テキスト ボックス 36"/>
            <p:cNvSpPr txBox="1">
              <a:spLocks noChangeArrowheads="1"/>
            </p:cNvSpPr>
            <p:nvPr/>
          </p:nvSpPr>
          <p:spPr bwMode="auto">
            <a:xfrm>
              <a:off x="6443663" y="2924175"/>
              <a:ext cx="563562" cy="461963"/>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400" smtClean="0">
                  <a:solidFill>
                    <a:prstClr val="black"/>
                  </a:solidFill>
                </a:rPr>
                <a:t>DD</a:t>
              </a:r>
              <a:endParaRPr lang="ja-JP" altLang="en-US" sz="2400" smtClean="0">
                <a:solidFill>
                  <a:prstClr val="black"/>
                </a:solidFill>
              </a:endParaRPr>
            </a:p>
          </p:txBody>
        </p:sp>
        <p:sp>
          <p:nvSpPr>
            <p:cNvPr id="87" name="テキスト ボックス 37"/>
            <p:cNvSpPr txBox="1">
              <a:spLocks noChangeArrowheads="1"/>
            </p:cNvSpPr>
            <p:nvPr/>
          </p:nvSpPr>
          <p:spPr bwMode="auto">
            <a:xfrm>
              <a:off x="4125913" y="3111500"/>
              <a:ext cx="325437" cy="461963"/>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400" smtClean="0">
                  <a:solidFill>
                    <a:srgbClr val="0000FF"/>
                  </a:solidFill>
                </a:rPr>
                <a:t>S</a:t>
              </a:r>
              <a:endParaRPr lang="ja-JP" altLang="en-US" sz="2400" smtClean="0">
                <a:solidFill>
                  <a:srgbClr val="0000FF"/>
                </a:solidFill>
              </a:endParaRPr>
            </a:p>
          </p:txBody>
        </p:sp>
        <p:sp>
          <p:nvSpPr>
            <p:cNvPr id="88" name="テキスト ボックス 38"/>
            <p:cNvSpPr txBox="1">
              <a:spLocks noChangeArrowheads="1"/>
            </p:cNvSpPr>
            <p:nvPr/>
          </p:nvSpPr>
          <p:spPr bwMode="auto">
            <a:xfrm>
              <a:off x="5038725" y="3141663"/>
              <a:ext cx="325438" cy="460375"/>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400" smtClean="0">
                  <a:solidFill>
                    <a:srgbClr val="0000FF"/>
                  </a:solidFill>
                </a:rPr>
                <a:t>S</a:t>
              </a:r>
              <a:endParaRPr lang="ja-JP" altLang="en-US" sz="2400" smtClean="0">
                <a:solidFill>
                  <a:srgbClr val="0000FF"/>
                </a:solidFill>
              </a:endParaRPr>
            </a:p>
          </p:txBody>
        </p:sp>
        <p:sp>
          <p:nvSpPr>
            <p:cNvPr id="89" name="テキスト ボックス 39"/>
            <p:cNvSpPr txBox="1">
              <a:spLocks noChangeArrowheads="1"/>
            </p:cNvSpPr>
            <p:nvPr/>
          </p:nvSpPr>
          <p:spPr bwMode="auto">
            <a:xfrm>
              <a:off x="5724525" y="3138488"/>
              <a:ext cx="325438" cy="461962"/>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400" smtClean="0">
                  <a:solidFill>
                    <a:srgbClr val="0000FF"/>
                  </a:solidFill>
                </a:rPr>
                <a:t>S</a:t>
              </a:r>
              <a:endParaRPr lang="ja-JP" altLang="en-US" sz="2400" smtClean="0">
                <a:solidFill>
                  <a:srgbClr val="0000FF"/>
                </a:solidFill>
              </a:endParaRPr>
            </a:p>
          </p:txBody>
        </p:sp>
        <p:sp>
          <p:nvSpPr>
            <p:cNvPr id="90" name="テキスト ボックス 40"/>
            <p:cNvSpPr txBox="1">
              <a:spLocks noChangeArrowheads="1"/>
            </p:cNvSpPr>
            <p:nvPr/>
          </p:nvSpPr>
          <p:spPr bwMode="auto">
            <a:xfrm>
              <a:off x="2051720" y="4797152"/>
              <a:ext cx="2160240" cy="830997"/>
            </a:xfrm>
            <a:prstGeom prst="rect">
              <a:avLst/>
            </a:prstGeom>
            <a:noFill/>
            <a:ln w="9525">
              <a:solidFill>
                <a:schemeClr val="tx1"/>
              </a:solidFill>
              <a:miter lim="800000"/>
              <a:headEnd/>
              <a:tailEnd/>
            </a:ln>
          </p:spPr>
          <p:txBody>
            <a:bodyPr wrap="square">
              <a:spAutoFit/>
            </a:bodyPr>
            <a:lstStyle/>
            <a:p>
              <a:pPr fontAlgn="base">
                <a:spcBef>
                  <a:spcPct val="0"/>
                </a:spcBef>
                <a:spcAft>
                  <a:spcPct val="0"/>
                </a:spcAft>
              </a:pPr>
              <a:r>
                <a:rPr lang="en-US" altLang="ja-JP" sz="2400" dirty="0" smtClean="0">
                  <a:solidFill>
                    <a:prstClr val="black"/>
                  </a:solidFill>
                </a:rPr>
                <a:t>Collimator for Beam Re-define</a:t>
              </a:r>
              <a:endParaRPr lang="ja-JP" altLang="en-US" sz="2400" dirty="0" smtClean="0">
                <a:solidFill>
                  <a:prstClr val="black"/>
                </a:solidFill>
              </a:endParaRPr>
            </a:p>
          </p:txBody>
        </p:sp>
        <p:sp>
          <p:nvSpPr>
            <p:cNvPr id="91" name="テキスト ボックス 41"/>
            <p:cNvSpPr txBox="1">
              <a:spLocks noChangeArrowheads="1"/>
            </p:cNvSpPr>
            <p:nvPr/>
          </p:nvSpPr>
          <p:spPr bwMode="auto">
            <a:xfrm>
              <a:off x="4499992" y="4868863"/>
              <a:ext cx="3096344" cy="830997"/>
            </a:xfrm>
            <a:prstGeom prst="rect">
              <a:avLst/>
            </a:prstGeom>
            <a:noFill/>
            <a:ln w="9525">
              <a:solidFill>
                <a:schemeClr val="tx1"/>
              </a:solidFill>
              <a:miter lim="800000"/>
              <a:headEnd/>
              <a:tailEnd/>
            </a:ln>
          </p:spPr>
          <p:txBody>
            <a:bodyPr wrap="square">
              <a:spAutoFit/>
            </a:bodyPr>
            <a:lstStyle/>
            <a:p>
              <a:pPr fontAlgn="base">
                <a:spcBef>
                  <a:spcPct val="0"/>
                </a:spcBef>
                <a:spcAft>
                  <a:spcPct val="0"/>
                </a:spcAft>
              </a:pPr>
              <a:r>
                <a:rPr lang="en-US" altLang="ja-JP" sz="2400" dirty="0" smtClean="0">
                  <a:solidFill>
                    <a:prstClr val="black"/>
                  </a:solidFill>
                </a:rPr>
                <a:t>Dispersive Focal  Plane</a:t>
              </a:r>
            </a:p>
            <a:p>
              <a:pPr fontAlgn="base">
                <a:spcBef>
                  <a:spcPct val="0"/>
                </a:spcBef>
                <a:spcAft>
                  <a:spcPct val="0"/>
                </a:spcAft>
              </a:pPr>
              <a:r>
                <a:rPr lang="en-US" altLang="ja-JP" sz="2400" dirty="0" smtClean="0">
                  <a:solidFill>
                    <a:prstClr val="black"/>
                  </a:solidFill>
                </a:rPr>
                <a:t>For Mom. Meas.</a:t>
              </a:r>
              <a:endParaRPr lang="ja-JP" altLang="en-US" sz="2400" dirty="0" smtClean="0">
                <a:solidFill>
                  <a:prstClr val="black"/>
                </a:solidFill>
              </a:endParaRPr>
            </a:p>
          </p:txBody>
        </p:sp>
        <p:cxnSp>
          <p:nvCxnSpPr>
            <p:cNvPr id="92" name="直線矢印コネクタ 91"/>
            <p:cNvCxnSpPr/>
            <p:nvPr/>
          </p:nvCxnSpPr>
          <p:spPr>
            <a:xfrm flipV="1">
              <a:off x="6193014" y="4149081"/>
              <a:ext cx="72777" cy="72007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3" name="直線矢印コネクタ 92"/>
            <p:cNvCxnSpPr/>
            <p:nvPr/>
          </p:nvCxnSpPr>
          <p:spPr>
            <a:xfrm flipH="1" flipV="1">
              <a:off x="7913774" y="3768208"/>
              <a:ext cx="114610" cy="102894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4" name="直線矢印コネクタ 93"/>
            <p:cNvCxnSpPr/>
            <p:nvPr/>
          </p:nvCxnSpPr>
          <p:spPr>
            <a:xfrm flipV="1">
              <a:off x="3059113" y="4149080"/>
              <a:ext cx="0" cy="57626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5" name="フリーフォーム 94"/>
            <p:cNvSpPr/>
            <p:nvPr/>
          </p:nvSpPr>
          <p:spPr>
            <a:xfrm>
              <a:off x="501650" y="3721100"/>
              <a:ext cx="7346950" cy="550863"/>
            </a:xfrm>
            <a:custGeom>
              <a:avLst/>
              <a:gdLst>
                <a:gd name="connsiteX0" fmla="*/ 0 w 7346731"/>
                <a:gd name="connsiteY0" fmla="*/ 31531 h 551793"/>
                <a:gd name="connsiteX1" fmla="*/ 409904 w 7346731"/>
                <a:gd name="connsiteY1" fmla="*/ 472966 h 551793"/>
                <a:gd name="connsiteX2" fmla="*/ 1939159 w 7346731"/>
                <a:gd name="connsiteY2" fmla="*/ 141890 h 551793"/>
                <a:gd name="connsiteX3" fmla="*/ 2585545 w 7346731"/>
                <a:gd name="connsiteY3" fmla="*/ 0 h 551793"/>
                <a:gd name="connsiteX4" fmla="*/ 3358055 w 7346731"/>
                <a:gd name="connsiteY4" fmla="*/ 141890 h 551793"/>
                <a:gd name="connsiteX5" fmla="*/ 5092262 w 7346731"/>
                <a:gd name="connsiteY5" fmla="*/ 551793 h 551793"/>
                <a:gd name="connsiteX6" fmla="*/ 5785945 w 7346731"/>
                <a:gd name="connsiteY6" fmla="*/ 15766 h 551793"/>
                <a:gd name="connsiteX7" fmla="*/ 6605752 w 7346731"/>
                <a:gd name="connsiteY7" fmla="*/ 551793 h 551793"/>
                <a:gd name="connsiteX8" fmla="*/ 7346731 w 7346731"/>
                <a:gd name="connsiteY8" fmla="*/ 63062 h 551793"/>
                <a:gd name="connsiteX0" fmla="*/ 0 w 7346731"/>
                <a:gd name="connsiteY0" fmla="*/ 31531 h 551793"/>
                <a:gd name="connsiteX1" fmla="*/ 409904 w 7346731"/>
                <a:gd name="connsiteY1" fmla="*/ 472966 h 551793"/>
                <a:gd name="connsiteX2" fmla="*/ 1909390 w 7346731"/>
                <a:gd name="connsiteY2" fmla="*/ 500426 h 551793"/>
                <a:gd name="connsiteX3" fmla="*/ 2585545 w 7346731"/>
                <a:gd name="connsiteY3" fmla="*/ 0 h 551793"/>
                <a:gd name="connsiteX4" fmla="*/ 3358055 w 7346731"/>
                <a:gd name="connsiteY4" fmla="*/ 141890 h 551793"/>
                <a:gd name="connsiteX5" fmla="*/ 5092262 w 7346731"/>
                <a:gd name="connsiteY5" fmla="*/ 551793 h 551793"/>
                <a:gd name="connsiteX6" fmla="*/ 5785945 w 7346731"/>
                <a:gd name="connsiteY6" fmla="*/ 15766 h 551793"/>
                <a:gd name="connsiteX7" fmla="*/ 6605752 w 7346731"/>
                <a:gd name="connsiteY7" fmla="*/ 551793 h 551793"/>
                <a:gd name="connsiteX8" fmla="*/ 7346731 w 7346731"/>
                <a:gd name="connsiteY8" fmla="*/ 63062 h 551793"/>
                <a:gd name="connsiteX0" fmla="*/ 0 w 7346731"/>
                <a:gd name="connsiteY0" fmla="*/ 31531 h 551793"/>
                <a:gd name="connsiteX1" fmla="*/ 409904 w 7346731"/>
                <a:gd name="connsiteY1" fmla="*/ 472966 h 551793"/>
                <a:gd name="connsiteX2" fmla="*/ 1909390 w 7346731"/>
                <a:gd name="connsiteY2" fmla="*/ 500426 h 551793"/>
                <a:gd name="connsiteX3" fmla="*/ 2585545 w 7346731"/>
                <a:gd name="connsiteY3" fmla="*/ 0 h 551793"/>
                <a:gd name="connsiteX4" fmla="*/ 3349550 w 7346731"/>
                <a:gd name="connsiteY4" fmla="*/ 500426 h 551793"/>
                <a:gd name="connsiteX5" fmla="*/ 5092262 w 7346731"/>
                <a:gd name="connsiteY5" fmla="*/ 551793 h 551793"/>
                <a:gd name="connsiteX6" fmla="*/ 5785945 w 7346731"/>
                <a:gd name="connsiteY6" fmla="*/ 15766 h 551793"/>
                <a:gd name="connsiteX7" fmla="*/ 6605752 w 7346731"/>
                <a:gd name="connsiteY7" fmla="*/ 551793 h 551793"/>
                <a:gd name="connsiteX8" fmla="*/ 7346731 w 7346731"/>
                <a:gd name="connsiteY8" fmla="*/ 63062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46731" h="551793">
                  <a:moveTo>
                    <a:pt x="0" y="31531"/>
                  </a:moveTo>
                  <a:lnTo>
                    <a:pt x="409904" y="472966"/>
                  </a:lnTo>
                  <a:lnTo>
                    <a:pt x="1909390" y="500426"/>
                  </a:lnTo>
                  <a:lnTo>
                    <a:pt x="2585545" y="0"/>
                  </a:lnTo>
                  <a:lnTo>
                    <a:pt x="3349550" y="500426"/>
                  </a:lnTo>
                  <a:lnTo>
                    <a:pt x="5092262" y="551793"/>
                  </a:lnTo>
                  <a:lnTo>
                    <a:pt x="5785945" y="15766"/>
                  </a:lnTo>
                  <a:lnTo>
                    <a:pt x="6605752" y="551793"/>
                  </a:lnTo>
                  <a:lnTo>
                    <a:pt x="7346731" y="63062"/>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sp>
          <p:nvSpPr>
            <p:cNvPr id="96" name="フリーフォーム 95"/>
            <p:cNvSpPr/>
            <p:nvPr/>
          </p:nvSpPr>
          <p:spPr>
            <a:xfrm>
              <a:off x="517525" y="3184525"/>
              <a:ext cx="7331075" cy="536575"/>
            </a:xfrm>
            <a:custGeom>
              <a:avLst/>
              <a:gdLst>
                <a:gd name="connsiteX0" fmla="*/ 0 w 7330965"/>
                <a:gd name="connsiteY0" fmla="*/ 457200 h 536028"/>
                <a:gd name="connsiteX1" fmla="*/ 394138 w 7330965"/>
                <a:gd name="connsiteY1" fmla="*/ 0 h 536028"/>
                <a:gd name="connsiteX2" fmla="*/ 1907627 w 7330965"/>
                <a:gd name="connsiteY2" fmla="*/ 0 h 536028"/>
                <a:gd name="connsiteX3" fmla="*/ 2585545 w 7330965"/>
                <a:gd name="connsiteY3" fmla="*/ 536028 h 536028"/>
                <a:gd name="connsiteX4" fmla="*/ 3342289 w 7330965"/>
                <a:gd name="connsiteY4" fmla="*/ 0 h 536028"/>
                <a:gd name="connsiteX5" fmla="*/ 5076496 w 7330965"/>
                <a:gd name="connsiteY5" fmla="*/ 15766 h 536028"/>
                <a:gd name="connsiteX6" fmla="*/ 5754414 w 7330965"/>
                <a:gd name="connsiteY6" fmla="*/ 520263 h 536028"/>
                <a:gd name="connsiteX7" fmla="*/ 6589986 w 7330965"/>
                <a:gd name="connsiteY7" fmla="*/ 0 h 536028"/>
                <a:gd name="connsiteX8" fmla="*/ 7330965 w 7330965"/>
                <a:gd name="connsiteY8" fmla="*/ 488732 h 536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0965" h="536028">
                  <a:moveTo>
                    <a:pt x="0" y="457200"/>
                  </a:moveTo>
                  <a:lnTo>
                    <a:pt x="394138" y="0"/>
                  </a:lnTo>
                  <a:lnTo>
                    <a:pt x="1907627" y="0"/>
                  </a:lnTo>
                  <a:lnTo>
                    <a:pt x="2585545" y="536028"/>
                  </a:lnTo>
                  <a:lnTo>
                    <a:pt x="3342289" y="0"/>
                  </a:lnTo>
                  <a:lnTo>
                    <a:pt x="5076496" y="15766"/>
                  </a:lnTo>
                  <a:lnTo>
                    <a:pt x="5754414" y="520263"/>
                  </a:lnTo>
                  <a:lnTo>
                    <a:pt x="6589986" y="0"/>
                  </a:lnTo>
                  <a:lnTo>
                    <a:pt x="7330965" y="488732"/>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cxnSp>
          <p:nvCxnSpPr>
            <p:cNvPr id="97" name="直線矢印コネクタ 96"/>
            <p:cNvCxnSpPr/>
            <p:nvPr/>
          </p:nvCxnSpPr>
          <p:spPr>
            <a:xfrm flipH="1" flipV="1">
              <a:off x="485898" y="3863104"/>
              <a:ext cx="71437" cy="863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8" name="テキスト ボックス 51"/>
            <p:cNvSpPr txBox="1">
              <a:spLocks noChangeArrowheads="1"/>
            </p:cNvSpPr>
            <p:nvPr/>
          </p:nvSpPr>
          <p:spPr bwMode="auto">
            <a:xfrm>
              <a:off x="143120" y="4727200"/>
              <a:ext cx="1557338" cy="830262"/>
            </a:xfrm>
            <a:prstGeom prst="rect">
              <a:avLst/>
            </a:prstGeom>
            <a:noFill/>
            <a:ln w="9525">
              <a:solidFill>
                <a:schemeClr val="tx1"/>
              </a:solidFill>
              <a:miter lim="800000"/>
              <a:headEnd/>
              <a:tailEnd/>
            </a:ln>
          </p:spPr>
          <p:txBody>
            <a:bodyPr wrap="none">
              <a:spAutoFit/>
            </a:bodyPr>
            <a:lstStyle/>
            <a:p>
              <a:pPr fontAlgn="base">
                <a:spcBef>
                  <a:spcPct val="0"/>
                </a:spcBef>
                <a:spcAft>
                  <a:spcPct val="0"/>
                </a:spcAft>
              </a:pPr>
              <a:r>
                <a:rPr lang="en-US" altLang="ja-JP" sz="2400" dirty="0" smtClean="0">
                  <a:solidFill>
                    <a:prstClr val="black"/>
                  </a:solidFill>
                </a:rPr>
                <a:t>Production</a:t>
              </a:r>
            </a:p>
            <a:p>
              <a:pPr fontAlgn="base">
                <a:spcBef>
                  <a:spcPct val="0"/>
                </a:spcBef>
                <a:spcAft>
                  <a:spcPct val="0"/>
                </a:spcAft>
              </a:pPr>
              <a:r>
                <a:rPr lang="en-US" altLang="ja-JP" sz="2400" dirty="0" smtClean="0">
                  <a:solidFill>
                    <a:prstClr val="black"/>
                  </a:solidFill>
                </a:rPr>
                <a:t>Target</a:t>
              </a:r>
              <a:endParaRPr lang="ja-JP" altLang="en-US" sz="2400" dirty="0" smtClean="0">
                <a:solidFill>
                  <a:prstClr val="black"/>
                </a:solidFill>
              </a:endParaRPr>
            </a:p>
          </p:txBody>
        </p:sp>
        <p:sp>
          <p:nvSpPr>
            <p:cNvPr id="99" name="テキスト ボックス 53"/>
            <p:cNvSpPr txBox="1">
              <a:spLocks noChangeArrowheads="1"/>
            </p:cNvSpPr>
            <p:nvPr/>
          </p:nvSpPr>
          <p:spPr bwMode="auto">
            <a:xfrm>
              <a:off x="7812360" y="4797152"/>
              <a:ext cx="957263" cy="831850"/>
            </a:xfrm>
            <a:prstGeom prst="rect">
              <a:avLst/>
            </a:prstGeom>
            <a:noFill/>
            <a:ln w="9525">
              <a:solidFill>
                <a:schemeClr val="tx1"/>
              </a:solidFill>
              <a:miter lim="800000"/>
              <a:headEnd/>
              <a:tailEnd/>
            </a:ln>
          </p:spPr>
          <p:txBody>
            <a:bodyPr wrap="none">
              <a:spAutoFit/>
            </a:bodyPr>
            <a:lstStyle/>
            <a:p>
              <a:pPr fontAlgn="base">
                <a:spcBef>
                  <a:spcPct val="0"/>
                </a:spcBef>
                <a:spcAft>
                  <a:spcPct val="0"/>
                </a:spcAft>
              </a:pPr>
              <a:r>
                <a:rPr lang="en-US" altLang="ja-JP" sz="2400" dirty="0" smtClean="0">
                  <a:solidFill>
                    <a:prstClr val="black"/>
                  </a:solidFill>
                </a:rPr>
                <a:t>Exp. </a:t>
              </a:r>
            </a:p>
            <a:p>
              <a:pPr fontAlgn="base">
                <a:spcBef>
                  <a:spcPct val="0"/>
                </a:spcBef>
                <a:spcAft>
                  <a:spcPct val="0"/>
                </a:spcAft>
              </a:pPr>
              <a:r>
                <a:rPr lang="en-US" altLang="ja-JP" sz="2400" dirty="0" smtClean="0">
                  <a:solidFill>
                    <a:prstClr val="black"/>
                  </a:solidFill>
                </a:rPr>
                <a:t>Target</a:t>
              </a:r>
              <a:endParaRPr lang="ja-JP" altLang="en-US" sz="2400" dirty="0" smtClean="0">
                <a:solidFill>
                  <a:prstClr val="black"/>
                </a:solidFill>
              </a:endParaRPr>
            </a:p>
          </p:txBody>
        </p:sp>
        <p:sp>
          <p:nvSpPr>
            <p:cNvPr id="100" name="テキスト ボックス 61"/>
            <p:cNvSpPr txBox="1">
              <a:spLocks noChangeArrowheads="1"/>
            </p:cNvSpPr>
            <p:nvPr/>
          </p:nvSpPr>
          <p:spPr bwMode="auto">
            <a:xfrm>
              <a:off x="7213029" y="2132856"/>
              <a:ext cx="1895475" cy="461962"/>
            </a:xfrm>
            <a:prstGeom prst="rect">
              <a:avLst/>
            </a:prstGeom>
            <a:noFill/>
            <a:ln w="9525">
              <a:solidFill>
                <a:schemeClr val="tx1"/>
              </a:solidFill>
              <a:miter lim="800000"/>
              <a:headEnd/>
              <a:tailEnd/>
            </a:ln>
          </p:spPr>
          <p:txBody>
            <a:bodyPr wrap="none">
              <a:spAutoFit/>
            </a:bodyPr>
            <a:lstStyle/>
            <a:p>
              <a:pPr fontAlgn="base">
                <a:spcBef>
                  <a:spcPct val="0"/>
                </a:spcBef>
                <a:spcAft>
                  <a:spcPct val="0"/>
                </a:spcAft>
              </a:pPr>
              <a:r>
                <a:rPr lang="en-US" altLang="ja-JP" sz="2400" dirty="0" smtClean="0">
                  <a:solidFill>
                    <a:prstClr val="black"/>
                  </a:solidFill>
                </a:rPr>
                <a:t>Spectrometer</a:t>
              </a:r>
              <a:endParaRPr lang="ja-JP" altLang="en-US" sz="2400" dirty="0" smtClean="0">
                <a:solidFill>
                  <a:prstClr val="black"/>
                </a:solidFill>
              </a:endParaRPr>
            </a:p>
          </p:txBody>
        </p:sp>
        <p:cxnSp>
          <p:nvCxnSpPr>
            <p:cNvPr id="101" name="直線矢印コネクタ 100"/>
            <p:cNvCxnSpPr/>
            <p:nvPr/>
          </p:nvCxnSpPr>
          <p:spPr>
            <a:xfrm flipH="1">
              <a:off x="8243888" y="2636912"/>
              <a:ext cx="520" cy="3602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2" name="直線矢印コネクタ 101"/>
            <p:cNvCxnSpPr/>
            <p:nvPr/>
          </p:nvCxnSpPr>
          <p:spPr>
            <a:xfrm>
              <a:off x="395288" y="2636912"/>
              <a:ext cx="2592387"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3" name="テキスト ボックス 68"/>
            <p:cNvSpPr txBox="1">
              <a:spLocks noChangeArrowheads="1"/>
            </p:cNvSpPr>
            <p:nvPr/>
          </p:nvSpPr>
          <p:spPr bwMode="auto">
            <a:xfrm>
              <a:off x="1116013" y="2205112"/>
              <a:ext cx="1093787" cy="369888"/>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dirty="0" smtClean="0">
                  <a:solidFill>
                    <a:prstClr val="black"/>
                  </a:solidFill>
                </a:rPr>
                <a:t>collection</a:t>
              </a:r>
              <a:endParaRPr lang="ja-JP" altLang="en-US" dirty="0" smtClean="0">
                <a:solidFill>
                  <a:prstClr val="black"/>
                </a:solidFill>
              </a:endParaRPr>
            </a:p>
          </p:txBody>
        </p:sp>
        <p:cxnSp>
          <p:nvCxnSpPr>
            <p:cNvPr id="104" name="直線矢印コネクタ 103"/>
            <p:cNvCxnSpPr/>
            <p:nvPr/>
          </p:nvCxnSpPr>
          <p:spPr>
            <a:xfrm>
              <a:off x="3132138" y="2636912"/>
              <a:ext cx="3095625"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5" name="テキスト ボックス 70"/>
            <p:cNvSpPr txBox="1">
              <a:spLocks noChangeArrowheads="1"/>
            </p:cNvSpPr>
            <p:nvPr/>
          </p:nvSpPr>
          <p:spPr bwMode="auto">
            <a:xfrm>
              <a:off x="3995738" y="2195587"/>
              <a:ext cx="1296987" cy="369888"/>
            </a:xfrm>
            <a:prstGeom prst="rect">
              <a:avLst/>
            </a:prstGeom>
            <a:noFill/>
            <a:ln w="9525">
              <a:noFill/>
              <a:miter lim="800000"/>
              <a:headEnd/>
              <a:tailEnd/>
            </a:ln>
          </p:spPr>
          <p:txBody>
            <a:bodyPr>
              <a:spAutoFit/>
            </a:bodyPr>
            <a:lstStyle/>
            <a:p>
              <a:pPr fontAlgn="base">
                <a:spcBef>
                  <a:spcPct val="0"/>
                </a:spcBef>
                <a:spcAft>
                  <a:spcPct val="0"/>
                </a:spcAft>
              </a:pPr>
              <a:r>
                <a:rPr lang="en-US" altLang="ja-JP" dirty="0" smtClean="0">
                  <a:solidFill>
                    <a:prstClr val="black"/>
                  </a:solidFill>
                </a:rPr>
                <a:t>Dispersion</a:t>
              </a:r>
              <a:endParaRPr lang="ja-JP" altLang="en-US" dirty="0" smtClean="0">
                <a:solidFill>
                  <a:prstClr val="black"/>
                </a:solidFill>
              </a:endParaRPr>
            </a:p>
          </p:txBody>
        </p:sp>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17"/>
          <p:cNvGrpSpPr/>
          <p:nvPr/>
        </p:nvGrpSpPr>
        <p:grpSpPr>
          <a:xfrm>
            <a:off x="3491880" y="4098517"/>
            <a:ext cx="5546690" cy="1994779"/>
            <a:chOff x="750156" y="980728"/>
            <a:chExt cx="6399187" cy="2425663"/>
          </a:xfrm>
        </p:grpSpPr>
        <p:pic>
          <p:nvPicPr>
            <p:cNvPr id="1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869" r="1" b="48169"/>
            <a:stretch/>
          </p:blipFill>
          <p:spPr bwMode="auto">
            <a:xfrm>
              <a:off x="750156" y="980728"/>
              <a:ext cx="3458516" cy="2425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t="51830" r="5065"/>
            <a:stretch/>
          </p:blipFill>
          <p:spPr bwMode="auto">
            <a:xfrm>
              <a:off x="3851920" y="1066390"/>
              <a:ext cx="3297423" cy="2254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5"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208"/>
          <a:stretch/>
        </p:blipFill>
        <p:spPr bwMode="auto">
          <a:xfrm>
            <a:off x="5004048" y="1289669"/>
            <a:ext cx="3612492" cy="2283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lang="en-US" altLang="ja-JP" dirty="0" smtClean="0">
                <a:ea typeface="ＭＳ Ｐゴシック" pitchFamily="50" charset="-128"/>
              </a:rPr>
              <a:t>Basic performances</a:t>
            </a:r>
            <a:endParaRPr kumimoji="1" lang="ja-JP" altLang="en-US" dirty="0"/>
          </a:p>
        </p:txBody>
      </p:sp>
      <p:sp>
        <p:nvSpPr>
          <p:cNvPr id="3" name="コンテンツ プレースホルダー 2"/>
          <p:cNvSpPr>
            <a:spLocks noGrp="1"/>
          </p:cNvSpPr>
          <p:nvPr>
            <p:ph idx="1"/>
          </p:nvPr>
        </p:nvSpPr>
        <p:spPr>
          <a:xfrm>
            <a:off x="35496" y="1124744"/>
            <a:ext cx="8435280" cy="5184576"/>
          </a:xfrm>
        </p:spPr>
        <p:txBody>
          <a:bodyPr>
            <a:normAutofit/>
          </a:bodyPr>
          <a:lstStyle/>
          <a:p>
            <a:pPr lvl="0"/>
            <a:r>
              <a:rPr lang="en-US" altLang="ja-JP" sz="2600" dirty="0" smtClean="0">
                <a:solidFill>
                  <a:prstClr val="black"/>
                </a:solidFill>
                <a:ea typeface="ＭＳ Ｐゴシック" pitchFamily="50" charset="-128"/>
              </a:rPr>
              <a:t>Resolution</a:t>
            </a:r>
            <a:endParaRPr lang="en-US" altLang="ja-JP" sz="1800" dirty="0" smtClean="0">
              <a:solidFill>
                <a:prstClr val="black"/>
              </a:solidFill>
            </a:endParaRPr>
          </a:p>
          <a:p>
            <a:pPr lvl="1"/>
            <a:r>
              <a:rPr lang="en-US" altLang="ja-JP" sz="2200" dirty="0" smtClean="0">
                <a:solidFill>
                  <a:srgbClr val="1F497D"/>
                </a:solidFill>
              </a:rPr>
              <a:t>Missing mass</a:t>
            </a:r>
            <a:r>
              <a:rPr lang="ja-JP" altLang="en-US" sz="2200" dirty="0" smtClean="0">
                <a:solidFill>
                  <a:srgbClr val="1F497D"/>
                </a:solidFill>
              </a:rPr>
              <a:t> </a:t>
            </a:r>
            <a:r>
              <a:rPr lang="en-US" altLang="ja-JP" sz="2200" dirty="0" smtClean="0">
                <a:solidFill>
                  <a:srgbClr val="1F497D"/>
                </a:solidFill>
              </a:rPr>
              <a:t>resolution</a:t>
            </a:r>
          </a:p>
          <a:p>
            <a:pPr lvl="2"/>
            <a:r>
              <a:rPr lang="en-US" altLang="ja-JP" sz="1800" dirty="0" err="1" smtClean="0">
                <a:solidFill>
                  <a:srgbClr val="1F497D"/>
                </a:solidFill>
                <a:latin typeface="Symbol" pitchFamily="18" charset="2"/>
              </a:rPr>
              <a:t>L</a:t>
            </a:r>
            <a:r>
              <a:rPr lang="en-US" altLang="ja-JP" sz="1800" baseline="-25000" dirty="0" err="1" smtClean="0">
                <a:solidFill>
                  <a:srgbClr val="1F497D"/>
                </a:solidFill>
              </a:rPr>
              <a:t>c</a:t>
            </a:r>
            <a:r>
              <a:rPr lang="en-US" altLang="ja-JP" sz="1800" baseline="30000" dirty="0" smtClean="0">
                <a:solidFill>
                  <a:srgbClr val="1F497D"/>
                </a:solidFill>
              </a:rPr>
              <a:t>+</a:t>
            </a:r>
            <a:r>
              <a:rPr lang="en-US" altLang="ja-JP" sz="1800" dirty="0" smtClean="0">
                <a:solidFill>
                  <a:srgbClr val="1F497D"/>
                </a:solidFill>
              </a:rPr>
              <a:t>: 16.0 </a:t>
            </a:r>
            <a:r>
              <a:rPr lang="en-US" altLang="ja-JP" sz="1800" dirty="0" err="1" smtClean="0">
                <a:solidFill>
                  <a:srgbClr val="1F497D"/>
                </a:solidFill>
              </a:rPr>
              <a:t>MeV</a:t>
            </a:r>
            <a:endParaRPr lang="en-US" altLang="ja-JP" sz="1800" dirty="0" smtClean="0">
              <a:solidFill>
                <a:srgbClr val="1F497D"/>
              </a:solidFill>
            </a:endParaRPr>
          </a:p>
          <a:p>
            <a:pPr lvl="2"/>
            <a:r>
              <a:rPr lang="en-US" altLang="ja-JP" sz="1800" dirty="0" err="1" smtClean="0">
                <a:solidFill>
                  <a:srgbClr val="1F497D"/>
                </a:solidFill>
                <a:latin typeface="Symbol" pitchFamily="18" charset="2"/>
              </a:rPr>
              <a:t>L</a:t>
            </a:r>
            <a:r>
              <a:rPr lang="en-US" altLang="ja-JP" sz="1800" baseline="-25000" dirty="0" err="1" smtClean="0">
                <a:solidFill>
                  <a:srgbClr val="1F497D"/>
                </a:solidFill>
              </a:rPr>
              <a:t>c</a:t>
            </a:r>
            <a:r>
              <a:rPr lang="en-US" altLang="ja-JP" sz="1800" dirty="0" smtClean="0">
                <a:solidFill>
                  <a:srgbClr val="1F497D"/>
                </a:solidFill>
              </a:rPr>
              <a:t>(2880)</a:t>
            </a:r>
            <a:r>
              <a:rPr lang="en-US" altLang="ja-JP" sz="1800" baseline="30000" dirty="0" smtClean="0">
                <a:solidFill>
                  <a:srgbClr val="1F497D"/>
                </a:solidFill>
              </a:rPr>
              <a:t>+</a:t>
            </a:r>
            <a:r>
              <a:rPr lang="en-US" altLang="ja-JP" sz="1800" dirty="0" smtClean="0">
                <a:solidFill>
                  <a:srgbClr val="1F497D"/>
                </a:solidFill>
              </a:rPr>
              <a:t>: 9.0 </a:t>
            </a:r>
            <a:r>
              <a:rPr lang="en-US" altLang="ja-JP" sz="1800" dirty="0" err="1" smtClean="0">
                <a:solidFill>
                  <a:srgbClr val="1F497D"/>
                </a:solidFill>
              </a:rPr>
              <a:t>MeV</a:t>
            </a:r>
            <a:endParaRPr lang="en-US" altLang="ja-JP" sz="2600" dirty="0" smtClean="0">
              <a:solidFill>
                <a:prstClr val="black"/>
              </a:solidFill>
            </a:endParaRPr>
          </a:p>
          <a:p>
            <a:pPr lvl="0"/>
            <a:r>
              <a:rPr lang="en-US" altLang="ja-JP" sz="2600" dirty="0" smtClean="0">
                <a:solidFill>
                  <a:prstClr val="black"/>
                </a:solidFill>
              </a:rPr>
              <a:t>Acceptance</a:t>
            </a:r>
            <a:endParaRPr lang="en-US" altLang="ja-JP" sz="2600" dirty="0">
              <a:solidFill>
                <a:prstClr val="black"/>
              </a:solidFill>
            </a:endParaRPr>
          </a:p>
          <a:p>
            <a:pPr lvl="1"/>
            <a:r>
              <a:rPr lang="en-US" altLang="ja-JP" sz="2200" dirty="0" smtClean="0">
                <a:solidFill>
                  <a:prstClr val="black"/>
                </a:solidFill>
                <a:ea typeface="ＭＳ Ｐゴシック" pitchFamily="50" charset="-128"/>
              </a:rPr>
              <a:t>for D*</a:t>
            </a:r>
            <a:r>
              <a:rPr lang="en-US" altLang="ja-JP" sz="2200" baseline="30000" dirty="0" smtClean="0">
                <a:solidFill>
                  <a:prstClr val="black"/>
                </a:solidFill>
                <a:ea typeface="ＭＳ Ｐゴシック" pitchFamily="50" charset="-128"/>
              </a:rPr>
              <a:t>-</a:t>
            </a:r>
            <a:r>
              <a:rPr lang="en-US" altLang="ja-JP" sz="2200" dirty="0" smtClean="0">
                <a:solidFill>
                  <a:prstClr val="black"/>
                </a:solidFill>
                <a:ea typeface="ＭＳ Ｐゴシック" pitchFamily="50" charset="-128"/>
              </a:rPr>
              <a:t> (</a:t>
            </a:r>
            <a:r>
              <a:rPr lang="en-US" altLang="ja-JP" sz="2200" dirty="0" err="1" smtClean="0">
                <a:solidFill>
                  <a:prstClr val="black"/>
                </a:solidFill>
                <a:ea typeface="ＭＳ Ｐゴシック" pitchFamily="50" charset="-128"/>
              </a:rPr>
              <a:t>K</a:t>
            </a:r>
            <a:r>
              <a:rPr lang="en-US" altLang="ja-JP" sz="2200" baseline="30000" dirty="0" err="1" smtClean="0">
                <a:solidFill>
                  <a:prstClr val="black"/>
                </a:solidFill>
                <a:ea typeface="ＭＳ Ｐゴシック" pitchFamily="50" charset="-128"/>
              </a:rPr>
              <a:t>+</a:t>
            </a:r>
            <a:r>
              <a:rPr lang="en-US" altLang="ja-JP" sz="2200" dirty="0" err="1" smtClean="0">
                <a:solidFill>
                  <a:prstClr val="black"/>
                </a:solidFill>
                <a:ea typeface="ＭＳ Ｐゴシック" pitchFamily="50" charset="-128"/>
              </a:rPr>
              <a:t>p</a:t>
            </a:r>
            <a:r>
              <a:rPr lang="en-US" altLang="ja-JP" sz="2200" baseline="30000" dirty="0" smtClean="0">
                <a:solidFill>
                  <a:prstClr val="black"/>
                </a:solidFill>
                <a:ea typeface="ＭＳ Ｐゴシック" pitchFamily="50" charset="-128"/>
              </a:rPr>
              <a:t>-</a:t>
            </a:r>
            <a:r>
              <a:rPr lang="en-US" altLang="ja-JP" sz="2200" dirty="0" smtClean="0">
                <a:solidFill>
                  <a:prstClr val="black"/>
                </a:solidFill>
                <a:ea typeface="ＭＳ Ｐゴシック" pitchFamily="50" charset="-128"/>
              </a:rPr>
              <a:t>p</a:t>
            </a:r>
            <a:r>
              <a:rPr lang="en-US" altLang="ja-JP" sz="2200" baseline="30000" dirty="0" smtClean="0">
                <a:solidFill>
                  <a:prstClr val="black"/>
                </a:solidFill>
                <a:ea typeface="ＭＳ Ｐゴシック" pitchFamily="50" charset="-128"/>
              </a:rPr>
              <a:t>-</a:t>
            </a:r>
            <a:r>
              <a:rPr lang="en-US" altLang="ja-JP" sz="2200" dirty="0" smtClean="0">
                <a:solidFill>
                  <a:prstClr val="black"/>
                </a:solidFill>
                <a:ea typeface="ＭＳ Ｐゴシック" pitchFamily="50" charset="-128"/>
              </a:rPr>
              <a:t>): </a:t>
            </a:r>
            <a:r>
              <a:rPr lang="en-US" altLang="ja-JP" sz="2200" dirty="0" smtClean="0">
                <a:solidFill>
                  <a:srgbClr val="1F497D"/>
                </a:solidFill>
              </a:rPr>
              <a:t>50</a:t>
            </a:r>
            <a:r>
              <a:rPr lang="en-US" altLang="ja-JP" sz="2200" dirty="0" smtClean="0">
                <a:solidFill>
                  <a:srgbClr val="1F497D"/>
                </a:solidFill>
                <a:latin typeface="Symbol" pitchFamily="18" charset="2"/>
              </a:rPr>
              <a:t>-</a:t>
            </a:r>
            <a:r>
              <a:rPr lang="en-US" altLang="ja-JP" sz="2200" dirty="0" smtClean="0">
                <a:solidFill>
                  <a:srgbClr val="1F497D"/>
                </a:solidFill>
              </a:rPr>
              <a:t>60</a:t>
            </a:r>
            <a:r>
              <a:rPr lang="en-US" altLang="ja-JP" sz="2200" dirty="0">
                <a:solidFill>
                  <a:srgbClr val="1F497D"/>
                </a:solidFill>
              </a:rPr>
              <a:t>%</a:t>
            </a:r>
            <a:endParaRPr lang="en-US" altLang="ja-JP" sz="2200" dirty="0">
              <a:solidFill>
                <a:prstClr val="black"/>
              </a:solidFill>
            </a:endParaRPr>
          </a:p>
          <a:p>
            <a:pPr lvl="1"/>
            <a:r>
              <a:rPr lang="en-US" altLang="ja-JP" sz="2200" dirty="0" smtClean="0">
                <a:solidFill>
                  <a:prstClr val="black"/>
                </a:solidFill>
                <a:ea typeface="ＭＳ Ｐゴシック" pitchFamily="50" charset="-128"/>
              </a:rPr>
              <a:t>for </a:t>
            </a:r>
            <a:r>
              <a:rPr lang="en-US" altLang="ja-JP" sz="2200" dirty="0">
                <a:solidFill>
                  <a:prstClr val="black"/>
                </a:solidFill>
                <a:ea typeface="ＭＳ Ｐゴシック" pitchFamily="50" charset="-128"/>
              </a:rPr>
              <a:t>decay particles: </a:t>
            </a:r>
            <a:r>
              <a:rPr lang="en-US" altLang="ja-JP" sz="2200" dirty="0" smtClean="0">
                <a:solidFill>
                  <a:srgbClr val="1F497D"/>
                </a:solidFill>
                <a:ea typeface="ＭＳ Ｐゴシック" pitchFamily="50" charset="-128"/>
              </a:rPr>
              <a:t>~</a:t>
            </a:r>
            <a:r>
              <a:rPr lang="en-US" altLang="ja-JP" sz="2200" dirty="0">
                <a:solidFill>
                  <a:srgbClr val="1F497D"/>
                </a:solidFill>
                <a:ea typeface="ＭＳ Ｐゴシック" pitchFamily="50" charset="-128"/>
              </a:rPr>
              <a:t>85</a:t>
            </a:r>
            <a:r>
              <a:rPr lang="en-US" altLang="ja-JP" sz="2200" dirty="0" smtClean="0">
                <a:solidFill>
                  <a:srgbClr val="1F497D"/>
                </a:solidFill>
                <a:ea typeface="ＭＳ Ｐゴシック" pitchFamily="50" charset="-128"/>
              </a:rPr>
              <a:t>%</a:t>
            </a:r>
            <a:endParaRPr lang="en-US" altLang="ja-JP" sz="2200" dirty="0">
              <a:solidFill>
                <a:srgbClr val="1F497D"/>
              </a:solidFill>
              <a:ea typeface="ＭＳ Ｐゴシック" pitchFamily="50" charset="-128"/>
            </a:endParaRPr>
          </a:p>
          <a:p>
            <a:pPr marL="914400" lvl="2" indent="0">
              <a:buNone/>
            </a:pPr>
            <a:r>
              <a:rPr lang="ja-JP" altLang="en-US" sz="1800" dirty="0" smtClean="0">
                <a:solidFill>
                  <a:schemeClr val="tx2"/>
                </a:solidFill>
              </a:rPr>
              <a:t>＊</a:t>
            </a:r>
            <a:r>
              <a:rPr lang="en-US" altLang="ja-JP" sz="1800" dirty="0" smtClean="0">
                <a:solidFill>
                  <a:schemeClr val="tx2"/>
                </a:solidFill>
              </a:rPr>
              <a:t>complete coverage </a:t>
            </a:r>
            <a:r>
              <a:rPr lang="en-US" altLang="ja-JP" sz="1800" dirty="0" err="1" smtClean="0">
                <a:solidFill>
                  <a:schemeClr val="tx2"/>
                </a:solidFill>
              </a:rPr>
              <a:t>cos</a:t>
            </a:r>
            <a:r>
              <a:rPr lang="en-US" altLang="ja-JP" sz="1800" dirty="0" err="1" smtClean="0">
                <a:solidFill>
                  <a:schemeClr val="tx2"/>
                </a:solidFill>
                <a:latin typeface="Symbol" pitchFamily="18" charset="2"/>
              </a:rPr>
              <a:t>q</a:t>
            </a:r>
            <a:r>
              <a:rPr lang="en-US" altLang="ja-JP" sz="1800" dirty="0" smtClean="0">
                <a:solidFill>
                  <a:schemeClr val="tx2"/>
                </a:solidFill>
                <a:latin typeface="Symbol" pitchFamily="18" charset="2"/>
              </a:rPr>
              <a:t> </a:t>
            </a:r>
            <a:r>
              <a:rPr lang="en-US" altLang="ja-JP" sz="1800" dirty="0" smtClean="0">
                <a:solidFill>
                  <a:schemeClr val="tx2"/>
                </a:solidFill>
              </a:rPr>
              <a:t>&gt; </a:t>
            </a:r>
            <a:r>
              <a:rPr lang="en-US" altLang="ja-JP" sz="1800" dirty="0" smtClean="0">
                <a:solidFill>
                  <a:schemeClr val="tx2"/>
                </a:solidFill>
                <a:latin typeface="Symbol" pitchFamily="18" charset="2"/>
              </a:rPr>
              <a:t>-</a:t>
            </a:r>
            <a:r>
              <a:rPr lang="en-US" altLang="ja-JP" sz="1800" dirty="0" smtClean="0">
                <a:solidFill>
                  <a:schemeClr val="tx2"/>
                </a:solidFill>
              </a:rPr>
              <a:t>0.5</a:t>
            </a:r>
            <a:endParaRPr lang="en-US" altLang="ja-JP" sz="1800" dirty="0">
              <a:solidFill>
                <a:schemeClr val="tx2"/>
              </a:solidFill>
            </a:endParaRPr>
          </a:p>
          <a:p>
            <a:pPr marL="0" lvl="0" indent="0">
              <a:buNone/>
            </a:pPr>
            <a:endParaRPr lang="en-US" altLang="ja-JP" sz="2600" dirty="0">
              <a:solidFill>
                <a:prstClr val="black"/>
              </a:solidFill>
              <a:latin typeface="ＭＳ Ｐゴシック" pitchFamily="50" charset="-128"/>
              <a:ea typeface="ＭＳ Ｐゴシック" pitchFamily="50" charset="-128"/>
            </a:endParaRPr>
          </a:p>
          <a:p>
            <a:pPr lvl="0"/>
            <a:endParaRPr lang="en-US" altLang="ja-JP" sz="1800" dirty="0" smtClean="0">
              <a:solidFill>
                <a:srgbClr val="1F497D"/>
              </a:solidFill>
            </a:endParaRPr>
          </a:p>
        </p:txBody>
      </p:sp>
      <p:sp>
        <p:nvSpPr>
          <p:cNvPr id="4" name="テキスト ボックス 3"/>
          <p:cNvSpPr txBox="1"/>
          <p:nvPr/>
        </p:nvSpPr>
        <p:spPr>
          <a:xfrm>
            <a:off x="7585126" y="1609055"/>
            <a:ext cx="731290" cy="307777"/>
          </a:xfrm>
          <a:prstGeom prst="rect">
            <a:avLst/>
          </a:prstGeom>
          <a:noFill/>
          <a:ln>
            <a:noFill/>
          </a:ln>
        </p:spPr>
        <p:txBody>
          <a:bodyPr wrap="none" rtlCol="0">
            <a:spAutoFit/>
          </a:bodyPr>
          <a:lstStyle/>
          <a:p>
            <a:r>
              <a:rPr lang="en-US" altLang="ja-JP" sz="1400" b="1" dirty="0" err="1" smtClean="0">
                <a:solidFill>
                  <a:prstClr val="black"/>
                </a:solidFill>
              </a:rPr>
              <a:t>exp</a:t>
            </a:r>
            <a:r>
              <a:rPr lang="en-US" altLang="ja-JP" sz="1400" b="1" dirty="0" smtClean="0">
                <a:solidFill>
                  <a:prstClr val="black"/>
                </a:solidFill>
              </a:rPr>
              <a:t>(</a:t>
            </a:r>
            <a:r>
              <a:rPr lang="en-US" altLang="ja-JP" sz="1400" b="1" dirty="0" err="1" smtClean="0">
                <a:solidFill>
                  <a:prstClr val="black"/>
                </a:solidFill>
              </a:rPr>
              <a:t>bt</a:t>
            </a:r>
            <a:r>
              <a:rPr lang="en-US" altLang="ja-JP" sz="1400" b="1" dirty="0" smtClean="0">
                <a:solidFill>
                  <a:prstClr val="black"/>
                </a:solidFill>
              </a:rPr>
              <a:t>)</a:t>
            </a:r>
            <a:endParaRPr lang="ja-JP" altLang="en-US" sz="1400" b="1" dirty="0">
              <a:solidFill>
                <a:prstClr val="black"/>
              </a:solidFill>
            </a:endParaRPr>
          </a:p>
        </p:txBody>
      </p:sp>
      <p:sp>
        <p:nvSpPr>
          <p:cNvPr id="8" name="テキスト ボックス 7"/>
          <p:cNvSpPr txBox="1"/>
          <p:nvPr/>
        </p:nvSpPr>
        <p:spPr>
          <a:xfrm>
            <a:off x="7020272" y="2564904"/>
            <a:ext cx="1454181" cy="307777"/>
          </a:xfrm>
          <a:prstGeom prst="rect">
            <a:avLst/>
          </a:prstGeom>
          <a:noFill/>
          <a:ln>
            <a:noFill/>
          </a:ln>
        </p:spPr>
        <p:txBody>
          <a:bodyPr wrap="none" rtlCol="0">
            <a:spAutoFit/>
          </a:bodyPr>
          <a:lstStyle/>
          <a:p>
            <a:r>
              <a:rPr lang="en-US" altLang="ja-JP" sz="1400" b="1" dirty="0" smtClean="0">
                <a:solidFill>
                  <a:prstClr val="black"/>
                </a:solidFill>
              </a:rPr>
              <a:t>Isotropic  in CM</a:t>
            </a:r>
            <a:endParaRPr lang="ja-JP" altLang="en-US" sz="1400" b="1" dirty="0">
              <a:solidFill>
                <a:prstClr val="black"/>
              </a:solidFill>
            </a:endParaRPr>
          </a:p>
        </p:txBody>
      </p:sp>
      <p:sp>
        <p:nvSpPr>
          <p:cNvPr id="9" name="テキスト ボックス 8"/>
          <p:cNvSpPr txBox="1"/>
          <p:nvPr/>
        </p:nvSpPr>
        <p:spPr>
          <a:xfrm>
            <a:off x="4427984" y="980728"/>
            <a:ext cx="2770310" cy="369332"/>
          </a:xfrm>
          <a:prstGeom prst="rect">
            <a:avLst/>
          </a:prstGeom>
          <a:solidFill>
            <a:schemeClr val="bg1"/>
          </a:solidFill>
          <a:ln>
            <a:solidFill>
              <a:schemeClr val="tx1"/>
            </a:solidFill>
          </a:ln>
        </p:spPr>
        <p:txBody>
          <a:bodyPr wrap="none" rtlCol="0">
            <a:spAutoFit/>
          </a:bodyPr>
          <a:lstStyle/>
          <a:p>
            <a:r>
              <a:rPr lang="en-US" altLang="ja-JP" b="1" dirty="0" smtClean="0">
                <a:solidFill>
                  <a:prstClr val="black"/>
                </a:solidFill>
              </a:rPr>
              <a:t>Acceptance: D*</a:t>
            </a:r>
            <a:r>
              <a:rPr lang="en-US" altLang="ja-JP" b="1" baseline="30000" dirty="0" smtClean="0">
                <a:solidFill>
                  <a:prstClr val="black"/>
                </a:solidFill>
                <a:latin typeface="Symbol" pitchFamily="18" charset="2"/>
              </a:rPr>
              <a:t>-</a:t>
            </a:r>
            <a:r>
              <a:rPr lang="en-US" altLang="ja-JP" b="1" dirty="0" smtClean="0">
                <a:solidFill>
                  <a:prstClr val="black"/>
                </a:solidFill>
              </a:rPr>
              <a:t> detection</a:t>
            </a:r>
            <a:endParaRPr lang="ja-JP" altLang="en-US" b="1" dirty="0">
              <a:solidFill>
                <a:prstClr val="black"/>
              </a:solidFill>
            </a:endParaRPr>
          </a:p>
        </p:txBody>
      </p:sp>
      <p:sp>
        <p:nvSpPr>
          <p:cNvPr id="10" name="テキスト ボックス 9"/>
          <p:cNvSpPr txBox="1"/>
          <p:nvPr/>
        </p:nvSpPr>
        <p:spPr>
          <a:xfrm>
            <a:off x="4644008" y="3841303"/>
            <a:ext cx="2818400" cy="369332"/>
          </a:xfrm>
          <a:prstGeom prst="rect">
            <a:avLst/>
          </a:prstGeom>
          <a:solidFill>
            <a:schemeClr val="bg1"/>
          </a:solidFill>
          <a:ln>
            <a:solidFill>
              <a:schemeClr val="tx1"/>
            </a:solidFill>
          </a:ln>
        </p:spPr>
        <p:txBody>
          <a:bodyPr wrap="none" rtlCol="0">
            <a:spAutoFit/>
          </a:bodyPr>
          <a:lstStyle/>
          <a:p>
            <a:r>
              <a:rPr lang="en-US" altLang="ja-JP" b="1" dirty="0" err="1" smtClean="0">
                <a:solidFill>
                  <a:prstClr val="black"/>
                </a:solidFill>
                <a:latin typeface="Symbol" pitchFamily="18" charset="2"/>
              </a:rPr>
              <a:t>L</a:t>
            </a:r>
            <a:r>
              <a:rPr lang="en-US" altLang="ja-JP" b="1" baseline="-25000" dirty="0" err="1" smtClean="0">
                <a:solidFill>
                  <a:prstClr val="black"/>
                </a:solidFill>
              </a:rPr>
              <a:t>c</a:t>
            </a:r>
            <a:r>
              <a:rPr lang="en-US" altLang="ja-JP" b="1" dirty="0" smtClean="0">
                <a:solidFill>
                  <a:prstClr val="black"/>
                </a:solidFill>
              </a:rPr>
              <a:t>(2940)</a:t>
            </a:r>
            <a:r>
              <a:rPr lang="en-US" altLang="ja-JP" b="1" baseline="30000" dirty="0" smtClean="0">
                <a:solidFill>
                  <a:prstClr val="black"/>
                </a:solidFill>
              </a:rPr>
              <a:t>+</a:t>
            </a:r>
            <a:r>
              <a:rPr lang="en-US" altLang="ja-JP" b="1" dirty="0" smtClean="0">
                <a:solidFill>
                  <a:prstClr val="black"/>
                </a:solidFill>
              </a:rPr>
              <a:t> </a:t>
            </a:r>
            <a:r>
              <a:rPr lang="ja-JP" altLang="en-US" b="1" dirty="0" smtClean="0">
                <a:solidFill>
                  <a:prstClr val="black"/>
                </a:solidFill>
              </a:rPr>
              <a:t>→ </a:t>
            </a:r>
            <a:r>
              <a:rPr lang="en-US" altLang="ja-JP" b="1" dirty="0" err="1" smtClean="0">
                <a:solidFill>
                  <a:prstClr val="black"/>
                </a:solidFill>
                <a:latin typeface="Symbol" pitchFamily="18" charset="2"/>
              </a:rPr>
              <a:t>S</a:t>
            </a:r>
            <a:r>
              <a:rPr lang="en-US" altLang="ja-JP" b="1" baseline="-25000" dirty="0" err="1" smtClean="0">
                <a:solidFill>
                  <a:prstClr val="black"/>
                </a:solidFill>
              </a:rPr>
              <a:t>c</a:t>
            </a:r>
            <a:r>
              <a:rPr lang="en-US" altLang="ja-JP" b="1" dirty="0" smtClean="0">
                <a:solidFill>
                  <a:prstClr val="black"/>
                </a:solidFill>
              </a:rPr>
              <a:t>(2455)</a:t>
            </a:r>
            <a:r>
              <a:rPr lang="en-US" altLang="ja-JP" b="1" baseline="30000" dirty="0" smtClean="0">
                <a:solidFill>
                  <a:prstClr val="black"/>
                </a:solidFill>
              </a:rPr>
              <a:t>0</a:t>
            </a:r>
            <a:r>
              <a:rPr lang="en-US" altLang="ja-JP" b="1" dirty="0" smtClean="0">
                <a:solidFill>
                  <a:prstClr val="black"/>
                </a:solidFill>
              </a:rPr>
              <a:t> + </a:t>
            </a:r>
            <a:r>
              <a:rPr lang="en-US" altLang="ja-JP" b="1" dirty="0" smtClean="0">
                <a:solidFill>
                  <a:prstClr val="black"/>
                </a:solidFill>
                <a:latin typeface="Symbol" pitchFamily="18" charset="2"/>
              </a:rPr>
              <a:t>p</a:t>
            </a:r>
            <a:r>
              <a:rPr lang="en-US" altLang="ja-JP" b="1" baseline="30000" dirty="0" smtClean="0">
                <a:solidFill>
                  <a:prstClr val="black"/>
                </a:solidFill>
                <a:latin typeface="Symbol" pitchFamily="18" charset="2"/>
              </a:rPr>
              <a:t>+</a:t>
            </a:r>
            <a:endParaRPr lang="ja-JP" altLang="en-US" b="1" baseline="30000" dirty="0">
              <a:solidFill>
                <a:prstClr val="black"/>
              </a:solidFill>
              <a:latin typeface="Symbol" pitchFamily="18" charset="2"/>
            </a:endParaRPr>
          </a:p>
        </p:txBody>
      </p:sp>
      <p:cxnSp>
        <p:nvCxnSpPr>
          <p:cNvPr id="12" name="直線矢印コネクタ 11"/>
          <p:cNvCxnSpPr/>
          <p:nvPr/>
        </p:nvCxnSpPr>
        <p:spPr>
          <a:xfrm>
            <a:off x="5292080" y="6165304"/>
            <a:ext cx="93610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3707904" y="5949280"/>
            <a:ext cx="1592039" cy="523220"/>
          </a:xfrm>
          <a:prstGeom prst="rect">
            <a:avLst/>
          </a:prstGeom>
          <a:noFill/>
        </p:spPr>
        <p:txBody>
          <a:bodyPr wrap="none" rtlCol="0">
            <a:spAutoFit/>
          </a:bodyPr>
          <a:lstStyle/>
          <a:p>
            <a:r>
              <a:rPr lang="en-US" altLang="ja-JP" sz="1400" b="1" dirty="0" smtClean="0">
                <a:solidFill>
                  <a:prstClr val="black"/>
                </a:solidFill>
                <a:cs typeface="Times New Roman" pitchFamily="18" charset="0"/>
              </a:rPr>
              <a:t>Forward direction</a:t>
            </a:r>
          </a:p>
          <a:p>
            <a:r>
              <a:rPr lang="en-US" altLang="ja-JP" sz="1400" b="1" dirty="0" smtClean="0">
                <a:solidFill>
                  <a:prstClr val="black"/>
                </a:solidFill>
                <a:cs typeface="Times New Roman" pitchFamily="18" charset="0"/>
              </a:rPr>
              <a:t>(Beam direction)</a:t>
            </a:r>
            <a:endParaRPr lang="ja-JP" altLang="en-US" sz="1400" b="1" dirty="0">
              <a:solidFill>
                <a:prstClr val="black"/>
              </a:solidFill>
              <a:cs typeface="Times New Roman" pitchFamily="18" charset="0"/>
            </a:endParaRPr>
          </a:p>
        </p:txBody>
      </p:sp>
      <p:cxnSp>
        <p:nvCxnSpPr>
          <p:cNvPr id="14" name="直線コネクタ 13"/>
          <p:cNvCxnSpPr/>
          <p:nvPr/>
        </p:nvCxnSpPr>
        <p:spPr>
          <a:xfrm>
            <a:off x="6804248" y="1217661"/>
            <a:ext cx="144016" cy="0"/>
          </a:xfrm>
          <a:prstGeom prst="line">
            <a:avLst/>
          </a:prstGeom>
          <a:noFill/>
          <a:ln w="12700" cap="flat" cmpd="sng" algn="ctr">
            <a:solidFill>
              <a:sysClr val="windowText" lastClr="000000"/>
            </a:solidFill>
            <a:prstDash val="solid"/>
          </a:ln>
          <a:effectLst/>
        </p:spPr>
      </p:cxnSp>
      <p:sp>
        <p:nvSpPr>
          <p:cNvPr id="16" name="スライド番号プレースホルダ 15"/>
          <p:cNvSpPr>
            <a:spLocks noGrp="1"/>
          </p:cNvSpPr>
          <p:nvPr>
            <p:ph type="sldNum" sz="quarter" idx="12"/>
          </p:nvPr>
        </p:nvSpPr>
        <p:spPr/>
        <p:txBody>
          <a:bodyPr/>
          <a:lstStyle/>
          <a:p>
            <a:fld id="{D2D8002D-B5B0-4BAC-B1F6-782DDCCE6D9C}" type="slidenum">
              <a:rPr lang="ja-JP" altLang="en-US" smtClean="0">
                <a:solidFill>
                  <a:prstClr val="black"/>
                </a:solidFill>
              </a:rPr>
              <a:pPr/>
              <a:t>54</a:t>
            </a:fld>
            <a:endParaRPr lang="ja-JP" altLang="en-US" dirty="0">
              <a:solidFill>
                <a:prstClr val="black"/>
              </a:solidFill>
            </a:endParaRPr>
          </a:p>
        </p:txBody>
      </p:sp>
    </p:spTree>
    <p:extLst>
      <p:ext uri="{BB962C8B-B14F-4D97-AF65-F5344CB8AC3E}">
        <p14:creationId xmlns:p14="http://schemas.microsoft.com/office/powerpoint/2010/main" val="17058846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6074" y="2924944"/>
            <a:ext cx="8229600" cy="1143000"/>
          </a:xfrm>
        </p:spPr>
        <p:txBody>
          <a:bodyPr/>
          <a:lstStyle/>
          <a:p>
            <a:r>
              <a:rPr lang="en-US" altLang="ja-JP" dirty="0" smtClean="0">
                <a:solidFill>
                  <a:schemeClr val="bg1"/>
                </a:solidFill>
              </a:rPr>
              <a:t>Backup slides for estimation of the production Cross Section</a:t>
            </a:r>
            <a:endParaRPr kumimoji="1" lang="ja-JP" altLang="en-US" dirty="0">
              <a:solidFill>
                <a:schemeClr val="bg1"/>
              </a:solidFill>
            </a:endParaRPr>
          </a:p>
        </p:txBody>
      </p:sp>
      <p:sp>
        <p:nvSpPr>
          <p:cNvPr id="4" name="スライド番号プレースホルダ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55</a:t>
            </a:fld>
            <a:endParaRPr lang="ja-JP" altLang="en-US" dirty="0">
              <a:solidFill>
                <a:prstClr val="black">
                  <a:tint val="75000"/>
                </a:prstClr>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スライド番号プレースホルダ 75"/>
          <p:cNvSpPr>
            <a:spLocks noGrp="1"/>
          </p:cNvSpPr>
          <p:nvPr>
            <p:ph type="sldNum" sz="quarter" idx="12"/>
          </p:nvPr>
        </p:nvSpPr>
        <p:spPr/>
        <p:txBody>
          <a:bodyPr/>
          <a:lstStyle/>
          <a:p>
            <a:pPr>
              <a:defRPr/>
            </a:pPr>
            <a:fld id="{8D2EEB9A-094D-4D65-8868-4E3114C651C9}" type="slidenum">
              <a:rPr lang="ja-JP" altLang="en-US" smtClean="0">
                <a:solidFill>
                  <a:prstClr val="white"/>
                </a:solidFill>
              </a:rPr>
              <a:pPr>
                <a:defRPr/>
              </a:pPr>
              <a:t>56</a:t>
            </a:fld>
            <a:endParaRPr lang="ja-JP" altLang="en-US" dirty="0">
              <a:solidFill>
                <a:prstClr val="white"/>
              </a:solidFill>
            </a:endParaRPr>
          </a:p>
        </p:txBody>
      </p:sp>
      <p:sp>
        <p:nvSpPr>
          <p:cNvPr id="58" name="タイトル 1"/>
          <p:cNvSpPr>
            <a:spLocks noGrp="1"/>
          </p:cNvSpPr>
          <p:nvPr>
            <p:ph type="title"/>
          </p:nvPr>
        </p:nvSpPr>
        <p:spPr>
          <a:xfrm>
            <a:off x="457200" y="116632"/>
            <a:ext cx="8229600" cy="792088"/>
          </a:xfrm>
        </p:spPr>
        <p:txBody>
          <a:bodyPr/>
          <a:lstStyle/>
          <a:p>
            <a:pPr lvl="0"/>
            <a:r>
              <a:rPr lang="en-US" altLang="ja-JP" sz="4000" dirty="0">
                <a:solidFill>
                  <a:schemeClr val="bg1"/>
                </a:solidFill>
              </a:rPr>
              <a:t>Calculated production </a:t>
            </a:r>
            <a:r>
              <a:rPr lang="en-US" altLang="ja-JP" sz="4000" dirty="0" smtClean="0">
                <a:solidFill>
                  <a:schemeClr val="bg1"/>
                </a:solidFill>
              </a:rPr>
              <a:t>rates (revised)</a:t>
            </a:r>
            <a:endParaRPr lang="ja-JP" altLang="en-US" sz="4000" dirty="0">
              <a:solidFill>
                <a:schemeClr val="bg1"/>
              </a:solidFill>
            </a:endParaRPr>
          </a:p>
        </p:txBody>
      </p:sp>
      <p:graphicFrame>
        <p:nvGraphicFramePr>
          <p:cNvPr id="5" name="表 4"/>
          <p:cNvGraphicFramePr>
            <a:graphicFrameLocks noGrp="1"/>
          </p:cNvGraphicFramePr>
          <p:nvPr>
            <p:extLst>
              <p:ext uri="{D42A27DB-BD31-4B8C-83A1-F6EECF244321}">
                <p14:modId xmlns:p14="http://schemas.microsoft.com/office/powerpoint/2010/main" val="1380631094"/>
              </p:ext>
            </p:extLst>
          </p:nvPr>
        </p:nvGraphicFramePr>
        <p:xfrm>
          <a:off x="1187625" y="1052736"/>
          <a:ext cx="7272808" cy="5394960"/>
        </p:xfrm>
        <a:graphic>
          <a:graphicData uri="http://schemas.openxmlformats.org/drawingml/2006/table">
            <a:tbl>
              <a:tblPr firstRow="1" bandRow="1">
                <a:tableStyleId>{5C22544A-7EE6-4342-B048-85BDC9FD1C3A}</a:tableStyleId>
              </a:tblPr>
              <a:tblGrid>
                <a:gridCol w="792087"/>
                <a:gridCol w="936104"/>
                <a:gridCol w="1440160"/>
                <a:gridCol w="1296144"/>
                <a:gridCol w="1159164"/>
                <a:gridCol w="1649149"/>
              </a:tblGrid>
              <a:tr h="370840">
                <a:tc>
                  <a:txBody>
                    <a:bodyPr/>
                    <a:lstStyle/>
                    <a:p>
                      <a:r>
                        <a:rPr kumimoji="1" lang="en-US" altLang="ja-JP" sz="1600" i="1" dirty="0" smtClean="0"/>
                        <a:t>p</a:t>
                      </a:r>
                      <a:r>
                        <a:rPr kumimoji="1" lang="en-US" altLang="ja-JP" sz="1600" i="1" baseline="-25000" dirty="0" smtClean="0">
                          <a:latin typeface="Symbol" pitchFamily="18" charset="2"/>
                        </a:rPr>
                        <a:t>p</a:t>
                      </a:r>
                      <a:r>
                        <a:rPr kumimoji="1" lang="en-US" altLang="ja-JP" sz="1600" dirty="0" smtClean="0"/>
                        <a:t>=20  </a:t>
                      </a:r>
                      <a:r>
                        <a:rPr kumimoji="1" lang="en-US" altLang="ja-JP" sz="1600" dirty="0" err="1" smtClean="0"/>
                        <a:t>GeV</a:t>
                      </a:r>
                      <a:r>
                        <a:rPr kumimoji="1" lang="en-US" altLang="ja-JP" sz="1600" dirty="0" smtClean="0"/>
                        <a:t>/c</a:t>
                      </a:r>
                      <a:endParaRPr kumimoji="1" lang="ja-JP" alt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Mass</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i="1" baseline="0" dirty="0" smtClean="0"/>
                        <a:t>(</a:t>
                      </a:r>
                      <a:r>
                        <a:rPr kumimoji="1" lang="en-US" altLang="ja-JP" sz="1600" i="1" baseline="0" dirty="0" err="1" smtClean="0"/>
                        <a:t>GeV</a:t>
                      </a:r>
                      <a:r>
                        <a:rPr kumimoji="1" lang="en-US" altLang="ja-JP" sz="1600" i="1" baseline="0" dirty="0" smtClean="0"/>
                        <a:t>/c)</a:t>
                      </a:r>
                      <a:endParaRPr kumimoji="1" lang="ja-JP" altLang="en-US" sz="1600" i="1" baseline="0" dirty="0" smtClean="0"/>
                    </a:p>
                  </a:txBody>
                  <a:tcPr/>
                </a:tc>
                <a:tc>
                  <a:txBody>
                    <a:bodyPr/>
                    <a:lstStyle/>
                    <a:p>
                      <a:pPr algn="ctr"/>
                      <a:r>
                        <a:rPr kumimoji="1" lang="en-US" altLang="ja-JP" sz="1800" i="1" dirty="0" smtClean="0">
                          <a:latin typeface="+mn-lt"/>
                        </a:rPr>
                        <a:t>“</a:t>
                      </a:r>
                      <a:r>
                        <a:rPr kumimoji="1" lang="en-US" altLang="ja-JP" sz="1800" i="1" dirty="0" err="1" smtClean="0">
                          <a:latin typeface="+mn-lt"/>
                        </a:rPr>
                        <a:t>ud</a:t>
                      </a:r>
                      <a:r>
                        <a:rPr kumimoji="1" lang="en-US" altLang="ja-JP" sz="1800" i="1" dirty="0" smtClean="0">
                          <a:latin typeface="+mn-lt"/>
                        </a:rPr>
                        <a:t>” </a:t>
                      </a:r>
                      <a:r>
                        <a:rPr kumimoji="1" lang="en-US" altLang="ja-JP" sz="1800" i="1" dirty="0" err="1" smtClean="0">
                          <a:latin typeface="+mn-lt"/>
                        </a:rPr>
                        <a:t>isospin</a:t>
                      </a:r>
                      <a:r>
                        <a:rPr kumimoji="1" lang="en-US" altLang="ja-JP" sz="1800" i="1" dirty="0" smtClean="0">
                          <a:latin typeface="+mn-lt"/>
                        </a:rPr>
                        <a:t> factor</a:t>
                      </a:r>
                      <a:endParaRPr kumimoji="1" lang="ja-JP" altLang="en-US" sz="1800" i="1" dirty="0">
                        <a:latin typeface="+mn-lt"/>
                      </a:endParaRPr>
                    </a:p>
                  </a:txBody>
                  <a:tcPr>
                    <a:solidFill>
                      <a:schemeClr val="accent5">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800" i="1" dirty="0" err="1" smtClean="0"/>
                        <a:t>Y</a:t>
                      </a:r>
                      <a:r>
                        <a:rPr kumimoji="1" lang="en-US" altLang="ja-JP" sz="1800" i="1" baseline="-25000" dirty="0" err="1" smtClean="0"/>
                        <a:t>c</a:t>
                      </a:r>
                      <a:r>
                        <a:rPr kumimoji="1" lang="en-US" altLang="ja-JP" sz="1800" i="1" baseline="30000" dirty="0" smtClean="0"/>
                        <a:t>*</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800" i="1" dirty="0" smtClean="0"/>
                        <a:t>Spin</a:t>
                      </a:r>
                      <a:r>
                        <a:rPr kumimoji="1" lang="en-US" altLang="ja-JP" sz="1800" i="1" baseline="0" dirty="0" smtClean="0"/>
                        <a:t> factor</a:t>
                      </a:r>
                      <a:endParaRPr kumimoji="1" lang="ja-JP" altLang="en-US" sz="1800" i="1" dirty="0" smtClean="0"/>
                    </a:p>
                  </a:txBody>
                  <a:tcPr>
                    <a:solidFill>
                      <a:schemeClr val="accent5">
                        <a:lumMod val="50000"/>
                      </a:schemeClr>
                    </a:solidFill>
                  </a:tcPr>
                </a:tc>
                <a:tc>
                  <a:txBody>
                    <a:bodyPr/>
                    <a:lstStyle/>
                    <a:p>
                      <a:pPr algn="ctr"/>
                      <a:r>
                        <a:rPr kumimoji="1" lang="en-US" altLang="ja-JP" sz="1800" i="1" dirty="0" err="1" smtClean="0"/>
                        <a:t>q</a:t>
                      </a:r>
                      <a:r>
                        <a:rPr kumimoji="1" lang="en-US" altLang="ja-JP" sz="1800" i="1" baseline="-25000" dirty="0" err="1" smtClean="0"/>
                        <a:t>eff</a:t>
                      </a:r>
                      <a:endParaRPr kumimoji="1" lang="en-US" altLang="ja-JP" sz="1800" i="1" baseline="-25000" dirty="0" smtClean="0"/>
                    </a:p>
                    <a:p>
                      <a:pPr algn="ctr"/>
                      <a:r>
                        <a:rPr kumimoji="1" lang="en-US" altLang="ja-JP" sz="1800" i="1" baseline="0" dirty="0" smtClean="0"/>
                        <a:t>(</a:t>
                      </a:r>
                      <a:r>
                        <a:rPr kumimoji="1" lang="en-US" altLang="ja-JP" sz="1800" i="1" baseline="0" dirty="0" err="1" smtClean="0"/>
                        <a:t>GeV</a:t>
                      </a:r>
                      <a:r>
                        <a:rPr kumimoji="1" lang="en-US" altLang="ja-JP" sz="1800" i="1" baseline="0" dirty="0" smtClean="0"/>
                        <a:t>/c)</a:t>
                      </a:r>
                      <a:endParaRPr kumimoji="1" lang="ja-JP" altLang="en-US" sz="1800" i="1" baseline="0" dirty="0"/>
                    </a:p>
                  </a:txBody>
                  <a:tcPr/>
                </a:tc>
                <a:tc>
                  <a:txBody>
                    <a:bodyPr/>
                    <a:lstStyle/>
                    <a:p>
                      <a:pPr algn="ctr"/>
                      <a:r>
                        <a:rPr kumimoji="1" lang="en-US" altLang="ja-JP" sz="1800" i="1" dirty="0" smtClean="0"/>
                        <a:t>Rate</a:t>
                      </a:r>
                    </a:p>
                    <a:p>
                      <a:pPr algn="ctr"/>
                      <a:r>
                        <a:rPr kumimoji="1" lang="en-US" altLang="ja-JP" sz="1800" i="1" dirty="0" smtClean="0"/>
                        <a:t>(Relative)</a:t>
                      </a:r>
                      <a:endParaRPr kumimoji="1" lang="ja-JP" altLang="en-US" sz="1800" i="1" dirty="0"/>
                    </a:p>
                  </a:txBody>
                  <a:tcPr>
                    <a:solidFill>
                      <a:srgbClr val="0000FF"/>
                    </a:solidFill>
                  </a:tcPr>
                </a:tc>
              </a:tr>
              <a:tr h="370840">
                <a:tc>
                  <a:txBody>
                    <a:bodyPr/>
                    <a:lstStyle/>
                    <a:p>
                      <a:r>
                        <a:rPr kumimoji="1" lang="en-US" altLang="ja-JP" sz="1800" dirty="0" smtClean="0">
                          <a:latin typeface="Symbol" pitchFamily="18" charset="2"/>
                        </a:rPr>
                        <a:t>L</a:t>
                      </a:r>
                      <a:r>
                        <a:rPr kumimoji="1" lang="en-US" altLang="ja-JP" sz="1800" baseline="-25000" dirty="0" smtClean="0"/>
                        <a:t>c</a:t>
                      </a:r>
                      <a:r>
                        <a:rPr kumimoji="1" lang="en-US" altLang="ja-JP" sz="1800" baseline="30000" dirty="0" smtClean="0"/>
                        <a:t>1/2+</a:t>
                      </a:r>
                      <a:endParaRPr kumimoji="1" lang="en-US" altLang="ja-JP" sz="1800" baseline="-250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800" dirty="0" smtClean="0"/>
                        <a:t>2286</a:t>
                      </a:r>
                      <a:endParaRPr kumimoji="1" lang="ja-JP" altLang="en-US" sz="1800" dirty="0" smtClean="0"/>
                    </a:p>
                  </a:txBody>
                  <a:tcPr/>
                </a:tc>
                <a:tc>
                  <a:txBody>
                    <a:bodyPr/>
                    <a:lstStyle/>
                    <a:p>
                      <a:pPr algn="ctr"/>
                      <a:r>
                        <a:rPr lang="en-US" altLang="ja-JP" sz="1800" dirty="0" smtClean="0"/>
                        <a:t>1/2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800" dirty="0" smtClean="0"/>
                        <a:t>1</a:t>
                      </a:r>
                      <a:endParaRPr lang="ja-JP" altLang="en-US" sz="18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800" dirty="0" smtClean="0"/>
                        <a:t>1.33</a:t>
                      </a:r>
                      <a:endParaRPr kumimoji="1" lang="ja-JP" altLang="en-US" sz="1800" dirty="0" smtClean="0"/>
                    </a:p>
                  </a:txBody>
                  <a:tcPr/>
                </a:tc>
                <a:tc>
                  <a:txBody>
                    <a:bodyPr/>
                    <a:lstStyle/>
                    <a:p>
                      <a:pPr algn="ctr"/>
                      <a:r>
                        <a:rPr lang="en-US" altLang="ja-JP" sz="2000" b="1" dirty="0" smtClean="0">
                          <a:solidFill>
                            <a:srgbClr val="FFFF00"/>
                          </a:solidFill>
                        </a:rPr>
                        <a:t>1</a:t>
                      </a:r>
                    </a:p>
                  </a:txBody>
                  <a:tcPr>
                    <a:solidFill>
                      <a:schemeClr val="tx2">
                        <a:lumMod val="60000"/>
                        <a:lumOff val="40000"/>
                      </a:scheme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0" dirty="0" smtClean="0">
                          <a:latin typeface="Symbol" pitchFamily="18" charset="2"/>
                        </a:rPr>
                        <a:t>S</a:t>
                      </a:r>
                      <a:r>
                        <a:rPr kumimoji="1" lang="en-US" altLang="ja-JP" sz="1800" baseline="-25000" dirty="0" smtClean="0"/>
                        <a:t>c</a:t>
                      </a:r>
                      <a:r>
                        <a:rPr kumimoji="1" lang="en-US" altLang="ja-JP" sz="1800" baseline="30000" dirty="0" smtClean="0"/>
                        <a:t>1/2+</a:t>
                      </a:r>
                      <a:endParaRPr kumimoji="1" lang="en-US" altLang="ja-JP" sz="1800" baseline="0" dirty="0" smtClean="0"/>
                    </a:p>
                  </a:txBody>
                  <a:tcPr/>
                </a:tc>
                <a:tc>
                  <a:txBody>
                    <a:bodyPr/>
                    <a:lstStyle/>
                    <a:p>
                      <a:pPr algn="ctr"/>
                      <a:r>
                        <a:rPr kumimoji="1" lang="en-US" altLang="ja-JP" sz="1800" dirty="0" smtClean="0"/>
                        <a:t>2455</a:t>
                      </a:r>
                      <a:endParaRPr kumimoji="1" lang="ja-JP" altLang="en-US" sz="1800" dirty="0"/>
                    </a:p>
                  </a:txBody>
                  <a:tcPr/>
                </a:tc>
                <a:tc>
                  <a:txBody>
                    <a:bodyPr/>
                    <a:lstStyle/>
                    <a:p>
                      <a:pPr algn="ctr"/>
                      <a:r>
                        <a:rPr kumimoji="1" lang="en-US" altLang="ja-JP" sz="1800" dirty="0" smtClean="0"/>
                        <a:t>1/6</a:t>
                      </a:r>
                      <a:endParaRPr kumimoji="1" lang="ja-JP" altLang="en-US" sz="1800" dirty="0"/>
                    </a:p>
                  </a:txBody>
                  <a:tcPr/>
                </a:tc>
                <a:tc>
                  <a:txBody>
                    <a:bodyPr/>
                    <a:lstStyle/>
                    <a:p>
                      <a:pPr algn="ctr"/>
                      <a:r>
                        <a:rPr kumimoji="1" lang="en-US" altLang="ja-JP" sz="1800" dirty="0" smtClean="0"/>
                        <a:t>1/9</a:t>
                      </a:r>
                      <a:endParaRPr kumimoji="1" lang="ja-JP" altLang="en-US" sz="1800" dirty="0"/>
                    </a:p>
                  </a:txBody>
                  <a:tcPr/>
                </a:tc>
                <a:tc>
                  <a:txBody>
                    <a:bodyPr/>
                    <a:lstStyle/>
                    <a:p>
                      <a:pPr algn="ctr"/>
                      <a:r>
                        <a:rPr kumimoji="1" lang="en-US" altLang="ja-JP" sz="1800" dirty="0" smtClean="0"/>
                        <a:t>1.43</a:t>
                      </a:r>
                      <a:endParaRPr kumimoji="1" lang="ja-JP" altLang="en-US" sz="1800" dirty="0"/>
                    </a:p>
                  </a:txBody>
                  <a:tcPr/>
                </a:tc>
                <a:tc>
                  <a:txBody>
                    <a:bodyPr/>
                    <a:lstStyle/>
                    <a:p>
                      <a:pPr algn="ctr"/>
                      <a:r>
                        <a:rPr kumimoji="1" lang="en-US" altLang="ja-JP" sz="2000" b="1" dirty="0" smtClean="0">
                          <a:solidFill>
                            <a:schemeClr val="bg1"/>
                          </a:solidFill>
                        </a:rPr>
                        <a:t>0.03</a:t>
                      </a:r>
                      <a:endParaRPr kumimoji="1" lang="ja-JP" altLang="en-US" sz="2000" b="1" dirty="0">
                        <a:solidFill>
                          <a:schemeClr val="bg1"/>
                        </a:solidFill>
                      </a:endParaRPr>
                    </a:p>
                  </a:txBody>
                  <a:tcPr>
                    <a:solidFill>
                      <a:schemeClr val="tx2">
                        <a:lumMod val="60000"/>
                        <a:lumOff val="40000"/>
                      </a:scheme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0" dirty="0" smtClean="0">
                          <a:latin typeface="Symbol" pitchFamily="18" charset="2"/>
                        </a:rPr>
                        <a:t>S</a:t>
                      </a:r>
                      <a:r>
                        <a:rPr kumimoji="1" lang="en-US" altLang="ja-JP" sz="1800" baseline="-25000" dirty="0" smtClean="0"/>
                        <a:t>c</a:t>
                      </a:r>
                      <a:r>
                        <a:rPr kumimoji="1" lang="en-US" altLang="ja-JP" sz="1800" baseline="30000" dirty="0" smtClean="0"/>
                        <a:t>3/2+</a:t>
                      </a:r>
                      <a:endParaRPr kumimoji="1" lang="en-US" altLang="ja-JP" sz="1800" baseline="0" dirty="0" smtClean="0"/>
                    </a:p>
                  </a:txBody>
                  <a:tcPr/>
                </a:tc>
                <a:tc>
                  <a:txBody>
                    <a:bodyPr/>
                    <a:lstStyle/>
                    <a:p>
                      <a:pPr algn="ctr"/>
                      <a:r>
                        <a:rPr kumimoji="1" lang="en-US" altLang="ja-JP" sz="1800" dirty="0" smtClean="0">
                          <a:solidFill>
                            <a:schemeClr val="tx1"/>
                          </a:solidFill>
                        </a:rPr>
                        <a:t>2520</a:t>
                      </a:r>
                      <a:endParaRPr kumimoji="1" lang="ja-JP" altLang="en-US" sz="1800" dirty="0">
                        <a:solidFill>
                          <a:schemeClr val="tx1"/>
                        </a:solidFill>
                      </a:endParaRPr>
                    </a:p>
                  </a:txBody>
                  <a:tcPr/>
                </a:tc>
                <a:tc>
                  <a:txBody>
                    <a:bodyPr/>
                    <a:lstStyle/>
                    <a:p>
                      <a:pPr algn="ctr"/>
                      <a:r>
                        <a:rPr lang="en-US" altLang="ja-JP" sz="1800" dirty="0" smtClean="0">
                          <a:solidFill>
                            <a:schemeClr val="tx1"/>
                          </a:solidFill>
                        </a:rPr>
                        <a:t>1/6</a:t>
                      </a:r>
                      <a:endParaRPr lang="ja-JP" altLang="en-US" sz="1800" dirty="0">
                        <a:solidFill>
                          <a:schemeClr val="tx1"/>
                        </a:solidFill>
                      </a:endParaRPr>
                    </a:p>
                  </a:txBody>
                  <a:tcPr/>
                </a:tc>
                <a:tc>
                  <a:txBody>
                    <a:bodyPr/>
                    <a:lstStyle/>
                    <a:p>
                      <a:pPr algn="ctr"/>
                      <a:r>
                        <a:rPr lang="en-US" altLang="ja-JP" sz="1800" dirty="0" smtClean="0">
                          <a:solidFill>
                            <a:schemeClr val="tx1"/>
                          </a:solidFill>
                        </a:rPr>
                        <a:t>8/9</a:t>
                      </a:r>
                      <a:endParaRPr lang="ja-JP" altLang="en-US" sz="1800" dirty="0">
                        <a:solidFill>
                          <a:schemeClr val="tx1"/>
                        </a:solidFill>
                      </a:endParaRPr>
                    </a:p>
                  </a:txBody>
                  <a:tcPr/>
                </a:tc>
                <a:tc>
                  <a:txBody>
                    <a:bodyPr/>
                    <a:lstStyle/>
                    <a:p>
                      <a:pPr algn="ctr"/>
                      <a:r>
                        <a:rPr lang="en-US" altLang="ja-JP" sz="1800" dirty="0" smtClean="0">
                          <a:solidFill>
                            <a:schemeClr val="tx1"/>
                          </a:solidFill>
                        </a:rPr>
                        <a:t>1.44</a:t>
                      </a:r>
                      <a:endParaRPr lang="ja-JP" altLang="en-US" sz="1800" dirty="0">
                        <a:solidFill>
                          <a:schemeClr val="tx1"/>
                        </a:solidFill>
                      </a:endParaRPr>
                    </a:p>
                  </a:txBody>
                  <a:tcPr/>
                </a:tc>
                <a:tc>
                  <a:txBody>
                    <a:bodyPr/>
                    <a:lstStyle/>
                    <a:p>
                      <a:pPr algn="ctr"/>
                      <a:r>
                        <a:rPr lang="en-US" altLang="ja-JP" sz="2000" b="1" dirty="0" smtClean="0">
                          <a:solidFill>
                            <a:schemeClr val="bg1"/>
                          </a:solidFill>
                        </a:rPr>
                        <a:t>0.17</a:t>
                      </a:r>
                      <a:endParaRPr lang="ja-JP" altLang="en-US" sz="2000" b="1" dirty="0">
                        <a:solidFill>
                          <a:schemeClr val="bg1"/>
                        </a:solidFill>
                      </a:endParaRPr>
                    </a:p>
                  </a:txBody>
                  <a:tcPr>
                    <a:solidFill>
                      <a:schemeClr val="tx2">
                        <a:lumMod val="60000"/>
                        <a:lumOff val="40000"/>
                      </a:schemeClr>
                    </a:solidFill>
                  </a:tcPr>
                </a:tc>
              </a:tr>
              <a:tr h="370840">
                <a:tc>
                  <a:txBody>
                    <a:bodyPr/>
                    <a:lstStyle/>
                    <a:p>
                      <a:r>
                        <a:rPr kumimoji="1" lang="en-US" altLang="ja-JP" sz="1800" dirty="0" smtClean="0">
                          <a:latin typeface="Symbol" pitchFamily="18" charset="2"/>
                        </a:rPr>
                        <a:t>L</a:t>
                      </a:r>
                      <a:r>
                        <a:rPr kumimoji="1" lang="en-US" altLang="ja-JP" sz="1800" baseline="-25000" dirty="0" smtClean="0"/>
                        <a:t>c</a:t>
                      </a:r>
                      <a:r>
                        <a:rPr kumimoji="1" lang="en-US" altLang="ja-JP" sz="1800" baseline="30000" dirty="0" smtClean="0"/>
                        <a:t>1/2-</a:t>
                      </a:r>
                      <a:endParaRPr kumimoji="1" lang="en-US" altLang="ja-JP" sz="1800" baseline="-25000" dirty="0" smtClean="0"/>
                    </a:p>
                  </a:txBody>
                  <a:tcPr/>
                </a:tc>
                <a:tc>
                  <a:txBody>
                    <a:bodyPr/>
                    <a:lstStyle/>
                    <a:p>
                      <a:pPr algn="ctr"/>
                      <a:r>
                        <a:rPr kumimoji="1" lang="en-US" altLang="ja-JP" sz="1800" dirty="0" smtClean="0"/>
                        <a:t>2595</a:t>
                      </a:r>
                      <a:endParaRPr kumimoji="1" lang="ja-JP" altLang="en-US" sz="1800" dirty="0"/>
                    </a:p>
                  </a:txBody>
                  <a:tcPr/>
                </a:tc>
                <a:tc>
                  <a:txBody>
                    <a:bodyPr/>
                    <a:lstStyle/>
                    <a:p>
                      <a:pPr algn="ctr"/>
                      <a:r>
                        <a:rPr lang="en-US" altLang="ja-JP" sz="1800" dirty="0" smtClean="0"/>
                        <a:t>1/2</a:t>
                      </a:r>
                    </a:p>
                  </a:txBody>
                  <a:tcPr/>
                </a:tc>
                <a:tc>
                  <a:txBody>
                    <a:bodyPr/>
                    <a:lstStyle/>
                    <a:p>
                      <a:pPr algn="ctr"/>
                      <a:r>
                        <a:rPr lang="en-US" altLang="ja-JP" sz="1800" dirty="0" smtClean="0"/>
                        <a:t>1/3</a:t>
                      </a:r>
                      <a:endParaRPr lang="ja-JP" altLang="en-US" sz="1800" dirty="0"/>
                    </a:p>
                  </a:txBody>
                  <a:tcPr/>
                </a:tc>
                <a:tc>
                  <a:txBody>
                    <a:bodyPr/>
                    <a:lstStyle/>
                    <a:p>
                      <a:pPr algn="ctr"/>
                      <a:r>
                        <a:rPr lang="en-US" altLang="ja-JP" sz="1800" dirty="0" smtClean="0"/>
                        <a:t>1.37</a:t>
                      </a:r>
                      <a:endParaRPr lang="ja-JP" altLang="en-US" sz="1800" dirty="0"/>
                    </a:p>
                  </a:txBody>
                  <a:tcPr/>
                </a:tc>
                <a:tc>
                  <a:txBody>
                    <a:bodyPr/>
                    <a:lstStyle/>
                    <a:p>
                      <a:pPr algn="ctr"/>
                      <a:r>
                        <a:rPr lang="en-US" altLang="ja-JP" sz="2000" b="1" dirty="0" smtClean="0">
                          <a:solidFill>
                            <a:srgbClr val="FFFF00"/>
                          </a:solidFill>
                        </a:rPr>
                        <a:t>0.93</a:t>
                      </a:r>
                      <a:endParaRPr lang="ja-JP" altLang="en-US" sz="2000" b="1" dirty="0">
                        <a:solidFill>
                          <a:srgbClr val="FFFF00"/>
                        </a:solidFill>
                      </a:endParaRPr>
                    </a:p>
                  </a:txBody>
                  <a:tcPr>
                    <a:solidFill>
                      <a:schemeClr val="tx2">
                        <a:lumMod val="75000"/>
                      </a:schemeClr>
                    </a:solidFill>
                  </a:tcPr>
                </a:tc>
              </a:tr>
              <a:tr h="370840">
                <a:tc>
                  <a:txBody>
                    <a:bodyPr/>
                    <a:lstStyle/>
                    <a:p>
                      <a:r>
                        <a:rPr kumimoji="1" lang="en-US" altLang="ja-JP" sz="1800" dirty="0" smtClean="0">
                          <a:latin typeface="Symbol" pitchFamily="18" charset="2"/>
                        </a:rPr>
                        <a:t>L</a:t>
                      </a:r>
                      <a:r>
                        <a:rPr kumimoji="1" lang="en-US" altLang="ja-JP" sz="1800" baseline="-25000" dirty="0" smtClean="0"/>
                        <a:t>c</a:t>
                      </a:r>
                      <a:r>
                        <a:rPr kumimoji="1" lang="en-US" altLang="ja-JP" sz="1800" baseline="30000" dirty="0" smtClean="0"/>
                        <a:t>3/2-</a:t>
                      </a:r>
                      <a:endParaRPr kumimoji="1" lang="en-US" altLang="ja-JP" sz="1800" baseline="-25000" dirty="0" smtClean="0"/>
                    </a:p>
                  </a:txBody>
                  <a:tcPr/>
                </a:tc>
                <a:tc>
                  <a:txBody>
                    <a:bodyPr/>
                    <a:lstStyle/>
                    <a:p>
                      <a:pPr algn="ctr"/>
                      <a:r>
                        <a:rPr kumimoji="1" lang="en-US" altLang="ja-JP" sz="1800" dirty="0" smtClean="0"/>
                        <a:t>2625</a:t>
                      </a:r>
                      <a:endParaRPr kumimoji="1" lang="ja-JP" altLang="en-US" sz="1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800" dirty="0" smtClean="0"/>
                        <a:t>1/2</a:t>
                      </a:r>
                    </a:p>
                  </a:txBody>
                  <a:tcPr/>
                </a:tc>
                <a:tc>
                  <a:txBody>
                    <a:bodyPr/>
                    <a:lstStyle/>
                    <a:p>
                      <a:pPr algn="ctr"/>
                      <a:r>
                        <a:rPr lang="en-US" altLang="ja-JP" sz="1800" dirty="0" smtClean="0"/>
                        <a:t>2/3</a:t>
                      </a:r>
                      <a:endParaRPr lang="ja-JP" altLang="en-US" sz="1800" dirty="0"/>
                    </a:p>
                  </a:txBody>
                  <a:tcPr/>
                </a:tc>
                <a:tc>
                  <a:txBody>
                    <a:bodyPr/>
                    <a:lstStyle/>
                    <a:p>
                      <a:pPr algn="ctr"/>
                      <a:r>
                        <a:rPr lang="en-US" altLang="ja-JP" sz="1800" dirty="0" smtClean="0"/>
                        <a:t>1.38</a:t>
                      </a:r>
                      <a:endParaRPr lang="ja-JP" altLang="en-US" sz="1800" dirty="0"/>
                    </a:p>
                  </a:txBody>
                  <a:tcPr/>
                </a:tc>
                <a:tc>
                  <a:txBody>
                    <a:bodyPr/>
                    <a:lstStyle/>
                    <a:p>
                      <a:pPr algn="ctr"/>
                      <a:r>
                        <a:rPr lang="en-US" altLang="ja-JP" sz="2000" b="1" dirty="0" smtClean="0">
                          <a:solidFill>
                            <a:srgbClr val="FFFF00"/>
                          </a:solidFill>
                        </a:rPr>
                        <a:t>1.75</a:t>
                      </a:r>
                      <a:endParaRPr lang="ja-JP" altLang="en-US" sz="2000" b="1" dirty="0">
                        <a:solidFill>
                          <a:srgbClr val="FFFF00"/>
                        </a:solidFill>
                      </a:endParaRPr>
                    </a:p>
                  </a:txBody>
                  <a:tcPr>
                    <a:solidFill>
                      <a:schemeClr val="tx2">
                        <a:lumMod val="75000"/>
                      </a:scheme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0" dirty="0" smtClean="0">
                          <a:latin typeface="Symbol" pitchFamily="18" charset="2"/>
                        </a:rPr>
                        <a:t>S</a:t>
                      </a:r>
                      <a:r>
                        <a:rPr kumimoji="1" lang="en-US" altLang="ja-JP" sz="1800" baseline="-25000" dirty="0" smtClean="0"/>
                        <a:t>c</a:t>
                      </a:r>
                      <a:r>
                        <a:rPr kumimoji="1" lang="en-US" altLang="ja-JP" sz="1800" baseline="30000" dirty="0" smtClean="0"/>
                        <a:t>1/2-</a:t>
                      </a:r>
                      <a:endParaRPr kumimoji="1" lang="en-US" altLang="ja-JP" sz="1800" baseline="0" dirty="0" smtClean="0"/>
                    </a:p>
                  </a:txBody>
                  <a:tcPr/>
                </a:tc>
                <a:tc>
                  <a:txBody>
                    <a:bodyPr/>
                    <a:lstStyle/>
                    <a:p>
                      <a:pPr algn="ctr"/>
                      <a:r>
                        <a:rPr kumimoji="1" lang="en-US" altLang="ja-JP" sz="1800" dirty="0" smtClean="0"/>
                        <a:t>2750</a:t>
                      </a:r>
                      <a:endParaRPr kumimoji="1" lang="ja-JP" altLang="en-US" sz="1800" dirty="0"/>
                    </a:p>
                  </a:txBody>
                  <a:tcPr/>
                </a:tc>
                <a:tc>
                  <a:txBody>
                    <a:bodyPr/>
                    <a:lstStyle/>
                    <a:p>
                      <a:pPr algn="ctr"/>
                      <a:r>
                        <a:rPr lang="en-US" altLang="ja-JP" sz="1800" dirty="0" smtClean="0"/>
                        <a:t>1/6</a:t>
                      </a:r>
                      <a:endParaRPr lang="ja-JP" altLang="en-US" sz="1800" dirty="0"/>
                    </a:p>
                  </a:txBody>
                  <a:tcPr/>
                </a:tc>
                <a:tc>
                  <a:txBody>
                    <a:bodyPr/>
                    <a:lstStyle/>
                    <a:p>
                      <a:pPr algn="ctr"/>
                      <a:r>
                        <a:rPr lang="en-US" altLang="ja-JP" sz="1800" dirty="0" smtClean="0"/>
                        <a:t>1/27</a:t>
                      </a:r>
                      <a:endParaRPr lang="ja-JP" altLang="en-US" sz="1800" dirty="0"/>
                    </a:p>
                  </a:txBody>
                  <a:tcPr/>
                </a:tc>
                <a:tc>
                  <a:txBody>
                    <a:bodyPr/>
                    <a:lstStyle/>
                    <a:p>
                      <a:pPr algn="ctr"/>
                      <a:r>
                        <a:rPr lang="en-US" altLang="ja-JP" sz="1800" dirty="0" smtClean="0"/>
                        <a:t>1.49</a:t>
                      </a:r>
                      <a:endParaRPr lang="ja-JP" altLang="en-US" sz="1800" dirty="0"/>
                    </a:p>
                  </a:txBody>
                  <a:tcPr/>
                </a:tc>
                <a:tc>
                  <a:txBody>
                    <a:bodyPr/>
                    <a:lstStyle/>
                    <a:p>
                      <a:pPr algn="ctr"/>
                      <a:r>
                        <a:rPr lang="en-US" altLang="ja-JP" sz="2000" b="1" dirty="0" smtClean="0">
                          <a:solidFill>
                            <a:schemeClr val="bg1"/>
                          </a:solidFill>
                        </a:rPr>
                        <a:t>0.02</a:t>
                      </a:r>
                      <a:endParaRPr lang="ja-JP" altLang="en-US" sz="2000" b="1" dirty="0">
                        <a:solidFill>
                          <a:schemeClr val="bg1"/>
                        </a:solidFill>
                      </a:endParaRPr>
                    </a:p>
                  </a:txBody>
                  <a:tcPr>
                    <a:solidFill>
                      <a:schemeClr val="tx2">
                        <a:lumMod val="75000"/>
                      </a:scheme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0" dirty="0" smtClean="0">
                          <a:latin typeface="Symbol" pitchFamily="18" charset="2"/>
                        </a:rPr>
                        <a:t>S</a:t>
                      </a:r>
                      <a:r>
                        <a:rPr kumimoji="1" lang="en-US" altLang="ja-JP" sz="1800" baseline="-25000" dirty="0" smtClean="0"/>
                        <a:t>c</a:t>
                      </a:r>
                      <a:r>
                        <a:rPr kumimoji="1" lang="en-US" altLang="ja-JP" sz="1800" baseline="30000" dirty="0" smtClean="0"/>
                        <a:t>3/2-</a:t>
                      </a:r>
                      <a:endParaRPr kumimoji="1" lang="en-US" altLang="ja-JP" sz="1800" baseline="0" dirty="0" smtClean="0"/>
                    </a:p>
                  </a:txBody>
                  <a:tcPr/>
                </a:tc>
                <a:tc>
                  <a:txBody>
                    <a:bodyPr/>
                    <a:lstStyle/>
                    <a:p>
                      <a:pPr algn="ctr"/>
                      <a:r>
                        <a:rPr kumimoji="1" lang="en-US" altLang="ja-JP" sz="1800" dirty="0" smtClean="0"/>
                        <a:t>2820</a:t>
                      </a:r>
                      <a:endParaRPr kumimoji="1" lang="ja-JP" altLang="en-US" sz="1800" dirty="0"/>
                    </a:p>
                  </a:txBody>
                  <a:tcPr/>
                </a:tc>
                <a:tc>
                  <a:txBody>
                    <a:bodyPr/>
                    <a:lstStyle/>
                    <a:p>
                      <a:pPr algn="ctr"/>
                      <a:r>
                        <a:rPr lang="en-US" altLang="ja-JP" sz="1800" dirty="0" smtClean="0"/>
                        <a:t>1/6</a:t>
                      </a:r>
                      <a:endParaRPr lang="ja-JP" altLang="en-US" sz="1800" dirty="0"/>
                    </a:p>
                  </a:txBody>
                  <a:tcPr/>
                </a:tc>
                <a:tc>
                  <a:txBody>
                    <a:bodyPr/>
                    <a:lstStyle/>
                    <a:p>
                      <a:pPr algn="ctr"/>
                      <a:r>
                        <a:rPr lang="en-US" altLang="ja-JP" sz="1800" dirty="0" smtClean="0"/>
                        <a:t>2/27</a:t>
                      </a:r>
                      <a:endParaRPr lang="ja-JP" altLang="en-US" sz="1800" dirty="0"/>
                    </a:p>
                  </a:txBody>
                  <a:tcPr/>
                </a:tc>
                <a:tc>
                  <a:txBody>
                    <a:bodyPr/>
                    <a:lstStyle/>
                    <a:p>
                      <a:pPr algn="ctr"/>
                      <a:r>
                        <a:rPr lang="en-US" altLang="ja-JP" sz="1800" dirty="0" smtClean="0"/>
                        <a:t>1.50</a:t>
                      </a:r>
                      <a:endParaRPr lang="ja-JP" altLang="en-US" sz="1800" dirty="0"/>
                    </a:p>
                  </a:txBody>
                  <a:tcPr/>
                </a:tc>
                <a:tc>
                  <a:txBody>
                    <a:bodyPr/>
                    <a:lstStyle/>
                    <a:p>
                      <a:pPr algn="ctr"/>
                      <a:r>
                        <a:rPr lang="en-US" altLang="ja-JP" sz="2000" b="1" dirty="0" smtClean="0">
                          <a:solidFill>
                            <a:schemeClr val="bg1"/>
                          </a:solidFill>
                        </a:rPr>
                        <a:t>0.04</a:t>
                      </a:r>
                      <a:endParaRPr lang="ja-JP" altLang="en-US" sz="2000" b="1" dirty="0">
                        <a:solidFill>
                          <a:schemeClr val="bg1"/>
                        </a:solidFill>
                      </a:endParaRPr>
                    </a:p>
                  </a:txBody>
                  <a:tcPr>
                    <a:solidFill>
                      <a:schemeClr val="tx2">
                        <a:lumMod val="75000"/>
                      </a:schemeClr>
                    </a:solidFill>
                  </a:tcPr>
                </a:tc>
              </a:tr>
              <a:tr h="370840">
                <a:tc>
                  <a:txBody>
                    <a:bodyPr/>
                    <a:lstStyle/>
                    <a:p>
                      <a:r>
                        <a:rPr kumimoji="1" lang="en-US" altLang="ja-JP" sz="1800" baseline="0" dirty="0" smtClean="0">
                          <a:latin typeface="Symbol" pitchFamily="18" charset="2"/>
                        </a:rPr>
                        <a:t>S</a:t>
                      </a:r>
                      <a:r>
                        <a:rPr kumimoji="1" lang="en-US" altLang="ja-JP" sz="1800" baseline="-25000" dirty="0" smtClean="0"/>
                        <a:t>c</a:t>
                      </a:r>
                      <a:r>
                        <a:rPr kumimoji="1" lang="en-US" altLang="ja-JP" sz="1800" baseline="30000" dirty="0" smtClean="0"/>
                        <a:t>1/2- ’</a:t>
                      </a:r>
                      <a:endParaRPr kumimoji="1" lang="en-US" altLang="ja-JP" sz="1800" baseline="-25000" dirty="0" smtClean="0"/>
                    </a:p>
                  </a:txBody>
                  <a:tcPr/>
                </a:tc>
                <a:tc>
                  <a:txBody>
                    <a:bodyPr/>
                    <a:lstStyle/>
                    <a:p>
                      <a:pPr algn="ctr"/>
                      <a:r>
                        <a:rPr kumimoji="1" lang="en-US" altLang="ja-JP" sz="1800" dirty="0" smtClean="0"/>
                        <a:t>2750</a:t>
                      </a:r>
                      <a:endParaRPr kumimoji="1" lang="ja-JP" altLang="en-US" sz="1800" dirty="0"/>
                    </a:p>
                  </a:txBody>
                  <a:tcPr/>
                </a:tc>
                <a:tc>
                  <a:txBody>
                    <a:bodyPr/>
                    <a:lstStyle/>
                    <a:p>
                      <a:pPr algn="ctr"/>
                      <a:r>
                        <a:rPr lang="en-US" altLang="ja-JP" sz="1800" dirty="0" smtClean="0"/>
                        <a:t>1/6</a:t>
                      </a:r>
                      <a:endParaRPr lang="ja-JP" altLang="en-US" sz="1800" dirty="0"/>
                    </a:p>
                  </a:txBody>
                  <a:tcPr/>
                </a:tc>
                <a:tc>
                  <a:txBody>
                    <a:bodyPr/>
                    <a:lstStyle/>
                    <a:p>
                      <a:pPr algn="ctr"/>
                      <a:r>
                        <a:rPr lang="en-US" altLang="ja-JP" sz="1800" dirty="0" smtClean="0"/>
                        <a:t>2/27</a:t>
                      </a:r>
                      <a:endParaRPr lang="ja-JP" altLang="en-US" sz="1800" dirty="0"/>
                    </a:p>
                  </a:txBody>
                  <a:tcPr/>
                </a:tc>
                <a:tc>
                  <a:txBody>
                    <a:bodyPr/>
                    <a:lstStyle/>
                    <a:p>
                      <a:pPr algn="ctr"/>
                      <a:r>
                        <a:rPr lang="en-US" altLang="ja-JP" sz="1800" dirty="0" smtClean="0"/>
                        <a:t>1.49</a:t>
                      </a:r>
                      <a:endParaRPr lang="ja-JP" altLang="en-US" sz="1800" dirty="0"/>
                    </a:p>
                  </a:txBody>
                  <a:tcPr/>
                </a:tc>
                <a:tc>
                  <a:txBody>
                    <a:bodyPr/>
                    <a:lstStyle/>
                    <a:p>
                      <a:pPr algn="ctr"/>
                      <a:r>
                        <a:rPr lang="en-US" altLang="ja-JP" sz="2000" b="1" dirty="0" smtClean="0">
                          <a:solidFill>
                            <a:schemeClr val="bg1"/>
                          </a:solidFill>
                        </a:rPr>
                        <a:t>0.05</a:t>
                      </a:r>
                      <a:endParaRPr lang="ja-JP" altLang="en-US" sz="2000" b="1" dirty="0">
                        <a:solidFill>
                          <a:schemeClr val="bg1"/>
                        </a:solidFill>
                      </a:endParaRPr>
                    </a:p>
                  </a:txBody>
                  <a:tcPr>
                    <a:solidFill>
                      <a:schemeClr val="tx2">
                        <a:lumMod val="75000"/>
                      </a:scheme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0" dirty="0" smtClean="0">
                          <a:latin typeface="Symbol" pitchFamily="18" charset="2"/>
                        </a:rPr>
                        <a:t>S</a:t>
                      </a:r>
                      <a:r>
                        <a:rPr kumimoji="1" lang="en-US" altLang="ja-JP" sz="1800" baseline="-25000" dirty="0" smtClean="0"/>
                        <a:t>c</a:t>
                      </a:r>
                      <a:r>
                        <a:rPr kumimoji="1" lang="en-US" altLang="ja-JP" sz="1800" baseline="30000" dirty="0" smtClean="0"/>
                        <a:t>3/2- ’</a:t>
                      </a:r>
                      <a:endParaRPr kumimoji="1" lang="en-US" altLang="ja-JP" sz="1800" baseline="-25000" dirty="0" smtClean="0"/>
                    </a:p>
                  </a:txBody>
                  <a:tcPr/>
                </a:tc>
                <a:tc>
                  <a:txBody>
                    <a:bodyPr/>
                    <a:lstStyle/>
                    <a:p>
                      <a:pPr algn="ctr"/>
                      <a:r>
                        <a:rPr kumimoji="1" lang="en-US" altLang="ja-JP" sz="1800" dirty="0" smtClean="0"/>
                        <a:t>2820</a:t>
                      </a:r>
                      <a:endParaRPr kumimoji="1" lang="ja-JP" altLang="en-US" sz="1800" dirty="0"/>
                    </a:p>
                  </a:txBody>
                  <a:tcPr/>
                </a:tc>
                <a:tc>
                  <a:txBody>
                    <a:bodyPr/>
                    <a:lstStyle/>
                    <a:p>
                      <a:pPr algn="ctr"/>
                      <a:r>
                        <a:rPr lang="en-US" altLang="ja-JP" sz="1800" dirty="0" smtClean="0"/>
                        <a:t>1/6</a:t>
                      </a:r>
                      <a:endParaRPr lang="ja-JP" altLang="en-US" sz="1800" dirty="0"/>
                    </a:p>
                  </a:txBody>
                  <a:tcPr/>
                </a:tc>
                <a:tc>
                  <a:txBody>
                    <a:bodyPr/>
                    <a:lstStyle/>
                    <a:p>
                      <a:pPr algn="ctr"/>
                      <a:r>
                        <a:rPr lang="en-US" altLang="ja-JP" sz="1800" dirty="0" smtClean="0"/>
                        <a:t>56/135</a:t>
                      </a:r>
                      <a:endParaRPr lang="ja-JP" altLang="en-US" sz="1800" dirty="0"/>
                    </a:p>
                  </a:txBody>
                  <a:tcPr/>
                </a:tc>
                <a:tc>
                  <a:txBody>
                    <a:bodyPr/>
                    <a:lstStyle/>
                    <a:p>
                      <a:pPr algn="ctr"/>
                      <a:r>
                        <a:rPr lang="en-US" altLang="ja-JP" sz="1800" dirty="0" smtClean="0"/>
                        <a:t>1.50</a:t>
                      </a:r>
                      <a:endParaRPr lang="ja-JP" altLang="en-US" sz="1800" dirty="0"/>
                    </a:p>
                  </a:txBody>
                  <a:tcPr/>
                </a:tc>
                <a:tc>
                  <a:txBody>
                    <a:bodyPr/>
                    <a:lstStyle/>
                    <a:p>
                      <a:pPr algn="ctr"/>
                      <a:r>
                        <a:rPr lang="en-US" altLang="ja-JP" sz="2000" b="1" dirty="0" smtClean="0">
                          <a:solidFill>
                            <a:schemeClr val="bg1"/>
                          </a:solidFill>
                        </a:rPr>
                        <a:t>0.21</a:t>
                      </a:r>
                      <a:endParaRPr lang="ja-JP" altLang="en-US" sz="2000" b="1" dirty="0">
                        <a:solidFill>
                          <a:schemeClr val="bg1"/>
                        </a:solidFill>
                      </a:endParaRPr>
                    </a:p>
                  </a:txBody>
                  <a:tcPr>
                    <a:solidFill>
                      <a:schemeClr val="tx2">
                        <a:lumMod val="75000"/>
                      </a:schemeClr>
                    </a:solidFill>
                  </a:tcPr>
                </a:tc>
              </a:tr>
              <a:tr h="370840">
                <a:tc>
                  <a:txBody>
                    <a:bodyPr/>
                    <a:lstStyle/>
                    <a:p>
                      <a:r>
                        <a:rPr kumimoji="1" lang="en-US" altLang="ja-JP" sz="1800" baseline="0" dirty="0" smtClean="0">
                          <a:latin typeface="Symbol" pitchFamily="18" charset="2"/>
                        </a:rPr>
                        <a:t>S</a:t>
                      </a:r>
                      <a:r>
                        <a:rPr kumimoji="1" lang="en-US" altLang="ja-JP" sz="1800" baseline="-25000" dirty="0" smtClean="0"/>
                        <a:t>c</a:t>
                      </a:r>
                      <a:r>
                        <a:rPr kumimoji="1" lang="en-US" altLang="ja-JP" sz="1800" baseline="30000" dirty="0" smtClean="0"/>
                        <a:t>5/2- ’</a:t>
                      </a:r>
                      <a:endParaRPr kumimoji="1" lang="en-US" altLang="ja-JP" sz="1800" baseline="-25000" dirty="0" smtClean="0"/>
                    </a:p>
                  </a:txBody>
                  <a:tcPr/>
                </a:tc>
                <a:tc>
                  <a:txBody>
                    <a:bodyPr/>
                    <a:lstStyle/>
                    <a:p>
                      <a:pPr algn="ctr"/>
                      <a:r>
                        <a:rPr kumimoji="1" lang="en-US" altLang="ja-JP" sz="1800" dirty="0" smtClean="0"/>
                        <a:t>2820</a:t>
                      </a:r>
                      <a:endParaRPr kumimoji="1" lang="ja-JP" altLang="en-US" sz="1800" dirty="0"/>
                    </a:p>
                  </a:txBody>
                  <a:tcPr/>
                </a:tc>
                <a:tc>
                  <a:txBody>
                    <a:bodyPr/>
                    <a:lstStyle/>
                    <a:p>
                      <a:pPr algn="ctr"/>
                      <a:r>
                        <a:rPr lang="en-US" altLang="ja-JP" sz="1800" dirty="0" smtClean="0"/>
                        <a:t>1/6</a:t>
                      </a:r>
                      <a:endParaRPr lang="ja-JP" altLang="en-US" sz="1800" dirty="0"/>
                    </a:p>
                  </a:txBody>
                  <a:tcPr/>
                </a:tc>
                <a:tc>
                  <a:txBody>
                    <a:bodyPr/>
                    <a:lstStyle/>
                    <a:p>
                      <a:pPr algn="ctr"/>
                      <a:r>
                        <a:rPr lang="en-US" altLang="ja-JP" sz="1800" dirty="0" smtClean="0"/>
                        <a:t>2/5</a:t>
                      </a:r>
                      <a:endParaRPr lang="ja-JP" altLang="en-US" sz="1800" dirty="0"/>
                    </a:p>
                  </a:txBody>
                  <a:tcPr/>
                </a:tc>
                <a:tc>
                  <a:txBody>
                    <a:bodyPr/>
                    <a:lstStyle/>
                    <a:p>
                      <a:pPr algn="ctr"/>
                      <a:r>
                        <a:rPr lang="en-US" altLang="ja-JP" sz="1800" dirty="0" smtClean="0"/>
                        <a:t>1.50</a:t>
                      </a:r>
                      <a:endParaRPr lang="ja-JP" altLang="en-US" sz="1800" dirty="0"/>
                    </a:p>
                  </a:txBody>
                  <a:tcPr/>
                </a:tc>
                <a:tc>
                  <a:txBody>
                    <a:bodyPr/>
                    <a:lstStyle/>
                    <a:p>
                      <a:pPr algn="ctr"/>
                      <a:r>
                        <a:rPr lang="en-US" altLang="ja-JP" sz="2000" b="1" dirty="0" smtClean="0">
                          <a:solidFill>
                            <a:schemeClr val="bg1"/>
                          </a:solidFill>
                        </a:rPr>
                        <a:t>0.21</a:t>
                      </a:r>
                      <a:endParaRPr lang="ja-JP" altLang="en-US" sz="2000" b="1" dirty="0">
                        <a:solidFill>
                          <a:schemeClr val="bg1"/>
                        </a:solidFill>
                      </a:endParaRPr>
                    </a:p>
                  </a:txBody>
                  <a:tcPr>
                    <a:solidFill>
                      <a:schemeClr val="tx2">
                        <a:lumMod val="75000"/>
                      </a:scheme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0" dirty="0" smtClean="0">
                          <a:latin typeface="Symbol" pitchFamily="18" charset="2"/>
                        </a:rPr>
                        <a:t>L</a:t>
                      </a:r>
                      <a:r>
                        <a:rPr kumimoji="1" lang="en-US" altLang="ja-JP" sz="1800" baseline="-25000" dirty="0" smtClean="0"/>
                        <a:t>c</a:t>
                      </a:r>
                      <a:r>
                        <a:rPr kumimoji="1" lang="en-US" altLang="ja-JP" sz="1800" baseline="30000" dirty="0" smtClean="0"/>
                        <a:t>3/2+</a:t>
                      </a:r>
                      <a:endParaRPr kumimoji="1" lang="en-US" altLang="ja-JP" sz="1800" baseline="0" dirty="0" smtClean="0"/>
                    </a:p>
                  </a:txBody>
                  <a:tcPr/>
                </a:tc>
                <a:tc>
                  <a:txBody>
                    <a:bodyPr/>
                    <a:lstStyle/>
                    <a:p>
                      <a:pPr algn="ctr"/>
                      <a:r>
                        <a:rPr kumimoji="1" lang="en-US" altLang="ja-JP" sz="1800" dirty="0" smtClean="0"/>
                        <a:t>2940</a:t>
                      </a:r>
                      <a:endParaRPr kumimoji="1" lang="ja-JP" altLang="en-US" sz="1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800" dirty="0" smtClean="0"/>
                        <a:t>1/2</a:t>
                      </a:r>
                    </a:p>
                  </a:txBody>
                  <a:tcPr/>
                </a:tc>
                <a:tc>
                  <a:txBody>
                    <a:bodyPr/>
                    <a:lstStyle/>
                    <a:p>
                      <a:pPr algn="ctr"/>
                      <a:r>
                        <a:rPr lang="en-US" altLang="ja-JP" sz="1800" dirty="0" smtClean="0"/>
                        <a:t>2/5</a:t>
                      </a:r>
                      <a:endParaRPr lang="ja-JP" altLang="en-US" sz="1800" dirty="0"/>
                    </a:p>
                  </a:txBody>
                  <a:tcPr/>
                </a:tc>
                <a:tc>
                  <a:txBody>
                    <a:bodyPr/>
                    <a:lstStyle/>
                    <a:p>
                      <a:pPr algn="ctr"/>
                      <a:r>
                        <a:rPr lang="en-US" altLang="ja-JP" sz="1800" dirty="0" smtClean="0"/>
                        <a:t>1.42</a:t>
                      </a:r>
                      <a:endParaRPr lang="ja-JP" altLang="en-US" sz="1800" dirty="0"/>
                    </a:p>
                  </a:txBody>
                  <a:tcPr/>
                </a:tc>
                <a:tc>
                  <a:txBody>
                    <a:bodyPr/>
                    <a:lstStyle/>
                    <a:p>
                      <a:pPr algn="ctr"/>
                      <a:r>
                        <a:rPr lang="en-US" altLang="ja-JP" sz="2000" b="1" dirty="0" smtClean="0">
                          <a:solidFill>
                            <a:srgbClr val="FFFF00"/>
                          </a:solidFill>
                        </a:rPr>
                        <a:t>0.49</a:t>
                      </a:r>
                      <a:endParaRPr lang="ja-JP" altLang="en-US" sz="2000" b="1" dirty="0">
                        <a:solidFill>
                          <a:srgbClr val="FFFF00"/>
                        </a:solidFill>
                      </a:endParaRPr>
                    </a:p>
                  </a:txBody>
                  <a:tcPr>
                    <a:solidFill>
                      <a:srgbClr val="0000FF"/>
                    </a:solidFill>
                  </a:tcPr>
                </a:tc>
              </a:tr>
              <a:tr h="370840">
                <a:tc>
                  <a:txBody>
                    <a:bodyPr/>
                    <a:lstStyle/>
                    <a:p>
                      <a:r>
                        <a:rPr kumimoji="1" lang="en-US" altLang="ja-JP" sz="1800" dirty="0" smtClean="0">
                          <a:latin typeface="Symbol" pitchFamily="18" charset="2"/>
                        </a:rPr>
                        <a:t>L</a:t>
                      </a:r>
                      <a:r>
                        <a:rPr kumimoji="1" lang="en-US" altLang="ja-JP" sz="1800" baseline="-25000" dirty="0" smtClean="0"/>
                        <a:t>c</a:t>
                      </a:r>
                      <a:r>
                        <a:rPr kumimoji="1" lang="en-US" altLang="ja-JP" sz="1800" baseline="30000" dirty="0" smtClean="0"/>
                        <a:t>5/2+</a:t>
                      </a:r>
                      <a:endParaRPr kumimoji="1" lang="en-US" altLang="ja-JP" sz="1800" baseline="-25000" dirty="0" smtClean="0"/>
                    </a:p>
                  </a:txBody>
                  <a:tcPr/>
                </a:tc>
                <a:tc>
                  <a:txBody>
                    <a:bodyPr/>
                    <a:lstStyle/>
                    <a:p>
                      <a:pPr algn="ctr"/>
                      <a:r>
                        <a:rPr kumimoji="1" lang="en-US" altLang="ja-JP" sz="1800" dirty="0" smtClean="0"/>
                        <a:t>2880</a:t>
                      </a:r>
                      <a:endParaRPr kumimoji="1" lang="ja-JP" altLang="en-US" sz="1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800" dirty="0" smtClean="0"/>
                        <a:t>1/2</a:t>
                      </a:r>
                    </a:p>
                  </a:txBody>
                  <a:tcPr/>
                </a:tc>
                <a:tc>
                  <a:txBody>
                    <a:bodyPr/>
                    <a:lstStyle/>
                    <a:p>
                      <a:pPr algn="ctr"/>
                      <a:r>
                        <a:rPr lang="en-US" altLang="ja-JP" sz="1800" dirty="0" smtClean="0"/>
                        <a:t>3/5</a:t>
                      </a:r>
                      <a:endParaRPr lang="ja-JP" altLang="en-US" sz="1800" dirty="0"/>
                    </a:p>
                  </a:txBody>
                  <a:tcPr/>
                </a:tc>
                <a:tc>
                  <a:txBody>
                    <a:bodyPr/>
                    <a:lstStyle/>
                    <a:p>
                      <a:pPr algn="ctr"/>
                      <a:r>
                        <a:rPr lang="en-US" altLang="ja-JP" sz="1800" dirty="0" smtClean="0"/>
                        <a:t>1.41</a:t>
                      </a:r>
                      <a:endParaRPr lang="ja-JP" altLang="en-US" sz="1800" dirty="0"/>
                    </a:p>
                  </a:txBody>
                  <a:tcPr/>
                </a:tc>
                <a:tc>
                  <a:txBody>
                    <a:bodyPr/>
                    <a:lstStyle/>
                    <a:p>
                      <a:pPr algn="ctr"/>
                      <a:r>
                        <a:rPr lang="en-US" altLang="ja-JP" sz="2000" b="1" dirty="0" smtClean="0">
                          <a:solidFill>
                            <a:srgbClr val="FFFF00"/>
                          </a:solidFill>
                        </a:rPr>
                        <a:t>0.86</a:t>
                      </a:r>
                      <a:endParaRPr lang="ja-JP" altLang="en-US" sz="2000" b="1" dirty="0">
                        <a:solidFill>
                          <a:srgbClr val="FFFF00"/>
                        </a:solidFill>
                      </a:endParaRPr>
                    </a:p>
                  </a:txBody>
                  <a:tcPr>
                    <a:solidFill>
                      <a:srgbClr val="0000FF"/>
                    </a:solidFill>
                  </a:tcPr>
                </a:tc>
              </a:tr>
            </a:tbl>
          </a:graphicData>
        </a:graphic>
      </p:graphicFrame>
      <p:sp>
        <p:nvSpPr>
          <p:cNvPr id="6" name="テキスト ボックス 5"/>
          <p:cNvSpPr txBox="1"/>
          <p:nvPr/>
        </p:nvSpPr>
        <p:spPr>
          <a:xfrm>
            <a:off x="395538" y="1680485"/>
            <a:ext cx="623889" cy="461665"/>
          </a:xfrm>
          <a:prstGeom prst="rect">
            <a:avLst/>
          </a:prstGeom>
          <a:noFill/>
        </p:spPr>
        <p:txBody>
          <a:bodyPr wrap="none" rtlCol="0">
            <a:spAutoFit/>
          </a:bodyPr>
          <a:lstStyle/>
          <a:p>
            <a:r>
              <a:rPr lang="en-US" altLang="ja-JP" sz="2400" i="1" dirty="0">
                <a:solidFill>
                  <a:prstClr val="white"/>
                </a:solidFill>
              </a:rPr>
              <a:t>L=0</a:t>
            </a:r>
            <a:endParaRPr lang="ja-JP" altLang="en-US" sz="2400" i="1" dirty="0">
              <a:solidFill>
                <a:prstClr val="white"/>
              </a:solidFill>
            </a:endParaRPr>
          </a:p>
        </p:txBody>
      </p:sp>
      <p:sp>
        <p:nvSpPr>
          <p:cNvPr id="7" name="テキスト ボックス 6"/>
          <p:cNvSpPr txBox="1"/>
          <p:nvPr/>
        </p:nvSpPr>
        <p:spPr>
          <a:xfrm>
            <a:off x="395538" y="2823321"/>
            <a:ext cx="623889" cy="461665"/>
          </a:xfrm>
          <a:prstGeom prst="rect">
            <a:avLst/>
          </a:prstGeom>
          <a:noFill/>
        </p:spPr>
        <p:txBody>
          <a:bodyPr wrap="none" rtlCol="0">
            <a:spAutoFit/>
          </a:bodyPr>
          <a:lstStyle/>
          <a:p>
            <a:r>
              <a:rPr lang="en-US" altLang="ja-JP" sz="2400" i="1" dirty="0">
                <a:solidFill>
                  <a:prstClr val="white"/>
                </a:solidFill>
              </a:rPr>
              <a:t>L=1</a:t>
            </a:r>
            <a:endParaRPr lang="ja-JP" altLang="en-US" sz="2400" i="1" dirty="0">
              <a:solidFill>
                <a:prstClr val="white"/>
              </a:solidFill>
            </a:endParaRPr>
          </a:p>
        </p:txBody>
      </p:sp>
      <p:sp>
        <p:nvSpPr>
          <p:cNvPr id="8" name="テキスト ボックス 7"/>
          <p:cNvSpPr txBox="1"/>
          <p:nvPr/>
        </p:nvSpPr>
        <p:spPr>
          <a:xfrm>
            <a:off x="395538" y="5631633"/>
            <a:ext cx="623889" cy="461665"/>
          </a:xfrm>
          <a:prstGeom prst="rect">
            <a:avLst/>
          </a:prstGeom>
          <a:noFill/>
        </p:spPr>
        <p:txBody>
          <a:bodyPr wrap="none" rtlCol="0">
            <a:spAutoFit/>
          </a:bodyPr>
          <a:lstStyle/>
          <a:p>
            <a:r>
              <a:rPr lang="en-US" altLang="ja-JP" sz="2400" i="1" dirty="0">
                <a:solidFill>
                  <a:prstClr val="white"/>
                </a:solidFill>
              </a:rPr>
              <a:t>L=2</a:t>
            </a:r>
            <a:endParaRPr lang="ja-JP" altLang="en-US" sz="2400" i="1" dirty="0">
              <a:solidFill>
                <a:prstClr val="white"/>
              </a:solidFill>
            </a:endParaRPr>
          </a:p>
        </p:txBody>
      </p:sp>
      <p:sp>
        <p:nvSpPr>
          <p:cNvPr id="10" name="正方形/長方形 9"/>
          <p:cNvSpPr/>
          <p:nvPr/>
        </p:nvSpPr>
        <p:spPr>
          <a:xfrm>
            <a:off x="1187624" y="2850288"/>
            <a:ext cx="7272808" cy="8305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 name="正方形/長方形 10"/>
          <p:cNvSpPr/>
          <p:nvPr/>
        </p:nvSpPr>
        <p:spPr>
          <a:xfrm>
            <a:off x="1187624" y="5661248"/>
            <a:ext cx="7272808" cy="7920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 name="正方形/長方形 12"/>
          <p:cNvSpPr/>
          <p:nvPr/>
        </p:nvSpPr>
        <p:spPr>
          <a:xfrm>
            <a:off x="1187624" y="1699483"/>
            <a:ext cx="7272808" cy="3779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スライド番号プレースホルダ 75"/>
          <p:cNvSpPr>
            <a:spLocks noGrp="1"/>
          </p:cNvSpPr>
          <p:nvPr>
            <p:ph type="sldNum" sz="quarter" idx="12"/>
          </p:nvPr>
        </p:nvSpPr>
        <p:spPr/>
        <p:txBody>
          <a:bodyPr/>
          <a:lstStyle/>
          <a:p>
            <a:pPr>
              <a:defRPr/>
            </a:pPr>
            <a:fld id="{8D2EEB9A-094D-4D65-8868-4E3114C651C9}" type="slidenum">
              <a:rPr lang="ja-JP" altLang="en-US" smtClean="0">
                <a:solidFill>
                  <a:prstClr val="white"/>
                </a:solidFill>
              </a:rPr>
              <a:pPr>
                <a:defRPr/>
              </a:pPr>
              <a:t>57</a:t>
            </a:fld>
            <a:endParaRPr lang="ja-JP" altLang="en-US" dirty="0">
              <a:solidFill>
                <a:prstClr val="white"/>
              </a:solidFill>
            </a:endParaRPr>
          </a:p>
        </p:txBody>
      </p:sp>
      <p:sp>
        <p:nvSpPr>
          <p:cNvPr id="58" name="タイトル 1"/>
          <p:cNvSpPr>
            <a:spLocks noGrp="1"/>
          </p:cNvSpPr>
          <p:nvPr>
            <p:ph type="title"/>
          </p:nvPr>
        </p:nvSpPr>
        <p:spPr>
          <a:xfrm>
            <a:off x="1680210" y="78904"/>
            <a:ext cx="5577840" cy="791018"/>
          </a:xfrm>
        </p:spPr>
        <p:txBody>
          <a:bodyPr/>
          <a:lstStyle/>
          <a:p>
            <a:pPr lvl="0" algn="l"/>
            <a:r>
              <a:rPr lang="en-US" altLang="ja-JP" sz="4000" dirty="0" smtClean="0">
                <a:solidFill>
                  <a:schemeClr val="bg1"/>
                </a:solidFill>
              </a:rPr>
              <a:t>Populated states: (</a:t>
            </a:r>
            <a:r>
              <a:rPr lang="en-US" altLang="ja-JP" sz="4000" dirty="0" smtClean="0">
                <a:solidFill>
                  <a:schemeClr val="bg1"/>
                </a:solidFill>
                <a:latin typeface="Symbol" panose="05050102010706020507" pitchFamily="18" charset="2"/>
              </a:rPr>
              <a:t>p</a:t>
            </a:r>
            <a:r>
              <a:rPr lang="en-US" altLang="ja-JP" sz="4000" baseline="30000" dirty="0" smtClean="0">
                <a:solidFill>
                  <a:schemeClr val="bg1"/>
                </a:solidFill>
                <a:latin typeface="Symbol" panose="05050102010706020507" pitchFamily="18" charset="2"/>
              </a:rPr>
              <a:t>-</a:t>
            </a:r>
            <a:r>
              <a:rPr lang="en-US" altLang="ja-JP" sz="4000" dirty="0" smtClean="0">
                <a:solidFill>
                  <a:schemeClr val="bg1"/>
                </a:solidFill>
              </a:rPr>
              <a:t>,K</a:t>
            </a:r>
            <a:r>
              <a:rPr lang="en-US" altLang="ja-JP" sz="4000" baseline="30000" dirty="0" smtClean="0">
                <a:solidFill>
                  <a:schemeClr val="bg1"/>
                </a:solidFill>
              </a:rPr>
              <a:t>*0</a:t>
            </a:r>
            <a:r>
              <a:rPr lang="en-US" altLang="ja-JP" sz="4000" dirty="0" smtClean="0">
                <a:solidFill>
                  <a:schemeClr val="bg1"/>
                </a:solidFill>
              </a:rPr>
              <a:t>)</a:t>
            </a:r>
            <a:endParaRPr lang="ja-JP" altLang="en-US" sz="4000" dirty="0">
              <a:solidFill>
                <a:schemeClr val="bg1"/>
              </a:solidFill>
            </a:endParaRPr>
          </a:p>
        </p:txBody>
      </p:sp>
      <p:graphicFrame>
        <p:nvGraphicFramePr>
          <p:cNvPr id="5" name="表 4"/>
          <p:cNvGraphicFramePr>
            <a:graphicFrameLocks noGrp="1"/>
          </p:cNvGraphicFramePr>
          <p:nvPr>
            <p:extLst>
              <p:ext uri="{D42A27DB-BD31-4B8C-83A1-F6EECF244321}">
                <p14:modId xmlns:p14="http://schemas.microsoft.com/office/powerpoint/2010/main" val="353815100"/>
              </p:ext>
            </p:extLst>
          </p:nvPr>
        </p:nvGraphicFramePr>
        <p:xfrm>
          <a:off x="1148122" y="952528"/>
          <a:ext cx="7682727" cy="5394960"/>
        </p:xfrm>
        <a:graphic>
          <a:graphicData uri="http://schemas.openxmlformats.org/drawingml/2006/table">
            <a:tbl>
              <a:tblPr firstRow="1" bandRow="1">
                <a:tableStyleId>{5C22544A-7EE6-4342-B048-85BDC9FD1C3A}</a:tableStyleId>
              </a:tblPr>
              <a:tblGrid>
                <a:gridCol w="329949"/>
                <a:gridCol w="728909"/>
                <a:gridCol w="895473"/>
                <a:gridCol w="961317"/>
                <a:gridCol w="988082"/>
                <a:gridCol w="1184758"/>
                <a:gridCol w="1303704"/>
                <a:gridCol w="1290535"/>
              </a:tblGrid>
              <a:tr h="370840">
                <a:tc>
                  <a:txBody>
                    <a:bodyPr/>
                    <a:lstStyle/>
                    <a:p>
                      <a:endParaRPr kumimoji="1" lang="ja-JP" altLang="en-US" sz="1800" dirty="0"/>
                    </a:p>
                  </a:txBody>
                  <a:tcPr anchor="ctr"/>
                </a:tc>
                <a:tc>
                  <a:txBody>
                    <a:bodyPr/>
                    <a:lstStyle/>
                    <a:p>
                      <a:r>
                        <a:rPr kumimoji="1" lang="en-US" altLang="ja-JP" sz="1600" i="1" dirty="0" smtClean="0"/>
                        <a:t>p</a:t>
                      </a:r>
                      <a:r>
                        <a:rPr kumimoji="1" lang="en-US" altLang="ja-JP" sz="1600" i="1" baseline="-25000" dirty="0" smtClean="0">
                          <a:latin typeface="Symbol" pitchFamily="18" charset="2"/>
                        </a:rPr>
                        <a:t>p</a:t>
                      </a:r>
                      <a:r>
                        <a:rPr kumimoji="1" lang="en-US" altLang="ja-JP" sz="1600" dirty="0" smtClean="0"/>
                        <a:t>=4.5  </a:t>
                      </a:r>
                      <a:r>
                        <a:rPr kumimoji="1" lang="en-US" altLang="ja-JP" sz="1600" dirty="0" err="1" smtClean="0"/>
                        <a:t>GeV</a:t>
                      </a:r>
                      <a:r>
                        <a:rPr kumimoji="1" lang="en-US" altLang="ja-JP" sz="1600" dirty="0" smtClean="0"/>
                        <a:t>/c</a:t>
                      </a:r>
                      <a:endParaRPr kumimoji="1" lang="ja-JP" alt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Mass</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i="1" baseline="0" dirty="0" smtClean="0"/>
                        <a:t>(</a:t>
                      </a:r>
                      <a:r>
                        <a:rPr kumimoji="1" lang="en-US" altLang="ja-JP" sz="1600" i="1" baseline="0" dirty="0" err="1" smtClean="0"/>
                        <a:t>GeV</a:t>
                      </a:r>
                      <a:r>
                        <a:rPr kumimoji="1" lang="en-US" altLang="ja-JP" sz="1600" i="1" baseline="0" dirty="0" smtClean="0"/>
                        <a:t>/c)</a:t>
                      </a:r>
                      <a:endParaRPr kumimoji="1" lang="ja-JP" altLang="en-US" sz="1600" i="1" baseline="0" dirty="0" smtClean="0"/>
                    </a:p>
                  </a:txBody>
                  <a:tcPr/>
                </a:tc>
                <a:tc>
                  <a:txBody>
                    <a:bodyPr/>
                    <a:lstStyle/>
                    <a:p>
                      <a:pPr algn="ctr"/>
                      <a:r>
                        <a:rPr kumimoji="1" lang="en-US" altLang="ja-JP" sz="1800" i="1" dirty="0" err="1" smtClean="0">
                          <a:latin typeface="+mn-lt"/>
                        </a:rPr>
                        <a:t>isospin</a:t>
                      </a:r>
                      <a:r>
                        <a:rPr kumimoji="1" lang="en-US" altLang="ja-JP" sz="1800" i="1" dirty="0" smtClean="0">
                          <a:latin typeface="+mn-lt"/>
                        </a:rPr>
                        <a:t> factor</a:t>
                      </a:r>
                      <a:endParaRPr kumimoji="1" lang="ja-JP" altLang="en-US" sz="1800" i="1" dirty="0">
                        <a:latin typeface="+mn-lt"/>
                      </a:endParaRPr>
                    </a:p>
                  </a:txBody>
                  <a:tcPr>
                    <a:solidFill>
                      <a:schemeClr val="accent5">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800" i="1" dirty="0" smtClean="0"/>
                        <a:t>Spin</a:t>
                      </a:r>
                      <a:r>
                        <a:rPr kumimoji="1" lang="en-US" altLang="ja-JP" sz="1800" i="1" baseline="0" dirty="0" smtClean="0"/>
                        <a:t> factor</a:t>
                      </a:r>
                      <a:endParaRPr kumimoji="1" lang="ja-JP" altLang="en-US" sz="1800" i="1" dirty="0" smtClean="0"/>
                    </a:p>
                  </a:txBody>
                  <a:tcPr>
                    <a:solidFill>
                      <a:schemeClr val="accent5">
                        <a:lumMod val="50000"/>
                      </a:schemeClr>
                    </a:solidFill>
                  </a:tcPr>
                </a:tc>
                <a:tc>
                  <a:txBody>
                    <a:bodyPr/>
                    <a:lstStyle/>
                    <a:p>
                      <a:pPr algn="ctr"/>
                      <a:r>
                        <a:rPr kumimoji="1" lang="en-US" altLang="ja-JP" sz="1800" i="1" dirty="0" err="1" smtClean="0"/>
                        <a:t>q</a:t>
                      </a:r>
                      <a:r>
                        <a:rPr kumimoji="1" lang="en-US" altLang="ja-JP" sz="1800" i="1" baseline="-25000" dirty="0" err="1" smtClean="0"/>
                        <a:t>eff</a:t>
                      </a:r>
                      <a:endParaRPr kumimoji="1" lang="en-US" altLang="ja-JP" sz="1800" i="1" baseline="-25000" dirty="0" smtClean="0"/>
                    </a:p>
                    <a:p>
                      <a:pPr algn="ctr"/>
                      <a:r>
                        <a:rPr kumimoji="1" lang="en-US" altLang="ja-JP" sz="1800" i="1" baseline="0" dirty="0" smtClean="0"/>
                        <a:t>(</a:t>
                      </a:r>
                      <a:r>
                        <a:rPr kumimoji="1" lang="en-US" altLang="ja-JP" sz="1800" i="1" baseline="0" dirty="0" err="1" smtClean="0"/>
                        <a:t>GeV</a:t>
                      </a:r>
                      <a:r>
                        <a:rPr kumimoji="1" lang="en-US" altLang="ja-JP" sz="1800" i="1" baseline="0" dirty="0" smtClean="0"/>
                        <a:t>/c)</a:t>
                      </a:r>
                      <a:endParaRPr kumimoji="1" lang="ja-JP" altLang="en-US" sz="1800" i="1" baseline="0" dirty="0"/>
                    </a:p>
                  </a:txBody>
                  <a:tcPr/>
                </a:tc>
                <a:tc>
                  <a:txBody>
                    <a:bodyPr/>
                    <a:lstStyle/>
                    <a:p>
                      <a:pPr algn="ctr"/>
                      <a:r>
                        <a:rPr kumimoji="1" lang="en-US" altLang="ja-JP" sz="1800" i="1" dirty="0" smtClean="0"/>
                        <a:t>Rate</a:t>
                      </a:r>
                    </a:p>
                    <a:p>
                      <a:pPr algn="ctr"/>
                      <a:r>
                        <a:rPr kumimoji="1" lang="en-US" altLang="ja-JP" sz="1800" i="1" dirty="0" smtClean="0"/>
                        <a:t>(Relative)</a:t>
                      </a:r>
                      <a:endParaRPr kumimoji="1" lang="ja-JP" altLang="en-US" sz="1800" i="1" dirty="0"/>
                    </a:p>
                  </a:txBody>
                  <a:tcPr>
                    <a:solidFill>
                      <a:srgbClr val="0000FF"/>
                    </a:solidFill>
                  </a:tcPr>
                </a:tc>
                <a:tc>
                  <a:txBody>
                    <a:bodyPr/>
                    <a:lstStyle/>
                    <a:p>
                      <a:pPr algn="ctr"/>
                      <a:r>
                        <a:rPr kumimoji="1" lang="en-US" altLang="ja-JP" sz="1800" i="1" dirty="0" smtClean="0">
                          <a:latin typeface="Symbol" panose="05050102010706020507" pitchFamily="18" charset="2"/>
                        </a:rPr>
                        <a:t>s(</a:t>
                      </a:r>
                      <a:r>
                        <a:rPr kumimoji="1" lang="en-US" altLang="ja-JP" sz="1800" i="1" dirty="0" err="1" smtClean="0">
                          <a:latin typeface="Symbol" panose="05050102010706020507" pitchFamily="18" charset="2"/>
                        </a:rPr>
                        <a:t>m</a:t>
                      </a:r>
                      <a:r>
                        <a:rPr kumimoji="1" lang="en-US" altLang="ja-JP" sz="1800" i="1" dirty="0" err="1" smtClean="0">
                          <a:latin typeface="+mn-lt"/>
                        </a:rPr>
                        <a:t>b</a:t>
                      </a:r>
                      <a:r>
                        <a:rPr kumimoji="1" lang="en-US" altLang="ja-JP" sz="1800" i="1" dirty="0" smtClean="0">
                          <a:latin typeface="Symbol" panose="05050102010706020507" pitchFamily="18" charset="2"/>
                        </a:rPr>
                        <a:t>)</a:t>
                      </a:r>
                    </a:p>
                  </a:txBody>
                  <a:tcPr>
                    <a:solidFill>
                      <a:srgbClr val="0000FF"/>
                    </a:solidFill>
                  </a:tcPr>
                </a:tc>
              </a:tr>
              <a:tr h="370840">
                <a:tc rowSpan="3">
                  <a:txBody>
                    <a:bodyPr/>
                    <a:lstStyle/>
                    <a:p>
                      <a:endParaRPr kumimoji="1" lang="en-US" altLang="ja-JP" sz="1800" baseline="-25000" dirty="0" smtClean="0"/>
                    </a:p>
                  </a:txBody>
                  <a:tcPr anchor="ctr"/>
                </a:tc>
                <a:tc>
                  <a:txBody>
                    <a:bodyPr/>
                    <a:lstStyle/>
                    <a:p>
                      <a:r>
                        <a:rPr kumimoji="1" lang="en-US" altLang="ja-JP" sz="1800" dirty="0" smtClean="0">
                          <a:latin typeface="Symbol" pitchFamily="18" charset="2"/>
                        </a:rPr>
                        <a:t>L</a:t>
                      </a:r>
                      <a:r>
                        <a:rPr kumimoji="1" lang="en-US" altLang="ja-JP" sz="1800" baseline="30000" dirty="0" smtClean="0"/>
                        <a:t>1/2+</a:t>
                      </a:r>
                      <a:endParaRPr kumimoji="1" lang="en-US" altLang="ja-JP" sz="1800" baseline="-250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800" dirty="0" smtClean="0"/>
                        <a:t>1116</a:t>
                      </a:r>
                      <a:endParaRPr kumimoji="1" lang="ja-JP" altLang="en-US" sz="1800" dirty="0" smtClean="0"/>
                    </a:p>
                  </a:txBody>
                  <a:tcPr/>
                </a:tc>
                <a:tc>
                  <a:txBody>
                    <a:bodyPr/>
                    <a:lstStyle/>
                    <a:p>
                      <a:pPr algn="ctr"/>
                      <a:r>
                        <a:rPr lang="en-US" altLang="ja-JP" sz="1800" dirty="0" smtClean="0"/>
                        <a:t>1/2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800" dirty="0" smtClean="0"/>
                        <a:t>1</a:t>
                      </a:r>
                      <a:endParaRPr lang="ja-JP" altLang="en-US" sz="18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800" dirty="0" smtClean="0"/>
                        <a:t>0.29</a:t>
                      </a:r>
                      <a:endParaRPr kumimoji="1" lang="ja-JP" altLang="en-US" sz="1800" dirty="0" smtClean="0"/>
                    </a:p>
                  </a:txBody>
                  <a:tcPr/>
                </a:tc>
                <a:tc>
                  <a:txBody>
                    <a:bodyPr/>
                    <a:lstStyle/>
                    <a:p>
                      <a:pPr algn="ctr"/>
                      <a:r>
                        <a:rPr lang="en-US" altLang="ja-JP" sz="2000" b="1" dirty="0" smtClean="0">
                          <a:solidFill>
                            <a:srgbClr val="FFFF00"/>
                          </a:solidFill>
                        </a:rPr>
                        <a:t>1</a:t>
                      </a:r>
                    </a:p>
                  </a:txBody>
                  <a:tcPr>
                    <a:solidFill>
                      <a:schemeClr val="tx2">
                        <a:lumMod val="60000"/>
                        <a:lumOff val="40000"/>
                      </a:schemeClr>
                    </a:solidFill>
                  </a:tcPr>
                </a:tc>
                <a:tc>
                  <a:txBody>
                    <a:bodyPr/>
                    <a:lstStyle/>
                    <a:p>
                      <a:pPr algn="ctr"/>
                      <a:r>
                        <a:rPr lang="en-US" altLang="ja-JP" sz="2000" b="1" dirty="0" smtClean="0">
                          <a:solidFill>
                            <a:srgbClr val="FFFF00"/>
                          </a:solidFill>
                        </a:rPr>
                        <a:t>53(+-2)*</a:t>
                      </a:r>
                    </a:p>
                  </a:txBody>
                  <a:tcPr>
                    <a:solidFill>
                      <a:schemeClr val="tx2">
                        <a:lumMod val="60000"/>
                        <a:lumOff val="40000"/>
                      </a:schemeClr>
                    </a:solidFill>
                  </a:tcPr>
                </a:tc>
              </a:tr>
              <a:tr h="370840">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aseline="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0" dirty="0" smtClean="0">
                          <a:latin typeface="Symbol" pitchFamily="18" charset="2"/>
                        </a:rPr>
                        <a:t>S</a:t>
                      </a:r>
                      <a:r>
                        <a:rPr kumimoji="1" lang="en-US" altLang="ja-JP" sz="1800" baseline="30000" dirty="0" smtClean="0"/>
                        <a:t>1/2+</a:t>
                      </a:r>
                      <a:endParaRPr kumimoji="1" lang="en-US" altLang="ja-JP" sz="1800" baseline="0" dirty="0" smtClean="0"/>
                    </a:p>
                  </a:txBody>
                  <a:tcPr/>
                </a:tc>
                <a:tc>
                  <a:txBody>
                    <a:bodyPr/>
                    <a:lstStyle/>
                    <a:p>
                      <a:pPr algn="ctr"/>
                      <a:r>
                        <a:rPr kumimoji="1" lang="en-US" altLang="ja-JP" sz="1800" dirty="0" smtClean="0"/>
                        <a:t>1192</a:t>
                      </a:r>
                      <a:endParaRPr kumimoji="1" lang="ja-JP" altLang="en-US" sz="1800" dirty="0"/>
                    </a:p>
                  </a:txBody>
                  <a:tcPr/>
                </a:tc>
                <a:tc>
                  <a:txBody>
                    <a:bodyPr/>
                    <a:lstStyle/>
                    <a:p>
                      <a:pPr algn="ctr"/>
                      <a:r>
                        <a:rPr kumimoji="1" lang="en-US" altLang="ja-JP" sz="1800" dirty="0" smtClean="0"/>
                        <a:t>1/6</a:t>
                      </a:r>
                      <a:endParaRPr kumimoji="1" lang="ja-JP" altLang="en-US" sz="1800" dirty="0"/>
                    </a:p>
                  </a:txBody>
                  <a:tcPr/>
                </a:tc>
                <a:tc>
                  <a:txBody>
                    <a:bodyPr/>
                    <a:lstStyle/>
                    <a:p>
                      <a:pPr algn="ctr"/>
                      <a:r>
                        <a:rPr kumimoji="1" lang="en-US" altLang="ja-JP" sz="1800" dirty="0" smtClean="0"/>
                        <a:t>1/9</a:t>
                      </a:r>
                      <a:endParaRPr kumimoji="1" lang="ja-JP" altLang="en-US" sz="1800" dirty="0"/>
                    </a:p>
                  </a:txBody>
                  <a:tcPr/>
                </a:tc>
                <a:tc>
                  <a:txBody>
                    <a:bodyPr/>
                    <a:lstStyle/>
                    <a:p>
                      <a:pPr algn="ctr"/>
                      <a:r>
                        <a:rPr kumimoji="1" lang="en-US" altLang="ja-JP" sz="1800" dirty="0" smtClean="0"/>
                        <a:t>0.32</a:t>
                      </a:r>
                      <a:endParaRPr kumimoji="1" lang="ja-JP" altLang="en-US" sz="1800" dirty="0"/>
                    </a:p>
                  </a:txBody>
                  <a:tcPr/>
                </a:tc>
                <a:tc>
                  <a:txBody>
                    <a:bodyPr/>
                    <a:lstStyle/>
                    <a:p>
                      <a:pPr algn="ctr"/>
                      <a:r>
                        <a:rPr kumimoji="1" lang="en-US" altLang="ja-JP" sz="2000" b="1" dirty="0" smtClean="0">
                          <a:solidFill>
                            <a:schemeClr val="bg1"/>
                          </a:solidFill>
                        </a:rPr>
                        <a:t>0.049</a:t>
                      </a:r>
                      <a:endParaRPr kumimoji="1" lang="ja-JP" altLang="en-US" sz="2000" b="1" dirty="0">
                        <a:solidFill>
                          <a:schemeClr val="bg1"/>
                        </a:solidFill>
                      </a:endParaRPr>
                    </a:p>
                  </a:txBody>
                  <a:tcPr>
                    <a:solidFill>
                      <a:schemeClr val="tx2">
                        <a:lumMod val="60000"/>
                        <a:lumOff val="40000"/>
                      </a:schemeClr>
                    </a:solidFill>
                  </a:tcPr>
                </a:tc>
                <a:tc>
                  <a:txBody>
                    <a:bodyPr/>
                    <a:lstStyle/>
                    <a:p>
                      <a:pPr algn="ctr"/>
                      <a:r>
                        <a:rPr kumimoji="1" lang="en-US" altLang="ja-JP" sz="2000" b="1" dirty="0" smtClean="0">
                          <a:solidFill>
                            <a:schemeClr val="bg1"/>
                          </a:solidFill>
                        </a:rPr>
                        <a:t>2.6</a:t>
                      </a:r>
                      <a:endParaRPr kumimoji="1" lang="ja-JP" altLang="en-US" sz="2000" b="1" dirty="0">
                        <a:solidFill>
                          <a:schemeClr val="bg1"/>
                        </a:solidFill>
                      </a:endParaRPr>
                    </a:p>
                  </a:txBody>
                  <a:tcPr>
                    <a:solidFill>
                      <a:schemeClr val="tx2">
                        <a:lumMod val="60000"/>
                        <a:lumOff val="40000"/>
                      </a:schemeClr>
                    </a:solidFill>
                  </a:tcPr>
                </a:tc>
              </a:tr>
              <a:tr h="370840">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aseline="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0" dirty="0" smtClean="0">
                          <a:latin typeface="Symbol" pitchFamily="18" charset="2"/>
                        </a:rPr>
                        <a:t>S</a:t>
                      </a:r>
                      <a:r>
                        <a:rPr kumimoji="1" lang="en-US" altLang="ja-JP" sz="1800" baseline="30000" dirty="0" smtClean="0"/>
                        <a:t>3/2+</a:t>
                      </a:r>
                      <a:endParaRPr kumimoji="1" lang="en-US" altLang="ja-JP" sz="1800" baseline="0" dirty="0" smtClean="0"/>
                    </a:p>
                  </a:txBody>
                  <a:tcPr/>
                </a:tc>
                <a:tc>
                  <a:txBody>
                    <a:bodyPr/>
                    <a:lstStyle/>
                    <a:p>
                      <a:pPr algn="ctr"/>
                      <a:r>
                        <a:rPr kumimoji="1" lang="en-US" altLang="ja-JP" sz="1800" dirty="0" smtClean="0">
                          <a:solidFill>
                            <a:schemeClr val="tx1"/>
                          </a:solidFill>
                        </a:rPr>
                        <a:t>1385</a:t>
                      </a:r>
                      <a:endParaRPr kumimoji="1" lang="ja-JP" altLang="en-US" sz="1800" dirty="0">
                        <a:solidFill>
                          <a:schemeClr val="tx1"/>
                        </a:solidFill>
                      </a:endParaRPr>
                    </a:p>
                  </a:txBody>
                  <a:tcPr/>
                </a:tc>
                <a:tc>
                  <a:txBody>
                    <a:bodyPr/>
                    <a:lstStyle/>
                    <a:p>
                      <a:pPr algn="ctr"/>
                      <a:r>
                        <a:rPr lang="en-US" altLang="ja-JP" sz="1800" dirty="0" smtClean="0">
                          <a:solidFill>
                            <a:schemeClr val="tx1"/>
                          </a:solidFill>
                        </a:rPr>
                        <a:t>1/6</a:t>
                      </a:r>
                      <a:endParaRPr lang="ja-JP" altLang="en-US" sz="1800" dirty="0">
                        <a:solidFill>
                          <a:schemeClr val="tx1"/>
                        </a:solidFill>
                      </a:endParaRPr>
                    </a:p>
                  </a:txBody>
                  <a:tcPr/>
                </a:tc>
                <a:tc>
                  <a:txBody>
                    <a:bodyPr/>
                    <a:lstStyle/>
                    <a:p>
                      <a:pPr algn="ctr"/>
                      <a:r>
                        <a:rPr lang="en-US" altLang="ja-JP" sz="1800" dirty="0" smtClean="0">
                          <a:solidFill>
                            <a:schemeClr val="tx1"/>
                          </a:solidFill>
                        </a:rPr>
                        <a:t>8/9</a:t>
                      </a:r>
                      <a:endParaRPr lang="ja-JP" altLang="en-US" sz="1800" dirty="0">
                        <a:solidFill>
                          <a:schemeClr val="tx1"/>
                        </a:solidFill>
                      </a:endParaRPr>
                    </a:p>
                  </a:txBody>
                  <a:tcPr/>
                </a:tc>
                <a:tc>
                  <a:txBody>
                    <a:bodyPr/>
                    <a:lstStyle/>
                    <a:p>
                      <a:pPr algn="ctr"/>
                      <a:r>
                        <a:rPr lang="en-US" altLang="ja-JP" sz="1800" dirty="0" smtClean="0">
                          <a:solidFill>
                            <a:schemeClr val="tx1"/>
                          </a:solidFill>
                        </a:rPr>
                        <a:t>0.38</a:t>
                      </a:r>
                      <a:endParaRPr lang="ja-JP" altLang="en-US" sz="1800" dirty="0">
                        <a:solidFill>
                          <a:schemeClr val="tx1"/>
                        </a:solidFill>
                      </a:endParaRPr>
                    </a:p>
                  </a:txBody>
                  <a:tcPr/>
                </a:tc>
                <a:tc>
                  <a:txBody>
                    <a:bodyPr/>
                    <a:lstStyle/>
                    <a:p>
                      <a:pPr algn="ctr"/>
                      <a:r>
                        <a:rPr lang="en-US" altLang="ja-JP" sz="2000" b="1" dirty="0" smtClean="0">
                          <a:solidFill>
                            <a:schemeClr val="bg1"/>
                          </a:solidFill>
                        </a:rPr>
                        <a:t>0.244</a:t>
                      </a:r>
                      <a:endParaRPr lang="ja-JP" altLang="en-US" sz="2000" b="1" dirty="0">
                        <a:solidFill>
                          <a:schemeClr val="bg1"/>
                        </a:solidFill>
                      </a:endParaRPr>
                    </a:p>
                  </a:txBody>
                  <a:tcPr>
                    <a:solidFill>
                      <a:schemeClr val="tx2">
                        <a:lumMod val="60000"/>
                        <a:lumOff val="40000"/>
                      </a:schemeClr>
                    </a:solidFill>
                  </a:tcPr>
                </a:tc>
                <a:tc>
                  <a:txBody>
                    <a:bodyPr/>
                    <a:lstStyle/>
                    <a:p>
                      <a:pPr algn="ctr"/>
                      <a:r>
                        <a:rPr lang="en-US" altLang="ja-JP" sz="2000" b="1" dirty="0" smtClean="0">
                          <a:solidFill>
                            <a:schemeClr val="bg1"/>
                          </a:solidFill>
                        </a:rPr>
                        <a:t>12.9</a:t>
                      </a:r>
                      <a:endParaRPr lang="ja-JP" altLang="en-US" sz="2000" b="1" dirty="0">
                        <a:solidFill>
                          <a:schemeClr val="bg1"/>
                        </a:solidFill>
                      </a:endParaRPr>
                    </a:p>
                  </a:txBody>
                  <a:tcPr>
                    <a:solidFill>
                      <a:schemeClr val="tx2">
                        <a:lumMod val="60000"/>
                        <a:lumOff val="40000"/>
                      </a:schemeClr>
                    </a:solidFill>
                  </a:tcPr>
                </a:tc>
              </a:tr>
              <a:tr h="370840">
                <a:tc rowSpan="2">
                  <a:txBody>
                    <a:bodyPr/>
                    <a:lstStyle/>
                    <a:p>
                      <a:r>
                        <a:rPr kumimoji="1" lang="en-US" altLang="ja-JP" sz="1800" b="1" i="1" baseline="0" dirty="0" smtClean="0">
                          <a:solidFill>
                            <a:schemeClr val="bg1"/>
                          </a:solidFill>
                          <a:latin typeface="Symbol" panose="05050102010706020507" pitchFamily="18" charset="2"/>
                        </a:rPr>
                        <a:t>l</a:t>
                      </a:r>
                    </a:p>
                  </a:txBody>
                  <a:tcPr anchor="ctr">
                    <a:solidFill>
                      <a:srgbClr val="FF0000"/>
                    </a:solidFill>
                  </a:tcPr>
                </a:tc>
                <a:tc>
                  <a:txBody>
                    <a:bodyPr/>
                    <a:lstStyle/>
                    <a:p>
                      <a:r>
                        <a:rPr kumimoji="1" lang="en-US" altLang="ja-JP" sz="1800" dirty="0" smtClean="0">
                          <a:latin typeface="Symbol" pitchFamily="18" charset="2"/>
                        </a:rPr>
                        <a:t>L</a:t>
                      </a:r>
                      <a:r>
                        <a:rPr kumimoji="1" lang="en-US" altLang="ja-JP" sz="1800" baseline="30000" dirty="0" smtClean="0"/>
                        <a:t>1/2-</a:t>
                      </a:r>
                      <a:endParaRPr kumimoji="1" lang="en-US" altLang="ja-JP" sz="1800" baseline="-25000" dirty="0" smtClean="0"/>
                    </a:p>
                  </a:txBody>
                  <a:tcPr/>
                </a:tc>
                <a:tc>
                  <a:txBody>
                    <a:bodyPr/>
                    <a:lstStyle/>
                    <a:p>
                      <a:pPr algn="ctr"/>
                      <a:r>
                        <a:rPr kumimoji="1" lang="en-US" altLang="ja-JP" sz="1800" dirty="0" smtClean="0"/>
                        <a:t>1405</a:t>
                      </a:r>
                      <a:endParaRPr kumimoji="1" lang="ja-JP" altLang="en-US" sz="1800" dirty="0"/>
                    </a:p>
                  </a:txBody>
                  <a:tcPr/>
                </a:tc>
                <a:tc>
                  <a:txBody>
                    <a:bodyPr/>
                    <a:lstStyle/>
                    <a:p>
                      <a:pPr algn="ctr"/>
                      <a:r>
                        <a:rPr lang="en-US" altLang="ja-JP" sz="1800" dirty="0" smtClean="0"/>
                        <a:t>1/2</a:t>
                      </a:r>
                    </a:p>
                  </a:txBody>
                  <a:tcPr/>
                </a:tc>
                <a:tc>
                  <a:txBody>
                    <a:bodyPr/>
                    <a:lstStyle/>
                    <a:p>
                      <a:pPr algn="ctr"/>
                      <a:r>
                        <a:rPr lang="en-US" altLang="ja-JP" sz="1800" dirty="0" smtClean="0">
                          <a:solidFill>
                            <a:schemeClr val="tx1"/>
                          </a:solidFill>
                        </a:rPr>
                        <a:t>1/3</a:t>
                      </a:r>
                      <a:endParaRPr lang="ja-JP" altLang="en-US" sz="1800" dirty="0">
                        <a:solidFill>
                          <a:schemeClr val="tx1"/>
                        </a:solidFill>
                      </a:endParaRPr>
                    </a:p>
                  </a:txBody>
                  <a:tcPr/>
                </a:tc>
                <a:tc>
                  <a:txBody>
                    <a:bodyPr/>
                    <a:lstStyle/>
                    <a:p>
                      <a:pPr algn="ctr"/>
                      <a:r>
                        <a:rPr lang="en-US" altLang="ja-JP" sz="1800" dirty="0" smtClean="0"/>
                        <a:t>0.36</a:t>
                      </a:r>
                      <a:endParaRPr lang="ja-JP" altLang="en-US" sz="1800" dirty="0"/>
                    </a:p>
                  </a:txBody>
                  <a:tcPr/>
                </a:tc>
                <a:tc>
                  <a:txBody>
                    <a:bodyPr/>
                    <a:lstStyle/>
                    <a:p>
                      <a:pPr algn="ctr"/>
                      <a:r>
                        <a:rPr lang="en-US" altLang="ja-JP" sz="2000" b="1" dirty="0" smtClean="0">
                          <a:solidFill>
                            <a:srgbClr val="FFFF00"/>
                          </a:solidFill>
                        </a:rPr>
                        <a:t>0.072</a:t>
                      </a:r>
                      <a:endParaRPr lang="ja-JP" altLang="en-US" sz="2000" b="1" dirty="0">
                        <a:solidFill>
                          <a:srgbClr val="FFFF00"/>
                        </a:solidFill>
                      </a:endParaRPr>
                    </a:p>
                  </a:txBody>
                  <a:tcPr>
                    <a:solidFill>
                      <a:schemeClr val="tx2">
                        <a:lumMod val="75000"/>
                      </a:schemeClr>
                    </a:solidFill>
                  </a:tcPr>
                </a:tc>
                <a:tc>
                  <a:txBody>
                    <a:bodyPr/>
                    <a:lstStyle/>
                    <a:p>
                      <a:pPr algn="ctr"/>
                      <a:r>
                        <a:rPr lang="en-US" altLang="ja-JP" sz="2000" b="1" dirty="0" smtClean="0">
                          <a:solidFill>
                            <a:srgbClr val="FFFF00"/>
                          </a:solidFill>
                        </a:rPr>
                        <a:t>3.8</a:t>
                      </a:r>
                      <a:endParaRPr lang="ja-JP" altLang="en-US" sz="2000" b="1" dirty="0">
                        <a:solidFill>
                          <a:srgbClr val="FFFF00"/>
                        </a:solidFill>
                      </a:endParaRPr>
                    </a:p>
                  </a:txBody>
                  <a:tcPr>
                    <a:solidFill>
                      <a:schemeClr val="tx2">
                        <a:lumMod val="75000"/>
                      </a:schemeClr>
                    </a:solidFill>
                  </a:tcPr>
                </a:tc>
              </a:tr>
              <a:tr h="370840">
                <a:tc vMerge="1">
                  <a:txBody>
                    <a:bodyPr/>
                    <a:lstStyle/>
                    <a:p>
                      <a:endParaRPr kumimoji="1" lang="en-US" altLang="ja-JP" sz="800" baseline="-25000" dirty="0" smtClean="0"/>
                    </a:p>
                  </a:txBody>
                  <a:tcPr/>
                </a:tc>
                <a:tc>
                  <a:txBody>
                    <a:bodyPr/>
                    <a:lstStyle/>
                    <a:p>
                      <a:r>
                        <a:rPr kumimoji="1" lang="en-US" altLang="ja-JP" sz="1800" dirty="0" smtClean="0">
                          <a:latin typeface="Symbol" pitchFamily="18" charset="2"/>
                        </a:rPr>
                        <a:t>L</a:t>
                      </a:r>
                      <a:r>
                        <a:rPr kumimoji="1" lang="en-US" altLang="ja-JP" sz="1800" baseline="30000" dirty="0" smtClean="0"/>
                        <a:t>3/2-</a:t>
                      </a:r>
                      <a:endParaRPr kumimoji="1" lang="en-US" altLang="ja-JP" sz="1800" baseline="-25000" dirty="0" smtClean="0"/>
                    </a:p>
                  </a:txBody>
                  <a:tcPr/>
                </a:tc>
                <a:tc>
                  <a:txBody>
                    <a:bodyPr/>
                    <a:lstStyle/>
                    <a:p>
                      <a:pPr algn="ctr"/>
                      <a:r>
                        <a:rPr kumimoji="1" lang="en-US" altLang="ja-JP" sz="1800" dirty="0" smtClean="0"/>
                        <a:t>1520</a:t>
                      </a:r>
                      <a:endParaRPr kumimoji="1" lang="ja-JP" altLang="en-US" sz="1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800" smtClean="0"/>
                        <a:t>1/2</a:t>
                      </a:r>
                      <a:endParaRPr lang="en-US" altLang="ja-JP" sz="1800" dirty="0" smtClean="0"/>
                    </a:p>
                  </a:txBody>
                  <a:tcPr/>
                </a:tc>
                <a:tc>
                  <a:txBody>
                    <a:bodyPr/>
                    <a:lstStyle/>
                    <a:p>
                      <a:pPr algn="ctr"/>
                      <a:r>
                        <a:rPr lang="en-US" altLang="ja-JP" sz="1800" dirty="0" smtClean="0">
                          <a:solidFill>
                            <a:schemeClr val="tx1"/>
                          </a:solidFill>
                        </a:rPr>
                        <a:t>2/3</a:t>
                      </a:r>
                      <a:endParaRPr lang="ja-JP" altLang="en-US" sz="1800" dirty="0">
                        <a:solidFill>
                          <a:schemeClr val="tx1"/>
                        </a:solidFill>
                      </a:endParaRPr>
                    </a:p>
                  </a:txBody>
                  <a:tcPr/>
                </a:tc>
                <a:tc>
                  <a:txBody>
                    <a:bodyPr/>
                    <a:lstStyle/>
                    <a:p>
                      <a:pPr algn="ctr"/>
                      <a:r>
                        <a:rPr lang="en-US" altLang="ja-JP" sz="1800" dirty="0" smtClean="0"/>
                        <a:t>0.40</a:t>
                      </a:r>
                      <a:endParaRPr lang="ja-JP" altLang="en-US" sz="1800" dirty="0"/>
                    </a:p>
                  </a:txBody>
                  <a:tcPr/>
                </a:tc>
                <a:tc>
                  <a:txBody>
                    <a:bodyPr/>
                    <a:lstStyle/>
                    <a:p>
                      <a:pPr algn="ctr"/>
                      <a:r>
                        <a:rPr lang="en-US" altLang="ja-JP" sz="2000" b="1" dirty="0" smtClean="0">
                          <a:solidFill>
                            <a:srgbClr val="FFFF00"/>
                          </a:solidFill>
                        </a:rPr>
                        <a:t>0.127</a:t>
                      </a:r>
                      <a:endParaRPr lang="ja-JP" altLang="en-US" sz="2000" b="1" dirty="0">
                        <a:solidFill>
                          <a:srgbClr val="FFFF00"/>
                        </a:solidFill>
                      </a:endParaRPr>
                    </a:p>
                  </a:txBody>
                  <a:tcPr>
                    <a:solidFill>
                      <a:schemeClr val="tx2">
                        <a:lumMod val="75000"/>
                      </a:schemeClr>
                    </a:solidFill>
                  </a:tcPr>
                </a:tc>
                <a:tc>
                  <a:txBody>
                    <a:bodyPr/>
                    <a:lstStyle/>
                    <a:p>
                      <a:pPr algn="ctr"/>
                      <a:r>
                        <a:rPr lang="en-US" altLang="ja-JP" sz="2000" b="1" dirty="0" smtClean="0">
                          <a:solidFill>
                            <a:srgbClr val="FFFF00"/>
                          </a:solidFill>
                        </a:rPr>
                        <a:t>6.7</a:t>
                      </a:r>
                      <a:endParaRPr lang="ja-JP" altLang="en-US" sz="2000" b="1" dirty="0">
                        <a:solidFill>
                          <a:srgbClr val="FFFF00"/>
                        </a:solidFill>
                      </a:endParaRPr>
                    </a:p>
                  </a:txBody>
                  <a:tcPr>
                    <a:solidFill>
                      <a:schemeClr val="tx2">
                        <a:lumMod val="75000"/>
                      </a:schemeClr>
                    </a:solidFill>
                  </a:tcPr>
                </a:tc>
              </a:tr>
              <a:tr h="370840">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1" baseline="0" dirty="0" smtClean="0">
                          <a:solidFill>
                            <a:schemeClr val="bg1"/>
                          </a:solidFill>
                          <a:latin typeface="Symbol" panose="05050102010706020507" pitchFamily="18" charset="2"/>
                        </a:rPr>
                        <a:t>r</a:t>
                      </a:r>
                    </a:p>
                  </a:txBody>
                  <a:tcPr anchor="ctr">
                    <a:solidFill>
                      <a:srgbClr val="0000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800" b="1" baseline="0" dirty="0" smtClean="0">
                          <a:solidFill>
                            <a:srgbClr val="0000FF"/>
                          </a:solidFill>
                          <a:latin typeface="Symbol" pitchFamily="18" charset="2"/>
                        </a:rPr>
                        <a:t>L</a:t>
                      </a:r>
                      <a:r>
                        <a:rPr kumimoji="1" lang="en-US" altLang="ja-JP" sz="1800" b="1" baseline="30000" dirty="0" smtClean="0">
                          <a:solidFill>
                            <a:srgbClr val="0000FF"/>
                          </a:solidFill>
                        </a:rPr>
                        <a:t>1/2-</a:t>
                      </a:r>
                      <a:endParaRPr kumimoji="1" lang="en-US" altLang="ja-JP" sz="1800" b="1" baseline="0" dirty="0" smtClean="0">
                        <a:solidFill>
                          <a:srgbClr val="0000FF"/>
                        </a:solidFill>
                      </a:endParaRPr>
                    </a:p>
                  </a:txBody>
                  <a:tcPr/>
                </a:tc>
                <a:tc>
                  <a:txBody>
                    <a:bodyPr/>
                    <a:lstStyle/>
                    <a:p>
                      <a:pPr algn="ctr"/>
                      <a:r>
                        <a:rPr kumimoji="1" lang="en-US" altLang="ja-JP" sz="1800" dirty="0" smtClean="0"/>
                        <a:t>1670</a:t>
                      </a:r>
                      <a:endParaRPr kumimoji="1" lang="ja-JP" altLang="en-US" sz="1800" dirty="0"/>
                    </a:p>
                  </a:txBody>
                  <a:tcPr/>
                </a:tc>
                <a:tc>
                  <a:txBody>
                    <a:bodyPr/>
                    <a:lstStyle/>
                    <a:p>
                      <a:pPr algn="ctr"/>
                      <a:endParaRPr lang="ja-JP" altLang="en-US" sz="1800" dirty="0"/>
                    </a:p>
                  </a:txBody>
                  <a:tcPr/>
                </a:tc>
                <a:tc>
                  <a:txBody>
                    <a:bodyPr/>
                    <a:lstStyle/>
                    <a:p>
                      <a:pPr algn="ctr"/>
                      <a:endParaRPr lang="ja-JP" altLang="en-US" sz="1800" dirty="0"/>
                    </a:p>
                  </a:txBody>
                  <a:tcPr/>
                </a:tc>
                <a:tc>
                  <a:txBody>
                    <a:bodyPr/>
                    <a:lstStyle/>
                    <a:p>
                      <a:pPr algn="ctr"/>
                      <a:endParaRPr lang="ja-JP" altLang="en-US" sz="1800" dirty="0"/>
                    </a:p>
                  </a:txBody>
                  <a:tcPr/>
                </a:tc>
                <a:tc>
                  <a:txBody>
                    <a:bodyPr/>
                    <a:lstStyle/>
                    <a:p>
                      <a:pPr algn="ctr"/>
                      <a:r>
                        <a:rPr lang="en-US" altLang="ja-JP" sz="2000" b="1" dirty="0" smtClean="0">
                          <a:solidFill>
                            <a:schemeClr val="bg1"/>
                          </a:solidFill>
                        </a:rPr>
                        <a:t>0.007</a:t>
                      </a:r>
                      <a:endParaRPr lang="ja-JP" altLang="en-US" sz="2000" b="1" dirty="0">
                        <a:solidFill>
                          <a:schemeClr val="bg1"/>
                        </a:solidFill>
                      </a:endParaRPr>
                    </a:p>
                  </a:txBody>
                  <a:tcPr>
                    <a:solidFill>
                      <a:schemeClr val="tx2">
                        <a:lumMod val="75000"/>
                      </a:schemeClr>
                    </a:solidFill>
                  </a:tcPr>
                </a:tc>
                <a:tc>
                  <a:txBody>
                    <a:bodyPr/>
                    <a:lstStyle/>
                    <a:p>
                      <a:pPr algn="ctr"/>
                      <a:r>
                        <a:rPr lang="en-US" altLang="ja-JP" sz="2000" b="1" dirty="0" smtClean="0">
                          <a:solidFill>
                            <a:schemeClr val="bg1"/>
                          </a:solidFill>
                        </a:rPr>
                        <a:t>0.4</a:t>
                      </a:r>
                      <a:endParaRPr lang="ja-JP" altLang="en-US" sz="2000" b="1" dirty="0">
                        <a:solidFill>
                          <a:schemeClr val="bg1"/>
                        </a:solidFill>
                      </a:endParaRPr>
                    </a:p>
                  </a:txBody>
                  <a:tcPr>
                    <a:solidFill>
                      <a:schemeClr val="tx2">
                        <a:lumMod val="75000"/>
                      </a:schemeClr>
                    </a:solidFill>
                  </a:tcPr>
                </a:tc>
              </a:tr>
              <a:tr h="370840">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1" baseline="0" dirty="0" smtClean="0">
                        <a:solidFill>
                          <a:srgbClr val="0000FF"/>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800" b="1" baseline="0" dirty="0" smtClean="0">
                          <a:solidFill>
                            <a:srgbClr val="0000FF"/>
                          </a:solidFill>
                          <a:latin typeface="Symbol" pitchFamily="18" charset="2"/>
                        </a:rPr>
                        <a:t>S</a:t>
                      </a:r>
                      <a:r>
                        <a:rPr kumimoji="1" lang="en-US" altLang="ja-JP" sz="1800" b="1" baseline="30000" dirty="0" smtClean="0">
                          <a:solidFill>
                            <a:srgbClr val="0000FF"/>
                          </a:solidFill>
                          <a:latin typeface="+mn-lt"/>
                        </a:rPr>
                        <a:t>3</a:t>
                      </a:r>
                      <a:r>
                        <a:rPr kumimoji="1" lang="en-US" altLang="ja-JP" sz="1800" b="1" baseline="30000" dirty="0" smtClean="0">
                          <a:solidFill>
                            <a:srgbClr val="0000FF"/>
                          </a:solidFill>
                        </a:rPr>
                        <a:t>/2-</a:t>
                      </a:r>
                      <a:endParaRPr kumimoji="1" lang="en-US" altLang="ja-JP" sz="1800" b="1" baseline="0" dirty="0" smtClean="0">
                        <a:solidFill>
                          <a:srgbClr val="0000FF"/>
                        </a:solidFill>
                      </a:endParaRPr>
                    </a:p>
                  </a:txBody>
                  <a:tcPr/>
                </a:tc>
                <a:tc>
                  <a:txBody>
                    <a:bodyPr/>
                    <a:lstStyle/>
                    <a:p>
                      <a:pPr algn="ctr"/>
                      <a:r>
                        <a:rPr kumimoji="1" lang="en-US" altLang="ja-JP" sz="1800" dirty="0" smtClean="0"/>
                        <a:t>1690</a:t>
                      </a:r>
                      <a:endParaRPr kumimoji="1" lang="ja-JP" altLang="en-US" sz="1800" dirty="0"/>
                    </a:p>
                  </a:txBody>
                  <a:tcPr/>
                </a:tc>
                <a:tc>
                  <a:txBody>
                    <a:bodyPr/>
                    <a:lstStyle/>
                    <a:p>
                      <a:pPr algn="ctr"/>
                      <a:endParaRPr lang="ja-JP" altLang="en-US" sz="1800" dirty="0"/>
                    </a:p>
                  </a:txBody>
                  <a:tcPr/>
                </a:tc>
                <a:tc>
                  <a:txBody>
                    <a:bodyPr/>
                    <a:lstStyle/>
                    <a:p>
                      <a:pPr algn="ctr"/>
                      <a:endParaRPr lang="ja-JP" altLang="en-US" sz="1800" dirty="0"/>
                    </a:p>
                  </a:txBody>
                  <a:tcPr/>
                </a:tc>
                <a:tc>
                  <a:txBody>
                    <a:bodyPr/>
                    <a:lstStyle/>
                    <a:p>
                      <a:pPr algn="ctr"/>
                      <a:endParaRPr lang="ja-JP" altLang="en-US" sz="1800" dirty="0"/>
                    </a:p>
                  </a:txBody>
                  <a:tcPr/>
                </a:tc>
                <a:tc>
                  <a:txBody>
                    <a:bodyPr/>
                    <a:lstStyle/>
                    <a:p>
                      <a:pPr algn="ctr"/>
                      <a:r>
                        <a:rPr lang="en-US" altLang="ja-JP" sz="2000" b="1" dirty="0" smtClean="0">
                          <a:solidFill>
                            <a:schemeClr val="bg1"/>
                          </a:solidFill>
                        </a:rPr>
                        <a:t>0.004</a:t>
                      </a:r>
                      <a:endParaRPr lang="ja-JP" altLang="en-US" sz="2000" b="1" dirty="0">
                        <a:solidFill>
                          <a:schemeClr val="bg1"/>
                        </a:solidFill>
                      </a:endParaRPr>
                    </a:p>
                  </a:txBody>
                  <a:tcPr>
                    <a:solidFill>
                      <a:schemeClr val="tx2">
                        <a:lumMod val="75000"/>
                      </a:schemeClr>
                    </a:solidFill>
                  </a:tcPr>
                </a:tc>
                <a:tc>
                  <a:txBody>
                    <a:bodyPr/>
                    <a:lstStyle/>
                    <a:p>
                      <a:pPr algn="ctr"/>
                      <a:r>
                        <a:rPr lang="en-US" altLang="ja-JP" sz="2000" b="1" dirty="0" smtClean="0">
                          <a:solidFill>
                            <a:schemeClr val="bg1"/>
                          </a:solidFill>
                        </a:rPr>
                        <a:t>0.2</a:t>
                      </a:r>
                      <a:endParaRPr lang="ja-JP" altLang="en-US" sz="2000" b="1" dirty="0">
                        <a:solidFill>
                          <a:schemeClr val="bg1"/>
                        </a:solidFill>
                      </a:endParaRPr>
                    </a:p>
                  </a:txBody>
                  <a:tcPr>
                    <a:solidFill>
                      <a:schemeClr val="tx2">
                        <a:lumMod val="75000"/>
                      </a:schemeClr>
                    </a:solidFill>
                  </a:tcPr>
                </a:tc>
              </a:tr>
              <a:tr h="370840">
                <a:tc vMerge="1">
                  <a:txBody>
                    <a:bodyPr/>
                    <a:lstStyle/>
                    <a:p>
                      <a:endParaRPr kumimoji="1" lang="en-US" altLang="ja-JP" sz="800" b="1" baseline="-25000" dirty="0" smtClean="0">
                        <a:solidFill>
                          <a:srgbClr val="0000FF"/>
                        </a:solidFill>
                      </a:endParaRPr>
                    </a:p>
                  </a:txBody>
                  <a:tcPr/>
                </a:tc>
                <a:tc>
                  <a:txBody>
                    <a:bodyPr/>
                    <a:lstStyle/>
                    <a:p>
                      <a:r>
                        <a:rPr kumimoji="1" lang="en-US" altLang="ja-JP" sz="1800" b="1" baseline="0" dirty="0" smtClean="0">
                          <a:solidFill>
                            <a:srgbClr val="0000FF"/>
                          </a:solidFill>
                          <a:latin typeface="Symbol" pitchFamily="18" charset="2"/>
                        </a:rPr>
                        <a:t>L</a:t>
                      </a:r>
                      <a:r>
                        <a:rPr kumimoji="1" lang="en-US" altLang="ja-JP" sz="1800" b="1" baseline="30000" dirty="0" smtClean="0">
                          <a:solidFill>
                            <a:srgbClr val="0000FF"/>
                          </a:solidFill>
                          <a:latin typeface="+mn-lt"/>
                        </a:rPr>
                        <a:t>3</a:t>
                      </a:r>
                      <a:r>
                        <a:rPr kumimoji="1" lang="en-US" altLang="ja-JP" sz="1800" b="1" baseline="30000" dirty="0" smtClean="0">
                          <a:solidFill>
                            <a:srgbClr val="0000FF"/>
                          </a:solidFill>
                        </a:rPr>
                        <a:t>/2- ’</a:t>
                      </a:r>
                      <a:endParaRPr kumimoji="1" lang="en-US" altLang="ja-JP" sz="1800" b="1" baseline="-25000" dirty="0" smtClean="0">
                        <a:solidFill>
                          <a:srgbClr val="0000FF"/>
                        </a:solidFill>
                      </a:endParaRPr>
                    </a:p>
                  </a:txBody>
                  <a:tcPr/>
                </a:tc>
                <a:tc>
                  <a:txBody>
                    <a:bodyPr/>
                    <a:lstStyle/>
                    <a:p>
                      <a:pPr algn="ctr"/>
                      <a:r>
                        <a:rPr kumimoji="1" lang="en-US" altLang="ja-JP" sz="1800" dirty="0" smtClean="0"/>
                        <a:t>1690</a:t>
                      </a:r>
                      <a:endParaRPr kumimoji="1" lang="ja-JP" altLang="en-US" sz="1800" dirty="0"/>
                    </a:p>
                  </a:txBody>
                  <a:tcPr/>
                </a:tc>
                <a:tc>
                  <a:txBody>
                    <a:bodyPr/>
                    <a:lstStyle/>
                    <a:p>
                      <a:pPr algn="ctr"/>
                      <a:endParaRPr lang="ja-JP" altLang="en-US" sz="1800" dirty="0"/>
                    </a:p>
                  </a:txBody>
                  <a:tcPr/>
                </a:tc>
                <a:tc>
                  <a:txBody>
                    <a:bodyPr/>
                    <a:lstStyle/>
                    <a:p>
                      <a:pPr algn="ctr"/>
                      <a:endParaRPr lang="ja-JP" altLang="en-US" sz="1800" dirty="0"/>
                    </a:p>
                  </a:txBody>
                  <a:tcPr/>
                </a:tc>
                <a:tc>
                  <a:txBody>
                    <a:bodyPr/>
                    <a:lstStyle/>
                    <a:p>
                      <a:pPr algn="ctr"/>
                      <a:endParaRPr lang="ja-JP" altLang="en-US" sz="1800" dirty="0"/>
                    </a:p>
                  </a:txBody>
                  <a:tcPr/>
                </a:tc>
                <a:tc>
                  <a:txBody>
                    <a:bodyPr/>
                    <a:lstStyle/>
                    <a:p>
                      <a:pPr algn="ctr"/>
                      <a:r>
                        <a:rPr lang="en-US" altLang="ja-JP" sz="2000" b="1" dirty="0" smtClean="0">
                          <a:solidFill>
                            <a:schemeClr val="bg1"/>
                          </a:solidFill>
                        </a:rPr>
                        <a:t>0.013</a:t>
                      </a:r>
                      <a:endParaRPr lang="ja-JP" altLang="en-US" sz="2000" b="1" dirty="0">
                        <a:solidFill>
                          <a:schemeClr val="bg1"/>
                        </a:solidFill>
                      </a:endParaRPr>
                    </a:p>
                  </a:txBody>
                  <a:tcPr>
                    <a:solidFill>
                      <a:schemeClr val="tx2">
                        <a:lumMod val="75000"/>
                      </a:schemeClr>
                    </a:solidFill>
                  </a:tcPr>
                </a:tc>
                <a:tc>
                  <a:txBody>
                    <a:bodyPr/>
                    <a:lstStyle/>
                    <a:p>
                      <a:pPr algn="ctr"/>
                      <a:r>
                        <a:rPr lang="en-US" altLang="ja-JP" sz="2000" b="1" dirty="0" smtClean="0">
                          <a:solidFill>
                            <a:schemeClr val="bg1"/>
                          </a:solidFill>
                        </a:rPr>
                        <a:t>0.7</a:t>
                      </a:r>
                      <a:endParaRPr lang="ja-JP" altLang="en-US" sz="2000" b="1" dirty="0">
                        <a:solidFill>
                          <a:schemeClr val="bg1"/>
                        </a:solidFill>
                      </a:endParaRPr>
                    </a:p>
                  </a:txBody>
                  <a:tcPr>
                    <a:solidFill>
                      <a:schemeClr val="tx2">
                        <a:lumMod val="75000"/>
                      </a:schemeClr>
                    </a:solidFill>
                  </a:tcPr>
                </a:tc>
              </a:tr>
              <a:tr h="370840">
                <a:tc rowSpan="4">
                  <a:txBody>
                    <a:bodyPr/>
                    <a:lstStyle/>
                    <a:p>
                      <a:r>
                        <a:rPr kumimoji="1" lang="en-US" altLang="ja-JP" sz="1800" b="1" i="1" baseline="0" dirty="0" smtClean="0">
                          <a:solidFill>
                            <a:schemeClr val="bg1"/>
                          </a:solidFill>
                          <a:latin typeface="Symbol" panose="05050102010706020507" pitchFamily="18" charset="2"/>
                        </a:rPr>
                        <a:t>l</a:t>
                      </a:r>
                    </a:p>
                  </a:txBody>
                  <a:tcPr anchor="ctr">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800" b="1" baseline="0" dirty="0" smtClean="0">
                          <a:solidFill>
                            <a:srgbClr val="FF0000"/>
                          </a:solidFill>
                          <a:latin typeface="Symbol" pitchFamily="18" charset="2"/>
                        </a:rPr>
                        <a:t>S</a:t>
                      </a:r>
                      <a:r>
                        <a:rPr kumimoji="1" lang="en-US" altLang="ja-JP" sz="1800" b="1" baseline="30000" dirty="0" smtClean="0">
                          <a:solidFill>
                            <a:srgbClr val="FF0000"/>
                          </a:solidFill>
                          <a:latin typeface="+mn-lt"/>
                        </a:rPr>
                        <a:t>1</a:t>
                      </a:r>
                      <a:r>
                        <a:rPr kumimoji="1" lang="en-US" altLang="ja-JP" sz="1800" b="1" baseline="30000" dirty="0" smtClean="0">
                          <a:solidFill>
                            <a:srgbClr val="FF0000"/>
                          </a:solidFill>
                        </a:rPr>
                        <a:t>/2- </a:t>
                      </a:r>
                      <a:r>
                        <a:rPr kumimoji="1" lang="en-US" altLang="ja-JP" sz="1800" baseline="30000" dirty="0" smtClean="0">
                          <a:solidFill>
                            <a:srgbClr val="0000FF"/>
                          </a:solidFill>
                        </a:rPr>
                        <a:t>’</a:t>
                      </a:r>
                      <a:endParaRPr kumimoji="1" lang="en-US" altLang="ja-JP" sz="1800" baseline="-25000" dirty="0" smtClean="0">
                        <a:solidFill>
                          <a:srgbClr val="0000FF"/>
                        </a:solidFill>
                      </a:endParaRPr>
                    </a:p>
                  </a:txBody>
                  <a:tcPr/>
                </a:tc>
                <a:tc>
                  <a:txBody>
                    <a:bodyPr/>
                    <a:lstStyle/>
                    <a:p>
                      <a:pPr algn="ctr"/>
                      <a:r>
                        <a:rPr kumimoji="1" lang="en-US" altLang="ja-JP" sz="1800" dirty="0" smtClean="0"/>
                        <a:t>1750</a:t>
                      </a:r>
                      <a:endParaRPr kumimoji="1" lang="ja-JP" altLang="en-US" sz="1800" dirty="0"/>
                    </a:p>
                  </a:txBody>
                  <a:tcPr/>
                </a:tc>
                <a:tc>
                  <a:txBody>
                    <a:bodyPr/>
                    <a:lstStyle/>
                    <a:p>
                      <a:pPr algn="ctr"/>
                      <a:r>
                        <a:rPr lang="en-US" altLang="ja-JP" sz="1800" dirty="0" smtClean="0"/>
                        <a:t>1/6</a:t>
                      </a:r>
                      <a:endParaRPr lang="ja-JP" altLang="en-US" sz="1800" dirty="0"/>
                    </a:p>
                  </a:txBody>
                  <a:tcPr/>
                </a:tc>
                <a:tc>
                  <a:txBody>
                    <a:bodyPr/>
                    <a:lstStyle/>
                    <a:p>
                      <a:pPr algn="ctr"/>
                      <a:r>
                        <a:rPr lang="en-US" altLang="ja-JP" sz="1800" dirty="0" smtClean="0"/>
                        <a:t>2/27</a:t>
                      </a:r>
                      <a:endParaRPr lang="ja-JP" altLang="en-US" sz="1800" dirty="0"/>
                    </a:p>
                  </a:txBody>
                  <a:tcPr/>
                </a:tc>
                <a:tc>
                  <a:txBody>
                    <a:bodyPr/>
                    <a:lstStyle/>
                    <a:p>
                      <a:pPr algn="ctr"/>
                      <a:r>
                        <a:rPr lang="en-US" altLang="ja-JP" sz="1800" dirty="0" smtClean="0"/>
                        <a:t>0.53</a:t>
                      </a:r>
                      <a:endParaRPr lang="ja-JP" altLang="en-US" sz="1800" dirty="0"/>
                    </a:p>
                  </a:txBody>
                  <a:tcPr/>
                </a:tc>
                <a:tc>
                  <a:txBody>
                    <a:bodyPr/>
                    <a:lstStyle/>
                    <a:p>
                      <a:pPr algn="ctr"/>
                      <a:r>
                        <a:rPr lang="en-US" altLang="ja-JP" sz="2000" b="1" dirty="0" smtClean="0">
                          <a:solidFill>
                            <a:schemeClr val="bg1"/>
                          </a:solidFill>
                        </a:rPr>
                        <a:t>0.004</a:t>
                      </a:r>
                      <a:endParaRPr lang="ja-JP" altLang="en-US" sz="2000" b="1" dirty="0">
                        <a:solidFill>
                          <a:schemeClr val="bg1"/>
                        </a:solidFill>
                      </a:endParaRPr>
                    </a:p>
                  </a:txBody>
                  <a:tcPr>
                    <a:solidFill>
                      <a:schemeClr val="tx2">
                        <a:lumMod val="75000"/>
                      </a:schemeClr>
                    </a:solidFill>
                  </a:tcPr>
                </a:tc>
                <a:tc>
                  <a:txBody>
                    <a:bodyPr/>
                    <a:lstStyle/>
                    <a:p>
                      <a:pPr algn="ctr"/>
                      <a:r>
                        <a:rPr lang="en-US" altLang="ja-JP" sz="2000" b="1" dirty="0" smtClean="0">
                          <a:solidFill>
                            <a:schemeClr val="bg1"/>
                          </a:solidFill>
                        </a:rPr>
                        <a:t>0.2</a:t>
                      </a:r>
                      <a:endParaRPr lang="ja-JP" altLang="en-US" sz="2000" b="1" dirty="0">
                        <a:solidFill>
                          <a:schemeClr val="bg1"/>
                        </a:solidFill>
                      </a:endParaRPr>
                    </a:p>
                  </a:txBody>
                  <a:tcPr>
                    <a:solidFill>
                      <a:schemeClr val="tx2">
                        <a:lumMod val="75000"/>
                      </a:schemeClr>
                    </a:solidFill>
                  </a:tcPr>
                </a:tc>
              </a:tr>
              <a:tr h="370840">
                <a:tc vMerge="1">
                  <a:txBody>
                    <a:bodyPr/>
                    <a:lstStyle/>
                    <a:p>
                      <a:endParaRPr kumimoji="1" lang="en-US" altLang="ja-JP" sz="800" b="1" baseline="-25000" dirty="0" smtClean="0">
                        <a:solidFill>
                          <a:srgbClr val="FF0000"/>
                        </a:solidFill>
                      </a:endParaRPr>
                    </a:p>
                  </a:txBody>
                  <a:tcPr/>
                </a:tc>
                <a:tc>
                  <a:txBody>
                    <a:bodyPr/>
                    <a:lstStyle/>
                    <a:p>
                      <a:r>
                        <a:rPr kumimoji="1" lang="en-US" altLang="ja-JP" sz="1800" b="1" baseline="0" dirty="0" smtClean="0">
                          <a:solidFill>
                            <a:srgbClr val="FF0000"/>
                          </a:solidFill>
                          <a:latin typeface="Symbol" pitchFamily="18" charset="2"/>
                        </a:rPr>
                        <a:t>S</a:t>
                      </a:r>
                      <a:r>
                        <a:rPr kumimoji="1" lang="en-US" altLang="ja-JP" sz="1800" b="1" baseline="30000" dirty="0" smtClean="0">
                          <a:solidFill>
                            <a:srgbClr val="FF0000"/>
                          </a:solidFill>
                        </a:rPr>
                        <a:t>5/2- ’</a:t>
                      </a:r>
                      <a:endParaRPr kumimoji="1" lang="en-US" altLang="ja-JP" sz="1800" b="1" baseline="-25000" dirty="0" smtClean="0">
                        <a:solidFill>
                          <a:srgbClr val="FF0000"/>
                        </a:solidFill>
                      </a:endParaRPr>
                    </a:p>
                  </a:txBody>
                  <a:tcPr/>
                </a:tc>
                <a:tc>
                  <a:txBody>
                    <a:bodyPr/>
                    <a:lstStyle/>
                    <a:p>
                      <a:pPr algn="ctr"/>
                      <a:r>
                        <a:rPr kumimoji="1" lang="en-US" altLang="ja-JP" sz="1800" dirty="0" smtClean="0"/>
                        <a:t>1775</a:t>
                      </a:r>
                      <a:endParaRPr kumimoji="1" lang="ja-JP" altLang="en-US" sz="1800" dirty="0"/>
                    </a:p>
                  </a:txBody>
                  <a:tcPr/>
                </a:tc>
                <a:tc>
                  <a:txBody>
                    <a:bodyPr/>
                    <a:lstStyle/>
                    <a:p>
                      <a:pPr algn="ctr"/>
                      <a:r>
                        <a:rPr lang="en-US" altLang="ja-JP" sz="1800" dirty="0" smtClean="0"/>
                        <a:t>1/6</a:t>
                      </a:r>
                      <a:endParaRPr lang="ja-JP" altLang="en-US" sz="1800" dirty="0"/>
                    </a:p>
                  </a:txBody>
                  <a:tcPr/>
                </a:tc>
                <a:tc>
                  <a:txBody>
                    <a:bodyPr/>
                    <a:lstStyle/>
                    <a:p>
                      <a:pPr algn="ctr"/>
                      <a:r>
                        <a:rPr lang="en-US" altLang="ja-JP" sz="1800" dirty="0" smtClean="0"/>
                        <a:t>2/5</a:t>
                      </a:r>
                      <a:endParaRPr lang="ja-JP" altLang="en-US" sz="1800" dirty="0"/>
                    </a:p>
                  </a:txBody>
                  <a:tcPr/>
                </a:tc>
                <a:tc>
                  <a:txBody>
                    <a:bodyPr/>
                    <a:lstStyle/>
                    <a:p>
                      <a:pPr algn="ctr"/>
                      <a:r>
                        <a:rPr lang="en-US" altLang="ja-JP" sz="1800" dirty="0" smtClean="0"/>
                        <a:t>0.55</a:t>
                      </a:r>
                      <a:endParaRPr lang="ja-JP" altLang="en-US" sz="1800" dirty="0"/>
                    </a:p>
                  </a:txBody>
                  <a:tcPr/>
                </a:tc>
                <a:tc>
                  <a:txBody>
                    <a:bodyPr/>
                    <a:lstStyle/>
                    <a:p>
                      <a:pPr algn="ctr"/>
                      <a:r>
                        <a:rPr lang="en-US" altLang="ja-JP" sz="2000" b="1" dirty="0" smtClean="0">
                          <a:solidFill>
                            <a:schemeClr val="bg1"/>
                          </a:solidFill>
                        </a:rPr>
                        <a:t>0.018</a:t>
                      </a:r>
                      <a:endParaRPr lang="ja-JP" altLang="en-US" sz="2000" b="1" dirty="0">
                        <a:solidFill>
                          <a:schemeClr val="bg1"/>
                        </a:solidFill>
                      </a:endParaRPr>
                    </a:p>
                  </a:txBody>
                  <a:tcPr>
                    <a:solidFill>
                      <a:schemeClr val="tx2">
                        <a:lumMod val="75000"/>
                      </a:schemeClr>
                    </a:solidFill>
                  </a:tcPr>
                </a:tc>
                <a:tc>
                  <a:txBody>
                    <a:bodyPr/>
                    <a:lstStyle/>
                    <a:p>
                      <a:pPr algn="ctr"/>
                      <a:r>
                        <a:rPr lang="en-US" altLang="ja-JP" sz="2000" b="1" dirty="0" smtClean="0">
                          <a:solidFill>
                            <a:schemeClr val="bg1"/>
                          </a:solidFill>
                        </a:rPr>
                        <a:t>1.0</a:t>
                      </a:r>
                      <a:endParaRPr lang="ja-JP" altLang="en-US" sz="2000" b="1" dirty="0">
                        <a:solidFill>
                          <a:schemeClr val="bg1"/>
                        </a:solidFill>
                      </a:endParaRPr>
                    </a:p>
                  </a:txBody>
                  <a:tcPr>
                    <a:solidFill>
                      <a:schemeClr val="tx2">
                        <a:lumMod val="75000"/>
                      </a:schemeClr>
                    </a:solidFill>
                  </a:tcPr>
                </a:tc>
              </a:tr>
              <a:tr h="370840">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1" baseline="0" dirty="0" smtClean="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800" b="1" baseline="0" dirty="0" smtClean="0">
                          <a:solidFill>
                            <a:srgbClr val="FF0000"/>
                          </a:solidFill>
                          <a:latin typeface="Symbol" pitchFamily="18" charset="2"/>
                        </a:rPr>
                        <a:t>L</a:t>
                      </a:r>
                      <a:r>
                        <a:rPr kumimoji="1" lang="en-US" altLang="ja-JP" sz="1800" b="1" baseline="30000" dirty="0" smtClean="0">
                          <a:solidFill>
                            <a:srgbClr val="FF0000"/>
                          </a:solidFill>
                        </a:rPr>
                        <a:t>3/2+</a:t>
                      </a:r>
                      <a:endParaRPr kumimoji="1" lang="en-US" altLang="ja-JP" sz="1800" b="1" baseline="0" dirty="0" smtClean="0">
                        <a:solidFill>
                          <a:srgbClr val="FF0000"/>
                        </a:solidFill>
                      </a:endParaRPr>
                    </a:p>
                  </a:txBody>
                  <a:tcPr/>
                </a:tc>
                <a:tc>
                  <a:txBody>
                    <a:bodyPr/>
                    <a:lstStyle/>
                    <a:p>
                      <a:pPr algn="ctr"/>
                      <a:r>
                        <a:rPr kumimoji="1" lang="en-US" altLang="ja-JP" sz="1800" dirty="0" smtClean="0"/>
                        <a:t>1890</a:t>
                      </a:r>
                      <a:endParaRPr kumimoji="1" lang="ja-JP" altLang="en-US" sz="1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800" dirty="0" smtClean="0"/>
                        <a:t>1/2</a:t>
                      </a:r>
                    </a:p>
                  </a:txBody>
                  <a:tcPr/>
                </a:tc>
                <a:tc>
                  <a:txBody>
                    <a:bodyPr/>
                    <a:lstStyle/>
                    <a:p>
                      <a:pPr algn="ctr"/>
                      <a:r>
                        <a:rPr lang="en-US" altLang="ja-JP" sz="1800" dirty="0" smtClean="0">
                          <a:solidFill>
                            <a:srgbClr val="FF0000"/>
                          </a:solidFill>
                        </a:rPr>
                        <a:t>2</a:t>
                      </a:r>
                      <a:r>
                        <a:rPr lang="en-US" altLang="ja-JP" sz="1800" dirty="0" smtClean="0"/>
                        <a:t>/5</a:t>
                      </a:r>
                      <a:endParaRPr lang="ja-JP" altLang="en-US" sz="1800" dirty="0"/>
                    </a:p>
                  </a:txBody>
                  <a:tcPr/>
                </a:tc>
                <a:tc>
                  <a:txBody>
                    <a:bodyPr/>
                    <a:lstStyle/>
                    <a:p>
                      <a:pPr algn="ctr"/>
                      <a:r>
                        <a:rPr lang="en-US" altLang="ja-JP" sz="1800" dirty="0" smtClean="0"/>
                        <a:t>0.56</a:t>
                      </a:r>
                      <a:endParaRPr lang="ja-JP" altLang="en-US" sz="1800" dirty="0"/>
                    </a:p>
                  </a:txBody>
                  <a:tcPr/>
                </a:tc>
                <a:tc>
                  <a:txBody>
                    <a:bodyPr/>
                    <a:lstStyle/>
                    <a:p>
                      <a:pPr algn="ctr"/>
                      <a:r>
                        <a:rPr lang="en-US" altLang="ja-JP" sz="2000" b="1" dirty="0" smtClean="0">
                          <a:solidFill>
                            <a:srgbClr val="FFFF00"/>
                          </a:solidFill>
                        </a:rPr>
                        <a:t>0.025</a:t>
                      </a:r>
                      <a:endParaRPr lang="ja-JP" altLang="en-US" sz="2000" b="1" dirty="0">
                        <a:solidFill>
                          <a:srgbClr val="FFFF00"/>
                        </a:solidFill>
                      </a:endParaRPr>
                    </a:p>
                  </a:txBody>
                  <a:tcPr>
                    <a:solidFill>
                      <a:srgbClr val="0000FF"/>
                    </a:solidFill>
                  </a:tcPr>
                </a:tc>
                <a:tc>
                  <a:txBody>
                    <a:bodyPr/>
                    <a:lstStyle/>
                    <a:p>
                      <a:pPr algn="ctr"/>
                      <a:r>
                        <a:rPr lang="en-US" altLang="ja-JP" sz="2000" b="1" dirty="0" smtClean="0">
                          <a:solidFill>
                            <a:srgbClr val="FFFF00"/>
                          </a:solidFill>
                        </a:rPr>
                        <a:t>1.3</a:t>
                      </a:r>
                      <a:endParaRPr lang="ja-JP" altLang="en-US" sz="2000" b="1" dirty="0">
                        <a:solidFill>
                          <a:srgbClr val="FFFF00"/>
                        </a:solidFill>
                      </a:endParaRPr>
                    </a:p>
                  </a:txBody>
                  <a:tcPr>
                    <a:solidFill>
                      <a:srgbClr val="0000FF"/>
                    </a:solidFill>
                  </a:tcPr>
                </a:tc>
              </a:tr>
              <a:tr h="370840">
                <a:tc vMerge="1">
                  <a:txBody>
                    <a:bodyPr/>
                    <a:lstStyle/>
                    <a:p>
                      <a:endParaRPr kumimoji="1" lang="en-US" altLang="ja-JP" sz="800" b="1" baseline="-25000" dirty="0" smtClean="0">
                        <a:solidFill>
                          <a:srgbClr val="FF0000"/>
                        </a:solidFill>
                      </a:endParaRPr>
                    </a:p>
                  </a:txBody>
                  <a:tcPr/>
                </a:tc>
                <a:tc>
                  <a:txBody>
                    <a:bodyPr/>
                    <a:lstStyle/>
                    <a:p>
                      <a:r>
                        <a:rPr kumimoji="1" lang="en-US" altLang="ja-JP" sz="1800" b="1" dirty="0" smtClean="0">
                          <a:solidFill>
                            <a:srgbClr val="FF0000"/>
                          </a:solidFill>
                          <a:latin typeface="Symbol" pitchFamily="18" charset="2"/>
                        </a:rPr>
                        <a:t>L</a:t>
                      </a:r>
                      <a:r>
                        <a:rPr kumimoji="1" lang="en-US" altLang="ja-JP" sz="1800" b="1" baseline="30000" dirty="0" smtClean="0">
                          <a:solidFill>
                            <a:srgbClr val="FF0000"/>
                          </a:solidFill>
                        </a:rPr>
                        <a:t>5/2+</a:t>
                      </a:r>
                      <a:endParaRPr kumimoji="1" lang="en-US" altLang="ja-JP" sz="1800" b="1" baseline="-25000" dirty="0" smtClean="0">
                        <a:solidFill>
                          <a:srgbClr val="FF0000"/>
                        </a:solidFill>
                      </a:endParaRPr>
                    </a:p>
                  </a:txBody>
                  <a:tcPr/>
                </a:tc>
                <a:tc>
                  <a:txBody>
                    <a:bodyPr/>
                    <a:lstStyle/>
                    <a:p>
                      <a:pPr algn="ctr"/>
                      <a:r>
                        <a:rPr kumimoji="1" lang="en-US" altLang="ja-JP" sz="1800" dirty="0" smtClean="0"/>
                        <a:t>1820</a:t>
                      </a:r>
                      <a:endParaRPr kumimoji="1" lang="ja-JP" altLang="en-US" sz="1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800" dirty="0" smtClean="0"/>
                        <a:t>1/2</a:t>
                      </a:r>
                    </a:p>
                  </a:txBody>
                  <a:tcPr/>
                </a:tc>
                <a:tc>
                  <a:txBody>
                    <a:bodyPr/>
                    <a:lstStyle/>
                    <a:p>
                      <a:pPr algn="ctr"/>
                      <a:r>
                        <a:rPr lang="en-US" altLang="ja-JP" sz="1800" dirty="0" smtClean="0">
                          <a:solidFill>
                            <a:srgbClr val="FF0000"/>
                          </a:solidFill>
                        </a:rPr>
                        <a:t>3</a:t>
                      </a:r>
                      <a:r>
                        <a:rPr lang="en-US" altLang="ja-JP" sz="1800" dirty="0" smtClean="0"/>
                        <a:t>/5</a:t>
                      </a:r>
                      <a:endParaRPr lang="ja-JP" altLang="en-US" sz="1800" dirty="0"/>
                    </a:p>
                  </a:txBody>
                  <a:tcPr/>
                </a:tc>
                <a:tc>
                  <a:txBody>
                    <a:bodyPr/>
                    <a:lstStyle/>
                    <a:p>
                      <a:pPr algn="ctr"/>
                      <a:r>
                        <a:rPr lang="en-US" altLang="ja-JP" sz="1800" dirty="0" smtClean="0"/>
                        <a:t>0.52</a:t>
                      </a:r>
                      <a:endParaRPr lang="ja-JP" altLang="en-US" sz="1800" dirty="0"/>
                    </a:p>
                  </a:txBody>
                  <a:tcPr/>
                </a:tc>
                <a:tc>
                  <a:txBody>
                    <a:bodyPr/>
                    <a:lstStyle/>
                    <a:p>
                      <a:pPr algn="ctr"/>
                      <a:r>
                        <a:rPr lang="en-US" altLang="ja-JP" sz="2000" b="1" dirty="0" smtClean="0">
                          <a:solidFill>
                            <a:srgbClr val="FFFF00"/>
                          </a:solidFill>
                        </a:rPr>
                        <a:t>0.052</a:t>
                      </a:r>
                      <a:endParaRPr lang="ja-JP" altLang="en-US" sz="2000" b="1" dirty="0">
                        <a:solidFill>
                          <a:srgbClr val="FFFF00"/>
                        </a:solidFill>
                      </a:endParaRPr>
                    </a:p>
                  </a:txBody>
                  <a:tcPr>
                    <a:solidFill>
                      <a:srgbClr val="0000FF"/>
                    </a:solidFill>
                  </a:tcPr>
                </a:tc>
                <a:tc>
                  <a:txBody>
                    <a:bodyPr/>
                    <a:lstStyle/>
                    <a:p>
                      <a:pPr algn="ctr"/>
                      <a:r>
                        <a:rPr lang="en-US" altLang="ja-JP" sz="2000" b="1" dirty="0" smtClean="0">
                          <a:solidFill>
                            <a:srgbClr val="FFFF00"/>
                          </a:solidFill>
                        </a:rPr>
                        <a:t>2.8</a:t>
                      </a:r>
                      <a:endParaRPr lang="ja-JP" altLang="en-US" sz="2000" b="1" dirty="0">
                        <a:solidFill>
                          <a:srgbClr val="FFFF00"/>
                        </a:solidFill>
                      </a:endParaRPr>
                    </a:p>
                  </a:txBody>
                  <a:tcPr>
                    <a:solidFill>
                      <a:srgbClr val="0000FF"/>
                    </a:solidFill>
                  </a:tcPr>
                </a:tc>
              </a:tr>
            </a:tbl>
          </a:graphicData>
        </a:graphic>
      </p:graphicFrame>
      <p:sp>
        <p:nvSpPr>
          <p:cNvPr id="6" name="テキスト ボックス 5"/>
          <p:cNvSpPr txBox="1"/>
          <p:nvPr/>
        </p:nvSpPr>
        <p:spPr>
          <a:xfrm>
            <a:off x="187890" y="1911065"/>
            <a:ext cx="623889" cy="461665"/>
          </a:xfrm>
          <a:prstGeom prst="rect">
            <a:avLst/>
          </a:prstGeom>
          <a:noFill/>
        </p:spPr>
        <p:txBody>
          <a:bodyPr wrap="none" rtlCol="0">
            <a:spAutoFit/>
          </a:bodyPr>
          <a:lstStyle/>
          <a:p>
            <a:r>
              <a:rPr lang="en-US" altLang="ja-JP" sz="2400" i="1" dirty="0">
                <a:solidFill>
                  <a:prstClr val="white"/>
                </a:solidFill>
              </a:rPr>
              <a:t>L=0</a:t>
            </a:r>
            <a:endParaRPr lang="ja-JP" altLang="en-US" sz="2400" i="1" dirty="0">
              <a:solidFill>
                <a:prstClr val="white"/>
              </a:solidFill>
            </a:endParaRPr>
          </a:p>
        </p:txBody>
      </p:sp>
      <p:sp>
        <p:nvSpPr>
          <p:cNvPr id="7" name="テキスト ボックス 6"/>
          <p:cNvSpPr txBox="1"/>
          <p:nvPr/>
        </p:nvSpPr>
        <p:spPr>
          <a:xfrm>
            <a:off x="188912" y="3794960"/>
            <a:ext cx="623889" cy="461665"/>
          </a:xfrm>
          <a:prstGeom prst="rect">
            <a:avLst/>
          </a:prstGeom>
          <a:noFill/>
        </p:spPr>
        <p:txBody>
          <a:bodyPr wrap="none" rtlCol="0">
            <a:spAutoFit/>
          </a:bodyPr>
          <a:lstStyle/>
          <a:p>
            <a:r>
              <a:rPr lang="en-US" altLang="ja-JP" sz="2400" i="1" dirty="0">
                <a:solidFill>
                  <a:prstClr val="white"/>
                </a:solidFill>
              </a:rPr>
              <a:t>L=1</a:t>
            </a:r>
            <a:endParaRPr lang="ja-JP" altLang="en-US" sz="2400" i="1" dirty="0">
              <a:solidFill>
                <a:prstClr val="white"/>
              </a:solidFill>
            </a:endParaRPr>
          </a:p>
        </p:txBody>
      </p:sp>
      <p:sp>
        <p:nvSpPr>
          <p:cNvPr id="8" name="テキスト ボックス 7"/>
          <p:cNvSpPr txBox="1"/>
          <p:nvPr/>
        </p:nvSpPr>
        <p:spPr>
          <a:xfrm>
            <a:off x="222584" y="5678855"/>
            <a:ext cx="623889" cy="461665"/>
          </a:xfrm>
          <a:prstGeom prst="rect">
            <a:avLst/>
          </a:prstGeom>
          <a:noFill/>
        </p:spPr>
        <p:txBody>
          <a:bodyPr wrap="none" rtlCol="0">
            <a:spAutoFit/>
          </a:bodyPr>
          <a:lstStyle/>
          <a:p>
            <a:r>
              <a:rPr lang="en-US" altLang="ja-JP" sz="2400" i="1" dirty="0">
                <a:solidFill>
                  <a:prstClr val="white"/>
                </a:solidFill>
              </a:rPr>
              <a:t>L=2</a:t>
            </a:r>
            <a:endParaRPr lang="ja-JP" altLang="en-US" sz="2400" i="1" dirty="0">
              <a:solidFill>
                <a:prstClr val="white"/>
              </a:solidFill>
            </a:endParaRPr>
          </a:p>
        </p:txBody>
      </p:sp>
      <p:sp>
        <p:nvSpPr>
          <p:cNvPr id="12" name="右中かっこ 11"/>
          <p:cNvSpPr/>
          <p:nvPr/>
        </p:nvSpPr>
        <p:spPr>
          <a:xfrm>
            <a:off x="3181612" y="3707705"/>
            <a:ext cx="162837" cy="977029"/>
          </a:xfrm>
          <a:prstGeom prst="rightBrace">
            <a:avLst/>
          </a:pr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srgbClr val="0000FF"/>
              </a:solidFill>
            </a:endParaRPr>
          </a:p>
        </p:txBody>
      </p:sp>
      <p:sp>
        <p:nvSpPr>
          <p:cNvPr id="2" name="テキスト ボックス 1"/>
          <p:cNvSpPr txBox="1"/>
          <p:nvPr/>
        </p:nvSpPr>
        <p:spPr>
          <a:xfrm>
            <a:off x="3444722" y="3770335"/>
            <a:ext cx="2141292" cy="830997"/>
          </a:xfrm>
          <a:prstGeom prst="rect">
            <a:avLst/>
          </a:prstGeom>
          <a:solidFill>
            <a:srgbClr val="FFFFCC"/>
          </a:solidFill>
          <a:ln w="19050">
            <a:solidFill>
              <a:srgbClr val="0000FF"/>
            </a:solidFill>
          </a:ln>
        </p:spPr>
        <p:txBody>
          <a:bodyPr wrap="none" rtlCol="0">
            <a:spAutoFit/>
          </a:bodyPr>
          <a:lstStyle/>
          <a:p>
            <a:r>
              <a:rPr kumimoji="1" lang="en-US" altLang="ja-JP" sz="2400" dirty="0" smtClean="0"/>
              <a:t>excited </a:t>
            </a:r>
            <a:r>
              <a:rPr lang="en-US" altLang="ja-JP" sz="2400" dirty="0" smtClean="0"/>
              <a:t>t</a:t>
            </a:r>
            <a:r>
              <a:rPr kumimoji="1" lang="en-US" altLang="ja-JP" sz="2400" dirty="0" smtClean="0"/>
              <a:t>hrough</a:t>
            </a:r>
          </a:p>
          <a:p>
            <a:r>
              <a:rPr kumimoji="1" lang="en-US" altLang="ja-JP" sz="2400" dirty="0" smtClean="0"/>
              <a:t> </a:t>
            </a:r>
            <a:r>
              <a:rPr lang="en-US" altLang="ja-JP" sz="2400" b="1" i="1" dirty="0" smtClean="0">
                <a:solidFill>
                  <a:srgbClr val="FF0000"/>
                </a:solidFill>
                <a:latin typeface="Symbol" panose="05050102010706020507" pitchFamily="18" charset="2"/>
              </a:rPr>
              <a:t>l</a:t>
            </a:r>
            <a:r>
              <a:rPr lang="en-US" altLang="ja-JP" sz="2400" dirty="0"/>
              <a:t>/</a:t>
            </a:r>
            <a:r>
              <a:rPr lang="en-US" altLang="ja-JP" sz="2400" b="1" i="1" dirty="0" smtClean="0">
                <a:solidFill>
                  <a:srgbClr val="0000FF"/>
                </a:solidFill>
                <a:latin typeface="Symbol" panose="05050102010706020507" pitchFamily="18" charset="2"/>
              </a:rPr>
              <a:t>r</a:t>
            </a:r>
            <a:r>
              <a:rPr lang="en-US" altLang="ja-JP" sz="2400" dirty="0" smtClean="0"/>
              <a:t> </a:t>
            </a:r>
            <a:r>
              <a:rPr kumimoji="1" lang="en-US" altLang="ja-JP" sz="2400" dirty="0" smtClean="0"/>
              <a:t>mixing</a:t>
            </a:r>
            <a:endParaRPr kumimoji="1" lang="ja-JP" altLang="en-US" sz="2400" dirty="0"/>
          </a:p>
        </p:txBody>
      </p:sp>
      <p:cxnSp>
        <p:nvCxnSpPr>
          <p:cNvPr id="18" name="直線矢印コネクタ 17"/>
          <p:cNvCxnSpPr/>
          <p:nvPr/>
        </p:nvCxnSpPr>
        <p:spPr>
          <a:xfrm flipH="1">
            <a:off x="989556" y="1528175"/>
            <a:ext cx="0" cy="1260000"/>
          </a:xfrm>
          <a:prstGeom prst="straightConnector1">
            <a:avLst/>
          </a:prstGeom>
          <a:ln w="76200">
            <a:solidFill>
              <a:srgbClr val="FFFFCC"/>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flipH="1">
            <a:off x="991644" y="2775649"/>
            <a:ext cx="0" cy="2772000"/>
          </a:xfrm>
          <a:prstGeom prst="straightConnector1">
            <a:avLst/>
          </a:prstGeom>
          <a:ln w="76200">
            <a:solidFill>
              <a:srgbClr val="FFFFCC"/>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flipH="1">
            <a:off x="984259" y="5510520"/>
            <a:ext cx="0" cy="900000"/>
          </a:xfrm>
          <a:prstGeom prst="straightConnector1">
            <a:avLst/>
          </a:prstGeom>
          <a:ln w="76200">
            <a:solidFill>
              <a:srgbClr val="FFFFC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167919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スライド番号プレースホルダ 75"/>
          <p:cNvSpPr>
            <a:spLocks noGrp="1"/>
          </p:cNvSpPr>
          <p:nvPr>
            <p:ph type="sldNum" sz="quarter" idx="12"/>
          </p:nvPr>
        </p:nvSpPr>
        <p:spPr/>
        <p:txBody>
          <a:bodyPr/>
          <a:lstStyle/>
          <a:p>
            <a:pPr>
              <a:defRPr/>
            </a:pPr>
            <a:fld id="{8D2EEB9A-094D-4D65-8868-4E3114C651C9}" type="slidenum">
              <a:rPr lang="ja-JP" altLang="en-US" smtClean="0">
                <a:solidFill>
                  <a:prstClr val="white"/>
                </a:solidFill>
              </a:rPr>
              <a:pPr>
                <a:defRPr/>
              </a:pPr>
              <a:t>58</a:t>
            </a:fld>
            <a:endParaRPr lang="ja-JP" altLang="en-US" dirty="0">
              <a:solidFill>
                <a:prstClr val="white"/>
              </a:solidFill>
            </a:endParaRPr>
          </a:p>
        </p:txBody>
      </p:sp>
      <p:sp>
        <p:nvSpPr>
          <p:cNvPr id="58" name="タイトル 1"/>
          <p:cNvSpPr>
            <a:spLocks noGrp="1"/>
          </p:cNvSpPr>
          <p:nvPr>
            <p:ph type="title"/>
          </p:nvPr>
        </p:nvSpPr>
        <p:spPr>
          <a:xfrm>
            <a:off x="457200" y="116632"/>
            <a:ext cx="8229600" cy="1143000"/>
          </a:xfrm>
        </p:spPr>
        <p:txBody>
          <a:bodyPr/>
          <a:lstStyle/>
          <a:p>
            <a:pPr lvl="0"/>
            <a:r>
              <a:rPr lang="en-US" altLang="ja-JP" sz="4000" dirty="0">
                <a:solidFill>
                  <a:schemeClr val="bg1"/>
                </a:solidFill>
              </a:rPr>
              <a:t>Production Rate</a:t>
            </a:r>
            <a:endParaRPr lang="ja-JP" altLang="en-US" sz="4000" dirty="0">
              <a:solidFill>
                <a:schemeClr val="bg1"/>
              </a:solidFill>
            </a:endParaRPr>
          </a:p>
        </p:txBody>
      </p:sp>
      <p:sp>
        <p:nvSpPr>
          <p:cNvPr id="88" name="テキスト ボックス 87"/>
          <p:cNvSpPr txBox="1"/>
          <p:nvPr/>
        </p:nvSpPr>
        <p:spPr>
          <a:xfrm>
            <a:off x="767291" y="4725146"/>
            <a:ext cx="3108287" cy="830997"/>
          </a:xfrm>
          <a:prstGeom prst="rect">
            <a:avLst/>
          </a:prstGeom>
          <a:noFill/>
        </p:spPr>
        <p:txBody>
          <a:bodyPr wrap="none" rtlCol="0">
            <a:spAutoFit/>
          </a:bodyPr>
          <a:lstStyle/>
          <a:p>
            <a:pPr>
              <a:buFont typeface="Arial" pitchFamily="34" charset="0"/>
              <a:buChar char="•"/>
            </a:pPr>
            <a:r>
              <a:rPr lang="en-US" altLang="ja-JP" sz="2400" dirty="0">
                <a:solidFill>
                  <a:prstClr val="white"/>
                </a:solidFill>
              </a:rPr>
              <a:t> </a:t>
            </a:r>
            <a:r>
              <a:rPr lang="en-US" altLang="ja-JP" sz="2400" i="1" dirty="0">
                <a:solidFill>
                  <a:prstClr val="white"/>
                </a:solidFill>
              </a:rPr>
              <a:t>t</a:t>
            </a:r>
            <a:r>
              <a:rPr lang="en-US" altLang="ja-JP" sz="2400" dirty="0">
                <a:solidFill>
                  <a:prstClr val="white"/>
                </a:solidFill>
              </a:rPr>
              <a:t>-channel </a:t>
            </a:r>
            <a:r>
              <a:rPr lang="en-US" altLang="ja-JP" sz="2400" i="1" dirty="0">
                <a:solidFill>
                  <a:prstClr val="white"/>
                </a:solidFill>
              </a:rPr>
              <a:t>D*</a:t>
            </a:r>
            <a:r>
              <a:rPr lang="en-US" altLang="ja-JP" sz="2400" dirty="0">
                <a:solidFill>
                  <a:prstClr val="white"/>
                </a:solidFill>
              </a:rPr>
              <a:t> </a:t>
            </a:r>
            <a:r>
              <a:rPr lang="en-US" altLang="ja-JP" sz="2400" i="1" dirty="0" err="1" smtClean="0">
                <a:solidFill>
                  <a:srgbClr val="FFFF00"/>
                </a:solidFill>
              </a:rPr>
              <a:t>Reggeon</a:t>
            </a:r>
            <a:endParaRPr lang="en-US" altLang="ja-JP" sz="2400" i="1" dirty="0">
              <a:solidFill>
                <a:srgbClr val="FFFF00"/>
              </a:solidFill>
            </a:endParaRPr>
          </a:p>
          <a:p>
            <a:r>
              <a:rPr lang="en-US" altLang="ja-JP" sz="2400" dirty="0">
                <a:solidFill>
                  <a:prstClr val="white"/>
                </a:solidFill>
              </a:rPr>
              <a:t>     at a forward angle</a:t>
            </a:r>
          </a:p>
        </p:txBody>
      </p:sp>
      <p:grpSp>
        <p:nvGrpSpPr>
          <p:cNvPr id="102" name="グループ化 101"/>
          <p:cNvGrpSpPr/>
          <p:nvPr/>
        </p:nvGrpSpPr>
        <p:grpSpPr>
          <a:xfrm>
            <a:off x="4139952" y="1196754"/>
            <a:ext cx="5004048" cy="5295493"/>
            <a:chOff x="4067944" y="1196752"/>
            <a:chExt cx="5004048" cy="5295493"/>
          </a:xfrm>
        </p:grpSpPr>
        <p:sp>
          <p:nvSpPr>
            <p:cNvPr id="101" name="テキスト ボックス 100"/>
            <p:cNvSpPr txBox="1"/>
            <p:nvPr/>
          </p:nvSpPr>
          <p:spPr>
            <a:xfrm>
              <a:off x="4067944" y="2989108"/>
              <a:ext cx="4608512" cy="1954381"/>
            </a:xfrm>
            <a:prstGeom prst="rect">
              <a:avLst/>
            </a:prstGeom>
            <a:noFill/>
          </p:spPr>
          <p:txBody>
            <a:bodyPr wrap="square" rtlCol="0">
              <a:spAutoFit/>
            </a:bodyPr>
            <a:lstStyle/>
            <a:p>
              <a:pPr marL="514350" indent="-514350"/>
              <a:r>
                <a:rPr lang="en-US" altLang="ja-JP" sz="2800" dirty="0">
                  <a:solidFill>
                    <a:prstClr val="white"/>
                  </a:solidFill>
                </a:rPr>
                <a:t>and depend on:</a:t>
              </a:r>
            </a:p>
            <a:p>
              <a:pPr marL="514350" indent="-514350"/>
              <a:endParaRPr lang="en-US" altLang="ja-JP" sz="900" dirty="0">
                <a:solidFill>
                  <a:prstClr val="white"/>
                </a:solidFill>
              </a:endParaRPr>
            </a:p>
            <a:p>
              <a:pPr marL="514350" indent="-514350"/>
              <a:r>
                <a:rPr lang="en-US" altLang="ja-JP" sz="2800" dirty="0">
                  <a:solidFill>
                    <a:prstClr val="white"/>
                  </a:solidFill>
                </a:rPr>
                <a:t>   1. Spin/</a:t>
              </a:r>
              <a:r>
                <a:rPr lang="en-US" altLang="ja-JP" sz="2800" dirty="0" err="1">
                  <a:solidFill>
                    <a:prstClr val="white"/>
                  </a:solidFill>
                </a:rPr>
                <a:t>Isospin</a:t>
              </a:r>
              <a:r>
                <a:rPr lang="en-US" altLang="ja-JP" sz="2800" dirty="0">
                  <a:solidFill>
                    <a:prstClr val="white"/>
                  </a:solidFill>
                </a:rPr>
                <a:t> </a:t>
              </a:r>
              <a:r>
                <a:rPr lang="en-US" altLang="ja-JP" sz="2800" dirty="0" err="1">
                  <a:solidFill>
                    <a:prstClr val="white"/>
                  </a:solidFill>
                </a:rPr>
                <a:t>Config</a:t>
              </a:r>
              <a:r>
                <a:rPr lang="en-US" altLang="ja-JP" sz="2800" dirty="0">
                  <a:solidFill>
                    <a:prstClr val="white"/>
                  </a:solidFill>
                </a:rPr>
                <a:t>. of </a:t>
              </a:r>
              <a:r>
                <a:rPr lang="en-US" altLang="ja-JP" sz="2800" i="1" dirty="0" err="1">
                  <a:solidFill>
                    <a:prstClr val="white"/>
                  </a:solidFill>
                </a:rPr>
                <a:t>Y</a:t>
              </a:r>
              <a:r>
                <a:rPr lang="en-US" altLang="ja-JP" sz="2800" i="1" baseline="-25000" dirty="0" err="1">
                  <a:solidFill>
                    <a:prstClr val="white"/>
                  </a:solidFill>
                </a:rPr>
                <a:t>c</a:t>
              </a:r>
              <a:endParaRPr lang="en-US" altLang="ja-JP" sz="2800" i="1" baseline="-25000" dirty="0">
                <a:solidFill>
                  <a:prstClr val="white"/>
                </a:solidFill>
              </a:endParaRPr>
            </a:p>
            <a:p>
              <a:pPr marL="514350" indent="-514350"/>
              <a:r>
                <a:rPr lang="en-US" altLang="ja-JP" sz="2800" dirty="0">
                  <a:solidFill>
                    <a:prstClr val="white"/>
                  </a:solidFill>
                </a:rPr>
                <a:t>   </a:t>
              </a:r>
            </a:p>
            <a:p>
              <a:pPr marL="514350" indent="-514350"/>
              <a:r>
                <a:rPr lang="en-US" altLang="ja-JP" sz="2800" dirty="0">
                  <a:solidFill>
                    <a:prstClr val="white"/>
                  </a:solidFill>
                </a:rPr>
                <a:t>   2. Momentum transfer (</a:t>
              </a:r>
              <a:r>
                <a:rPr lang="en-US" altLang="ja-JP" sz="2800" i="1" dirty="0" err="1">
                  <a:solidFill>
                    <a:prstClr val="white"/>
                  </a:solidFill>
                </a:rPr>
                <a:t>q</a:t>
              </a:r>
              <a:r>
                <a:rPr lang="en-US" altLang="ja-JP" sz="2800" i="1" baseline="-25000" dirty="0" err="1">
                  <a:solidFill>
                    <a:prstClr val="white"/>
                  </a:solidFill>
                </a:rPr>
                <a:t>eff</a:t>
              </a:r>
              <a:r>
                <a:rPr lang="en-US" altLang="ja-JP" sz="2800" dirty="0">
                  <a:solidFill>
                    <a:prstClr val="white"/>
                  </a:solidFill>
                </a:rPr>
                <a:t>)</a:t>
              </a:r>
              <a:endParaRPr lang="en-US" altLang="ja-JP" sz="2800" i="1" baseline="-25000" dirty="0">
                <a:solidFill>
                  <a:prstClr val="white"/>
                </a:solidFill>
              </a:endParaRPr>
            </a:p>
          </p:txBody>
        </p:sp>
        <p:sp>
          <p:nvSpPr>
            <p:cNvPr id="32" name="テキスト ボックス 31"/>
            <p:cNvSpPr txBox="1"/>
            <p:nvPr/>
          </p:nvSpPr>
          <p:spPr>
            <a:xfrm>
              <a:off x="4067944" y="1196752"/>
              <a:ext cx="5004048" cy="1815882"/>
            </a:xfrm>
            <a:prstGeom prst="rect">
              <a:avLst/>
            </a:prstGeom>
            <a:noFill/>
          </p:spPr>
          <p:txBody>
            <a:bodyPr wrap="square" rtlCol="0">
              <a:spAutoFit/>
            </a:bodyPr>
            <a:lstStyle/>
            <a:p>
              <a:r>
                <a:rPr lang="en-US" altLang="ja-JP" sz="2800" dirty="0">
                  <a:solidFill>
                    <a:prstClr val="white"/>
                  </a:solidFill>
                </a:rPr>
                <a:t>Production Rates are determined by the overlap of WFs</a:t>
              </a:r>
            </a:p>
            <a:p>
              <a:pPr marL="514350" indent="-514350">
                <a:buFontTx/>
                <a:buAutoNum type="arabicPeriod"/>
              </a:pPr>
              <a:endParaRPr lang="en-US" altLang="ja-JP" sz="2800" dirty="0">
                <a:solidFill>
                  <a:prstClr val="white"/>
                </a:solidFill>
              </a:endParaRPr>
            </a:p>
            <a:p>
              <a:pPr marL="514350" indent="-514350"/>
              <a:endParaRPr lang="en-US" altLang="ja-JP" sz="2800" dirty="0">
                <a:solidFill>
                  <a:prstClr val="white"/>
                </a:solidFill>
              </a:endParaRPr>
            </a:p>
          </p:txBody>
        </p:sp>
        <p:graphicFrame>
          <p:nvGraphicFramePr>
            <p:cNvPr id="271368" name="Object 3"/>
            <p:cNvGraphicFramePr>
              <a:graphicFrameLocks noChangeAspect="1"/>
            </p:cNvGraphicFramePr>
            <p:nvPr/>
          </p:nvGraphicFramePr>
          <p:xfrm>
            <a:off x="4572000" y="5013176"/>
            <a:ext cx="3960813" cy="504825"/>
          </p:xfrm>
          <a:graphic>
            <a:graphicData uri="http://schemas.openxmlformats.org/presentationml/2006/ole">
              <mc:AlternateContent xmlns:mc="http://schemas.openxmlformats.org/markup-compatibility/2006">
                <mc:Choice xmlns:v="urn:schemas-microsoft-com:vml" Requires="v">
                  <p:oleObj spid="_x0000_s4558" name="数式" r:id="rId4" imgW="1828800" imgH="254000" progId="Equation.3">
                    <p:embed/>
                  </p:oleObj>
                </mc:Choice>
                <mc:Fallback>
                  <p:oleObj name="数式" r:id="rId4" imgW="1828800" imgH="254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5013176"/>
                          <a:ext cx="3960813" cy="504825"/>
                        </a:xfrm>
                        <a:prstGeom prst="rect">
                          <a:avLst/>
                        </a:prstGeom>
                        <a:solidFill>
                          <a:srgbClr val="00FFFF"/>
                        </a:solidFill>
                      </p:spPr>
                    </p:pic>
                  </p:oleObj>
                </mc:Fallback>
              </mc:AlternateContent>
            </a:graphicData>
          </a:graphic>
        </p:graphicFrame>
        <p:sp>
          <p:nvSpPr>
            <p:cNvPr id="99" name="テキスト ボックス 98"/>
            <p:cNvSpPr txBox="1"/>
            <p:nvPr/>
          </p:nvSpPr>
          <p:spPr>
            <a:xfrm>
              <a:off x="4932040" y="5661248"/>
              <a:ext cx="3673378" cy="830997"/>
            </a:xfrm>
            <a:prstGeom prst="rect">
              <a:avLst/>
            </a:prstGeom>
            <a:noFill/>
          </p:spPr>
          <p:txBody>
            <a:bodyPr wrap="none" rtlCol="0">
              <a:spAutoFit/>
            </a:bodyPr>
            <a:lstStyle/>
            <a:p>
              <a:r>
                <a:rPr lang="en-US" altLang="ja-JP" sz="2400" i="1" dirty="0">
                  <a:solidFill>
                    <a:prstClr val="white"/>
                  </a:solidFill>
                </a:rPr>
                <a:t>A</a:t>
              </a:r>
              <a:r>
                <a:rPr lang="en-US" altLang="ja-JP" sz="2400" dirty="0">
                  <a:solidFill>
                    <a:prstClr val="white"/>
                  </a:solidFill>
                </a:rPr>
                <a:t>~0.42 </a:t>
              </a:r>
              <a:r>
                <a:rPr lang="en-US" altLang="ja-JP" sz="2400" dirty="0" err="1">
                  <a:solidFill>
                    <a:prstClr val="white"/>
                  </a:solidFill>
                </a:rPr>
                <a:t>GeV</a:t>
              </a:r>
              <a:r>
                <a:rPr lang="en-US" altLang="ja-JP" sz="2400" dirty="0">
                  <a:solidFill>
                    <a:prstClr val="white"/>
                  </a:solidFill>
                </a:rPr>
                <a:t> ([Baryon size]</a:t>
              </a:r>
              <a:r>
                <a:rPr lang="en-US" altLang="ja-JP" sz="2400" baseline="30000" dirty="0">
                  <a:solidFill>
                    <a:prstClr val="white"/>
                  </a:solidFill>
                </a:rPr>
                <a:t>-1</a:t>
              </a:r>
              <a:r>
                <a:rPr lang="en-US" altLang="ja-JP" sz="2400" dirty="0">
                  <a:solidFill>
                    <a:prstClr val="white"/>
                  </a:solidFill>
                </a:rPr>
                <a:t>)</a:t>
              </a:r>
            </a:p>
            <a:p>
              <a:r>
                <a:rPr lang="en-US" altLang="ja-JP" sz="2400" i="1" dirty="0">
                  <a:solidFill>
                    <a:prstClr val="white"/>
                  </a:solidFill>
                </a:rPr>
                <a:t>q</a:t>
              </a:r>
              <a:r>
                <a:rPr lang="en-US" altLang="ja-JP" sz="2400" i="1" baseline="-25000" dirty="0">
                  <a:solidFill>
                    <a:prstClr val="white"/>
                  </a:solidFill>
                </a:rPr>
                <a:t>eff</a:t>
              </a:r>
              <a:r>
                <a:rPr lang="en-US" altLang="ja-JP" sz="2400" dirty="0">
                  <a:solidFill>
                    <a:prstClr val="white"/>
                  </a:solidFill>
                </a:rPr>
                <a:t>~1.4 </a:t>
              </a:r>
              <a:r>
                <a:rPr lang="en-US" altLang="ja-JP" sz="2400" dirty="0" err="1">
                  <a:solidFill>
                    <a:prstClr val="white"/>
                  </a:solidFill>
                </a:rPr>
                <a:t>GeV</a:t>
              </a:r>
              <a:r>
                <a:rPr lang="en-US" altLang="ja-JP" sz="2400" dirty="0">
                  <a:solidFill>
                    <a:prstClr val="white"/>
                  </a:solidFill>
                </a:rPr>
                <a:t>/c</a:t>
              </a:r>
            </a:p>
          </p:txBody>
        </p:sp>
        <p:sp>
          <p:nvSpPr>
            <p:cNvPr id="100" name="テキスト ボックス 99"/>
            <p:cNvSpPr txBox="1"/>
            <p:nvPr/>
          </p:nvSpPr>
          <p:spPr>
            <a:xfrm>
              <a:off x="4932040" y="4005064"/>
              <a:ext cx="2550698" cy="461665"/>
            </a:xfrm>
            <a:prstGeom prst="rect">
              <a:avLst/>
            </a:prstGeom>
            <a:noFill/>
          </p:spPr>
          <p:txBody>
            <a:bodyPr wrap="none" rtlCol="0">
              <a:spAutoFit/>
            </a:bodyPr>
            <a:lstStyle/>
            <a:p>
              <a:r>
                <a:rPr lang="en-US" altLang="ja-JP" sz="2400" i="1" dirty="0">
                  <a:solidFill>
                    <a:prstClr val="white"/>
                  </a:solidFill>
                </a:rPr>
                <a:t>Spin/</a:t>
              </a:r>
              <a:r>
                <a:rPr lang="en-US" altLang="ja-JP" sz="2400" i="1" dirty="0" err="1">
                  <a:solidFill>
                    <a:prstClr val="white"/>
                  </a:solidFill>
                </a:rPr>
                <a:t>Isospin</a:t>
              </a:r>
              <a:r>
                <a:rPr lang="en-US" altLang="ja-JP" sz="2400" i="1" dirty="0">
                  <a:solidFill>
                    <a:prstClr val="white"/>
                  </a:solidFill>
                </a:rPr>
                <a:t> Factor</a:t>
              </a:r>
              <a:endParaRPr lang="ja-JP" altLang="en-US" sz="2400" dirty="0">
                <a:solidFill>
                  <a:prstClr val="white"/>
                </a:solidFill>
              </a:endParaRPr>
            </a:p>
          </p:txBody>
        </p:sp>
        <p:graphicFrame>
          <p:nvGraphicFramePr>
            <p:cNvPr id="271369" name="Object 5"/>
            <p:cNvGraphicFramePr>
              <a:graphicFrameLocks noChangeAspect="1"/>
            </p:cNvGraphicFramePr>
            <p:nvPr/>
          </p:nvGraphicFramePr>
          <p:xfrm>
            <a:off x="4499992" y="2287216"/>
            <a:ext cx="3308350" cy="493712"/>
          </p:xfrm>
          <a:graphic>
            <a:graphicData uri="http://schemas.openxmlformats.org/presentationml/2006/ole">
              <mc:AlternateContent xmlns:mc="http://schemas.openxmlformats.org/markup-compatibility/2006">
                <mc:Choice xmlns:v="urn:schemas-microsoft-com:vml" Requires="v">
                  <p:oleObj spid="_x0000_s4559" name="数式" r:id="rId6" imgW="1828800" imgH="279400" progId="Equation.3">
                    <p:embed/>
                  </p:oleObj>
                </mc:Choice>
                <mc:Fallback>
                  <p:oleObj name="数式" r:id="rId6" imgW="1828800" imgH="2794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9992" y="2287216"/>
                          <a:ext cx="3308350" cy="493712"/>
                        </a:xfrm>
                        <a:prstGeom prst="rect">
                          <a:avLst/>
                        </a:prstGeom>
                        <a:solidFill>
                          <a:schemeClr val="bg1"/>
                        </a:solidFill>
                      </p:spPr>
                    </p:pic>
                  </p:oleObj>
                </mc:Fallback>
              </mc:AlternateContent>
            </a:graphicData>
          </a:graphic>
        </p:graphicFrame>
      </p:grpSp>
      <p:grpSp>
        <p:nvGrpSpPr>
          <p:cNvPr id="115" name="グループ化 114"/>
          <p:cNvGrpSpPr/>
          <p:nvPr/>
        </p:nvGrpSpPr>
        <p:grpSpPr>
          <a:xfrm>
            <a:off x="211035" y="1340768"/>
            <a:ext cx="3784903" cy="3168352"/>
            <a:chOff x="211033" y="1340768"/>
            <a:chExt cx="3784903" cy="3168352"/>
          </a:xfrm>
        </p:grpSpPr>
        <p:sp>
          <p:nvSpPr>
            <p:cNvPr id="59" name="正方形/長方形 58"/>
            <p:cNvSpPr/>
            <p:nvPr/>
          </p:nvSpPr>
          <p:spPr>
            <a:xfrm>
              <a:off x="251519" y="1340768"/>
              <a:ext cx="3672408" cy="3168352"/>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36" name="図形グループ 39"/>
            <p:cNvGrpSpPr/>
            <p:nvPr/>
          </p:nvGrpSpPr>
          <p:grpSpPr>
            <a:xfrm flipV="1">
              <a:off x="2712352" y="2292598"/>
              <a:ext cx="947311" cy="1590637"/>
              <a:chOff x="5508203" y="2737888"/>
              <a:chExt cx="1184139" cy="1988295"/>
            </a:xfrm>
          </p:grpSpPr>
          <p:sp>
            <p:nvSpPr>
              <p:cNvPr id="96" name="円/楕円 95"/>
              <p:cNvSpPr>
                <a:spLocks noChangeAspect="1"/>
              </p:cNvSpPr>
              <p:nvPr/>
            </p:nvSpPr>
            <p:spPr bwMode="auto">
              <a:xfrm>
                <a:off x="5508203" y="2737888"/>
                <a:ext cx="1184139" cy="1988295"/>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97" name="円/楕円 96"/>
              <p:cNvSpPr>
                <a:spLocks noChangeAspect="1"/>
              </p:cNvSpPr>
              <p:nvPr/>
            </p:nvSpPr>
            <p:spPr bwMode="auto">
              <a:xfrm rot="21489812">
                <a:off x="5734431" y="3026729"/>
                <a:ext cx="740666" cy="515174"/>
              </a:xfrm>
              <a:prstGeom prst="ellipse">
                <a:avLst/>
              </a:prstGeom>
              <a:solidFill>
                <a:srgbClr val="FFFFCC"/>
              </a:solidFill>
              <a:ln>
                <a:solidFill>
                  <a:srgbClr val="385D8A"/>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98" name="円/楕円 97"/>
              <p:cNvSpPr/>
              <p:nvPr/>
            </p:nvSpPr>
            <p:spPr bwMode="auto">
              <a:xfrm rot="21489812">
                <a:off x="5827346" y="3183997"/>
                <a:ext cx="189560" cy="184383"/>
              </a:xfrm>
              <a:prstGeom prst="ellipse">
                <a:avLst/>
              </a:prstGeom>
              <a:solidFill>
                <a:srgbClr val="00B05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103" name="円/楕円 56"/>
              <p:cNvSpPr/>
              <p:nvPr/>
            </p:nvSpPr>
            <p:spPr bwMode="auto">
              <a:xfrm rot="21489812">
                <a:off x="6173762" y="3197010"/>
                <a:ext cx="187033" cy="189409"/>
              </a:xfrm>
              <a:prstGeom prst="ellipse">
                <a:avLst/>
              </a:prstGeom>
              <a:solidFill>
                <a:srgbClr val="FF000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cxnSp>
            <p:nvCxnSpPr>
              <p:cNvPr id="104" name="直線コネクタ 103"/>
              <p:cNvCxnSpPr/>
              <p:nvPr/>
            </p:nvCxnSpPr>
            <p:spPr>
              <a:xfrm>
                <a:off x="6099161" y="3364837"/>
                <a:ext cx="1" cy="495432"/>
              </a:xfrm>
              <a:prstGeom prst="line">
                <a:avLst/>
              </a:prstGeom>
              <a:ln w="38100" cmpd="sng">
                <a:solidFill>
                  <a:srgbClr val="FFFF00"/>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05" name="円/楕円 104"/>
              <p:cNvSpPr>
                <a:spLocks noChangeAspect="1"/>
              </p:cNvSpPr>
              <p:nvPr/>
            </p:nvSpPr>
            <p:spPr bwMode="auto">
              <a:xfrm rot="21489812">
                <a:off x="5922088" y="3915612"/>
                <a:ext cx="379125" cy="384728"/>
              </a:xfrm>
              <a:prstGeom prst="ellipse">
                <a:avLst/>
              </a:prstGeom>
              <a:solidFill>
                <a:srgbClr val="0000FF"/>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cxnSp>
            <p:nvCxnSpPr>
              <p:cNvPr id="106" name="直線コネクタ 105"/>
              <p:cNvCxnSpPr/>
              <p:nvPr/>
            </p:nvCxnSpPr>
            <p:spPr>
              <a:xfrm rot="21489812" flipH="1">
                <a:off x="5935727" y="3286583"/>
                <a:ext cx="310168" cy="0"/>
              </a:xfrm>
              <a:prstGeom prst="line">
                <a:avLst/>
              </a:prstGeom>
              <a:ln>
                <a:solidFill>
                  <a:srgbClr val="0000CC"/>
                </a:solidFill>
              </a:ln>
              <a:effectLst>
                <a:glow rad="228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cxnSp>
          <p:nvCxnSpPr>
            <p:cNvPr id="54" name="直線コネクタ 53"/>
            <p:cNvCxnSpPr>
              <a:stCxn id="62" idx="4"/>
              <a:endCxn id="63" idx="0"/>
            </p:cNvCxnSpPr>
            <p:nvPr/>
          </p:nvCxnSpPr>
          <p:spPr>
            <a:xfrm>
              <a:off x="1808628" y="1867343"/>
              <a:ext cx="3979" cy="881361"/>
            </a:xfrm>
            <a:prstGeom prst="line">
              <a:avLst/>
            </a:prstGeom>
            <a:ln w="762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V="1">
              <a:off x="960965" y="2790391"/>
              <a:ext cx="856422" cy="77855"/>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円/楕円 61"/>
            <p:cNvSpPr/>
            <p:nvPr/>
          </p:nvSpPr>
          <p:spPr>
            <a:xfrm>
              <a:off x="1777485" y="1805058"/>
              <a:ext cx="62284" cy="62285"/>
            </a:xfrm>
            <a:prstGeom prst="ellipse">
              <a:avLst/>
            </a:prstGeom>
            <a:solidFill>
              <a:schemeClr val="tx1"/>
            </a:solidFill>
            <a:ln w="285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3" name="円/楕円 62"/>
            <p:cNvSpPr/>
            <p:nvPr/>
          </p:nvSpPr>
          <p:spPr>
            <a:xfrm>
              <a:off x="1781465" y="2748704"/>
              <a:ext cx="62284" cy="62285"/>
            </a:xfrm>
            <a:prstGeom prst="ellipse">
              <a:avLst/>
            </a:prstGeom>
            <a:solidFill>
              <a:schemeClr val="tx1"/>
            </a:solidFill>
            <a:ln w="285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4" name="正方形/長方形 63"/>
            <p:cNvSpPr/>
            <p:nvPr/>
          </p:nvSpPr>
          <p:spPr>
            <a:xfrm>
              <a:off x="1312315" y="2078000"/>
              <a:ext cx="2683621" cy="461665"/>
            </a:xfrm>
            <a:prstGeom prst="rect">
              <a:avLst/>
            </a:prstGeom>
            <a:ln w="28575" cmpd="sng">
              <a:noFill/>
            </a:ln>
          </p:spPr>
          <p:txBody>
            <a:bodyPr wrap="square">
              <a:spAutoFit/>
            </a:bodyPr>
            <a:lstStyle/>
            <a:p>
              <a:r>
                <a:rPr lang="en-US" altLang="ja-JP" sz="2400" b="1" i="1" dirty="0">
                  <a:solidFill>
                    <a:prstClr val="black"/>
                  </a:solidFill>
                </a:rPr>
                <a:t>D</a:t>
              </a:r>
              <a:r>
                <a:rPr lang="en-US" altLang="ja-JP" sz="2400" b="1" baseline="30000" dirty="0" smtClean="0">
                  <a:solidFill>
                    <a:prstClr val="black"/>
                  </a:solidFill>
                </a:rPr>
                <a:t>*</a:t>
              </a:r>
              <a:r>
                <a:rPr lang="en-US" altLang="ja-JP" sz="2400" b="1" dirty="0" smtClean="0">
                  <a:solidFill>
                    <a:prstClr val="black"/>
                  </a:solidFill>
                </a:rPr>
                <a:t>    </a:t>
              </a:r>
              <a:r>
                <a:rPr lang="en-US" altLang="ja-JP" sz="2400" b="1" dirty="0">
                  <a:solidFill>
                    <a:prstClr val="black"/>
                  </a:solidFill>
                </a:rPr>
                <a:t>(</a:t>
              </a:r>
              <a:r>
                <a:rPr lang="en-US" altLang="ja-JP" sz="2400" b="1" i="1" dirty="0">
                  <a:solidFill>
                    <a:prstClr val="black"/>
                  </a:solidFill>
                </a:rPr>
                <a:t>q</a:t>
              </a:r>
              <a:r>
                <a:rPr lang="en-US" altLang="ja-JP" sz="2400" dirty="0">
                  <a:solidFill>
                    <a:prstClr val="black"/>
                  </a:solidFill>
                </a:rPr>
                <a:t>: </a:t>
              </a:r>
              <a:r>
                <a:rPr lang="en-US" altLang="ja-JP" dirty="0">
                  <a:solidFill>
                    <a:prstClr val="black"/>
                  </a:solidFill>
                </a:rPr>
                <a:t>mom. transfer</a:t>
              </a:r>
              <a:r>
                <a:rPr lang="en-US" altLang="ja-JP" sz="2400" b="1" dirty="0">
                  <a:solidFill>
                    <a:prstClr val="black"/>
                  </a:solidFill>
                </a:rPr>
                <a:t>)</a:t>
              </a:r>
              <a:endParaRPr lang="ja-JP" altLang="en-US" sz="2400" b="1" dirty="0">
                <a:solidFill>
                  <a:prstClr val="black"/>
                </a:solidFill>
              </a:endParaRPr>
            </a:p>
          </p:txBody>
        </p:sp>
        <p:sp>
          <p:nvSpPr>
            <p:cNvPr id="65" name="正方形/長方形 64"/>
            <p:cNvSpPr/>
            <p:nvPr/>
          </p:nvSpPr>
          <p:spPr>
            <a:xfrm>
              <a:off x="449614" y="1412776"/>
              <a:ext cx="593993" cy="461665"/>
            </a:xfrm>
            <a:prstGeom prst="rect">
              <a:avLst/>
            </a:prstGeom>
            <a:ln w="28575" cmpd="sng">
              <a:noFill/>
            </a:ln>
          </p:spPr>
          <p:txBody>
            <a:bodyPr wrap="square">
              <a:spAutoFit/>
            </a:bodyPr>
            <a:lstStyle/>
            <a:p>
              <a:r>
                <a:rPr lang="en-US" altLang="ja-JP" sz="2400" b="1" i="1" dirty="0">
                  <a:solidFill>
                    <a:prstClr val="black"/>
                  </a:solidFill>
                  <a:latin typeface="Symbol" pitchFamily="18" charset="2"/>
                </a:rPr>
                <a:t>p</a:t>
              </a:r>
              <a:r>
                <a:rPr lang="en-US" altLang="ja-JP" sz="2400" b="1" i="1" baseline="30000" dirty="0">
                  <a:solidFill>
                    <a:prstClr val="black"/>
                  </a:solidFill>
                  <a:latin typeface="Symbol" pitchFamily="18" charset="2"/>
                </a:rPr>
                <a:t>-</a:t>
              </a:r>
              <a:endParaRPr lang="ja-JP" altLang="en-US" sz="2400" b="1" i="1" baseline="30000" dirty="0">
                <a:solidFill>
                  <a:prstClr val="black"/>
                </a:solidFill>
                <a:latin typeface="Symbol" pitchFamily="18" charset="2"/>
              </a:endParaRPr>
            </a:p>
          </p:txBody>
        </p:sp>
        <p:cxnSp>
          <p:nvCxnSpPr>
            <p:cNvPr id="66" name="直線コネクタ 65"/>
            <p:cNvCxnSpPr/>
            <p:nvPr/>
          </p:nvCxnSpPr>
          <p:spPr>
            <a:xfrm>
              <a:off x="1817386" y="2790391"/>
              <a:ext cx="1098429" cy="62545"/>
            </a:xfrm>
            <a:prstGeom prst="line">
              <a:avLst/>
            </a:prstGeom>
            <a:ln w="76200" cmpd="sng">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8" name="図形グループ 72"/>
            <p:cNvGrpSpPr/>
            <p:nvPr/>
          </p:nvGrpSpPr>
          <p:grpSpPr>
            <a:xfrm>
              <a:off x="211033" y="2491228"/>
              <a:ext cx="853288" cy="1240234"/>
              <a:chOff x="6615082" y="3903877"/>
              <a:chExt cx="1066610" cy="1550292"/>
            </a:xfrm>
          </p:grpSpPr>
          <p:sp>
            <p:nvSpPr>
              <p:cNvPr id="90" name="円/楕円 89"/>
              <p:cNvSpPr>
                <a:spLocks noChangeAspect="1"/>
              </p:cNvSpPr>
              <p:nvPr/>
            </p:nvSpPr>
            <p:spPr bwMode="auto">
              <a:xfrm flipV="1">
                <a:off x="6615082" y="3903877"/>
                <a:ext cx="1066610" cy="1550292"/>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91" name="円/楕円 90"/>
              <p:cNvSpPr>
                <a:spLocks noChangeAspect="1"/>
              </p:cNvSpPr>
              <p:nvPr/>
            </p:nvSpPr>
            <p:spPr bwMode="auto">
              <a:xfrm rot="110188" flipV="1">
                <a:off x="6802031" y="4610872"/>
                <a:ext cx="740666" cy="515174"/>
              </a:xfrm>
              <a:prstGeom prst="ellipse">
                <a:avLst/>
              </a:prstGeom>
              <a:solidFill>
                <a:srgbClr val="FFFFCC"/>
              </a:solidFill>
              <a:ln>
                <a:solidFill>
                  <a:srgbClr val="385D8A"/>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92" name="円/楕円 91"/>
              <p:cNvSpPr/>
              <p:nvPr/>
            </p:nvSpPr>
            <p:spPr bwMode="auto">
              <a:xfrm rot="110188" flipV="1">
                <a:off x="6894945" y="4784395"/>
                <a:ext cx="189560" cy="184382"/>
              </a:xfrm>
              <a:prstGeom prst="ellipse">
                <a:avLst/>
              </a:prstGeom>
              <a:solidFill>
                <a:srgbClr val="00B05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93" name="円/楕円 56"/>
              <p:cNvSpPr/>
              <p:nvPr/>
            </p:nvSpPr>
            <p:spPr bwMode="auto">
              <a:xfrm rot="110188" flipV="1">
                <a:off x="7241362" y="4766356"/>
                <a:ext cx="187033" cy="189409"/>
              </a:xfrm>
              <a:prstGeom prst="ellipse">
                <a:avLst/>
              </a:prstGeom>
              <a:solidFill>
                <a:srgbClr val="FF000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94" name="円/楕円 93"/>
              <p:cNvSpPr>
                <a:spLocks noChangeAspect="1"/>
              </p:cNvSpPr>
              <p:nvPr/>
            </p:nvSpPr>
            <p:spPr bwMode="auto">
              <a:xfrm rot="110188" flipV="1">
                <a:off x="7065545" y="4372554"/>
                <a:ext cx="210276" cy="213384"/>
              </a:xfrm>
              <a:prstGeom prst="ellipse">
                <a:avLst/>
              </a:prstGeom>
              <a:solidFill>
                <a:srgbClr val="0000FF"/>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cxnSp>
            <p:nvCxnSpPr>
              <p:cNvPr id="95" name="直線コネクタ 94"/>
              <p:cNvCxnSpPr/>
              <p:nvPr/>
            </p:nvCxnSpPr>
            <p:spPr>
              <a:xfrm rot="110188" flipH="1" flipV="1">
                <a:off x="7003327" y="4866192"/>
                <a:ext cx="310168" cy="0"/>
              </a:xfrm>
              <a:prstGeom prst="line">
                <a:avLst/>
              </a:prstGeom>
              <a:ln>
                <a:solidFill>
                  <a:srgbClr val="0000CC"/>
                </a:solidFill>
              </a:ln>
              <a:effectLst>
                <a:glow rad="228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69" name="正方形/長方形 68"/>
            <p:cNvSpPr/>
            <p:nvPr/>
          </p:nvSpPr>
          <p:spPr>
            <a:xfrm>
              <a:off x="2915815" y="1412776"/>
              <a:ext cx="593432" cy="461665"/>
            </a:xfrm>
            <a:prstGeom prst="rect">
              <a:avLst/>
            </a:prstGeom>
            <a:ln w="28575" cmpd="sng">
              <a:noFill/>
            </a:ln>
          </p:spPr>
          <p:txBody>
            <a:bodyPr wrap="none">
              <a:spAutoFit/>
            </a:bodyPr>
            <a:lstStyle/>
            <a:p>
              <a:r>
                <a:rPr lang="en-US" altLang="ja-JP" sz="2400" b="1" i="1" dirty="0">
                  <a:solidFill>
                    <a:prstClr val="black"/>
                  </a:solidFill>
                </a:rPr>
                <a:t>D</a:t>
              </a:r>
              <a:r>
                <a:rPr lang="en-US" altLang="ja-JP" sz="2400" baseline="30000" dirty="0">
                  <a:solidFill>
                    <a:prstClr val="black"/>
                  </a:solidFill>
                </a:rPr>
                <a:t>*</a:t>
              </a:r>
              <a:r>
                <a:rPr lang="en-US" altLang="ja-JP" sz="2400" baseline="30000" dirty="0">
                  <a:solidFill>
                    <a:prstClr val="black"/>
                  </a:solidFill>
                  <a:latin typeface="Symbol" pitchFamily="18" charset="2"/>
                </a:rPr>
                <a:t>-</a:t>
              </a:r>
              <a:endParaRPr lang="ja-JP" altLang="en-US" sz="2400" baseline="30000" dirty="0">
                <a:solidFill>
                  <a:prstClr val="black"/>
                </a:solidFill>
                <a:latin typeface="Symbol" pitchFamily="18" charset="2"/>
              </a:endParaRPr>
            </a:p>
          </p:txBody>
        </p:sp>
        <p:cxnSp>
          <p:nvCxnSpPr>
            <p:cNvPr id="70" name="直線コネクタ 69"/>
            <p:cNvCxnSpPr/>
            <p:nvPr/>
          </p:nvCxnSpPr>
          <p:spPr>
            <a:xfrm>
              <a:off x="1808628" y="2158885"/>
              <a:ext cx="0" cy="433327"/>
            </a:xfrm>
            <a:prstGeom prst="line">
              <a:avLst/>
            </a:prstGeom>
            <a:ln w="57150" cmpd="sng">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71" name="テキスト ボックス 70"/>
            <p:cNvSpPr txBox="1"/>
            <p:nvPr/>
          </p:nvSpPr>
          <p:spPr>
            <a:xfrm>
              <a:off x="467543" y="3789040"/>
              <a:ext cx="373820" cy="523220"/>
            </a:xfrm>
            <a:prstGeom prst="rect">
              <a:avLst/>
            </a:prstGeom>
            <a:noFill/>
          </p:spPr>
          <p:txBody>
            <a:bodyPr wrap="none" rtlCol="0">
              <a:spAutoFit/>
            </a:bodyPr>
            <a:lstStyle/>
            <a:p>
              <a:r>
                <a:rPr lang="en-US" altLang="ja-JP" sz="2800" b="1" i="1" dirty="0">
                  <a:solidFill>
                    <a:prstClr val="black"/>
                  </a:solidFill>
                </a:rPr>
                <a:t>p</a:t>
              </a:r>
              <a:endParaRPr lang="ja-JP" altLang="en-US" sz="2800" b="1" i="1" dirty="0">
                <a:solidFill>
                  <a:prstClr val="black"/>
                </a:solidFill>
              </a:endParaRPr>
            </a:p>
          </p:txBody>
        </p:sp>
        <p:sp>
          <p:nvSpPr>
            <p:cNvPr id="72" name="テキスト ボックス 71"/>
            <p:cNvSpPr txBox="1"/>
            <p:nvPr/>
          </p:nvSpPr>
          <p:spPr>
            <a:xfrm flipH="1">
              <a:off x="2987823" y="3861048"/>
              <a:ext cx="631590" cy="523220"/>
            </a:xfrm>
            <a:prstGeom prst="rect">
              <a:avLst/>
            </a:prstGeom>
            <a:noFill/>
          </p:spPr>
          <p:txBody>
            <a:bodyPr wrap="square" rtlCol="0">
              <a:spAutoFit/>
            </a:bodyPr>
            <a:lstStyle/>
            <a:p>
              <a:r>
                <a:rPr lang="en-US" altLang="ja-JP" sz="2800" b="1" i="1" dirty="0" err="1">
                  <a:solidFill>
                    <a:prstClr val="black"/>
                  </a:solidFill>
                </a:rPr>
                <a:t>Y</a:t>
              </a:r>
              <a:r>
                <a:rPr lang="en-US" altLang="ja-JP" sz="2800" b="1" i="1" baseline="-25000" dirty="0" err="1">
                  <a:solidFill>
                    <a:prstClr val="black"/>
                  </a:solidFill>
                </a:rPr>
                <a:t>c</a:t>
              </a:r>
              <a:r>
                <a:rPr lang="en-US" altLang="ja-JP" sz="2800" b="1" baseline="30000" dirty="0">
                  <a:solidFill>
                    <a:prstClr val="black"/>
                  </a:solidFill>
                </a:rPr>
                <a:t>+</a:t>
              </a:r>
              <a:endParaRPr lang="ja-JP" altLang="en-US" sz="2800" b="1" baseline="30000" dirty="0">
                <a:solidFill>
                  <a:prstClr val="black"/>
                </a:solidFill>
              </a:endParaRPr>
            </a:p>
          </p:txBody>
        </p:sp>
        <p:sp>
          <p:nvSpPr>
            <p:cNvPr id="73" name="テキスト ボックス 72"/>
            <p:cNvSpPr txBox="1"/>
            <p:nvPr/>
          </p:nvSpPr>
          <p:spPr>
            <a:xfrm>
              <a:off x="2891266" y="2940297"/>
              <a:ext cx="286731" cy="461665"/>
            </a:xfrm>
            <a:prstGeom prst="rect">
              <a:avLst/>
            </a:prstGeom>
            <a:noFill/>
          </p:spPr>
          <p:txBody>
            <a:bodyPr wrap="square" rtlCol="0">
              <a:spAutoFit/>
            </a:bodyPr>
            <a:lstStyle/>
            <a:p>
              <a:r>
                <a:rPr lang="en-US" altLang="ja-JP" sz="2400" i="1" dirty="0">
                  <a:solidFill>
                    <a:prstClr val="black"/>
                  </a:solidFill>
                  <a:latin typeface="Times"/>
                  <a:cs typeface="Times"/>
                </a:rPr>
                <a:t>L</a:t>
              </a:r>
              <a:endParaRPr lang="ja-JP" altLang="en-US" sz="2400" i="1" dirty="0">
                <a:solidFill>
                  <a:prstClr val="black"/>
                </a:solidFill>
                <a:latin typeface="Times"/>
                <a:cs typeface="Times"/>
              </a:endParaRPr>
            </a:p>
          </p:txBody>
        </p:sp>
        <p:grpSp>
          <p:nvGrpSpPr>
            <p:cNvPr id="114" name="グループ化 113"/>
            <p:cNvGrpSpPr/>
            <p:nvPr/>
          </p:nvGrpSpPr>
          <p:grpSpPr>
            <a:xfrm rot="21313280">
              <a:off x="1808627" y="1676756"/>
              <a:ext cx="1170240" cy="154729"/>
              <a:chOff x="1737859" y="1732178"/>
              <a:chExt cx="1170240" cy="154729"/>
            </a:xfrm>
          </p:grpSpPr>
          <p:cxnSp>
            <p:nvCxnSpPr>
              <p:cNvPr id="39" name="直線コネクタ 38"/>
              <p:cNvCxnSpPr/>
              <p:nvPr/>
            </p:nvCxnSpPr>
            <p:spPr>
              <a:xfrm rot="286720" flipV="1">
                <a:off x="1737859" y="1732178"/>
                <a:ext cx="1170240" cy="154729"/>
              </a:xfrm>
              <a:prstGeom prst="line">
                <a:avLst/>
              </a:prstGeom>
              <a:ln w="762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a:off x="2026133" y="1829556"/>
                <a:ext cx="394814" cy="0"/>
              </a:xfrm>
              <a:prstGeom prst="line">
                <a:avLst/>
              </a:prstGeom>
              <a:ln w="57150" cmpd="sng">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grpSp>
        <p:grpSp>
          <p:nvGrpSpPr>
            <p:cNvPr id="113" name="グループ化 112"/>
            <p:cNvGrpSpPr/>
            <p:nvPr/>
          </p:nvGrpSpPr>
          <p:grpSpPr>
            <a:xfrm rot="289085">
              <a:off x="849324" y="1713249"/>
              <a:ext cx="928161" cy="145413"/>
              <a:chOff x="777317" y="1767036"/>
              <a:chExt cx="928161" cy="145413"/>
            </a:xfrm>
          </p:grpSpPr>
          <p:cxnSp>
            <p:nvCxnSpPr>
              <p:cNvPr id="67" name="直線コネクタ 66"/>
              <p:cNvCxnSpPr/>
              <p:nvPr/>
            </p:nvCxnSpPr>
            <p:spPr>
              <a:xfrm>
                <a:off x="777317" y="1835310"/>
                <a:ext cx="928161" cy="5925"/>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5" name="図形グループ 109"/>
              <p:cNvGrpSpPr/>
              <p:nvPr/>
            </p:nvGrpSpPr>
            <p:grpSpPr>
              <a:xfrm>
                <a:off x="1170694" y="1767036"/>
                <a:ext cx="178071" cy="145413"/>
                <a:chOff x="3569738" y="459842"/>
                <a:chExt cx="222589" cy="181766"/>
              </a:xfrm>
            </p:grpSpPr>
            <p:cxnSp>
              <p:nvCxnSpPr>
                <p:cNvPr id="87" name="直線コネクタ 86"/>
                <p:cNvCxnSpPr/>
                <p:nvPr/>
              </p:nvCxnSpPr>
              <p:spPr>
                <a:xfrm flipV="1">
                  <a:off x="3574458" y="556228"/>
                  <a:ext cx="217869" cy="8538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a:off x="3569738" y="459842"/>
                  <a:ext cx="217869" cy="8538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10" name="グループ化 109"/>
            <p:cNvGrpSpPr/>
            <p:nvPr/>
          </p:nvGrpSpPr>
          <p:grpSpPr>
            <a:xfrm rot="253014">
              <a:off x="967104" y="3160368"/>
              <a:ext cx="1872000" cy="265665"/>
              <a:chOff x="859201" y="3107642"/>
              <a:chExt cx="1872000" cy="265665"/>
            </a:xfrm>
          </p:grpSpPr>
          <p:cxnSp>
            <p:nvCxnSpPr>
              <p:cNvPr id="60" name="直線コネクタ 59"/>
              <p:cNvCxnSpPr/>
              <p:nvPr/>
            </p:nvCxnSpPr>
            <p:spPr>
              <a:xfrm>
                <a:off x="859201" y="3186647"/>
                <a:ext cx="1872000" cy="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a:off x="859201" y="3299756"/>
                <a:ext cx="1872000" cy="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7" name="図形グループ 111"/>
              <p:cNvGrpSpPr/>
              <p:nvPr/>
            </p:nvGrpSpPr>
            <p:grpSpPr>
              <a:xfrm>
                <a:off x="1062178" y="3111426"/>
                <a:ext cx="257190" cy="261881"/>
                <a:chOff x="3569738" y="459842"/>
                <a:chExt cx="222586" cy="181766"/>
              </a:xfrm>
            </p:grpSpPr>
            <p:cxnSp>
              <p:nvCxnSpPr>
                <p:cNvPr id="85" name="直線コネクタ 84"/>
                <p:cNvCxnSpPr/>
                <p:nvPr/>
              </p:nvCxnSpPr>
              <p:spPr>
                <a:xfrm flipV="1">
                  <a:off x="3574455" y="556228"/>
                  <a:ext cx="217869" cy="8538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a:off x="3569738" y="459842"/>
                  <a:ext cx="217869" cy="8538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8" name="図形グループ 114"/>
              <p:cNvGrpSpPr/>
              <p:nvPr/>
            </p:nvGrpSpPr>
            <p:grpSpPr>
              <a:xfrm>
                <a:off x="2126808" y="3107642"/>
                <a:ext cx="257194" cy="261881"/>
                <a:chOff x="3569738" y="459842"/>
                <a:chExt cx="222589" cy="181766"/>
              </a:xfrm>
            </p:grpSpPr>
            <p:cxnSp>
              <p:nvCxnSpPr>
                <p:cNvPr id="83" name="直線コネクタ 82"/>
                <p:cNvCxnSpPr/>
                <p:nvPr/>
              </p:nvCxnSpPr>
              <p:spPr>
                <a:xfrm flipV="1">
                  <a:off x="3574458" y="556228"/>
                  <a:ext cx="217869" cy="8538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a:off x="3569738" y="459842"/>
                  <a:ext cx="217869" cy="8538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79" name="図形グループ 117"/>
            <p:cNvGrpSpPr/>
            <p:nvPr/>
          </p:nvGrpSpPr>
          <p:grpSpPr>
            <a:xfrm rot="21050869">
              <a:off x="1235299" y="2779654"/>
              <a:ext cx="145481" cy="118799"/>
              <a:chOff x="3569738" y="459842"/>
              <a:chExt cx="222589" cy="181766"/>
            </a:xfrm>
          </p:grpSpPr>
          <p:cxnSp>
            <p:nvCxnSpPr>
              <p:cNvPr id="80" name="直線コネクタ 79"/>
              <p:cNvCxnSpPr/>
              <p:nvPr/>
            </p:nvCxnSpPr>
            <p:spPr>
              <a:xfrm flipV="1">
                <a:off x="3574458" y="556228"/>
                <a:ext cx="217869" cy="8538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a:off x="3569738" y="459842"/>
                <a:ext cx="217869" cy="8538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7" name="テキスト ボックス 106"/>
            <p:cNvSpPr txBox="1"/>
            <p:nvPr/>
          </p:nvSpPr>
          <p:spPr>
            <a:xfrm flipH="1">
              <a:off x="323527" y="3356992"/>
              <a:ext cx="720080" cy="400110"/>
            </a:xfrm>
            <a:prstGeom prst="rect">
              <a:avLst/>
            </a:prstGeom>
            <a:noFill/>
          </p:spPr>
          <p:txBody>
            <a:bodyPr wrap="square" rtlCol="0">
              <a:spAutoFit/>
            </a:bodyPr>
            <a:lstStyle/>
            <a:p>
              <a:r>
                <a:rPr lang="en-US" altLang="ja-JP" sz="2000" i="1" dirty="0">
                  <a:solidFill>
                    <a:prstClr val="black"/>
                  </a:solidFill>
                </a:rPr>
                <a:t>“</a:t>
              </a:r>
              <a:r>
                <a:rPr lang="en-US" altLang="ja-JP" sz="2000" i="1" dirty="0" err="1">
                  <a:solidFill>
                    <a:prstClr val="black"/>
                  </a:solidFill>
                </a:rPr>
                <a:t>ud</a:t>
              </a:r>
              <a:r>
                <a:rPr lang="en-US" altLang="ja-JP" sz="2000" i="1" dirty="0">
                  <a:solidFill>
                    <a:prstClr val="black"/>
                  </a:solidFill>
                </a:rPr>
                <a:t>”</a:t>
              </a:r>
              <a:endParaRPr lang="ja-JP" altLang="en-US" sz="2000" i="1" baseline="-25000" dirty="0">
                <a:solidFill>
                  <a:prstClr val="black"/>
                </a:solidFill>
              </a:endParaRPr>
            </a:p>
          </p:txBody>
        </p:sp>
        <p:sp>
          <p:nvSpPr>
            <p:cNvPr id="108" name="テキスト ボックス 107"/>
            <p:cNvSpPr txBox="1"/>
            <p:nvPr/>
          </p:nvSpPr>
          <p:spPr>
            <a:xfrm flipH="1">
              <a:off x="2843807" y="3496796"/>
              <a:ext cx="720080" cy="400110"/>
            </a:xfrm>
            <a:prstGeom prst="rect">
              <a:avLst/>
            </a:prstGeom>
            <a:noFill/>
          </p:spPr>
          <p:txBody>
            <a:bodyPr wrap="square" rtlCol="0">
              <a:spAutoFit/>
            </a:bodyPr>
            <a:lstStyle/>
            <a:p>
              <a:r>
                <a:rPr lang="en-US" altLang="ja-JP" sz="2000" i="1" dirty="0">
                  <a:solidFill>
                    <a:prstClr val="black"/>
                  </a:solidFill>
                </a:rPr>
                <a:t>“</a:t>
              </a:r>
              <a:r>
                <a:rPr lang="en-US" altLang="ja-JP" sz="2000" i="1" dirty="0" err="1">
                  <a:solidFill>
                    <a:prstClr val="black"/>
                  </a:solidFill>
                </a:rPr>
                <a:t>ud</a:t>
              </a:r>
              <a:r>
                <a:rPr lang="en-US" altLang="ja-JP" sz="2000" i="1" dirty="0">
                  <a:solidFill>
                    <a:prstClr val="black"/>
                  </a:solidFill>
                </a:rPr>
                <a:t>”</a:t>
              </a:r>
              <a:endParaRPr lang="ja-JP" altLang="en-US" sz="2000" i="1" baseline="-25000" dirty="0">
                <a:solidFill>
                  <a:prstClr val="black"/>
                </a:solidFill>
              </a:endParaRPr>
            </a:p>
          </p:txBody>
        </p:sp>
        <p:sp>
          <p:nvSpPr>
            <p:cNvPr id="111" name="テキスト ボックス 110"/>
            <p:cNvSpPr txBox="1"/>
            <p:nvPr/>
          </p:nvSpPr>
          <p:spPr>
            <a:xfrm flipH="1">
              <a:off x="467543" y="2492896"/>
              <a:ext cx="423664" cy="400110"/>
            </a:xfrm>
            <a:prstGeom prst="rect">
              <a:avLst/>
            </a:prstGeom>
            <a:noFill/>
          </p:spPr>
          <p:txBody>
            <a:bodyPr wrap="square" rtlCol="0">
              <a:spAutoFit/>
            </a:bodyPr>
            <a:lstStyle/>
            <a:p>
              <a:r>
                <a:rPr lang="en-US" altLang="ja-JP" sz="2000" i="1" dirty="0">
                  <a:solidFill>
                    <a:prstClr val="black"/>
                  </a:solidFill>
                </a:rPr>
                <a:t>u</a:t>
              </a:r>
              <a:endParaRPr lang="ja-JP" altLang="en-US" sz="2000" i="1" baseline="-25000" dirty="0">
                <a:solidFill>
                  <a:prstClr val="black"/>
                </a:solidFill>
              </a:endParaRPr>
            </a:p>
          </p:txBody>
        </p:sp>
        <p:sp>
          <p:nvSpPr>
            <p:cNvPr id="112" name="テキスト ボックス 111"/>
            <p:cNvSpPr txBox="1"/>
            <p:nvPr/>
          </p:nvSpPr>
          <p:spPr>
            <a:xfrm flipH="1">
              <a:off x="3347863" y="2564904"/>
              <a:ext cx="423664" cy="400110"/>
            </a:xfrm>
            <a:prstGeom prst="rect">
              <a:avLst/>
            </a:prstGeom>
            <a:noFill/>
          </p:spPr>
          <p:txBody>
            <a:bodyPr wrap="square" rtlCol="0">
              <a:spAutoFit/>
            </a:bodyPr>
            <a:lstStyle/>
            <a:p>
              <a:r>
                <a:rPr lang="en-US" altLang="ja-JP" sz="2000" i="1" dirty="0">
                  <a:solidFill>
                    <a:prstClr val="black"/>
                  </a:solidFill>
                </a:rPr>
                <a:t>c</a:t>
              </a:r>
              <a:endParaRPr lang="ja-JP" altLang="en-US" sz="2000" i="1" baseline="-25000" dirty="0">
                <a:solidFill>
                  <a:prstClr val="black"/>
                </a:solidFill>
              </a:endParaRPr>
            </a:p>
          </p:txBody>
        </p:sp>
      </p:grpSp>
      <p:sp>
        <p:nvSpPr>
          <p:cNvPr id="82" name="テキスト ボックス 81"/>
          <p:cNvSpPr txBox="1"/>
          <p:nvPr/>
        </p:nvSpPr>
        <p:spPr>
          <a:xfrm>
            <a:off x="786872" y="5659580"/>
            <a:ext cx="2842445" cy="830997"/>
          </a:xfrm>
          <a:prstGeom prst="rect">
            <a:avLst/>
          </a:prstGeom>
          <a:noFill/>
        </p:spPr>
        <p:txBody>
          <a:bodyPr wrap="none" rtlCol="0">
            <a:spAutoFit/>
          </a:bodyPr>
          <a:lstStyle/>
          <a:p>
            <a:r>
              <a:rPr lang="en-US" altLang="ja-JP" sz="2400" i="1" dirty="0" smtClean="0">
                <a:solidFill>
                  <a:prstClr val="white"/>
                </a:solidFill>
              </a:rPr>
              <a:t>A. </a:t>
            </a:r>
            <a:r>
              <a:rPr lang="en-US" altLang="ja-JP" sz="2400" i="1" dirty="0" err="1" smtClean="0">
                <a:solidFill>
                  <a:prstClr val="white"/>
                </a:solidFill>
              </a:rPr>
              <a:t>Hosaka</a:t>
            </a:r>
            <a:r>
              <a:rPr lang="en-US" altLang="ja-JP" sz="2400" i="1" dirty="0" smtClean="0">
                <a:solidFill>
                  <a:prstClr val="white"/>
                </a:solidFill>
              </a:rPr>
              <a:t> et al.,</a:t>
            </a:r>
          </a:p>
          <a:p>
            <a:r>
              <a:rPr lang="en-US" altLang="ja-JP" sz="2400" i="1" dirty="0" smtClean="0">
                <a:solidFill>
                  <a:prstClr val="white"/>
                </a:solidFill>
              </a:rPr>
              <a:t>paper in preparation.</a:t>
            </a:r>
            <a:endParaRPr lang="en-US" altLang="ja-JP" sz="2400" dirty="0">
              <a:solidFill>
                <a:prstClr val="white"/>
              </a:solidFill>
            </a:endParaRPr>
          </a:p>
        </p:txBody>
      </p:sp>
    </p:spTree>
    <p:extLst>
      <p:ext uri="{BB962C8B-B14F-4D97-AF65-F5344CB8AC3E}">
        <p14:creationId xmlns:p14="http://schemas.microsoft.com/office/powerpoint/2010/main" val="170339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スライド番号プレースホルダ 75"/>
          <p:cNvSpPr>
            <a:spLocks noGrp="1"/>
          </p:cNvSpPr>
          <p:nvPr>
            <p:ph type="sldNum" sz="quarter" idx="12"/>
          </p:nvPr>
        </p:nvSpPr>
        <p:spPr/>
        <p:txBody>
          <a:bodyPr/>
          <a:lstStyle/>
          <a:p>
            <a:pPr>
              <a:defRPr/>
            </a:pPr>
            <a:fld id="{8D2EEB9A-094D-4D65-8868-4E3114C651C9}" type="slidenum">
              <a:rPr lang="ja-JP" altLang="en-US" smtClean="0">
                <a:solidFill>
                  <a:prstClr val="white"/>
                </a:solidFill>
              </a:rPr>
              <a:pPr>
                <a:defRPr/>
              </a:pPr>
              <a:t>59</a:t>
            </a:fld>
            <a:endParaRPr lang="ja-JP" altLang="en-US" dirty="0">
              <a:solidFill>
                <a:prstClr val="white"/>
              </a:solidFill>
            </a:endParaRPr>
          </a:p>
        </p:txBody>
      </p:sp>
      <p:sp>
        <p:nvSpPr>
          <p:cNvPr id="16" name="タイトル 1"/>
          <p:cNvSpPr>
            <a:spLocks noGrp="1"/>
          </p:cNvSpPr>
          <p:nvPr>
            <p:ph type="title"/>
          </p:nvPr>
        </p:nvSpPr>
        <p:spPr>
          <a:xfrm>
            <a:off x="1270000" y="19836"/>
            <a:ext cx="6169158" cy="667990"/>
          </a:xfrm>
        </p:spPr>
        <p:txBody>
          <a:bodyPr/>
          <a:lstStyle/>
          <a:p>
            <a:pPr lvl="0"/>
            <a:r>
              <a:rPr lang="en-US" altLang="ja-JP" sz="4000" dirty="0" smtClean="0">
                <a:solidFill>
                  <a:schemeClr val="bg1"/>
                </a:solidFill>
              </a:rPr>
              <a:t>Production Cross Section</a:t>
            </a:r>
            <a:endParaRPr lang="ja-JP" altLang="en-US" sz="4000" dirty="0">
              <a:solidFill>
                <a:schemeClr val="bg1"/>
              </a:solidFill>
            </a:endParaRPr>
          </a:p>
        </p:txBody>
      </p:sp>
      <p:sp>
        <p:nvSpPr>
          <p:cNvPr id="86" name="テキスト ボックス 85"/>
          <p:cNvSpPr txBox="1"/>
          <p:nvPr/>
        </p:nvSpPr>
        <p:spPr>
          <a:xfrm>
            <a:off x="5235206" y="569419"/>
            <a:ext cx="3737626" cy="369332"/>
          </a:xfrm>
          <a:prstGeom prst="rect">
            <a:avLst/>
          </a:prstGeom>
          <a:noFill/>
        </p:spPr>
        <p:txBody>
          <a:bodyPr wrap="none" rtlCol="0">
            <a:spAutoFit/>
          </a:bodyPr>
          <a:lstStyle/>
          <a:p>
            <a:r>
              <a:rPr lang="en-US" altLang="ja-JP" i="1" dirty="0" smtClean="0">
                <a:solidFill>
                  <a:srgbClr val="FFFFFF"/>
                </a:solidFill>
              </a:rPr>
              <a:t>A. </a:t>
            </a:r>
            <a:r>
              <a:rPr lang="en-US" altLang="ja-JP" i="1" dirty="0" err="1" smtClean="0">
                <a:solidFill>
                  <a:srgbClr val="FFFFFF"/>
                </a:solidFill>
              </a:rPr>
              <a:t>Hosaka</a:t>
            </a:r>
            <a:r>
              <a:rPr lang="en-US" altLang="ja-JP" i="1" dirty="0" smtClean="0">
                <a:solidFill>
                  <a:srgbClr val="FFFFFF"/>
                </a:solidFill>
              </a:rPr>
              <a:t> et al., paper in preparation.</a:t>
            </a:r>
            <a:endParaRPr lang="en-US" altLang="ja-JP" dirty="0">
              <a:solidFill>
                <a:srgbClr val="FFFFFF"/>
              </a:solidFill>
            </a:endParaRPr>
          </a:p>
        </p:txBody>
      </p:sp>
      <p:grpSp>
        <p:nvGrpSpPr>
          <p:cNvPr id="87" name="グループ化 86"/>
          <p:cNvGrpSpPr>
            <a:grpSpLocks noChangeAspect="1"/>
          </p:cNvGrpSpPr>
          <p:nvPr/>
        </p:nvGrpSpPr>
        <p:grpSpPr>
          <a:xfrm>
            <a:off x="4821796" y="3598322"/>
            <a:ext cx="4010706" cy="2965990"/>
            <a:chOff x="1721878" y="2838755"/>
            <a:chExt cx="3774614" cy="3189366"/>
          </a:xfrm>
        </p:grpSpPr>
        <p:sp>
          <p:nvSpPr>
            <p:cNvPr id="88" name="正方形/長方形 87"/>
            <p:cNvSpPr/>
            <p:nvPr/>
          </p:nvSpPr>
          <p:spPr>
            <a:xfrm>
              <a:off x="1721878" y="2859769"/>
              <a:ext cx="3774614" cy="31683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grpSp>
          <p:nvGrpSpPr>
            <p:cNvPr id="89" name="グループ化 5"/>
            <p:cNvGrpSpPr/>
            <p:nvPr/>
          </p:nvGrpSpPr>
          <p:grpSpPr>
            <a:xfrm>
              <a:off x="1728193" y="3060382"/>
              <a:ext cx="3744414" cy="2846640"/>
              <a:chOff x="395537" y="3491716"/>
              <a:chExt cx="3744414" cy="2846640"/>
            </a:xfrm>
          </p:grpSpPr>
          <p:grpSp>
            <p:nvGrpSpPr>
              <p:cNvPr id="96" name="グループ化 30"/>
              <p:cNvGrpSpPr/>
              <p:nvPr/>
            </p:nvGrpSpPr>
            <p:grpSpPr>
              <a:xfrm>
                <a:off x="395537" y="3491716"/>
                <a:ext cx="3744414" cy="2846640"/>
                <a:chOff x="395537" y="3491716"/>
                <a:chExt cx="3744414" cy="2846640"/>
              </a:xfrm>
            </p:grpSpPr>
            <p:graphicFrame>
              <p:nvGraphicFramePr>
                <p:cNvPr id="98" name="グラフ 97"/>
                <p:cNvGraphicFramePr/>
                <p:nvPr/>
              </p:nvGraphicFramePr>
              <p:xfrm>
                <a:off x="755575" y="3491716"/>
                <a:ext cx="3384376" cy="2738439"/>
              </p:xfrm>
              <a:graphic>
                <a:graphicData uri="http://schemas.openxmlformats.org/drawingml/2006/chart">
                  <c:chart xmlns:c="http://schemas.openxmlformats.org/drawingml/2006/chart" xmlns:r="http://schemas.openxmlformats.org/officeDocument/2006/relationships" r:id="rId3"/>
                </a:graphicData>
              </a:graphic>
            </p:graphicFrame>
            <p:sp>
              <p:nvSpPr>
                <p:cNvPr id="99" name="テキスト ボックス 9"/>
                <p:cNvSpPr txBox="1"/>
                <p:nvPr/>
              </p:nvSpPr>
              <p:spPr>
                <a:xfrm>
                  <a:off x="3131839" y="5949280"/>
                  <a:ext cx="454736" cy="322669"/>
                </a:xfrm>
                <a:prstGeom prst="rect">
                  <a:avLst/>
                </a:prstGeom>
                <a:noFill/>
              </p:spPr>
              <p:txBody>
                <a:bodyPr wrap="none" rtlCol="0">
                  <a:spAutoFit/>
                </a:bodyPr>
                <a:lstStyle/>
                <a:p>
                  <a:r>
                    <a:rPr lang="en-US" altLang="ja-JP" sz="2000" i="1" dirty="0" smtClean="0">
                      <a:solidFill>
                        <a:prstClr val="black"/>
                      </a:solidFill>
                    </a:rPr>
                    <a:t>s/s</a:t>
                  </a:r>
                  <a:r>
                    <a:rPr lang="en-US" altLang="ja-JP" sz="2000" baseline="-25000" dirty="0" smtClean="0">
                      <a:solidFill>
                        <a:prstClr val="black"/>
                      </a:solidFill>
                      <a:latin typeface="Symbol" pitchFamily="18" charset="2"/>
                    </a:rPr>
                    <a:t>0</a:t>
                  </a:r>
                  <a:endParaRPr lang="ja-JP" altLang="en-US" sz="2000" dirty="0">
                    <a:solidFill>
                      <a:prstClr val="black"/>
                    </a:solidFill>
                  </a:endParaRPr>
                </a:p>
              </p:txBody>
            </p:sp>
            <p:sp>
              <p:nvSpPr>
                <p:cNvPr id="100" name="テキスト ボックス 99"/>
                <p:cNvSpPr txBox="1"/>
                <p:nvPr/>
              </p:nvSpPr>
              <p:spPr>
                <a:xfrm rot="16200000">
                  <a:off x="68011" y="4112886"/>
                  <a:ext cx="1024383" cy="369332"/>
                </a:xfrm>
                <a:prstGeom prst="rect">
                  <a:avLst/>
                </a:prstGeom>
                <a:noFill/>
              </p:spPr>
              <p:txBody>
                <a:bodyPr wrap="none" rtlCol="0">
                  <a:spAutoFit/>
                </a:bodyPr>
                <a:lstStyle/>
                <a:p>
                  <a:r>
                    <a:rPr lang="en-US" altLang="ja-JP" i="1" dirty="0" smtClean="0">
                      <a:solidFill>
                        <a:prstClr val="black"/>
                      </a:solidFill>
                      <a:latin typeface="Symbol" pitchFamily="18" charset="2"/>
                    </a:rPr>
                    <a:t>s</a:t>
                  </a:r>
                  <a:r>
                    <a:rPr lang="en-US" altLang="ja-JP" i="1" dirty="0" smtClean="0">
                      <a:solidFill>
                        <a:prstClr val="black"/>
                      </a:solidFill>
                    </a:rPr>
                    <a:t> (</a:t>
                  </a:r>
                  <a:r>
                    <a:rPr lang="en-US" altLang="ja-JP" i="1" dirty="0" err="1" smtClean="0">
                      <a:solidFill>
                        <a:prstClr val="black"/>
                      </a:solidFill>
                      <a:latin typeface="Symbol" pitchFamily="18" charset="2"/>
                    </a:rPr>
                    <a:t>m</a:t>
                  </a:r>
                  <a:r>
                    <a:rPr lang="en-US" altLang="ja-JP" i="1" dirty="0" err="1" smtClean="0">
                      <a:solidFill>
                        <a:prstClr val="black"/>
                      </a:solidFill>
                    </a:rPr>
                    <a:t>b</a:t>
                  </a:r>
                  <a:r>
                    <a:rPr lang="en-US" altLang="ja-JP" i="1" dirty="0" smtClean="0">
                      <a:solidFill>
                        <a:prstClr val="black"/>
                      </a:solidFill>
                    </a:rPr>
                    <a:t>/</a:t>
                  </a:r>
                  <a:r>
                    <a:rPr lang="en-US" altLang="ja-JP" i="1" dirty="0" err="1" smtClean="0">
                      <a:solidFill>
                        <a:prstClr val="black"/>
                      </a:solidFill>
                    </a:rPr>
                    <a:t>sr</a:t>
                  </a:r>
                  <a:r>
                    <a:rPr lang="en-US" altLang="ja-JP" i="1" dirty="0" smtClean="0">
                      <a:solidFill>
                        <a:prstClr val="black"/>
                      </a:solidFill>
                    </a:rPr>
                    <a:t>)</a:t>
                  </a:r>
                  <a:endParaRPr lang="ja-JP" altLang="en-US" dirty="0">
                    <a:solidFill>
                      <a:prstClr val="black"/>
                    </a:solidFill>
                  </a:endParaRPr>
                </a:p>
              </p:txBody>
            </p:sp>
            <p:cxnSp>
              <p:nvCxnSpPr>
                <p:cNvPr id="101" name="直線コネクタ 100"/>
                <p:cNvCxnSpPr/>
                <p:nvPr/>
              </p:nvCxnSpPr>
              <p:spPr>
                <a:xfrm flipV="1">
                  <a:off x="1121656" y="5052620"/>
                  <a:ext cx="2836754" cy="804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2" name="正方形/長方形 101"/>
                <p:cNvSpPr/>
                <p:nvPr/>
              </p:nvSpPr>
              <p:spPr>
                <a:xfrm>
                  <a:off x="2741983" y="3526242"/>
                  <a:ext cx="1136303" cy="430243"/>
                </a:xfrm>
                <a:prstGeom prst="rect">
                  <a:avLst/>
                </a:prstGeom>
                <a:solidFill>
                  <a:schemeClr val="bg1">
                    <a:alpha val="69804"/>
                  </a:schemeClr>
                </a:solidFill>
                <a:ln>
                  <a:solidFill>
                    <a:schemeClr val="tx1"/>
                  </a:solidFill>
                </a:ln>
              </p:spPr>
              <p:txBody>
                <a:bodyPr wrap="square">
                  <a:spAutoFit/>
                </a:bodyPr>
                <a:lstStyle/>
                <a:p>
                  <a:r>
                    <a:rPr lang="en-US" altLang="ja-JP" sz="2000" i="1" dirty="0" smtClean="0">
                      <a:solidFill>
                        <a:prstClr val="black"/>
                      </a:solidFill>
                    </a:rPr>
                    <a:t>p(</a:t>
                  </a:r>
                  <a:r>
                    <a:rPr lang="en-US" altLang="ja-JP" sz="2000" i="1" dirty="0" smtClean="0">
                      <a:solidFill>
                        <a:prstClr val="black"/>
                      </a:solidFill>
                      <a:latin typeface="Symbol" pitchFamily="18" charset="2"/>
                    </a:rPr>
                    <a:t>p</a:t>
                  </a:r>
                  <a:r>
                    <a:rPr lang="en-US" altLang="ja-JP" sz="2000" i="1" baseline="30000" dirty="0" smtClean="0">
                      <a:solidFill>
                        <a:prstClr val="black"/>
                      </a:solidFill>
                    </a:rPr>
                    <a:t>-</a:t>
                  </a:r>
                  <a:r>
                    <a:rPr lang="en-US" altLang="ja-JP" sz="2000" i="1" dirty="0" smtClean="0">
                      <a:solidFill>
                        <a:prstClr val="black"/>
                      </a:solidFill>
                    </a:rPr>
                    <a:t>,K*)</a:t>
                  </a:r>
                  <a:r>
                    <a:rPr lang="en-US" altLang="ja-JP" sz="2000" i="1" dirty="0" smtClean="0">
                      <a:solidFill>
                        <a:prstClr val="black"/>
                      </a:solidFill>
                      <a:latin typeface="Symbol" pitchFamily="18" charset="2"/>
                    </a:rPr>
                    <a:t>L</a:t>
                  </a:r>
                  <a:endParaRPr lang="ja-JP" altLang="en-US" sz="2000" dirty="0">
                    <a:solidFill>
                      <a:prstClr val="black"/>
                    </a:solidFill>
                  </a:endParaRPr>
                </a:p>
              </p:txBody>
            </p:sp>
            <p:sp>
              <p:nvSpPr>
                <p:cNvPr id="103" name="円弧 102"/>
                <p:cNvSpPr/>
                <p:nvPr/>
              </p:nvSpPr>
              <p:spPr>
                <a:xfrm rot="1150544">
                  <a:off x="2771886" y="3977409"/>
                  <a:ext cx="216969" cy="408077"/>
                </a:xfrm>
                <a:prstGeom prst="arc">
                  <a:avLst>
                    <a:gd name="adj1" fmla="val 13869041"/>
                    <a:gd name="adj2" fmla="val 8206389"/>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104" name="円弧 103"/>
                <p:cNvSpPr>
                  <a:spLocks noChangeAspect="1"/>
                </p:cNvSpPr>
                <p:nvPr/>
              </p:nvSpPr>
              <p:spPr>
                <a:xfrm rot="1150544">
                  <a:off x="2653525" y="5043443"/>
                  <a:ext cx="262531" cy="493773"/>
                </a:xfrm>
                <a:prstGeom prst="arc">
                  <a:avLst>
                    <a:gd name="adj1" fmla="val 13869041"/>
                    <a:gd name="adj2" fmla="val 8206389"/>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105" name="正方形/長方形 104"/>
                <p:cNvSpPr/>
                <p:nvPr/>
              </p:nvSpPr>
              <p:spPr>
                <a:xfrm>
                  <a:off x="1547664" y="5999802"/>
                  <a:ext cx="1271567" cy="338554"/>
                </a:xfrm>
                <a:prstGeom prst="rect">
                  <a:avLst/>
                </a:prstGeom>
              </p:spPr>
              <p:txBody>
                <a:bodyPr wrap="none">
                  <a:spAutoFit/>
                </a:bodyPr>
                <a:lstStyle/>
                <a:p>
                  <a:r>
                    <a:rPr lang="fr-FR" altLang="ja-JP" sz="1600" dirty="0" smtClean="0">
                      <a:solidFill>
                        <a:prstClr val="black"/>
                      </a:solidFill>
                    </a:rPr>
                    <a:t>p</a:t>
                  </a:r>
                  <a:r>
                    <a:rPr lang="fr-FR" altLang="ja-JP" sz="1600" baseline="-25000" dirty="0" smtClean="0">
                      <a:solidFill>
                        <a:prstClr val="black"/>
                      </a:solidFill>
                      <a:latin typeface="Symbol" pitchFamily="18" charset="2"/>
                    </a:rPr>
                    <a:t>p</a:t>
                  </a:r>
                  <a:r>
                    <a:rPr lang="fr-FR" altLang="ja-JP" sz="1600" dirty="0" smtClean="0">
                      <a:solidFill>
                        <a:prstClr val="black"/>
                      </a:solidFill>
                    </a:rPr>
                    <a:t>=20 GeV/c </a:t>
                  </a:r>
                  <a:endParaRPr lang="ja-JP" altLang="en-US" sz="1600" dirty="0">
                    <a:solidFill>
                      <a:prstClr val="black"/>
                    </a:solidFill>
                  </a:endParaRPr>
                </a:p>
              </p:txBody>
            </p:sp>
            <p:cxnSp>
              <p:nvCxnSpPr>
                <p:cNvPr id="106" name="直線矢印コネクタ 105"/>
                <p:cNvCxnSpPr/>
                <p:nvPr/>
              </p:nvCxnSpPr>
              <p:spPr>
                <a:xfrm flipV="1">
                  <a:off x="2133753" y="5173027"/>
                  <a:ext cx="0" cy="864000"/>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07" name="正方形/長方形 106"/>
                <p:cNvSpPr/>
                <p:nvPr/>
              </p:nvSpPr>
              <p:spPr>
                <a:xfrm>
                  <a:off x="2528759" y="4461174"/>
                  <a:ext cx="1266268" cy="430243"/>
                </a:xfrm>
                <a:prstGeom prst="rect">
                  <a:avLst/>
                </a:prstGeom>
                <a:solidFill>
                  <a:schemeClr val="bg1">
                    <a:alpha val="69804"/>
                  </a:schemeClr>
                </a:solidFill>
                <a:ln>
                  <a:solidFill>
                    <a:schemeClr val="tx1"/>
                  </a:solidFill>
                </a:ln>
              </p:spPr>
              <p:txBody>
                <a:bodyPr wrap="square">
                  <a:spAutoFit/>
                </a:bodyPr>
                <a:lstStyle/>
                <a:p>
                  <a:r>
                    <a:rPr lang="en-US" altLang="ja-JP" sz="2000" i="1" dirty="0" smtClean="0">
                      <a:solidFill>
                        <a:prstClr val="black"/>
                      </a:solidFill>
                    </a:rPr>
                    <a:t>p(</a:t>
                  </a:r>
                  <a:r>
                    <a:rPr lang="en-US" altLang="ja-JP" sz="2000" i="1" dirty="0" smtClean="0">
                      <a:solidFill>
                        <a:prstClr val="black"/>
                      </a:solidFill>
                      <a:latin typeface="Symbol" pitchFamily="18" charset="2"/>
                    </a:rPr>
                    <a:t>p</a:t>
                  </a:r>
                  <a:r>
                    <a:rPr lang="en-US" altLang="ja-JP" sz="2000" i="1" baseline="30000" dirty="0" smtClean="0">
                      <a:solidFill>
                        <a:prstClr val="black"/>
                      </a:solidFill>
                    </a:rPr>
                    <a:t>-</a:t>
                  </a:r>
                  <a:r>
                    <a:rPr lang="en-US" altLang="ja-JP" sz="2000" i="1" dirty="0" smtClean="0">
                      <a:solidFill>
                        <a:prstClr val="black"/>
                      </a:solidFill>
                    </a:rPr>
                    <a:t>,D*)</a:t>
                  </a:r>
                  <a:r>
                    <a:rPr lang="en-US" altLang="ja-JP" sz="2000" i="1" dirty="0" err="1" smtClean="0">
                      <a:solidFill>
                        <a:prstClr val="black"/>
                      </a:solidFill>
                      <a:latin typeface="Symbol" pitchFamily="18" charset="2"/>
                    </a:rPr>
                    <a:t>L</a:t>
                  </a:r>
                  <a:r>
                    <a:rPr lang="en-US" altLang="ja-JP" sz="2000" i="1" baseline="-25000" dirty="0" err="1" smtClean="0">
                      <a:solidFill>
                        <a:prstClr val="black"/>
                      </a:solidFill>
                    </a:rPr>
                    <a:t>c</a:t>
                  </a:r>
                  <a:endParaRPr lang="ja-JP" altLang="en-US" sz="2000" dirty="0">
                    <a:solidFill>
                      <a:prstClr val="black"/>
                    </a:solidFill>
                  </a:endParaRPr>
                </a:p>
              </p:txBody>
            </p:sp>
            <p:cxnSp>
              <p:nvCxnSpPr>
                <p:cNvPr id="108" name="直線コネクタ 107"/>
                <p:cNvCxnSpPr/>
                <p:nvPr/>
              </p:nvCxnSpPr>
              <p:spPr>
                <a:xfrm flipV="1">
                  <a:off x="1143859" y="5612513"/>
                  <a:ext cx="2836754" cy="804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97" name="直線コネクタ 96"/>
              <p:cNvCxnSpPr/>
              <p:nvPr/>
            </p:nvCxnSpPr>
            <p:spPr>
              <a:xfrm flipV="1">
                <a:off x="2865699" y="4906421"/>
                <a:ext cx="72008" cy="1440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0" name="直線矢印コネクタ 89"/>
            <p:cNvCxnSpPr/>
            <p:nvPr/>
          </p:nvCxnSpPr>
          <p:spPr>
            <a:xfrm>
              <a:off x="2987824" y="4702749"/>
              <a:ext cx="0" cy="406452"/>
            </a:xfrm>
            <a:prstGeom prst="straightConnector1">
              <a:avLst/>
            </a:prstGeom>
            <a:ln>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1" name="テキスト ボックス 90"/>
            <p:cNvSpPr txBox="1"/>
            <p:nvPr/>
          </p:nvSpPr>
          <p:spPr>
            <a:xfrm>
              <a:off x="2754211" y="3935270"/>
              <a:ext cx="794898" cy="646331"/>
            </a:xfrm>
            <a:prstGeom prst="rect">
              <a:avLst/>
            </a:prstGeom>
            <a:noFill/>
          </p:spPr>
          <p:txBody>
            <a:bodyPr wrap="none" rtlCol="0">
              <a:spAutoFit/>
            </a:bodyPr>
            <a:lstStyle/>
            <a:p>
              <a:r>
                <a:rPr lang="en-US" altLang="ja-JP" dirty="0" smtClean="0">
                  <a:solidFill>
                    <a:prstClr val="black"/>
                  </a:solidFill>
                </a:rPr>
                <a:t>&lt;7nb</a:t>
              </a:r>
            </a:p>
            <a:p>
              <a:r>
                <a:rPr lang="en-US" altLang="ja-JP" dirty="0" smtClean="0">
                  <a:solidFill>
                    <a:prstClr val="black"/>
                  </a:solidFill>
                </a:rPr>
                <a:t>at BNL</a:t>
              </a:r>
            </a:p>
          </p:txBody>
        </p:sp>
        <p:sp>
          <p:nvSpPr>
            <p:cNvPr id="92" name="正方形/長方形 91"/>
            <p:cNvSpPr/>
            <p:nvPr/>
          </p:nvSpPr>
          <p:spPr>
            <a:xfrm>
              <a:off x="2843808" y="2996392"/>
              <a:ext cx="108000" cy="108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3" name="正方形/長方形 92"/>
            <p:cNvSpPr/>
            <p:nvPr/>
          </p:nvSpPr>
          <p:spPr>
            <a:xfrm>
              <a:off x="2925891" y="2838755"/>
              <a:ext cx="569170" cy="372311"/>
            </a:xfrm>
            <a:prstGeom prst="rect">
              <a:avLst/>
            </a:prstGeom>
          </p:spPr>
          <p:txBody>
            <a:bodyPr wrap="none">
              <a:spAutoFit/>
            </a:bodyPr>
            <a:lstStyle/>
            <a:p>
              <a:r>
                <a:rPr lang="fr-FR" altLang="ja-JP" sz="2400" dirty="0" smtClean="0">
                  <a:solidFill>
                    <a:prstClr val="black"/>
                  </a:solidFill>
                </a:rPr>
                <a:t>exp.</a:t>
              </a:r>
              <a:endParaRPr lang="ja-JP" altLang="en-US" sz="2400" dirty="0">
                <a:solidFill>
                  <a:prstClr val="black"/>
                </a:solidFill>
              </a:endParaRPr>
            </a:p>
          </p:txBody>
        </p:sp>
        <p:sp>
          <p:nvSpPr>
            <p:cNvPr id="94" name="テキスト ボックス 93"/>
            <p:cNvSpPr txBox="1"/>
            <p:nvPr/>
          </p:nvSpPr>
          <p:spPr>
            <a:xfrm>
              <a:off x="1872185" y="4389504"/>
              <a:ext cx="710974" cy="397147"/>
            </a:xfrm>
            <a:prstGeom prst="rect">
              <a:avLst/>
            </a:prstGeom>
            <a:solidFill>
              <a:srgbClr val="F2F2F2">
                <a:alpha val="60000"/>
              </a:srgbClr>
            </a:solidFill>
          </p:spPr>
          <p:txBody>
            <a:bodyPr wrap="square" rtlCol="0">
              <a:spAutoFit/>
            </a:bodyPr>
            <a:lstStyle/>
            <a:p>
              <a:r>
                <a:rPr lang="en-US" altLang="ja-JP" dirty="0" smtClean="0">
                  <a:solidFill>
                    <a:srgbClr val="C00000"/>
                  </a:solidFill>
                </a:rPr>
                <a:t>10 </a:t>
              </a:r>
              <a:r>
                <a:rPr lang="en-US" altLang="ja-JP" dirty="0" err="1" smtClean="0">
                  <a:solidFill>
                    <a:srgbClr val="C00000"/>
                  </a:solidFill>
                </a:rPr>
                <a:t>nb</a:t>
              </a:r>
              <a:endParaRPr lang="en-US" altLang="ja-JP" dirty="0" smtClean="0">
                <a:solidFill>
                  <a:srgbClr val="C00000"/>
                </a:solidFill>
              </a:endParaRPr>
            </a:p>
          </p:txBody>
        </p:sp>
        <p:sp>
          <p:nvSpPr>
            <p:cNvPr id="95" name="テキスト ボックス 94"/>
            <p:cNvSpPr txBox="1"/>
            <p:nvPr/>
          </p:nvSpPr>
          <p:spPr>
            <a:xfrm>
              <a:off x="1841468" y="4976705"/>
              <a:ext cx="741691" cy="397147"/>
            </a:xfrm>
            <a:prstGeom prst="rect">
              <a:avLst/>
            </a:prstGeom>
            <a:solidFill>
              <a:srgbClr val="F2F2F2">
                <a:alpha val="60000"/>
              </a:srgbClr>
            </a:solidFill>
          </p:spPr>
          <p:txBody>
            <a:bodyPr wrap="square" rtlCol="0">
              <a:spAutoFit/>
            </a:bodyPr>
            <a:lstStyle/>
            <a:p>
              <a:r>
                <a:rPr lang="en-US" altLang="ja-JP" b="1" dirty="0" smtClean="0">
                  <a:solidFill>
                    <a:srgbClr val="00B050"/>
                  </a:solidFill>
                </a:rPr>
                <a:t>0.1 </a:t>
              </a:r>
              <a:r>
                <a:rPr lang="en-US" altLang="ja-JP" b="1" dirty="0" err="1" smtClean="0">
                  <a:solidFill>
                    <a:srgbClr val="00B050"/>
                  </a:solidFill>
                </a:rPr>
                <a:t>nb</a:t>
              </a:r>
              <a:endParaRPr lang="en-US" altLang="ja-JP" b="1" dirty="0" smtClean="0">
                <a:solidFill>
                  <a:srgbClr val="00B050"/>
                </a:solidFill>
              </a:endParaRPr>
            </a:p>
          </p:txBody>
        </p:sp>
      </p:grpSp>
      <p:sp>
        <p:nvSpPr>
          <p:cNvPr id="109" name="コンテンツ プレースホルダ 2"/>
          <p:cNvSpPr>
            <a:spLocks noGrp="1"/>
          </p:cNvSpPr>
          <p:nvPr>
            <p:ph idx="1"/>
          </p:nvPr>
        </p:nvSpPr>
        <p:spPr>
          <a:xfrm>
            <a:off x="676044" y="800215"/>
            <a:ext cx="8010755" cy="2016304"/>
          </a:xfrm>
        </p:spPr>
        <p:txBody>
          <a:bodyPr/>
          <a:lstStyle/>
          <a:p>
            <a:pPr marL="266700" indent="-266700"/>
            <a:r>
              <a:rPr lang="en-US" altLang="ja-JP" sz="2400" dirty="0" smtClean="0">
                <a:solidFill>
                  <a:schemeClr val="bg1"/>
                </a:solidFill>
              </a:rPr>
              <a:t>Experimental data:</a:t>
            </a:r>
          </a:p>
          <a:p>
            <a:pPr marL="666750" lvl="1" indent="-266700"/>
            <a:r>
              <a:rPr lang="en-US" altLang="ja-JP" sz="2000" i="1" u="sng" dirty="0">
                <a:solidFill>
                  <a:schemeClr val="bg1"/>
                </a:solidFill>
                <a:latin typeface="Symbol" pitchFamily="18" charset="2"/>
              </a:rPr>
              <a:t>s </a:t>
            </a:r>
            <a:r>
              <a:rPr lang="en-US" altLang="ja-JP" sz="2000" u="sng" dirty="0">
                <a:solidFill>
                  <a:schemeClr val="bg1"/>
                </a:solidFill>
              </a:rPr>
              <a:t>(</a:t>
            </a:r>
            <a:r>
              <a:rPr lang="en-US" altLang="ja-JP" sz="2000" i="1" u="sng" dirty="0">
                <a:solidFill>
                  <a:schemeClr val="bg1"/>
                </a:solidFill>
              </a:rPr>
              <a:t>p(</a:t>
            </a:r>
            <a:r>
              <a:rPr lang="en-US" altLang="ja-JP" sz="2000" i="1" u="sng" dirty="0">
                <a:solidFill>
                  <a:schemeClr val="bg1"/>
                </a:solidFill>
                <a:latin typeface="Symbol" pitchFamily="18" charset="2"/>
              </a:rPr>
              <a:t>p</a:t>
            </a:r>
            <a:r>
              <a:rPr lang="en-US" altLang="ja-JP" sz="2000" i="1" u="sng" baseline="30000" dirty="0">
                <a:solidFill>
                  <a:schemeClr val="bg1"/>
                </a:solidFill>
                <a:latin typeface="Symbol" pitchFamily="18" charset="2"/>
              </a:rPr>
              <a:t>-</a:t>
            </a:r>
            <a:r>
              <a:rPr lang="en-US" altLang="ja-JP" sz="2000" i="1" u="sng" baseline="30000" dirty="0">
                <a:solidFill>
                  <a:schemeClr val="bg1"/>
                </a:solidFill>
              </a:rPr>
              <a:t>-</a:t>
            </a:r>
            <a:r>
              <a:rPr lang="en-US" altLang="ja-JP" sz="2000" i="1" u="sng" dirty="0">
                <a:solidFill>
                  <a:schemeClr val="bg1"/>
                </a:solidFill>
              </a:rPr>
              <a:t>,D*</a:t>
            </a:r>
            <a:r>
              <a:rPr lang="en-US" altLang="ja-JP" sz="2000" i="1" u="sng" baseline="30000" dirty="0">
                <a:solidFill>
                  <a:schemeClr val="bg1"/>
                </a:solidFill>
                <a:latin typeface="Symbol" pitchFamily="18" charset="2"/>
              </a:rPr>
              <a:t>-</a:t>
            </a:r>
            <a:r>
              <a:rPr lang="en-US" altLang="ja-JP" sz="2000" i="1" u="sng" dirty="0">
                <a:solidFill>
                  <a:schemeClr val="bg1"/>
                </a:solidFill>
              </a:rPr>
              <a:t>)</a:t>
            </a:r>
            <a:r>
              <a:rPr lang="en-US" altLang="ja-JP" sz="2000" i="1" u="sng" dirty="0" err="1">
                <a:solidFill>
                  <a:schemeClr val="bg1"/>
                </a:solidFill>
                <a:latin typeface="Symbol" pitchFamily="18" charset="2"/>
              </a:rPr>
              <a:t>L</a:t>
            </a:r>
            <a:r>
              <a:rPr lang="en-US" altLang="ja-JP" sz="2000" u="sng" baseline="-25000" dirty="0" err="1">
                <a:solidFill>
                  <a:schemeClr val="bg1"/>
                </a:solidFill>
              </a:rPr>
              <a:t>c</a:t>
            </a:r>
            <a:r>
              <a:rPr lang="en-US" altLang="ja-JP" sz="2000" u="sng" dirty="0">
                <a:solidFill>
                  <a:schemeClr val="bg1"/>
                </a:solidFill>
              </a:rPr>
              <a:t>) </a:t>
            </a:r>
            <a:r>
              <a:rPr lang="en-US" altLang="ja-JP" sz="2000" u="sng" dirty="0" smtClean="0">
                <a:solidFill>
                  <a:schemeClr val="bg1"/>
                </a:solidFill>
              </a:rPr>
              <a:t>&lt; </a:t>
            </a:r>
            <a:r>
              <a:rPr lang="en-US" altLang="ja-JP" sz="2000" u="sng" dirty="0">
                <a:solidFill>
                  <a:srgbClr val="FFFF00"/>
                </a:solidFill>
              </a:rPr>
              <a:t>7</a:t>
            </a:r>
            <a:r>
              <a:rPr lang="en-US" altLang="ja-JP" sz="2000" u="sng" dirty="0" smtClean="0">
                <a:solidFill>
                  <a:srgbClr val="FFFF00"/>
                </a:solidFill>
              </a:rPr>
              <a:t> </a:t>
            </a:r>
            <a:r>
              <a:rPr lang="en-US" altLang="ja-JP" sz="2000" u="sng" dirty="0" err="1" smtClean="0">
                <a:solidFill>
                  <a:srgbClr val="FFFF00"/>
                </a:solidFill>
              </a:rPr>
              <a:t>nb</a:t>
            </a:r>
            <a:r>
              <a:rPr lang="en-US" altLang="ja-JP" sz="2000" u="sng" dirty="0" smtClean="0">
                <a:solidFill>
                  <a:srgbClr val="FFFF00"/>
                </a:solidFill>
              </a:rPr>
              <a:t> (68%CL) </a:t>
            </a:r>
            <a:r>
              <a:rPr lang="en-US" altLang="ja-JP" sz="2000" dirty="0" smtClean="0">
                <a:solidFill>
                  <a:schemeClr val="bg1"/>
                </a:solidFill>
              </a:rPr>
              <a:t> (BNL exp., 1985)</a:t>
            </a:r>
          </a:p>
          <a:p>
            <a:pPr marL="666750" lvl="1" indent="-266700"/>
            <a:r>
              <a:rPr lang="en-US" altLang="ja-JP" sz="2000" dirty="0" smtClean="0">
                <a:solidFill>
                  <a:schemeClr val="bg1"/>
                </a:solidFill>
              </a:rPr>
              <a:t>BG spectrum is well reproduced by a MC simulation w/ JAM</a:t>
            </a:r>
            <a:endParaRPr lang="en-US" altLang="ja-JP" sz="1600" dirty="0" smtClean="0">
              <a:solidFill>
                <a:schemeClr val="bg1"/>
              </a:solidFill>
            </a:endParaRPr>
          </a:p>
          <a:p>
            <a:pPr marL="266700" indent="-266700"/>
            <a:r>
              <a:rPr lang="en-US" altLang="ja-JP" sz="2400" dirty="0" err="1" smtClean="0">
                <a:solidFill>
                  <a:schemeClr val="bg1"/>
                </a:solidFill>
              </a:rPr>
              <a:t>Regge</a:t>
            </a:r>
            <a:r>
              <a:rPr lang="en-US" altLang="ja-JP" sz="2400" dirty="0" smtClean="0">
                <a:solidFill>
                  <a:schemeClr val="bg1"/>
                </a:solidFill>
              </a:rPr>
              <a:t> Theory suggests 10</a:t>
            </a:r>
            <a:r>
              <a:rPr lang="en-US" altLang="ja-JP" sz="2400" baseline="30000" dirty="0" smtClean="0">
                <a:solidFill>
                  <a:schemeClr val="bg1"/>
                </a:solidFill>
              </a:rPr>
              <a:t>-4</a:t>
            </a:r>
            <a:r>
              <a:rPr lang="en-US" altLang="ja-JP" sz="2400" dirty="0" smtClean="0">
                <a:solidFill>
                  <a:schemeClr val="bg1"/>
                </a:solidFill>
              </a:rPr>
              <a:t> of the hyperon production</a:t>
            </a:r>
            <a:endParaRPr lang="fr-FR" altLang="ja-JP" sz="2400" dirty="0">
              <a:solidFill>
                <a:schemeClr val="bg1"/>
              </a:solidFill>
            </a:endParaRPr>
          </a:p>
          <a:p>
            <a:pPr marL="901700" lvl="1"/>
            <a:r>
              <a:rPr lang="en-US" altLang="ja-JP" sz="2000" i="1" u="sng" dirty="0" smtClean="0">
                <a:solidFill>
                  <a:schemeClr val="bg1"/>
                </a:solidFill>
                <a:latin typeface="Symbol" pitchFamily="18" charset="2"/>
              </a:rPr>
              <a:t>s </a:t>
            </a:r>
            <a:r>
              <a:rPr lang="en-US" altLang="ja-JP" sz="2000" u="sng" dirty="0" smtClean="0">
                <a:solidFill>
                  <a:schemeClr val="bg1"/>
                </a:solidFill>
              </a:rPr>
              <a:t>(</a:t>
            </a:r>
            <a:r>
              <a:rPr lang="en-US" altLang="ja-JP" sz="2000" i="1" u="sng" dirty="0" smtClean="0">
                <a:solidFill>
                  <a:schemeClr val="bg1"/>
                </a:solidFill>
              </a:rPr>
              <a:t>p(</a:t>
            </a:r>
            <a:r>
              <a:rPr lang="en-US" altLang="ja-JP" sz="2000" i="1" u="sng" dirty="0" smtClean="0">
                <a:solidFill>
                  <a:schemeClr val="bg1"/>
                </a:solidFill>
                <a:latin typeface="Symbol" pitchFamily="18" charset="2"/>
              </a:rPr>
              <a:t>p</a:t>
            </a:r>
            <a:r>
              <a:rPr lang="en-US" altLang="ja-JP" sz="2000" i="1" u="sng" baseline="30000" dirty="0" smtClean="0">
                <a:solidFill>
                  <a:schemeClr val="bg1"/>
                </a:solidFill>
                <a:latin typeface="Symbol" pitchFamily="18" charset="2"/>
              </a:rPr>
              <a:t>-</a:t>
            </a:r>
            <a:r>
              <a:rPr lang="en-US" altLang="ja-JP" sz="2000" i="1" u="sng" baseline="30000" dirty="0" smtClean="0">
                <a:solidFill>
                  <a:schemeClr val="bg1"/>
                </a:solidFill>
              </a:rPr>
              <a:t>-</a:t>
            </a:r>
            <a:r>
              <a:rPr lang="en-US" altLang="ja-JP" sz="2000" i="1" u="sng" dirty="0" smtClean="0">
                <a:solidFill>
                  <a:schemeClr val="bg1"/>
                </a:solidFill>
              </a:rPr>
              <a:t>,D*</a:t>
            </a:r>
            <a:r>
              <a:rPr lang="en-US" altLang="ja-JP" sz="2000" i="1" u="sng" baseline="30000" dirty="0" smtClean="0">
                <a:solidFill>
                  <a:schemeClr val="bg1"/>
                </a:solidFill>
                <a:latin typeface="Symbol" pitchFamily="18" charset="2"/>
              </a:rPr>
              <a:t>-</a:t>
            </a:r>
            <a:r>
              <a:rPr lang="en-US" altLang="ja-JP" sz="2000" i="1" u="sng" dirty="0" smtClean="0">
                <a:solidFill>
                  <a:schemeClr val="bg1"/>
                </a:solidFill>
              </a:rPr>
              <a:t>)</a:t>
            </a:r>
            <a:r>
              <a:rPr lang="en-US" altLang="ja-JP" sz="2000" i="1" u="sng" dirty="0" err="1" smtClean="0">
                <a:solidFill>
                  <a:schemeClr val="bg1"/>
                </a:solidFill>
                <a:latin typeface="Symbol" pitchFamily="18" charset="2"/>
              </a:rPr>
              <a:t>L</a:t>
            </a:r>
            <a:r>
              <a:rPr lang="en-US" altLang="ja-JP" sz="2000" u="sng" baseline="-25000" dirty="0" err="1" smtClean="0">
                <a:solidFill>
                  <a:schemeClr val="bg1"/>
                </a:solidFill>
              </a:rPr>
              <a:t>c</a:t>
            </a:r>
            <a:r>
              <a:rPr lang="en-US" altLang="ja-JP" sz="2000" u="sng" dirty="0" smtClean="0">
                <a:solidFill>
                  <a:schemeClr val="bg1"/>
                </a:solidFill>
              </a:rPr>
              <a:t>) ~ </a:t>
            </a:r>
            <a:r>
              <a:rPr lang="en-US" altLang="ja-JP" sz="2000" u="sng" dirty="0" smtClean="0">
                <a:solidFill>
                  <a:srgbClr val="FFFF00"/>
                </a:solidFill>
              </a:rPr>
              <a:t>a few </a:t>
            </a:r>
            <a:r>
              <a:rPr lang="en-US" altLang="ja-JP" sz="2000" u="sng" dirty="0" err="1" smtClean="0">
                <a:solidFill>
                  <a:srgbClr val="FFFF00"/>
                </a:solidFill>
              </a:rPr>
              <a:t>nb</a:t>
            </a:r>
            <a:r>
              <a:rPr lang="en-US" altLang="ja-JP" sz="2000" u="sng" dirty="0" smtClean="0">
                <a:solidFill>
                  <a:srgbClr val="FFFF00"/>
                </a:solidFill>
              </a:rPr>
              <a:t> </a:t>
            </a:r>
            <a:endParaRPr lang="en-US" altLang="ja-JP" sz="2000" dirty="0">
              <a:solidFill>
                <a:schemeClr val="bg1"/>
              </a:solidFill>
            </a:endParaRPr>
          </a:p>
        </p:txBody>
      </p:sp>
      <p:sp>
        <p:nvSpPr>
          <p:cNvPr id="2" name="正方形/長方形 1"/>
          <p:cNvSpPr/>
          <p:nvPr/>
        </p:nvSpPr>
        <p:spPr>
          <a:xfrm>
            <a:off x="6028181" y="3128689"/>
            <a:ext cx="1517275" cy="369332"/>
          </a:xfrm>
          <a:prstGeom prst="rect">
            <a:avLst/>
          </a:prstGeom>
        </p:spPr>
        <p:txBody>
          <a:bodyPr wrap="none">
            <a:spAutoFit/>
          </a:bodyPr>
          <a:lstStyle/>
          <a:p>
            <a:r>
              <a:rPr lang="en-US" altLang="ja-JP" dirty="0" err="1">
                <a:solidFill>
                  <a:schemeClr val="bg1"/>
                </a:solidFill>
              </a:rPr>
              <a:t>Regge</a:t>
            </a:r>
            <a:r>
              <a:rPr lang="en-US" altLang="ja-JP" dirty="0">
                <a:solidFill>
                  <a:schemeClr val="bg1"/>
                </a:solidFill>
              </a:rPr>
              <a:t> Theory </a:t>
            </a:r>
            <a:endParaRPr lang="ja-JP" altLang="en-US" dirty="0"/>
          </a:p>
        </p:txBody>
      </p:sp>
      <p:pic>
        <p:nvPicPr>
          <p:cNvPr id="11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255"/>
          <a:stretch/>
        </p:blipFill>
        <p:spPr bwMode="auto">
          <a:xfrm>
            <a:off x="275726" y="4885473"/>
            <a:ext cx="4347149" cy="169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 name="テキスト ボックス 110"/>
          <p:cNvSpPr txBox="1"/>
          <p:nvPr/>
        </p:nvSpPr>
        <p:spPr>
          <a:xfrm>
            <a:off x="298102" y="6245313"/>
            <a:ext cx="3948197" cy="369332"/>
          </a:xfrm>
          <a:prstGeom prst="rect">
            <a:avLst/>
          </a:prstGeom>
          <a:noFill/>
        </p:spPr>
        <p:txBody>
          <a:bodyPr wrap="none" rtlCol="0">
            <a:spAutoFit/>
          </a:bodyPr>
          <a:lstStyle/>
          <a:p>
            <a:r>
              <a:rPr lang="en-US" altLang="ja-JP" dirty="0" smtClean="0">
                <a:solidFill>
                  <a:srgbClr val="0000FF"/>
                </a:solidFill>
              </a:rPr>
              <a:t>J.H. Christensen et al., PRL55, 154(1985)</a:t>
            </a:r>
            <a:endParaRPr lang="ja-JP" altLang="en-US" dirty="0">
              <a:solidFill>
                <a:srgbClr val="0000FF"/>
              </a:solidFill>
            </a:endParaRPr>
          </a:p>
        </p:txBody>
      </p:sp>
      <p:grpSp>
        <p:nvGrpSpPr>
          <p:cNvPr id="112" name="グループ化 111"/>
          <p:cNvGrpSpPr>
            <a:grpSpLocks noChangeAspect="1"/>
          </p:cNvGrpSpPr>
          <p:nvPr/>
        </p:nvGrpSpPr>
        <p:grpSpPr>
          <a:xfrm>
            <a:off x="201001" y="2946472"/>
            <a:ext cx="3250695" cy="2118069"/>
            <a:chOff x="264491" y="2427399"/>
            <a:chExt cx="4167558" cy="2715468"/>
          </a:xfrm>
        </p:grpSpPr>
        <p:pic>
          <p:nvPicPr>
            <p:cNvPr id="113" name="図 112" descr="JAM1.PNG"/>
            <p:cNvPicPr>
              <a:picLocks noChangeAspect="1"/>
            </p:cNvPicPr>
            <p:nvPr/>
          </p:nvPicPr>
          <p:blipFill>
            <a:blip r:embed="rId5" cstate="print"/>
            <a:srcRect r="49339"/>
            <a:stretch>
              <a:fillRect/>
            </a:stretch>
          </p:blipFill>
          <p:spPr>
            <a:xfrm>
              <a:off x="264491" y="2427399"/>
              <a:ext cx="4163493" cy="2715468"/>
            </a:xfrm>
            <a:prstGeom prst="rect">
              <a:avLst/>
            </a:prstGeom>
          </p:spPr>
        </p:pic>
        <p:sp>
          <p:nvSpPr>
            <p:cNvPr id="114" name="テキスト ボックス 113"/>
            <p:cNvSpPr txBox="1"/>
            <p:nvPr/>
          </p:nvSpPr>
          <p:spPr>
            <a:xfrm>
              <a:off x="3064189" y="2427399"/>
              <a:ext cx="1367860" cy="1079828"/>
            </a:xfrm>
            <a:prstGeom prst="rect">
              <a:avLst/>
            </a:prstGeom>
            <a:noFill/>
          </p:spPr>
          <p:txBody>
            <a:bodyPr wrap="square" rtlCol="0">
              <a:spAutoFit/>
            </a:bodyPr>
            <a:lstStyle/>
            <a:p>
              <a:r>
                <a:rPr lang="en-US" altLang="ja-JP" sz="2400" dirty="0" smtClean="0">
                  <a:solidFill>
                    <a:srgbClr val="FF0000"/>
                  </a:solidFill>
                </a:rPr>
                <a:t>+</a:t>
              </a:r>
              <a:r>
                <a:rPr lang="en-US" altLang="ja-JP" sz="2400" dirty="0" smtClean="0">
                  <a:solidFill>
                    <a:prstClr val="black"/>
                  </a:solidFill>
                </a:rPr>
                <a:t> JAM</a:t>
              </a:r>
            </a:p>
            <a:p>
              <a:r>
                <a:rPr lang="en-US" altLang="ja-JP" sz="2400" dirty="0" smtClean="0">
                  <a:solidFill>
                    <a:prstClr val="black"/>
                  </a:solidFill>
                  <a:latin typeface="Symbol" pitchFamily="18" charset="2"/>
                </a:rPr>
                <a:t>-</a:t>
              </a:r>
              <a:r>
                <a:rPr lang="en-US" altLang="ja-JP" sz="2400" dirty="0" smtClean="0">
                  <a:solidFill>
                    <a:prstClr val="black"/>
                  </a:solidFill>
                </a:rPr>
                <a:t> Data</a:t>
              </a:r>
              <a:endParaRPr lang="ja-JP" altLang="en-US" sz="2400" dirty="0">
                <a:solidFill>
                  <a:prstClr val="black"/>
                </a:solidFill>
              </a:endParaRPr>
            </a:p>
          </p:txBody>
        </p:sp>
        <p:cxnSp>
          <p:nvCxnSpPr>
            <p:cNvPr id="116" name="直線矢印コネクタ 115"/>
            <p:cNvCxnSpPr/>
            <p:nvPr/>
          </p:nvCxnSpPr>
          <p:spPr>
            <a:xfrm>
              <a:off x="2321531" y="2938043"/>
              <a:ext cx="0"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7" name="テキスト ボックス 116"/>
            <p:cNvSpPr txBox="1"/>
            <p:nvPr/>
          </p:nvSpPr>
          <p:spPr>
            <a:xfrm>
              <a:off x="2105799" y="2492896"/>
              <a:ext cx="750358" cy="591877"/>
            </a:xfrm>
            <a:prstGeom prst="rect">
              <a:avLst/>
            </a:prstGeom>
            <a:noFill/>
          </p:spPr>
          <p:txBody>
            <a:bodyPr wrap="square" rtlCol="0">
              <a:spAutoFit/>
            </a:bodyPr>
            <a:lstStyle/>
            <a:p>
              <a:r>
                <a:rPr lang="en-US" altLang="ja-JP" sz="2400" i="1" dirty="0" smtClean="0">
                  <a:solidFill>
                    <a:prstClr val="black"/>
                  </a:solidFill>
                </a:rPr>
                <a:t>D*</a:t>
              </a:r>
              <a:endParaRPr lang="ja-JP" altLang="en-US" sz="2400" i="1" dirty="0">
                <a:solidFill>
                  <a:prstClr val="black"/>
                </a:solidFill>
              </a:endParaRPr>
            </a:p>
          </p:txBody>
        </p:sp>
      </p:grpSp>
    </p:spTree>
    <p:extLst>
      <p:ext uri="{BB962C8B-B14F-4D97-AF65-F5344CB8AC3E}">
        <p14:creationId xmlns:p14="http://schemas.microsoft.com/office/powerpoint/2010/main" val="10537522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正方形/長方形 84"/>
          <p:cNvSpPr/>
          <p:nvPr/>
        </p:nvSpPr>
        <p:spPr>
          <a:xfrm>
            <a:off x="18583" y="1283695"/>
            <a:ext cx="9144000" cy="4657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2" name="タイトル 1"/>
          <p:cNvSpPr>
            <a:spLocks noGrp="1"/>
          </p:cNvSpPr>
          <p:nvPr>
            <p:ph type="title"/>
          </p:nvPr>
        </p:nvSpPr>
        <p:spPr>
          <a:xfrm>
            <a:off x="488768" y="91356"/>
            <a:ext cx="8427308" cy="1143000"/>
          </a:xfrm>
        </p:spPr>
        <p:txBody>
          <a:bodyPr/>
          <a:lstStyle/>
          <a:p>
            <a:r>
              <a:rPr lang="en-US" altLang="ja-JP" sz="4000" dirty="0" smtClean="0">
                <a:solidFill>
                  <a:schemeClr val="bg1"/>
                </a:solidFill>
              </a:rPr>
              <a:t>Lambda</a:t>
            </a:r>
            <a:r>
              <a:rPr lang="ja-JP" altLang="en-US" sz="4000" dirty="0" smtClean="0">
                <a:solidFill>
                  <a:schemeClr val="bg1"/>
                </a:solidFill>
              </a:rPr>
              <a:t> </a:t>
            </a:r>
            <a:r>
              <a:rPr lang="en-US" altLang="ja-JP" sz="4000" dirty="0" smtClean="0">
                <a:solidFill>
                  <a:schemeClr val="bg1"/>
                </a:solidFill>
              </a:rPr>
              <a:t>Baryons</a:t>
            </a:r>
            <a:r>
              <a:rPr lang="ja-JP" altLang="en-US" sz="4000" dirty="0">
                <a:solidFill>
                  <a:schemeClr val="bg1"/>
                </a:solidFill>
              </a:rPr>
              <a:t> </a:t>
            </a:r>
            <a:r>
              <a:rPr lang="en-US" altLang="ja-JP" sz="4000" dirty="0" smtClean="0">
                <a:solidFill>
                  <a:schemeClr val="bg1"/>
                </a:solidFill>
              </a:rPr>
              <a:t>(P-wave)</a:t>
            </a:r>
            <a:endParaRPr kumimoji="1" lang="ja-JP" altLang="en-US" sz="4000" dirty="0">
              <a:solidFill>
                <a:schemeClr val="bg1"/>
              </a:solidFill>
            </a:endParaRPr>
          </a:p>
        </p:txBody>
      </p:sp>
      <p:sp>
        <p:nvSpPr>
          <p:cNvPr id="4" name="スライド番号プレースホルダー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6</a:t>
            </a:fld>
            <a:endParaRPr lang="ja-JP" altLang="en-US" dirty="0">
              <a:solidFill>
                <a:prstClr val="black">
                  <a:tint val="75000"/>
                </a:prstClr>
              </a:solidFill>
            </a:endParaRPr>
          </a:p>
        </p:txBody>
      </p:sp>
      <p:grpSp>
        <p:nvGrpSpPr>
          <p:cNvPr id="57" name="グループ化 56"/>
          <p:cNvGrpSpPr/>
          <p:nvPr/>
        </p:nvGrpSpPr>
        <p:grpSpPr>
          <a:xfrm>
            <a:off x="4380981" y="2169258"/>
            <a:ext cx="3922318" cy="3072429"/>
            <a:chOff x="4511510" y="2169275"/>
            <a:chExt cx="3922318" cy="3942693"/>
          </a:xfrm>
        </p:grpSpPr>
        <p:cxnSp>
          <p:nvCxnSpPr>
            <p:cNvPr id="60" name="直線コネクタ 59"/>
            <p:cNvCxnSpPr/>
            <p:nvPr/>
          </p:nvCxnSpPr>
          <p:spPr>
            <a:xfrm>
              <a:off x="7281828" y="5917342"/>
              <a:ext cx="115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4879800" y="4864282"/>
              <a:ext cx="902811" cy="434452"/>
            </a:xfrm>
            <a:prstGeom prst="rect">
              <a:avLst/>
            </a:prstGeom>
            <a:noFill/>
            <a:ln>
              <a:noFill/>
            </a:ln>
          </p:spPr>
          <p:txBody>
            <a:bodyPr wrap="none" rtlCol="0">
              <a:spAutoFit/>
            </a:bodyPr>
            <a:lstStyle/>
            <a:p>
              <a:r>
                <a:rPr lang="en-US" altLang="ja-JP" sz="1600" b="1" dirty="0" err="1">
                  <a:solidFill>
                    <a:prstClr val="white">
                      <a:lumMod val="75000"/>
                    </a:prstClr>
                  </a:solidFill>
                  <a:latin typeface="Symbol" panose="05050102010706020507" pitchFamily="18" charset="2"/>
                </a:rPr>
                <a:t>S</a:t>
              </a:r>
              <a:r>
                <a:rPr lang="en-US" altLang="ja-JP" sz="1600" b="1" baseline="-25000" dirty="0" err="1">
                  <a:solidFill>
                    <a:prstClr val="white">
                      <a:lumMod val="75000"/>
                    </a:prstClr>
                  </a:solidFill>
                </a:rPr>
                <a:t>c</a:t>
              </a:r>
              <a:r>
                <a:rPr lang="en-US" altLang="ja-JP" sz="1600" b="1" dirty="0">
                  <a:solidFill>
                    <a:prstClr val="white">
                      <a:lumMod val="75000"/>
                    </a:prstClr>
                  </a:solidFill>
                </a:rPr>
                <a:t>(1/2</a:t>
              </a:r>
              <a:r>
                <a:rPr lang="en-US" altLang="ja-JP" sz="1600" b="1" baseline="30000" dirty="0">
                  <a:solidFill>
                    <a:prstClr val="white">
                      <a:lumMod val="75000"/>
                    </a:prstClr>
                  </a:solidFill>
                </a:rPr>
                <a:t>+</a:t>
              </a:r>
              <a:r>
                <a:rPr lang="en-US" altLang="ja-JP" sz="1600" b="1" dirty="0">
                  <a:solidFill>
                    <a:prstClr val="white">
                      <a:lumMod val="75000"/>
                    </a:prstClr>
                  </a:solidFill>
                </a:rPr>
                <a:t>) </a:t>
              </a:r>
              <a:endParaRPr lang="ja-JP" altLang="en-US" sz="1600" b="1" dirty="0">
                <a:solidFill>
                  <a:prstClr val="white">
                    <a:lumMod val="75000"/>
                  </a:prstClr>
                </a:solidFill>
              </a:endParaRPr>
            </a:p>
          </p:txBody>
        </p:sp>
        <p:cxnSp>
          <p:nvCxnSpPr>
            <p:cNvPr id="71" name="直線コネクタ 70"/>
            <p:cNvCxnSpPr/>
            <p:nvPr/>
          </p:nvCxnSpPr>
          <p:spPr>
            <a:xfrm>
              <a:off x="4524132" y="5048020"/>
              <a:ext cx="396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9" name="テキスト ボックス 78"/>
            <p:cNvSpPr txBox="1"/>
            <p:nvPr/>
          </p:nvSpPr>
          <p:spPr>
            <a:xfrm>
              <a:off x="4881789" y="4434481"/>
              <a:ext cx="970137" cy="434449"/>
            </a:xfrm>
            <a:prstGeom prst="rect">
              <a:avLst/>
            </a:prstGeom>
            <a:noFill/>
            <a:ln>
              <a:noFill/>
            </a:ln>
          </p:spPr>
          <p:txBody>
            <a:bodyPr wrap="none" rtlCol="0">
              <a:spAutoFit/>
            </a:bodyPr>
            <a:lstStyle/>
            <a:p>
              <a:r>
                <a:rPr lang="en-US" altLang="ja-JP" sz="1600" b="1" dirty="0" err="1" smtClean="0">
                  <a:solidFill>
                    <a:prstClr val="white">
                      <a:lumMod val="75000"/>
                    </a:prstClr>
                  </a:solidFill>
                  <a:latin typeface="Symbol" panose="05050102010706020507" pitchFamily="18" charset="2"/>
                </a:rPr>
                <a:t>S</a:t>
              </a:r>
              <a:r>
                <a:rPr lang="en-US" altLang="ja-JP" sz="1600" b="1" baseline="-25000" dirty="0" err="1" smtClean="0">
                  <a:solidFill>
                    <a:prstClr val="white">
                      <a:lumMod val="75000"/>
                    </a:prstClr>
                  </a:solidFill>
                </a:rPr>
                <a:t>c</a:t>
              </a:r>
              <a:r>
                <a:rPr lang="en-US" altLang="ja-JP" sz="1600" b="1" baseline="30000" dirty="0" smtClean="0">
                  <a:solidFill>
                    <a:prstClr val="white">
                      <a:lumMod val="75000"/>
                    </a:prstClr>
                  </a:solidFill>
                </a:rPr>
                <a:t>*</a:t>
              </a:r>
              <a:r>
                <a:rPr lang="en-US" altLang="ja-JP" sz="1600" b="1" dirty="0" smtClean="0">
                  <a:solidFill>
                    <a:prstClr val="white">
                      <a:lumMod val="75000"/>
                    </a:prstClr>
                  </a:solidFill>
                </a:rPr>
                <a:t>(3/2</a:t>
              </a:r>
              <a:r>
                <a:rPr lang="en-US" altLang="ja-JP" sz="1600" b="1" baseline="30000" dirty="0">
                  <a:solidFill>
                    <a:prstClr val="white">
                      <a:lumMod val="75000"/>
                    </a:prstClr>
                  </a:solidFill>
                </a:rPr>
                <a:t>+</a:t>
              </a:r>
              <a:r>
                <a:rPr lang="en-US" altLang="ja-JP" sz="1600" b="1" dirty="0">
                  <a:solidFill>
                    <a:prstClr val="white">
                      <a:lumMod val="75000"/>
                    </a:prstClr>
                  </a:solidFill>
                </a:rPr>
                <a:t>) </a:t>
              </a:r>
              <a:endParaRPr lang="ja-JP" altLang="en-US" sz="1600" b="1" dirty="0">
                <a:solidFill>
                  <a:prstClr val="white">
                    <a:lumMod val="75000"/>
                  </a:prstClr>
                </a:solidFill>
              </a:endParaRPr>
            </a:p>
          </p:txBody>
        </p:sp>
        <p:cxnSp>
          <p:nvCxnSpPr>
            <p:cNvPr id="91" name="直線コネクタ 90"/>
            <p:cNvCxnSpPr/>
            <p:nvPr/>
          </p:nvCxnSpPr>
          <p:spPr>
            <a:xfrm>
              <a:off x="4523112" y="4705127"/>
              <a:ext cx="396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直線コネクタ 92"/>
            <p:cNvCxnSpPr/>
            <p:nvPr/>
          </p:nvCxnSpPr>
          <p:spPr>
            <a:xfrm>
              <a:off x="4517919" y="4146839"/>
              <a:ext cx="6796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a:off x="4512726" y="4321431"/>
              <a:ext cx="6796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1" name="テキスト ボックス 100"/>
            <p:cNvSpPr txBox="1"/>
            <p:nvPr/>
          </p:nvSpPr>
          <p:spPr>
            <a:xfrm>
              <a:off x="5150894" y="3971329"/>
              <a:ext cx="1409360" cy="473947"/>
            </a:xfrm>
            <a:prstGeom prst="rect">
              <a:avLst/>
            </a:prstGeom>
            <a:noFill/>
            <a:ln>
              <a:noFill/>
            </a:ln>
          </p:spPr>
          <p:txBody>
            <a:bodyPr wrap="none" rtlCol="0">
              <a:spAutoFit/>
            </a:bodyPr>
            <a:lstStyle/>
            <a:p>
              <a:r>
                <a:rPr lang="en-US" altLang="ja-JP" b="1" dirty="0" err="1" smtClean="0">
                  <a:latin typeface="Symbol" panose="05050102010706020507" pitchFamily="18" charset="2"/>
                  <a:cs typeface="Times New Roman" panose="02020603050405020304" pitchFamily="18" charset="0"/>
                </a:rPr>
                <a:t>L</a:t>
              </a:r>
              <a:r>
                <a:rPr lang="en-US" altLang="ja-JP" b="1" baseline="-25000" dirty="0" err="1" smtClean="0"/>
                <a:t>c</a:t>
              </a:r>
              <a:r>
                <a:rPr lang="en-US" altLang="ja-JP" sz="1600" dirty="0" smtClean="0"/>
                <a:t>(2595, 1/2</a:t>
              </a:r>
              <a:r>
                <a:rPr lang="en-US" altLang="ja-JP" sz="1600" baseline="30000" dirty="0" smtClean="0">
                  <a:latin typeface="Symbol" panose="05050102010706020507" pitchFamily="18" charset="2"/>
                </a:rPr>
                <a:t>-</a:t>
              </a:r>
              <a:r>
                <a:rPr lang="en-US" altLang="ja-JP" sz="1600" dirty="0" smtClean="0"/>
                <a:t>)</a:t>
              </a:r>
              <a:endParaRPr lang="ja-JP" altLang="en-US" sz="1600" dirty="0"/>
            </a:p>
          </p:txBody>
        </p:sp>
        <p:sp>
          <p:nvSpPr>
            <p:cNvPr id="102" name="テキスト ボックス 101"/>
            <p:cNvSpPr txBox="1"/>
            <p:nvPr/>
          </p:nvSpPr>
          <p:spPr>
            <a:xfrm>
              <a:off x="5150797" y="3657622"/>
              <a:ext cx="1409360" cy="473947"/>
            </a:xfrm>
            <a:prstGeom prst="rect">
              <a:avLst/>
            </a:prstGeom>
            <a:noFill/>
            <a:ln>
              <a:noFill/>
            </a:ln>
          </p:spPr>
          <p:txBody>
            <a:bodyPr wrap="none" rtlCol="0">
              <a:spAutoFit/>
            </a:bodyPr>
            <a:lstStyle/>
            <a:p>
              <a:r>
                <a:rPr lang="en-US" altLang="ja-JP" b="1" dirty="0" err="1" smtClean="0">
                  <a:latin typeface="Symbol" panose="05050102010706020507" pitchFamily="18" charset="2"/>
                  <a:cs typeface="Times New Roman" panose="02020603050405020304" pitchFamily="18" charset="0"/>
                </a:rPr>
                <a:t>L</a:t>
              </a:r>
              <a:r>
                <a:rPr lang="en-US" altLang="ja-JP" b="1" baseline="-25000" dirty="0" err="1" smtClean="0"/>
                <a:t>c</a:t>
              </a:r>
              <a:r>
                <a:rPr lang="en-US" altLang="ja-JP" sz="1600" dirty="0" smtClean="0"/>
                <a:t>(2625, 3/2</a:t>
              </a:r>
              <a:r>
                <a:rPr lang="en-US" altLang="ja-JP" sz="1600" baseline="30000" dirty="0" smtClean="0">
                  <a:latin typeface="Symbol" panose="05050102010706020507" pitchFamily="18" charset="2"/>
                </a:rPr>
                <a:t>-</a:t>
              </a:r>
              <a:r>
                <a:rPr lang="en-US" altLang="ja-JP" sz="1600" dirty="0" smtClean="0"/>
                <a:t>)</a:t>
              </a:r>
              <a:endParaRPr lang="ja-JP" altLang="en-US" sz="1600" dirty="0"/>
            </a:p>
          </p:txBody>
        </p:sp>
        <p:cxnSp>
          <p:nvCxnSpPr>
            <p:cNvPr id="110" name="直線コネクタ 109"/>
            <p:cNvCxnSpPr/>
            <p:nvPr/>
          </p:nvCxnSpPr>
          <p:spPr>
            <a:xfrm>
              <a:off x="4525942" y="3440735"/>
              <a:ext cx="6796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1" name="テキスト ボックス 110"/>
            <p:cNvSpPr txBox="1"/>
            <p:nvPr/>
          </p:nvSpPr>
          <p:spPr>
            <a:xfrm>
              <a:off x="5158816" y="3210903"/>
              <a:ext cx="1747594" cy="473945"/>
            </a:xfrm>
            <a:prstGeom prst="rect">
              <a:avLst/>
            </a:prstGeom>
            <a:noFill/>
            <a:ln>
              <a:noFill/>
            </a:ln>
          </p:spPr>
          <p:txBody>
            <a:bodyPr wrap="none" rtlCol="0">
              <a:spAutoFit/>
            </a:bodyPr>
            <a:lstStyle/>
            <a:p>
              <a:r>
                <a:rPr lang="en-US" altLang="ja-JP" b="1" dirty="0" err="1" smtClean="0">
                  <a:solidFill>
                    <a:prstClr val="black"/>
                  </a:solidFill>
                  <a:latin typeface="Symbol" panose="05050102010706020507" pitchFamily="18" charset="2"/>
                  <a:cs typeface="Times New Roman" panose="02020603050405020304" pitchFamily="18" charset="0"/>
                </a:rPr>
                <a:t>L</a:t>
              </a:r>
              <a:r>
                <a:rPr lang="en-US" altLang="ja-JP" b="1" baseline="-25000" dirty="0" err="1" smtClean="0">
                  <a:solidFill>
                    <a:prstClr val="black"/>
                  </a:solidFill>
                </a:rPr>
                <a:t>c</a:t>
              </a:r>
              <a:r>
                <a:rPr lang="en-US" altLang="ja-JP" b="1" baseline="-25000" dirty="0" smtClean="0">
                  <a:solidFill>
                    <a:prstClr val="black"/>
                  </a:solidFill>
                </a:rPr>
                <a:t> </a:t>
              </a:r>
              <a:r>
                <a:rPr lang="en-US" altLang="ja-JP" dirty="0" smtClean="0">
                  <a:solidFill>
                    <a:prstClr val="black"/>
                  </a:solidFill>
                </a:rPr>
                <a:t>o</a:t>
              </a:r>
              <a:r>
                <a:rPr lang="ja-JP" altLang="en-US" dirty="0" smtClean="0">
                  <a:solidFill>
                    <a:prstClr val="black"/>
                  </a:solidFill>
                </a:rPr>
                <a:t>ｒ </a:t>
              </a:r>
              <a:r>
                <a:rPr lang="en-US" altLang="ja-JP" b="1" dirty="0" err="1" smtClean="0">
                  <a:solidFill>
                    <a:prstClr val="black"/>
                  </a:solidFill>
                  <a:latin typeface="Symbol" panose="05050102010706020507" pitchFamily="18" charset="2"/>
                  <a:cs typeface="Times New Roman" panose="02020603050405020304" pitchFamily="18" charset="0"/>
                </a:rPr>
                <a:t>S</a:t>
              </a:r>
              <a:r>
                <a:rPr lang="en-US" altLang="ja-JP" b="1" baseline="-25000" dirty="0" err="1" smtClean="0">
                  <a:solidFill>
                    <a:prstClr val="black"/>
                  </a:solidFill>
                </a:rPr>
                <a:t>c</a:t>
              </a:r>
              <a:r>
                <a:rPr lang="en-US" altLang="ja-JP" sz="1600" dirty="0" smtClean="0">
                  <a:solidFill>
                    <a:prstClr val="black"/>
                  </a:solidFill>
                </a:rPr>
                <a:t> (2765, ?</a:t>
              </a:r>
              <a:r>
                <a:rPr lang="en-US" altLang="ja-JP" sz="1600" baseline="30000" dirty="0" smtClean="0">
                  <a:solidFill>
                    <a:prstClr val="black"/>
                  </a:solidFill>
                  <a:latin typeface="Symbol" panose="05050102010706020507" pitchFamily="18" charset="2"/>
                </a:rPr>
                <a:t>?</a:t>
              </a:r>
              <a:r>
                <a:rPr lang="en-US" altLang="ja-JP" sz="1600" dirty="0" smtClean="0">
                  <a:solidFill>
                    <a:prstClr val="black"/>
                  </a:solidFill>
                </a:rPr>
                <a:t>)</a:t>
              </a:r>
              <a:endParaRPr lang="ja-JP" altLang="en-US" sz="1600" dirty="0">
                <a:solidFill>
                  <a:prstClr val="black"/>
                </a:solidFill>
              </a:endParaRPr>
            </a:p>
          </p:txBody>
        </p:sp>
        <p:cxnSp>
          <p:nvCxnSpPr>
            <p:cNvPr id="112" name="直線コネクタ 111"/>
            <p:cNvCxnSpPr/>
            <p:nvPr/>
          </p:nvCxnSpPr>
          <p:spPr>
            <a:xfrm>
              <a:off x="4514715" y="2870518"/>
              <a:ext cx="6796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3" name="テキスト ボックス 112"/>
            <p:cNvSpPr txBox="1"/>
            <p:nvPr/>
          </p:nvSpPr>
          <p:spPr>
            <a:xfrm>
              <a:off x="5147589" y="2714792"/>
              <a:ext cx="1409360" cy="473946"/>
            </a:xfrm>
            <a:prstGeom prst="rect">
              <a:avLst/>
            </a:prstGeom>
            <a:noFill/>
            <a:ln>
              <a:noFill/>
            </a:ln>
          </p:spPr>
          <p:txBody>
            <a:bodyPr wrap="none" rtlCol="0">
              <a:spAutoFit/>
            </a:bodyPr>
            <a:lstStyle/>
            <a:p>
              <a:r>
                <a:rPr lang="en-US" altLang="ja-JP" b="1" dirty="0" err="1" smtClean="0">
                  <a:solidFill>
                    <a:prstClr val="black"/>
                  </a:solidFill>
                  <a:latin typeface="Symbol" panose="05050102010706020507" pitchFamily="18" charset="2"/>
                  <a:cs typeface="Times New Roman" panose="02020603050405020304" pitchFamily="18" charset="0"/>
                </a:rPr>
                <a:t>L</a:t>
              </a:r>
              <a:r>
                <a:rPr lang="en-US" altLang="ja-JP" b="1" baseline="-25000" dirty="0" err="1" smtClean="0">
                  <a:solidFill>
                    <a:prstClr val="black"/>
                  </a:solidFill>
                </a:rPr>
                <a:t>c</a:t>
              </a:r>
              <a:r>
                <a:rPr lang="en-US" altLang="ja-JP" sz="1600" dirty="0" smtClean="0">
                  <a:solidFill>
                    <a:prstClr val="black"/>
                  </a:solidFill>
                </a:rPr>
                <a:t>(2880, 5/2</a:t>
              </a:r>
              <a:r>
                <a:rPr lang="en-US" altLang="ja-JP" sz="1600" baseline="30000" dirty="0" smtClean="0">
                  <a:solidFill>
                    <a:prstClr val="black"/>
                  </a:solidFill>
                  <a:latin typeface="Symbol" panose="05050102010706020507" pitchFamily="18" charset="2"/>
                </a:rPr>
                <a:t>+</a:t>
              </a:r>
              <a:r>
                <a:rPr lang="en-US" altLang="ja-JP" sz="1600" dirty="0" smtClean="0">
                  <a:solidFill>
                    <a:prstClr val="black"/>
                  </a:solidFill>
                </a:rPr>
                <a:t>)</a:t>
              </a:r>
              <a:endParaRPr lang="ja-JP" altLang="en-US" sz="1600" dirty="0">
                <a:solidFill>
                  <a:prstClr val="black"/>
                </a:solidFill>
              </a:endParaRPr>
            </a:p>
          </p:txBody>
        </p:sp>
        <p:cxnSp>
          <p:nvCxnSpPr>
            <p:cNvPr id="115" name="直線コネクタ 114"/>
            <p:cNvCxnSpPr/>
            <p:nvPr/>
          </p:nvCxnSpPr>
          <p:spPr>
            <a:xfrm>
              <a:off x="4513114" y="2559673"/>
              <a:ext cx="6796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6" name="テキスト ボックス 115"/>
            <p:cNvSpPr txBox="1"/>
            <p:nvPr/>
          </p:nvSpPr>
          <p:spPr>
            <a:xfrm>
              <a:off x="5145988" y="2169275"/>
              <a:ext cx="1202573" cy="473945"/>
            </a:xfrm>
            <a:prstGeom prst="rect">
              <a:avLst/>
            </a:prstGeom>
            <a:noFill/>
            <a:ln>
              <a:noFill/>
            </a:ln>
          </p:spPr>
          <p:txBody>
            <a:bodyPr wrap="none" rtlCol="0">
              <a:spAutoFit/>
            </a:bodyPr>
            <a:lstStyle/>
            <a:p>
              <a:r>
                <a:rPr lang="en-US" altLang="ja-JP" b="1" dirty="0" err="1" smtClean="0">
                  <a:solidFill>
                    <a:prstClr val="black"/>
                  </a:solidFill>
                  <a:latin typeface="Symbol" panose="05050102010706020507" pitchFamily="18" charset="2"/>
                  <a:cs typeface="Times New Roman" panose="02020603050405020304" pitchFamily="18" charset="0"/>
                </a:rPr>
                <a:t>L</a:t>
              </a:r>
              <a:r>
                <a:rPr lang="en-US" altLang="ja-JP" b="1" baseline="-25000" dirty="0" err="1" smtClean="0">
                  <a:solidFill>
                    <a:prstClr val="black"/>
                  </a:solidFill>
                </a:rPr>
                <a:t>c</a:t>
              </a:r>
              <a:r>
                <a:rPr lang="en-US" altLang="ja-JP" sz="1600" dirty="0" smtClean="0">
                  <a:solidFill>
                    <a:prstClr val="black"/>
                  </a:solidFill>
                </a:rPr>
                <a:t>(2940, ?</a:t>
              </a:r>
              <a:r>
                <a:rPr lang="en-US" altLang="ja-JP" sz="1600" baseline="30000" dirty="0" smtClean="0">
                  <a:solidFill>
                    <a:prstClr val="black"/>
                  </a:solidFill>
                  <a:latin typeface="Symbol" panose="05050102010706020507" pitchFamily="18" charset="2"/>
                </a:rPr>
                <a:t>?</a:t>
              </a:r>
              <a:r>
                <a:rPr lang="en-US" altLang="ja-JP" sz="1600" dirty="0" smtClean="0">
                  <a:solidFill>
                    <a:prstClr val="black"/>
                  </a:solidFill>
                </a:rPr>
                <a:t>)</a:t>
              </a:r>
              <a:endParaRPr lang="ja-JP" altLang="en-US" sz="1600" dirty="0">
                <a:solidFill>
                  <a:prstClr val="black"/>
                </a:solidFill>
              </a:endParaRPr>
            </a:p>
          </p:txBody>
        </p:sp>
        <p:cxnSp>
          <p:nvCxnSpPr>
            <p:cNvPr id="127" name="直線コネクタ 126"/>
            <p:cNvCxnSpPr/>
            <p:nvPr/>
          </p:nvCxnSpPr>
          <p:spPr>
            <a:xfrm>
              <a:off x="4511510" y="5892558"/>
              <a:ext cx="679647"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8" name="テキスト ボックス 127"/>
            <p:cNvSpPr txBox="1"/>
            <p:nvPr/>
          </p:nvSpPr>
          <p:spPr>
            <a:xfrm>
              <a:off x="5154009" y="5638023"/>
              <a:ext cx="756938" cy="473945"/>
            </a:xfrm>
            <a:prstGeom prst="rect">
              <a:avLst/>
            </a:prstGeom>
            <a:noFill/>
            <a:ln>
              <a:noFill/>
            </a:ln>
          </p:spPr>
          <p:txBody>
            <a:bodyPr wrap="none" rtlCol="0">
              <a:spAutoFit/>
            </a:bodyPr>
            <a:lstStyle/>
            <a:p>
              <a:r>
                <a:rPr lang="en-US" altLang="ja-JP" b="1" dirty="0" err="1" smtClean="0">
                  <a:solidFill>
                    <a:prstClr val="black"/>
                  </a:solidFill>
                  <a:latin typeface="Symbol" panose="05050102010706020507" pitchFamily="18" charset="2"/>
                  <a:cs typeface="Times New Roman" panose="02020603050405020304" pitchFamily="18" charset="0"/>
                </a:rPr>
                <a:t>L</a:t>
              </a:r>
              <a:r>
                <a:rPr lang="en-US" altLang="ja-JP" b="1" baseline="-25000" dirty="0" err="1" smtClean="0">
                  <a:solidFill>
                    <a:prstClr val="black"/>
                  </a:solidFill>
                </a:rPr>
                <a:t>c</a:t>
              </a:r>
              <a:r>
                <a:rPr lang="en-US" altLang="ja-JP" sz="1600" dirty="0" smtClean="0">
                  <a:solidFill>
                    <a:prstClr val="black"/>
                  </a:solidFill>
                </a:rPr>
                <a:t>(GS)</a:t>
              </a:r>
              <a:endParaRPr lang="ja-JP" altLang="en-US" sz="1600" dirty="0">
                <a:solidFill>
                  <a:prstClr val="black"/>
                </a:solidFill>
              </a:endParaRPr>
            </a:p>
          </p:txBody>
        </p:sp>
      </p:grpSp>
      <p:grpSp>
        <p:nvGrpSpPr>
          <p:cNvPr id="5" name="グループ化 4"/>
          <p:cNvGrpSpPr/>
          <p:nvPr/>
        </p:nvGrpSpPr>
        <p:grpSpPr>
          <a:xfrm>
            <a:off x="805186" y="1894007"/>
            <a:ext cx="2678725" cy="3464386"/>
            <a:chOff x="805186" y="1894007"/>
            <a:chExt cx="2678725" cy="3464386"/>
          </a:xfrm>
        </p:grpSpPr>
        <p:sp>
          <p:nvSpPr>
            <p:cNvPr id="14" name="テキスト ボックス 13"/>
            <p:cNvSpPr txBox="1"/>
            <p:nvPr/>
          </p:nvSpPr>
          <p:spPr>
            <a:xfrm>
              <a:off x="870200" y="3243147"/>
              <a:ext cx="1345240" cy="369332"/>
            </a:xfrm>
            <a:prstGeom prst="rect">
              <a:avLst/>
            </a:prstGeom>
            <a:noFill/>
          </p:spPr>
          <p:txBody>
            <a:bodyPr wrap="none" rtlCol="0">
              <a:spAutoFit/>
            </a:bodyPr>
            <a:lstStyle/>
            <a:p>
              <a:r>
                <a:rPr lang="en-US" altLang="ja-JP" b="1" dirty="0" smtClean="0">
                  <a:latin typeface="Symbol" panose="05050102010706020507" pitchFamily="18" charset="2"/>
                  <a:cs typeface="Times New Roman" panose="02020603050405020304" pitchFamily="18" charset="0"/>
                </a:rPr>
                <a:t>L</a:t>
              </a:r>
              <a:r>
                <a:rPr lang="en-US" altLang="ja-JP" sz="1600" dirty="0" smtClean="0"/>
                <a:t>(1520, 3/2</a:t>
              </a:r>
              <a:r>
                <a:rPr lang="en-US" altLang="ja-JP" sz="1600" baseline="30000" dirty="0" smtClean="0">
                  <a:latin typeface="Symbol" panose="05050102010706020507" pitchFamily="18" charset="2"/>
                </a:rPr>
                <a:t>-</a:t>
              </a:r>
              <a:r>
                <a:rPr lang="en-US" altLang="ja-JP" sz="1600" dirty="0" smtClean="0"/>
                <a:t>)</a:t>
              </a:r>
              <a:endParaRPr lang="ja-JP" altLang="en-US" sz="1600" dirty="0"/>
            </a:p>
          </p:txBody>
        </p:sp>
        <p:grpSp>
          <p:nvGrpSpPr>
            <p:cNvPr id="20" name="グループ化 19"/>
            <p:cNvGrpSpPr/>
            <p:nvPr/>
          </p:nvGrpSpPr>
          <p:grpSpPr>
            <a:xfrm>
              <a:off x="805186" y="2180750"/>
              <a:ext cx="2678725" cy="3177643"/>
              <a:chOff x="683568" y="2125972"/>
              <a:chExt cx="2678725" cy="4166229"/>
            </a:xfrm>
          </p:grpSpPr>
          <p:cxnSp>
            <p:nvCxnSpPr>
              <p:cNvPr id="23" name="直線コネクタ 22"/>
              <p:cNvCxnSpPr/>
              <p:nvPr/>
            </p:nvCxnSpPr>
            <p:spPr>
              <a:xfrm>
                <a:off x="747176" y="5917343"/>
                <a:ext cx="115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1321093" y="5279101"/>
                <a:ext cx="845103" cy="443881"/>
              </a:xfrm>
              <a:prstGeom prst="rect">
                <a:avLst/>
              </a:prstGeom>
              <a:noFill/>
              <a:ln>
                <a:noFill/>
              </a:ln>
            </p:spPr>
            <p:txBody>
              <a:bodyPr wrap="none" rtlCol="0">
                <a:spAutoFit/>
              </a:bodyPr>
              <a:lstStyle/>
              <a:p>
                <a:r>
                  <a:rPr lang="en-US" altLang="ja-JP" sz="1600" b="1" dirty="0" smtClean="0">
                    <a:solidFill>
                      <a:prstClr val="white">
                        <a:lumMod val="75000"/>
                      </a:prstClr>
                    </a:solidFill>
                    <a:latin typeface="Symbol" panose="05050102010706020507" pitchFamily="18" charset="2"/>
                  </a:rPr>
                  <a:t>S</a:t>
                </a:r>
                <a:r>
                  <a:rPr lang="en-US" altLang="ja-JP" sz="1600" b="1" dirty="0" smtClean="0">
                    <a:solidFill>
                      <a:prstClr val="white">
                        <a:lumMod val="75000"/>
                      </a:prstClr>
                    </a:solidFill>
                  </a:rPr>
                  <a:t>(1/2</a:t>
                </a:r>
                <a:r>
                  <a:rPr lang="en-US" altLang="ja-JP" sz="1600" b="1" baseline="30000" dirty="0">
                    <a:solidFill>
                      <a:prstClr val="white">
                        <a:lumMod val="75000"/>
                      </a:prstClr>
                    </a:solidFill>
                  </a:rPr>
                  <a:t>+</a:t>
                </a:r>
                <a:r>
                  <a:rPr lang="en-US" altLang="ja-JP" sz="1600" b="1" dirty="0">
                    <a:solidFill>
                      <a:prstClr val="white">
                        <a:lumMod val="75000"/>
                      </a:prstClr>
                    </a:solidFill>
                  </a:rPr>
                  <a:t>) </a:t>
                </a:r>
                <a:endParaRPr lang="ja-JP" altLang="en-US" sz="1600" b="1" dirty="0">
                  <a:solidFill>
                    <a:prstClr val="white">
                      <a:lumMod val="75000"/>
                    </a:prstClr>
                  </a:solidFill>
                </a:endParaRPr>
              </a:p>
            </p:txBody>
          </p:sp>
          <p:sp>
            <p:nvSpPr>
              <p:cNvPr id="40" name="テキスト ボックス 39"/>
              <p:cNvSpPr txBox="1"/>
              <p:nvPr/>
            </p:nvSpPr>
            <p:spPr>
              <a:xfrm>
                <a:off x="683568" y="5953647"/>
                <a:ext cx="817853" cy="338554"/>
              </a:xfrm>
              <a:prstGeom prst="rect">
                <a:avLst/>
              </a:prstGeom>
              <a:noFill/>
              <a:ln>
                <a:noFill/>
              </a:ln>
            </p:spPr>
            <p:txBody>
              <a:bodyPr wrap="none" rtlCol="0">
                <a:spAutoFit/>
              </a:bodyPr>
              <a:lstStyle/>
              <a:p>
                <a:r>
                  <a:rPr lang="en-US" altLang="ja-JP" sz="1600" b="1" dirty="0" smtClean="0">
                    <a:solidFill>
                      <a:prstClr val="white"/>
                    </a:solidFill>
                    <a:latin typeface="Symbol" panose="05050102010706020507" pitchFamily="18" charset="2"/>
                    <a:cs typeface="Times New Roman" panose="02020603050405020304" pitchFamily="18" charset="0"/>
                  </a:rPr>
                  <a:t>L</a:t>
                </a:r>
                <a:r>
                  <a:rPr lang="en-US" altLang="ja-JP" sz="1600" b="1" dirty="0" smtClean="0">
                    <a:solidFill>
                      <a:prstClr val="white"/>
                    </a:solidFill>
                  </a:rPr>
                  <a:t>(1/2</a:t>
                </a:r>
                <a:r>
                  <a:rPr lang="en-US" altLang="ja-JP" sz="1600" b="1" baseline="30000" dirty="0">
                    <a:solidFill>
                      <a:prstClr val="white"/>
                    </a:solidFill>
                  </a:rPr>
                  <a:t>+</a:t>
                </a:r>
                <a:r>
                  <a:rPr lang="en-US" altLang="ja-JP" sz="1600" b="1" dirty="0">
                    <a:solidFill>
                      <a:prstClr val="white"/>
                    </a:solidFill>
                  </a:rPr>
                  <a:t>)</a:t>
                </a:r>
                <a:endParaRPr lang="ja-JP" altLang="en-US" sz="1600" b="1" dirty="0">
                  <a:solidFill>
                    <a:prstClr val="white"/>
                  </a:solidFill>
                </a:endParaRPr>
              </a:p>
            </p:txBody>
          </p:sp>
          <p:sp>
            <p:nvSpPr>
              <p:cNvPr id="41" name="テキスト ボックス 40"/>
              <p:cNvSpPr txBox="1"/>
              <p:nvPr/>
            </p:nvSpPr>
            <p:spPr>
              <a:xfrm>
                <a:off x="1264749" y="4357469"/>
                <a:ext cx="947695" cy="443881"/>
              </a:xfrm>
              <a:prstGeom prst="rect">
                <a:avLst/>
              </a:prstGeom>
              <a:noFill/>
              <a:ln>
                <a:noFill/>
              </a:ln>
            </p:spPr>
            <p:txBody>
              <a:bodyPr wrap="none" rtlCol="0">
                <a:spAutoFit/>
              </a:bodyPr>
              <a:lstStyle/>
              <a:p>
                <a:r>
                  <a:rPr lang="en-US" altLang="ja-JP" sz="1600" b="1" dirty="0" smtClean="0">
                    <a:solidFill>
                      <a:prstClr val="white">
                        <a:lumMod val="75000"/>
                      </a:prstClr>
                    </a:solidFill>
                    <a:latin typeface="Symbol" panose="05050102010706020507" pitchFamily="18" charset="2"/>
                  </a:rPr>
                  <a:t>S</a:t>
                </a:r>
                <a:r>
                  <a:rPr lang="en-US" altLang="ja-JP" sz="1600" b="1" baseline="30000" dirty="0" smtClean="0">
                    <a:solidFill>
                      <a:prstClr val="white">
                        <a:lumMod val="75000"/>
                      </a:prstClr>
                    </a:solidFill>
                    <a:latin typeface="Symbol" panose="05050102010706020507" pitchFamily="18" charset="2"/>
                  </a:rPr>
                  <a:t>*</a:t>
                </a:r>
                <a:r>
                  <a:rPr lang="en-US" altLang="ja-JP" sz="1600" b="1" dirty="0" smtClean="0">
                    <a:solidFill>
                      <a:prstClr val="white">
                        <a:lumMod val="75000"/>
                      </a:prstClr>
                    </a:solidFill>
                  </a:rPr>
                  <a:t>(3/2</a:t>
                </a:r>
                <a:r>
                  <a:rPr lang="en-US" altLang="ja-JP" sz="1600" b="1" baseline="30000" dirty="0">
                    <a:solidFill>
                      <a:prstClr val="white">
                        <a:lumMod val="75000"/>
                      </a:prstClr>
                    </a:solidFill>
                  </a:rPr>
                  <a:t>+</a:t>
                </a:r>
                <a:r>
                  <a:rPr lang="en-US" altLang="ja-JP" sz="1600" b="1" dirty="0">
                    <a:solidFill>
                      <a:prstClr val="white">
                        <a:lumMod val="75000"/>
                      </a:prstClr>
                    </a:solidFill>
                  </a:rPr>
                  <a:t>) </a:t>
                </a:r>
                <a:endParaRPr lang="ja-JP" altLang="en-US" sz="1600" b="1" dirty="0">
                  <a:solidFill>
                    <a:prstClr val="white">
                      <a:lumMod val="75000"/>
                    </a:prstClr>
                  </a:solidFill>
                </a:endParaRPr>
              </a:p>
            </p:txBody>
          </p:sp>
          <p:cxnSp>
            <p:nvCxnSpPr>
              <p:cNvPr id="48" name="直線コネクタ 47"/>
              <p:cNvCxnSpPr/>
              <p:nvPr/>
            </p:nvCxnSpPr>
            <p:spPr>
              <a:xfrm>
                <a:off x="2052726" y="5522453"/>
                <a:ext cx="1309567" cy="159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V="1">
                <a:off x="2051720" y="4512034"/>
                <a:ext cx="1310573" cy="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flipV="1">
                <a:off x="2051720" y="3804251"/>
                <a:ext cx="131057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flipV="1">
                <a:off x="2051720" y="3020261"/>
                <a:ext cx="131057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flipV="1">
                <a:off x="2051720" y="2944994"/>
                <a:ext cx="1310573" cy="138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V="1">
                <a:off x="2051720" y="2125972"/>
                <a:ext cx="1310573" cy="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flipV="1">
                <a:off x="2040833" y="4410832"/>
                <a:ext cx="131057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2" name="直線コネクタ 131"/>
              <p:cNvCxnSpPr/>
              <p:nvPr/>
            </p:nvCxnSpPr>
            <p:spPr>
              <a:xfrm flipV="1">
                <a:off x="2050118" y="5934881"/>
                <a:ext cx="131057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6" name="テキスト ボックス 85"/>
            <p:cNvSpPr txBox="1"/>
            <p:nvPr/>
          </p:nvSpPr>
          <p:spPr>
            <a:xfrm>
              <a:off x="860138" y="3670031"/>
              <a:ext cx="1345240" cy="369332"/>
            </a:xfrm>
            <a:prstGeom prst="rect">
              <a:avLst/>
            </a:prstGeom>
            <a:noFill/>
          </p:spPr>
          <p:txBody>
            <a:bodyPr wrap="none" rtlCol="0">
              <a:spAutoFit/>
            </a:bodyPr>
            <a:lstStyle/>
            <a:p>
              <a:r>
                <a:rPr lang="en-US" altLang="ja-JP" b="1" dirty="0" smtClean="0">
                  <a:latin typeface="Symbol" panose="05050102010706020507" pitchFamily="18" charset="2"/>
                  <a:cs typeface="Times New Roman" panose="02020603050405020304" pitchFamily="18" charset="0"/>
                </a:rPr>
                <a:t>L</a:t>
              </a:r>
              <a:r>
                <a:rPr lang="en-US" altLang="ja-JP" sz="1600" dirty="0" smtClean="0"/>
                <a:t>(1405, 1/2</a:t>
              </a:r>
              <a:r>
                <a:rPr lang="en-US" altLang="ja-JP" sz="1600" baseline="30000" dirty="0" smtClean="0">
                  <a:latin typeface="Symbol" panose="05050102010706020507" pitchFamily="18" charset="2"/>
                </a:rPr>
                <a:t>-</a:t>
              </a:r>
              <a:r>
                <a:rPr lang="en-US" altLang="ja-JP" sz="1600" dirty="0" smtClean="0"/>
                <a:t>)</a:t>
              </a:r>
              <a:endParaRPr lang="ja-JP" altLang="en-US" sz="1600" dirty="0"/>
            </a:p>
          </p:txBody>
        </p:sp>
        <p:sp>
          <p:nvSpPr>
            <p:cNvPr id="107" name="テキスト ボックス 106"/>
            <p:cNvSpPr txBox="1"/>
            <p:nvPr/>
          </p:nvSpPr>
          <p:spPr>
            <a:xfrm>
              <a:off x="849344" y="1894007"/>
              <a:ext cx="1345240" cy="369332"/>
            </a:xfrm>
            <a:prstGeom prst="rect">
              <a:avLst/>
            </a:prstGeom>
            <a:noFill/>
          </p:spPr>
          <p:txBody>
            <a:bodyPr wrap="none" rtlCol="0">
              <a:spAutoFit/>
            </a:bodyPr>
            <a:lstStyle/>
            <a:p>
              <a:r>
                <a:rPr lang="en-US" altLang="ja-JP" b="1" dirty="0" smtClean="0">
                  <a:latin typeface="Symbol" panose="05050102010706020507" pitchFamily="18" charset="2"/>
                  <a:cs typeface="Times New Roman" panose="02020603050405020304" pitchFamily="18" charset="0"/>
                </a:rPr>
                <a:t>L</a:t>
              </a:r>
              <a:r>
                <a:rPr lang="en-US" altLang="ja-JP" sz="1600" dirty="0" smtClean="0"/>
                <a:t>(1830, </a:t>
              </a:r>
              <a:r>
                <a:rPr lang="en-US" altLang="ja-JP" sz="1600" dirty="0"/>
                <a:t>5</a:t>
              </a:r>
              <a:r>
                <a:rPr lang="en-US" altLang="ja-JP" sz="1600" dirty="0" smtClean="0"/>
                <a:t>/2</a:t>
              </a:r>
              <a:r>
                <a:rPr lang="en-US" altLang="ja-JP" sz="1600" baseline="30000" dirty="0" smtClean="0">
                  <a:latin typeface="Symbol" panose="05050102010706020507" pitchFamily="18" charset="2"/>
                </a:rPr>
                <a:t>-</a:t>
              </a:r>
              <a:r>
                <a:rPr lang="en-US" altLang="ja-JP" sz="1600" dirty="0" smtClean="0"/>
                <a:t>)</a:t>
              </a:r>
              <a:endParaRPr lang="ja-JP" altLang="en-US" sz="1600" dirty="0"/>
            </a:p>
          </p:txBody>
        </p:sp>
        <p:sp>
          <p:nvSpPr>
            <p:cNvPr id="108" name="テキスト ボックス 107"/>
            <p:cNvSpPr txBox="1"/>
            <p:nvPr/>
          </p:nvSpPr>
          <p:spPr>
            <a:xfrm>
              <a:off x="857362" y="2469918"/>
              <a:ext cx="1138453" cy="369332"/>
            </a:xfrm>
            <a:prstGeom prst="rect">
              <a:avLst/>
            </a:prstGeom>
            <a:noFill/>
          </p:spPr>
          <p:txBody>
            <a:bodyPr wrap="none" rtlCol="0">
              <a:spAutoFit/>
            </a:bodyPr>
            <a:lstStyle/>
            <a:p>
              <a:r>
                <a:rPr lang="en-US" altLang="ja-JP" b="1" dirty="0" smtClean="0">
                  <a:latin typeface="Symbol" panose="05050102010706020507" pitchFamily="18" charset="2"/>
                  <a:cs typeface="Times New Roman" panose="02020603050405020304" pitchFamily="18" charset="0"/>
                </a:rPr>
                <a:t>L</a:t>
              </a:r>
              <a:r>
                <a:rPr lang="en-US" altLang="ja-JP" sz="1600" dirty="0" smtClean="0"/>
                <a:t>(1690, ?</a:t>
              </a:r>
              <a:r>
                <a:rPr lang="en-US" altLang="ja-JP" sz="1600" baseline="30000" dirty="0" smtClean="0">
                  <a:latin typeface="Symbol" panose="05050102010706020507" pitchFamily="18" charset="2"/>
                </a:rPr>
                <a:t>?</a:t>
              </a:r>
              <a:r>
                <a:rPr lang="en-US" altLang="ja-JP" sz="1600" dirty="0" smtClean="0"/>
                <a:t>)</a:t>
              </a:r>
              <a:endParaRPr lang="ja-JP" altLang="en-US" sz="1600" dirty="0"/>
            </a:p>
          </p:txBody>
        </p:sp>
        <p:sp>
          <p:nvSpPr>
            <p:cNvPr id="109" name="テキスト ボックス 108"/>
            <p:cNvSpPr txBox="1"/>
            <p:nvPr/>
          </p:nvSpPr>
          <p:spPr>
            <a:xfrm>
              <a:off x="846133" y="2708944"/>
              <a:ext cx="1345240" cy="369332"/>
            </a:xfrm>
            <a:prstGeom prst="rect">
              <a:avLst/>
            </a:prstGeom>
            <a:noFill/>
          </p:spPr>
          <p:txBody>
            <a:bodyPr wrap="none" rtlCol="0">
              <a:spAutoFit/>
            </a:bodyPr>
            <a:lstStyle/>
            <a:p>
              <a:r>
                <a:rPr lang="en-US" altLang="ja-JP" b="1" dirty="0" smtClean="0">
                  <a:latin typeface="Symbol" panose="05050102010706020507" pitchFamily="18" charset="2"/>
                  <a:cs typeface="Times New Roman" panose="02020603050405020304" pitchFamily="18" charset="0"/>
                </a:rPr>
                <a:t>L</a:t>
              </a:r>
              <a:r>
                <a:rPr lang="en-US" altLang="ja-JP" sz="1600" dirty="0" smtClean="0"/>
                <a:t>(1670, 1/2</a:t>
              </a:r>
              <a:r>
                <a:rPr lang="en-US" altLang="ja-JP" sz="1600" baseline="30000" dirty="0" smtClean="0">
                  <a:latin typeface="Symbol" panose="05050102010706020507" pitchFamily="18" charset="2"/>
                </a:rPr>
                <a:t>-</a:t>
              </a:r>
              <a:r>
                <a:rPr lang="en-US" altLang="ja-JP" sz="1600" dirty="0" smtClean="0"/>
                <a:t>)</a:t>
              </a:r>
              <a:endParaRPr lang="ja-JP" altLang="en-US" sz="1600" dirty="0"/>
            </a:p>
          </p:txBody>
        </p:sp>
        <p:sp>
          <p:nvSpPr>
            <p:cNvPr id="131" name="テキスト ボックス 130"/>
            <p:cNvSpPr txBox="1"/>
            <p:nvPr/>
          </p:nvSpPr>
          <p:spPr>
            <a:xfrm>
              <a:off x="1532735" y="4868209"/>
              <a:ext cx="692818" cy="369332"/>
            </a:xfrm>
            <a:prstGeom prst="rect">
              <a:avLst/>
            </a:prstGeom>
            <a:noFill/>
          </p:spPr>
          <p:txBody>
            <a:bodyPr wrap="none" rtlCol="0">
              <a:spAutoFit/>
            </a:bodyPr>
            <a:lstStyle/>
            <a:p>
              <a:r>
                <a:rPr lang="en-US" altLang="ja-JP" b="1" dirty="0" smtClean="0">
                  <a:solidFill>
                    <a:prstClr val="black"/>
                  </a:solidFill>
                  <a:latin typeface="Symbol" panose="05050102010706020507" pitchFamily="18" charset="2"/>
                  <a:cs typeface="Times New Roman" panose="02020603050405020304" pitchFamily="18" charset="0"/>
                </a:rPr>
                <a:t>L</a:t>
              </a:r>
              <a:r>
                <a:rPr lang="en-US" altLang="ja-JP" sz="1600" dirty="0" smtClean="0">
                  <a:solidFill>
                    <a:prstClr val="black"/>
                  </a:solidFill>
                </a:rPr>
                <a:t>(GS)</a:t>
              </a:r>
              <a:endParaRPr lang="ja-JP" altLang="en-US" sz="1600" dirty="0">
                <a:solidFill>
                  <a:prstClr val="black"/>
                </a:solidFill>
              </a:endParaRPr>
            </a:p>
          </p:txBody>
        </p:sp>
      </p:grpSp>
      <p:cxnSp>
        <p:nvCxnSpPr>
          <p:cNvPr id="105" name="直線コネクタ 104"/>
          <p:cNvCxnSpPr/>
          <p:nvPr/>
        </p:nvCxnSpPr>
        <p:spPr>
          <a:xfrm>
            <a:off x="6668204" y="3879048"/>
            <a:ext cx="6796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a:off x="6673262" y="3900799"/>
            <a:ext cx="6796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a:off x="6671660" y="4303450"/>
            <a:ext cx="360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p:nvPr/>
        </p:nvCxnSpPr>
        <p:spPr>
          <a:xfrm>
            <a:off x="6670058" y="4224840"/>
            <a:ext cx="360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3" name="テキスト ボックス 122"/>
          <p:cNvSpPr txBox="1"/>
          <p:nvPr/>
        </p:nvSpPr>
        <p:spPr>
          <a:xfrm>
            <a:off x="6977920" y="4277424"/>
            <a:ext cx="918841" cy="338554"/>
          </a:xfrm>
          <a:prstGeom prst="rect">
            <a:avLst/>
          </a:prstGeom>
          <a:noFill/>
          <a:ln>
            <a:noFill/>
          </a:ln>
        </p:spPr>
        <p:txBody>
          <a:bodyPr wrap="none" rtlCol="0">
            <a:spAutoFit/>
          </a:bodyPr>
          <a:lstStyle/>
          <a:p>
            <a:r>
              <a:rPr lang="en-US" altLang="ja-JP" sz="1600" b="1" dirty="0" smtClean="0">
                <a:solidFill>
                  <a:prstClr val="white">
                    <a:lumMod val="75000"/>
                  </a:prstClr>
                </a:solidFill>
                <a:latin typeface="Symbol" panose="05050102010706020507" pitchFamily="18" charset="2"/>
              </a:rPr>
              <a:t>S</a:t>
            </a:r>
            <a:r>
              <a:rPr lang="en-US" altLang="ja-JP" sz="1600" b="1" baseline="-25000" dirty="0" smtClean="0">
                <a:solidFill>
                  <a:prstClr val="white">
                    <a:lumMod val="75000"/>
                  </a:prstClr>
                </a:solidFill>
              </a:rPr>
              <a:t>b</a:t>
            </a:r>
            <a:r>
              <a:rPr lang="en-US" altLang="ja-JP" sz="1600" b="1" dirty="0" smtClean="0">
                <a:solidFill>
                  <a:prstClr val="white">
                    <a:lumMod val="75000"/>
                  </a:prstClr>
                </a:solidFill>
              </a:rPr>
              <a:t>(1/2</a:t>
            </a:r>
            <a:r>
              <a:rPr lang="en-US" altLang="ja-JP" sz="1600" b="1" baseline="30000" dirty="0">
                <a:solidFill>
                  <a:prstClr val="white">
                    <a:lumMod val="75000"/>
                  </a:prstClr>
                </a:solidFill>
              </a:rPr>
              <a:t>+</a:t>
            </a:r>
            <a:r>
              <a:rPr lang="en-US" altLang="ja-JP" sz="1600" b="1" dirty="0">
                <a:solidFill>
                  <a:prstClr val="white">
                    <a:lumMod val="75000"/>
                  </a:prstClr>
                </a:solidFill>
              </a:rPr>
              <a:t>) </a:t>
            </a:r>
            <a:endParaRPr lang="ja-JP" altLang="en-US" sz="1600" b="1" dirty="0">
              <a:solidFill>
                <a:prstClr val="white">
                  <a:lumMod val="75000"/>
                </a:prstClr>
              </a:solidFill>
            </a:endParaRPr>
          </a:p>
        </p:txBody>
      </p:sp>
      <p:sp>
        <p:nvSpPr>
          <p:cNvPr id="124" name="テキスト ボックス 123"/>
          <p:cNvSpPr txBox="1"/>
          <p:nvPr/>
        </p:nvSpPr>
        <p:spPr>
          <a:xfrm>
            <a:off x="6974703" y="4068842"/>
            <a:ext cx="986167" cy="338554"/>
          </a:xfrm>
          <a:prstGeom prst="rect">
            <a:avLst/>
          </a:prstGeom>
          <a:noFill/>
          <a:ln>
            <a:noFill/>
          </a:ln>
        </p:spPr>
        <p:txBody>
          <a:bodyPr wrap="none" rtlCol="0">
            <a:spAutoFit/>
          </a:bodyPr>
          <a:lstStyle/>
          <a:p>
            <a:r>
              <a:rPr lang="en-US" altLang="ja-JP" sz="1600" b="1" dirty="0" smtClean="0">
                <a:solidFill>
                  <a:prstClr val="white">
                    <a:lumMod val="75000"/>
                  </a:prstClr>
                </a:solidFill>
                <a:latin typeface="Symbol" panose="05050102010706020507" pitchFamily="18" charset="2"/>
              </a:rPr>
              <a:t>S</a:t>
            </a:r>
            <a:r>
              <a:rPr lang="en-US" altLang="ja-JP" sz="1600" b="1" baseline="-25000" dirty="0" smtClean="0">
                <a:solidFill>
                  <a:prstClr val="white">
                    <a:lumMod val="75000"/>
                  </a:prstClr>
                </a:solidFill>
              </a:rPr>
              <a:t>b</a:t>
            </a:r>
            <a:r>
              <a:rPr lang="en-US" altLang="ja-JP" sz="1600" b="1" baseline="30000" dirty="0" smtClean="0">
                <a:solidFill>
                  <a:prstClr val="white">
                    <a:lumMod val="75000"/>
                  </a:prstClr>
                </a:solidFill>
              </a:rPr>
              <a:t>*</a:t>
            </a:r>
            <a:r>
              <a:rPr lang="en-US" altLang="ja-JP" sz="1600" b="1" dirty="0" smtClean="0">
                <a:solidFill>
                  <a:prstClr val="white">
                    <a:lumMod val="75000"/>
                  </a:prstClr>
                </a:solidFill>
              </a:rPr>
              <a:t>(3/2</a:t>
            </a:r>
            <a:r>
              <a:rPr lang="en-US" altLang="ja-JP" sz="1600" b="1" baseline="30000" dirty="0">
                <a:solidFill>
                  <a:prstClr val="white">
                    <a:lumMod val="75000"/>
                  </a:prstClr>
                </a:solidFill>
              </a:rPr>
              <a:t>+</a:t>
            </a:r>
            <a:r>
              <a:rPr lang="en-US" altLang="ja-JP" sz="1600" b="1" dirty="0">
                <a:solidFill>
                  <a:prstClr val="white">
                    <a:lumMod val="75000"/>
                  </a:prstClr>
                </a:solidFill>
              </a:rPr>
              <a:t>) </a:t>
            </a:r>
            <a:endParaRPr lang="ja-JP" altLang="en-US" sz="1600" b="1" dirty="0">
              <a:solidFill>
                <a:prstClr val="white">
                  <a:lumMod val="75000"/>
                </a:prstClr>
              </a:solidFill>
            </a:endParaRPr>
          </a:p>
        </p:txBody>
      </p:sp>
      <p:sp>
        <p:nvSpPr>
          <p:cNvPr id="125" name="テキスト ボックス 124"/>
          <p:cNvSpPr txBox="1"/>
          <p:nvPr/>
        </p:nvSpPr>
        <p:spPr>
          <a:xfrm>
            <a:off x="7276554" y="3547551"/>
            <a:ext cx="1428596" cy="369332"/>
          </a:xfrm>
          <a:prstGeom prst="rect">
            <a:avLst/>
          </a:prstGeom>
          <a:noFill/>
          <a:ln>
            <a:noFill/>
          </a:ln>
        </p:spPr>
        <p:txBody>
          <a:bodyPr wrap="none" rtlCol="0">
            <a:spAutoFit/>
          </a:bodyPr>
          <a:lstStyle/>
          <a:p>
            <a:r>
              <a:rPr lang="en-US" altLang="ja-JP" b="1" dirty="0" err="1" smtClean="0">
                <a:latin typeface="Symbol" panose="05050102010706020507" pitchFamily="18" charset="2"/>
                <a:cs typeface="Times New Roman" panose="02020603050405020304" pitchFamily="18" charset="0"/>
              </a:rPr>
              <a:t>L</a:t>
            </a:r>
            <a:r>
              <a:rPr lang="en-US" altLang="ja-JP" b="1" baseline="-25000" dirty="0" err="1"/>
              <a:t>b</a:t>
            </a:r>
            <a:r>
              <a:rPr lang="en-US" altLang="ja-JP" sz="1600" dirty="0" smtClean="0"/>
              <a:t>(5920, 3/2</a:t>
            </a:r>
            <a:r>
              <a:rPr lang="en-US" altLang="ja-JP" sz="1600" baseline="30000" dirty="0" smtClean="0">
                <a:latin typeface="Symbol" panose="05050102010706020507" pitchFamily="18" charset="2"/>
              </a:rPr>
              <a:t>-</a:t>
            </a:r>
            <a:r>
              <a:rPr lang="en-US" altLang="ja-JP" sz="1600" dirty="0" smtClean="0"/>
              <a:t>)</a:t>
            </a:r>
            <a:endParaRPr lang="ja-JP" altLang="en-US" sz="1600" dirty="0"/>
          </a:p>
        </p:txBody>
      </p:sp>
      <p:sp>
        <p:nvSpPr>
          <p:cNvPr id="126" name="テキスト ボックス 125"/>
          <p:cNvSpPr txBox="1"/>
          <p:nvPr/>
        </p:nvSpPr>
        <p:spPr>
          <a:xfrm>
            <a:off x="7276554" y="3781592"/>
            <a:ext cx="1428596" cy="369332"/>
          </a:xfrm>
          <a:prstGeom prst="rect">
            <a:avLst/>
          </a:prstGeom>
          <a:noFill/>
          <a:ln>
            <a:noFill/>
          </a:ln>
        </p:spPr>
        <p:txBody>
          <a:bodyPr wrap="none" rtlCol="0">
            <a:spAutoFit/>
          </a:bodyPr>
          <a:lstStyle/>
          <a:p>
            <a:r>
              <a:rPr lang="en-US" altLang="ja-JP" b="1" dirty="0" err="1" smtClean="0">
                <a:latin typeface="Symbol" panose="05050102010706020507" pitchFamily="18" charset="2"/>
                <a:cs typeface="Times New Roman" panose="02020603050405020304" pitchFamily="18" charset="0"/>
              </a:rPr>
              <a:t>L</a:t>
            </a:r>
            <a:r>
              <a:rPr lang="en-US" altLang="ja-JP" b="1" baseline="-25000" dirty="0" err="1"/>
              <a:t>b</a:t>
            </a:r>
            <a:r>
              <a:rPr lang="en-US" altLang="ja-JP" sz="1600" dirty="0" smtClean="0"/>
              <a:t>(5912, 1/2</a:t>
            </a:r>
            <a:r>
              <a:rPr lang="en-US" altLang="ja-JP" sz="1600" baseline="30000" dirty="0" smtClean="0">
                <a:latin typeface="Symbol" panose="05050102010706020507" pitchFamily="18" charset="2"/>
              </a:rPr>
              <a:t>-</a:t>
            </a:r>
            <a:r>
              <a:rPr lang="en-US" altLang="ja-JP" sz="1600" dirty="0" smtClean="0"/>
              <a:t>)</a:t>
            </a:r>
            <a:endParaRPr lang="ja-JP" altLang="en-US" sz="1600" dirty="0"/>
          </a:p>
        </p:txBody>
      </p:sp>
      <p:cxnSp>
        <p:nvCxnSpPr>
          <p:cNvPr id="129" name="直線コネクタ 128"/>
          <p:cNvCxnSpPr/>
          <p:nvPr/>
        </p:nvCxnSpPr>
        <p:spPr>
          <a:xfrm>
            <a:off x="6670191" y="5069099"/>
            <a:ext cx="6796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0" name="テキスト ボックス 129"/>
          <p:cNvSpPr txBox="1"/>
          <p:nvPr/>
        </p:nvSpPr>
        <p:spPr>
          <a:xfrm>
            <a:off x="7303065" y="4861124"/>
            <a:ext cx="776175" cy="369332"/>
          </a:xfrm>
          <a:prstGeom prst="rect">
            <a:avLst/>
          </a:prstGeom>
          <a:noFill/>
          <a:ln>
            <a:noFill/>
          </a:ln>
        </p:spPr>
        <p:txBody>
          <a:bodyPr wrap="none" rtlCol="0">
            <a:spAutoFit/>
          </a:bodyPr>
          <a:lstStyle/>
          <a:p>
            <a:r>
              <a:rPr lang="en-US" altLang="ja-JP" b="1" dirty="0" err="1" smtClean="0">
                <a:solidFill>
                  <a:prstClr val="black"/>
                </a:solidFill>
                <a:latin typeface="Symbol" panose="05050102010706020507" pitchFamily="18" charset="2"/>
                <a:cs typeface="Times New Roman" panose="02020603050405020304" pitchFamily="18" charset="0"/>
              </a:rPr>
              <a:t>L</a:t>
            </a:r>
            <a:r>
              <a:rPr lang="en-US" altLang="ja-JP" b="1" baseline="-25000" dirty="0" err="1">
                <a:solidFill>
                  <a:prstClr val="black"/>
                </a:solidFill>
              </a:rPr>
              <a:t>b</a:t>
            </a:r>
            <a:r>
              <a:rPr lang="en-US" altLang="ja-JP" sz="1600" dirty="0" smtClean="0">
                <a:solidFill>
                  <a:prstClr val="black"/>
                </a:solidFill>
              </a:rPr>
              <a:t>(GS)</a:t>
            </a:r>
            <a:endParaRPr lang="ja-JP" altLang="en-US" sz="1600" dirty="0">
              <a:solidFill>
                <a:prstClr val="black"/>
              </a:solidFill>
            </a:endParaRPr>
          </a:p>
        </p:txBody>
      </p:sp>
      <p:sp>
        <p:nvSpPr>
          <p:cNvPr id="70" name="テキスト ボックス 69"/>
          <p:cNvSpPr txBox="1"/>
          <p:nvPr/>
        </p:nvSpPr>
        <p:spPr>
          <a:xfrm>
            <a:off x="2259238" y="1316871"/>
            <a:ext cx="1133387" cy="461665"/>
          </a:xfrm>
          <a:prstGeom prst="rect">
            <a:avLst/>
          </a:prstGeom>
          <a:noFill/>
        </p:spPr>
        <p:txBody>
          <a:bodyPr wrap="none" rtlCol="0">
            <a:spAutoFit/>
          </a:bodyPr>
          <a:lstStyle/>
          <a:p>
            <a:r>
              <a:rPr lang="en-US" altLang="ja-JP" sz="2400" i="1" dirty="0" smtClean="0">
                <a:solidFill>
                  <a:prstClr val="black"/>
                </a:solidFill>
              </a:rPr>
              <a:t>strange</a:t>
            </a:r>
            <a:endParaRPr lang="ja-JP" altLang="en-US" sz="2400" i="1" dirty="0">
              <a:solidFill>
                <a:prstClr val="black"/>
              </a:solidFill>
            </a:endParaRPr>
          </a:p>
        </p:txBody>
      </p:sp>
      <p:sp>
        <p:nvSpPr>
          <p:cNvPr id="73" name="テキスト ボックス 72"/>
          <p:cNvSpPr txBox="1"/>
          <p:nvPr/>
        </p:nvSpPr>
        <p:spPr>
          <a:xfrm>
            <a:off x="4411902" y="1312103"/>
            <a:ext cx="979755" cy="461665"/>
          </a:xfrm>
          <a:prstGeom prst="rect">
            <a:avLst/>
          </a:prstGeom>
          <a:noFill/>
        </p:spPr>
        <p:txBody>
          <a:bodyPr wrap="none" rtlCol="0">
            <a:spAutoFit/>
          </a:bodyPr>
          <a:lstStyle/>
          <a:p>
            <a:r>
              <a:rPr lang="en-US" altLang="ja-JP" sz="2400" i="1" dirty="0" smtClean="0">
                <a:solidFill>
                  <a:prstClr val="black"/>
                </a:solidFill>
              </a:rPr>
              <a:t>charm</a:t>
            </a:r>
            <a:endParaRPr lang="ja-JP" altLang="en-US" sz="2400" i="1" dirty="0">
              <a:solidFill>
                <a:prstClr val="black"/>
              </a:solidFill>
            </a:endParaRPr>
          </a:p>
        </p:txBody>
      </p:sp>
      <p:sp>
        <p:nvSpPr>
          <p:cNvPr id="75" name="テキスト ボックス 74"/>
          <p:cNvSpPr txBox="1"/>
          <p:nvPr/>
        </p:nvSpPr>
        <p:spPr>
          <a:xfrm>
            <a:off x="6807448" y="1307337"/>
            <a:ext cx="1103251" cy="461665"/>
          </a:xfrm>
          <a:prstGeom prst="rect">
            <a:avLst/>
          </a:prstGeom>
          <a:noFill/>
        </p:spPr>
        <p:txBody>
          <a:bodyPr wrap="none" rtlCol="0">
            <a:spAutoFit/>
          </a:bodyPr>
          <a:lstStyle/>
          <a:p>
            <a:r>
              <a:rPr lang="en-US" altLang="ja-JP" sz="2400" i="1" dirty="0" smtClean="0">
                <a:solidFill>
                  <a:prstClr val="black"/>
                </a:solidFill>
              </a:rPr>
              <a:t>bottom</a:t>
            </a:r>
            <a:endParaRPr lang="ja-JP" altLang="en-US" sz="2400" i="1" dirty="0">
              <a:solidFill>
                <a:prstClr val="black"/>
              </a:solidFill>
            </a:endParaRPr>
          </a:p>
        </p:txBody>
      </p:sp>
    </p:spTree>
    <p:extLst>
      <p:ext uri="{BB962C8B-B14F-4D97-AF65-F5344CB8AC3E}">
        <p14:creationId xmlns:p14="http://schemas.microsoft.com/office/powerpoint/2010/main" val="426719538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06090"/>
          </a:xfrm>
        </p:spPr>
        <p:txBody>
          <a:bodyPr>
            <a:normAutofit fontScale="90000"/>
          </a:bodyPr>
          <a:lstStyle/>
          <a:p>
            <a:r>
              <a:rPr lang="en-US" altLang="ja-JP" dirty="0" smtClean="0"/>
              <a:t>Comment on the Coupling Constant</a:t>
            </a:r>
            <a:endParaRPr kumimoji="1" lang="ja-JP" altLang="en-US" dirty="0"/>
          </a:p>
        </p:txBody>
      </p:sp>
      <p:sp>
        <p:nvSpPr>
          <p:cNvPr id="3" name="コンテンツ プレースホルダ 2"/>
          <p:cNvSpPr>
            <a:spLocks noGrp="1"/>
          </p:cNvSpPr>
          <p:nvPr>
            <p:ph idx="1"/>
          </p:nvPr>
        </p:nvSpPr>
        <p:spPr>
          <a:xfrm>
            <a:off x="467544" y="1412776"/>
            <a:ext cx="8229600" cy="5112568"/>
          </a:xfrm>
        </p:spPr>
        <p:txBody>
          <a:bodyPr>
            <a:normAutofit fontScale="92500" lnSpcReduction="10000"/>
          </a:bodyPr>
          <a:lstStyle/>
          <a:p>
            <a:r>
              <a:rPr lang="en-US" altLang="ja-JP" sz="2400" dirty="0" smtClean="0"/>
              <a:t>Comparison of </a:t>
            </a:r>
            <a:r>
              <a:rPr lang="en-US" altLang="ja-JP" sz="2400" dirty="0" err="1" smtClean="0"/>
              <a:t>g</a:t>
            </a:r>
            <a:r>
              <a:rPr lang="en-US" altLang="ja-JP" sz="2400" baseline="-25000" dirty="0" err="1" smtClean="0"/>
              <a:t>D</a:t>
            </a:r>
            <a:r>
              <a:rPr lang="en-US" altLang="ja-JP" sz="2400" baseline="-25000" dirty="0" smtClean="0"/>
              <a:t>*D*</a:t>
            </a:r>
            <a:r>
              <a:rPr lang="en-US" altLang="ja-JP" sz="2400" baseline="-25000" dirty="0" smtClean="0">
                <a:latin typeface="Symbol" pitchFamily="18" charset="2"/>
              </a:rPr>
              <a:t>p</a:t>
            </a:r>
            <a:r>
              <a:rPr lang="en-US" altLang="ja-JP" sz="2400" dirty="0" smtClean="0"/>
              <a:t>/</a:t>
            </a:r>
            <a:r>
              <a:rPr lang="en-US" altLang="ja-JP" sz="2400" dirty="0" err="1" smtClean="0"/>
              <a:t>g</a:t>
            </a:r>
            <a:r>
              <a:rPr lang="en-US" altLang="ja-JP" sz="2400" baseline="-25000" dirty="0" err="1" smtClean="0"/>
              <a:t>K</a:t>
            </a:r>
            <a:r>
              <a:rPr lang="en-US" altLang="ja-JP" sz="2400" baseline="-25000" dirty="0" smtClean="0"/>
              <a:t>*K*</a:t>
            </a:r>
            <a:r>
              <a:rPr lang="en-US" altLang="ja-JP" sz="2400" baseline="-25000" dirty="0" smtClean="0">
                <a:latin typeface="Symbol" pitchFamily="18" charset="2"/>
              </a:rPr>
              <a:t>p</a:t>
            </a:r>
            <a:r>
              <a:rPr lang="en-US" altLang="ja-JP" sz="2400" dirty="0" smtClean="0">
                <a:latin typeface="Symbol" pitchFamily="18" charset="2"/>
              </a:rPr>
              <a:t> </a:t>
            </a:r>
            <a:r>
              <a:rPr lang="en-US" altLang="ja-JP" sz="2400" dirty="0" smtClean="0"/>
              <a:t>and</a:t>
            </a:r>
            <a:r>
              <a:rPr lang="en-US" altLang="ja-JP" sz="2400" dirty="0" smtClean="0">
                <a:latin typeface="Symbol" pitchFamily="18" charset="2"/>
              </a:rPr>
              <a:t> </a:t>
            </a:r>
            <a:r>
              <a:rPr lang="en-US" altLang="ja-JP" sz="2400" dirty="0" err="1" smtClean="0"/>
              <a:t>g</a:t>
            </a:r>
            <a:r>
              <a:rPr lang="en-US" altLang="ja-JP" sz="2400" baseline="-25000" dirty="0" err="1" smtClean="0">
                <a:latin typeface="Symbol" pitchFamily="18" charset="2"/>
              </a:rPr>
              <a:t>L</a:t>
            </a:r>
            <a:r>
              <a:rPr lang="en-US" altLang="ja-JP" sz="2400" baseline="-25000" dirty="0" err="1" smtClean="0"/>
              <a:t>cND</a:t>
            </a:r>
            <a:r>
              <a:rPr lang="en-US" altLang="ja-JP" sz="2400" dirty="0" smtClean="0"/>
              <a:t>/</a:t>
            </a:r>
            <a:r>
              <a:rPr lang="en-US" altLang="ja-JP" sz="2400" dirty="0" err="1" smtClean="0"/>
              <a:t>g</a:t>
            </a:r>
            <a:r>
              <a:rPr lang="en-US" altLang="ja-JP" sz="2400" baseline="-25000" dirty="0" err="1" smtClean="0">
                <a:latin typeface="Symbol" pitchFamily="18" charset="2"/>
              </a:rPr>
              <a:t>L</a:t>
            </a:r>
            <a:r>
              <a:rPr lang="en-US" altLang="ja-JP" sz="2400" baseline="-25000" dirty="0" err="1" smtClean="0"/>
              <a:t>NK</a:t>
            </a:r>
            <a:r>
              <a:rPr lang="en-US" altLang="ja-JP" sz="2400" baseline="-25000" dirty="0" smtClean="0"/>
              <a:t>*</a:t>
            </a:r>
            <a:endParaRPr lang="en-US" altLang="ja-JP" sz="2400" dirty="0" smtClean="0"/>
          </a:p>
          <a:p>
            <a:pPr lvl="1"/>
            <a:r>
              <a:rPr lang="en-US" altLang="ja-JP" sz="2000" i="1" dirty="0" smtClean="0"/>
              <a:t>Estimated by means of the Light Cone QCD Sum Rule</a:t>
            </a:r>
          </a:p>
          <a:p>
            <a:pPr lvl="1"/>
            <a:endParaRPr lang="en-US" altLang="ja-JP" sz="2000" i="1" dirty="0" smtClean="0"/>
          </a:p>
          <a:p>
            <a:pPr lvl="1"/>
            <a:endParaRPr lang="en-US" altLang="ja-JP" sz="2000" i="1" dirty="0" smtClean="0"/>
          </a:p>
          <a:p>
            <a:pPr lvl="1"/>
            <a:endParaRPr lang="en-US" altLang="ja-JP" sz="2000" i="1" dirty="0" smtClean="0"/>
          </a:p>
          <a:p>
            <a:pPr lvl="1"/>
            <a:endParaRPr lang="en-US" altLang="ja-JP" sz="2000" i="1" dirty="0" smtClean="0"/>
          </a:p>
          <a:p>
            <a:pPr lvl="1"/>
            <a:endParaRPr lang="en-US" altLang="ja-JP" sz="2000" i="1" dirty="0" smtClean="0"/>
          </a:p>
          <a:p>
            <a:pPr lvl="1"/>
            <a:endParaRPr lang="en-US" altLang="ja-JP" sz="2000" i="1" dirty="0" smtClean="0"/>
          </a:p>
          <a:p>
            <a:pPr lvl="1">
              <a:buNone/>
            </a:pPr>
            <a:endParaRPr lang="en-US" altLang="ja-JP" sz="2000" i="1" dirty="0" smtClean="0"/>
          </a:p>
          <a:p>
            <a:pPr lvl="1"/>
            <a:r>
              <a:rPr lang="en-US" altLang="ja-JP" sz="2000" i="1" dirty="0" smtClean="0"/>
              <a:t>Exp. Data</a:t>
            </a:r>
          </a:p>
          <a:p>
            <a:pPr lvl="1"/>
            <a:endParaRPr lang="en-US" altLang="ja-JP" sz="2000" i="1" dirty="0" smtClean="0"/>
          </a:p>
          <a:p>
            <a:pPr lvl="1"/>
            <a:endParaRPr lang="en-US" altLang="ja-JP" sz="2000" i="1" dirty="0" smtClean="0"/>
          </a:p>
          <a:p>
            <a:pPr>
              <a:buNone/>
            </a:pPr>
            <a:endParaRPr lang="fr-FR" altLang="ja-JP" sz="2400" dirty="0" smtClean="0"/>
          </a:p>
          <a:p>
            <a:r>
              <a:rPr lang="fr-FR" altLang="ja-JP" sz="2400" dirty="0" smtClean="0"/>
              <a:t>Taking </a:t>
            </a:r>
            <a:r>
              <a:rPr lang="en-US" altLang="ja-JP" sz="2400" dirty="0" err="1" smtClean="0"/>
              <a:t>g</a:t>
            </a:r>
            <a:r>
              <a:rPr lang="en-US" altLang="ja-JP" sz="2400" baseline="-25000" dirty="0" err="1" smtClean="0"/>
              <a:t>D</a:t>
            </a:r>
            <a:r>
              <a:rPr lang="en-US" altLang="ja-JP" sz="2400" baseline="-25000" dirty="0" smtClean="0"/>
              <a:t>*D*</a:t>
            </a:r>
            <a:r>
              <a:rPr lang="en-US" altLang="ja-JP" sz="2400" baseline="-25000" dirty="0" smtClean="0">
                <a:latin typeface="Symbol" pitchFamily="18" charset="2"/>
              </a:rPr>
              <a:t>p</a:t>
            </a:r>
            <a:r>
              <a:rPr lang="en-US" altLang="ja-JP" sz="2400" dirty="0" smtClean="0"/>
              <a:t>/</a:t>
            </a:r>
            <a:r>
              <a:rPr lang="en-US" altLang="ja-JP" sz="2400" dirty="0" err="1" smtClean="0"/>
              <a:t>g</a:t>
            </a:r>
            <a:r>
              <a:rPr lang="en-US" altLang="ja-JP" sz="2400" baseline="-25000" dirty="0" err="1" smtClean="0"/>
              <a:t>K</a:t>
            </a:r>
            <a:r>
              <a:rPr lang="en-US" altLang="ja-JP" sz="2400" baseline="-25000" dirty="0" smtClean="0"/>
              <a:t>*K*</a:t>
            </a:r>
            <a:r>
              <a:rPr lang="en-US" altLang="ja-JP" sz="2400" baseline="-25000" dirty="0" smtClean="0">
                <a:latin typeface="Symbol" pitchFamily="18" charset="2"/>
              </a:rPr>
              <a:t>p</a:t>
            </a:r>
            <a:r>
              <a:rPr lang="en-US" altLang="ja-JP" sz="2400" dirty="0" smtClean="0">
                <a:latin typeface="Symbol" pitchFamily="18" charset="2"/>
              </a:rPr>
              <a:t>~1, </a:t>
            </a:r>
            <a:r>
              <a:rPr lang="en-US" altLang="ja-JP" sz="2400" dirty="0" err="1" smtClean="0"/>
              <a:t>g</a:t>
            </a:r>
            <a:r>
              <a:rPr lang="en-US" altLang="ja-JP" sz="2400" baseline="-25000" dirty="0" err="1" smtClean="0">
                <a:latin typeface="Symbol" pitchFamily="18" charset="2"/>
              </a:rPr>
              <a:t>L</a:t>
            </a:r>
            <a:r>
              <a:rPr lang="en-US" altLang="ja-JP" sz="2400" baseline="-25000" dirty="0" err="1" smtClean="0"/>
              <a:t>cND</a:t>
            </a:r>
            <a:r>
              <a:rPr lang="ja-JP" altLang="en-US" sz="2400" baseline="-25000" dirty="0" smtClean="0"/>
              <a:t>*</a:t>
            </a:r>
            <a:r>
              <a:rPr lang="en-US" altLang="ja-JP" sz="2400" dirty="0" smtClean="0"/>
              <a:t>/</a:t>
            </a:r>
            <a:r>
              <a:rPr lang="en-US" altLang="ja-JP" sz="2400" dirty="0" err="1" smtClean="0"/>
              <a:t>g</a:t>
            </a:r>
            <a:r>
              <a:rPr lang="en-US" altLang="ja-JP" sz="2400" baseline="-25000" dirty="0" err="1" smtClean="0">
                <a:latin typeface="Symbol" pitchFamily="18" charset="2"/>
              </a:rPr>
              <a:t>L</a:t>
            </a:r>
            <a:r>
              <a:rPr lang="en-US" altLang="ja-JP" sz="2400" baseline="-25000" dirty="0" err="1" smtClean="0"/>
              <a:t>NK</a:t>
            </a:r>
            <a:r>
              <a:rPr lang="en-US" altLang="ja-JP" sz="2400" baseline="-25000" dirty="0" smtClean="0"/>
              <a:t>*</a:t>
            </a:r>
            <a:r>
              <a:rPr lang="en-US" altLang="ja-JP" sz="2400" dirty="0" smtClean="0">
                <a:latin typeface="Symbol" pitchFamily="18" charset="2"/>
              </a:rPr>
              <a:t>~0.67</a:t>
            </a:r>
            <a:endParaRPr lang="fr-FR" altLang="ja-JP" sz="2400" dirty="0" smtClean="0"/>
          </a:p>
          <a:p>
            <a:pPr>
              <a:buNone/>
            </a:pPr>
            <a:r>
              <a:rPr lang="ja-JP" altLang="en-US" sz="2400" dirty="0" smtClean="0"/>
              <a:t>　　　　　→　</a:t>
            </a:r>
            <a:r>
              <a:rPr lang="en-US" altLang="ja-JP" sz="2400" dirty="0" smtClean="0"/>
              <a:t>We still expect </a:t>
            </a:r>
            <a:r>
              <a:rPr lang="en-US" altLang="ja-JP" sz="2400" i="1" u="sng" dirty="0" smtClean="0">
                <a:latin typeface="Symbol" pitchFamily="18" charset="2"/>
              </a:rPr>
              <a:t>s </a:t>
            </a:r>
            <a:r>
              <a:rPr lang="en-US" altLang="ja-JP" sz="2400" u="sng" dirty="0" smtClean="0"/>
              <a:t>(</a:t>
            </a:r>
            <a:r>
              <a:rPr lang="en-US" altLang="ja-JP" sz="2400" i="1" u="sng" dirty="0" smtClean="0"/>
              <a:t>p(</a:t>
            </a:r>
            <a:r>
              <a:rPr lang="en-US" altLang="ja-JP" sz="2400" i="1" u="sng" dirty="0" smtClean="0">
                <a:latin typeface="Symbol" pitchFamily="18" charset="2"/>
              </a:rPr>
              <a:t>p</a:t>
            </a:r>
            <a:r>
              <a:rPr lang="en-US" altLang="ja-JP" sz="2400" i="1" u="sng" baseline="30000" dirty="0" smtClean="0"/>
              <a:t>-</a:t>
            </a:r>
            <a:r>
              <a:rPr lang="en-US" altLang="ja-JP" sz="2400" i="1" u="sng" dirty="0" smtClean="0"/>
              <a:t>,D*)</a:t>
            </a:r>
            <a:r>
              <a:rPr lang="en-US" altLang="ja-JP" sz="2400" i="1" u="sng" dirty="0" err="1" smtClean="0">
                <a:latin typeface="Symbol" pitchFamily="18" charset="2"/>
              </a:rPr>
              <a:t>L</a:t>
            </a:r>
            <a:r>
              <a:rPr lang="en-US" altLang="ja-JP" sz="2400" u="sng" baseline="-25000" dirty="0" err="1" smtClean="0"/>
              <a:t>c</a:t>
            </a:r>
            <a:r>
              <a:rPr lang="en-US" altLang="ja-JP" sz="2400" u="sng" dirty="0" smtClean="0"/>
              <a:t>) </a:t>
            </a:r>
            <a:r>
              <a:rPr lang="en-US" altLang="ja-JP" sz="2400" u="sng" dirty="0" smtClean="0">
                <a:latin typeface="Symbol" pitchFamily="18" charset="2"/>
              </a:rPr>
              <a:t>~</a:t>
            </a:r>
            <a:r>
              <a:rPr lang="en-US" altLang="ja-JP" sz="2400" u="sng" dirty="0" smtClean="0">
                <a:solidFill>
                  <a:srgbClr val="C00000"/>
                </a:solidFill>
              </a:rPr>
              <a:t>a few</a:t>
            </a:r>
            <a:r>
              <a:rPr lang="en-US" altLang="ja-JP" sz="2400" u="sng" dirty="0" smtClean="0"/>
              <a:t> </a:t>
            </a:r>
            <a:r>
              <a:rPr lang="en-US" altLang="ja-JP" sz="2400" u="sng" dirty="0" err="1" smtClean="0"/>
              <a:t>nb</a:t>
            </a:r>
            <a:r>
              <a:rPr lang="en-US" altLang="ja-JP" sz="2400" u="sng" dirty="0" smtClean="0"/>
              <a:t>.</a:t>
            </a:r>
            <a:endParaRPr lang="fr-FR" altLang="ja-JP" sz="2400" u="sng" dirty="0" smtClean="0"/>
          </a:p>
        </p:txBody>
      </p:sp>
      <p:graphicFrame>
        <p:nvGraphicFramePr>
          <p:cNvPr id="26" name="表 25"/>
          <p:cNvGraphicFramePr>
            <a:graphicFrameLocks noGrp="1"/>
          </p:cNvGraphicFramePr>
          <p:nvPr/>
        </p:nvGraphicFramePr>
        <p:xfrm>
          <a:off x="755576" y="2204864"/>
          <a:ext cx="3471155" cy="1402080"/>
        </p:xfrm>
        <a:graphic>
          <a:graphicData uri="http://schemas.openxmlformats.org/drawingml/2006/table">
            <a:tbl>
              <a:tblPr firstRow="1" bandRow="1">
                <a:tableStyleId>{5C22544A-7EE6-4342-B048-85BDC9FD1C3A}</a:tableStyleId>
              </a:tblPr>
              <a:tblGrid>
                <a:gridCol w="906561"/>
                <a:gridCol w="1181671"/>
                <a:gridCol w="1382923"/>
              </a:tblGrid>
              <a:tr h="3060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err="1" smtClean="0"/>
                        <a:t>g</a:t>
                      </a:r>
                      <a:r>
                        <a:rPr kumimoji="1" lang="en-US" altLang="ja-JP" baseline="-25000" dirty="0" err="1" smtClean="0"/>
                        <a:t>K</a:t>
                      </a:r>
                      <a:r>
                        <a:rPr kumimoji="1" lang="en-US" altLang="ja-JP" baseline="-25000" dirty="0" smtClean="0"/>
                        <a:t>*K*</a:t>
                      </a:r>
                      <a:r>
                        <a:rPr kumimoji="1" lang="en-US" altLang="ja-JP" baseline="-25000" dirty="0" smtClean="0">
                          <a:latin typeface="Symbol" pitchFamily="18" charset="2"/>
                        </a:rPr>
                        <a:t>p</a:t>
                      </a:r>
                      <a:endParaRPr kumimoji="1" lang="ja-JP" altLang="en-US" baseline="-25000" dirty="0" smtClean="0">
                        <a:latin typeface="Symbol" pitchFamily="18" charset="2"/>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err="1" smtClean="0"/>
                        <a:t>g</a:t>
                      </a:r>
                      <a:r>
                        <a:rPr kumimoji="1" lang="en-US" altLang="ja-JP" baseline="-25000" dirty="0" err="1" smtClean="0"/>
                        <a:t>D</a:t>
                      </a:r>
                      <a:r>
                        <a:rPr kumimoji="1" lang="en-US" altLang="ja-JP" baseline="-25000" dirty="0" smtClean="0"/>
                        <a:t>*D*</a:t>
                      </a:r>
                      <a:r>
                        <a:rPr kumimoji="1" lang="en-US" altLang="ja-JP" baseline="-25000" dirty="0" smtClean="0">
                          <a:latin typeface="Symbol" pitchFamily="18" charset="2"/>
                        </a:rPr>
                        <a:t>p</a:t>
                      </a:r>
                      <a:endParaRPr kumimoji="1" lang="ja-JP" altLang="en-US" baseline="-25000" dirty="0" smtClean="0">
                        <a:latin typeface="Symbol" pitchFamily="18" charset="2"/>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err="1" smtClean="0"/>
                        <a:t>g</a:t>
                      </a:r>
                      <a:r>
                        <a:rPr kumimoji="1" lang="en-US" altLang="ja-JP" baseline="-25000" dirty="0" err="1" smtClean="0"/>
                        <a:t>D</a:t>
                      </a:r>
                      <a:r>
                        <a:rPr kumimoji="1" lang="en-US" altLang="ja-JP" baseline="-25000" dirty="0" smtClean="0"/>
                        <a:t>*D*</a:t>
                      </a:r>
                      <a:r>
                        <a:rPr kumimoji="1" lang="en-US" altLang="ja-JP" baseline="-25000" dirty="0" smtClean="0">
                          <a:latin typeface="Symbol" pitchFamily="18" charset="2"/>
                        </a:rPr>
                        <a:t>p</a:t>
                      </a:r>
                      <a:r>
                        <a:rPr kumimoji="1" lang="en-US" altLang="ja-JP" dirty="0" smtClean="0"/>
                        <a:t>/</a:t>
                      </a:r>
                      <a:r>
                        <a:rPr kumimoji="1" lang="en-US" altLang="ja-JP" dirty="0" err="1" smtClean="0"/>
                        <a:t>g</a:t>
                      </a:r>
                      <a:r>
                        <a:rPr kumimoji="1" lang="en-US" altLang="ja-JP" baseline="-25000" dirty="0" err="1" smtClean="0"/>
                        <a:t>K</a:t>
                      </a:r>
                      <a:r>
                        <a:rPr kumimoji="1" lang="en-US" altLang="ja-JP" baseline="-25000" dirty="0" smtClean="0"/>
                        <a:t>*K*</a:t>
                      </a:r>
                      <a:r>
                        <a:rPr kumimoji="1" lang="en-US" altLang="ja-JP" baseline="-25000" dirty="0" smtClean="0">
                          <a:latin typeface="Symbol" pitchFamily="18" charset="2"/>
                        </a:rPr>
                        <a:t>p</a:t>
                      </a:r>
                      <a:endParaRPr kumimoji="1" lang="ja-JP" altLang="en-US" baseline="-25000" dirty="0" smtClean="0">
                        <a:latin typeface="Symbol" pitchFamily="18" charset="2"/>
                      </a:endParaRPr>
                    </a:p>
                  </a:txBody>
                  <a:tcPr/>
                </a:tc>
              </a:tr>
              <a:tr h="3060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600" dirty="0" smtClean="0"/>
                        <a:t>3.5</a:t>
                      </a:r>
                      <a:r>
                        <a:rPr lang="ja-JP" altLang="en-US" sz="1600" dirty="0" smtClean="0"/>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600" dirty="0" smtClean="0"/>
                        <a:t>4.5</a:t>
                      </a:r>
                      <a:endParaRPr lang="ja-JP" alt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1.3</a:t>
                      </a:r>
                      <a:endParaRPr kumimoji="1" lang="ja-JP" altLang="en-US" sz="1600" dirty="0" smtClean="0"/>
                    </a:p>
                  </a:txBody>
                  <a:tcPr/>
                </a:tc>
              </a:tr>
              <a:tr h="3060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err="1" smtClean="0">
                          <a:solidFill>
                            <a:schemeClr val="bg1"/>
                          </a:solidFill>
                        </a:rPr>
                        <a:t>g</a:t>
                      </a:r>
                      <a:r>
                        <a:rPr kumimoji="1" lang="en-US" altLang="ja-JP" baseline="-25000" dirty="0" err="1" smtClean="0">
                          <a:solidFill>
                            <a:schemeClr val="bg1"/>
                          </a:solidFill>
                        </a:rPr>
                        <a:t>K</a:t>
                      </a:r>
                      <a:r>
                        <a:rPr kumimoji="1" lang="en-US" altLang="ja-JP" baseline="-25000" dirty="0" smtClean="0">
                          <a:solidFill>
                            <a:schemeClr val="bg1"/>
                          </a:solidFill>
                        </a:rPr>
                        <a:t>*</a:t>
                      </a:r>
                      <a:r>
                        <a:rPr kumimoji="1" lang="en-US" altLang="ja-JP" baseline="-25000" dirty="0" err="1" smtClean="0">
                          <a:solidFill>
                            <a:schemeClr val="bg1"/>
                          </a:solidFill>
                        </a:rPr>
                        <a:t>K</a:t>
                      </a:r>
                      <a:r>
                        <a:rPr kumimoji="1" lang="en-US" altLang="ja-JP" baseline="-25000" dirty="0" err="1" smtClean="0">
                          <a:solidFill>
                            <a:schemeClr val="bg1"/>
                          </a:solidFill>
                          <a:latin typeface="Symbol" pitchFamily="18" charset="2"/>
                        </a:rPr>
                        <a:t>p</a:t>
                      </a:r>
                      <a:endParaRPr kumimoji="1" lang="ja-JP" altLang="en-US" baseline="-25000" dirty="0" smtClean="0">
                        <a:solidFill>
                          <a:schemeClr val="bg1"/>
                        </a:solidFill>
                        <a:latin typeface="Symbol" pitchFamily="18" charset="2"/>
                      </a:endParaRPr>
                    </a:p>
                  </a:txBody>
                  <a:tcPr>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err="1" smtClean="0">
                          <a:solidFill>
                            <a:schemeClr val="bg1"/>
                          </a:solidFill>
                        </a:rPr>
                        <a:t>g</a:t>
                      </a:r>
                      <a:r>
                        <a:rPr kumimoji="1" lang="en-US" altLang="ja-JP" baseline="-25000" dirty="0" err="1" smtClean="0">
                          <a:solidFill>
                            <a:schemeClr val="bg1"/>
                          </a:solidFill>
                        </a:rPr>
                        <a:t>D</a:t>
                      </a:r>
                      <a:r>
                        <a:rPr kumimoji="1" lang="en-US" altLang="ja-JP" baseline="-25000" dirty="0" smtClean="0">
                          <a:solidFill>
                            <a:schemeClr val="bg1"/>
                          </a:solidFill>
                        </a:rPr>
                        <a:t>*</a:t>
                      </a:r>
                      <a:r>
                        <a:rPr kumimoji="1" lang="en-US" altLang="ja-JP" baseline="-25000" dirty="0" err="1" smtClean="0">
                          <a:solidFill>
                            <a:schemeClr val="bg1"/>
                          </a:solidFill>
                        </a:rPr>
                        <a:t>D</a:t>
                      </a:r>
                      <a:r>
                        <a:rPr kumimoji="1" lang="en-US" altLang="ja-JP" baseline="-25000" dirty="0" err="1" smtClean="0">
                          <a:solidFill>
                            <a:schemeClr val="bg1"/>
                          </a:solidFill>
                          <a:latin typeface="Symbol" pitchFamily="18" charset="2"/>
                        </a:rPr>
                        <a:t>p</a:t>
                      </a:r>
                      <a:endParaRPr kumimoji="1" lang="ja-JP" altLang="en-US" baseline="-25000" dirty="0" smtClean="0">
                        <a:solidFill>
                          <a:schemeClr val="bg1"/>
                        </a:solidFill>
                        <a:latin typeface="Symbol" pitchFamily="18" charset="2"/>
                      </a:endParaRPr>
                    </a:p>
                  </a:txBody>
                  <a:tcPr>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err="1" smtClean="0">
                          <a:solidFill>
                            <a:schemeClr val="bg1"/>
                          </a:solidFill>
                        </a:rPr>
                        <a:t>g</a:t>
                      </a:r>
                      <a:r>
                        <a:rPr kumimoji="1" lang="en-US" altLang="ja-JP" baseline="-25000" dirty="0" err="1" smtClean="0">
                          <a:solidFill>
                            <a:schemeClr val="bg1"/>
                          </a:solidFill>
                        </a:rPr>
                        <a:t>D</a:t>
                      </a:r>
                      <a:r>
                        <a:rPr kumimoji="1" lang="en-US" altLang="ja-JP" baseline="-25000" dirty="0" smtClean="0">
                          <a:solidFill>
                            <a:schemeClr val="bg1"/>
                          </a:solidFill>
                        </a:rPr>
                        <a:t>*</a:t>
                      </a:r>
                      <a:r>
                        <a:rPr kumimoji="1" lang="en-US" altLang="ja-JP" baseline="-25000" dirty="0" err="1" smtClean="0">
                          <a:solidFill>
                            <a:schemeClr val="bg1"/>
                          </a:solidFill>
                        </a:rPr>
                        <a:t>D</a:t>
                      </a:r>
                      <a:r>
                        <a:rPr kumimoji="1" lang="en-US" altLang="ja-JP" baseline="-25000" dirty="0" err="1" smtClean="0">
                          <a:solidFill>
                            <a:schemeClr val="bg1"/>
                          </a:solidFill>
                          <a:latin typeface="Symbol" pitchFamily="18" charset="2"/>
                        </a:rPr>
                        <a:t>p</a:t>
                      </a:r>
                      <a:r>
                        <a:rPr kumimoji="1" lang="en-US" altLang="ja-JP" dirty="0" smtClean="0">
                          <a:solidFill>
                            <a:schemeClr val="bg1"/>
                          </a:solidFill>
                        </a:rPr>
                        <a:t>/</a:t>
                      </a:r>
                      <a:r>
                        <a:rPr kumimoji="1" lang="en-US" altLang="ja-JP" dirty="0" err="1" smtClean="0">
                          <a:solidFill>
                            <a:schemeClr val="bg1"/>
                          </a:solidFill>
                        </a:rPr>
                        <a:t>g</a:t>
                      </a:r>
                      <a:r>
                        <a:rPr kumimoji="1" lang="en-US" altLang="ja-JP" baseline="-25000" dirty="0" err="1" smtClean="0">
                          <a:solidFill>
                            <a:schemeClr val="bg1"/>
                          </a:solidFill>
                        </a:rPr>
                        <a:t>K</a:t>
                      </a:r>
                      <a:r>
                        <a:rPr kumimoji="1" lang="en-US" altLang="ja-JP" baseline="-25000" dirty="0" smtClean="0">
                          <a:solidFill>
                            <a:schemeClr val="bg1"/>
                          </a:solidFill>
                        </a:rPr>
                        <a:t>*</a:t>
                      </a:r>
                      <a:r>
                        <a:rPr kumimoji="1" lang="en-US" altLang="ja-JP" baseline="-25000" dirty="0" err="1" smtClean="0">
                          <a:solidFill>
                            <a:schemeClr val="bg1"/>
                          </a:solidFill>
                        </a:rPr>
                        <a:t>K</a:t>
                      </a:r>
                      <a:r>
                        <a:rPr kumimoji="1" lang="en-US" altLang="ja-JP" baseline="-25000" dirty="0" err="1" smtClean="0">
                          <a:solidFill>
                            <a:schemeClr val="bg1"/>
                          </a:solidFill>
                          <a:latin typeface="Symbol" pitchFamily="18" charset="2"/>
                        </a:rPr>
                        <a:t>p</a:t>
                      </a:r>
                      <a:endParaRPr kumimoji="1" lang="ja-JP" altLang="en-US" baseline="-25000" dirty="0" smtClean="0">
                        <a:solidFill>
                          <a:schemeClr val="bg1"/>
                        </a:solidFill>
                        <a:latin typeface="Symbol" pitchFamily="18" charset="2"/>
                      </a:endParaRPr>
                    </a:p>
                  </a:txBody>
                  <a:tcPr>
                    <a:solidFill>
                      <a:schemeClr val="accent1"/>
                    </a:solidFill>
                  </a:tcPr>
                </a:tc>
              </a:tr>
              <a:tr h="306034">
                <a:tc>
                  <a:txBody>
                    <a:bodyPr/>
                    <a:lstStyle/>
                    <a:p>
                      <a:r>
                        <a:rPr kumimoji="1" lang="en-US" altLang="ja-JP" sz="1600" dirty="0" smtClean="0">
                          <a:solidFill>
                            <a:schemeClr val="tx1"/>
                          </a:solidFill>
                        </a:rPr>
                        <a:t>4.5</a:t>
                      </a:r>
                      <a:r>
                        <a:rPr kumimoji="1" lang="ja-JP" altLang="en-US" sz="1600" dirty="0" smtClean="0">
                          <a:solidFill>
                            <a:schemeClr val="tx1"/>
                          </a:solidFill>
                        </a:rPr>
                        <a:t>*</a:t>
                      </a:r>
                      <a:endParaRPr kumimoji="1" lang="ja-JP" altLang="en-US" sz="1600" dirty="0">
                        <a:solidFill>
                          <a:schemeClr val="tx1"/>
                        </a:solidFill>
                      </a:endParaRPr>
                    </a:p>
                  </a:txBody>
                  <a:tcPr/>
                </a:tc>
                <a:tc>
                  <a:txBody>
                    <a:bodyPr/>
                    <a:lstStyle/>
                    <a:p>
                      <a:r>
                        <a:rPr kumimoji="1" lang="en-US" altLang="ja-JP" sz="1600" dirty="0" smtClean="0">
                          <a:solidFill>
                            <a:schemeClr val="tx1"/>
                          </a:solidFill>
                        </a:rPr>
                        <a:t>7.5</a:t>
                      </a:r>
                      <a:endParaRPr kumimoji="1" lang="ja-JP" altLang="en-US" sz="1600" dirty="0">
                        <a:solidFill>
                          <a:schemeClr val="tx1"/>
                        </a:solidFill>
                      </a:endParaRPr>
                    </a:p>
                  </a:txBody>
                  <a:tcPr/>
                </a:tc>
                <a:tc>
                  <a:txBody>
                    <a:bodyPr/>
                    <a:lstStyle/>
                    <a:p>
                      <a:r>
                        <a:rPr kumimoji="1" lang="en-US" altLang="ja-JP" sz="1600" dirty="0" smtClean="0"/>
                        <a:t>1.7</a:t>
                      </a:r>
                      <a:endParaRPr kumimoji="1" lang="ja-JP" altLang="en-US" sz="1600" dirty="0"/>
                    </a:p>
                  </a:txBody>
                  <a:tcPr/>
                </a:tc>
              </a:tr>
            </a:tbl>
          </a:graphicData>
        </a:graphic>
      </p:graphicFrame>
      <p:sp>
        <p:nvSpPr>
          <p:cNvPr id="28" name="テキスト ボックス 27"/>
          <p:cNvSpPr txBox="1"/>
          <p:nvPr/>
        </p:nvSpPr>
        <p:spPr>
          <a:xfrm>
            <a:off x="5292080" y="3645024"/>
            <a:ext cx="1973745" cy="584775"/>
          </a:xfrm>
          <a:prstGeom prst="rect">
            <a:avLst/>
          </a:prstGeom>
          <a:noFill/>
        </p:spPr>
        <p:txBody>
          <a:bodyPr wrap="none" rtlCol="0">
            <a:spAutoFit/>
          </a:bodyPr>
          <a:lstStyle/>
          <a:p>
            <a:r>
              <a:rPr lang="en-US" altLang="ja-JP" sz="1600" dirty="0" smtClean="0">
                <a:solidFill>
                  <a:srgbClr val="0000FF"/>
                </a:solidFill>
              </a:rPr>
              <a:t>A. </a:t>
            </a:r>
            <a:r>
              <a:rPr lang="en-US" altLang="ja-JP" sz="1600" dirty="0" err="1" smtClean="0">
                <a:solidFill>
                  <a:srgbClr val="0000FF"/>
                </a:solidFill>
              </a:rPr>
              <a:t>Khodjamirian</a:t>
            </a:r>
            <a:r>
              <a:rPr lang="en-US" altLang="ja-JP" sz="1600" dirty="0" smtClean="0">
                <a:solidFill>
                  <a:srgbClr val="0000FF"/>
                </a:solidFill>
              </a:rPr>
              <a:t> et al.</a:t>
            </a:r>
          </a:p>
          <a:p>
            <a:r>
              <a:rPr lang="en-US" altLang="ja-JP" sz="1600" dirty="0" smtClean="0">
                <a:solidFill>
                  <a:srgbClr val="0000FF"/>
                </a:solidFill>
              </a:rPr>
              <a:t>EJPA48, 31(2012)</a:t>
            </a:r>
            <a:endParaRPr lang="ja-JP" altLang="en-US" sz="1600" dirty="0">
              <a:solidFill>
                <a:srgbClr val="0000FF"/>
              </a:solidFill>
            </a:endParaRPr>
          </a:p>
        </p:txBody>
      </p:sp>
      <p:graphicFrame>
        <p:nvGraphicFramePr>
          <p:cNvPr id="29" name="表 28"/>
          <p:cNvGraphicFramePr>
            <a:graphicFrameLocks noGrp="1"/>
          </p:cNvGraphicFramePr>
          <p:nvPr/>
        </p:nvGraphicFramePr>
        <p:xfrm>
          <a:off x="4427984" y="2204864"/>
          <a:ext cx="3988135" cy="1415596"/>
        </p:xfrm>
        <a:graphic>
          <a:graphicData uri="http://schemas.openxmlformats.org/drawingml/2006/table">
            <a:tbl>
              <a:tblPr firstRow="1" bandRow="1">
                <a:tableStyleId>{5C22544A-7EE6-4342-B048-85BDC9FD1C3A}</a:tableStyleId>
              </a:tblPr>
              <a:tblGrid>
                <a:gridCol w="1296144"/>
                <a:gridCol w="1080120"/>
                <a:gridCol w="1611871"/>
              </a:tblGrid>
              <a:tr h="3420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err="1" smtClean="0"/>
                        <a:t>g</a:t>
                      </a:r>
                      <a:r>
                        <a:rPr kumimoji="1" lang="en-US" altLang="ja-JP" baseline="-25000" dirty="0" err="1" smtClean="0">
                          <a:latin typeface="Symbol" pitchFamily="18" charset="2"/>
                        </a:rPr>
                        <a:t>L</a:t>
                      </a:r>
                      <a:r>
                        <a:rPr kumimoji="1" lang="en-US" altLang="ja-JP" baseline="-25000" dirty="0" err="1" smtClean="0"/>
                        <a:t>NK</a:t>
                      </a:r>
                      <a:r>
                        <a:rPr kumimoji="1" lang="en-US" altLang="ja-JP" baseline="-25000" dirty="0" smtClean="0"/>
                        <a:t>*</a:t>
                      </a:r>
                      <a:endParaRPr kumimoji="1" lang="ja-JP" altLang="en-US" baseline="-25000" dirty="0" smtClean="0">
                        <a:latin typeface="Symbol" pitchFamily="18" charset="2"/>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err="1" smtClean="0"/>
                        <a:t>g</a:t>
                      </a:r>
                      <a:r>
                        <a:rPr kumimoji="1" lang="en-US" altLang="ja-JP" baseline="-25000" dirty="0" err="1" smtClean="0">
                          <a:latin typeface="Symbol" pitchFamily="18" charset="2"/>
                        </a:rPr>
                        <a:t>L</a:t>
                      </a:r>
                      <a:r>
                        <a:rPr kumimoji="1" lang="en-US" altLang="ja-JP" baseline="-25000" dirty="0" err="1" smtClean="0"/>
                        <a:t>cND</a:t>
                      </a:r>
                      <a:r>
                        <a:rPr kumimoji="1" lang="en-US" altLang="ja-JP" baseline="-25000" dirty="0" smtClean="0"/>
                        <a:t>*</a:t>
                      </a:r>
                      <a:endParaRPr kumimoji="1" lang="ja-JP" altLang="en-US" baseline="-25000" dirty="0" smtClean="0">
                        <a:latin typeface="Symbol" pitchFamily="18" charset="2"/>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err="1" smtClean="0"/>
                        <a:t>g</a:t>
                      </a:r>
                      <a:r>
                        <a:rPr kumimoji="1" lang="en-US" altLang="ja-JP" baseline="-25000" dirty="0" err="1" smtClean="0">
                          <a:latin typeface="Symbol" pitchFamily="18" charset="2"/>
                        </a:rPr>
                        <a:t>L</a:t>
                      </a:r>
                      <a:r>
                        <a:rPr kumimoji="1" lang="en-US" altLang="ja-JP" baseline="-25000" dirty="0" err="1" smtClean="0"/>
                        <a:t>cND</a:t>
                      </a:r>
                      <a:r>
                        <a:rPr kumimoji="1" lang="en-US" altLang="ja-JP" baseline="-25000" dirty="0" smtClean="0"/>
                        <a:t>*</a:t>
                      </a:r>
                      <a:r>
                        <a:rPr kumimoji="1" lang="en-US" altLang="ja-JP" dirty="0" smtClean="0"/>
                        <a:t>/</a:t>
                      </a:r>
                      <a:r>
                        <a:rPr kumimoji="1" lang="en-US" altLang="ja-JP" dirty="0" err="1" smtClean="0"/>
                        <a:t>g</a:t>
                      </a:r>
                      <a:r>
                        <a:rPr kumimoji="1" lang="en-US" altLang="ja-JP" baseline="-25000" dirty="0" err="1" smtClean="0">
                          <a:latin typeface="Symbol" pitchFamily="18" charset="2"/>
                        </a:rPr>
                        <a:t>L</a:t>
                      </a:r>
                      <a:r>
                        <a:rPr kumimoji="1" lang="en-US" altLang="ja-JP" baseline="-25000" dirty="0" err="1" smtClean="0"/>
                        <a:t>NK</a:t>
                      </a:r>
                      <a:r>
                        <a:rPr kumimoji="1" lang="en-US" altLang="ja-JP" baseline="-25000" dirty="0" smtClean="0"/>
                        <a:t>*</a:t>
                      </a:r>
                      <a:endParaRPr kumimoji="1" lang="ja-JP" altLang="en-US" baseline="-25000" dirty="0" smtClean="0">
                        <a:latin typeface="Symbol" pitchFamily="18" charset="2"/>
                      </a:endParaRPr>
                    </a:p>
                  </a:txBody>
                  <a:tcPr/>
                </a:tc>
              </a:tr>
              <a:tr h="3420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-6.1</a:t>
                      </a:r>
                      <a:r>
                        <a:rPr kumimoji="1" lang="en-US" altLang="ja-JP" sz="1600" baseline="30000" dirty="0" smtClean="0"/>
                        <a:t>+2.1</a:t>
                      </a:r>
                      <a:r>
                        <a:rPr kumimoji="1" lang="en-US" altLang="ja-JP" sz="1600" baseline="-25000" dirty="0" smtClean="0"/>
                        <a:t>-2.0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baseline="0" dirty="0" smtClean="0"/>
                        <a:t>-5.8</a:t>
                      </a:r>
                      <a:r>
                        <a:rPr kumimoji="1" lang="en-US" altLang="ja-JP" sz="1600" baseline="30000" dirty="0" smtClean="0"/>
                        <a:t>+2.1</a:t>
                      </a:r>
                      <a:r>
                        <a:rPr kumimoji="1" lang="en-US" altLang="ja-JP" sz="1600" baseline="-25000" dirty="0" smtClean="0"/>
                        <a:t>-2.5</a:t>
                      </a:r>
                      <a:endParaRPr kumimoji="1" lang="ja-JP" altLang="en-US" sz="1600" baseline="-250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baseline="0" dirty="0" smtClean="0"/>
                        <a:t>0.95</a:t>
                      </a:r>
                      <a:r>
                        <a:rPr kumimoji="1" lang="en-US" altLang="ja-JP" sz="1600" baseline="30000" dirty="0" smtClean="0"/>
                        <a:t>+0.35</a:t>
                      </a:r>
                      <a:r>
                        <a:rPr kumimoji="1" lang="en-US" altLang="ja-JP" sz="1600" baseline="-25000" dirty="0" smtClean="0"/>
                        <a:t>-0.28</a:t>
                      </a:r>
                      <a:endParaRPr kumimoji="1" lang="ja-JP" altLang="en-US" sz="1600" baseline="-25000" dirty="0" smtClean="0"/>
                    </a:p>
                  </a:txBody>
                  <a:tcPr/>
                </a:tc>
              </a:tr>
              <a:tr h="3420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err="1" smtClean="0">
                          <a:solidFill>
                            <a:schemeClr val="bg1"/>
                          </a:solidFill>
                        </a:rPr>
                        <a:t>g</a:t>
                      </a:r>
                      <a:r>
                        <a:rPr kumimoji="1" lang="en-US" altLang="ja-JP" baseline="-25000" dirty="0" err="1" smtClean="0">
                          <a:solidFill>
                            <a:schemeClr val="bg1"/>
                          </a:solidFill>
                          <a:latin typeface="Symbol" pitchFamily="18" charset="2"/>
                        </a:rPr>
                        <a:t>L</a:t>
                      </a:r>
                      <a:r>
                        <a:rPr kumimoji="1" lang="en-US" altLang="ja-JP" baseline="-25000" dirty="0" err="1" smtClean="0">
                          <a:solidFill>
                            <a:schemeClr val="bg1"/>
                          </a:solidFill>
                        </a:rPr>
                        <a:t>NK</a:t>
                      </a:r>
                      <a:endParaRPr kumimoji="1" lang="ja-JP" altLang="en-US" baseline="-25000" dirty="0" smtClean="0">
                        <a:solidFill>
                          <a:schemeClr val="bg1"/>
                        </a:solidFill>
                        <a:latin typeface="Symbol" pitchFamily="18" charset="2"/>
                      </a:endParaRPr>
                    </a:p>
                  </a:txBody>
                  <a:tcPr>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err="1" smtClean="0">
                          <a:solidFill>
                            <a:schemeClr val="bg1"/>
                          </a:solidFill>
                        </a:rPr>
                        <a:t>g</a:t>
                      </a:r>
                      <a:r>
                        <a:rPr kumimoji="1" lang="en-US" altLang="ja-JP" baseline="-25000" dirty="0" err="1" smtClean="0">
                          <a:solidFill>
                            <a:schemeClr val="bg1"/>
                          </a:solidFill>
                          <a:latin typeface="Symbol" pitchFamily="18" charset="2"/>
                        </a:rPr>
                        <a:t>L</a:t>
                      </a:r>
                      <a:r>
                        <a:rPr kumimoji="1" lang="en-US" altLang="ja-JP" baseline="-25000" dirty="0" err="1" smtClean="0">
                          <a:solidFill>
                            <a:schemeClr val="bg1"/>
                          </a:solidFill>
                        </a:rPr>
                        <a:t>cND</a:t>
                      </a:r>
                      <a:endParaRPr kumimoji="1" lang="ja-JP" altLang="en-US" baseline="-25000" dirty="0" smtClean="0">
                        <a:solidFill>
                          <a:schemeClr val="bg1"/>
                        </a:solidFill>
                        <a:latin typeface="Symbol" pitchFamily="18" charset="2"/>
                      </a:endParaRPr>
                    </a:p>
                  </a:txBody>
                  <a:tcPr>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err="1" smtClean="0">
                          <a:solidFill>
                            <a:schemeClr val="bg1"/>
                          </a:solidFill>
                        </a:rPr>
                        <a:t>g</a:t>
                      </a:r>
                      <a:r>
                        <a:rPr kumimoji="1" lang="en-US" altLang="ja-JP" baseline="-25000" dirty="0" err="1" smtClean="0">
                          <a:solidFill>
                            <a:schemeClr val="bg1"/>
                          </a:solidFill>
                          <a:latin typeface="Symbol" pitchFamily="18" charset="2"/>
                        </a:rPr>
                        <a:t>L</a:t>
                      </a:r>
                      <a:r>
                        <a:rPr kumimoji="1" lang="en-US" altLang="ja-JP" baseline="-25000" dirty="0" err="1" smtClean="0">
                          <a:solidFill>
                            <a:schemeClr val="bg1"/>
                          </a:solidFill>
                        </a:rPr>
                        <a:t>cND</a:t>
                      </a:r>
                      <a:r>
                        <a:rPr kumimoji="1" lang="en-US" altLang="ja-JP" dirty="0" smtClean="0">
                          <a:solidFill>
                            <a:schemeClr val="bg1"/>
                          </a:solidFill>
                        </a:rPr>
                        <a:t>/</a:t>
                      </a:r>
                      <a:r>
                        <a:rPr kumimoji="1" lang="en-US" altLang="ja-JP" dirty="0" err="1" smtClean="0">
                          <a:solidFill>
                            <a:schemeClr val="bg1"/>
                          </a:solidFill>
                        </a:rPr>
                        <a:t>g</a:t>
                      </a:r>
                      <a:r>
                        <a:rPr kumimoji="1" lang="en-US" altLang="ja-JP" baseline="-25000" dirty="0" err="1" smtClean="0">
                          <a:solidFill>
                            <a:schemeClr val="bg1"/>
                          </a:solidFill>
                          <a:latin typeface="Symbol" pitchFamily="18" charset="2"/>
                        </a:rPr>
                        <a:t>L</a:t>
                      </a:r>
                      <a:r>
                        <a:rPr kumimoji="1" lang="en-US" altLang="ja-JP" baseline="-25000" dirty="0" err="1" smtClean="0">
                          <a:solidFill>
                            <a:schemeClr val="bg1"/>
                          </a:solidFill>
                        </a:rPr>
                        <a:t>NK</a:t>
                      </a:r>
                      <a:endParaRPr kumimoji="1" lang="ja-JP" altLang="en-US" baseline="-25000" dirty="0" smtClean="0">
                        <a:solidFill>
                          <a:schemeClr val="bg1"/>
                        </a:solidFill>
                        <a:latin typeface="Symbol" pitchFamily="18" charset="2"/>
                      </a:endParaRPr>
                    </a:p>
                  </a:txBody>
                  <a:tcPr>
                    <a:solidFill>
                      <a:schemeClr val="accent1"/>
                    </a:solidFill>
                  </a:tcPr>
                </a:tc>
              </a:tr>
              <a:tr h="342038">
                <a:tc>
                  <a:txBody>
                    <a:bodyPr/>
                    <a:lstStyle/>
                    <a:p>
                      <a:r>
                        <a:rPr kumimoji="1" lang="en-US" altLang="ja-JP" sz="1600" dirty="0" smtClean="0"/>
                        <a:t>7.3</a:t>
                      </a:r>
                      <a:r>
                        <a:rPr kumimoji="1" lang="en-US" altLang="ja-JP" sz="1600" baseline="30000" dirty="0" smtClean="0"/>
                        <a:t>+2.6</a:t>
                      </a:r>
                      <a:r>
                        <a:rPr kumimoji="1" lang="en-US" altLang="ja-JP" sz="1600" baseline="-25000" dirty="0" smtClean="0"/>
                        <a:t>-2.8</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10.7</a:t>
                      </a:r>
                      <a:r>
                        <a:rPr kumimoji="1" lang="en-US" altLang="ja-JP" sz="1600" baseline="30000" dirty="0" smtClean="0"/>
                        <a:t>+5.3</a:t>
                      </a:r>
                      <a:r>
                        <a:rPr kumimoji="1" lang="en-US" altLang="ja-JP" sz="1600" baseline="-25000" dirty="0" smtClean="0"/>
                        <a:t>-4.3</a:t>
                      </a:r>
                      <a:endParaRPr kumimoji="1" lang="ja-JP" altLang="en-US" sz="1600" baseline="-250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1.47</a:t>
                      </a:r>
                      <a:r>
                        <a:rPr kumimoji="1" lang="en-US" altLang="ja-JP" sz="1600" baseline="30000" dirty="0" smtClean="0"/>
                        <a:t>+0.58</a:t>
                      </a:r>
                      <a:r>
                        <a:rPr kumimoji="1" lang="en-US" altLang="ja-JP" sz="1600" baseline="-25000" dirty="0" smtClean="0"/>
                        <a:t>-0.44</a:t>
                      </a:r>
                      <a:endParaRPr kumimoji="1" lang="ja-JP" altLang="en-US" sz="1600" baseline="-25000" dirty="0" smtClean="0"/>
                    </a:p>
                  </a:txBody>
                  <a:tcPr/>
                </a:tc>
              </a:tr>
            </a:tbl>
          </a:graphicData>
        </a:graphic>
      </p:graphicFrame>
      <p:graphicFrame>
        <p:nvGraphicFramePr>
          <p:cNvPr id="30" name="表 29"/>
          <p:cNvGraphicFramePr>
            <a:graphicFrameLocks noGrp="1"/>
          </p:cNvGraphicFramePr>
          <p:nvPr/>
        </p:nvGraphicFramePr>
        <p:xfrm>
          <a:off x="755576" y="4744184"/>
          <a:ext cx="3471155" cy="701040"/>
        </p:xfrm>
        <a:graphic>
          <a:graphicData uri="http://schemas.openxmlformats.org/drawingml/2006/table">
            <a:tbl>
              <a:tblPr firstRow="1" bandRow="1">
                <a:tableStyleId>{5C22544A-7EE6-4342-B048-85BDC9FD1C3A}</a:tableStyleId>
              </a:tblPr>
              <a:tblGrid>
                <a:gridCol w="906561"/>
                <a:gridCol w="1368152"/>
                <a:gridCol w="1196442"/>
              </a:tblGrid>
              <a:tr h="3060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err="1" smtClean="0">
                          <a:solidFill>
                            <a:schemeClr val="bg1"/>
                          </a:solidFill>
                        </a:rPr>
                        <a:t>g</a:t>
                      </a:r>
                      <a:r>
                        <a:rPr kumimoji="1" lang="en-US" altLang="ja-JP" baseline="-25000" dirty="0" err="1" smtClean="0">
                          <a:solidFill>
                            <a:schemeClr val="bg1"/>
                          </a:solidFill>
                        </a:rPr>
                        <a:t>K</a:t>
                      </a:r>
                      <a:r>
                        <a:rPr kumimoji="1" lang="en-US" altLang="ja-JP" baseline="-25000" dirty="0" smtClean="0">
                          <a:solidFill>
                            <a:schemeClr val="bg1"/>
                          </a:solidFill>
                        </a:rPr>
                        <a:t>*</a:t>
                      </a:r>
                      <a:r>
                        <a:rPr kumimoji="1" lang="en-US" altLang="ja-JP" baseline="-25000" dirty="0" err="1" smtClean="0">
                          <a:solidFill>
                            <a:schemeClr val="bg1"/>
                          </a:solidFill>
                        </a:rPr>
                        <a:t>K</a:t>
                      </a:r>
                      <a:r>
                        <a:rPr kumimoji="1" lang="en-US" altLang="ja-JP" baseline="-25000" dirty="0" err="1" smtClean="0">
                          <a:solidFill>
                            <a:schemeClr val="bg1"/>
                          </a:solidFill>
                          <a:latin typeface="Symbol" pitchFamily="18" charset="2"/>
                        </a:rPr>
                        <a:t>p</a:t>
                      </a:r>
                      <a:endParaRPr kumimoji="1" lang="ja-JP" altLang="en-US" baseline="-25000" dirty="0" smtClean="0">
                        <a:solidFill>
                          <a:schemeClr val="bg1"/>
                        </a:solidFill>
                        <a:latin typeface="Symbol" pitchFamily="18" charset="2"/>
                      </a:endParaRPr>
                    </a:p>
                  </a:txBody>
                  <a:tcPr>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err="1" smtClean="0">
                          <a:solidFill>
                            <a:schemeClr val="bg1"/>
                          </a:solidFill>
                        </a:rPr>
                        <a:t>g</a:t>
                      </a:r>
                      <a:r>
                        <a:rPr kumimoji="1" lang="en-US" altLang="ja-JP" baseline="-25000" dirty="0" err="1" smtClean="0">
                          <a:solidFill>
                            <a:schemeClr val="bg1"/>
                          </a:solidFill>
                        </a:rPr>
                        <a:t>D</a:t>
                      </a:r>
                      <a:r>
                        <a:rPr kumimoji="1" lang="en-US" altLang="ja-JP" baseline="-25000" dirty="0" smtClean="0">
                          <a:solidFill>
                            <a:schemeClr val="bg1"/>
                          </a:solidFill>
                        </a:rPr>
                        <a:t>*</a:t>
                      </a:r>
                      <a:r>
                        <a:rPr kumimoji="1" lang="en-US" altLang="ja-JP" baseline="-25000" dirty="0" err="1" smtClean="0">
                          <a:solidFill>
                            <a:schemeClr val="bg1"/>
                          </a:solidFill>
                        </a:rPr>
                        <a:t>D</a:t>
                      </a:r>
                      <a:r>
                        <a:rPr kumimoji="1" lang="en-US" altLang="ja-JP" baseline="-25000" dirty="0" err="1" smtClean="0">
                          <a:solidFill>
                            <a:schemeClr val="bg1"/>
                          </a:solidFill>
                          <a:latin typeface="Symbol" pitchFamily="18" charset="2"/>
                        </a:rPr>
                        <a:t>p</a:t>
                      </a:r>
                      <a:endParaRPr kumimoji="1" lang="ja-JP" altLang="en-US" baseline="-25000" dirty="0" smtClean="0">
                        <a:solidFill>
                          <a:schemeClr val="bg1"/>
                        </a:solidFill>
                        <a:latin typeface="Symbol" pitchFamily="18" charset="2"/>
                      </a:endParaRPr>
                    </a:p>
                  </a:txBody>
                  <a:tcPr>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err="1" smtClean="0">
                          <a:solidFill>
                            <a:schemeClr val="bg1"/>
                          </a:solidFill>
                        </a:rPr>
                        <a:t>g</a:t>
                      </a:r>
                      <a:r>
                        <a:rPr kumimoji="1" lang="en-US" altLang="ja-JP" baseline="-25000" dirty="0" err="1" smtClean="0">
                          <a:solidFill>
                            <a:schemeClr val="bg1"/>
                          </a:solidFill>
                        </a:rPr>
                        <a:t>D</a:t>
                      </a:r>
                      <a:r>
                        <a:rPr kumimoji="1" lang="en-US" altLang="ja-JP" baseline="-25000" dirty="0" smtClean="0">
                          <a:solidFill>
                            <a:schemeClr val="bg1"/>
                          </a:solidFill>
                        </a:rPr>
                        <a:t>*</a:t>
                      </a:r>
                      <a:r>
                        <a:rPr kumimoji="1" lang="en-US" altLang="ja-JP" baseline="-25000" dirty="0" err="1" smtClean="0">
                          <a:solidFill>
                            <a:schemeClr val="bg1"/>
                          </a:solidFill>
                        </a:rPr>
                        <a:t>D</a:t>
                      </a:r>
                      <a:r>
                        <a:rPr kumimoji="1" lang="en-US" altLang="ja-JP" baseline="-25000" dirty="0" err="1" smtClean="0">
                          <a:solidFill>
                            <a:schemeClr val="bg1"/>
                          </a:solidFill>
                          <a:latin typeface="Symbol" pitchFamily="18" charset="2"/>
                        </a:rPr>
                        <a:t>p</a:t>
                      </a:r>
                      <a:r>
                        <a:rPr kumimoji="1" lang="en-US" altLang="ja-JP" dirty="0" smtClean="0">
                          <a:solidFill>
                            <a:schemeClr val="bg1"/>
                          </a:solidFill>
                        </a:rPr>
                        <a:t>/</a:t>
                      </a:r>
                      <a:r>
                        <a:rPr kumimoji="1" lang="en-US" altLang="ja-JP" dirty="0" err="1" smtClean="0">
                          <a:solidFill>
                            <a:schemeClr val="bg1"/>
                          </a:solidFill>
                        </a:rPr>
                        <a:t>g</a:t>
                      </a:r>
                      <a:r>
                        <a:rPr kumimoji="1" lang="en-US" altLang="ja-JP" baseline="-25000" dirty="0" err="1" smtClean="0">
                          <a:solidFill>
                            <a:schemeClr val="bg1"/>
                          </a:solidFill>
                        </a:rPr>
                        <a:t>K</a:t>
                      </a:r>
                      <a:r>
                        <a:rPr kumimoji="1" lang="en-US" altLang="ja-JP" baseline="-25000" dirty="0" smtClean="0">
                          <a:solidFill>
                            <a:schemeClr val="bg1"/>
                          </a:solidFill>
                        </a:rPr>
                        <a:t>*</a:t>
                      </a:r>
                      <a:r>
                        <a:rPr kumimoji="1" lang="en-US" altLang="ja-JP" baseline="-25000" dirty="0" err="1" smtClean="0">
                          <a:solidFill>
                            <a:schemeClr val="bg1"/>
                          </a:solidFill>
                        </a:rPr>
                        <a:t>K</a:t>
                      </a:r>
                      <a:r>
                        <a:rPr kumimoji="1" lang="en-US" altLang="ja-JP" baseline="-25000" dirty="0" err="1" smtClean="0">
                          <a:solidFill>
                            <a:schemeClr val="bg1"/>
                          </a:solidFill>
                          <a:latin typeface="Symbol" pitchFamily="18" charset="2"/>
                        </a:rPr>
                        <a:t>p</a:t>
                      </a:r>
                      <a:endParaRPr kumimoji="1" lang="ja-JP" altLang="en-US" baseline="-25000" dirty="0" smtClean="0">
                        <a:solidFill>
                          <a:schemeClr val="bg1"/>
                        </a:solidFill>
                        <a:latin typeface="Symbol" pitchFamily="18" charset="2"/>
                      </a:endParaRPr>
                    </a:p>
                  </a:txBody>
                  <a:tcPr>
                    <a:solidFill>
                      <a:schemeClr val="accent1"/>
                    </a:solidFill>
                  </a:tcPr>
                </a:tc>
              </a:tr>
              <a:tr h="306034">
                <a:tc>
                  <a:txBody>
                    <a:bodyPr/>
                    <a:lstStyle/>
                    <a:p>
                      <a:r>
                        <a:rPr kumimoji="1" lang="en-US" altLang="ja-JP" sz="1600" dirty="0" smtClean="0">
                          <a:solidFill>
                            <a:schemeClr val="tx1"/>
                          </a:solidFill>
                        </a:rPr>
                        <a:t>~4.5</a:t>
                      </a:r>
                      <a:endParaRPr kumimoji="1" lang="ja-JP" altLang="en-US" sz="1600" dirty="0">
                        <a:solidFill>
                          <a:schemeClr val="tx1"/>
                        </a:solidFill>
                      </a:endParaRPr>
                    </a:p>
                  </a:txBody>
                  <a:tcPr/>
                </a:tc>
                <a:tc>
                  <a:txBody>
                    <a:bodyPr/>
                    <a:lstStyle/>
                    <a:p>
                      <a:r>
                        <a:rPr kumimoji="1" lang="en-US" altLang="ja-JP" sz="1600" dirty="0" smtClean="0"/>
                        <a:t>8.95</a:t>
                      </a:r>
                      <a:r>
                        <a:rPr kumimoji="1" lang="en-US" altLang="ja-JP" sz="1200" dirty="0" smtClean="0"/>
                        <a:t>+-</a:t>
                      </a:r>
                      <a:r>
                        <a:rPr kumimoji="1" lang="en-US" altLang="ja-JP" sz="1400" dirty="0" smtClean="0"/>
                        <a:t>0.15+-0.9</a:t>
                      </a:r>
                      <a:endParaRPr kumimoji="1" lang="ja-JP" altLang="en-US" sz="1600" dirty="0">
                        <a:solidFill>
                          <a:schemeClr val="tx1"/>
                        </a:solidFill>
                      </a:endParaRPr>
                    </a:p>
                  </a:txBody>
                  <a:tcPr/>
                </a:tc>
                <a:tc>
                  <a:txBody>
                    <a:bodyPr/>
                    <a:lstStyle/>
                    <a:p>
                      <a:r>
                        <a:rPr kumimoji="1" lang="en-US" altLang="ja-JP" sz="1600" dirty="0" smtClean="0"/>
                        <a:t>~2+-0.2</a:t>
                      </a:r>
                      <a:endParaRPr kumimoji="1" lang="ja-JP" altLang="en-US" sz="1600" dirty="0"/>
                    </a:p>
                  </a:txBody>
                  <a:tcPr/>
                </a:tc>
              </a:tr>
            </a:tbl>
          </a:graphicData>
        </a:graphic>
      </p:graphicFrame>
      <p:sp>
        <p:nvSpPr>
          <p:cNvPr id="31" name="テキスト ボックス 30"/>
          <p:cNvSpPr txBox="1"/>
          <p:nvPr/>
        </p:nvSpPr>
        <p:spPr>
          <a:xfrm>
            <a:off x="1115616" y="3645024"/>
            <a:ext cx="3263394" cy="584775"/>
          </a:xfrm>
          <a:prstGeom prst="rect">
            <a:avLst/>
          </a:prstGeom>
          <a:noFill/>
        </p:spPr>
        <p:txBody>
          <a:bodyPr wrap="none" rtlCol="0">
            <a:spAutoFit/>
          </a:bodyPr>
          <a:lstStyle/>
          <a:p>
            <a:r>
              <a:rPr lang="en-US" altLang="ja-JP" sz="1600" dirty="0" smtClean="0">
                <a:solidFill>
                  <a:srgbClr val="0000FF"/>
                </a:solidFill>
              </a:rPr>
              <a:t>M.E. </a:t>
            </a:r>
            <a:r>
              <a:rPr lang="en-US" altLang="ja-JP" sz="1600" dirty="0" err="1" smtClean="0">
                <a:solidFill>
                  <a:srgbClr val="0000FF"/>
                </a:solidFill>
              </a:rPr>
              <a:t>Bracco</a:t>
            </a:r>
            <a:r>
              <a:rPr lang="en-US" altLang="ja-JP" sz="1600" dirty="0" smtClean="0">
                <a:solidFill>
                  <a:srgbClr val="0000FF"/>
                </a:solidFill>
              </a:rPr>
              <a:t> et al.</a:t>
            </a:r>
          </a:p>
          <a:p>
            <a:r>
              <a:rPr lang="en-US" altLang="ja-JP" sz="1600" dirty="0" err="1" smtClean="0">
                <a:solidFill>
                  <a:srgbClr val="0000FF"/>
                </a:solidFill>
              </a:rPr>
              <a:t>Prog</a:t>
            </a:r>
            <a:r>
              <a:rPr lang="en-US" altLang="ja-JP" sz="1600" dirty="0" smtClean="0">
                <a:solidFill>
                  <a:srgbClr val="0000FF"/>
                </a:solidFill>
              </a:rPr>
              <a:t>. Part </a:t>
            </a:r>
            <a:r>
              <a:rPr lang="en-US" altLang="ja-JP" sz="1600" dirty="0" err="1" smtClean="0">
                <a:solidFill>
                  <a:srgbClr val="0000FF"/>
                </a:solidFill>
              </a:rPr>
              <a:t>Nucl</a:t>
            </a:r>
            <a:r>
              <a:rPr lang="en-US" altLang="ja-JP" sz="1600" dirty="0" smtClean="0">
                <a:solidFill>
                  <a:srgbClr val="0000FF"/>
                </a:solidFill>
              </a:rPr>
              <a:t>. Phys. 67, 1019(2012)</a:t>
            </a:r>
            <a:endParaRPr lang="ja-JP" altLang="en-US" sz="1600" dirty="0">
              <a:solidFill>
                <a:srgbClr val="0000FF"/>
              </a:solidFill>
            </a:endParaRPr>
          </a:p>
        </p:txBody>
      </p:sp>
      <p:sp>
        <p:nvSpPr>
          <p:cNvPr id="9" name="テキスト ボックス 8"/>
          <p:cNvSpPr txBox="1"/>
          <p:nvPr/>
        </p:nvSpPr>
        <p:spPr>
          <a:xfrm>
            <a:off x="5004048" y="4293096"/>
            <a:ext cx="3498522" cy="369332"/>
          </a:xfrm>
          <a:prstGeom prst="rect">
            <a:avLst/>
          </a:prstGeom>
          <a:noFill/>
        </p:spPr>
        <p:txBody>
          <a:bodyPr wrap="none" rtlCol="0">
            <a:spAutoFit/>
          </a:bodyPr>
          <a:lstStyle/>
          <a:p>
            <a:r>
              <a:rPr lang="en-US" altLang="ja-JP" dirty="0" smtClean="0">
                <a:solidFill>
                  <a:prstClr val="black"/>
                </a:solidFill>
              </a:rPr>
              <a:t>*</a:t>
            </a:r>
            <a:r>
              <a:rPr lang="en-US" altLang="ja-JP" dirty="0" err="1" smtClean="0">
                <a:solidFill>
                  <a:prstClr val="black"/>
                </a:solidFill>
              </a:rPr>
              <a:t>note:g</a:t>
            </a:r>
            <a:r>
              <a:rPr lang="en-US" altLang="ja-JP" dirty="0" smtClean="0">
                <a:solidFill>
                  <a:prstClr val="black"/>
                </a:solidFill>
              </a:rPr>
              <a:t>[</a:t>
            </a:r>
            <a:r>
              <a:rPr lang="en-US" altLang="ja-JP" dirty="0" err="1" smtClean="0">
                <a:solidFill>
                  <a:prstClr val="black"/>
                </a:solidFill>
              </a:rPr>
              <a:t>Bracco</a:t>
            </a:r>
            <a:r>
              <a:rPr lang="en-US" altLang="ja-JP" dirty="0" smtClean="0">
                <a:solidFill>
                  <a:prstClr val="black"/>
                </a:solidFill>
              </a:rPr>
              <a:t>]/2=g[</a:t>
            </a:r>
            <a:r>
              <a:rPr lang="en-US" altLang="ja-JP" dirty="0" err="1" smtClean="0">
                <a:solidFill>
                  <a:prstClr val="black"/>
                </a:solidFill>
              </a:rPr>
              <a:t>Khodjamirian</a:t>
            </a:r>
            <a:r>
              <a:rPr lang="en-US" altLang="ja-JP" dirty="0" smtClean="0">
                <a:solidFill>
                  <a:prstClr val="black"/>
                </a:solidFill>
              </a:rPr>
              <a:t>]</a:t>
            </a:r>
            <a:endParaRPr lang="ja-JP" altLang="en-US" dirty="0">
              <a:solidFill>
                <a:prstClr val="black"/>
              </a:solidFill>
            </a:endParaRPr>
          </a:p>
        </p:txBody>
      </p:sp>
      <p:sp>
        <p:nvSpPr>
          <p:cNvPr id="10" name="スライド番号プレースホルダ 9"/>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60</a:t>
            </a:fld>
            <a:endParaRPr lang="ja-JP" altLang="en-US">
              <a:solidFill>
                <a:prstClr val="black">
                  <a:tint val="75000"/>
                </a:prstClr>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Comparison in strange sector</a:t>
            </a:r>
            <a:endParaRPr kumimoji="1" lang="ja-JP" altLang="en-US" dirty="0"/>
          </a:p>
        </p:txBody>
      </p:sp>
      <p:graphicFrame>
        <p:nvGraphicFramePr>
          <p:cNvPr id="8" name="グラフ 7"/>
          <p:cNvGraphicFramePr>
            <a:graphicFrameLocks/>
          </p:cNvGraphicFramePr>
          <p:nvPr/>
        </p:nvGraphicFramePr>
        <p:xfrm>
          <a:off x="1475656" y="1628800"/>
          <a:ext cx="6696744" cy="4924014"/>
        </p:xfrm>
        <a:graphic>
          <a:graphicData uri="http://schemas.openxmlformats.org/drawingml/2006/chart">
            <c:chart xmlns:c="http://schemas.openxmlformats.org/drawingml/2006/chart" xmlns:r="http://schemas.openxmlformats.org/officeDocument/2006/relationships" r:id="rId2"/>
          </a:graphicData>
        </a:graphic>
      </p:graphicFrame>
      <p:sp>
        <p:nvSpPr>
          <p:cNvPr id="9" name="テキスト ボックス 8"/>
          <p:cNvSpPr txBox="1"/>
          <p:nvPr/>
        </p:nvSpPr>
        <p:spPr>
          <a:xfrm>
            <a:off x="5226045" y="6237312"/>
            <a:ext cx="642099" cy="461665"/>
          </a:xfrm>
          <a:prstGeom prst="rect">
            <a:avLst/>
          </a:prstGeom>
          <a:noFill/>
        </p:spPr>
        <p:txBody>
          <a:bodyPr wrap="none" rtlCol="0">
            <a:spAutoFit/>
          </a:bodyPr>
          <a:lstStyle/>
          <a:p>
            <a:r>
              <a:rPr lang="en-US" altLang="ja-JP" sz="2400" dirty="0" smtClean="0">
                <a:solidFill>
                  <a:prstClr val="black"/>
                </a:solidFill>
              </a:rPr>
              <a:t>s/s</a:t>
            </a:r>
            <a:r>
              <a:rPr lang="en-US" altLang="ja-JP" sz="2400" baseline="-25000" dirty="0" smtClean="0">
                <a:solidFill>
                  <a:prstClr val="black"/>
                </a:solidFill>
              </a:rPr>
              <a:t>0</a:t>
            </a:r>
            <a:endParaRPr lang="ja-JP" altLang="en-US" sz="2400" baseline="-25000" dirty="0">
              <a:solidFill>
                <a:prstClr val="black"/>
              </a:solidFill>
            </a:endParaRPr>
          </a:p>
        </p:txBody>
      </p:sp>
      <p:sp>
        <p:nvSpPr>
          <p:cNvPr id="10" name="テキスト ボックス 9"/>
          <p:cNvSpPr txBox="1"/>
          <p:nvPr/>
        </p:nvSpPr>
        <p:spPr>
          <a:xfrm rot="16200000">
            <a:off x="780075" y="2406075"/>
            <a:ext cx="896399" cy="461665"/>
          </a:xfrm>
          <a:prstGeom prst="rect">
            <a:avLst/>
          </a:prstGeom>
          <a:noFill/>
        </p:spPr>
        <p:txBody>
          <a:bodyPr wrap="none" rtlCol="0">
            <a:spAutoFit/>
          </a:bodyPr>
          <a:lstStyle/>
          <a:p>
            <a:r>
              <a:rPr lang="en-US" altLang="ja-JP" sz="2400" dirty="0" smtClean="0">
                <a:solidFill>
                  <a:prstClr val="black"/>
                </a:solidFill>
                <a:latin typeface="Symbol" pitchFamily="18" charset="2"/>
              </a:rPr>
              <a:t>s</a:t>
            </a:r>
            <a:r>
              <a:rPr lang="en-US" altLang="ja-JP" sz="2400" dirty="0" smtClean="0">
                <a:solidFill>
                  <a:prstClr val="black"/>
                </a:solidFill>
              </a:rPr>
              <a:t>(</a:t>
            </a:r>
            <a:r>
              <a:rPr lang="en-US" altLang="ja-JP" sz="2400" dirty="0" err="1" smtClean="0">
                <a:solidFill>
                  <a:prstClr val="black"/>
                </a:solidFill>
                <a:latin typeface="Symbol" pitchFamily="18" charset="2"/>
              </a:rPr>
              <a:t>m</a:t>
            </a:r>
            <a:r>
              <a:rPr lang="en-US" altLang="ja-JP" sz="2400" dirty="0" err="1" smtClean="0">
                <a:solidFill>
                  <a:prstClr val="black"/>
                </a:solidFill>
              </a:rPr>
              <a:t>b</a:t>
            </a:r>
            <a:r>
              <a:rPr lang="en-US" altLang="ja-JP" sz="2400" dirty="0" smtClean="0">
                <a:solidFill>
                  <a:prstClr val="black"/>
                </a:solidFill>
              </a:rPr>
              <a:t>)</a:t>
            </a:r>
            <a:endParaRPr lang="ja-JP" altLang="en-US" sz="2400" dirty="0">
              <a:solidFill>
                <a:prstClr val="black"/>
              </a:solidFill>
            </a:endParaRPr>
          </a:p>
        </p:txBody>
      </p:sp>
      <p:sp>
        <p:nvSpPr>
          <p:cNvPr id="6" name="テキスト ボックス 5"/>
          <p:cNvSpPr txBox="1"/>
          <p:nvPr/>
        </p:nvSpPr>
        <p:spPr>
          <a:xfrm>
            <a:off x="5508104" y="4365104"/>
            <a:ext cx="1394934" cy="646331"/>
          </a:xfrm>
          <a:prstGeom prst="rect">
            <a:avLst/>
          </a:prstGeom>
          <a:noFill/>
          <a:ln>
            <a:solidFill>
              <a:srgbClr val="FF0000"/>
            </a:solidFill>
          </a:ln>
        </p:spPr>
        <p:txBody>
          <a:bodyPr wrap="none" rtlCol="0">
            <a:spAutoFit/>
          </a:bodyPr>
          <a:lstStyle/>
          <a:p>
            <a:r>
              <a:rPr lang="en-US" altLang="ja-JP" sz="3600" dirty="0" smtClean="0">
                <a:solidFill>
                  <a:prstClr val="black"/>
                </a:solidFill>
                <a:latin typeface="Symbol" pitchFamily="18" charset="2"/>
              </a:rPr>
              <a:t>s</a:t>
            </a:r>
            <a:r>
              <a:rPr lang="ja-JP" altLang="en-US" sz="3600" dirty="0" smtClean="0">
                <a:solidFill>
                  <a:prstClr val="black"/>
                </a:solidFill>
              </a:rPr>
              <a:t>∝</a:t>
            </a:r>
            <a:r>
              <a:rPr lang="en-US" altLang="ja-JP" sz="3600" dirty="0" smtClean="0">
                <a:solidFill>
                  <a:prstClr val="black"/>
                </a:solidFill>
              </a:rPr>
              <a:t>s</a:t>
            </a:r>
            <a:r>
              <a:rPr lang="en-US" altLang="ja-JP" sz="3600" baseline="30000" dirty="0" smtClean="0">
                <a:solidFill>
                  <a:prstClr val="black"/>
                </a:solidFill>
              </a:rPr>
              <a:t>-</a:t>
            </a:r>
            <a:r>
              <a:rPr lang="en-US" altLang="ja-JP" sz="3600" baseline="30000" dirty="0" smtClean="0">
                <a:solidFill>
                  <a:prstClr val="black"/>
                </a:solidFill>
                <a:latin typeface="Symbol" pitchFamily="18" charset="2"/>
              </a:rPr>
              <a:t>a</a:t>
            </a:r>
            <a:endParaRPr lang="ja-JP" altLang="en-US" sz="3600" baseline="30000" dirty="0">
              <a:solidFill>
                <a:prstClr val="black"/>
              </a:solidFill>
              <a:latin typeface="Symbol" pitchFamily="18" charset="2"/>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61</a:t>
            </a:fld>
            <a:endParaRPr lang="ja-JP" altLang="en-US">
              <a:solidFill>
                <a:prstClr val="black">
                  <a:tint val="75000"/>
                </a:prstClr>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6074" y="2924944"/>
            <a:ext cx="8229600" cy="1143000"/>
          </a:xfrm>
        </p:spPr>
        <p:txBody>
          <a:bodyPr/>
          <a:lstStyle/>
          <a:p>
            <a:r>
              <a:rPr lang="en-US" altLang="ja-JP" dirty="0" smtClean="0">
                <a:solidFill>
                  <a:schemeClr val="bg1"/>
                </a:solidFill>
              </a:rPr>
              <a:t>Backup slides for the BG studies</a:t>
            </a:r>
            <a:endParaRPr kumimoji="1" lang="ja-JP" altLang="en-US" dirty="0">
              <a:solidFill>
                <a:schemeClr val="bg1"/>
              </a:solidFill>
            </a:endParaRPr>
          </a:p>
        </p:txBody>
      </p:sp>
      <p:sp>
        <p:nvSpPr>
          <p:cNvPr id="4" name="スライド番号プレースホルダ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62</a:t>
            </a:fld>
            <a:endParaRPr lang="ja-JP" altLang="en-US" dirty="0">
              <a:solidFill>
                <a:prstClr val="black">
                  <a:tint val="75000"/>
                </a:prstClr>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50106"/>
          </a:xfrm>
        </p:spPr>
        <p:txBody>
          <a:bodyPr/>
          <a:lstStyle/>
          <a:p>
            <a:r>
              <a:rPr lang="en-US" altLang="ja-JP" dirty="0" smtClean="0">
                <a:solidFill>
                  <a:schemeClr val="bg1"/>
                </a:solidFill>
              </a:rPr>
              <a:t>Considered BG for BG reduction</a:t>
            </a:r>
            <a:endParaRPr kumimoji="1" lang="ja-JP" altLang="en-US" dirty="0">
              <a:solidFill>
                <a:schemeClr val="bg1"/>
              </a:solidFill>
            </a:endParaRPr>
          </a:p>
        </p:txBody>
      </p:sp>
      <p:sp>
        <p:nvSpPr>
          <p:cNvPr id="4" name="スライド番号プレースホルダ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63</a:t>
            </a:fld>
            <a:endParaRPr lang="ja-JP" altLang="en-US" dirty="0">
              <a:solidFill>
                <a:prstClr val="black">
                  <a:tint val="75000"/>
                </a:prstClr>
              </a:solidFill>
            </a:endParaRPr>
          </a:p>
        </p:txBody>
      </p:sp>
      <p:sp>
        <p:nvSpPr>
          <p:cNvPr id="6" name="コンテンツ プレースホルダ 2"/>
          <p:cNvSpPr>
            <a:spLocks noGrp="1"/>
          </p:cNvSpPr>
          <p:nvPr>
            <p:ph idx="1"/>
          </p:nvPr>
        </p:nvSpPr>
        <p:spPr>
          <a:xfrm>
            <a:off x="446856" y="1196752"/>
            <a:ext cx="8229600" cy="5256584"/>
          </a:xfrm>
        </p:spPr>
        <p:txBody>
          <a:bodyPr>
            <a:normAutofit fontScale="70000" lnSpcReduction="20000"/>
          </a:bodyPr>
          <a:lstStyle/>
          <a:p>
            <a:pPr marL="514350" indent="-514350">
              <a:buFont typeface="+mj-lt"/>
              <a:buAutoNum type="arabicPeriod"/>
            </a:pPr>
            <a:r>
              <a:rPr lang="en-US" altLang="ja-JP" dirty="0" smtClean="0">
                <a:solidFill>
                  <a:srgbClr val="FFFF00"/>
                </a:solidFill>
              </a:rPr>
              <a:t>Main background</a:t>
            </a:r>
          </a:p>
          <a:p>
            <a:pPr lvl="1"/>
            <a:r>
              <a:rPr kumimoji="1" lang="en-US" altLang="ja-JP" dirty="0" smtClean="0">
                <a:solidFill>
                  <a:schemeClr val="bg1"/>
                </a:solidFill>
              </a:rPr>
              <a:t>Strangeness production including the </a:t>
            </a:r>
            <a:r>
              <a:rPr kumimoji="1" lang="en-US" altLang="ja-JP" b="1" dirty="0" smtClean="0">
                <a:solidFill>
                  <a:srgbClr val="00FFFF"/>
                </a:solidFill>
              </a:rPr>
              <a:t>(K</a:t>
            </a:r>
            <a:r>
              <a:rPr kumimoji="1" lang="en-US" altLang="ja-JP" b="1" baseline="30000" dirty="0" smtClean="0">
                <a:solidFill>
                  <a:srgbClr val="00FFFF"/>
                </a:solidFill>
              </a:rPr>
              <a:t>+</a:t>
            </a:r>
            <a:r>
              <a:rPr kumimoji="1" lang="en-US" altLang="ja-JP" b="1" dirty="0" smtClean="0">
                <a:solidFill>
                  <a:srgbClr val="00FFFF"/>
                </a:solidFill>
              </a:rPr>
              <a:t>, </a:t>
            </a:r>
            <a:r>
              <a:rPr kumimoji="1" lang="en-US" altLang="ja-JP" b="1" dirty="0" smtClean="0">
                <a:solidFill>
                  <a:srgbClr val="00FFFF"/>
                </a:solidFill>
                <a:latin typeface="Symbol" pitchFamily="18" charset="2"/>
              </a:rPr>
              <a:t>p</a:t>
            </a:r>
            <a:r>
              <a:rPr kumimoji="1" lang="en-US" altLang="ja-JP" b="1" baseline="30000" dirty="0" smtClean="0">
                <a:solidFill>
                  <a:srgbClr val="00FFFF"/>
                </a:solidFill>
                <a:latin typeface="Symbol" pitchFamily="18" charset="2"/>
              </a:rPr>
              <a:t>-</a:t>
            </a:r>
            <a:r>
              <a:rPr kumimoji="1" lang="en-US" altLang="ja-JP" b="1" dirty="0" smtClean="0">
                <a:solidFill>
                  <a:srgbClr val="00FFFF"/>
                </a:solidFill>
              </a:rPr>
              <a:t>, </a:t>
            </a:r>
            <a:r>
              <a:rPr kumimoji="1" lang="en-US" altLang="ja-JP" b="1" dirty="0" err="1" smtClean="0">
                <a:solidFill>
                  <a:srgbClr val="00FFFF"/>
                </a:solidFill>
                <a:latin typeface="Symbol" pitchFamily="18" charset="2"/>
              </a:rPr>
              <a:t>p</a:t>
            </a:r>
            <a:r>
              <a:rPr kumimoji="1" lang="en-US" altLang="ja-JP" b="1" baseline="-25000" dirty="0" err="1" smtClean="0">
                <a:solidFill>
                  <a:srgbClr val="00FFFF"/>
                </a:solidFill>
              </a:rPr>
              <a:t>s</a:t>
            </a:r>
            <a:r>
              <a:rPr kumimoji="1" lang="en-US" altLang="ja-JP" b="1" baseline="30000" dirty="0" smtClean="0">
                <a:solidFill>
                  <a:srgbClr val="00FFFF"/>
                </a:solidFill>
                <a:latin typeface="Symbol" pitchFamily="18" charset="2"/>
              </a:rPr>
              <a:t>-</a:t>
            </a:r>
            <a:r>
              <a:rPr kumimoji="1" lang="en-US" altLang="ja-JP" dirty="0" smtClean="0">
                <a:solidFill>
                  <a:schemeClr val="bg1"/>
                </a:solidFill>
              </a:rPr>
              <a:t>) final state</a:t>
            </a:r>
            <a:endParaRPr lang="en-US" altLang="ja-JP" dirty="0" smtClean="0">
              <a:solidFill>
                <a:schemeClr val="bg1"/>
              </a:solidFill>
            </a:endParaRPr>
          </a:p>
          <a:p>
            <a:pPr marL="514350" indent="-514350">
              <a:buFont typeface="+mj-lt"/>
              <a:buAutoNum type="arabicPeriod"/>
            </a:pPr>
            <a:endParaRPr lang="en-US" altLang="ja-JP" dirty="0" smtClean="0">
              <a:solidFill>
                <a:schemeClr val="bg1"/>
              </a:solidFill>
            </a:endParaRPr>
          </a:p>
          <a:p>
            <a:pPr marL="514350" indent="-514350">
              <a:buFont typeface="+mj-lt"/>
              <a:buAutoNum type="arabicPeriod"/>
            </a:pPr>
            <a:r>
              <a:rPr lang="en-US" altLang="ja-JP" dirty="0" smtClean="0">
                <a:solidFill>
                  <a:srgbClr val="FFFF00"/>
                </a:solidFill>
              </a:rPr>
              <a:t>Wrong particle identification</a:t>
            </a:r>
          </a:p>
          <a:p>
            <a:pPr lvl="1"/>
            <a:r>
              <a:rPr lang="en-US" altLang="ja-JP" dirty="0" smtClean="0">
                <a:solidFill>
                  <a:schemeClr val="bg1"/>
                </a:solidFill>
              </a:rPr>
              <a:t>Dominant cases:  (</a:t>
            </a:r>
            <a:r>
              <a:rPr lang="en-US" altLang="ja-JP" dirty="0" smtClean="0">
                <a:solidFill>
                  <a:schemeClr val="bg1"/>
                </a:solidFill>
                <a:latin typeface="Symbol" pitchFamily="18" charset="2"/>
              </a:rPr>
              <a:t>p</a:t>
            </a:r>
            <a:r>
              <a:rPr lang="en-US" altLang="ja-JP" baseline="30000" dirty="0" smtClean="0">
                <a:solidFill>
                  <a:schemeClr val="bg1"/>
                </a:solidFill>
              </a:rPr>
              <a:t>+</a:t>
            </a:r>
            <a:r>
              <a:rPr lang="en-US" altLang="ja-JP" dirty="0" smtClean="0">
                <a:solidFill>
                  <a:schemeClr val="bg1"/>
                </a:solidFill>
              </a:rPr>
              <a:t>, </a:t>
            </a:r>
            <a:r>
              <a:rPr lang="en-US" altLang="ja-JP" dirty="0" smtClean="0">
                <a:solidFill>
                  <a:schemeClr val="bg1"/>
                </a:solidFill>
                <a:latin typeface="Symbol" pitchFamily="18" charset="2"/>
              </a:rPr>
              <a:t>p</a:t>
            </a:r>
            <a:r>
              <a:rPr lang="en-US" altLang="ja-JP" baseline="30000" dirty="0" smtClean="0">
                <a:solidFill>
                  <a:schemeClr val="bg1"/>
                </a:solidFill>
                <a:latin typeface="Symbol" pitchFamily="18" charset="2"/>
              </a:rPr>
              <a:t>-</a:t>
            </a:r>
            <a:r>
              <a:rPr lang="en-US" altLang="ja-JP" dirty="0" smtClean="0">
                <a:solidFill>
                  <a:schemeClr val="bg1"/>
                </a:solidFill>
              </a:rPr>
              <a:t>, </a:t>
            </a:r>
            <a:r>
              <a:rPr lang="en-US" altLang="ja-JP" dirty="0" err="1" smtClean="0">
                <a:solidFill>
                  <a:schemeClr val="bg1"/>
                </a:solidFill>
                <a:latin typeface="Symbol" pitchFamily="18" charset="2"/>
              </a:rPr>
              <a:t>p</a:t>
            </a:r>
            <a:r>
              <a:rPr lang="en-US" altLang="ja-JP" baseline="-25000" dirty="0" err="1" smtClean="0">
                <a:solidFill>
                  <a:schemeClr val="bg1"/>
                </a:solidFill>
              </a:rPr>
              <a:t>s</a:t>
            </a:r>
            <a:r>
              <a:rPr lang="en-US" altLang="ja-JP" baseline="30000" dirty="0" smtClean="0">
                <a:solidFill>
                  <a:schemeClr val="bg1"/>
                </a:solidFill>
                <a:latin typeface="Symbol" pitchFamily="18" charset="2"/>
              </a:rPr>
              <a:t>-</a:t>
            </a:r>
            <a:r>
              <a:rPr lang="en-US" altLang="ja-JP" dirty="0" smtClean="0">
                <a:solidFill>
                  <a:schemeClr val="bg1"/>
                </a:solidFill>
              </a:rPr>
              <a:t>), (p, </a:t>
            </a:r>
            <a:r>
              <a:rPr lang="en-US" altLang="ja-JP" dirty="0" smtClean="0">
                <a:solidFill>
                  <a:schemeClr val="bg1"/>
                </a:solidFill>
                <a:latin typeface="Symbol" pitchFamily="18" charset="2"/>
              </a:rPr>
              <a:t>p</a:t>
            </a:r>
            <a:r>
              <a:rPr lang="en-US" altLang="ja-JP" baseline="30000" dirty="0" smtClean="0">
                <a:solidFill>
                  <a:schemeClr val="bg1"/>
                </a:solidFill>
                <a:latin typeface="Symbol" pitchFamily="18" charset="2"/>
              </a:rPr>
              <a:t>-</a:t>
            </a:r>
            <a:r>
              <a:rPr lang="en-US" altLang="ja-JP" dirty="0" smtClean="0">
                <a:solidFill>
                  <a:schemeClr val="bg1"/>
                </a:solidFill>
              </a:rPr>
              <a:t>, </a:t>
            </a:r>
            <a:r>
              <a:rPr lang="en-US" altLang="ja-JP" dirty="0" err="1" smtClean="0">
                <a:solidFill>
                  <a:schemeClr val="bg1"/>
                </a:solidFill>
                <a:latin typeface="Symbol" pitchFamily="18" charset="2"/>
              </a:rPr>
              <a:t>p</a:t>
            </a:r>
            <a:r>
              <a:rPr lang="en-US" altLang="ja-JP" baseline="-25000" dirty="0" err="1" smtClean="0">
                <a:solidFill>
                  <a:schemeClr val="bg1"/>
                </a:solidFill>
              </a:rPr>
              <a:t>s</a:t>
            </a:r>
            <a:r>
              <a:rPr lang="en-US" altLang="ja-JP" baseline="30000" dirty="0" smtClean="0">
                <a:solidFill>
                  <a:schemeClr val="bg1"/>
                </a:solidFill>
                <a:latin typeface="Symbol" pitchFamily="18" charset="2"/>
              </a:rPr>
              <a:t>-</a:t>
            </a:r>
            <a:r>
              <a:rPr lang="en-US" altLang="ja-JP" dirty="0" smtClean="0">
                <a:solidFill>
                  <a:schemeClr val="bg1"/>
                </a:solidFill>
              </a:rPr>
              <a:t>)</a:t>
            </a:r>
          </a:p>
          <a:p>
            <a:pPr lvl="2"/>
            <a:r>
              <a:rPr lang="en-US" altLang="ja-JP" dirty="0" smtClean="0">
                <a:solidFill>
                  <a:schemeClr val="bg1"/>
                </a:solidFill>
              </a:rPr>
              <a:t>PID </a:t>
            </a:r>
            <a:r>
              <a:rPr lang="en-US" altLang="ja-JP" dirty="0" smtClean="0">
                <a:solidFill>
                  <a:srgbClr val="00FFFF"/>
                </a:solidFill>
              </a:rPr>
              <a:t>miss-identification of </a:t>
            </a:r>
            <a:r>
              <a:rPr lang="en-US" altLang="ja-JP" i="1" dirty="0" smtClean="0">
                <a:solidFill>
                  <a:srgbClr val="00FFFF"/>
                </a:solidFill>
                <a:latin typeface="Symbol" pitchFamily="18" charset="2"/>
              </a:rPr>
              <a:t>p</a:t>
            </a:r>
            <a:r>
              <a:rPr lang="en-US" altLang="ja-JP" i="1" dirty="0" smtClean="0">
                <a:solidFill>
                  <a:srgbClr val="00FFFF"/>
                </a:solidFill>
              </a:rPr>
              <a:t>/p</a:t>
            </a:r>
            <a:r>
              <a:rPr lang="en-US" altLang="ja-JP" dirty="0" smtClean="0">
                <a:solidFill>
                  <a:srgbClr val="00FFFF"/>
                </a:solidFill>
              </a:rPr>
              <a:t> as </a:t>
            </a:r>
            <a:r>
              <a:rPr lang="en-US" altLang="ja-JP" i="1" dirty="0" smtClean="0">
                <a:solidFill>
                  <a:srgbClr val="00FFFF"/>
                </a:solidFill>
              </a:rPr>
              <a:t>K</a:t>
            </a:r>
            <a:r>
              <a:rPr lang="en-US" altLang="ja-JP" i="1" baseline="30000" dirty="0" smtClean="0">
                <a:solidFill>
                  <a:srgbClr val="00FFFF"/>
                </a:solidFill>
              </a:rPr>
              <a:t>+</a:t>
            </a:r>
            <a:r>
              <a:rPr lang="en-US" altLang="ja-JP" dirty="0" smtClean="0">
                <a:solidFill>
                  <a:srgbClr val="00FFFF"/>
                </a:solidFill>
              </a:rPr>
              <a:t>: ~3%</a:t>
            </a:r>
          </a:p>
          <a:p>
            <a:pPr lvl="2"/>
            <a:r>
              <a:rPr lang="en-US" altLang="ja-JP" dirty="0" smtClean="0">
                <a:solidFill>
                  <a:schemeClr val="bg1"/>
                </a:solidFill>
              </a:rPr>
              <a:t>Productions of </a:t>
            </a:r>
            <a:r>
              <a:rPr lang="en-US" altLang="ja-JP" dirty="0" smtClean="0">
                <a:solidFill>
                  <a:schemeClr val="bg1"/>
                </a:solidFill>
                <a:latin typeface="Symbol" pitchFamily="18" charset="2"/>
              </a:rPr>
              <a:t>p</a:t>
            </a:r>
            <a:r>
              <a:rPr lang="en-US" altLang="ja-JP" dirty="0" smtClean="0">
                <a:solidFill>
                  <a:schemeClr val="bg1"/>
                </a:solidFill>
              </a:rPr>
              <a:t> and p are ~10 times higher than K.</a:t>
            </a:r>
          </a:p>
          <a:p>
            <a:pPr lvl="1"/>
            <a:r>
              <a:rPr lang="en-US" altLang="ja-JP" dirty="0" smtClean="0">
                <a:solidFill>
                  <a:schemeClr val="bg1"/>
                </a:solidFill>
              </a:rPr>
              <a:t>Contribution of other combinations are negligible.</a:t>
            </a:r>
          </a:p>
          <a:p>
            <a:pPr lvl="2"/>
            <a:r>
              <a:rPr lang="en-US" altLang="ja-JP" dirty="0" smtClean="0">
                <a:solidFill>
                  <a:schemeClr val="bg1"/>
                </a:solidFill>
              </a:rPr>
              <a:t>(K</a:t>
            </a:r>
            <a:r>
              <a:rPr lang="en-US" altLang="ja-JP" baseline="30000" dirty="0" smtClean="0">
                <a:solidFill>
                  <a:schemeClr val="bg1"/>
                </a:solidFill>
              </a:rPr>
              <a:t>+</a:t>
            </a:r>
            <a:r>
              <a:rPr lang="en-US" altLang="ja-JP" dirty="0" smtClean="0">
                <a:solidFill>
                  <a:schemeClr val="bg1"/>
                </a:solidFill>
              </a:rPr>
              <a:t>, K</a:t>
            </a:r>
            <a:r>
              <a:rPr lang="en-US" altLang="ja-JP" baseline="30000" dirty="0" smtClean="0">
                <a:solidFill>
                  <a:schemeClr val="bg1"/>
                </a:solidFill>
                <a:latin typeface="Symbol" pitchFamily="18" charset="2"/>
              </a:rPr>
              <a:t>-</a:t>
            </a:r>
            <a:r>
              <a:rPr lang="en-US" altLang="ja-JP" dirty="0" smtClean="0">
                <a:solidFill>
                  <a:schemeClr val="bg1"/>
                </a:solidFill>
              </a:rPr>
              <a:t>, </a:t>
            </a:r>
            <a:r>
              <a:rPr lang="en-US" altLang="ja-JP" dirty="0" err="1" smtClean="0">
                <a:solidFill>
                  <a:schemeClr val="bg1"/>
                </a:solidFill>
                <a:latin typeface="Symbol" pitchFamily="18" charset="2"/>
              </a:rPr>
              <a:t>p</a:t>
            </a:r>
            <a:r>
              <a:rPr lang="en-US" altLang="ja-JP" baseline="-25000" dirty="0" err="1" smtClean="0">
                <a:solidFill>
                  <a:schemeClr val="bg1"/>
                </a:solidFill>
              </a:rPr>
              <a:t>s</a:t>
            </a:r>
            <a:r>
              <a:rPr lang="en-US" altLang="ja-JP" baseline="30000" dirty="0" smtClean="0">
                <a:solidFill>
                  <a:schemeClr val="bg1"/>
                </a:solidFill>
                <a:latin typeface="Symbol" pitchFamily="18" charset="2"/>
              </a:rPr>
              <a:t>-</a:t>
            </a:r>
            <a:r>
              <a:rPr lang="en-US" altLang="ja-JP" dirty="0" smtClean="0">
                <a:solidFill>
                  <a:schemeClr val="bg1"/>
                </a:solidFill>
              </a:rPr>
              <a:t>), (K</a:t>
            </a:r>
            <a:r>
              <a:rPr lang="en-US" altLang="ja-JP" baseline="30000" dirty="0" smtClean="0">
                <a:solidFill>
                  <a:schemeClr val="bg1"/>
                </a:solidFill>
              </a:rPr>
              <a:t>+</a:t>
            </a:r>
            <a:r>
              <a:rPr lang="en-US" altLang="ja-JP" dirty="0" smtClean="0">
                <a:solidFill>
                  <a:schemeClr val="bg1"/>
                </a:solidFill>
              </a:rPr>
              <a:t>, </a:t>
            </a:r>
            <a:r>
              <a:rPr lang="en-US" altLang="ja-JP" dirty="0" smtClean="0">
                <a:solidFill>
                  <a:schemeClr val="bg1"/>
                </a:solidFill>
                <a:latin typeface="Symbol" pitchFamily="18" charset="2"/>
              </a:rPr>
              <a:t>p</a:t>
            </a:r>
            <a:r>
              <a:rPr lang="en-US" altLang="ja-JP" baseline="30000" dirty="0" smtClean="0">
                <a:solidFill>
                  <a:schemeClr val="bg1"/>
                </a:solidFill>
                <a:latin typeface="Symbol" pitchFamily="18" charset="2"/>
              </a:rPr>
              <a:t>-</a:t>
            </a:r>
            <a:r>
              <a:rPr lang="en-US" altLang="ja-JP" dirty="0" smtClean="0">
                <a:solidFill>
                  <a:schemeClr val="bg1"/>
                </a:solidFill>
              </a:rPr>
              <a:t>, </a:t>
            </a:r>
            <a:r>
              <a:rPr lang="en-US" altLang="ja-JP" dirty="0" smtClean="0">
                <a:solidFill>
                  <a:schemeClr val="bg1"/>
                </a:solidFill>
                <a:latin typeface="Symbol" pitchFamily="18" charset="2"/>
              </a:rPr>
              <a:t>K</a:t>
            </a:r>
            <a:r>
              <a:rPr lang="en-US" altLang="ja-JP" baseline="-25000" dirty="0" smtClean="0">
                <a:solidFill>
                  <a:schemeClr val="bg1"/>
                </a:solidFill>
              </a:rPr>
              <a:t>s</a:t>
            </a:r>
            <a:r>
              <a:rPr lang="en-US" altLang="ja-JP" baseline="30000" dirty="0" smtClean="0">
                <a:solidFill>
                  <a:schemeClr val="bg1"/>
                </a:solidFill>
                <a:latin typeface="Symbol" pitchFamily="18" charset="2"/>
              </a:rPr>
              <a:t>-</a:t>
            </a:r>
            <a:r>
              <a:rPr lang="en-US" altLang="ja-JP" dirty="0" smtClean="0">
                <a:solidFill>
                  <a:schemeClr val="bg1"/>
                </a:solidFill>
              </a:rPr>
              <a:t>), (</a:t>
            </a:r>
            <a:r>
              <a:rPr lang="en-US" altLang="ja-JP" dirty="0" smtClean="0">
                <a:solidFill>
                  <a:schemeClr val="bg1"/>
                </a:solidFill>
                <a:latin typeface="Symbol" pitchFamily="18" charset="2"/>
              </a:rPr>
              <a:t>p</a:t>
            </a:r>
            <a:r>
              <a:rPr lang="en-US" altLang="ja-JP" baseline="30000" dirty="0" smtClean="0">
                <a:solidFill>
                  <a:schemeClr val="bg1"/>
                </a:solidFill>
              </a:rPr>
              <a:t>+</a:t>
            </a:r>
            <a:r>
              <a:rPr lang="en-US" altLang="ja-JP" dirty="0" smtClean="0">
                <a:solidFill>
                  <a:schemeClr val="bg1"/>
                </a:solidFill>
              </a:rPr>
              <a:t>, K</a:t>
            </a:r>
            <a:r>
              <a:rPr lang="en-US" altLang="ja-JP" baseline="30000" dirty="0" smtClean="0">
                <a:solidFill>
                  <a:schemeClr val="bg1"/>
                </a:solidFill>
                <a:latin typeface="Symbol" pitchFamily="18" charset="2"/>
              </a:rPr>
              <a:t>-</a:t>
            </a:r>
            <a:r>
              <a:rPr lang="en-US" altLang="ja-JP" dirty="0" smtClean="0">
                <a:solidFill>
                  <a:schemeClr val="bg1"/>
                </a:solidFill>
              </a:rPr>
              <a:t>, </a:t>
            </a:r>
            <a:r>
              <a:rPr lang="en-US" altLang="ja-JP" dirty="0" err="1" smtClean="0">
                <a:solidFill>
                  <a:schemeClr val="bg1"/>
                </a:solidFill>
                <a:latin typeface="Symbol" pitchFamily="18" charset="2"/>
              </a:rPr>
              <a:t>p</a:t>
            </a:r>
            <a:r>
              <a:rPr lang="en-US" altLang="ja-JP" baseline="-25000" dirty="0" err="1" smtClean="0">
                <a:solidFill>
                  <a:schemeClr val="bg1"/>
                </a:solidFill>
              </a:rPr>
              <a:t>s</a:t>
            </a:r>
            <a:r>
              <a:rPr lang="en-US" altLang="ja-JP" baseline="30000" dirty="0" smtClean="0">
                <a:solidFill>
                  <a:schemeClr val="bg1"/>
                </a:solidFill>
                <a:latin typeface="Symbol" pitchFamily="18" charset="2"/>
              </a:rPr>
              <a:t>-</a:t>
            </a:r>
            <a:r>
              <a:rPr lang="en-US" altLang="ja-JP" dirty="0" smtClean="0">
                <a:solidFill>
                  <a:schemeClr val="bg1"/>
                </a:solidFill>
              </a:rPr>
              <a:t>), (p, K</a:t>
            </a:r>
            <a:r>
              <a:rPr lang="en-US" altLang="ja-JP" baseline="30000" dirty="0" smtClean="0">
                <a:solidFill>
                  <a:schemeClr val="bg1"/>
                </a:solidFill>
                <a:latin typeface="Symbol" pitchFamily="18" charset="2"/>
              </a:rPr>
              <a:t>-</a:t>
            </a:r>
            <a:r>
              <a:rPr lang="en-US" altLang="ja-JP" dirty="0" smtClean="0">
                <a:solidFill>
                  <a:schemeClr val="bg1"/>
                </a:solidFill>
              </a:rPr>
              <a:t>, </a:t>
            </a:r>
            <a:r>
              <a:rPr lang="en-US" altLang="ja-JP" dirty="0" err="1" smtClean="0">
                <a:solidFill>
                  <a:schemeClr val="bg1"/>
                </a:solidFill>
                <a:latin typeface="Symbol" pitchFamily="18" charset="2"/>
              </a:rPr>
              <a:t>p</a:t>
            </a:r>
            <a:r>
              <a:rPr lang="en-US" altLang="ja-JP" baseline="-25000" dirty="0" err="1" smtClean="0">
                <a:solidFill>
                  <a:schemeClr val="bg1"/>
                </a:solidFill>
              </a:rPr>
              <a:t>s</a:t>
            </a:r>
            <a:r>
              <a:rPr lang="en-US" altLang="ja-JP" baseline="30000" dirty="0" smtClean="0">
                <a:solidFill>
                  <a:schemeClr val="bg1"/>
                </a:solidFill>
                <a:latin typeface="Symbol" pitchFamily="18" charset="2"/>
              </a:rPr>
              <a:t>-</a:t>
            </a:r>
            <a:r>
              <a:rPr lang="en-US" altLang="ja-JP" dirty="0" smtClean="0">
                <a:solidFill>
                  <a:schemeClr val="bg1"/>
                </a:solidFill>
              </a:rPr>
              <a:t>), …</a:t>
            </a:r>
          </a:p>
          <a:p>
            <a:pPr lvl="1"/>
            <a:r>
              <a:rPr lang="en-US" altLang="ja-JP" dirty="0" smtClean="0">
                <a:solidFill>
                  <a:schemeClr val="bg1"/>
                </a:solidFill>
              </a:rPr>
              <a:t>Semi-</a:t>
            </a:r>
            <a:r>
              <a:rPr lang="en-US" altLang="ja-JP" dirty="0" err="1" smtClean="0">
                <a:solidFill>
                  <a:schemeClr val="bg1"/>
                </a:solidFill>
              </a:rPr>
              <a:t>leptonic</a:t>
            </a:r>
            <a:r>
              <a:rPr lang="en-US" altLang="ja-JP" dirty="0" smtClean="0">
                <a:solidFill>
                  <a:schemeClr val="bg1"/>
                </a:solidFill>
              </a:rPr>
              <a:t> decay channels: (K</a:t>
            </a:r>
            <a:r>
              <a:rPr lang="en-US" altLang="ja-JP" baseline="30000" dirty="0" smtClean="0">
                <a:solidFill>
                  <a:schemeClr val="bg1"/>
                </a:solidFill>
              </a:rPr>
              <a:t>+</a:t>
            </a:r>
            <a:r>
              <a:rPr lang="en-US" altLang="ja-JP" dirty="0" smtClean="0">
                <a:solidFill>
                  <a:schemeClr val="bg1"/>
                </a:solidFill>
              </a:rPr>
              <a:t>, </a:t>
            </a:r>
            <a:r>
              <a:rPr lang="en-US" altLang="ja-JP" dirty="0" smtClean="0">
                <a:solidFill>
                  <a:schemeClr val="bg1"/>
                </a:solidFill>
                <a:latin typeface="Symbol" pitchFamily="18" charset="2"/>
              </a:rPr>
              <a:t>m</a:t>
            </a:r>
            <a:r>
              <a:rPr lang="en-US" altLang="ja-JP" baseline="30000" dirty="0" smtClean="0">
                <a:solidFill>
                  <a:schemeClr val="bg1"/>
                </a:solidFill>
                <a:latin typeface="Symbol" pitchFamily="18" charset="2"/>
              </a:rPr>
              <a:t>-</a:t>
            </a:r>
            <a:r>
              <a:rPr lang="en-US" altLang="ja-JP" dirty="0" smtClean="0">
                <a:solidFill>
                  <a:schemeClr val="bg1"/>
                </a:solidFill>
              </a:rPr>
              <a:t>, </a:t>
            </a:r>
            <a:r>
              <a:rPr lang="en-US" altLang="ja-JP" dirty="0" err="1" smtClean="0">
                <a:solidFill>
                  <a:schemeClr val="bg1"/>
                </a:solidFill>
                <a:latin typeface="Symbol" pitchFamily="18" charset="2"/>
              </a:rPr>
              <a:t>p</a:t>
            </a:r>
            <a:r>
              <a:rPr lang="en-US" altLang="ja-JP" baseline="-25000" dirty="0" err="1" smtClean="0">
                <a:solidFill>
                  <a:schemeClr val="bg1"/>
                </a:solidFill>
              </a:rPr>
              <a:t>s</a:t>
            </a:r>
            <a:r>
              <a:rPr lang="en-US" altLang="ja-JP" baseline="30000" dirty="0" smtClean="0">
                <a:solidFill>
                  <a:schemeClr val="bg1"/>
                </a:solidFill>
                <a:latin typeface="Symbol" pitchFamily="18" charset="2"/>
              </a:rPr>
              <a:t>-</a:t>
            </a:r>
            <a:r>
              <a:rPr lang="en-US" altLang="ja-JP" dirty="0" smtClean="0">
                <a:solidFill>
                  <a:schemeClr val="bg1"/>
                </a:solidFill>
              </a:rPr>
              <a:t>) (K</a:t>
            </a:r>
            <a:r>
              <a:rPr lang="en-US" altLang="ja-JP" baseline="30000" dirty="0" smtClean="0">
                <a:solidFill>
                  <a:schemeClr val="bg1"/>
                </a:solidFill>
              </a:rPr>
              <a:t>+</a:t>
            </a:r>
            <a:r>
              <a:rPr lang="en-US" altLang="ja-JP" dirty="0" smtClean="0">
                <a:solidFill>
                  <a:schemeClr val="bg1"/>
                </a:solidFill>
              </a:rPr>
              <a:t>, e</a:t>
            </a:r>
            <a:r>
              <a:rPr lang="en-US" altLang="ja-JP" baseline="30000" dirty="0" smtClean="0">
                <a:solidFill>
                  <a:schemeClr val="bg1"/>
                </a:solidFill>
                <a:latin typeface="Symbol" pitchFamily="18" charset="2"/>
              </a:rPr>
              <a:t>-</a:t>
            </a:r>
            <a:r>
              <a:rPr lang="en-US" altLang="ja-JP" dirty="0" smtClean="0">
                <a:solidFill>
                  <a:schemeClr val="bg1"/>
                </a:solidFill>
              </a:rPr>
              <a:t>, </a:t>
            </a:r>
            <a:r>
              <a:rPr lang="en-US" altLang="ja-JP" dirty="0" err="1" smtClean="0">
                <a:solidFill>
                  <a:schemeClr val="bg1"/>
                </a:solidFill>
                <a:latin typeface="Symbol" pitchFamily="18" charset="2"/>
              </a:rPr>
              <a:t>p</a:t>
            </a:r>
            <a:r>
              <a:rPr lang="en-US" altLang="ja-JP" baseline="-25000" dirty="0" err="1" smtClean="0">
                <a:solidFill>
                  <a:schemeClr val="bg1"/>
                </a:solidFill>
              </a:rPr>
              <a:t>s</a:t>
            </a:r>
            <a:r>
              <a:rPr lang="en-US" altLang="ja-JP" baseline="30000" dirty="0" smtClean="0">
                <a:solidFill>
                  <a:schemeClr val="bg1"/>
                </a:solidFill>
                <a:latin typeface="Symbol" pitchFamily="18" charset="2"/>
              </a:rPr>
              <a:t>-</a:t>
            </a:r>
            <a:r>
              <a:rPr lang="en-US" altLang="ja-JP" dirty="0" smtClean="0">
                <a:solidFill>
                  <a:schemeClr val="bg1"/>
                </a:solidFill>
              </a:rPr>
              <a:t>) </a:t>
            </a:r>
          </a:p>
          <a:p>
            <a:pPr lvl="2"/>
            <a:r>
              <a:rPr lang="en-US" altLang="ja-JP" dirty="0" smtClean="0">
                <a:solidFill>
                  <a:schemeClr val="bg1"/>
                </a:solidFill>
              </a:rPr>
              <a:t>D</a:t>
            </a:r>
            <a:r>
              <a:rPr lang="en-US" altLang="ja-JP" baseline="30000" dirty="0" smtClean="0">
                <a:solidFill>
                  <a:schemeClr val="bg1"/>
                </a:solidFill>
              </a:rPr>
              <a:t>0</a:t>
            </a:r>
            <a:r>
              <a:rPr lang="en-US" altLang="ja-JP" dirty="0" smtClean="0">
                <a:solidFill>
                  <a:schemeClr val="bg1"/>
                </a:solidFill>
              </a:rPr>
              <a:t> mass cannot be reconstructed.</a:t>
            </a:r>
          </a:p>
          <a:p>
            <a:pPr lvl="2">
              <a:buNone/>
            </a:pPr>
            <a:endParaRPr lang="en-US" altLang="ja-JP" dirty="0" smtClean="0">
              <a:solidFill>
                <a:schemeClr val="bg1"/>
              </a:solidFill>
            </a:endParaRPr>
          </a:p>
          <a:p>
            <a:pPr marL="514350" indent="-514350">
              <a:buFont typeface="+mj-lt"/>
              <a:buAutoNum type="arabicPeriod"/>
            </a:pPr>
            <a:r>
              <a:rPr lang="en-US" altLang="ja-JP" dirty="0" smtClean="0">
                <a:solidFill>
                  <a:srgbClr val="FFFF00"/>
                </a:solidFill>
              </a:rPr>
              <a:t>Associated charm production</a:t>
            </a:r>
            <a:r>
              <a:rPr lang="en-US" altLang="ja-JP" dirty="0" smtClean="0">
                <a:solidFill>
                  <a:schemeClr val="bg1"/>
                </a:solidFill>
              </a:rPr>
              <a:t>: Including D*</a:t>
            </a:r>
            <a:r>
              <a:rPr lang="en-US" altLang="ja-JP" baseline="30000" dirty="0" smtClean="0">
                <a:solidFill>
                  <a:schemeClr val="bg1"/>
                </a:solidFill>
                <a:latin typeface="Symbol" pitchFamily="18" charset="2"/>
              </a:rPr>
              <a:t>-</a:t>
            </a:r>
          </a:p>
          <a:p>
            <a:pPr lvl="1"/>
            <a:r>
              <a:rPr lang="en-US" altLang="ja-JP" dirty="0" smtClean="0">
                <a:solidFill>
                  <a:schemeClr val="bg1"/>
                </a:solidFill>
              </a:rPr>
              <a:t>D** production: D**</a:t>
            </a:r>
            <a:r>
              <a:rPr lang="en-US" altLang="ja-JP" baseline="30000" dirty="0" smtClean="0">
                <a:solidFill>
                  <a:schemeClr val="bg1"/>
                </a:solidFill>
              </a:rPr>
              <a:t>0, </a:t>
            </a:r>
            <a:r>
              <a:rPr lang="en-US" altLang="ja-JP" baseline="30000" dirty="0" smtClean="0">
                <a:solidFill>
                  <a:schemeClr val="bg1"/>
                </a:solidFill>
                <a:latin typeface="Symbol" pitchFamily="18" charset="2"/>
              </a:rPr>
              <a:t>-</a:t>
            </a:r>
            <a:r>
              <a:rPr lang="ja-JP" altLang="en-US" dirty="0" smtClean="0">
                <a:solidFill>
                  <a:schemeClr val="bg1"/>
                </a:solidFill>
              </a:rPr>
              <a:t>→</a:t>
            </a:r>
            <a:r>
              <a:rPr lang="en-US" altLang="ja-JP" dirty="0" smtClean="0">
                <a:solidFill>
                  <a:schemeClr val="bg1"/>
                </a:solidFill>
              </a:rPr>
              <a:t>D*</a:t>
            </a:r>
            <a:r>
              <a:rPr lang="en-US" altLang="ja-JP" baseline="30000" dirty="0" smtClean="0">
                <a:solidFill>
                  <a:schemeClr val="bg1"/>
                </a:solidFill>
                <a:latin typeface="Symbol" pitchFamily="18" charset="2"/>
              </a:rPr>
              <a:t>- </a:t>
            </a:r>
            <a:r>
              <a:rPr lang="en-US" altLang="ja-JP" dirty="0" smtClean="0">
                <a:solidFill>
                  <a:schemeClr val="bg1"/>
                </a:solidFill>
              </a:rPr>
              <a:t>+ </a:t>
            </a:r>
            <a:r>
              <a:rPr lang="en-US" altLang="ja-JP" dirty="0" smtClean="0">
                <a:solidFill>
                  <a:schemeClr val="bg1"/>
                </a:solidFill>
                <a:latin typeface="Symbol" pitchFamily="18" charset="2"/>
              </a:rPr>
              <a:t>p</a:t>
            </a:r>
            <a:r>
              <a:rPr lang="en-US" altLang="ja-JP" baseline="30000" dirty="0" smtClean="0">
                <a:solidFill>
                  <a:schemeClr val="bg1"/>
                </a:solidFill>
              </a:rPr>
              <a:t>+,0</a:t>
            </a:r>
          </a:p>
          <a:p>
            <a:pPr lvl="1"/>
            <a:r>
              <a:rPr lang="en-US" altLang="ja-JP" dirty="0" smtClean="0">
                <a:solidFill>
                  <a:schemeClr val="bg1"/>
                </a:solidFill>
              </a:rPr>
              <a:t>D</a:t>
            </a:r>
            <a:r>
              <a:rPr lang="en-US" altLang="ja-JP" baseline="30000" dirty="0" smtClean="0">
                <a:solidFill>
                  <a:schemeClr val="bg1"/>
                </a:solidFill>
              </a:rPr>
              <a:t>0,+ </a:t>
            </a:r>
            <a:r>
              <a:rPr lang="en-US" altLang="ja-JP" dirty="0" smtClean="0">
                <a:solidFill>
                  <a:schemeClr val="bg1"/>
                </a:solidFill>
              </a:rPr>
              <a:t> + D*</a:t>
            </a:r>
            <a:r>
              <a:rPr lang="en-US" altLang="ja-JP" baseline="30000" dirty="0" smtClean="0">
                <a:solidFill>
                  <a:schemeClr val="bg1"/>
                </a:solidFill>
                <a:latin typeface="Symbol" pitchFamily="18" charset="2"/>
              </a:rPr>
              <a:t>-</a:t>
            </a:r>
            <a:r>
              <a:rPr lang="en-US" altLang="ja-JP" dirty="0" smtClean="0">
                <a:solidFill>
                  <a:schemeClr val="bg1"/>
                </a:solidFill>
              </a:rPr>
              <a:t>,  D*</a:t>
            </a:r>
            <a:r>
              <a:rPr lang="en-US" altLang="ja-JP" baseline="30000" dirty="0" smtClean="0">
                <a:solidFill>
                  <a:schemeClr val="bg1"/>
                </a:solidFill>
              </a:rPr>
              <a:t>0,+ </a:t>
            </a:r>
            <a:r>
              <a:rPr lang="en-US" altLang="ja-JP" dirty="0">
                <a:solidFill>
                  <a:schemeClr val="bg1"/>
                </a:solidFill>
              </a:rPr>
              <a:t> + D</a:t>
            </a:r>
            <a:r>
              <a:rPr lang="en-US" altLang="ja-JP" dirty="0" smtClean="0">
                <a:solidFill>
                  <a:schemeClr val="bg1"/>
                </a:solidFill>
              </a:rPr>
              <a:t>*</a:t>
            </a:r>
            <a:r>
              <a:rPr lang="en-US" altLang="ja-JP" baseline="30000" dirty="0" smtClean="0">
                <a:solidFill>
                  <a:schemeClr val="bg1"/>
                </a:solidFill>
                <a:latin typeface="Symbol" pitchFamily="18" charset="2"/>
              </a:rPr>
              <a:t>-</a:t>
            </a:r>
            <a:r>
              <a:rPr lang="en-US" altLang="ja-JP" dirty="0" smtClean="0">
                <a:solidFill>
                  <a:schemeClr val="bg1"/>
                </a:solidFill>
              </a:rPr>
              <a:t> pair production</a:t>
            </a:r>
          </a:p>
          <a:p>
            <a:pPr lvl="1"/>
            <a:r>
              <a:rPr lang="en-US" altLang="ja-JP" dirty="0" smtClean="0">
                <a:solidFill>
                  <a:schemeClr val="bg1"/>
                </a:solidFill>
              </a:rPr>
              <a:t>Hidden charm meson (J/</a:t>
            </a:r>
            <a:r>
              <a:rPr lang="en-US" altLang="ja-JP" dirty="0" smtClean="0">
                <a:solidFill>
                  <a:schemeClr val="bg1"/>
                </a:solidFill>
                <a:latin typeface="Symbol" pitchFamily="18" charset="2"/>
              </a:rPr>
              <a:t>y</a:t>
            </a:r>
            <a:r>
              <a:rPr lang="en-US" altLang="ja-JP" dirty="0" smtClean="0">
                <a:solidFill>
                  <a:schemeClr val="bg1"/>
                </a:solidFill>
              </a:rPr>
              <a:t>, </a:t>
            </a:r>
            <a:r>
              <a:rPr lang="en-US" altLang="ja-JP" dirty="0" smtClean="0">
                <a:solidFill>
                  <a:schemeClr val="bg1"/>
                </a:solidFill>
                <a:latin typeface="Symbol" pitchFamily="18" charset="2"/>
              </a:rPr>
              <a:t>y</a:t>
            </a:r>
            <a:r>
              <a:rPr lang="en-US" altLang="ja-JP" dirty="0" smtClean="0">
                <a:solidFill>
                  <a:schemeClr val="bg1"/>
                </a:solidFill>
              </a:rPr>
              <a:t>, </a:t>
            </a:r>
            <a:r>
              <a:rPr lang="en-US" altLang="ja-JP" dirty="0" smtClean="0">
                <a:solidFill>
                  <a:schemeClr val="bg1"/>
                </a:solidFill>
                <a:latin typeface="Symbol" pitchFamily="18" charset="2"/>
              </a:rPr>
              <a:t>c</a:t>
            </a:r>
            <a:r>
              <a:rPr lang="en-US" altLang="ja-JP" baseline="-25000" dirty="0" smtClean="0">
                <a:solidFill>
                  <a:schemeClr val="bg1"/>
                </a:solidFill>
              </a:rPr>
              <a:t>c</a:t>
            </a:r>
            <a:r>
              <a:rPr lang="en-US" altLang="ja-JP" dirty="0" smtClean="0">
                <a:solidFill>
                  <a:schemeClr val="bg1"/>
                </a:solidFill>
              </a:rPr>
              <a:t>) production: Decay to D*</a:t>
            </a:r>
            <a:r>
              <a:rPr lang="en-US" altLang="ja-JP" baseline="30000" dirty="0" smtClean="0">
                <a:solidFill>
                  <a:schemeClr val="bg1"/>
                </a:solidFill>
                <a:latin typeface="Symbol" pitchFamily="18" charset="2"/>
              </a:rPr>
              <a:t>-</a:t>
            </a:r>
          </a:p>
          <a:p>
            <a:endParaRPr kumimoji="1" lang="ja-JP" altLang="en-US" dirty="0">
              <a:solidFill>
                <a:schemeClr val="bg1"/>
              </a:solidFill>
            </a:endParaRPr>
          </a:p>
        </p:txBody>
      </p:sp>
      <p:sp>
        <p:nvSpPr>
          <p:cNvPr id="7" name="正方形/長方形 6"/>
          <p:cNvSpPr/>
          <p:nvPr/>
        </p:nvSpPr>
        <p:spPr>
          <a:xfrm>
            <a:off x="5364088" y="1772816"/>
            <a:ext cx="3384376" cy="400110"/>
          </a:xfrm>
          <a:prstGeom prst="rect">
            <a:avLst/>
          </a:prstGeom>
        </p:spPr>
        <p:txBody>
          <a:bodyPr wrap="square">
            <a:spAutoFit/>
          </a:bodyPr>
          <a:lstStyle/>
          <a:p>
            <a:r>
              <a:rPr lang="en-US" altLang="ja-JP" sz="2000" b="1" dirty="0" smtClean="0">
                <a:solidFill>
                  <a:srgbClr val="66FFFF"/>
                </a:solidFill>
              </a:rPr>
              <a:t>JAM (</a:t>
            </a:r>
            <a:r>
              <a:rPr lang="en-US" altLang="ja-JP" sz="2000" dirty="0" smtClean="0">
                <a:solidFill>
                  <a:srgbClr val="66FFFF"/>
                </a:solidFill>
              </a:rPr>
              <a:t>PRC61 (2000) 024901</a:t>
            </a:r>
            <a:r>
              <a:rPr lang="ja-JP" altLang="en-US" sz="2000" dirty="0" smtClean="0">
                <a:solidFill>
                  <a:srgbClr val="66FFFF"/>
                </a:solidFill>
              </a:rPr>
              <a:t>）</a:t>
            </a:r>
            <a:endParaRPr lang="ja-JP" altLang="en-US" sz="2000" b="1" dirty="0">
              <a:solidFill>
                <a:srgbClr val="66FFFF"/>
              </a:solidFill>
            </a:endParaRPr>
          </a:p>
        </p:txBody>
      </p:sp>
      <p:sp>
        <p:nvSpPr>
          <p:cNvPr id="8" name="正方形/長方形 7"/>
          <p:cNvSpPr/>
          <p:nvPr/>
        </p:nvSpPr>
        <p:spPr>
          <a:xfrm>
            <a:off x="2843808" y="1772816"/>
            <a:ext cx="925253" cy="400110"/>
          </a:xfrm>
          <a:prstGeom prst="rect">
            <a:avLst/>
          </a:prstGeom>
        </p:spPr>
        <p:txBody>
          <a:bodyPr wrap="none">
            <a:spAutoFit/>
          </a:bodyPr>
          <a:lstStyle/>
          <a:p>
            <a:r>
              <a:rPr lang="en-US" altLang="ja-JP" sz="2000" b="1" dirty="0" smtClean="0">
                <a:solidFill>
                  <a:srgbClr val="FFFF00"/>
                </a:solidFill>
              </a:rPr>
              <a:t>3.4</a:t>
            </a:r>
            <a:r>
              <a:rPr lang="ja-JP" altLang="en-US" sz="2000" b="1" dirty="0" smtClean="0">
                <a:solidFill>
                  <a:srgbClr val="FFFF00"/>
                </a:solidFill>
              </a:rPr>
              <a:t> </a:t>
            </a:r>
            <a:r>
              <a:rPr lang="en-US" altLang="ja-JP" sz="2000" b="1" dirty="0" err="1" smtClean="0">
                <a:solidFill>
                  <a:srgbClr val="FFFF00"/>
                </a:solidFill>
              </a:rPr>
              <a:t>mb</a:t>
            </a:r>
            <a:endParaRPr lang="ja-JP" altLang="en-US" sz="2000" b="1" dirty="0">
              <a:solidFill>
                <a:srgbClr val="FFFF00"/>
              </a:solidFill>
            </a:endParaRPr>
          </a:p>
        </p:txBody>
      </p:sp>
      <p:sp>
        <p:nvSpPr>
          <p:cNvPr id="9" name="正方形/長方形 8"/>
          <p:cNvSpPr/>
          <p:nvPr/>
        </p:nvSpPr>
        <p:spPr>
          <a:xfrm>
            <a:off x="6876256" y="3075655"/>
            <a:ext cx="861133" cy="400110"/>
          </a:xfrm>
          <a:prstGeom prst="rect">
            <a:avLst/>
          </a:prstGeom>
        </p:spPr>
        <p:txBody>
          <a:bodyPr wrap="none">
            <a:spAutoFit/>
          </a:bodyPr>
          <a:lstStyle/>
          <a:p>
            <a:r>
              <a:rPr lang="en-US" altLang="ja-JP" sz="2000" b="1" dirty="0" smtClean="0">
                <a:solidFill>
                  <a:srgbClr val="FFFF00"/>
                </a:solidFill>
              </a:rPr>
              <a:t>26</a:t>
            </a:r>
            <a:r>
              <a:rPr lang="ja-JP" altLang="en-US" sz="2000" b="1" dirty="0" smtClean="0">
                <a:solidFill>
                  <a:srgbClr val="FFFF00"/>
                </a:solidFill>
              </a:rPr>
              <a:t> </a:t>
            </a:r>
            <a:r>
              <a:rPr lang="en-US" altLang="ja-JP" sz="2000" b="1" dirty="0" err="1" smtClean="0">
                <a:solidFill>
                  <a:srgbClr val="FFFF00"/>
                </a:solidFill>
              </a:rPr>
              <a:t>mb</a:t>
            </a:r>
            <a:endParaRPr lang="ja-JP" altLang="en-US" sz="2000" b="1" dirty="0">
              <a:solidFill>
                <a:srgbClr val="FFFF00"/>
              </a:solidFill>
            </a:endParaRPr>
          </a:p>
        </p:txBody>
      </p:sp>
      <p:sp>
        <p:nvSpPr>
          <p:cNvPr id="10" name="正方形/長方形 9"/>
          <p:cNvSpPr/>
          <p:nvPr/>
        </p:nvSpPr>
        <p:spPr>
          <a:xfrm>
            <a:off x="2051720" y="6021288"/>
            <a:ext cx="6505307" cy="400110"/>
          </a:xfrm>
          <a:prstGeom prst="rect">
            <a:avLst/>
          </a:prstGeom>
        </p:spPr>
        <p:txBody>
          <a:bodyPr wrap="none">
            <a:spAutoFit/>
          </a:bodyPr>
          <a:lstStyle/>
          <a:p>
            <a:r>
              <a:rPr lang="en-US" altLang="ja-JP" sz="2000" b="1" dirty="0" smtClean="0">
                <a:solidFill>
                  <a:srgbClr val="FFFF00"/>
                </a:solidFill>
              </a:rPr>
              <a:t>Very Small and No peak structure</a:t>
            </a:r>
            <a:r>
              <a:rPr lang="ja-JP" altLang="en-US" sz="2000" b="1" dirty="0" smtClean="0">
                <a:solidFill>
                  <a:srgbClr val="FFFF00"/>
                </a:solidFill>
              </a:rPr>
              <a:t>：</a:t>
            </a:r>
            <a:r>
              <a:rPr lang="en-US" altLang="ja-JP" sz="2000" b="1" dirty="0" smtClean="0">
                <a:solidFill>
                  <a:srgbClr val="FFFF00"/>
                </a:solidFill>
              </a:rPr>
              <a:t>shoulder at  ~2.45 </a:t>
            </a:r>
            <a:r>
              <a:rPr lang="en-US" altLang="ja-JP" sz="2000" b="1" dirty="0" err="1" smtClean="0">
                <a:solidFill>
                  <a:srgbClr val="FFFF00"/>
                </a:solidFill>
              </a:rPr>
              <a:t>GeV</a:t>
            </a:r>
            <a:r>
              <a:rPr lang="en-US" altLang="ja-JP" sz="2000" b="1" dirty="0" smtClean="0">
                <a:solidFill>
                  <a:srgbClr val="FFFF00"/>
                </a:solidFill>
              </a:rPr>
              <a:t>/c</a:t>
            </a:r>
            <a:r>
              <a:rPr lang="en-US" altLang="ja-JP" sz="2000" b="1" baseline="30000" dirty="0" smtClean="0">
                <a:solidFill>
                  <a:srgbClr val="FFFF00"/>
                </a:solidFill>
              </a:rPr>
              <a:t>2</a:t>
            </a:r>
            <a:endParaRPr lang="ja-JP" altLang="en-US" sz="2000" b="1" baseline="30000" dirty="0">
              <a:solidFill>
                <a:srgbClr val="FFFF00"/>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0291" r="4319" b="-517"/>
          <a:stretch/>
        </p:blipFill>
        <p:spPr bwMode="auto">
          <a:xfrm>
            <a:off x="5264996" y="3525550"/>
            <a:ext cx="3734679" cy="603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388" r="4319" b="64291"/>
          <a:stretch/>
        </p:blipFill>
        <p:spPr bwMode="auto">
          <a:xfrm>
            <a:off x="5264996" y="1676203"/>
            <a:ext cx="3734679" cy="1849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p:txBody>
          <a:bodyPr/>
          <a:lstStyle/>
          <a:p>
            <a:r>
              <a:rPr kumimoji="1" lang="en-US" altLang="ja-JP" dirty="0" smtClean="0">
                <a:ea typeface="ＭＳ Ｐゴシック" pitchFamily="50" charset="-128"/>
              </a:rPr>
              <a:t>Main </a:t>
            </a:r>
            <a:r>
              <a:rPr lang="en-US" altLang="ja-JP" dirty="0" smtClean="0">
                <a:ea typeface="ＭＳ Ｐゴシック" pitchFamily="50" charset="-128"/>
              </a:rPr>
              <a:t>b</a:t>
            </a:r>
            <a:r>
              <a:rPr kumimoji="1" lang="en-US" altLang="ja-JP" dirty="0" smtClean="0">
                <a:ea typeface="ＭＳ Ｐゴシック" pitchFamily="50" charset="-128"/>
              </a:rPr>
              <a:t>ackground</a:t>
            </a:r>
            <a:endParaRPr kumimoji="1" lang="ja-JP" altLang="en-US" dirty="0">
              <a:ea typeface="ＭＳ Ｐゴシック" pitchFamily="50" charset="-128"/>
            </a:endParaRPr>
          </a:p>
        </p:txBody>
      </p:sp>
      <p:sp>
        <p:nvSpPr>
          <p:cNvPr id="5" name="コンテンツ プレースホルダー 2"/>
          <p:cNvSpPr>
            <a:spLocks noGrp="1"/>
          </p:cNvSpPr>
          <p:nvPr>
            <p:ph idx="1"/>
          </p:nvPr>
        </p:nvSpPr>
        <p:spPr>
          <a:xfrm>
            <a:off x="446856" y="1052736"/>
            <a:ext cx="8229600" cy="5544616"/>
          </a:xfrm>
        </p:spPr>
        <p:txBody>
          <a:bodyPr>
            <a:normAutofit fontScale="70000" lnSpcReduction="20000"/>
          </a:bodyPr>
          <a:lstStyle/>
          <a:p>
            <a:pPr marL="0" indent="0">
              <a:buNone/>
            </a:pPr>
            <a:r>
              <a:rPr lang="en-US" altLang="ja-JP" dirty="0" smtClean="0">
                <a:ea typeface="ＭＳ Ｐゴシック" pitchFamily="50" charset="-128"/>
              </a:rPr>
              <a:t>All events including </a:t>
            </a:r>
            <a:r>
              <a:rPr lang="ja-JP" altLang="en-US" dirty="0">
                <a:ea typeface="ＭＳ Ｐゴシック" pitchFamily="50" charset="-128"/>
              </a:rPr>
              <a:t> </a:t>
            </a:r>
            <a:r>
              <a:rPr lang="en-US" altLang="ja-JP" dirty="0" smtClean="0">
                <a:solidFill>
                  <a:schemeClr val="tx2"/>
                </a:solidFill>
                <a:ea typeface="ＭＳ Ｐゴシック" pitchFamily="50" charset="-128"/>
              </a:rPr>
              <a:t>K</a:t>
            </a:r>
            <a:r>
              <a:rPr lang="en-US" altLang="ja-JP" baseline="30000" dirty="0" smtClean="0">
                <a:solidFill>
                  <a:schemeClr val="tx2"/>
                </a:solidFill>
                <a:latin typeface="Symbol" pitchFamily="18" charset="2"/>
                <a:ea typeface="ＭＳ Ｐゴシック" pitchFamily="50" charset="-128"/>
              </a:rPr>
              <a:t>+</a:t>
            </a:r>
            <a:r>
              <a:rPr lang="en-US" altLang="ja-JP" dirty="0" smtClean="0">
                <a:solidFill>
                  <a:schemeClr val="tx2"/>
                </a:solidFill>
                <a:ea typeface="ＭＳ Ｐゴシック" pitchFamily="50" charset="-128"/>
              </a:rPr>
              <a:t>, </a:t>
            </a:r>
            <a:r>
              <a:rPr lang="en-US" altLang="ja-JP" dirty="0" smtClean="0">
                <a:solidFill>
                  <a:schemeClr val="tx2"/>
                </a:solidFill>
                <a:latin typeface="Symbol" pitchFamily="18" charset="2"/>
                <a:ea typeface="ＭＳ Ｐゴシック" pitchFamily="50" charset="-128"/>
              </a:rPr>
              <a:t>p</a:t>
            </a:r>
            <a:r>
              <a:rPr lang="en-US" altLang="ja-JP" baseline="30000" dirty="0" smtClean="0">
                <a:solidFill>
                  <a:schemeClr val="tx2"/>
                </a:solidFill>
                <a:latin typeface="Symbol" pitchFamily="18" charset="2"/>
                <a:ea typeface="ＭＳ Ｐゴシック" pitchFamily="50" charset="-128"/>
              </a:rPr>
              <a:t>-</a:t>
            </a:r>
            <a:r>
              <a:rPr lang="en-US" altLang="ja-JP" dirty="0" smtClean="0">
                <a:solidFill>
                  <a:schemeClr val="tx2"/>
                </a:solidFill>
                <a:ea typeface="ＭＳ Ｐゴシック" pitchFamily="50" charset="-128"/>
              </a:rPr>
              <a:t>, </a:t>
            </a:r>
            <a:r>
              <a:rPr lang="en-US" altLang="ja-JP" dirty="0" smtClean="0">
                <a:solidFill>
                  <a:schemeClr val="tx2"/>
                </a:solidFill>
                <a:latin typeface="Symbol" pitchFamily="18" charset="2"/>
                <a:ea typeface="ＭＳ Ｐゴシック" pitchFamily="50" charset="-128"/>
              </a:rPr>
              <a:t>p</a:t>
            </a:r>
            <a:r>
              <a:rPr lang="en-US" altLang="ja-JP" baseline="30000" dirty="0" smtClean="0">
                <a:solidFill>
                  <a:schemeClr val="tx2"/>
                </a:solidFill>
                <a:latin typeface="Symbol" pitchFamily="18" charset="2"/>
                <a:ea typeface="ＭＳ Ｐゴシック" pitchFamily="50" charset="-128"/>
              </a:rPr>
              <a:t>-</a:t>
            </a:r>
            <a:endParaRPr lang="en-US" altLang="ja-JP" dirty="0" smtClean="0">
              <a:ea typeface="ＭＳ Ｐゴシック" pitchFamily="50" charset="-128"/>
            </a:endParaRPr>
          </a:p>
          <a:p>
            <a:pPr marL="400050" lvl="1" indent="0">
              <a:buNone/>
            </a:pPr>
            <a:r>
              <a:rPr lang="ja-JP" altLang="en-US" dirty="0" smtClean="0">
                <a:ea typeface="ＭＳ Ｐゴシック" pitchFamily="50" charset="-128"/>
              </a:rPr>
              <a:t>＊</a:t>
            </a:r>
            <a:r>
              <a:rPr lang="en-US" altLang="ja-JP" dirty="0" smtClean="0">
                <a:ea typeface="ＭＳ Ｐゴシック" pitchFamily="50" charset="-128"/>
              </a:rPr>
              <a:t>Less information from old experiments</a:t>
            </a:r>
          </a:p>
          <a:p>
            <a:pPr lvl="1" indent="-342900"/>
            <a:r>
              <a:rPr lang="en-US" altLang="ja-JP" dirty="0" smtClean="0">
                <a:latin typeface="Symbol" pitchFamily="18" charset="2"/>
                <a:ea typeface="ＭＳ Ｐゴシック" pitchFamily="50" charset="-128"/>
              </a:rPr>
              <a:t>s</a:t>
            </a:r>
            <a:r>
              <a:rPr lang="en-US" altLang="ja-JP" dirty="0" smtClean="0">
                <a:ea typeface="ＭＳ Ｐゴシック" pitchFamily="50" charset="-128"/>
              </a:rPr>
              <a:t> </a:t>
            </a:r>
            <a:r>
              <a:rPr lang="en-US" altLang="ja-JP" baseline="-25000" dirty="0">
                <a:ea typeface="ＭＳ Ｐゴシック" pitchFamily="50" charset="-128"/>
              </a:rPr>
              <a:t>T</a:t>
            </a:r>
            <a:r>
              <a:rPr lang="en-US" altLang="ja-JP" baseline="-25000" dirty="0" smtClean="0">
                <a:ea typeface="ＭＳ Ｐゴシック" pitchFamily="50" charset="-128"/>
              </a:rPr>
              <a:t>otal</a:t>
            </a:r>
            <a:r>
              <a:rPr lang="en-US" altLang="ja-JP" dirty="0" smtClean="0">
                <a:ea typeface="ＭＳ Ｐゴシック" pitchFamily="50" charset="-128"/>
              </a:rPr>
              <a:t> of  </a:t>
            </a:r>
            <a:r>
              <a:rPr lang="en-US" altLang="ja-JP" dirty="0" smtClean="0">
                <a:latin typeface="Symbol" pitchFamily="18" charset="2"/>
                <a:ea typeface="ＭＳ Ｐゴシック" pitchFamily="50" charset="-128"/>
              </a:rPr>
              <a:t>p</a:t>
            </a:r>
            <a:r>
              <a:rPr lang="en-US" altLang="ja-JP" baseline="30000" dirty="0" smtClean="0">
                <a:latin typeface="Symbol" pitchFamily="18" charset="2"/>
                <a:ea typeface="ＭＳ Ｐゴシック" pitchFamily="50" charset="-128"/>
              </a:rPr>
              <a:t>-</a:t>
            </a:r>
            <a:r>
              <a:rPr lang="en-US" altLang="ja-JP" dirty="0" smtClean="0">
                <a:ea typeface="ＭＳ Ｐゴシック" pitchFamily="50" charset="-128"/>
              </a:rPr>
              <a:t> p </a:t>
            </a:r>
            <a:r>
              <a:rPr lang="ja-JP" altLang="en-US" dirty="0">
                <a:ea typeface="ＭＳ Ｐゴシック" pitchFamily="50" charset="-128"/>
              </a:rPr>
              <a:t> </a:t>
            </a:r>
            <a:r>
              <a:rPr lang="en-US" altLang="ja-JP" dirty="0" smtClean="0">
                <a:ea typeface="ＭＳ Ｐゴシック" pitchFamily="50" charset="-128"/>
              </a:rPr>
              <a:t>@ 16 </a:t>
            </a:r>
            <a:r>
              <a:rPr lang="en-US" altLang="ja-JP" dirty="0">
                <a:ea typeface="ＭＳ Ｐゴシック" pitchFamily="50" charset="-128"/>
              </a:rPr>
              <a:t>GeV/c </a:t>
            </a:r>
            <a:r>
              <a:rPr lang="en-US" altLang="ja-JP" dirty="0" smtClean="0">
                <a:ea typeface="ＭＳ Ｐゴシック" pitchFamily="50" charset="-128"/>
              </a:rPr>
              <a:t>: 25.7 mb</a:t>
            </a:r>
            <a:r>
              <a:rPr lang="ja-JP" altLang="en-US" dirty="0" smtClean="0">
                <a:ea typeface="ＭＳ Ｐゴシック" pitchFamily="50" charset="-128"/>
              </a:rPr>
              <a:t>　</a:t>
            </a:r>
            <a:endParaRPr lang="en-US" altLang="ja-JP" dirty="0" smtClean="0">
              <a:ea typeface="ＭＳ Ｐゴシック" pitchFamily="50" charset="-128"/>
            </a:endParaRPr>
          </a:p>
          <a:p>
            <a:pPr marL="400050" lvl="1" indent="0">
              <a:buNone/>
            </a:pPr>
            <a:r>
              <a:rPr lang="ja-JP" altLang="en-US" dirty="0" smtClean="0">
                <a:ea typeface="ＭＳ Ｐゴシック" pitchFamily="50" charset="-128"/>
              </a:rPr>
              <a:t>⇔ </a:t>
            </a:r>
            <a:r>
              <a:rPr lang="en-US" altLang="ja-JP" dirty="0" smtClean="0">
                <a:ea typeface="ＭＳ Ｐゴシック" pitchFamily="50" charset="-128"/>
              </a:rPr>
              <a:t>Strangeness production: 3.4</a:t>
            </a:r>
            <a:r>
              <a:rPr lang="ja-JP" altLang="en-US" dirty="0" smtClean="0">
                <a:ea typeface="ＭＳ Ｐゴシック" pitchFamily="50" charset="-128"/>
              </a:rPr>
              <a:t> </a:t>
            </a:r>
            <a:r>
              <a:rPr lang="en-US" altLang="ja-JP" dirty="0" smtClean="0">
                <a:ea typeface="ＭＳ Ｐゴシック" pitchFamily="50" charset="-128"/>
              </a:rPr>
              <a:t>mb</a:t>
            </a:r>
          </a:p>
          <a:p>
            <a:pPr marL="0" indent="0">
              <a:buNone/>
            </a:pPr>
            <a:r>
              <a:rPr lang="ja-JP" altLang="en-US" dirty="0" smtClean="0">
                <a:ea typeface="ＭＳ Ｐゴシック" pitchFamily="50" charset="-128"/>
              </a:rPr>
              <a:t>⇒ </a:t>
            </a:r>
            <a:r>
              <a:rPr lang="en-US" altLang="ja-JP" dirty="0" smtClean="0">
                <a:solidFill>
                  <a:schemeClr val="tx2"/>
                </a:solidFill>
                <a:ea typeface="ＭＳ Ｐゴシック" pitchFamily="50" charset="-128"/>
              </a:rPr>
              <a:t>A few mb</a:t>
            </a:r>
          </a:p>
          <a:p>
            <a:pPr marL="400050" lvl="1" indent="0"/>
            <a:r>
              <a:rPr lang="en-US" altLang="ja-JP" dirty="0" smtClean="0">
                <a:solidFill>
                  <a:schemeClr val="tx2"/>
                </a:solidFill>
                <a:ea typeface="ＭＳ Ｐゴシック" pitchFamily="50" charset="-128"/>
              </a:rPr>
              <a:t>More than 10</a:t>
            </a:r>
            <a:r>
              <a:rPr lang="en-US" altLang="ja-JP" baseline="30000" dirty="0" smtClean="0">
                <a:solidFill>
                  <a:schemeClr val="tx2"/>
                </a:solidFill>
                <a:ea typeface="ＭＳ Ｐゴシック" pitchFamily="50" charset="-128"/>
              </a:rPr>
              <a:t>6</a:t>
            </a:r>
            <a:r>
              <a:rPr lang="en-US" altLang="ja-JP" dirty="0" smtClean="0">
                <a:solidFill>
                  <a:schemeClr val="tx2"/>
                </a:solidFill>
                <a:ea typeface="ＭＳ Ｐゴシック" pitchFamily="50" charset="-128"/>
              </a:rPr>
              <a:t> </a:t>
            </a:r>
            <a:r>
              <a:rPr lang="en-US" altLang="ja-JP" dirty="0" smtClean="0">
                <a:ea typeface="ＭＳ Ｐゴシック" pitchFamily="50" charset="-128"/>
              </a:rPr>
              <a:t>times </a:t>
            </a:r>
          </a:p>
          <a:p>
            <a:pPr marL="400050" lvl="1" indent="0">
              <a:buNone/>
            </a:pPr>
            <a:r>
              <a:rPr lang="en-US" altLang="ja-JP" dirty="0" smtClean="0">
                <a:ea typeface="ＭＳ Ｐゴシック" pitchFamily="50" charset="-128"/>
              </a:rPr>
              <a:t>higher than Y</a:t>
            </a:r>
            <a:r>
              <a:rPr lang="en-US" altLang="ja-JP" baseline="-25000" dirty="0" smtClean="0">
                <a:ea typeface="ＭＳ Ｐゴシック" pitchFamily="50" charset="-128"/>
              </a:rPr>
              <a:t>c</a:t>
            </a:r>
            <a:r>
              <a:rPr lang="en-US" altLang="ja-JP" dirty="0" smtClean="0">
                <a:ea typeface="ＭＳ Ｐゴシック" pitchFamily="50" charset="-128"/>
              </a:rPr>
              <a:t>* signals</a:t>
            </a:r>
            <a:r>
              <a:rPr lang="ja-JP" altLang="en-US" dirty="0">
                <a:ea typeface="ＭＳ Ｐゴシック" pitchFamily="50" charset="-128"/>
              </a:rPr>
              <a:t> </a:t>
            </a:r>
            <a:r>
              <a:rPr lang="en-US" altLang="ja-JP" dirty="0" smtClean="0">
                <a:ea typeface="ＭＳ Ｐゴシック" pitchFamily="50" charset="-128"/>
              </a:rPr>
              <a:t>(1 nb)</a:t>
            </a:r>
          </a:p>
          <a:p>
            <a:pPr marL="0" indent="0">
              <a:buNone/>
            </a:pPr>
            <a:endParaRPr lang="en-US" altLang="ja-JP" dirty="0" smtClean="0">
              <a:ea typeface="ＭＳ Ｐゴシック" pitchFamily="50" charset="-128"/>
            </a:endParaRPr>
          </a:p>
          <a:p>
            <a:r>
              <a:rPr lang="en-US" altLang="ja-JP" dirty="0" smtClean="0">
                <a:ea typeface="ＭＳ Ｐゴシック" pitchFamily="50" charset="-128"/>
              </a:rPr>
              <a:t>Background source</a:t>
            </a:r>
          </a:p>
          <a:p>
            <a:pPr lvl="1"/>
            <a:r>
              <a:rPr lang="en-US" altLang="ja-JP" dirty="0" smtClean="0">
                <a:ea typeface="ＭＳ Ｐゴシック" pitchFamily="50" charset="-128"/>
              </a:rPr>
              <a:t>K*</a:t>
            </a:r>
            <a:r>
              <a:rPr lang="en-US" altLang="ja-JP" baseline="30000" dirty="0" smtClean="0">
                <a:ea typeface="ＭＳ Ｐゴシック" pitchFamily="50" charset="-128"/>
              </a:rPr>
              <a:t>0</a:t>
            </a:r>
            <a:r>
              <a:rPr lang="en-US" altLang="ja-JP" dirty="0" smtClean="0">
                <a:ea typeface="ＭＳ Ｐゴシック" pitchFamily="50" charset="-128"/>
              </a:rPr>
              <a:t>(</a:t>
            </a:r>
            <a:r>
              <a:rPr lang="ja-JP" altLang="en-US" dirty="0" smtClean="0">
                <a:ea typeface="ＭＳ Ｐゴシック" pitchFamily="50" charset="-128"/>
              </a:rPr>
              <a:t>→</a:t>
            </a:r>
            <a:r>
              <a:rPr lang="en-US" altLang="ja-JP" dirty="0" smtClean="0">
                <a:ea typeface="ＭＳ Ｐゴシック" pitchFamily="50" charset="-128"/>
              </a:rPr>
              <a:t>K</a:t>
            </a:r>
            <a:r>
              <a:rPr lang="en-US" altLang="ja-JP" baseline="30000" dirty="0" smtClean="0">
                <a:ea typeface="ＭＳ Ｐゴシック" pitchFamily="50" charset="-128"/>
              </a:rPr>
              <a:t>+,</a:t>
            </a:r>
            <a:r>
              <a:rPr lang="en-US" altLang="ja-JP" dirty="0" smtClean="0">
                <a:ea typeface="ＭＳ Ｐゴシック" pitchFamily="50" charset="-128"/>
              </a:rPr>
              <a:t> </a:t>
            </a:r>
            <a:r>
              <a:rPr lang="en-US" altLang="ja-JP" dirty="0" smtClean="0">
                <a:latin typeface="Symbol" pitchFamily="18" charset="2"/>
                <a:ea typeface="ＭＳ Ｐゴシック" pitchFamily="50" charset="-128"/>
              </a:rPr>
              <a:t>p</a:t>
            </a:r>
            <a:r>
              <a:rPr lang="en-US" altLang="ja-JP" baseline="30000" dirty="0" smtClean="0">
                <a:latin typeface="Symbol" pitchFamily="18" charset="2"/>
                <a:ea typeface="ＭＳ Ｐゴシック" pitchFamily="50" charset="-128"/>
              </a:rPr>
              <a:t>-</a:t>
            </a:r>
            <a:r>
              <a:rPr lang="en-US" altLang="ja-JP" dirty="0" smtClean="0">
                <a:ea typeface="ＭＳ Ｐゴシック" pitchFamily="50" charset="-128"/>
              </a:rPr>
              <a:t>) + </a:t>
            </a:r>
            <a:r>
              <a:rPr lang="en-US" altLang="ja-JP" dirty="0" smtClean="0">
                <a:latin typeface="Symbol" pitchFamily="18" charset="2"/>
                <a:ea typeface="ＭＳ Ｐゴシック" pitchFamily="50" charset="-128"/>
              </a:rPr>
              <a:t>p</a:t>
            </a:r>
            <a:r>
              <a:rPr lang="en-US" altLang="ja-JP" baseline="30000" dirty="0" smtClean="0">
                <a:latin typeface="Symbol" pitchFamily="18" charset="2"/>
                <a:ea typeface="ＭＳ Ｐゴシック" pitchFamily="50" charset="-128"/>
              </a:rPr>
              <a:t>- </a:t>
            </a:r>
          </a:p>
          <a:p>
            <a:pPr lvl="1"/>
            <a:r>
              <a:rPr lang="en-US" altLang="ja-JP" dirty="0" err="1" smtClean="0">
                <a:ea typeface="ＭＳ Ｐゴシック" pitchFamily="50" charset="-128"/>
              </a:rPr>
              <a:t>KK</a:t>
            </a:r>
            <a:r>
              <a:rPr lang="en-US" altLang="ja-JP" baseline="-25000" dirty="0" err="1" smtClean="0">
                <a:ea typeface="ＭＳ Ｐゴシック" pitchFamily="50" charset="-128"/>
              </a:rPr>
              <a:t>bar</a:t>
            </a:r>
            <a:r>
              <a:rPr lang="en-US" altLang="ja-JP" dirty="0" smtClean="0">
                <a:ea typeface="ＭＳ Ｐゴシック" pitchFamily="50" charset="-128"/>
              </a:rPr>
              <a:t> (K*K*</a:t>
            </a:r>
            <a:r>
              <a:rPr lang="en-US" altLang="ja-JP" baseline="-25000" dirty="0" smtClean="0">
                <a:ea typeface="ＭＳ Ｐゴシック" pitchFamily="50" charset="-128"/>
              </a:rPr>
              <a:t>bar</a:t>
            </a:r>
            <a:r>
              <a:rPr lang="en-US" altLang="ja-JP" dirty="0" smtClean="0">
                <a:ea typeface="ＭＳ Ｐゴシック" pitchFamily="50" charset="-128"/>
              </a:rPr>
              <a:t>) production + </a:t>
            </a:r>
            <a:r>
              <a:rPr lang="en-US" altLang="ja-JP" dirty="0" smtClean="0">
                <a:latin typeface="Symbol" pitchFamily="18" charset="2"/>
                <a:ea typeface="ＭＳ Ｐゴシック" pitchFamily="50" charset="-128"/>
              </a:rPr>
              <a:t>p</a:t>
            </a:r>
            <a:r>
              <a:rPr lang="en-US" altLang="ja-JP" baseline="30000" dirty="0" smtClean="0">
                <a:latin typeface="Symbol" pitchFamily="18" charset="2"/>
                <a:ea typeface="ＭＳ Ｐゴシック" pitchFamily="50" charset="-128"/>
              </a:rPr>
              <a:t>-</a:t>
            </a:r>
            <a:endParaRPr lang="en-US" altLang="ja-JP" dirty="0" smtClean="0">
              <a:ea typeface="ＭＳ Ｐゴシック" pitchFamily="50" charset="-128"/>
            </a:endParaRPr>
          </a:p>
          <a:p>
            <a:pPr lvl="1"/>
            <a:r>
              <a:rPr lang="en-US" altLang="ja-JP" dirty="0" smtClean="0">
                <a:ea typeface="ＭＳ Ｐゴシック" pitchFamily="50" charset="-128"/>
              </a:rPr>
              <a:t>Y K</a:t>
            </a:r>
            <a:r>
              <a:rPr lang="en-US" altLang="ja-JP" baseline="30000" dirty="0" smtClean="0">
                <a:ea typeface="ＭＳ Ｐゴシック" pitchFamily="50" charset="-128"/>
              </a:rPr>
              <a:t>+</a:t>
            </a:r>
            <a:r>
              <a:rPr lang="en-US" altLang="ja-JP" dirty="0" smtClean="0">
                <a:ea typeface="ＭＳ Ｐゴシック" pitchFamily="50" charset="-128"/>
              </a:rPr>
              <a:t> + </a:t>
            </a:r>
            <a:r>
              <a:rPr lang="en-US" altLang="ja-JP" dirty="0" smtClean="0">
                <a:latin typeface="Symbol" pitchFamily="18" charset="2"/>
                <a:ea typeface="ＭＳ Ｐゴシック" pitchFamily="50" charset="-128"/>
              </a:rPr>
              <a:t>p</a:t>
            </a:r>
            <a:r>
              <a:rPr lang="en-US" altLang="ja-JP" baseline="30000" dirty="0" smtClean="0">
                <a:latin typeface="Symbol" pitchFamily="18" charset="2"/>
                <a:ea typeface="ＭＳ Ｐゴシック" pitchFamily="50" charset="-128"/>
              </a:rPr>
              <a:t>-</a:t>
            </a:r>
            <a:endParaRPr lang="en-US" altLang="ja-JP" dirty="0">
              <a:ea typeface="ＭＳ Ｐゴシック" pitchFamily="50" charset="-128"/>
            </a:endParaRPr>
          </a:p>
          <a:p>
            <a:pPr lvl="1"/>
            <a:r>
              <a:rPr lang="en-US" altLang="ja-JP" dirty="0" smtClean="0">
                <a:ea typeface="ＭＳ Ｐゴシック" pitchFamily="50" charset="-128"/>
              </a:rPr>
              <a:t>Non-resonant multi-meson production</a:t>
            </a:r>
          </a:p>
          <a:p>
            <a:pPr marL="400050" lvl="1" indent="0">
              <a:buNone/>
            </a:pPr>
            <a:r>
              <a:rPr lang="ja-JP" altLang="en-US" dirty="0" smtClean="0">
                <a:ea typeface="ＭＳ Ｐゴシック" pitchFamily="50" charset="-128"/>
              </a:rPr>
              <a:t>＊</a:t>
            </a:r>
            <a:r>
              <a:rPr lang="en-US" altLang="ja-JP" dirty="0" smtClean="0">
                <a:ea typeface="ＭＳ Ｐゴシック" pitchFamily="50" charset="-128"/>
              </a:rPr>
              <a:t>No special channel contributes to background</a:t>
            </a:r>
          </a:p>
          <a:p>
            <a:pPr marL="0" indent="0">
              <a:buNone/>
            </a:pPr>
            <a:endParaRPr lang="en-US" altLang="ja-JP" dirty="0" smtClean="0">
              <a:ea typeface="ＭＳ Ｐゴシック" pitchFamily="50" charset="-128"/>
            </a:endParaRPr>
          </a:p>
          <a:p>
            <a:r>
              <a:rPr lang="en-US" altLang="ja-JP" dirty="0" smtClean="0">
                <a:ea typeface="ＭＳ Ｐゴシック" pitchFamily="50" charset="-128"/>
              </a:rPr>
              <a:t>Background generation </a:t>
            </a:r>
            <a:r>
              <a:rPr lang="en-US" altLang="ja-JP" sz="1500" dirty="0" smtClean="0">
                <a:ea typeface="ＭＳ Ｐゴシック" pitchFamily="50" charset="-128"/>
              </a:rPr>
              <a:t>Y. Nara et.al. Phys. Rev. C61 (2000) 024901 </a:t>
            </a:r>
          </a:p>
          <a:p>
            <a:pPr lvl="1"/>
            <a:r>
              <a:rPr lang="en-US" altLang="ja-JP" dirty="0" smtClean="0">
                <a:solidFill>
                  <a:schemeClr val="tx2"/>
                </a:solidFill>
                <a:ea typeface="ＭＳ Ｐゴシック" pitchFamily="50" charset="-128"/>
              </a:rPr>
              <a:t>JAM</a:t>
            </a:r>
            <a:r>
              <a:rPr lang="en-US" altLang="ja-JP" dirty="0" smtClean="0">
                <a:ea typeface="ＭＳ Ｐゴシック" pitchFamily="50" charset="-128"/>
              </a:rPr>
              <a:t> </a:t>
            </a:r>
            <a:r>
              <a:rPr lang="en-US" altLang="ja-JP" dirty="0">
                <a:ea typeface="ＭＳ Ｐゴシック" pitchFamily="50" charset="-128"/>
              </a:rPr>
              <a:t>(Jet AA Microscopic transport model</a:t>
            </a:r>
            <a:r>
              <a:rPr lang="en-US" altLang="ja-JP" dirty="0" smtClean="0">
                <a:ea typeface="ＭＳ Ｐゴシック" pitchFamily="50" charset="-128"/>
              </a:rPr>
              <a:t>)</a:t>
            </a:r>
          </a:p>
          <a:p>
            <a:pPr lvl="2"/>
            <a:r>
              <a:rPr lang="en-US" altLang="ja-JP" dirty="0" smtClean="0">
                <a:ea typeface="ＭＳ Ｐゴシック" pitchFamily="50" charset="-128"/>
              </a:rPr>
              <a:t>Use K</a:t>
            </a:r>
            <a:r>
              <a:rPr lang="en-US" altLang="ja-JP" baseline="30000" dirty="0" smtClean="0">
                <a:latin typeface="Symbol" pitchFamily="18" charset="2"/>
                <a:ea typeface="ＭＳ Ｐゴシック" pitchFamily="50" charset="-128"/>
              </a:rPr>
              <a:t>+</a:t>
            </a:r>
            <a:r>
              <a:rPr lang="en-US" altLang="ja-JP" dirty="0">
                <a:ea typeface="ＭＳ Ｐゴシック" pitchFamily="50" charset="-128"/>
              </a:rPr>
              <a:t> </a:t>
            </a:r>
            <a:r>
              <a:rPr lang="en-US" altLang="ja-JP" dirty="0" smtClean="0">
                <a:ea typeface="ＭＳ Ｐゴシック" pitchFamily="50" charset="-128"/>
              </a:rPr>
              <a:t>and  </a:t>
            </a:r>
            <a:r>
              <a:rPr lang="en-US" altLang="ja-JP" dirty="0">
                <a:latin typeface="Symbol" pitchFamily="18" charset="2"/>
                <a:ea typeface="ＭＳ Ｐゴシック" pitchFamily="50" charset="-128"/>
              </a:rPr>
              <a:t>p</a:t>
            </a:r>
            <a:r>
              <a:rPr lang="en-US" altLang="ja-JP" baseline="30000" dirty="0">
                <a:latin typeface="Symbol" pitchFamily="18" charset="2"/>
                <a:ea typeface="ＭＳ Ｐゴシック" pitchFamily="50" charset="-128"/>
              </a:rPr>
              <a:t>- </a:t>
            </a:r>
            <a:r>
              <a:rPr lang="en-US" altLang="ja-JP" baseline="30000" dirty="0" smtClean="0">
                <a:latin typeface="Symbol" pitchFamily="18" charset="2"/>
                <a:ea typeface="ＭＳ Ｐゴシック" pitchFamily="50" charset="-128"/>
              </a:rPr>
              <a:t> </a:t>
            </a:r>
            <a:r>
              <a:rPr lang="en-US" altLang="ja-JP" dirty="0" smtClean="0">
                <a:ea typeface="ＭＳ Ｐゴシック" pitchFamily="50" charset="-128"/>
              </a:rPr>
              <a:t>distribution from </a:t>
            </a:r>
            <a:r>
              <a:rPr lang="en-US" altLang="ja-JP" dirty="0">
                <a:latin typeface="Symbol" pitchFamily="18" charset="2"/>
                <a:ea typeface="ＭＳ Ｐゴシック" pitchFamily="50" charset="-128"/>
              </a:rPr>
              <a:t>p</a:t>
            </a:r>
            <a:r>
              <a:rPr lang="en-US" altLang="ja-JP" baseline="30000" dirty="0">
                <a:latin typeface="Symbol" pitchFamily="18" charset="2"/>
                <a:ea typeface="ＭＳ Ｐゴシック" pitchFamily="50" charset="-128"/>
              </a:rPr>
              <a:t>-</a:t>
            </a:r>
            <a:r>
              <a:rPr lang="en-US" altLang="ja-JP" dirty="0">
                <a:ea typeface="ＭＳ Ｐゴシック" pitchFamily="50" charset="-128"/>
              </a:rPr>
              <a:t> p</a:t>
            </a:r>
            <a:r>
              <a:rPr lang="ja-JP" altLang="en-US" dirty="0">
                <a:ea typeface="ＭＳ Ｐゴシック" pitchFamily="50" charset="-128"/>
              </a:rPr>
              <a:t> </a:t>
            </a:r>
            <a:r>
              <a:rPr lang="en-US" altLang="ja-JP" dirty="0" smtClean="0">
                <a:ea typeface="ＭＳ Ｐゴシック" pitchFamily="50" charset="-128"/>
              </a:rPr>
              <a:t>reaction at 20 GeV/c</a:t>
            </a:r>
          </a:p>
          <a:p>
            <a:pPr lvl="3"/>
            <a:r>
              <a:rPr lang="en-US" altLang="ja-JP" dirty="0">
                <a:latin typeface="Symbol" pitchFamily="18" charset="2"/>
                <a:ea typeface="ＭＳ Ｐゴシック" pitchFamily="50" charset="-128"/>
              </a:rPr>
              <a:t>s</a:t>
            </a:r>
            <a:r>
              <a:rPr lang="en-US" altLang="ja-JP" dirty="0" smtClean="0">
                <a:ea typeface="ＭＳ Ｐゴシック" pitchFamily="50" charset="-128"/>
              </a:rPr>
              <a:t> = 2.4 mb for (K</a:t>
            </a:r>
            <a:r>
              <a:rPr lang="en-US" altLang="ja-JP" baseline="30000" dirty="0" smtClean="0">
                <a:ea typeface="ＭＳ Ｐゴシック" pitchFamily="50" charset="-128"/>
              </a:rPr>
              <a:t>+</a:t>
            </a:r>
            <a:r>
              <a:rPr lang="en-US" altLang="ja-JP" dirty="0" smtClean="0">
                <a:ea typeface="ＭＳ Ｐゴシック" pitchFamily="50" charset="-128"/>
              </a:rPr>
              <a:t>, </a:t>
            </a:r>
            <a:r>
              <a:rPr lang="en-US" altLang="ja-JP" dirty="0" smtClean="0">
                <a:latin typeface="Symbol" pitchFamily="18" charset="2"/>
                <a:ea typeface="ＭＳ Ｐゴシック" pitchFamily="50" charset="-128"/>
              </a:rPr>
              <a:t>p</a:t>
            </a:r>
            <a:r>
              <a:rPr lang="en-US" altLang="ja-JP" baseline="30000" dirty="0" smtClean="0">
                <a:latin typeface="Symbol" pitchFamily="18" charset="2"/>
                <a:ea typeface="ＭＳ Ｐゴシック" pitchFamily="50" charset="-128"/>
              </a:rPr>
              <a:t>-</a:t>
            </a:r>
            <a:r>
              <a:rPr lang="en-US" altLang="ja-JP" dirty="0" smtClean="0">
                <a:ea typeface="ＭＳ Ｐゴシック" pitchFamily="50" charset="-128"/>
              </a:rPr>
              <a:t>, </a:t>
            </a:r>
            <a:r>
              <a:rPr lang="en-US" altLang="ja-JP" dirty="0" smtClean="0">
                <a:latin typeface="Symbol" pitchFamily="18" charset="2"/>
                <a:ea typeface="ＭＳ Ｐゴシック" pitchFamily="50" charset="-128"/>
              </a:rPr>
              <a:t>p</a:t>
            </a:r>
            <a:r>
              <a:rPr lang="en-US" altLang="ja-JP" baseline="30000" dirty="0" smtClean="0">
                <a:latin typeface="Symbol" pitchFamily="18" charset="2"/>
                <a:ea typeface="ＭＳ Ｐゴシック" pitchFamily="50" charset="-128"/>
              </a:rPr>
              <a:t>-</a:t>
            </a:r>
            <a:r>
              <a:rPr lang="en-US" altLang="ja-JP" dirty="0" smtClean="0">
                <a:ea typeface="ＭＳ Ｐゴシック" pitchFamily="50" charset="-128"/>
              </a:rPr>
              <a:t>) </a:t>
            </a:r>
          </a:p>
          <a:p>
            <a:pPr lvl="2"/>
            <a:r>
              <a:rPr lang="en-US" altLang="ja-JP" dirty="0" err="1" smtClean="0">
                <a:ea typeface="ＭＳ Ｐゴシック" pitchFamily="50" charset="-128"/>
              </a:rPr>
              <a:t>ss</a:t>
            </a:r>
            <a:r>
              <a:rPr lang="en-US" altLang="ja-JP" baseline="-25000" dirty="0" err="1" smtClean="0">
                <a:ea typeface="ＭＳ Ｐゴシック" pitchFamily="50" charset="-128"/>
              </a:rPr>
              <a:t>bar</a:t>
            </a:r>
            <a:r>
              <a:rPr lang="en-US" altLang="ja-JP" baseline="-25000" dirty="0" smtClean="0">
                <a:ea typeface="ＭＳ Ｐゴシック" pitchFamily="50" charset="-128"/>
              </a:rPr>
              <a:t> </a:t>
            </a:r>
            <a:r>
              <a:rPr lang="en-US" altLang="ja-JP" dirty="0" smtClean="0">
                <a:ea typeface="ＭＳ Ｐゴシック" pitchFamily="50" charset="-128"/>
              </a:rPr>
              <a:t>production multiplicity:</a:t>
            </a:r>
            <a:r>
              <a:rPr lang="ja-JP" altLang="en-US" dirty="0" smtClean="0">
                <a:ea typeface="ＭＳ Ｐゴシック" pitchFamily="50" charset="-128"/>
              </a:rPr>
              <a:t> </a:t>
            </a:r>
            <a:r>
              <a:rPr lang="en-US" altLang="ja-JP" dirty="0" smtClean="0">
                <a:ea typeface="ＭＳ Ｐゴシック" pitchFamily="50" charset="-128"/>
              </a:rPr>
              <a:t>~1 (2 </a:t>
            </a:r>
            <a:r>
              <a:rPr lang="en-US" altLang="ja-JP" dirty="0" err="1" smtClean="0">
                <a:ea typeface="ＭＳ Ｐゴシック" pitchFamily="50" charset="-128"/>
              </a:rPr>
              <a:t>K</a:t>
            </a:r>
            <a:r>
              <a:rPr lang="en-US" altLang="ja-JP" baseline="30000" dirty="0" err="1" smtClean="0">
                <a:ea typeface="ＭＳ Ｐゴシック" pitchFamily="50" charset="-128"/>
              </a:rPr>
              <a:t>+</a:t>
            </a:r>
            <a:r>
              <a:rPr lang="en-US" altLang="ja-JP" dirty="0" err="1" smtClean="0">
                <a:ea typeface="ＭＳ Ｐゴシック" pitchFamily="50" charset="-128"/>
              </a:rPr>
              <a:t>event</a:t>
            </a:r>
            <a:r>
              <a:rPr lang="en-US" altLang="ja-JP" dirty="0" smtClean="0">
                <a:ea typeface="ＭＳ Ｐゴシック" pitchFamily="50" charset="-128"/>
              </a:rPr>
              <a:t>: ~3%)</a:t>
            </a:r>
          </a:p>
          <a:p>
            <a:endParaRPr lang="en-US" altLang="ja-JP" dirty="0" smtClean="0">
              <a:ea typeface="ＭＳ Ｐゴシック" pitchFamily="50" charset="-128"/>
            </a:endParaRPr>
          </a:p>
          <a:p>
            <a:endParaRPr lang="en-US" altLang="ja-JP" dirty="0" smtClean="0">
              <a:ea typeface="ＭＳ Ｐゴシック" pitchFamily="50" charset="-128"/>
            </a:endParaRPr>
          </a:p>
          <a:p>
            <a:endParaRPr lang="en-US" altLang="ja-JP" dirty="0" smtClean="0">
              <a:ea typeface="ＭＳ Ｐゴシック" pitchFamily="50" charset="-128"/>
            </a:endParaRPr>
          </a:p>
          <a:p>
            <a:endParaRPr lang="en-US" altLang="ja-JP" dirty="0" smtClean="0">
              <a:ea typeface="ＭＳ Ｐゴシック" pitchFamily="50" charset="-128"/>
            </a:endParaRPr>
          </a:p>
        </p:txBody>
      </p:sp>
      <p:sp>
        <p:nvSpPr>
          <p:cNvPr id="8" name="テキスト ボックス 7"/>
          <p:cNvSpPr txBox="1"/>
          <p:nvPr/>
        </p:nvSpPr>
        <p:spPr>
          <a:xfrm>
            <a:off x="6273108" y="2838029"/>
            <a:ext cx="1149610" cy="523220"/>
          </a:xfrm>
          <a:prstGeom prst="rect">
            <a:avLst/>
          </a:prstGeom>
          <a:noFill/>
          <a:ln>
            <a:noFill/>
          </a:ln>
        </p:spPr>
        <p:txBody>
          <a:bodyPr wrap="none" rtlCol="0">
            <a:spAutoFit/>
          </a:bodyPr>
          <a:lstStyle/>
          <a:p>
            <a:r>
              <a:rPr lang="en-US" altLang="ja-JP" sz="1400" b="1" dirty="0" smtClean="0">
                <a:solidFill>
                  <a:prstClr val="black"/>
                </a:solidFill>
                <a:latin typeface="Symbol" pitchFamily="18" charset="2"/>
                <a:cs typeface="Times New Roman" pitchFamily="18" charset="0"/>
              </a:rPr>
              <a:t>p</a:t>
            </a:r>
            <a:r>
              <a:rPr lang="en-US" altLang="ja-JP" sz="1400" b="1" baseline="30000" dirty="0" smtClean="0">
                <a:solidFill>
                  <a:prstClr val="black"/>
                </a:solidFill>
                <a:latin typeface="Symbol" pitchFamily="18" charset="2"/>
                <a:cs typeface="Times New Roman" pitchFamily="18" charset="0"/>
              </a:rPr>
              <a:t>-</a:t>
            </a:r>
            <a:r>
              <a:rPr lang="ja-JP" altLang="en-US" sz="1400" b="1" baseline="30000" dirty="0" smtClean="0">
                <a:solidFill>
                  <a:prstClr val="black"/>
                </a:solidFill>
                <a:latin typeface="Symbol" pitchFamily="18" charset="2"/>
                <a:cs typeface="Times New Roman" pitchFamily="18" charset="0"/>
              </a:rPr>
              <a:t> </a:t>
            </a:r>
            <a:r>
              <a:rPr lang="en-US" altLang="ja-JP" sz="1400" b="1" dirty="0">
                <a:solidFill>
                  <a:prstClr val="black"/>
                </a:solidFill>
                <a:latin typeface="Times New Roman" pitchFamily="18" charset="0"/>
                <a:cs typeface="Times New Roman" pitchFamily="18" charset="0"/>
              </a:rPr>
              <a:t>p </a:t>
            </a:r>
            <a:r>
              <a:rPr lang="en-US" altLang="ja-JP" sz="1400" b="1" dirty="0" smtClean="0">
                <a:solidFill>
                  <a:prstClr val="black"/>
                </a:solidFill>
                <a:latin typeface="Times New Roman" pitchFamily="18" charset="0"/>
                <a:cs typeface="Times New Roman" pitchFamily="18" charset="0"/>
              </a:rPr>
              <a:t>reaction</a:t>
            </a:r>
          </a:p>
          <a:p>
            <a:r>
              <a:rPr lang="en-US" altLang="ja-JP" sz="1400" b="1" dirty="0" smtClean="0">
                <a:solidFill>
                  <a:prstClr val="black"/>
                </a:solidFill>
                <a:latin typeface="Times New Roman" pitchFamily="18" charset="0"/>
                <a:cs typeface="Times New Roman" pitchFamily="18" charset="0"/>
              </a:rPr>
              <a:t>@ </a:t>
            </a:r>
            <a:r>
              <a:rPr lang="en-US" altLang="ja-JP" sz="1400" b="1" dirty="0">
                <a:solidFill>
                  <a:prstClr val="black"/>
                </a:solidFill>
                <a:latin typeface="Times New Roman" pitchFamily="18" charset="0"/>
                <a:cs typeface="Times New Roman" pitchFamily="18" charset="0"/>
              </a:rPr>
              <a:t>16 </a:t>
            </a:r>
            <a:r>
              <a:rPr lang="en-US" altLang="ja-JP" sz="1400" b="1" dirty="0" smtClean="0">
                <a:solidFill>
                  <a:prstClr val="black"/>
                </a:solidFill>
                <a:latin typeface="Times New Roman" pitchFamily="18" charset="0"/>
                <a:cs typeface="Times New Roman" pitchFamily="18" charset="0"/>
              </a:rPr>
              <a:t>GeV/c</a:t>
            </a:r>
            <a:endParaRPr lang="en-US" altLang="ja-JP" sz="1400" b="1" dirty="0">
              <a:solidFill>
                <a:prstClr val="black"/>
              </a:solidFill>
              <a:latin typeface="Times New Roman" pitchFamily="18" charset="0"/>
              <a:cs typeface="Times New Roman" pitchFamily="18" charset="0"/>
            </a:endParaRPr>
          </a:p>
        </p:txBody>
      </p:sp>
      <p:cxnSp>
        <p:nvCxnSpPr>
          <p:cNvPr id="9" name="直線矢印コネクタ 8"/>
          <p:cNvCxnSpPr/>
          <p:nvPr/>
        </p:nvCxnSpPr>
        <p:spPr>
          <a:xfrm flipV="1">
            <a:off x="7065196" y="2209121"/>
            <a:ext cx="432048" cy="62890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6042599" y="3985319"/>
            <a:ext cx="2993897" cy="307777"/>
          </a:xfrm>
          <a:prstGeom prst="rect">
            <a:avLst/>
          </a:prstGeom>
          <a:noFill/>
        </p:spPr>
        <p:txBody>
          <a:bodyPr wrap="none" rtlCol="0">
            <a:spAutoFit/>
          </a:bodyPr>
          <a:lstStyle/>
          <a:p>
            <a:r>
              <a:rPr lang="en-US" altLang="ja-JP" sz="1400" b="1" dirty="0">
                <a:solidFill>
                  <a:prstClr val="black"/>
                </a:solidFill>
                <a:latin typeface="Times New Roman" pitchFamily="18" charset="0"/>
                <a:ea typeface="ＭＳ Ｐゴシック" pitchFamily="50" charset="-128"/>
                <a:cs typeface="Times New Roman" pitchFamily="18" charset="0"/>
              </a:rPr>
              <a:t>J. W. </a:t>
            </a:r>
            <a:r>
              <a:rPr lang="en-US" altLang="ja-JP" sz="1400" b="1" dirty="0" smtClean="0">
                <a:solidFill>
                  <a:prstClr val="black"/>
                </a:solidFill>
                <a:latin typeface="Times New Roman" pitchFamily="18" charset="0"/>
                <a:ea typeface="ＭＳ Ｐゴシック" pitchFamily="50" charset="-128"/>
                <a:cs typeface="Times New Roman" pitchFamily="18" charset="0"/>
              </a:rPr>
              <a:t>Waters et al, NPB17 </a:t>
            </a:r>
            <a:r>
              <a:rPr lang="en-US" altLang="ja-JP" sz="1400" b="1" dirty="0">
                <a:solidFill>
                  <a:prstClr val="black"/>
                </a:solidFill>
                <a:latin typeface="Times New Roman" pitchFamily="18" charset="0"/>
                <a:ea typeface="ＭＳ Ｐゴシック" pitchFamily="50" charset="-128"/>
                <a:cs typeface="Times New Roman" pitchFamily="18" charset="0"/>
              </a:rPr>
              <a:t>(1970) </a:t>
            </a:r>
            <a:r>
              <a:rPr lang="en-US" altLang="ja-JP" sz="1400" b="1" dirty="0" smtClean="0">
                <a:solidFill>
                  <a:prstClr val="black"/>
                </a:solidFill>
                <a:latin typeface="Times New Roman" pitchFamily="18" charset="0"/>
                <a:ea typeface="ＭＳ Ｐゴシック" pitchFamily="50" charset="-128"/>
                <a:cs typeface="Times New Roman" pitchFamily="18" charset="0"/>
              </a:rPr>
              <a:t>445</a:t>
            </a:r>
          </a:p>
        </p:txBody>
      </p:sp>
      <p:sp>
        <p:nvSpPr>
          <p:cNvPr id="12" name="テキスト ボックス 11"/>
          <p:cNvSpPr txBox="1"/>
          <p:nvPr/>
        </p:nvSpPr>
        <p:spPr>
          <a:xfrm>
            <a:off x="6444208" y="1321023"/>
            <a:ext cx="2355068" cy="307777"/>
          </a:xfrm>
          <a:prstGeom prst="rect">
            <a:avLst/>
          </a:prstGeom>
          <a:solidFill>
            <a:schemeClr val="bg1"/>
          </a:solidFill>
          <a:ln>
            <a:solidFill>
              <a:schemeClr val="tx1"/>
            </a:solidFill>
          </a:ln>
        </p:spPr>
        <p:txBody>
          <a:bodyPr wrap="none" rtlCol="0">
            <a:spAutoFit/>
          </a:bodyPr>
          <a:lstStyle/>
          <a:p>
            <a:r>
              <a:rPr lang="en-US" altLang="ja-JP" sz="1400" b="1" dirty="0" smtClean="0">
                <a:solidFill>
                  <a:prstClr val="black"/>
                </a:solidFill>
                <a:latin typeface="Times New Roman" pitchFamily="18" charset="0"/>
                <a:ea typeface="ＭＳ Ｐゴシック" pitchFamily="50" charset="-128"/>
                <a:cs typeface="Times New Roman" pitchFamily="18" charset="0"/>
              </a:rPr>
              <a:t>Strangeness production C.S.</a:t>
            </a:r>
            <a:endParaRPr lang="ja-JP" altLang="en-US" sz="1400" b="1" dirty="0">
              <a:solidFill>
                <a:prstClr val="black"/>
              </a:solidFill>
              <a:latin typeface="Times New Roman" pitchFamily="18" charset="0"/>
              <a:cs typeface="Times New Roman" pitchFamily="18" charset="0"/>
            </a:endParaRPr>
          </a:p>
        </p:txBody>
      </p:sp>
      <p:sp>
        <p:nvSpPr>
          <p:cNvPr id="13" name="スライド番号プレースホルダー 3"/>
          <p:cNvSpPr>
            <a:spLocks noGrp="1"/>
          </p:cNvSpPr>
          <p:nvPr>
            <p:ph type="sldNum" sz="quarter" idx="12"/>
          </p:nvPr>
        </p:nvSpPr>
        <p:spPr>
          <a:xfrm>
            <a:off x="8582025" y="0"/>
            <a:ext cx="561975" cy="365125"/>
          </a:xfrm>
        </p:spPr>
        <p:txBody>
          <a:bodyPr/>
          <a:lstStyle/>
          <a:p>
            <a:fld id="{D2D8002D-B5B0-4BAC-B1F6-782DDCCE6D9C}" type="slidenum">
              <a:rPr lang="ja-JP" altLang="en-US" smtClean="0">
                <a:solidFill>
                  <a:prstClr val="black"/>
                </a:solidFill>
              </a:rPr>
              <a:pPr/>
              <a:t>64</a:t>
            </a:fld>
            <a:endParaRPr lang="ja-JP" altLang="en-US" dirty="0">
              <a:solidFill>
                <a:prstClr val="black"/>
              </a:solidFill>
            </a:endParaRPr>
          </a:p>
        </p:txBody>
      </p:sp>
    </p:spTree>
    <p:extLst>
      <p:ext uri="{BB962C8B-B14F-4D97-AF65-F5344CB8AC3E}">
        <p14:creationId xmlns:p14="http://schemas.microsoft.com/office/powerpoint/2010/main" val="386265093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String model for JAM</a:t>
            </a:r>
            <a:endParaRPr kumimoji="1" lang="ja-JP" altLang="en-US" dirty="0"/>
          </a:p>
        </p:txBody>
      </p:sp>
      <p:sp>
        <p:nvSpPr>
          <p:cNvPr id="3" name="コンテンツ プレースホルダー 2"/>
          <p:cNvSpPr>
            <a:spLocks noGrp="1"/>
          </p:cNvSpPr>
          <p:nvPr>
            <p:ph idx="1"/>
          </p:nvPr>
        </p:nvSpPr>
        <p:spPr>
          <a:xfrm>
            <a:off x="395536" y="1124744"/>
            <a:ext cx="8424936" cy="5616624"/>
          </a:xfrm>
        </p:spPr>
        <p:txBody>
          <a:bodyPr>
            <a:normAutofit fontScale="70000" lnSpcReduction="20000"/>
          </a:bodyPr>
          <a:lstStyle/>
          <a:p>
            <a:pPr>
              <a:buNone/>
            </a:pPr>
            <a:r>
              <a:rPr lang="en-US" altLang="ja-JP" dirty="0" smtClean="0">
                <a:latin typeface="+mn-lt"/>
                <a:ea typeface="+mj-ea"/>
              </a:rPr>
              <a:t>String model</a:t>
            </a:r>
            <a:r>
              <a:rPr lang="ja-JP" altLang="en-US" dirty="0">
                <a:latin typeface="+mn-lt"/>
                <a:ea typeface="+mj-ea"/>
              </a:rPr>
              <a:t> </a:t>
            </a:r>
            <a:r>
              <a:rPr lang="en-US" altLang="ja-JP" dirty="0" smtClean="0">
                <a:latin typeface="+mn-lt"/>
                <a:ea typeface="+mj-ea"/>
              </a:rPr>
              <a:t>region in JAM: 4 GeV &lt;</a:t>
            </a:r>
            <a:r>
              <a:rPr lang="ja-JP" altLang="en-US" dirty="0" smtClean="0">
                <a:latin typeface="+mn-lt"/>
                <a:ea typeface="+mj-ea"/>
              </a:rPr>
              <a:t>√</a:t>
            </a:r>
            <a:r>
              <a:rPr lang="en-US" altLang="ja-JP" dirty="0" smtClean="0">
                <a:latin typeface="+mn-lt"/>
                <a:ea typeface="+mj-ea"/>
              </a:rPr>
              <a:t>s &lt; 10 GeV</a:t>
            </a:r>
            <a:r>
              <a:rPr lang="ja-JP" altLang="en-US" dirty="0">
                <a:latin typeface="+mn-lt"/>
                <a:ea typeface="+mj-ea"/>
              </a:rPr>
              <a:t> </a:t>
            </a:r>
            <a:r>
              <a:rPr lang="en-US" altLang="ja-JP" dirty="0" smtClean="0">
                <a:latin typeface="+mn-lt"/>
                <a:ea typeface="+mj-ea"/>
              </a:rPr>
              <a:t>(~6.2 GeV for 20 GeV/c)</a:t>
            </a:r>
          </a:p>
          <a:p>
            <a:r>
              <a:rPr lang="en-US" altLang="ja-JP" dirty="0" smtClean="0">
                <a:latin typeface="+mn-lt"/>
                <a:ea typeface="+mj-ea"/>
              </a:rPr>
              <a:t>String production by hadron-hadron collision</a:t>
            </a:r>
          </a:p>
          <a:p>
            <a:pPr lvl="1"/>
            <a:r>
              <a:rPr lang="en-US" altLang="ja-JP" dirty="0" smtClean="0">
                <a:latin typeface="+mn-lt"/>
                <a:ea typeface="+mj-ea"/>
              </a:rPr>
              <a:t>String(hadron) + String(hadron)</a:t>
            </a:r>
            <a:r>
              <a:rPr lang="ja-JP" altLang="en-US" dirty="0" smtClean="0">
                <a:latin typeface="+mn-lt"/>
                <a:ea typeface="+mj-ea"/>
              </a:rPr>
              <a:t>→</a:t>
            </a:r>
            <a:r>
              <a:rPr lang="en-US" altLang="ja-JP" dirty="0" err="1" smtClean="0">
                <a:latin typeface="+mn-lt"/>
                <a:ea typeface="+mj-ea"/>
              </a:rPr>
              <a:t>st</a:t>
            </a:r>
            <a:r>
              <a:rPr lang="en-US" altLang="ja-JP" dirty="0" smtClean="0">
                <a:latin typeface="+mn-lt"/>
                <a:ea typeface="+mj-ea"/>
              </a:rPr>
              <a:t>(</a:t>
            </a:r>
            <a:r>
              <a:rPr lang="en-US" altLang="ja-JP" dirty="0" err="1" smtClean="0">
                <a:latin typeface="+mn-lt"/>
                <a:ea typeface="+mj-ea"/>
              </a:rPr>
              <a:t>qq</a:t>
            </a:r>
            <a:r>
              <a:rPr lang="en-US" altLang="ja-JP" baseline="-25000" dirty="0" err="1" smtClean="0">
                <a:latin typeface="+mn-lt"/>
                <a:ea typeface="+mj-ea"/>
              </a:rPr>
              <a:t>bar</a:t>
            </a:r>
            <a:r>
              <a:rPr lang="en-US" altLang="ja-JP" dirty="0" smtClean="0">
                <a:latin typeface="+mn-lt"/>
                <a:ea typeface="+mj-ea"/>
              </a:rPr>
              <a:t>) + </a:t>
            </a:r>
            <a:r>
              <a:rPr lang="en-US" altLang="ja-JP" dirty="0" err="1" smtClean="0">
                <a:latin typeface="+mn-lt"/>
                <a:ea typeface="+mj-ea"/>
              </a:rPr>
              <a:t>st</a:t>
            </a:r>
            <a:r>
              <a:rPr lang="en-US" altLang="ja-JP" dirty="0" smtClean="0">
                <a:latin typeface="+mn-lt"/>
                <a:ea typeface="+mj-ea"/>
              </a:rPr>
              <a:t>(</a:t>
            </a:r>
            <a:r>
              <a:rPr lang="en-US" altLang="ja-JP" dirty="0" err="1" smtClean="0">
                <a:latin typeface="+mn-lt"/>
                <a:ea typeface="+mj-ea"/>
              </a:rPr>
              <a:t>qqq</a:t>
            </a:r>
            <a:r>
              <a:rPr lang="en-US" altLang="ja-JP" dirty="0" smtClean="0">
                <a:latin typeface="+mn-lt"/>
                <a:ea typeface="+mj-ea"/>
              </a:rPr>
              <a:t>) + </a:t>
            </a:r>
            <a:r>
              <a:rPr lang="en-US" altLang="ja-JP" dirty="0" err="1" smtClean="0">
                <a:latin typeface="+mn-lt"/>
                <a:ea typeface="+mj-ea"/>
              </a:rPr>
              <a:t>st</a:t>
            </a:r>
            <a:r>
              <a:rPr lang="en-US" altLang="ja-JP" dirty="0" smtClean="0">
                <a:latin typeface="+mn-lt"/>
                <a:ea typeface="+mj-ea"/>
              </a:rPr>
              <a:t>(</a:t>
            </a:r>
            <a:r>
              <a:rPr lang="en-US" altLang="ja-JP" dirty="0" err="1" smtClean="0">
                <a:latin typeface="+mn-lt"/>
                <a:ea typeface="+mj-ea"/>
              </a:rPr>
              <a:t>qq</a:t>
            </a:r>
            <a:r>
              <a:rPr lang="en-US" altLang="ja-JP" baseline="-25000" dirty="0" err="1" smtClean="0">
                <a:latin typeface="+mn-lt"/>
                <a:ea typeface="+mj-ea"/>
              </a:rPr>
              <a:t>bar</a:t>
            </a:r>
            <a:r>
              <a:rPr lang="en-US" altLang="ja-JP" dirty="0" smtClean="0">
                <a:latin typeface="+mn-lt"/>
                <a:ea typeface="+mj-ea"/>
              </a:rPr>
              <a:t>) + …</a:t>
            </a:r>
          </a:p>
          <a:p>
            <a:r>
              <a:rPr lang="en-US" altLang="ja-JP" dirty="0" smtClean="0">
                <a:latin typeface="+mn-lt"/>
                <a:ea typeface="+mj-ea"/>
              </a:rPr>
              <a:t>String collision</a:t>
            </a:r>
          </a:p>
          <a:p>
            <a:pPr lvl="1"/>
            <a:r>
              <a:rPr lang="en-US" altLang="ja-JP" dirty="0" smtClean="0">
                <a:latin typeface="+mn-lt"/>
                <a:ea typeface="+mj-ea"/>
              </a:rPr>
              <a:t>Not considered: Hadronization at first </a:t>
            </a:r>
            <a:r>
              <a:rPr lang="ja-JP" altLang="en-US" dirty="0" smtClean="0">
                <a:latin typeface="+mn-lt"/>
                <a:ea typeface="+mj-ea"/>
              </a:rPr>
              <a:t>⇒ </a:t>
            </a:r>
            <a:r>
              <a:rPr lang="en-US" altLang="ja-JP" dirty="0" smtClean="0">
                <a:latin typeface="+mn-lt"/>
                <a:ea typeface="+mj-ea"/>
              </a:rPr>
              <a:t>Hadron-hadron collisions</a:t>
            </a:r>
          </a:p>
          <a:p>
            <a:pPr lvl="1"/>
            <a:r>
              <a:rPr lang="en-US" altLang="ja-JP" dirty="0" smtClean="0">
                <a:latin typeface="+mn-lt"/>
                <a:ea typeface="+mj-ea"/>
              </a:rPr>
              <a:t>Color flux between strings was not also considered.</a:t>
            </a:r>
          </a:p>
          <a:p>
            <a:endParaRPr lang="en-US" altLang="ja-JP" dirty="0" smtClean="0">
              <a:latin typeface="+mn-lt"/>
              <a:ea typeface="+mj-ea"/>
            </a:endParaRPr>
          </a:p>
          <a:p>
            <a:pPr>
              <a:buNone/>
            </a:pPr>
            <a:r>
              <a:rPr lang="en-US" altLang="ja-JP" dirty="0" smtClean="0">
                <a:latin typeface="+mn-lt"/>
                <a:ea typeface="+mj-ea"/>
              </a:rPr>
              <a:t>Hadronization model: </a:t>
            </a:r>
            <a:r>
              <a:rPr lang="en-US" altLang="ja-JP" dirty="0" smtClean="0">
                <a:solidFill>
                  <a:schemeClr val="tx2"/>
                </a:solidFill>
                <a:latin typeface="+mn-lt"/>
                <a:ea typeface="+mj-ea"/>
              </a:rPr>
              <a:t>Lund model</a:t>
            </a:r>
          </a:p>
          <a:p>
            <a:r>
              <a:rPr lang="en-US" altLang="ja-JP" dirty="0" smtClean="0">
                <a:latin typeface="+mn-lt"/>
                <a:ea typeface="+mj-ea"/>
              </a:rPr>
              <a:t>qqbar</a:t>
            </a:r>
            <a:r>
              <a:rPr lang="ja-JP" altLang="en-US" dirty="0" smtClean="0">
                <a:latin typeface="+mn-lt"/>
                <a:ea typeface="+mj-ea"/>
              </a:rPr>
              <a:t> </a:t>
            </a:r>
            <a:r>
              <a:rPr lang="en-US" altLang="ja-JP" dirty="0" smtClean="0">
                <a:latin typeface="+mn-lt"/>
                <a:ea typeface="+mj-ea"/>
              </a:rPr>
              <a:t>production rate: </a:t>
            </a:r>
            <a:r>
              <a:rPr lang="en-US" altLang="ja-JP" dirty="0" err="1" smtClean="0">
                <a:latin typeface="+mn-lt"/>
                <a:ea typeface="+mj-ea"/>
              </a:rPr>
              <a:t>uu</a:t>
            </a:r>
            <a:r>
              <a:rPr lang="en-US" altLang="ja-JP" baseline="-25000" dirty="0" err="1" smtClean="0"/>
              <a:t>bar</a:t>
            </a:r>
            <a:r>
              <a:rPr lang="en-US" altLang="ja-JP" dirty="0" smtClean="0">
                <a:latin typeface="+mn-lt"/>
                <a:ea typeface="+mj-ea"/>
              </a:rPr>
              <a:t>: </a:t>
            </a:r>
            <a:r>
              <a:rPr lang="en-US" altLang="ja-JP" dirty="0" err="1" smtClean="0">
                <a:latin typeface="+mn-lt"/>
                <a:ea typeface="+mj-ea"/>
              </a:rPr>
              <a:t>dd</a:t>
            </a:r>
            <a:r>
              <a:rPr lang="en-US" altLang="ja-JP" baseline="-25000" dirty="0" err="1" smtClean="0"/>
              <a:t>bar</a:t>
            </a:r>
            <a:r>
              <a:rPr lang="en-US" altLang="ja-JP" dirty="0" smtClean="0">
                <a:latin typeface="+mn-lt"/>
                <a:ea typeface="+mj-ea"/>
              </a:rPr>
              <a:t> : </a:t>
            </a:r>
            <a:r>
              <a:rPr lang="en-US" altLang="ja-JP" dirty="0" err="1" smtClean="0">
                <a:latin typeface="+mn-lt"/>
                <a:ea typeface="+mj-ea"/>
              </a:rPr>
              <a:t>ss</a:t>
            </a:r>
            <a:r>
              <a:rPr lang="en-US" altLang="ja-JP" baseline="-25000" dirty="0" err="1" smtClean="0"/>
              <a:t>bar</a:t>
            </a:r>
            <a:r>
              <a:rPr lang="en-US" altLang="ja-JP" dirty="0" smtClean="0">
                <a:latin typeface="+mn-lt"/>
                <a:ea typeface="+mj-ea"/>
              </a:rPr>
              <a:t>: </a:t>
            </a:r>
            <a:r>
              <a:rPr lang="en-US" altLang="ja-JP" dirty="0" err="1" smtClean="0">
                <a:latin typeface="+mn-lt"/>
                <a:ea typeface="+mj-ea"/>
              </a:rPr>
              <a:t>cc</a:t>
            </a:r>
            <a:r>
              <a:rPr lang="en-US" altLang="ja-JP" baseline="-25000" dirty="0" err="1" smtClean="0"/>
              <a:t>bar</a:t>
            </a:r>
            <a:r>
              <a:rPr lang="en-US" altLang="ja-JP" dirty="0" smtClean="0">
                <a:latin typeface="+mn-lt"/>
                <a:ea typeface="+mj-ea"/>
              </a:rPr>
              <a:t> = 1 : 1 : 0.3 : 10</a:t>
            </a:r>
            <a:r>
              <a:rPr lang="en-US" altLang="ja-JP" baseline="30000" dirty="0" smtClean="0">
                <a:latin typeface="+mn-lt"/>
                <a:ea typeface="+mj-ea"/>
              </a:rPr>
              <a:t>-11</a:t>
            </a:r>
            <a:endParaRPr lang="en-US" altLang="ja-JP" dirty="0" smtClean="0">
              <a:latin typeface="+mn-lt"/>
              <a:ea typeface="+mj-ea"/>
            </a:endParaRPr>
          </a:p>
          <a:p>
            <a:r>
              <a:rPr lang="en-US" altLang="ja-JP" dirty="0" smtClean="0">
                <a:latin typeface="+mn-lt"/>
                <a:ea typeface="+mj-ea"/>
              </a:rPr>
              <a:t>Input of production rate </a:t>
            </a:r>
            <a:r>
              <a:rPr lang="en-US" altLang="ja-JP" dirty="0">
                <a:latin typeface="+mn-lt"/>
                <a:ea typeface="+mj-ea"/>
              </a:rPr>
              <a:t>not </a:t>
            </a:r>
            <a:r>
              <a:rPr lang="en-US" altLang="ja-JP" dirty="0" smtClean="0">
                <a:latin typeface="+mn-lt"/>
                <a:ea typeface="+mj-ea"/>
              </a:rPr>
              <a:t>obeyed to the spin</a:t>
            </a:r>
            <a:r>
              <a:rPr lang="ja-JP" altLang="en-US" dirty="0" smtClean="0">
                <a:latin typeface="+mn-lt"/>
                <a:ea typeface="+mj-ea"/>
              </a:rPr>
              <a:t> </a:t>
            </a:r>
            <a:r>
              <a:rPr lang="en-US" altLang="ja-JP" dirty="0" smtClean="0">
                <a:latin typeface="+mn-lt"/>
                <a:ea typeface="+mj-ea"/>
              </a:rPr>
              <a:t>(</a:t>
            </a:r>
            <a:r>
              <a:rPr lang="en-US" altLang="ja-JP" baseline="30000" dirty="0" smtClean="0">
                <a:latin typeface="+mn-lt"/>
                <a:ea typeface="+mj-ea"/>
              </a:rPr>
              <a:t>3</a:t>
            </a:r>
            <a:r>
              <a:rPr lang="en-US" altLang="ja-JP" dirty="0" smtClean="0">
                <a:latin typeface="+mn-lt"/>
                <a:ea typeface="+mj-ea"/>
              </a:rPr>
              <a:t>S</a:t>
            </a:r>
            <a:r>
              <a:rPr lang="en-US" altLang="ja-JP" baseline="-25000" dirty="0" smtClean="0">
                <a:latin typeface="+mn-lt"/>
                <a:ea typeface="+mj-ea"/>
              </a:rPr>
              <a:t>1</a:t>
            </a:r>
            <a:r>
              <a:rPr lang="en-US" altLang="ja-JP" dirty="0" smtClean="0">
                <a:latin typeface="+mn-lt"/>
                <a:ea typeface="+mj-ea"/>
              </a:rPr>
              <a:t>, </a:t>
            </a:r>
            <a:r>
              <a:rPr lang="en-US" altLang="ja-JP" baseline="30000" dirty="0" smtClean="0">
                <a:latin typeface="+mn-lt"/>
                <a:ea typeface="+mj-ea"/>
              </a:rPr>
              <a:t>1</a:t>
            </a:r>
            <a:r>
              <a:rPr lang="en-US" altLang="ja-JP" dirty="0" smtClean="0">
                <a:latin typeface="+mn-lt"/>
                <a:ea typeface="+mj-ea"/>
              </a:rPr>
              <a:t>S</a:t>
            </a:r>
            <a:r>
              <a:rPr lang="en-US" altLang="ja-JP" baseline="-25000" dirty="0" smtClean="0">
                <a:latin typeface="+mn-lt"/>
                <a:ea typeface="+mj-ea"/>
              </a:rPr>
              <a:t>0</a:t>
            </a:r>
            <a:r>
              <a:rPr lang="en-US" altLang="ja-JP" dirty="0" smtClean="0">
                <a:latin typeface="+mn-lt"/>
                <a:ea typeface="+mj-ea"/>
              </a:rPr>
              <a:t>)</a:t>
            </a:r>
            <a:r>
              <a:rPr lang="ja-JP" altLang="en-US" dirty="0">
                <a:latin typeface="+mn-lt"/>
                <a:ea typeface="+mj-ea"/>
              </a:rPr>
              <a:t> </a:t>
            </a:r>
            <a:r>
              <a:rPr lang="en-US" altLang="ja-JP" dirty="0" smtClean="0">
                <a:latin typeface="+mn-lt"/>
                <a:ea typeface="+mj-ea"/>
              </a:rPr>
              <a:t>statistics</a:t>
            </a:r>
          </a:p>
          <a:p>
            <a:pPr lvl="1"/>
            <a:r>
              <a:rPr lang="en-US" altLang="ja-JP" dirty="0" smtClean="0">
                <a:latin typeface="Symbol" pitchFamily="18" charset="2"/>
                <a:ea typeface="+mj-ea"/>
              </a:rPr>
              <a:t>r</a:t>
            </a:r>
            <a:r>
              <a:rPr lang="en-US" altLang="ja-JP" dirty="0" smtClean="0">
                <a:latin typeface="+mn-lt"/>
                <a:ea typeface="+mj-ea"/>
              </a:rPr>
              <a:t>/(</a:t>
            </a:r>
            <a:r>
              <a:rPr lang="en-US" altLang="ja-JP" dirty="0" err="1" smtClean="0">
                <a:latin typeface="Symbol" pitchFamily="18" charset="2"/>
                <a:ea typeface="+mj-ea"/>
              </a:rPr>
              <a:t>p</a:t>
            </a:r>
            <a:r>
              <a:rPr lang="en-US" altLang="ja-JP" dirty="0" err="1" smtClean="0">
                <a:latin typeface="+mn-lt"/>
                <a:ea typeface="+mj-ea"/>
              </a:rPr>
              <a:t>+</a:t>
            </a:r>
            <a:r>
              <a:rPr lang="en-US" altLang="ja-JP" dirty="0" err="1" smtClean="0">
                <a:latin typeface="Symbol" pitchFamily="18" charset="2"/>
                <a:ea typeface="+mj-ea"/>
              </a:rPr>
              <a:t>r</a:t>
            </a:r>
            <a:r>
              <a:rPr lang="en-US" altLang="ja-JP" dirty="0" smtClean="0">
                <a:latin typeface="+mn-lt"/>
                <a:ea typeface="+mj-ea"/>
              </a:rPr>
              <a:t>) = 0.5, </a:t>
            </a:r>
            <a:r>
              <a:rPr lang="ja-JP" altLang="en-US" dirty="0" smtClean="0">
                <a:latin typeface="+mn-lt"/>
                <a:ea typeface="+mj-ea"/>
              </a:rPr>
              <a:t> </a:t>
            </a:r>
            <a:r>
              <a:rPr lang="en-US" altLang="ja-JP" dirty="0" smtClean="0">
                <a:latin typeface="+mn-lt"/>
                <a:ea typeface="+mj-ea"/>
              </a:rPr>
              <a:t>K*/(K+K*)=0.6, </a:t>
            </a:r>
            <a:r>
              <a:rPr lang="ja-JP" altLang="en-US" dirty="0">
                <a:latin typeface="+mn-lt"/>
                <a:ea typeface="+mj-ea"/>
              </a:rPr>
              <a:t> </a:t>
            </a:r>
            <a:r>
              <a:rPr lang="en-US" altLang="ja-JP" dirty="0" smtClean="0">
                <a:latin typeface="+mn-lt"/>
                <a:ea typeface="+mj-ea"/>
              </a:rPr>
              <a:t>D*/(D+D*)=0.75</a:t>
            </a:r>
          </a:p>
          <a:p>
            <a:pPr>
              <a:buNone/>
            </a:pPr>
            <a:r>
              <a:rPr lang="ja-JP" altLang="en-US" dirty="0" smtClean="0">
                <a:latin typeface="+mn-lt"/>
                <a:ea typeface="+mj-ea"/>
              </a:rPr>
              <a:t>＊</a:t>
            </a:r>
            <a:r>
              <a:rPr lang="en-US" altLang="ja-JP" dirty="0" smtClean="0">
                <a:latin typeface="+mn-lt"/>
                <a:ea typeface="+mj-ea"/>
              </a:rPr>
              <a:t>Almost same as of PYTHIA</a:t>
            </a:r>
          </a:p>
          <a:p>
            <a:endParaRPr lang="en-US" altLang="ja-JP" dirty="0" smtClean="0">
              <a:latin typeface="+mn-lt"/>
              <a:ea typeface="+mj-ea"/>
            </a:endParaRPr>
          </a:p>
          <a:p>
            <a:pPr>
              <a:buNone/>
            </a:pPr>
            <a:r>
              <a:rPr lang="en-US" altLang="ja-JP" dirty="0" smtClean="0">
                <a:latin typeface="+mn-lt"/>
                <a:ea typeface="+mj-ea"/>
              </a:rPr>
              <a:t>Difference from PYTHIA</a:t>
            </a:r>
          </a:p>
          <a:p>
            <a:pPr lvl="1"/>
            <a:r>
              <a:rPr lang="en-US" altLang="ja-JP" dirty="0" smtClean="0">
                <a:latin typeface="+mn-lt"/>
                <a:ea typeface="+mj-ea"/>
              </a:rPr>
              <a:t>String collision: Used simplified input model</a:t>
            </a:r>
          </a:p>
          <a:p>
            <a:pPr lvl="1"/>
            <a:r>
              <a:rPr lang="en-US" altLang="ja-JP" dirty="0" smtClean="0">
                <a:latin typeface="+mn-lt"/>
                <a:ea typeface="+mj-ea"/>
              </a:rPr>
              <a:t>Hadronization process: Input parameters of resonances are different.</a:t>
            </a:r>
          </a:p>
          <a:p>
            <a:pPr lvl="1"/>
            <a:r>
              <a:rPr lang="en-US" altLang="ja-JP" dirty="0" smtClean="0">
                <a:latin typeface="+mn-lt"/>
                <a:ea typeface="+mj-ea"/>
              </a:rPr>
              <a:t>Hard process</a:t>
            </a:r>
          </a:p>
          <a:p>
            <a:pPr>
              <a:buNone/>
            </a:pPr>
            <a:r>
              <a:rPr lang="ja-JP" altLang="en-US" dirty="0" smtClean="0">
                <a:latin typeface="+mn-lt"/>
                <a:ea typeface="+mj-ea"/>
              </a:rPr>
              <a:t>⇒</a:t>
            </a:r>
            <a:r>
              <a:rPr lang="en-US" altLang="ja-JP" dirty="0" smtClean="0">
                <a:latin typeface="+mn-lt"/>
                <a:ea typeface="+mj-ea"/>
              </a:rPr>
              <a:t>To be checked by experimental data</a:t>
            </a:r>
          </a:p>
        </p:txBody>
      </p:sp>
      <p:sp>
        <p:nvSpPr>
          <p:cNvPr id="4" name="スライド番号プレースホルダ 3"/>
          <p:cNvSpPr>
            <a:spLocks noGrp="1"/>
          </p:cNvSpPr>
          <p:nvPr>
            <p:ph type="sldNum" sz="quarter" idx="12"/>
          </p:nvPr>
        </p:nvSpPr>
        <p:spPr/>
        <p:txBody>
          <a:bodyPr/>
          <a:lstStyle/>
          <a:p>
            <a:fld id="{D2D8002D-B5B0-4BAC-B1F6-782DDCCE6D9C}" type="slidenum">
              <a:rPr lang="ja-JP" altLang="en-US" smtClean="0">
                <a:solidFill>
                  <a:prstClr val="black"/>
                </a:solidFill>
              </a:rPr>
              <a:pPr/>
              <a:t>65</a:t>
            </a:fld>
            <a:endParaRPr lang="ja-JP" altLang="en-US" dirty="0">
              <a:solidFill>
                <a:prstClr val="black"/>
              </a:solidFill>
            </a:endParaRPr>
          </a:p>
        </p:txBody>
      </p:sp>
    </p:spTree>
    <p:extLst>
      <p:ext uri="{BB962C8B-B14F-4D97-AF65-F5344CB8AC3E}">
        <p14:creationId xmlns:p14="http://schemas.microsoft.com/office/powerpoint/2010/main" val="275900077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406" r="5713"/>
          <a:stretch/>
        </p:blipFill>
        <p:spPr bwMode="auto">
          <a:xfrm>
            <a:off x="4377718" y="1035373"/>
            <a:ext cx="4298738" cy="2490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124744"/>
            <a:ext cx="3924436"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p:txBody>
          <a:bodyPr/>
          <a:lstStyle/>
          <a:p>
            <a:r>
              <a:rPr kumimoji="1" lang="en-US" altLang="ja-JP" dirty="0" smtClean="0"/>
              <a:t>JAM </a:t>
            </a:r>
            <a:r>
              <a:rPr lang="en-US" altLang="ja-JP" dirty="0" smtClean="0"/>
              <a:t>simulation </a:t>
            </a:r>
            <a:r>
              <a:rPr kumimoji="1" lang="en-US" altLang="ja-JP" dirty="0" smtClean="0"/>
              <a:t>check</a:t>
            </a:r>
            <a:endParaRPr kumimoji="1" lang="ja-JP" altLang="en-US" dirty="0"/>
          </a:p>
        </p:txBody>
      </p:sp>
      <p:sp>
        <p:nvSpPr>
          <p:cNvPr id="3" name="コンテンツ プレースホルダ 2"/>
          <p:cNvSpPr>
            <a:spLocks noGrp="1"/>
          </p:cNvSpPr>
          <p:nvPr>
            <p:ph idx="1"/>
          </p:nvPr>
        </p:nvSpPr>
        <p:spPr>
          <a:xfrm>
            <a:off x="590872" y="4077072"/>
            <a:ext cx="8229600" cy="2736304"/>
          </a:xfrm>
        </p:spPr>
        <p:txBody>
          <a:bodyPr>
            <a:normAutofit fontScale="70000" lnSpcReduction="20000"/>
          </a:bodyPr>
          <a:lstStyle/>
          <a:p>
            <a:pPr>
              <a:buNone/>
            </a:pPr>
            <a:r>
              <a:rPr lang="en-US" altLang="ja-JP" dirty="0" smtClean="0">
                <a:ea typeface="ＭＳ Ｐゴシック" pitchFamily="50" charset="-128"/>
              </a:rPr>
              <a:t>Old data</a:t>
            </a:r>
            <a:r>
              <a:rPr lang="en-US" altLang="ja-JP" dirty="0" smtClean="0"/>
              <a:t> by</a:t>
            </a:r>
            <a:r>
              <a:rPr kumimoji="1" lang="en-US" altLang="ja-JP" dirty="0" smtClean="0"/>
              <a:t> BNL &amp; CERN: </a:t>
            </a:r>
          </a:p>
          <a:p>
            <a:pPr>
              <a:buNone/>
            </a:pPr>
            <a:r>
              <a:rPr lang="en-US" altLang="ja-JP" dirty="0" smtClean="0"/>
              <a:t>Invariant mass: M(</a:t>
            </a:r>
            <a:r>
              <a:rPr lang="en-US" altLang="ja-JP" dirty="0" err="1" smtClean="0"/>
              <a:t>K</a:t>
            </a:r>
            <a:r>
              <a:rPr lang="en-US" altLang="ja-JP" baseline="30000" dirty="0" err="1" smtClean="0"/>
              <a:t>+</a:t>
            </a:r>
            <a:r>
              <a:rPr lang="en-US" altLang="ja-JP" dirty="0" err="1" smtClean="0">
                <a:latin typeface="Symbol" pitchFamily="18" charset="2"/>
              </a:rPr>
              <a:t>p</a:t>
            </a:r>
            <a:r>
              <a:rPr lang="en-US" altLang="ja-JP" baseline="30000" dirty="0" err="1" smtClean="0">
                <a:latin typeface="Symbol" pitchFamily="18" charset="2"/>
              </a:rPr>
              <a:t>-</a:t>
            </a:r>
            <a:r>
              <a:rPr lang="en-US" altLang="ja-JP" dirty="0" err="1" smtClean="0">
                <a:latin typeface="Symbol" pitchFamily="18" charset="2"/>
              </a:rPr>
              <a:t>p</a:t>
            </a:r>
            <a:r>
              <a:rPr lang="en-US" altLang="ja-JP" baseline="30000" dirty="0" smtClean="0">
                <a:latin typeface="Symbol" pitchFamily="18" charset="2"/>
              </a:rPr>
              <a:t>-</a:t>
            </a:r>
            <a:r>
              <a:rPr lang="en-US" altLang="ja-JP" dirty="0" smtClean="0"/>
              <a:t>) </a:t>
            </a:r>
            <a:r>
              <a:rPr lang="en-US" altLang="ja-JP" dirty="0"/>
              <a:t>&amp; </a:t>
            </a:r>
            <a:r>
              <a:rPr lang="en-US" altLang="ja-JP" dirty="0" smtClean="0"/>
              <a:t>M(K</a:t>
            </a:r>
            <a:r>
              <a:rPr lang="en-US" altLang="ja-JP" baseline="30000" dirty="0" smtClean="0"/>
              <a:t>+ </a:t>
            </a:r>
            <a:r>
              <a:rPr lang="en-US" altLang="ja-JP" dirty="0" smtClean="0">
                <a:latin typeface="Symbol" pitchFamily="18" charset="2"/>
              </a:rPr>
              <a:t>p</a:t>
            </a:r>
            <a:r>
              <a:rPr lang="en-US" altLang="ja-JP" baseline="30000" dirty="0" smtClean="0">
                <a:latin typeface="Symbol" pitchFamily="18" charset="2"/>
              </a:rPr>
              <a:t>-</a:t>
            </a:r>
            <a:r>
              <a:rPr lang="en-US" altLang="ja-JP" dirty="0" smtClean="0"/>
              <a:t>) </a:t>
            </a:r>
            <a:endParaRPr kumimoji="1" lang="en-US" altLang="ja-JP" dirty="0" smtClean="0"/>
          </a:p>
          <a:p>
            <a:pPr lvl="1"/>
            <a:r>
              <a:rPr lang="ja-JP" altLang="en-US" dirty="0" smtClean="0"/>
              <a:t> </a:t>
            </a:r>
            <a:r>
              <a:rPr lang="en-US" altLang="ja-JP" dirty="0" smtClean="0">
                <a:latin typeface="Symbol" pitchFamily="18" charset="2"/>
                <a:ea typeface="ＭＳ Ｐゴシック" pitchFamily="50" charset="-128"/>
              </a:rPr>
              <a:t>p</a:t>
            </a:r>
            <a:r>
              <a:rPr lang="en-US" altLang="ja-JP" baseline="30000" dirty="0" smtClean="0">
                <a:latin typeface="Symbol" pitchFamily="18" charset="2"/>
                <a:ea typeface="ＭＳ Ｐゴシック" pitchFamily="50" charset="-128"/>
              </a:rPr>
              <a:t>-</a:t>
            </a:r>
            <a:r>
              <a:rPr lang="en-US" altLang="ja-JP" dirty="0" smtClean="0">
                <a:ea typeface="ＭＳ Ｐゴシック" pitchFamily="50" charset="-128"/>
              </a:rPr>
              <a:t> + p </a:t>
            </a:r>
            <a:r>
              <a:rPr lang="ja-JP" altLang="en-US" dirty="0" smtClean="0">
                <a:ea typeface="ＭＳ Ｐゴシック" pitchFamily="50" charset="-128"/>
              </a:rPr>
              <a:t>→</a:t>
            </a:r>
            <a:r>
              <a:rPr lang="en-US" altLang="ja-JP" dirty="0" smtClean="0">
                <a:ea typeface="ＭＳ Ｐゴシック" pitchFamily="50" charset="-128"/>
              </a:rPr>
              <a:t>Y</a:t>
            </a:r>
            <a:r>
              <a:rPr lang="en-US" altLang="ja-JP" baseline="-25000" dirty="0" smtClean="0">
                <a:ea typeface="ＭＳ Ｐゴシック" pitchFamily="50" charset="-128"/>
              </a:rPr>
              <a:t>c</a:t>
            </a:r>
            <a:r>
              <a:rPr lang="en-US" altLang="ja-JP" dirty="0" smtClean="0">
                <a:ea typeface="ＭＳ Ｐゴシック" pitchFamily="50" charset="-128"/>
              </a:rPr>
              <a:t>* + D*</a:t>
            </a:r>
            <a:r>
              <a:rPr lang="en-US" altLang="ja-JP" baseline="30000" dirty="0" smtClean="0">
                <a:latin typeface="Symbol" pitchFamily="18" charset="2"/>
                <a:ea typeface="ＭＳ Ｐゴシック" pitchFamily="50" charset="-128"/>
              </a:rPr>
              <a:t>-</a:t>
            </a:r>
            <a:r>
              <a:rPr lang="en-US" altLang="ja-JP" dirty="0" smtClean="0">
                <a:ea typeface="ＭＳ Ｐゴシック" pitchFamily="50" charset="-128"/>
              </a:rPr>
              <a:t>  </a:t>
            </a:r>
            <a:r>
              <a:rPr kumimoji="1" lang="en-US" altLang="ja-JP" dirty="0" smtClean="0"/>
              <a:t>@ 13 GeV/c, 19 GeV/c</a:t>
            </a:r>
          </a:p>
          <a:p>
            <a:pPr>
              <a:buNone/>
            </a:pPr>
            <a:endParaRPr lang="en-US" altLang="ja-JP" dirty="0" smtClean="0"/>
          </a:p>
          <a:p>
            <a:r>
              <a:rPr lang="en-US" altLang="ja-JP" dirty="0" smtClean="0">
                <a:solidFill>
                  <a:schemeClr val="tx2"/>
                </a:solidFill>
              </a:rPr>
              <a:t>Background</a:t>
            </a:r>
            <a:r>
              <a:rPr lang="ja-JP" altLang="en-US" dirty="0">
                <a:solidFill>
                  <a:schemeClr val="tx2"/>
                </a:solidFill>
              </a:rPr>
              <a:t> </a:t>
            </a:r>
            <a:r>
              <a:rPr lang="en-US" altLang="ja-JP" dirty="0" smtClean="0">
                <a:solidFill>
                  <a:schemeClr val="tx2"/>
                </a:solidFill>
              </a:rPr>
              <a:t>shape: </a:t>
            </a:r>
            <a:r>
              <a:rPr lang="en-US" altLang="ja-JP" dirty="0" smtClean="0">
                <a:solidFill>
                  <a:schemeClr val="tx2"/>
                </a:solidFill>
                <a:ea typeface="ＭＳ Ｐゴシック" pitchFamily="50" charset="-128"/>
              </a:rPr>
              <a:t>Reproduced</a:t>
            </a:r>
            <a:endParaRPr kumimoji="1" lang="en-US" altLang="ja-JP" dirty="0" smtClean="0">
              <a:solidFill>
                <a:schemeClr val="tx2"/>
              </a:solidFill>
              <a:ea typeface="ＭＳ Ｐゴシック" pitchFamily="50" charset="-128"/>
            </a:endParaRPr>
          </a:p>
          <a:p>
            <a:r>
              <a:rPr lang="en-US" altLang="ja-JP" dirty="0" smtClean="0"/>
              <a:t> D*</a:t>
            </a:r>
            <a:r>
              <a:rPr lang="en-US" altLang="ja-JP" baseline="30000" dirty="0" smtClean="0">
                <a:latin typeface="Symbol" pitchFamily="18" charset="2"/>
              </a:rPr>
              <a:t>-</a:t>
            </a:r>
            <a:r>
              <a:rPr lang="en-US" altLang="ja-JP" dirty="0" smtClean="0"/>
              <a:t> mass region </a:t>
            </a:r>
            <a:r>
              <a:rPr lang="en-US" altLang="ja-JP" dirty="0" smtClean="0">
                <a:ea typeface="ＭＳ Ｐゴシック" pitchFamily="50" charset="-128"/>
              </a:rPr>
              <a:t>(±20 MeV)</a:t>
            </a:r>
            <a:r>
              <a:rPr lang="ja-JP" altLang="en-US" dirty="0">
                <a:ea typeface="ＭＳ Ｐゴシック" pitchFamily="50" charset="-128"/>
              </a:rPr>
              <a:t> </a:t>
            </a:r>
            <a:r>
              <a:rPr lang="en-US" altLang="ja-JP" dirty="0" smtClean="0">
                <a:ea typeface="ＭＳ Ｐゴシック" pitchFamily="50" charset="-128"/>
              </a:rPr>
              <a:t>events</a:t>
            </a:r>
            <a:r>
              <a:rPr lang="ja-JP" altLang="en-US" dirty="0" smtClean="0">
                <a:ea typeface="ＭＳ Ｐゴシック" pitchFamily="50" charset="-128"/>
              </a:rPr>
              <a:t> </a:t>
            </a:r>
            <a:r>
              <a:rPr lang="en-US" altLang="ja-JP" dirty="0" smtClean="0">
                <a:ea typeface="ＭＳ Ｐゴシック" pitchFamily="50" charset="-128"/>
              </a:rPr>
              <a:t>(BNL: 13 </a:t>
            </a:r>
            <a:r>
              <a:rPr lang="en-US" altLang="ja-JP" dirty="0">
                <a:ea typeface="ＭＳ Ｐゴシック" pitchFamily="50" charset="-128"/>
              </a:rPr>
              <a:t>G</a:t>
            </a:r>
            <a:r>
              <a:rPr lang="en-US" altLang="ja-JP" dirty="0" smtClean="0">
                <a:ea typeface="ＭＳ Ｐゴシック" pitchFamily="50" charset="-128"/>
              </a:rPr>
              <a:t>eV/c data)</a:t>
            </a:r>
            <a:endParaRPr kumimoji="1" lang="en-US" altLang="ja-JP" dirty="0" smtClean="0">
              <a:ea typeface="ＭＳ Ｐゴシック" pitchFamily="50" charset="-128"/>
            </a:endParaRPr>
          </a:p>
          <a:p>
            <a:pPr lvl="1"/>
            <a:r>
              <a:rPr lang="en-US" altLang="ja-JP" dirty="0" smtClean="0">
                <a:solidFill>
                  <a:srgbClr val="FF0000"/>
                </a:solidFill>
              </a:rPr>
              <a:t>Data: 230 ± 15 counts</a:t>
            </a:r>
            <a:r>
              <a:rPr lang="ja-JP" altLang="en-US" dirty="0">
                <a:solidFill>
                  <a:srgbClr val="FF0000"/>
                </a:solidFill>
              </a:rPr>
              <a:t> </a:t>
            </a:r>
            <a:r>
              <a:rPr lang="en-US" altLang="ja-JP" dirty="0" smtClean="0">
                <a:solidFill>
                  <a:srgbClr val="FF0000"/>
                </a:solidFill>
              </a:rPr>
              <a:t>(stat.) </a:t>
            </a:r>
            <a:r>
              <a:rPr lang="ja-JP" altLang="en-US" dirty="0" smtClean="0">
                <a:solidFill>
                  <a:srgbClr val="FF0000"/>
                </a:solidFill>
              </a:rPr>
              <a:t>⇔ </a:t>
            </a:r>
            <a:r>
              <a:rPr lang="en-US" altLang="ja-JP" dirty="0" smtClean="0">
                <a:solidFill>
                  <a:srgbClr val="FF0000"/>
                </a:solidFill>
              </a:rPr>
              <a:t>Simulation: 240 ± 50 counts (stat. + sys.)</a:t>
            </a:r>
          </a:p>
          <a:p>
            <a:pPr>
              <a:buNone/>
            </a:pPr>
            <a:r>
              <a:rPr lang="ja-JP" altLang="en-US" dirty="0" smtClean="0"/>
              <a:t>⇒</a:t>
            </a:r>
            <a:r>
              <a:rPr lang="en-US" altLang="ja-JP" dirty="0" smtClean="0"/>
              <a:t> </a:t>
            </a:r>
            <a:r>
              <a:rPr lang="en-US" altLang="ja-JP" dirty="0"/>
              <a:t>Old data background reproduced with small </a:t>
            </a:r>
            <a:r>
              <a:rPr lang="en-US" altLang="ja-JP" dirty="0" smtClean="0"/>
              <a:t>ambiguity (20-30%)</a:t>
            </a:r>
            <a:endParaRPr lang="en-US" altLang="ja-JP" dirty="0" smtClean="0">
              <a:latin typeface="ＭＳ Ｐゴシック" pitchFamily="50" charset="-128"/>
              <a:ea typeface="ＭＳ Ｐゴシック" pitchFamily="50" charset="-128"/>
            </a:endParaRPr>
          </a:p>
        </p:txBody>
      </p:sp>
      <p:cxnSp>
        <p:nvCxnSpPr>
          <p:cNvPr id="12" name="直線矢印コネクタ 11"/>
          <p:cNvCxnSpPr/>
          <p:nvPr/>
        </p:nvCxnSpPr>
        <p:spPr>
          <a:xfrm>
            <a:off x="2339752" y="1628800"/>
            <a:ext cx="0" cy="57606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1776015" y="1290246"/>
            <a:ext cx="995785" cy="338554"/>
          </a:xfrm>
          <a:prstGeom prst="rect">
            <a:avLst/>
          </a:prstGeom>
          <a:noFill/>
        </p:spPr>
        <p:txBody>
          <a:bodyPr wrap="none" rtlCol="0">
            <a:spAutoFit/>
          </a:bodyPr>
          <a:lstStyle/>
          <a:p>
            <a:r>
              <a:rPr lang="en-US" altLang="ja-JP" sz="1600" b="1" dirty="0" smtClean="0">
                <a:solidFill>
                  <a:prstClr val="black"/>
                </a:solidFill>
                <a:cs typeface="Times New Roman" pitchFamily="18" charset="0"/>
              </a:rPr>
              <a:t>D*</a:t>
            </a:r>
            <a:r>
              <a:rPr lang="en-US" altLang="ja-JP" sz="1600" b="1" baseline="30000" dirty="0" smtClean="0">
                <a:solidFill>
                  <a:prstClr val="black"/>
                </a:solidFill>
                <a:latin typeface="Symbol" pitchFamily="18" charset="2"/>
                <a:cs typeface="Times New Roman" pitchFamily="18" charset="0"/>
              </a:rPr>
              <a:t>-</a:t>
            </a:r>
            <a:r>
              <a:rPr lang="en-US" altLang="ja-JP" sz="1600" b="1" dirty="0" smtClean="0">
                <a:solidFill>
                  <a:prstClr val="black"/>
                </a:solidFill>
                <a:cs typeface="Times New Roman" pitchFamily="18" charset="0"/>
              </a:rPr>
              <a:t> mass</a:t>
            </a:r>
            <a:endParaRPr lang="ja-JP" altLang="en-US" sz="1600" b="1" dirty="0">
              <a:solidFill>
                <a:prstClr val="black"/>
              </a:solidFill>
              <a:cs typeface="Times New Roman" pitchFamily="18" charset="0"/>
            </a:endParaRPr>
          </a:p>
        </p:txBody>
      </p:sp>
      <p:sp>
        <p:nvSpPr>
          <p:cNvPr id="15" name="テキスト ボックス 14"/>
          <p:cNvSpPr txBox="1"/>
          <p:nvPr/>
        </p:nvSpPr>
        <p:spPr>
          <a:xfrm>
            <a:off x="7308304" y="3861048"/>
            <a:ext cx="659155" cy="369332"/>
          </a:xfrm>
          <a:prstGeom prst="rect">
            <a:avLst/>
          </a:prstGeom>
          <a:noFill/>
        </p:spPr>
        <p:txBody>
          <a:bodyPr wrap="none" rtlCol="0">
            <a:spAutoFit/>
          </a:bodyPr>
          <a:lstStyle/>
          <a:p>
            <a:r>
              <a:rPr lang="en-US" altLang="ja-JP" b="1" dirty="0" smtClean="0">
                <a:solidFill>
                  <a:prstClr val="black"/>
                </a:solidFill>
                <a:cs typeface="Times New Roman" pitchFamily="18" charset="0"/>
              </a:rPr>
              <a:t>Data</a:t>
            </a:r>
            <a:endParaRPr lang="ja-JP" altLang="en-US" b="1" dirty="0">
              <a:solidFill>
                <a:prstClr val="black"/>
              </a:solidFill>
              <a:cs typeface="Times New Roman" pitchFamily="18" charset="0"/>
            </a:endParaRPr>
          </a:p>
        </p:txBody>
      </p:sp>
      <p:sp>
        <p:nvSpPr>
          <p:cNvPr id="16" name="テキスト ボックス 15"/>
          <p:cNvSpPr txBox="1"/>
          <p:nvPr/>
        </p:nvSpPr>
        <p:spPr>
          <a:xfrm>
            <a:off x="7327247" y="4162468"/>
            <a:ext cx="1781257" cy="369332"/>
          </a:xfrm>
          <a:prstGeom prst="rect">
            <a:avLst/>
          </a:prstGeom>
          <a:noFill/>
        </p:spPr>
        <p:txBody>
          <a:bodyPr wrap="none" rtlCol="0">
            <a:spAutoFit/>
          </a:bodyPr>
          <a:lstStyle/>
          <a:p>
            <a:r>
              <a:rPr lang="en-US" altLang="ja-JP" b="1" dirty="0" smtClean="0">
                <a:solidFill>
                  <a:prstClr val="black"/>
                </a:solidFill>
                <a:cs typeface="Times New Roman" pitchFamily="18" charset="0"/>
              </a:rPr>
              <a:t>JAM simulation</a:t>
            </a:r>
            <a:endParaRPr lang="ja-JP" altLang="en-US" b="1" dirty="0">
              <a:solidFill>
                <a:prstClr val="black"/>
              </a:solidFill>
              <a:cs typeface="Times New Roman" pitchFamily="18" charset="0"/>
            </a:endParaRPr>
          </a:p>
        </p:txBody>
      </p:sp>
      <p:cxnSp>
        <p:nvCxnSpPr>
          <p:cNvPr id="17" name="直線コネクタ 16"/>
          <p:cNvCxnSpPr/>
          <p:nvPr/>
        </p:nvCxnSpPr>
        <p:spPr>
          <a:xfrm>
            <a:off x="6332066" y="4045714"/>
            <a:ext cx="9361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6332066" y="4348813"/>
            <a:ext cx="9361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7127634" y="3573016"/>
            <a:ext cx="1548822" cy="307777"/>
          </a:xfrm>
          <a:prstGeom prst="rect">
            <a:avLst/>
          </a:prstGeom>
          <a:noFill/>
        </p:spPr>
        <p:txBody>
          <a:bodyPr wrap="none" rtlCol="0">
            <a:spAutoFit/>
          </a:bodyPr>
          <a:lstStyle/>
          <a:p>
            <a:r>
              <a:rPr lang="en-US" altLang="ja-JP" sz="1400" b="1" dirty="0" smtClean="0">
                <a:solidFill>
                  <a:prstClr val="black"/>
                </a:solidFill>
                <a:cs typeface="Times New Roman" pitchFamily="18" charset="0"/>
              </a:rPr>
              <a:t>M(</a:t>
            </a:r>
            <a:r>
              <a:rPr lang="en-US" altLang="ja-JP" sz="1400" b="1" dirty="0" err="1" smtClean="0">
                <a:solidFill>
                  <a:prstClr val="black"/>
                </a:solidFill>
                <a:cs typeface="Times New Roman" pitchFamily="18" charset="0"/>
              </a:rPr>
              <a:t>K</a:t>
            </a:r>
            <a:r>
              <a:rPr lang="en-US" altLang="ja-JP" sz="1400" b="1" baseline="30000" dirty="0" err="1" smtClean="0">
                <a:solidFill>
                  <a:prstClr val="black"/>
                </a:solidFill>
                <a:cs typeface="Times New Roman" pitchFamily="18" charset="0"/>
              </a:rPr>
              <a:t>+</a:t>
            </a:r>
            <a:r>
              <a:rPr lang="en-US" altLang="ja-JP" sz="1400" b="1" dirty="0" err="1" smtClean="0">
                <a:solidFill>
                  <a:prstClr val="black"/>
                </a:solidFill>
                <a:latin typeface="Symbol" pitchFamily="18" charset="2"/>
                <a:cs typeface="Times New Roman" pitchFamily="18" charset="0"/>
              </a:rPr>
              <a:t>p</a:t>
            </a:r>
            <a:r>
              <a:rPr lang="en-US" altLang="ja-JP" sz="1400" b="1" baseline="30000" dirty="0" smtClean="0">
                <a:solidFill>
                  <a:prstClr val="black"/>
                </a:solidFill>
                <a:latin typeface="Symbol" pitchFamily="18" charset="2"/>
                <a:cs typeface="Times New Roman" pitchFamily="18" charset="0"/>
              </a:rPr>
              <a:t>-</a:t>
            </a:r>
            <a:r>
              <a:rPr lang="en-US" altLang="ja-JP" sz="1400" b="1" dirty="0" smtClean="0">
                <a:solidFill>
                  <a:prstClr val="black"/>
                </a:solidFill>
                <a:cs typeface="Times New Roman" pitchFamily="18" charset="0"/>
              </a:rPr>
              <a:t>) [GeV/c</a:t>
            </a:r>
            <a:r>
              <a:rPr lang="en-US" altLang="ja-JP" sz="1400" b="1" baseline="30000" dirty="0" smtClean="0">
                <a:solidFill>
                  <a:prstClr val="black"/>
                </a:solidFill>
                <a:cs typeface="Times New Roman" pitchFamily="18" charset="0"/>
              </a:rPr>
              <a:t>2</a:t>
            </a:r>
            <a:r>
              <a:rPr lang="en-US" altLang="ja-JP" sz="1400" b="1" dirty="0" smtClean="0">
                <a:solidFill>
                  <a:prstClr val="black"/>
                </a:solidFill>
                <a:cs typeface="Times New Roman" pitchFamily="18" charset="0"/>
              </a:rPr>
              <a:t>]</a:t>
            </a:r>
            <a:endParaRPr lang="ja-JP" altLang="en-US" sz="1400" b="1" dirty="0">
              <a:solidFill>
                <a:prstClr val="black"/>
              </a:solidFill>
            </a:endParaRPr>
          </a:p>
        </p:txBody>
      </p:sp>
      <p:cxnSp>
        <p:nvCxnSpPr>
          <p:cNvPr id="32" name="直線矢印コネクタ 31"/>
          <p:cNvCxnSpPr/>
          <p:nvPr/>
        </p:nvCxnSpPr>
        <p:spPr>
          <a:xfrm>
            <a:off x="6395234" y="2471410"/>
            <a:ext cx="0" cy="59755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6205499" y="2132856"/>
            <a:ext cx="886781" cy="338554"/>
          </a:xfrm>
          <a:prstGeom prst="rect">
            <a:avLst/>
          </a:prstGeom>
          <a:noFill/>
        </p:spPr>
        <p:txBody>
          <a:bodyPr wrap="none" rtlCol="0">
            <a:spAutoFit/>
          </a:bodyPr>
          <a:lstStyle/>
          <a:p>
            <a:r>
              <a:rPr lang="en-US" altLang="ja-JP" sz="1600" b="1" dirty="0" smtClean="0">
                <a:solidFill>
                  <a:prstClr val="black"/>
                </a:solidFill>
                <a:cs typeface="Times New Roman" pitchFamily="18" charset="0"/>
              </a:rPr>
              <a:t>D</a:t>
            </a:r>
            <a:r>
              <a:rPr lang="en-US" altLang="ja-JP" sz="1600" b="1" baseline="30000" dirty="0" smtClean="0">
                <a:solidFill>
                  <a:prstClr val="black"/>
                </a:solidFill>
                <a:cs typeface="Times New Roman" pitchFamily="18" charset="0"/>
              </a:rPr>
              <a:t>0</a:t>
            </a:r>
            <a:r>
              <a:rPr lang="en-US" altLang="ja-JP" sz="1600" b="1" dirty="0" smtClean="0">
                <a:solidFill>
                  <a:prstClr val="black"/>
                </a:solidFill>
                <a:cs typeface="Times New Roman" pitchFamily="18" charset="0"/>
              </a:rPr>
              <a:t> mass</a:t>
            </a:r>
            <a:endParaRPr lang="ja-JP" altLang="en-US" sz="1600" b="1" dirty="0">
              <a:solidFill>
                <a:prstClr val="black"/>
              </a:solidFill>
              <a:cs typeface="Times New Roman" pitchFamily="18" charset="0"/>
            </a:endParaRPr>
          </a:p>
        </p:txBody>
      </p:sp>
      <p:sp>
        <p:nvSpPr>
          <p:cNvPr id="37" name="テキスト ボックス 36"/>
          <p:cNvSpPr txBox="1"/>
          <p:nvPr/>
        </p:nvSpPr>
        <p:spPr>
          <a:xfrm>
            <a:off x="2570037" y="3573016"/>
            <a:ext cx="1713931" cy="307777"/>
          </a:xfrm>
          <a:prstGeom prst="rect">
            <a:avLst/>
          </a:prstGeom>
          <a:solidFill>
            <a:schemeClr val="bg1"/>
          </a:solidFill>
        </p:spPr>
        <p:txBody>
          <a:bodyPr wrap="none" rtlCol="0">
            <a:spAutoFit/>
          </a:bodyPr>
          <a:lstStyle/>
          <a:p>
            <a:r>
              <a:rPr lang="en-US" altLang="ja-JP" sz="1400" b="1" dirty="0" smtClean="0">
                <a:solidFill>
                  <a:prstClr val="black"/>
                </a:solidFill>
                <a:cs typeface="Times New Roman" pitchFamily="18" charset="0"/>
              </a:rPr>
              <a:t>M(</a:t>
            </a:r>
            <a:r>
              <a:rPr lang="en-US" altLang="ja-JP" sz="1400" b="1" dirty="0" err="1" smtClean="0">
                <a:solidFill>
                  <a:prstClr val="black"/>
                </a:solidFill>
                <a:cs typeface="Times New Roman" pitchFamily="18" charset="0"/>
              </a:rPr>
              <a:t>K</a:t>
            </a:r>
            <a:r>
              <a:rPr lang="en-US" altLang="ja-JP" sz="1400" b="1" baseline="30000" dirty="0" err="1" smtClean="0">
                <a:solidFill>
                  <a:prstClr val="black"/>
                </a:solidFill>
                <a:cs typeface="Times New Roman" pitchFamily="18" charset="0"/>
              </a:rPr>
              <a:t>+</a:t>
            </a:r>
            <a:r>
              <a:rPr lang="en-US" altLang="ja-JP" sz="1400" b="1" dirty="0" err="1" smtClean="0">
                <a:solidFill>
                  <a:prstClr val="black"/>
                </a:solidFill>
                <a:latin typeface="Symbol" pitchFamily="18" charset="2"/>
                <a:cs typeface="Times New Roman" pitchFamily="18" charset="0"/>
              </a:rPr>
              <a:t>p</a:t>
            </a:r>
            <a:r>
              <a:rPr lang="en-US" altLang="ja-JP" sz="1400" b="1" baseline="30000" dirty="0" err="1" smtClean="0">
                <a:solidFill>
                  <a:prstClr val="black"/>
                </a:solidFill>
                <a:latin typeface="Symbol" pitchFamily="18" charset="2"/>
                <a:cs typeface="Times New Roman" pitchFamily="18" charset="0"/>
              </a:rPr>
              <a:t>-</a:t>
            </a:r>
            <a:r>
              <a:rPr lang="en-US" altLang="ja-JP" sz="1400" b="1" dirty="0" err="1">
                <a:solidFill>
                  <a:prstClr val="black"/>
                </a:solidFill>
                <a:latin typeface="Symbol" pitchFamily="18" charset="2"/>
                <a:cs typeface="Times New Roman" pitchFamily="18" charset="0"/>
              </a:rPr>
              <a:t>p</a:t>
            </a:r>
            <a:r>
              <a:rPr lang="en-US" altLang="ja-JP" sz="1400" b="1" baseline="30000" dirty="0">
                <a:solidFill>
                  <a:prstClr val="black"/>
                </a:solidFill>
                <a:latin typeface="Symbol" pitchFamily="18" charset="2"/>
                <a:cs typeface="Times New Roman" pitchFamily="18" charset="0"/>
              </a:rPr>
              <a:t>-</a:t>
            </a:r>
            <a:r>
              <a:rPr lang="en-US" altLang="ja-JP" sz="1400" b="1" dirty="0" smtClean="0">
                <a:solidFill>
                  <a:prstClr val="black"/>
                </a:solidFill>
                <a:cs typeface="Times New Roman" pitchFamily="18" charset="0"/>
              </a:rPr>
              <a:t>) [GeV/c</a:t>
            </a:r>
            <a:r>
              <a:rPr lang="en-US" altLang="ja-JP" sz="1400" b="1" baseline="30000" dirty="0" smtClean="0">
                <a:solidFill>
                  <a:prstClr val="black"/>
                </a:solidFill>
                <a:cs typeface="Times New Roman" pitchFamily="18" charset="0"/>
              </a:rPr>
              <a:t>2</a:t>
            </a:r>
            <a:r>
              <a:rPr lang="en-US" altLang="ja-JP" sz="1400" b="1" dirty="0" smtClean="0">
                <a:solidFill>
                  <a:prstClr val="black"/>
                </a:solidFill>
                <a:cs typeface="Times New Roman" pitchFamily="18" charset="0"/>
              </a:rPr>
              <a:t>]</a:t>
            </a:r>
            <a:endParaRPr lang="ja-JP" altLang="en-US" sz="1400" b="1" dirty="0">
              <a:solidFill>
                <a:prstClr val="black"/>
              </a:solidFill>
            </a:endParaRPr>
          </a:p>
        </p:txBody>
      </p:sp>
      <p:sp>
        <p:nvSpPr>
          <p:cNvPr id="5" name="スライド番号プレースホルダー 4"/>
          <p:cNvSpPr>
            <a:spLocks noGrp="1"/>
          </p:cNvSpPr>
          <p:nvPr>
            <p:ph type="sldNum" sz="quarter" idx="12"/>
          </p:nvPr>
        </p:nvSpPr>
        <p:spPr/>
        <p:txBody>
          <a:bodyPr/>
          <a:lstStyle/>
          <a:p>
            <a:fld id="{D2D8002D-B5B0-4BAC-B1F6-782DDCCE6D9C}" type="slidenum">
              <a:rPr lang="ja-JP" altLang="en-US" smtClean="0">
                <a:solidFill>
                  <a:prstClr val="black"/>
                </a:solidFill>
              </a:rPr>
              <a:pPr/>
              <a:t>66</a:t>
            </a:fld>
            <a:endParaRPr lang="ja-JP" altLang="en-US" dirty="0">
              <a:solidFill>
                <a:prstClr val="black"/>
              </a:solidFill>
            </a:endParaRPr>
          </a:p>
        </p:txBody>
      </p:sp>
      <p:sp>
        <p:nvSpPr>
          <p:cNvPr id="23" name="テキスト ボックス 22"/>
          <p:cNvSpPr txBox="1"/>
          <p:nvPr/>
        </p:nvSpPr>
        <p:spPr>
          <a:xfrm>
            <a:off x="2771800" y="4365104"/>
            <a:ext cx="312906" cy="400110"/>
          </a:xfrm>
          <a:prstGeom prst="rect">
            <a:avLst/>
          </a:prstGeom>
          <a:noFill/>
        </p:spPr>
        <p:txBody>
          <a:bodyPr wrap="none" rtlCol="0">
            <a:spAutoFit/>
          </a:bodyPr>
          <a:lstStyle/>
          <a:p>
            <a:r>
              <a:rPr lang="en-US" altLang="ja-JP" sz="2000" b="1" dirty="0" smtClean="0">
                <a:solidFill>
                  <a:prstClr val="black"/>
                </a:solidFill>
                <a:cs typeface="Times New Roman" pitchFamily="18" charset="0"/>
              </a:rPr>
              <a:t>_</a:t>
            </a:r>
            <a:endParaRPr lang="ja-JP" altLang="en-US" sz="2000" b="1" dirty="0">
              <a:solidFill>
                <a:prstClr val="black"/>
              </a:solidFill>
              <a:cs typeface="Times New Roman" pitchFamily="18" charset="0"/>
            </a:endParaRPr>
          </a:p>
        </p:txBody>
      </p:sp>
      <p:sp>
        <p:nvSpPr>
          <p:cNvPr id="24" name="テキスト ボックス 23"/>
          <p:cNvSpPr txBox="1"/>
          <p:nvPr/>
        </p:nvSpPr>
        <p:spPr>
          <a:xfrm>
            <a:off x="1776015" y="1035373"/>
            <a:ext cx="312906" cy="400110"/>
          </a:xfrm>
          <a:prstGeom prst="rect">
            <a:avLst/>
          </a:prstGeom>
          <a:noFill/>
        </p:spPr>
        <p:txBody>
          <a:bodyPr wrap="none" rtlCol="0">
            <a:spAutoFit/>
          </a:bodyPr>
          <a:lstStyle/>
          <a:p>
            <a:r>
              <a:rPr lang="en-US" altLang="ja-JP" sz="2000" b="1" dirty="0" smtClean="0">
                <a:solidFill>
                  <a:prstClr val="black"/>
                </a:solidFill>
                <a:cs typeface="Times New Roman" pitchFamily="18" charset="0"/>
              </a:rPr>
              <a:t>_</a:t>
            </a:r>
            <a:endParaRPr lang="ja-JP" altLang="en-US" sz="2000" b="1" dirty="0">
              <a:solidFill>
                <a:prstClr val="black"/>
              </a:solidFill>
              <a:cs typeface="Times New Roman" pitchFamily="18" charset="0"/>
            </a:endParaRPr>
          </a:p>
        </p:txBody>
      </p:sp>
      <p:sp>
        <p:nvSpPr>
          <p:cNvPr id="25" name="テキスト ボックス 24"/>
          <p:cNvSpPr txBox="1"/>
          <p:nvPr/>
        </p:nvSpPr>
        <p:spPr>
          <a:xfrm>
            <a:off x="6228184" y="1876762"/>
            <a:ext cx="312906" cy="400110"/>
          </a:xfrm>
          <a:prstGeom prst="rect">
            <a:avLst/>
          </a:prstGeom>
          <a:noFill/>
        </p:spPr>
        <p:txBody>
          <a:bodyPr wrap="none" rtlCol="0">
            <a:spAutoFit/>
          </a:bodyPr>
          <a:lstStyle/>
          <a:p>
            <a:r>
              <a:rPr lang="en-US" altLang="ja-JP" sz="2000" b="1" dirty="0" smtClean="0">
                <a:solidFill>
                  <a:prstClr val="black"/>
                </a:solidFill>
                <a:cs typeface="Times New Roman" pitchFamily="18" charset="0"/>
              </a:rPr>
              <a:t>_</a:t>
            </a:r>
            <a:endParaRPr lang="ja-JP" altLang="en-US" sz="2000" b="1" dirty="0">
              <a:solidFill>
                <a:prstClr val="black"/>
              </a:solidFill>
              <a:cs typeface="Times New Roman" pitchFamily="18" charset="0"/>
            </a:endParaRPr>
          </a:p>
        </p:txBody>
      </p:sp>
      <p:pic>
        <p:nvPicPr>
          <p:cNvPr id="28" name="Picture 7" descr="C:\data\lab\RCNP\Workshop\2013\2013_0830_TAC02\image03\DStarMass_17degree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490" y="1114877"/>
            <a:ext cx="3492388" cy="242091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data\lab\RCNP\Workshop\2013\2013_0830_TAC02\image03\M_KpPim_19_J0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5942" y="1114877"/>
            <a:ext cx="3244490" cy="2446532"/>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p:cNvSpPr txBox="1"/>
          <p:nvPr/>
        </p:nvSpPr>
        <p:spPr>
          <a:xfrm>
            <a:off x="7463051" y="950075"/>
            <a:ext cx="1501437" cy="1138773"/>
          </a:xfrm>
          <a:prstGeom prst="rect">
            <a:avLst/>
          </a:prstGeom>
          <a:solidFill>
            <a:schemeClr val="bg1"/>
          </a:solidFill>
          <a:ln>
            <a:solidFill>
              <a:schemeClr val="tx1"/>
            </a:solidFill>
          </a:ln>
        </p:spPr>
        <p:txBody>
          <a:bodyPr wrap="none" rtlCol="0">
            <a:spAutoFit/>
          </a:bodyPr>
          <a:lstStyle/>
          <a:p>
            <a:r>
              <a:rPr lang="en-US" altLang="ja-JP" sz="1600" b="1" dirty="0" smtClean="0">
                <a:solidFill>
                  <a:prstClr val="black"/>
                </a:solidFill>
                <a:cs typeface="Times New Roman" pitchFamily="18" charset="0"/>
              </a:rPr>
              <a:t>CERN</a:t>
            </a:r>
          </a:p>
          <a:p>
            <a:r>
              <a:rPr lang="en-US" altLang="ja-JP" sz="1600" b="1" dirty="0" smtClean="0">
                <a:solidFill>
                  <a:prstClr val="black"/>
                </a:solidFill>
                <a:cs typeface="Times New Roman" pitchFamily="18" charset="0"/>
              </a:rPr>
              <a:t>19 GeV/c data</a:t>
            </a:r>
            <a:endParaRPr lang="en-US" altLang="ja-JP" sz="1600" b="1" dirty="0">
              <a:solidFill>
                <a:prstClr val="black"/>
              </a:solidFill>
              <a:cs typeface="Times New Roman" pitchFamily="18" charset="0"/>
            </a:endParaRPr>
          </a:p>
          <a:p>
            <a:endParaRPr lang="en-US" altLang="ja-JP" sz="1200" b="1" dirty="0" smtClean="0">
              <a:solidFill>
                <a:prstClr val="black"/>
              </a:solidFill>
              <a:cs typeface="Times New Roman" pitchFamily="18" charset="0"/>
            </a:endParaRPr>
          </a:p>
          <a:p>
            <a:r>
              <a:rPr lang="en-US" altLang="ja-JP" sz="1200" b="1" dirty="0" smtClean="0">
                <a:solidFill>
                  <a:prstClr val="black"/>
                </a:solidFill>
                <a:cs typeface="Times New Roman" pitchFamily="18" charset="0"/>
              </a:rPr>
              <a:t>B. </a:t>
            </a:r>
            <a:r>
              <a:rPr lang="en-US" altLang="ja-JP" sz="1200" b="1" dirty="0" err="1" smtClean="0">
                <a:solidFill>
                  <a:prstClr val="black"/>
                </a:solidFill>
                <a:cs typeface="Times New Roman" pitchFamily="18" charset="0"/>
              </a:rPr>
              <a:t>Ghidini</a:t>
            </a:r>
            <a:r>
              <a:rPr lang="en-US" altLang="ja-JP" sz="1200" b="1" dirty="0" smtClean="0">
                <a:solidFill>
                  <a:prstClr val="black"/>
                </a:solidFill>
                <a:cs typeface="Times New Roman" pitchFamily="18" charset="0"/>
              </a:rPr>
              <a:t> et al.</a:t>
            </a:r>
          </a:p>
          <a:p>
            <a:r>
              <a:rPr lang="en-US" altLang="ja-JP" sz="1200" b="1" dirty="0" smtClean="0">
                <a:solidFill>
                  <a:prstClr val="black"/>
                </a:solidFill>
                <a:cs typeface="Times New Roman" pitchFamily="18" charset="0"/>
              </a:rPr>
              <a:t>NPB 111, 189 (1976)</a:t>
            </a:r>
            <a:endParaRPr lang="ja-JP" altLang="en-US" sz="1200" b="1" dirty="0" smtClean="0">
              <a:solidFill>
                <a:prstClr val="black"/>
              </a:solidFill>
              <a:cs typeface="Times New Roman" pitchFamily="18" charset="0"/>
            </a:endParaRPr>
          </a:p>
        </p:txBody>
      </p:sp>
      <p:sp>
        <p:nvSpPr>
          <p:cNvPr id="22" name="テキスト ボックス 21"/>
          <p:cNvSpPr txBox="1"/>
          <p:nvPr/>
        </p:nvSpPr>
        <p:spPr>
          <a:xfrm>
            <a:off x="2735795" y="950075"/>
            <a:ext cx="1641923" cy="1138773"/>
          </a:xfrm>
          <a:prstGeom prst="rect">
            <a:avLst/>
          </a:prstGeom>
          <a:solidFill>
            <a:schemeClr val="bg1"/>
          </a:solidFill>
          <a:ln>
            <a:solidFill>
              <a:schemeClr val="tx1"/>
            </a:solidFill>
          </a:ln>
        </p:spPr>
        <p:txBody>
          <a:bodyPr wrap="square" rtlCol="0">
            <a:spAutoFit/>
          </a:bodyPr>
          <a:lstStyle/>
          <a:p>
            <a:r>
              <a:rPr lang="en-US" altLang="ja-JP" sz="1600" b="1" dirty="0" smtClean="0">
                <a:solidFill>
                  <a:prstClr val="black"/>
                </a:solidFill>
                <a:cs typeface="Times New Roman" pitchFamily="18" charset="0"/>
              </a:rPr>
              <a:t>BNL</a:t>
            </a:r>
          </a:p>
          <a:p>
            <a:r>
              <a:rPr lang="en-US" altLang="ja-JP" sz="1600" b="1" dirty="0" smtClean="0">
                <a:solidFill>
                  <a:prstClr val="black"/>
                </a:solidFill>
                <a:cs typeface="Times New Roman" pitchFamily="18" charset="0"/>
              </a:rPr>
              <a:t>13 GeV/c data</a:t>
            </a:r>
            <a:endParaRPr lang="en-US" altLang="ja-JP" sz="1600" b="1" dirty="0">
              <a:solidFill>
                <a:prstClr val="black"/>
              </a:solidFill>
              <a:cs typeface="Times New Roman" pitchFamily="18" charset="0"/>
            </a:endParaRPr>
          </a:p>
          <a:p>
            <a:endParaRPr lang="en-US" altLang="ja-JP" sz="1200" b="1" dirty="0" smtClean="0">
              <a:solidFill>
                <a:prstClr val="black"/>
              </a:solidFill>
              <a:cs typeface="Times New Roman" pitchFamily="18" charset="0"/>
            </a:endParaRPr>
          </a:p>
          <a:p>
            <a:r>
              <a:rPr lang="fr-FR" altLang="ja-JP" sz="1200" b="1" dirty="0">
                <a:solidFill>
                  <a:prstClr val="black"/>
                </a:solidFill>
                <a:cs typeface="Times New Roman" pitchFamily="18" charset="0"/>
              </a:rPr>
              <a:t>J.H. Christenson et al. </a:t>
            </a:r>
            <a:endParaRPr lang="fr-FR" altLang="ja-JP" sz="1200" b="1" dirty="0" smtClean="0">
              <a:solidFill>
                <a:prstClr val="black"/>
              </a:solidFill>
              <a:cs typeface="Times New Roman" pitchFamily="18" charset="0"/>
            </a:endParaRPr>
          </a:p>
          <a:p>
            <a:r>
              <a:rPr lang="fr-FR" altLang="ja-JP" sz="1200" b="1" dirty="0" smtClean="0">
                <a:solidFill>
                  <a:prstClr val="black"/>
                </a:solidFill>
                <a:cs typeface="Times New Roman" pitchFamily="18" charset="0"/>
              </a:rPr>
              <a:t>PRL </a:t>
            </a:r>
            <a:r>
              <a:rPr lang="fr-FR" altLang="ja-JP" sz="1200" b="1" dirty="0">
                <a:solidFill>
                  <a:prstClr val="black"/>
                </a:solidFill>
                <a:cs typeface="Times New Roman" pitchFamily="18" charset="0"/>
              </a:rPr>
              <a:t>55, 154 (1985)</a:t>
            </a:r>
          </a:p>
        </p:txBody>
      </p:sp>
    </p:spTree>
    <p:extLst>
      <p:ext uri="{BB962C8B-B14F-4D97-AF65-F5344CB8AC3E}">
        <p14:creationId xmlns:p14="http://schemas.microsoft.com/office/powerpoint/2010/main" val="428540876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JAM simulation check: </a:t>
            </a:r>
            <a:r>
              <a:rPr lang="en-US" altLang="ja-JP" dirty="0" smtClean="0"/>
              <a:t>M(K</a:t>
            </a:r>
            <a:r>
              <a:rPr lang="en-US" altLang="ja-JP" baseline="30000" dirty="0" smtClean="0">
                <a:latin typeface="Symbol" pitchFamily="18" charset="2"/>
              </a:rPr>
              <a:t>+</a:t>
            </a:r>
            <a:r>
              <a:rPr lang="en-US" altLang="ja-JP" dirty="0" smtClean="0"/>
              <a:t> </a:t>
            </a:r>
            <a:r>
              <a:rPr lang="en-US" altLang="ja-JP" dirty="0" smtClean="0">
                <a:latin typeface="Symbol" pitchFamily="18" charset="2"/>
              </a:rPr>
              <a:t>p</a:t>
            </a:r>
            <a:r>
              <a:rPr lang="en-US" altLang="ja-JP" baseline="30000" dirty="0" smtClean="0">
                <a:latin typeface="Symbol" pitchFamily="18" charset="2"/>
              </a:rPr>
              <a:t>-</a:t>
            </a:r>
            <a:r>
              <a:rPr lang="en-US" altLang="ja-JP" dirty="0" smtClean="0"/>
              <a:t>)</a:t>
            </a:r>
            <a:endParaRPr kumimoji="1" lang="ja-JP" altLang="en-US" dirty="0"/>
          </a:p>
        </p:txBody>
      </p:sp>
      <p:sp>
        <p:nvSpPr>
          <p:cNvPr id="21" name="テキスト ボックス 20"/>
          <p:cNvSpPr txBox="1"/>
          <p:nvPr/>
        </p:nvSpPr>
        <p:spPr>
          <a:xfrm>
            <a:off x="7308304" y="922075"/>
            <a:ext cx="1501437" cy="1138773"/>
          </a:xfrm>
          <a:prstGeom prst="rect">
            <a:avLst/>
          </a:prstGeom>
          <a:solidFill>
            <a:schemeClr val="bg1"/>
          </a:solidFill>
          <a:ln>
            <a:solidFill>
              <a:schemeClr val="tx1"/>
            </a:solidFill>
          </a:ln>
        </p:spPr>
        <p:txBody>
          <a:bodyPr wrap="none" rtlCol="0">
            <a:spAutoFit/>
          </a:bodyPr>
          <a:lstStyle/>
          <a:p>
            <a:r>
              <a:rPr lang="en-US" altLang="ja-JP" sz="1600" b="1" dirty="0" smtClean="0">
                <a:solidFill>
                  <a:prstClr val="black"/>
                </a:solidFill>
                <a:cs typeface="Times New Roman" pitchFamily="18" charset="0"/>
              </a:rPr>
              <a:t>CERN</a:t>
            </a:r>
          </a:p>
          <a:p>
            <a:r>
              <a:rPr lang="en-US" altLang="ja-JP" sz="1600" b="1" dirty="0" smtClean="0">
                <a:solidFill>
                  <a:prstClr val="black"/>
                </a:solidFill>
                <a:cs typeface="Times New Roman" pitchFamily="18" charset="0"/>
              </a:rPr>
              <a:t>19 GeV/c data</a:t>
            </a:r>
            <a:endParaRPr lang="en-US" altLang="ja-JP" sz="1600" b="1" dirty="0">
              <a:solidFill>
                <a:prstClr val="black"/>
              </a:solidFill>
              <a:cs typeface="Times New Roman" pitchFamily="18" charset="0"/>
            </a:endParaRPr>
          </a:p>
          <a:p>
            <a:endParaRPr lang="en-US" altLang="ja-JP" sz="1200" b="1" dirty="0" smtClean="0">
              <a:solidFill>
                <a:prstClr val="black"/>
              </a:solidFill>
              <a:cs typeface="Times New Roman" pitchFamily="18" charset="0"/>
            </a:endParaRPr>
          </a:p>
          <a:p>
            <a:r>
              <a:rPr lang="en-US" altLang="ja-JP" sz="1200" b="1" dirty="0" smtClean="0">
                <a:solidFill>
                  <a:prstClr val="black"/>
                </a:solidFill>
                <a:cs typeface="Times New Roman" pitchFamily="18" charset="0"/>
              </a:rPr>
              <a:t>B. </a:t>
            </a:r>
            <a:r>
              <a:rPr lang="en-US" altLang="ja-JP" sz="1200" b="1" dirty="0" err="1" smtClean="0">
                <a:solidFill>
                  <a:prstClr val="black"/>
                </a:solidFill>
                <a:cs typeface="Times New Roman" pitchFamily="18" charset="0"/>
              </a:rPr>
              <a:t>Ghidini</a:t>
            </a:r>
            <a:r>
              <a:rPr lang="en-US" altLang="ja-JP" sz="1200" b="1" dirty="0" smtClean="0">
                <a:solidFill>
                  <a:prstClr val="black"/>
                </a:solidFill>
                <a:cs typeface="Times New Roman" pitchFamily="18" charset="0"/>
              </a:rPr>
              <a:t> et al.</a:t>
            </a:r>
          </a:p>
          <a:p>
            <a:r>
              <a:rPr lang="en-US" altLang="ja-JP" sz="1200" b="1" dirty="0" smtClean="0">
                <a:solidFill>
                  <a:prstClr val="black"/>
                </a:solidFill>
                <a:cs typeface="Times New Roman" pitchFamily="18" charset="0"/>
              </a:rPr>
              <a:t>NPB 111, 189 (1976)</a:t>
            </a:r>
            <a:endParaRPr lang="ja-JP" altLang="en-US" sz="1200" b="1" dirty="0" smtClean="0">
              <a:solidFill>
                <a:prstClr val="black"/>
              </a:solidFill>
              <a:cs typeface="Times New Roman" pitchFamily="18" charset="0"/>
            </a:endParaRPr>
          </a:p>
        </p:txBody>
      </p:sp>
      <p:grpSp>
        <p:nvGrpSpPr>
          <p:cNvPr id="5" name="グループ化 5"/>
          <p:cNvGrpSpPr/>
          <p:nvPr/>
        </p:nvGrpSpPr>
        <p:grpSpPr>
          <a:xfrm>
            <a:off x="2864639" y="908720"/>
            <a:ext cx="3507561" cy="999726"/>
            <a:chOff x="2864639" y="908720"/>
            <a:chExt cx="3507561" cy="999726"/>
          </a:xfrm>
        </p:grpSpPr>
        <p:sp>
          <p:nvSpPr>
            <p:cNvPr id="3" name="正方形/長方形 2"/>
            <p:cNvSpPr/>
            <p:nvPr/>
          </p:nvSpPr>
          <p:spPr>
            <a:xfrm>
              <a:off x="2864639" y="908720"/>
              <a:ext cx="3507561" cy="99972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0" name="テキスト ボックス 19"/>
            <p:cNvSpPr txBox="1"/>
            <p:nvPr/>
          </p:nvSpPr>
          <p:spPr>
            <a:xfrm>
              <a:off x="4184912" y="908720"/>
              <a:ext cx="659155" cy="369332"/>
            </a:xfrm>
            <a:prstGeom prst="rect">
              <a:avLst/>
            </a:prstGeom>
            <a:noFill/>
          </p:spPr>
          <p:txBody>
            <a:bodyPr wrap="none" rtlCol="0">
              <a:spAutoFit/>
            </a:bodyPr>
            <a:lstStyle/>
            <a:p>
              <a:r>
                <a:rPr lang="en-US" altLang="ja-JP" b="1" dirty="0" smtClean="0">
                  <a:solidFill>
                    <a:prstClr val="black"/>
                  </a:solidFill>
                  <a:cs typeface="Times New Roman" pitchFamily="18" charset="0"/>
                </a:rPr>
                <a:t>Data</a:t>
              </a:r>
              <a:endParaRPr lang="ja-JP" altLang="en-US" b="1" dirty="0">
                <a:solidFill>
                  <a:prstClr val="black"/>
                </a:solidFill>
                <a:cs typeface="Times New Roman" pitchFamily="18" charset="0"/>
              </a:endParaRPr>
            </a:p>
          </p:txBody>
        </p:sp>
        <p:sp>
          <p:nvSpPr>
            <p:cNvPr id="22" name="テキスト ボックス 21"/>
            <p:cNvSpPr txBox="1"/>
            <p:nvPr/>
          </p:nvSpPr>
          <p:spPr>
            <a:xfrm>
              <a:off x="4203855" y="1210140"/>
              <a:ext cx="1781257" cy="369332"/>
            </a:xfrm>
            <a:prstGeom prst="rect">
              <a:avLst/>
            </a:prstGeom>
            <a:noFill/>
          </p:spPr>
          <p:txBody>
            <a:bodyPr wrap="none" rtlCol="0">
              <a:spAutoFit/>
            </a:bodyPr>
            <a:lstStyle/>
            <a:p>
              <a:r>
                <a:rPr lang="en-US" altLang="ja-JP" b="1" dirty="0" smtClean="0">
                  <a:solidFill>
                    <a:prstClr val="black"/>
                  </a:solidFill>
                  <a:cs typeface="Times New Roman" pitchFamily="18" charset="0"/>
                </a:rPr>
                <a:t>JAM simulation</a:t>
              </a:r>
              <a:endParaRPr lang="ja-JP" altLang="en-US" b="1" dirty="0">
                <a:solidFill>
                  <a:prstClr val="black"/>
                </a:solidFill>
                <a:cs typeface="Times New Roman" pitchFamily="18" charset="0"/>
              </a:endParaRPr>
            </a:p>
          </p:txBody>
        </p:sp>
        <p:cxnSp>
          <p:nvCxnSpPr>
            <p:cNvPr id="23" name="直線コネクタ 22"/>
            <p:cNvCxnSpPr/>
            <p:nvPr/>
          </p:nvCxnSpPr>
          <p:spPr>
            <a:xfrm>
              <a:off x="3208674" y="1093386"/>
              <a:ext cx="9361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3208674" y="1396485"/>
              <a:ext cx="9361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4206158" y="1539114"/>
              <a:ext cx="2166042" cy="369332"/>
            </a:xfrm>
            <a:prstGeom prst="rect">
              <a:avLst/>
            </a:prstGeom>
            <a:noFill/>
          </p:spPr>
          <p:txBody>
            <a:bodyPr wrap="none" rtlCol="0">
              <a:spAutoFit/>
            </a:bodyPr>
            <a:lstStyle/>
            <a:p>
              <a:r>
                <a:rPr lang="en-US" altLang="ja-JP" b="1" dirty="0" smtClean="0">
                  <a:solidFill>
                    <a:prstClr val="black"/>
                  </a:solidFill>
                  <a:cs typeface="Times New Roman" pitchFamily="18" charset="0"/>
                </a:rPr>
                <a:t>PYTHIA simulation</a:t>
              </a:r>
              <a:endParaRPr lang="ja-JP" altLang="en-US" b="1" dirty="0">
                <a:solidFill>
                  <a:prstClr val="black"/>
                </a:solidFill>
                <a:cs typeface="Times New Roman" pitchFamily="18" charset="0"/>
              </a:endParaRPr>
            </a:p>
          </p:txBody>
        </p:sp>
        <p:cxnSp>
          <p:nvCxnSpPr>
            <p:cNvPr id="27" name="直線コネクタ 26"/>
            <p:cNvCxnSpPr/>
            <p:nvPr/>
          </p:nvCxnSpPr>
          <p:spPr>
            <a:xfrm>
              <a:off x="3210977" y="1725459"/>
              <a:ext cx="936104"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8" name="グループ化 27"/>
          <p:cNvGrpSpPr/>
          <p:nvPr/>
        </p:nvGrpSpPr>
        <p:grpSpPr>
          <a:xfrm>
            <a:off x="124510" y="2170326"/>
            <a:ext cx="8953822" cy="4138994"/>
            <a:chOff x="124510" y="2170326"/>
            <a:chExt cx="8953822" cy="4138994"/>
          </a:xfrm>
        </p:grpSpPr>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406" r="5713"/>
            <a:stretch/>
          </p:blipFill>
          <p:spPr bwMode="auto">
            <a:xfrm>
              <a:off x="124510" y="2204864"/>
              <a:ext cx="4231466"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テキスト ボックス 30"/>
            <p:cNvSpPr txBox="1"/>
            <p:nvPr/>
          </p:nvSpPr>
          <p:spPr>
            <a:xfrm>
              <a:off x="2864639" y="5970766"/>
              <a:ext cx="1749197" cy="338554"/>
            </a:xfrm>
            <a:prstGeom prst="rect">
              <a:avLst/>
            </a:prstGeom>
            <a:noFill/>
          </p:spPr>
          <p:txBody>
            <a:bodyPr wrap="none" rtlCol="0">
              <a:spAutoFit/>
            </a:bodyPr>
            <a:lstStyle/>
            <a:p>
              <a:r>
                <a:rPr lang="en-US" altLang="ja-JP" sz="1600" b="1" dirty="0" smtClean="0">
                  <a:solidFill>
                    <a:prstClr val="black"/>
                  </a:solidFill>
                  <a:cs typeface="Times New Roman" pitchFamily="18" charset="0"/>
                </a:rPr>
                <a:t>M(</a:t>
              </a:r>
              <a:r>
                <a:rPr lang="en-US" altLang="ja-JP" sz="1600" b="1" dirty="0" err="1" smtClean="0">
                  <a:solidFill>
                    <a:prstClr val="black"/>
                  </a:solidFill>
                  <a:cs typeface="Times New Roman" pitchFamily="18" charset="0"/>
                </a:rPr>
                <a:t>K</a:t>
              </a:r>
              <a:r>
                <a:rPr lang="en-US" altLang="ja-JP" sz="1600" b="1" baseline="30000" dirty="0" err="1" smtClean="0">
                  <a:solidFill>
                    <a:prstClr val="black"/>
                  </a:solidFill>
                  <a:cs typeface="Times New Roman" pitchFamily="18" charset="0"/>
                </a:rPr>
                <a:t>+</a:t>
              </a:r>
              <a:r>
                <a:rPr lang="en-US" altLang="ja-JP" sz="1600" b="1" dirty="0" err="1" smtClean="0">
                  <a:solidFill>
                    <a:prstClr val="black"/>
                  </a:solidFill>
                  <a:latin typeface="Symbol" pitchFamily="18" charset="2"/>
                  <a:cs typeface="Times New Roman" pitchFamily="18" charset="0"/>
                </a:rPr>
                <a:t>p</a:t>
              </a:r>
              <a:r>
                <a:rPr lang="en-US" altLang="ja-JP" sz="1600" b="1" baseline="30000" dirty="0" smtClean="0">
                  <a:solidFill>
                    <a:prstClr val="black"/>
                  </a:solidFill>
                  <a:latin typeface="Symbol" pitchFamily="18" charset="2"/>
                  <a:cs typeface="Times New Roman" pitchFamily="18" charset="0"/>
                </a:rPr>
                <a:t>-</a:t>
              </a:r>
              <a:r>
                <a:rPr lang="en-US" altLang="ja-JP" sz="1600" b="1" dirty="0" smtClean="0">
                  <a:solidFill>
                    <a:prstClr val="black"/>
                  </a:solidFill>
                  <a:cs typeface="Times New Roman" pitchFamily="18" charset="0"/>
                </a:rPr>
                <a:t>) [GeV/c</a:t>
              </a:r>
              <a:r>
                <a:rPr lang="en-US" altLang="ja-JP" sz="1600" b="1" baseline="30000" dirty="0" smtClean="0">
                  <a:solidFill>
                    <a:prstClr val="black"/>
                  </a:solidFill>
                  <a:cs typeface="Times New Roman" pitchFamily="18" charset="0"/>
                </a:rPr>
                <a:t>2</a:t>
              </a:r>
              <a:r>
                <a:rPr lang="en-US" altLang="ja-JP" sz="1600" b="1" dirty="0" smtClean="0">
                  <a:solidFill>
                    <a:prstClr val="black"/>
                  </a:solidFill>
                  <a:cs typeface="Times New Roman" pitchFamily="18" charset="0"/>
                </a:rPr>
                <a:t>]</a:t>
              </a:r>
              <a:endParaRPr lang="ja-JP" altLang="en-US" sz="1600" b="1" dirty="0">
                <a:solidFill>
                  <a:prstClr val="black"/>
                </a:solidFill>
              </a:endParaRPr>
            </a:p>
          </p:txBody>
        </p:sp>
        <p:sp>
          <p:nvSpPr>
            <p:cNvPr id="11" name="テキスト ボックス 10"/>
            <p:cNvSpPr txBox="1"/>
            <p:nvPr/>
          </p:nvSpPr>
          <p:spPr>
            <a:xfrm>
              <a:off x="7329135" y="5970766"/>
              <a:ext cx="1749197" cy="338554"/>
            </a:xfrm>
            <a:prstGeom prst="rect">
              <a:avLst/>
            </a:prstGeom>
            <a:noFill/>
          </p:spPr>
          <p:txBody>
            <a:bodyPr wrap="none" rtlCol="0">
              <a:spAutoFit/>
            </a:bodyPr>
            <a:lstStyle/>
            <a:p>
              <a:r>
                <a:rPr lang="en-US" altLang="ja-JP" sz="1600" b="1" dirty="0" smtClean="0">
                  <a:solidFill>
                    <a:prstClr val="black"/>
                  </a:solidFill>
                  <a:cs typeface="Times New Roman" pitchFamily="18" charset="0"/>
                </a:rPr>
                <a:t>M(</a:t>
              </a:r>
              <a:r>
                <a:rPr lang="en-US" altLang="ja-JP" sz="1600" b="1" dirty="0" err="1" smtClean="0">
                  <a:solidFill>
                    <a:prstClr val="black"/>
                  </a:solidFill>
                  <a:cs typeface="Times New Roman" pitchFamily="18" charset="0"/>
                </a:rPr>
                <a:t>K</a:t>
              </a:r>
              <a:r>
                <a:rPr lang="en-US" altLang="ja-JP" sz="1600" b="1" baseline="30000" dirty="0" err="1" smtClean="0">
                  <a:solidFill>
                    <a:prstClr val="black"/>
                  </a:solidFill>
                  <a:cs typeface="Times New Roman" pitchFamily="18" charset="0"/>
                </a:rPr>
                <a:t>+</a:t>
              </a:r>
              <a:r>
                <a:rPr lang="en-US" altLang="ja-JP" sz="1600" b="1" dirty="0" err="1" smtClean="0">
                  <a:solidFill>
                    <a:prstClr val="black"/>
                  </a:solidFill>
                  <a:latin typeface="Symbol" pitchFamily="18" charset="2"/>
                  <a:cs typeface="Times New Roman" pitchFamily="18" charset="0"/>
                </a:rPr>
                <a:t>p</a:t>
              </a:r>
              <a:r>
                <a:rPr lang="en-US" altLang="ja-JP" sz="1600" b="1" baseline="30000" dirty="0" smtClean="0">
                  <a:solidFill>
                    <a:prstClr val="black"/>
                  </a:solidFill>
                  <a:latin typeface="Symbol" pitchFamily="18" charset="2"/>
                  <a:cs typeface="Times New Roman" pitchFamily="18" charset="0"/>
                </a:rPr>
                <a:t>-</a:t>
              </a:r>
              <a:r>
                <a:rPr lang="en-US" altLang="ja-JP" sz="1600" b="1" dirty="0" smtClean="0">
                  <a:solidFill>
                    <a:prstClr val="black"/>
                  </a:solidFill>
                  <a:cs typeface="Times New Roman" pitchFamily="18" charset="0"/>
                </a:rPr>
                <a:t>) [GeV/c</a:t>
              </a:r>
              <a:r>
                <a:rPr lang="en-US" altLang="ja-JP" sz="1600" b="1" baseline="30000" dirty="0" smtClean="0">
                  <a:solidFill>
                    <a:prstClr val="black"/>
                  </a:solidFill>
                  <a:cs typeface="Times New Roman" pitchFamily="18" charset="0"/>
                </a:rPr>
                <a:t>2</a:t>
              </a:r>
              <a:r>
                <a:rPr lang="en-US" altLang="ja-JP" sz="1600" b="1" dirty="0" smtClean="0">
                  <a:solidFill>
                    <a:prstClr val="black"/>
                  </a:solidFill>
                  <a:cs typeface="Times New Roman" pitchFamily="18" charset="0"/>
                </a:rPr>
                <a:t>]</a:t>
              </a:r>
              <a:endParaRPr lang="ja-JP" altLang="en-US" sz="1600" b="1" dirty="0">
                <a:solidFill>
                  <a:prstClr val="black"/>
                </a:solidFill>
              </a:endParaRPr>
            </a:p>
          </p:txBody>
        </p:sp>
        <p:pic>
          <p:nvPicPr>
            <p:cNvPr id="25"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406" r="5713"/>
            <a:stretch/>
          </p:blipFill>
          <p:spPr bwMode="auto">
            <a:xfrm>
              <a:off x="4578275" y="2204864"/>
              <a:ext cx="4242197"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2" name="直線矢印コネクタ 31"/>
            <p:cNvCxnSpPr/>
            <p:nvPr/>
          </p:nvCxnSpPr>
          <p:spPr>
            <a:xfrm>
              <a:off x="2290778" y="4599712"/>
              <a:ext cx="0" cy="59755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2101043" y="4261158"/>
              <a:ext cx="886781" cy="338554"/>
            </a:xfrm>
            <a:prstGeom prst="rect">
              <a:avLst/>
            </a:prstGeom>
            <a:noFill/>
          </p:spPr>
          <p:txBody>
            <a:bodyPr wrap="none" rtlCol="0">
              <a:spAutoFit/>
            </a:bodyPr>
            <a:lstStyle/>
            <a:p>
              <a:r>
                <a:rPr lang="en-US" altLang="ja-JP" sz="1600" b="1" dirty="0" smtClean="0">
                  <a:solidFill>
                    <a:prstClr val="black"/>
                  </a:solidFill>
                  <a:cs typeface="Times New Roman" pitchFamily="18" charset="0"/>
                </a:rPr>
                <a:t>D</a:t>
              </a:r>
              <a:r>
                <a:rPr lang="en-US" altLang="ja-JP" sz="1600" b="1" baseline="30000" dirty="0" smtClean="0">
                  <a:solidFill>
                    <a:prstClr val="black"/>
                  </a:solidFill>
                  <a:cs typeface="Times New Roman" pitchFamily="18" charset="0"/>
                </a:rPr>
                <a:t>0</a:t>
              </a:r>
              <a:r>
                <a:rPr lang="en-US" altLang="ja-JP" sz="1600" b="1" dirty="0" smtClean="0">
                  <a:solidFill>
                    <a:prstClr val="black"/>
                  </a:solidFill>
                  <a:cs typeface="Times New Roman" pitchFamily="18" charset="0"/>
                </a:rPr>
                <a:t> mass</a:t>
              </a:r>
              <a:endParaRPr lang="ja-JP" altLang="en-US" sz="1600" b="1" dirty="0">
                <a:solidFill>
                  <a:prstClr val="black"/>
                </a:solidFill>
                <a:cs typeface="Times New Roman" pitchFamily="18" charset="0"/>
              </a:endParaRPr>
            </a:p>
          </p:txBody>
        </p:sp>
        <p:sp>
          <p:nvSpPr>
            <p:cNvPr id="34" name="テキスト ボックス 33"/>
            <p:cNvSpPr txBox="1"/>
            <p:nvPr/>
          </p:nvSpPr>
          <p:spPr>
            <a:xfrm>
              <a:off x="2123728" y="4005064"/>
              <a:ext cx="312906" cy="400110"/>
            </a:xfrm>
            <a:prstGeom prst="rect">
              <a:avLst/>
            </a:prstGeom>
            <a:noFill/>
          </p:spPr>
          <p:txBody>
            <a:bodyPr wrap="none" rtlCol="0">
              <a:spAutoFit/>
            </a:bodyPr>
            <a:lstStyle/>
            <a:p>
              <a:r>
                <a:rPr lang="en-US" altLang="ja-JP" sz="2000" b="1" dirty="0" smtClean="0">
                  <a:solidFill>
                    <a:prstClr val="black"/>
                  </a:solidFill>
                  <a:cs typeface="Times New Roman" pitchFamily="18" charset="0"/>
                </a:rPr>
                <a:t>_</a:t>
              </a:r>
              <a:endParaRPr lang="ja-JP" altLang="en-US" sz="2000" b="1" dirty="0">
                <a:solidFill>
                  <a:prstClr val="black"/>
                </a:solidFill>
                <a:cs typeface="Times New Roman" pitchFamily="18" charset="0"/>
              </a:endParaRPr>
            </a:p>
          </p:txBody>
        </p:sp>
        <p:cxnSp>
          <p:nvCxnSpPr>
            <p:cNvPr id="35" name="直線矢印コネクタ 34"/>
            <p:cNvCxnSpPr/>
            <p:nvPr/>
          </p:nvCxnSpPr>
          <p:spPr>
            <a:xfrm>
              <a:off x="6755274" y="4599712"/>
              <a:ext cx="0" cy="59755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6565539" y="4261158"/>
              <a:ext cx="886781" cy="338554"/>
            </a:xfrm>
            <a:prstGeom prst="rect">
              <a:avLst/>
            </a:prstGeom>
            <a:noFill/>
          </p:spPr>
          <p:txBody>
            <a:bodyPr wrap="none" rtlCol="0">
              <a:spAutoFit/>
            </a:bodyPr>
            <a:lstStyle/>
            <a:p>
              <a:r>
                <a:rPr lang="en-US" altLang="ja-JP" sz="1600" b="1" dirty="0" smtClean="0">
                  <a:solidFill>
                    <a:prstClr val="black"/>
                  </a:solidFill>
                  <a:cs typeface="Times New Roman" pitchFamily="18" charset="0"/>
                </a:rPr>
                <a:t>D</a:t>
              </a:r>
              <a:r>
                <a:rPr lang="en-US" altLang="ja-JP" sz="1600" b="1" baseline="30000" dirty="0" smtClean="0">
                  <a:solidFill>
                    <a:prstClr val="black"/>
                  </a:solidFill>
                  <a:cs typeface="Times New Roman" pitchFamily="18" charset="0"/>
                </a:rPr>
                <a:t>0</a:t>
              </a:r>
              <a:r>
                <a:rPr lang="en-US" altLang="ja-JP" sz="1600" b="1" dirty="0" smtClean="0">
                  <a:solidFill>
                    <a:prstClr val="black"/>
                  </a:solidFill>
                  <a:cs typeface="Times New Roman" pitchFamily="18" charset="0"/>
                </a:rPr>
                <a:t> mass</a:t>
              </a:r>
              <a:endParaRPr lang="ja-JP" altLang="en-US" sz="1600" b="1" dirty="0">
                <a:solidFill>
                  <a:prstClr val="black"/>
                </a:solidFill>
                <a:cs typeface="Times New Roman" pitchFamily="18" charset="0"/>
              </a:endParaRPr>
            </a:p>
          </p:txBody>
        </p:sp>
        <p:sp>
          <p:nvSpPr>
            <p:cNvPr id="37" name="テキスト ボックス 36"/>
            <p:cNvSpPr txBox="1"/>
            <p:nvPr/>
          </p:nvSpPr>
          <p:spPr>
            <a:xfrm>
              <a:off x="6588224" y="4005064"/>
              <a:ext cx="312906" cy="400110"/>
            </a:xfrm>
            <a:prstGeom prst="rect">
              <a:avLst/>
            </a:prstGeom>
            <a:noFill/>
          </p:spPr>
          <p:txBody>
            <a:bodyPr wrap="none" rtlCol="0">
              <a:spAutoFit/>
            </a:bodyPr>
            <a:lstStyle/>
            <a:p>
              <a:r>
                <a:rPr lang="en-US" altLang="ja-JP" sz="2000" b="1" dirty="0" smtClean="0">
                  <a:solidFill>
                    <a:prstClr val="black"/>
                  </a:solidFill>
                  <a:cs typeface="Times New Roman" pitchFamily="18" charset="0"/>
                </a:rPr>
                <a:t>_</a:t>
              </a:r>
              <a:endParaRPr lang="ja-JP" altLang="en-US" sz="2000" b="1" dirty="0">
                <a:solidFill>
                  <a:prstClr val="black"/>
                </a:solidFill>
                <a:cs typeface="Times New Roman" pitchFamily="18" charset="0"/>
              </a:endParaRPr>
            </a:p>
          </p:txBody>
        </p:sp>
        <p:pic>
          <p:nvPicPr>
            <p:cNvPr id="7170" name="Picture 2" descr="C:\data\lab\RCNP\Workshop\2013\2013_0830_TAC02\image03\M_KpPim_19_J0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8536" y="2170326"/>
              <a:ext cx="3266376" cy="3834581"/>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data\lab\RCNP\Workshop\2013\2013_0830_TAC02\image03\M_KpPim_19_P0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1725" y="2170983"/>
              <a:ext cx="3240360" cy="3834581"/>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テキスト ボックス 3"/>
          <p:cNvSpPr txBox="1"/>
          <p:nvPr/>
        </p:nvSpPr>
        <p:spPr>
          <a:xfrm>
            <a:off x="3398817" y="6372036"/>
            <a:ext cx="2685351" cy="369332"/>
          </a:xfrm>
          <a:prstGeom prst="rect">
            <a:avLst/>
          </a:prstGeom>
          <a:noFill/>
          <a:ln>
            <a:solidFill>
              <a:schemeClr val="tx1"/>
            </a:solidFill>
          </a:ln>
        </p:spPr>
        <p:txBody>
          <a:bodyPr wrap="none" rtlCol="0">
            <a:spAutoFit/>
          </a:bodyPr>
          <a:lstStyle/>
          <a:p>
            <a:r>
              <a:rPr lang="en-US" altLang="ja-JP" b="1" dirty="0" smtClean="0">
                <a:solidFill>
                  <a:prstClr val="black"/>
                </a:solidFill>
              </a:rPr>
              <a:t>Peak position normalized</a:t>
            </a:r>
            <a:endParaRPr lang="ja-JP" altLang="en-US" b="1" dirty="0">
              <a:solidFill>
                <a:prstClr val="black"/>
              </a:solidFill>
            </a:endParaRPr>
          </a:p>
        </p:txBody>
      </p:sp>
      <p:sp>
        <p:nvSpPr>
          <p:cNvPr id="29" name="スライド番号プレースホルダ 28"/>
          <p:cNvSpPr>
            <a:spLocks noGrp="1"/>
          </p:cNvSpPr>
          <p:nvPr>
            <p:ph type="sldNum" sz="quarter" idx="12"/>
          </p:nvPr>
        </p:nvSpPr>
        <p:spPr/>
        <p:txBody>
          <a:bodyPr/>
          <a:lstStyle/>
          <a:p>
            <a:fld id="{D2D8002D-B5B0-4BAC-B1F6-782DDCCE6D9C}" type="slidenum">
              <a:rPr lang="ja-JP" altLang="en-US" smtClean="0">
                <a:solidFill>
                  <a:prstClr val="black"/>
                </a:solidFill>
              </a:rPr>
              <a:pPr/>
              <a:t>67</a:t>
            </a:fld>
            <a:endParaRPr lang="ja-JP" altLang="en-US" dirty="0">
              <a:solidFill>
                <a:prstClr val="black"/>
              </a:solidFill>
            </a:endParaRPr>
          </a:p>
        </p:txBody>
      </p:sp>
    </p:spTree>
    <p:extLst>
      <p:ext uri="{BB962C8B-B14F-4D97-AF65-F5344CB8AC3E}">
        <p14:creationId xmlns:p14="http://schemas.microsoft.com/office/powerpoint/2010/main" val="237553101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6074" y="2924944"/>
            <a:ext cx="8229600" cy="1143000"/>
          </a:xfrm>
        </p:spPr>
        <p:txBody>
          <a:bodyPr/>
          <a:lstStyle/>
          <a:p>
            <a:r>
              <a:rPr lang="en-US" altLang="ja-JP" dirty="0" smtClean="0">
                <a:solidFill>
                  <a:schemeClr val="bg1"/>
                </a:solidFill>
              </a:rPr>
              <a:t>Backup slides for the BG reduction</a:t>
            </a:r>
            <a:endParaRPr kumimoji="1" lang="ja-JP" altLang="en-US" dirty="0">
              <a:solidFill>
                <a:schemeClr val="bg1"/>
              </a:solidFill>
            </a:endParaRPr>
          </a:p>
        </p:txBody>
      </p:sp>
      <p:sp>
        <p:nvSpPr>
          <p:cNvPr id="4" name="スライド番号プレースホルダ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68</a:t>
            </a:fld>
            <a:endParaRPr lang="ja-JP" altLang="en-US" dirty="0">
              <a:solidFill>
                <a:prstClr val="black">
                  <a:tint val="75000"/>
                </a:prstClr>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50073" b="49225"/>
          <a:stretch>
            <a:fillRect/>
          </a:stretch>
        </p:blipFill>
        <p:spPr bwMode="auto">
          <a:xfrm>
            <a:off x="4897834" y="4005064"/>
            <a:ext cx="3994646"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a:xfrm>
            <a:off x="457200" y="0"/>
            <a:ext cx="8229600" cy="836712"/>
          </a:xfrm>
        </p:spPr>
        <p:txBody>
          <a:bodyPr/>
          <a:lstStyle/>
          <a:p>
            <a:r>
              <a:rPr lang="en-US" altLang="ja-JP" dirty="0" smtClean="0"/>
              <a:t>Background reduction</a:t>
            </a:r>
            <a:endParaRPr kumimoji="1" lang="ja-JP" altLang="en-US" dirty="0"/>
          </a:p>
        </p:txBody>
      </p:sp>
      <p:sp>
        <p:nvSpPr>
          <p:cNvPr id="3" name="コンテンツ プレースホルダ 2"/>
          <p:cNvSpPr>
            <a:spLocks noGrp="1"/>
          </p:cNvSpPr>
          <p:nvPr>
            <p:ph idx="1"/>
          </p:nvPr>
        </p:nvSpPr>
        <p:spPr>
          <a:xfrm>
            <a:off x="539552" y="980728"/>
            <a:ext cx="8229600" cy="1440160"/>
          </a:xfrm>
        </p:spPr>
        <p:txBody>
          <a:bodyPr>
            <a:normAutofit fontScale="92500" lnSpcReduction="20000"/>
          </a:bodyPr>
          <a:lstStyle/>
          <a:p>
            <a:r>
              <a:rPr lang="en-US" altLang="ja-JP" dirty="0" smtClean="0"/>
              <a:t>S/N improvement (reduction factor):</a:t>
            </a:r>
          </a:p>
          <a:p>
            <a:pPr lvl="1"/>
            <a:r>
              <a:rPr lang="en-US" altLang="ja-JP" dirty="0" smtClean="0"/>
              <a:t>Mass resolution: 2x10</a:t>
            </a:r>
            <a:r>
              <a:rPr lang="en-US" altLang="ja-JP" baseline="30000" dirty="0" smtClean="0"/>
              <a:t>6</a:t>
            </a:r>
          </a:p>
          <a:p>
            <a:pPr lvl="1"/>
            <a:r>
              <a:rPr lang="en-US" altLang="ja-JP" dirty="0" smtClean="0"/>
              <a:t>Decay angle cut: 2</a:t>
            </a:r>
          </a:p>
          <a:p>
            <a:pPr lvl="1"/>
            <a:r>
              <a:rPr lang="en-US" altLang="ja-JP" dirty="0" smtClean="0"/>
              <a:t>Production angle cut 4 (depends on </a:t>
            </a:r>
            <a:r>
              <a:rPr lang="en-US" altLang="ja-JP" i="1" dirty="0" smtClean="0"/>
              <a:t>d</a:t>
            </a:r>
            <a:r>
              <a:rPr lang="en-US" altLang="ja-JP" i="1" dirty="0" smtClean="0">
                <a:latin typeface="Symbol" pitchFamily="18" charset="2"/>
              </a:rPr>
              <a:t>s</a:t>
            </a:r>
            <a:r>
              <a:rPr lang="en-US" altLang="ja-JP" i="1" dirty="0" smtClean="0"/>
              <a:t>/</a:t>
            </a:r>
            <a:r>
              <a:rPr lang="en-US" altLang="ja-JP" i="1" dirty="0" err="1" smtClean="0"/>
              <a:t>dt</a:t>
            </a:r>
            <a:r>
              <a:rPr lang="en-US" altLang="ja-JP" dirty="0" smtClean="0"/>
              <a:t>)</a:t>
            </a:r>
          </a:p>
          <a:p>
            <a:endParaRPr kumimoji="1" lang="ja-JP" altLang="en-US"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49091" b="47686"/>
          <a:stretch>
            <a:fillRect/>
          </a:stretch>
        </p:blipFill>
        <p:spPr bwMode="auto">
          <a:xfrm>
            <a:off x="251520" y="3908381"/>
            <a:ext cx="4320480" cy="2832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988360" y="3131676"/>
            <a:ext cx="1187056" cy="646331"/>
          </a:xfrm>
          <a:prstGeom prst="rect">
            <a:avLst/>
          </a:prstGeom>
          <a:noFill/>
        </p:spPr>
        <p:txBody>
          <a:bodyPr wrap="none" rtlCol="0">
            <a:spAutoFit/>
          </a:bodyPr>
          <a:lstStyle/>
          <a:p>
            <a:r>
              <a:rPr lang="en-US" altLang="ja-JP" b="1" dirty="0" smtClean="0">
                <a:solidFill>
                  <a:prstClr val="black"/>
                </a:solidFill>
                <a:latin typeface="Times New Roman" pitchFamily="18" charset="0"/>
                <a:cs typeface="Times New Roman" pitchFamily="18" charset="0"/>
              </a:rPr>
              <a:t>“True D</a:t>
            </a:r>
            <a:r>
              <a:rPr lang="en-US" altLang="ja-JP" b="1" baseline="30000" dirty="0" smtClean="0">
                <a:solidFill>
                  <a:prstClr val="black"/>
                </a:solidFill>
                <a:latin typeface="Times New Roman" pitchFamily="18" charset="0"/>
                <a:cs typeface="Times New Roman" pitchFamily="18" charset="0"/>
              </a:rPr>
              <a:t>0</a:t>
            </a:r>
            <a:r>
              <a:rPr lang="en-US" altLang="ja-JP" b="1" dirty="0" smtClean="0">
                <a:solidFill>
                  <a:prstClr val="black"/>
                </a:solidFill>
                <a:latin typeface="Times New Roman" pitchFamily="18" charset="0"/>
                <a:cs typeface="Times New Roman" pitchFamily="18" charset="0"/>
              </a:rPr>
              <a:t>”</a:t>
            </a:r>
          </a:p>
          <a:p>
            <a:r>
              <a:rPr lang="en-US" altLang="ja-JP" b="1" dirty="0" smtClean="0">
                <a:solidFill>
                  <a:prstClr val="black"/>
                </a:solidFill>
                <a:latin typeface="Times New Roman" pitchFamily="18" charset="0"/>
                <a:cs typeface="Times New Roman" pitchFamily="18" charset="0"/>
              </a:rPr>
              <a:t>mass</a:t>
            </a:r>
            <a:endParaRPr lang="ja-JP" altLang="en-US" b="1" dirty="0">
              <a:solidFill>
                <a:prstClr val="black"/>
              </a:solidFill>
              <a:latin typeface="Times New Roman" pitchFamily="18" charset="0"/>
              <a:cs typeface="Times New Roman" pitchFamily="18" charset="0"/>
            </a:endParaRPr>
          </a:p>
        </p:txBody>
      </p:sp>
      <p:cxnSp>
        <p:nvCxnSpPr>
          <p:cNvPr id="9" name="直線矢印コネクタ 8"/>
          <p:cNvCxnSpPr/>
          <p:nvPr/>
        </p:nvCxnSpPr>
        <p:spPr>
          <a:xfrm flipV="1">
            <a:off x="2247424" y="3140968"/>
            <a:ext cx="1008112" cy="14401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a:off x="2247424" y="3429000"/>
            <a:ext cx="1008112" cy="14401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3255536" y="2915652"/>
            <a:ext cx="452368" cy="369332"/>
          </a:xfrm>
          <a:prstGeom prst="rect">
            <a:avLst/>
          </a:prstGeom>
          <a:noFill/>
        </p:spPr>
        <p:txBody>
          <a:bodyPr wrap="none" rtlCol="0">
            <a:spAutoFit/>
          </a:bodyPr>
          <a:lstStyle/>
          <a:p>
            <a:r>
              <a:rPr lang="en-US" altLang="ja-JP" b="1" dirty="0" smtClean="0">
                <a:solidFill>
                  <a:prstClr val="black"/>
                </a:solidFill>
                <a:latin typeface="Times New Roman" pitchFamily="18" charset="0"/>
                <a:cs typeface="Times New Roman" pitchFamily="18" charset="0"/>
              </a:rPr>
              <a:t>K</a:t>
            </a:r>
            <a:r>
              <a:rPr lang="en-US" altLang="ja-JP" b="1" baseline="30000" dirty="0" smtClean="0">
                <a:solidFill>
                  <a:prstClr val="black"/>
                </a:solidFill>
                <a:latin typeface="Times New Roman" pitchFamily="18" charset="0"/>
                <a:cs typeface="Times New Roman" pitchFamily="18" charset="0"/>
              </a:rPr>
              <a:t>+</a:t>
            </a:r>
            <a:endParaRPr lang="ja-JP" altLang="en-US" b="1" baseline="30000" dirty="0">
              <a:solidFill>
                <a:prstClr val="black"/>
              </a:solidFill>
              <a:latin typeface="Times New Roman" pitchFamily="18" charset="0"/>
              <a:cs typeface="Times New Roman" pitchFamily="18" charset="0"/>
            </a:endParaRPr>
          </a:p>
        </p:txBody>
      </p:sp>
      <p:sp>
        <p:nvSpPr>
          <p:cNvPr id="17" name="テキスト ボックス 16"/>
          <p:cNvSpPr txBox="1"/>
          <p:nvPr/>
        </p:nvSpPr>
        <p:spPr>
          <a:xfrm>
            <a:off x="3255536" y="3419708"/>
            <a:ext cx="396262" cy="369332"/>
          </a:xfrm>
          <a:prstGeom prst="rect">
            <a:avLst/>
          </a:prstGeom>
          <a:noFill/>
        </p:spPr>
        <p:txBody>
          <a:bodyPr wrap="none" rtlCol="0">
            <a:spAutoFit/>
          </a:bodyPr>
          <a:lstStyle/>
          <a:p>
            <a:r>
              <a:rPr lang="en-US" altLang="ja-JP" b="1" dirty="0" smtClean="0">
                <a:solidFill>
                  <a:prstClr val="black"/>
                </a:solidFill>
                <a:latin typeface="Symbol" pitchFamily="18" charset="2"/>
                <a:cs typeface="Times New Roman" pitchFamily="18" charset="0"/>
              </a:rPr>
              <a:t>p</a:t>
            </a:r>
            <a:r>
              <a:rPr lang="en-US" altLang="ja-JP" b="1" baseline="30000" dirty="0" smtClean="0">
                <a:solidFill>
                  <a:prstClr val="black"/>
                </a:solidFill>
                <a:latin typeface="Symbol" pitchFamily="18" charset="2"/>
                <a:cs typeface="Times New Roman" pitchFamily="18" charset="0"/>
              </a:rPr>
              <a:t>-</a:t>
            </a:r>
            <a:endParaRPr lang="ja-JP" altLang="en-US" b="1" baseline="30000" dirty="0">
              <a:solidFill>
                <a:prstClr val="black"/>
              </a:solidFill>
              <a:latin typeface="Symbol" pitchFamily="18" charset="2"/>
              <a:cs typeface="Times New Roman" pitchFamily="18" charset="0"/>
            </a:endParaRPr>
          </a:p>
        </p:txBody>
      </p:sp>
      <p:sp>
        <p:nvSpPr>
          <p:cNvPr id="18" name="テキスト ボックス 17"/>
          <p:cNvSpPr txBox="1"/>
          <p:nvPr/>
        </p:nvSpPr>
        <p:spPr>
          <a:xfrm>
            <a:off x="5004048" y="3214717"/>
            <a:ext cx="1204176" cy="646331"/>
          </a:xfrm>
          <a:prstGeom prst="rect">
            <a:avLst/>
          </a:prstGeom>
          <a:noFill/>
        </p:spPr>
        <p:txBody>
          <a:bodyPr wrap="none" rtlCol="0">
            <a:spAutoFit/>
          </a:bodyPr>
          <a:lstStyle/>
          <a:p>
            <a:r>
              <a:rPr lang="en-US" altLang="ja-JP" b="1" dirty="0" smtClean="0">
                <a:solidFill>
                  <a:prstClr val="black"/>
                </a:solidFill>
                <a:latin typeface="Times New Roman" pitchFamily="18" charset="0"/>
                <a:cs typeface="Times New Roman" pitchFamily="18" charset="0"/>
              </a:rPr>
              <a:t>“Fake D</a:t>
            </a:r>
            <a:r>
              <a:rPr lang="en-US" altLang="ja-JP" b="1" baseline="30000" dirty="0" smtClean="0">
                <a:solidFill>
                  <a:prstClr val="black"/>
                </a:solidFill>
                <a:latin typeface="Times New Roman" pitchFamily="18" charset="0"/>
                <a:cs typeface="Times New Roman" pitchFamily="18" charset="0"/>
              </a:rPr>
              <a:t>0</a:t>
            </a:r>
            <a:r>
              <a:rPr lang="en-US" altLang="ja-JP" b="1" dirty="0" smtClean="0">
                <a:solidFill>
                  <a:prstClr val="black"/>
                </a:solidFill>
                <a:latin typeface="Times New Roman" pitchFamily="18" charset="0"/>
                <a:cs typeface="Times New Roman" pitchFamily="18" charset="0"/>
              </a:rPr>
              <a:t>”</a:t>
            </a:r>
          </a:p>
          <a:p>
            <a:r>
              <a:rPr lang="en-US" altLang="ja-JP" b="1" dirty="0" smtClean="0">
                <a:solidFill>
                  <a:prstClr val="black"/>
                </a:solidFill>
                <a:latin typeface="Times New Roman" pitchFamily="18" charset="0"/>
                <a:cs typeface="Times New Roman" pitchFamily="18" charset="0"/>
              </a:rPr>
              <a:t>mass</a:t>
            </a:r>
            <a:endParaRPr lang="ja-JP" altLang="en-US" b="1" dirty="0">
              <a:solidFill>
                <a:prstClr val="black"/>
              </a:solidFill>
              <a:latin typeface="Times New Roman" pitchFamily="18" charset="0"/>
              <a:cs typeface="Times New Roman" pitchFamily="18" charset="0"/>
            </a:endParaRPr>
          </a:p>
        </p:txBody>
      </p:sp>
      <p:cxnSp>
        <p:nvCxnSpPr>
          <p:cNvPr id="19" name="直線矢印コネクタ 18"/>
          <p:cNvCxnSpPr/>
          <p:nvPr/>
        </p:nvCxnSpPr>
        <p:spPr>
          <a:xfrm flipV="1">
            <a:off x="6228184" y="3212976"/>
            <a:ext cx="720080" cy="14401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a:off x="6228184" y="3460358"/>
            <a:ext cx="1981296" cy="25667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6948264" y="2924944"/>
            <a:ext cx="452368" cy="369332"/>
          </a:xfrm>
          <a:prstGeom prst="rect">
            <a:avLst/>
          </a:prstGeom>
          <a:noFill/>
        </p:spPr>
        <p:txBody>
          <a:bodyPr wrap="none" rtlCol="0">
            <a:spAutoFit/>
          </a:bodyPr>
          <a:lstStyle/>
          <a:p>
            <a:r>
              <a:rPr lang="en-US" altLang="ja-JP" b="1" dirty="0" smtClean="0">
                <a:solidFill>
                  <a:prstClr val="black"/>
                </a:solidFill>
                <a:latin typeface="Times New Roman" pitchFamily="18" charset="0"/>
                <a:cs typeface="Times New Roman" pitchFamily="18" charset="0"/>
              </a:rPr>
              <a:t>K</a:t>
            </a:r>
            <a:r>
              <a:rPr lang="en-US" altLang="ja-JP" b="1" baseline="30000" dirty="0" smtClean="0">
                <a:solidFill>
                  <a:prstClr val="black"/>
                </a:solidFill>
                <a:latin typeface="Times New Roman" pitchFamily="18" charset="0"/>
                <a:cs typeface="Times New Roman" pitchFamily="18" charset="0"/>
              </a:rPr>
              <a:t>+</a:t>
            </a:r>
            <a:endParaRPr lang="ja-JP" altLang="en-US" b="1" baseline="30000" dirty="0">
              <a:solidFill>
                <a:prstClr val="black"/>
              </a:solidFill>
              <a:latin typeface="Times New Roman" pitchFamily="18" charset="0"/>
              <a:cs typeface="Times New Roman" pitchFamily="18" charset="0"/>
            </a:endParaRPr>
          </a:p>
        </p:txBody>
      </p:sp>
      <p:sp>
        <p:nvSpPr>
          <p:cNvPr id="22" name="テキスト ボックス 21"/>
          <p:cNvSpPr txBox="1"/>
          <p:nvPr/>
        </p:nvSpPr>
        <p:spPr>
          <a:xfrm>
            <a:off x="8244408" y="3501008"/>
            <a:ext cx="396262" cy="369332"/>
          </a:xfrm>
          <a:prstGeom prst="rect">
            <a:avLst/>
          </a:prstGeom>
          <a:noFill/>
        </p:spPr>
        <p:txBody>
          <a:bodyPr wrap="none" rtlCol="0">
            <a:spAutoFit/>
          </a:bodyPr>
          <a:lstStyle/>
          <a:p>
            <a:r>
              <a:rPr lang="en-US" altLang="ja-JP" b="1" dirty="0" smtClean="0">
                <a:solidFill>
                  <a:prstClr val="black"/>
                </a:solidFill>
                <a:latin typeface="Symbol" pitchFamily="18" charset="2"/>
                <a:cs typeface="Times New Roman" pitchFamily="18" charset="0"/>
              </a:rPr>
              <a:t>p</a:t>
            </a:r>
            <a:r>
              <a:rPr lang="en-US" altLang="ja-JP" b="1" baseline="30000" dirty="0" smtClean="0">
                <a:solidFill>
                  <a:prstClr val="black"/>
                </a:solidFill>
                <a:latin typeface="Symbol" pitchFamily="18" charset="2"/>
                <a:cs typeface="Times New Roman" pitchFamily="18" charset="0"/>
              </a:rPr>
              <a:t>-</a:t>
            </a:r>
            <a:endParaRPr lang="ja-JP" altLang="en-US" b="1" baseline="30000" dirty="0">
              <a:solidFill>
                <a:prstClr val="black"/>
              </a:solidFill>
              <a:latin typeface="Symbol" pitchFamily="18" charset="2"/>
              <a:cs typeface="Times New Roman" pitchFamily="18" charset="0"/>
            </a:endParaRPr>
          </a:p>
        </p:txBody>
      </p:sp>
      <p:sp>
        <p:nvSpPr>
          <p:cNvPr id="25" name="テキスト ボックス 24"/>
          <p:cNvSpPr txBox="1"/>
          <p:nvPr/>
        </p:nvSpPr>
        <p:spPr>
          <a:xfrm>
            <a:off x="683568" y="2564904"/>
            <a:ext cx="800219" cy="369332"/>
          </a:xfrm>
          <a:prstGeom prst="rect">
            <a:avLst/>
          </a:prstGeom>
          <a:noFill/>
          <a:ln>
            <a:solidFill>
              <a:schemeClr val="tx1"/>
            </a:solidFill>
          </a:ln>
        </p:spPr>
        <p:txBody>
          <a:bodyPr wrap="none" rtlCol="0">
            <a:spAutoFit/>
          </a:bodyPr>
          <a:lstStyle/>
          <a:p>
            <a:r>
              <a:rPr lang="en-US" altLang="ja-JP" b="1" dirty="0" smtClean="0">
                <a:solidFill>
                  <a:prstClr val="black"/>
                </a:solidFill>
                <a:latin typeface="Times New Roman" pitchFamily="18" charset="0"/>
                <a:cs typeface="Times New Roman" pitchFamily="18" charset="0"/>
              </a:rPr>
              <a:t>Signal</a:t>
            </a:r>
            <a:endParaRPr lang="ja-JP" altLang="en-US" b="1" dirty="0">
              <a:solidFill>
                <a:prstClr val="black"/>
              </a:solidFill>
              <a:latin typeface="Times New Roman" pitchFamily="18" charset="0"/>
              <a:cs typeface="Times New Roman" pitchFamily="18" charset="0"/>
            </a:endParaRPr>
          </a:p>
        </p:txBody>
      </p:sp>
      <p:sp>
        <p:nvSpPr>
          <p:cNvPr id="26" name="テキスト ボックス 25"/>
          <p:cNvSpPr txBox="1"/>
          <p:nvPr/>
        </p:nvSpPr>
        <p:spPr>
          <a:xfrm>
            <a:off x="5076056" y="2564904"/>
            <a:ext cx="1398781" cy="369332"/>
          </a:xfrm>
          <a:prstGeom prst="rect">
            <a:avLst/>
          </a:prstGeom>
          <a:noFill/>
          <a:ln>
            <a:solidFill>
              <a:schemeClr val="tx1"/>
            </a:solidFill>
          </a:ln>
        </p:spPr>
        <p:txBody>
          <a:bodyPr wrap="none" rtlCol="0">
            <a:spAutoFit/>
          </a:bodyPr>
          <a:lstStyle/>
          <a:p>
            <a:r>
              <a:rPr lang="en-US" altLang="ja-JP" b="1" dirty="0" smtClean="0">
                <a:solidFill>
                  <a:prstClr val="black"/>
                </a:solidFill>
                <a:latin typeface="Times New Roman" pitchFamily="18" charset="0"/>
                <a:cs typeface="Times New Roman" pitchFamily="18" charset="0"/>
              </a:rPr>
              <a:t>Background</a:t>
            </a:r>
            <a:endParaRPr lang="ja-JP" altLang="en-US" b="1" dirty="0">
              <a:solidFill>
                <a:prstClr val="black"/>
              </a:solidFill>
              <a:latin typeface="Times New Roman" pitchFamily="18" charset="0"/>
              <a:cs typeface="Times New Roman" pitchFamily="18" charset="0"/>
            </a:endParaRPr>
          </a:p>
        </p:txBody>
      </p:sp>
      <p:sp>
        <p:nvSpPr>
          <p:cNvPr id="27" name="テキスト ボックス 26"/>
          <p:cNvSpPr txBox="1"/>
          <p:nvPr/>
        </p:nvSpPr>
        <p:spPr>
          <a:xfrm>
            <a:off x="831923" y="3861048"/>
            <a:ext cx="2803973" cy="369332"/>
          </a:xfrm>
          <a:prstGeom prst="rect">
            <a:avLst/>
          </a:prstGeom>
          <a:noFill/>
        </p:spPr>
        <p:txBody>
          <a:bodyPr wrap="none" rtlCol="0">
            <a:spAutoFit/>
          </a:bodyPr>
          <a:lstStyle/>
          <a:p>
            <a:r>
              <a:rPr lang="en-US" altLang="ja-JP" b="1" dirty="0" smtClean="0">
                <a:solidFill>
                  <a:prstClr val="black"/>
                </a:solidFill>
                <a:latin typeface="Times New Roman" pitchFamily="18" charset="0"/>
                <a:cs typeface="Times New Roman" pitchFamily="18" charset="0"/>
              </a:rPr>
              <a:t>K</a:t>
            </a:r>
            <a:r>
              <a:rPr lang="en-US" altLang="ja-JP" b="1" baseline="30000" dirty="0" smtClean="0">
                <a:solidFill>
                  <a:prstClr val="black"/>
                </a:solidFill>
                <a:latin typeface="Times New Roman" pitchFamily="18" charset="0"/>
                <a:cs typeface="Times New Roman" pitchFamily="18" charset="0"/>
              </a:rPr>
              <a:t>+</a:t>
            </a:r>
            <a:r>
              <a:rPr lang="en-US" altLang="ja-JP" b="1" dirty="0" smtClean="0">
                <a:solidFill>
                  <a:prstClr val="black"/>
                </a:solidFill>
                <a:latin typeface="Times New Roman" pitchFamily="18" charset="0"/>
                <a:cs typeface="Times New Roman" pitchFamily="18" charset="0"/>
              </a:rPr>
              <a:t> scattering angle in CM</a:t>
            </a:r>
            <a:endParaRPr lang="ja-JP" altLang="en-US" b="1" dirty="0">
              <a:solidFill>
                <a:prstClr val="black"/>
              </a:solidFill>
              <a:latin typeface="Times New Roman" pitchFamily="18" charset="0"/>
              <a:cs typeface="Times New Roman" pitchFamily="18" charset="0"/>
            </a:endParaRPr>
          </a:p>
        </p:txBody>
      </p:sp>
      <p:sp>
        <p:nvSpPr>
          <p:cNvPr id="28" name="テキスト ボックス 27"/>
          <p:cNvSpPr txBox="1"/>
          <p:nvPr/>
        </p:nvSpPr>
        <p:spPr>
          <a:xfrm>
            <a:off x="5512443" y="3861048"/>
            <a:ext cx="2803973" cy="369332"/>
          </a:xfrm>
          <a:prstGeom prst="rect">
            <a:avLst/>
          </a:prstGeom>
          <a:noFill/>
        </p:spPr>
        <p:txBody>
          <a:bodyPr wrap="none" rtlCol="0">
            <a:spAutoFit/>
          </a:bodyPr>
          <a:lstStyle/>
          <a:p>
            <a:r>
              <a:rPr lang="en-US" altLang="ja-JP" b="1" dirty="0" smtClean="0">
                <a:solidFill>
                  <a:prstClr val="black"/>
                </a:solidFill>
                <a:latin typeface="Times New Roman" pitchFamily="18" charset="0"/>
                <a:cs typeface="Times New Roman" pitchFamily="18" charset="0"/>
              </a:rPr>
              <a:t>K</a:t>
            </a:r>
            <a:r>
              <a:rPr lang="en-US" altLang="ja-JP" b="1" baseline="30000" dirty="0" smtClean="0">
                <a:solidFill>
                  <a:prstClr val="black"/>
                </a:solidFill>
                <a:latin typeface="Times New Roman" pitchFamily="18" charset="0"/>
                <a:cs typeface="Times New Roman" pitchFamily="18" charset="0"/>
              </a:rPr>
              <a:t>+</a:t>
            </a:r>
            <a:r>
              <a:rPr lang="en-US" altLang="ja-JP" b="1" dirty="0" smtClean="0">
                <a:solidFill>
                  <a:prstClr val="black"/>
                </a:solidFill>
                <a:latin typeface="Times New Roman" pitchFamily="18" charset="0"/>
                <a:cs typeface="Times New Roman" pitchFamily="18" charset="0"/>
              </a:rPr>
              <a:t> scattering angle in CM</a:t>
            </a:r>
            <a:endParaRPr lang="ja-JP" altLang="en-US" b="1" dirty="0">
              <a:solidFill>
                <a:prstClr val="black"/>
              </a:solidFill>
              <a:latin typeface="Times New Roman" pitchFamily="18" charset="0"/>
              <a:cs typeface="Times New Roman" pitchFamily="18" charset="0"/>
            </a:endParaRPr>
          </a:p>
        </p:txBody>
      </p:sp>
      <p:sp>
        <p:nvSpPr>
          <p:cNvPr id="30" name="テキスト ボックス 29"/>
          <p:cNvSpPr txBox="1"/>
          <p:nvPr/>
        </p:nvSpPr>
        <p:spPr>
          <a:xfrm>
            <a:off x="1763688" y="5190291"/>
            <a:ext cx="1399742" cy="830997"/>
          </a:xfrm>
          <a:prstGeom prst="rect">
            <a:avLst/>
          </a:prstGeom>
          <a:solidFill>
            <a:schemeClr val="bg1"/>
          </a:solidFill>
        </p:spPr>
        <p:txBody>
          <a:bodyPr wrap="none" rtlCol="0">
            <a:spAutoFit/>
          </a:bodyPr>
          <a:lstStyle/>
          <a:p>
            <a:r>
              <a:rPr lang="en-US" altLang="ja-JP" sz="1600" b="1" dirty="0" smtClean="0">
                <a:solidFill>
                  <a:prstClr val="black"/>
                </a:solidFill>
                <a:latin typeface="Times New Roman" pitchFamily="18" charset="0"/>
                <a:cs typeface="Times New Roman" pitchFamily="18" charset="0"/>
              </a:rPr>
              <a:t>Signal</a:t>
            </a:r>
          </a:p>
          <a:p>
            <a:r>
              <a:rPr lang="en-US" altLang="ja-JP" sz="1600" b="1" dirty="0" smtClean="0">
                <a:solidFill>
                  <a:prstClr val="black"/>
                </a:solidFill>
                <a:latin typeface="Times New Roman" pitchFamily="18" charset="0"/>
                <a:cs typeface="Times New Roman" pitchFamily="18" charset="0"/>
              </a:rPr>
              <a:t>Simulation</a:t>
            </a:r>
          </a:p>
          <a:p>
            <a:r>
              <a:rPr lang="en-US" altLang="ja-JP" sz="1600" b="1" dirty="0" smtClean="0">
                <a:solidFill>
                  <a:srgbClr val="1F497D"/>
                </a:solidFill>
                <a:latin typeface="Times New Roman" pitchFamily="18" charset="0"/>
                <a:cs typeface="Times New Roman" pitchFamily="18" charset="0"/>
              </a:rPr>
              <a:t>w/ acceptance</a:t>
            </a:r>
            <a:endParaRPr lang="ja-JP" altLang="en-US" sz="1600" b="1" dirty="0">
              <a:solidFill>
                <a:srgbClr val="1F497D"/>
              </a:solidFill>
              <a:latin typeface="Times New Roman" pitchFamily="18" charset="0"/>
              <a:cs typeface="Times New Roman" pitchFamily="18" charset="0"/>
            </a:endParaRPr>
          </a:p>
        </p:txBody>
      </p:sp>
      <p:sp>
        <p:nvSpPr>
          <p:cNvPr id="32" name="テキスト ボックス 31"/>
          <p:cNvSpPr txBox="1"/>
          <p:nvPr/>
        </p:nvSpPr>
        <p:spPr>
          <a:xfrm>
            <a:off x="6228184" y="5085184"/>
            <a:ext cx="1399742" cy="830997"/>
          </a:xfrm>
          <a:prstGeom prst="rect">
            <a:avLst/>
          </a:prstGeom>
          <a:solidFill>
            <a:schemeClr val="bg1"/>
          </a:solidFill>
        </p:spPr>
        <p:txBody>
          <a:bodyPr wrap="none" rtlCol="0">
            <a:spAutoFit/>
          </a:bodyPr>
          <a:lstStyle/>
          <a:p>
            <a:r>
              <a:rPr lang="en-US" altLang="ja-JP" sz="1600" b="1" dirty="0" smtClean="0">
                <a:solidFill>
                  <a:prstClr val="black"/>
                </a:solidFill>
                <a:latin typeface="Times New Roman" pitchFamily="18" charset="0"/>
                <a:cs typeface="Times New Roman" pitchFamily="18" charset="0"/>
              </a:rPr>
              <a:t>JAM</a:t>
            </a:r>
          </a:p>
          <a:p>
            <a:r>
              <a:rPr lang="en-US" altLang="ja-JP" sz="1600" b="1" dirty="0" smtClean="0">
                <a:solidFill>
                  <a:prstClr val="black"/>
                </a:solidFill>
                <a:latin typeface="Times New Roman" pitchFamily="18" charset="0"/>
                <a:cs typeface="Times New Roman" pitchFamily="18" charset="0"/>
              </a:rPr>
              <a:t>Simulation</a:t>
            </a:r>
          </a:p>
          <a:p>
            <a:r>
              <a:rPr lang="en-US" altLang="ja-JP" sz="1600" b="1" dirty="0" smtClean="0">
                <a:solidFill>
                  <a:srgbClr val="1F497D"/>
                </a:solidFill>
                <a:latin typeface="Times New Roman" pitchFamily="18" charset="0"/>
                <a:cs typeface="Times New Roman" pitchFamily="18" charset="0"/>
              </a:rPr>
              <a:t>w/ acceptance</a:t>
            </a:r>
            <a:endParaRPr lang="ja-JP" altLang="en-US" sz="1600" b="1" dirty="0">
              <a:solidFill>
                <a:srgbClr val="1F497D"/>
              </a:solidFill>
              <a:latin typeface="Times New Roman" pitchFamily="18" charset="0"/>
              <a:cs typeface="Times New Roman" pitchFamily="18" charset="0"/>
            </a:endParaRPr>
          </a:p>
        </p:txBody>
      </p:sp>
      <p:sp>
        <p:nvSpPr>
          <p:cNvPr id="36" name="テキスト ボックス 35"/>
          <p:cNvSpPr txBox="1"/>
          <p:nvPr/>
        </p:nvSpPr>
        <p:spPr>
          <a:xfrm>
            <a:off x="2555776" y="2780928"/>
            <a:ext cx="433132" cy="369332"/>
          </a:xfrm>
          <a:prstGeom prst="rect">
            <a:avLst/>
          </a:prstGeom>
          <a:noFill/>
        </p:spPr>
        <p:txBody>
          <a:bodyPr wrap="none" rtlCol="0">
            <a:spAutoFit/>
          </a:bodyPr>
          <a:lstStyle/>
          <a:p>
            <a:r>
              <a:rPr lang="en-US" altLang="ja-JP" b="1" dirty="0" err="1" smtClean="0">
                <a:solidFill>
                  <a:prstClr val="black"/>
                </a:solidFill>
                <a:latin typeface="Times New Roman" pitchFamily="18" charset="0"/>
                <a:cs typeface="Times New Roman" pitchFamily="18" charset="0"/>
              </a:rPr>
              <a:t>p</a:t>
            </a:r>
            <a:r>
              <a:rPr lang="en-US" altLang="ja-JP" b="1" baseline="-25000" dirty="0" err="1" smtClean="0">
                <a:solidFill>
                  <a:prstClr val="black"/>
                </a:solidFill>
                <a:latin typeface="Times New Roman" pitchFamily="18" charset="0"/>
                <a:cs typeface="Times New Roman" pitchFamily="18" charset="0"/>
              </a:rPr>
              <a:t>K</a:t>
            </a:r>
            <a:endParaRPr lang="ja-JP" altLang="en-US" b="1" baseline="-25000" dirty="0">
              <a:solidFill>
                <a:prstClr val="black"/>
              </a:solidFill>
              <a:latin typeface="Times New Roman" pitchFamily="18" charset="0"/>
              <a:cs typeface="Times New Roman" pitchFamily="18" charset="0"/>
            </a:endParaRPr>
          </a:p>
        </p:txBody>
      </p:sp>
      <p:sp>
        <p:nvSpPr>
          <p:cNvPr id="37" name="テキスト ボックス 36"/>
          <p:cNvSpPr txBox="1"/>
          <p:nvPr/>
        </p:nvSpPr>
        <p:spPr>
          <a:xfrm>
            <a:off x="2519680" y="3491716"/>
            <a:ext cx="397866" cy="369332"/>
          </a:xfrm>
          <a:prstGeom prst="rect">
            <a:avLst/>
          </a:prstGeom>
          <a:noFill/>
        </p:spPr>
        <p:txBody>
          <a:bodyPr wrap="none" rtlCol="0">
            <a:spAutoFit/>
          </a:bodyPr>
          <a:lstStyle/>
          <a:p>
            <a:r>
              <a:rPr lang="en-US" altLang="ja-JP" b="1" dirty="0" smtClean="0">
                <a:solidFill>
                  <a:prstClr val="black"/>
                </a:solidFill>
                <a:latin typeface="Times New Roman" pitchFamily="18" charset="0"/>
                <a:cs typeface="Times New Roman" pitchFamily="18" charset="0"/>
              </a:rPr>
              <a:t>p</a:t>
            </a:r>
            <a:r>
              <a:rPr lang="en-US" altLang="ja-JP" b="1" baseline="-25000" dirty="0" smtClean="0">
                <a:solidFill>
                  <a:prstClr val="black"/>
                </a:solidFill>
                <a:latin typeface="Symbol" pitchFamily="18" charset="2"/>
                <a:cs typeface="Times New Roman" pitchFamily="18" charset="0"/>
              </a:rPr>
              <a:t>p</a:t>
            </a:r>
            <a:endParaRPr lang="ja-JP" altLang="en-US" b="1" baseline="-25000" dirty="0">
              <a:solidFill>
                <a:prstClr val="black"/>
              </a:solidFill>
              <a:latin typeface="Symbol" pitchFamily="18" charset="2"/>
              <a:cs typeface="Times New Roman" pitchFamily="18" charset="0"/>
            </a:endParaRPr>
          </a:p>
        </p:txBody>
      </p:sp>
      <p:sp>
        <p:nvSpPr>
          <p:cNvPr id="38" name="テキスト ボックス 37"/>
          <p:cNvSpPr txBox="1"/>
          <p:nvPr/>
        </p:nvSpPr>
        <p:spPr>
          <a:xfrm>
            <a:off x="6300192" y="2852936"/>
            <a:ext cx="433132" cy="369332"/>
          </a:xfrm>
          <a:prstGeom prst="rect">
            <a:avLst/>
          </a:prstGeom>
          <a:noFill/>
        </p:spPr>
        <p:txBody>
          <a:bodyPr wrap="none" rtlCol="0">
            <a:spAutoFit/>
          </a:bodyPr>
          <a:lstStyle/>
          <a:p>
            <a:r>
              <a:rPr lang="en-US" altLang="ja-JP" b="1" dirty="0" err="1" smtClean="0">
                <a:solidFill>
                  <a:prstClr val="black"/>
                </a:solidFill>
                <a:latin typeface="Times New Roman" pitchFamily="18" charset="0"/>
                <a:cs typeface="Times New Roman" pitchFamily="18" charset="0"/>
              </a:rPr>
              <a:t>p</a:t>
            </a:r>
            <a:r>
              <a:rPr lang="en-US" altLang="ja-JP" b="1" baseline="-25000" dirty="0" err="1" smtClean="0">
                <a:solidFill>
                  <a:prstClr val="black"/>
                </a:solidFill>
                <a:latin typeface="Times New Roman" pitchFamily="18" charset="0"/>
                <a:cs typeface="Times New Roman" pitchFamily="18" charset="0"/>
              </a:rPr>
              <a:t>K</a:t>
            </a:r>
            <a:endParaRPr lang="ja-JP" altLang="en-US" b="1" baseline="-25000" dirty="0">
              <a:solidFill>
                <a:prstClr val="black"/>
              </a:solidFill>
              <a:latin typeface="Times New Roman" pitchFamily="18" charset="0"/>
              <a:cs typeface="Times New Roman" pitchFamily="18" charset="0"/>
            </a:endParaRPr>
          </a:p>
        </p:txBody>
      </p:sp>
      <p:sp>
        <p:nvSpPr>
          <p:cNvPr id="39" name="テキスト ボックス 38"/>
          <p:cNvSpPr txBox="1"/>
          <p:nvPr/>
        </p:nvSpPr>
        <p:spPr>
          <a:xfrm>
            <a:off x="7668344" y="3284984"/>
            <a:ext cx="397866" cy="369332"/>
          </a:xfrm>
          <a:prstGeom prst="rect">
            <a:avLst/>
          </a:prstGeom>
          <a:noFill/>
        </p:spPr>
        <p:txBody>
          <a:bodyPr wrap="none" rtlCol="0">
            <a:spAutoFit/>
          </a:bodyPr>
          <a:lstStyle/>
          <a:p>
            <a:r>
              <a:rPr lang="en-US" altLang="ja-JP" b="1" dirty="0" smtClean="0">
                <a:solidFill>
                  <a:prstClr val="black"/>
                </a:solidFill>
                <a:latin typeface="Times New Roman" pitchFamily="18" charset="0"/>
                <a:cs typeface="Times New Roman" pitchFamily="18" charset="0"/>
              </a:rPr>
              <a:t>p</a:t>
            </a:r>
            <a:r>
              <a:rPr lang="en-US" altLang="ja-JP" b="1" baseline="-25000" dirty="0" smtClean="0">
                <a:solidFill>
                  <a:prstClr val="black"/>
                </a:solidFill>
                <a:latin typeface="Symbol" pitchFamily="18" charset="2"/>
                <a:cs typeface="Times New Roman" pitchFamily="18" charset="0"/>
              </a:rPr>
              <a:t>p</a:t>
            </a:r>
            <a:endParaRPr lang="ja-JP" altLang="en-US" b="1" baseline="-25000" dirty="0">
              <a:solidFill>
                <a:prstClr val="black"/>
              </a:solidFill>
              <a:latin typeface="Symbol" pitchFamily="18" charset="2"/>
              <a:cs typeface="Times New Roman" pitchFamily="18" charset="0"/>
            </a:endParaRPr>
          </a:p>
        </p:txBody>
      </p:sp>
      <p:cxnSp>
        <p:nvCxnSpPr>
          <p:cNvPr id="29" name="直線コネクタ 28"/>
          <p:cNvCxnSpPr/>
          <p:nvPr/>
        </p:nvCxnSpPr>
        <p:spPr>
          <a:xfrm flipV="1">
            <a:off x="1691680" y="4509120"/>
            <a:ext cx="0" cy="165618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a:off x="1691680" y="4365104"/>
            <a:ext cx="1512168"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V="1">
            <a:off x="6156176" y="4509120"/>
            <a:ext cx="0" cy="165618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a:off x="6156176" y="4365104"/>
            <a:ext cx="1512168"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7740352" y="4521314"/>
            <a:ext cx="1374094" cy="707886"/>
          </a:xfrm>
          <a:prstGeom prst="rect">
            <a:avLst/>
          </a:prstGeom>
          <a:solidFill>
            <a:schemeClr val="bg1"/>
          </a:solidFill>
          <a:ln>
            <a:solidFill>
              <a:schemeClr val="tx1"/>
            </a:solidFill>
          </a:ln>
        </p:spPr>
        <p:txBody>
          <a:bodyPr wrap="none" rtlCol="0">
            <a:spAutoFit/>
          </a:bodyPr>
          <a:lstStyle/>
          <a:p>
            <a:r>
              <a:rPr lang="en-US" altLang="ja-JP" sz="2000" b="1" dirty="0" smtClean="0">
                <a:solidFill>
                  <a:prstClr val="black"/>
                </a:solidFill>
                <a:latin typeface="Times New Roman" pitchFamily="18" charset="0"/>
                <a:cs typeface="Times New Roman" pitchFamily="18" charset="0"/>
              </a:rPr>
              <a:t>Reduction </a:t>
            </a:r>
          </a:p>
          <a:p>
            <a:r>
              <a:rPr lang="en-US" altLang="ja-JP" sz="2000" b="1" dirty="0" smtClean="0">
                <a:solidFill>
                  <a:prstClr val="black"/>
                </a:solidFill>
                <a:latin typeface="Times New Roman" pitchFamily="18" charset="0"/>
                <a:cs typeface="Times New Roman" pitchFamily="18" charset="0"/>
              </a:rPr>
              <a:t>= 3.8</a:t>
            </a:r>
            <a:endParaRPr lang="ja-JP" altLang="en-US" sz="2000" b="1" dirty="0">
              <a:solidFill>
                <a:prstClr val="black"/>
              </a:solidFill>
              <a:latin typeface="Times New Roman" pitchFamily="18" charset="0"/>
              <a:cs typeface="Times New Roman" pitchFamily="18" charset="0"/>
            </a:endParaRPr>
          </a:p>
        </p:txBody>
      </p:sp>
      <p:sp>
        <p:nvSpPr>
          <p:cNvPr id="35" name="テキスト ボックス 34"/>
          <p:cNvSpPr txBox="1"/>
          <p:nvPr/>
        </p:nvSpPr>
        <p:spPr>
          <a:xfrm>
            <a:off x="3275856" y="4449306"/>
            <a:ext cx="1502334" cy="707886"/>
          </a:xfrm>
          <a:prstGeom prst="rect">
            <a:avLst/>
          </a:prstGeom>
          <a:solidFill>
            <a:schemeClr val="bg1"/>
          </a:solidFill>
          <a:ln>
            <a:solidFill>
              <a:schemeClr val="tx1"/>
            </a:solidFill>
          </a:ln>
        </p:spPr>
        <p:txBody>
          <a:bodyPr wrap="none" rtlCol="0">
            <a:spAutoFit/>
          </a:bodyPr>
          <a:lstStyle/>
          <a:p>
            <a:r>
              <a:rPr lang="en-US" altLang="ja-JP" sz="2000" b="1" dirty="0" smtClean="0">
                <a:solidFill>
                  <a:prstClr val="black"/>
                </a:solidFill>
                <a:latin typeface="Times New Roman" pitchFamily="18" charset="0"/>
                <a:cs typeface="Times New Roman" pitchFamily="18" charset="0"/>
              </a:rPr>
              <a:t>Acceptance </a:t>
            </a:r>
          </a:p>
          <a:p>
            <a:r>
              <a:rPr lang="en-US" altLang="ja-JP" sz="2000" b="1" dirty="0" smtClean="0">
                <a:solidFill>
                  <a:prstClr val="black"/>
                </a:solidFill>
                <a:latin typeface="Times New Roman" pitchFamily="18" charset="0"/>
                <a:cs typeface="Times New Roman" pitchFamily="18" charset="0"/>
              </a:rPr>
              <a:t>= 0.58</a:t>
            </a:r>
            <a:endParaRPr lang="ja-JP" altLang="en-US" sz="2000" b="1" dirty="0">
              <a:solidFill>
                <a:prstClr val="black"/>
              </a:solidFill>
              <a:latin typeface="Times New Roman" pitchFamily="18" charset="0"/>
              <a:cs typeface="Times New Roman" pitchFamily="18" charset="0"/>
            </a:endParaRPr>
          </a:p>
        </p:txBody>
      </p:sp>
      <p:cxnSp>
        <p:nvCxnSpPr>
          <p:cNvPr id="42" name="直線コネクタ 41"/>
          <p:cNvCxnSpPr/>
          <p:nvPr/>
        </p:nvCxnSpPr>
        <p:spPr>
          <a:xfrm>
            <a:off x="1691138" y="3200476"/>
            <a:ext cx="216566" cy="0"/>
          </a:xfrm>
          <a:prstGeom prst="line">
            <a:avLst/>
          </a:prstGeom>
          <a:noFill/>
          <a:ln w="12700" cap="flat" cmpd="sng" algn="ctr">
            <a:solidFill>
              <a:sysClr val="windowText" lastClr="000000"/>
            </a:solidFill>
            <a:prstDash val="solid"/>
          </a:ln>
          <a:effectLst/>
        </p:spPr>
      </p:cxnSp>
      <p:cxnSp>
        <p:nvCxnSpPr>
          <p:cNvPr id="43" name="直線コネクタ 42"/>
          <p:cNvCxnSpPr/>
          <p:nvPr/>
        </p:nvCxnSpPr>
        <p:spPr>
          <a:xfrm>
            <a:off x="5723586" y="3212976"/>
            <a:ext cx="216566" cy="0"/>
          </a:xfrm>
          <a:prstGeom prst="line">
            <a:avLst/>
          </a:prstGeom>
          <a:noFill/>
          <a:ln w="12700" cap="flat" cmpd="sng" algn="ctr">
            <a:solidFill>
              <a:sysClr val="windowText" lastClr="000000"/>
            </a:solidFill>
            <a:prstDash val="solid"/>
          </a:ln>
          <a:effectLst/>
        </p:spPr>
      </p:cxnSp>
      <p:sp>
        <p:nvSpPr>
          <p:cNvPr id="44" name="スライド番号プレースホルダ 43"/>
          <p:cNvSpPr>
            <a:spLocks noGrp="1"/>
          </p:cNvSpPr>
          <p:nvPr>
            <p:ph type="sldNum" sz="quarter" idx="12"/>
          </p:nvPr>
        </p:nvSpPr>
        <p:spPr/>
        <p:txBody>
          <a:bodyPr/>
          <a:lstStyle/>
          <a:p>
            <a:fld id="{D2D8002D-B5B0-4BAC-B1F6-782DDCCE6D9C}" type="slidenum">
              <a:rPr lang="ja-JP" altLang="en-US" smtClean="0">
                <a:solidFill>
                  <a:prstClr val="black"/>
                </a:solidFill>
              </a:rPr>
              <a:pPr/>
              <a:t>69</a:t>
            </a:fld>
            <a:endParaRPr lang="ja-JP" altLang="en-US" dirty="0">
              <a:solidFill>
                <a:prstClr val="black"/>
              </a:solidFill>
            </a:endParaRPr>
          </a:p>
        </p:txBody>
      </p:sp>
    </p:spTree>
    <p:extLst>
      <p:ext uri="{BB962C8B-B14F-4D97-AF65-F5344CB8AC3E}">
        <p14:creationId xmlns:p14="http://schemas.microsoft.com/office/powerpoint/2010/main" val="7747317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正方形/長方形 84"/>
          <p:cNvSpPr/>
          <p:nvPr/>
        </p:nvSpPr>
        <p:spPr>
          <a:xfrm>
            <a:off x="0" y="1243981"/>
            <a:ext cx="9144000" cy="4657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graphicFrame>
        <p:nvGraphicFramePr>
          <p:cNvPr id="84" name="コンテンツ プレースホルダー 83"/>
          <p:cNvGraphicFramePr>
            <a:graphicFrameLocks noGrp="1"/>
          </p:cNvGraphicFramePr>
          <p:nvPr>
            <p:ph idx="1"/>
            <p:extLst>
              <p:ext uri="{D42A27DB-BD31-4B8C-83A1-F6EECF244321}">
                <p14:modId xmlns:p14="http://schemas.microsoft.com/office/powerpoint/2010/main" val="2923768336"/>
              </p:ext>
            </p:extLst>
          </p:nvPr>
        </p:nvGraphicFramePr>
        <p:xfrm>
          <a:off x="2147938" y="1698246"/>
          <a:ext cx="4722762" cy="4283453"/>
        </p:xfrm>
        <a:graphic>
          <a:graphicData uri="http://schemas.openxmlformats.org/drawingml/2006/chart">
            <c:chart xmlns:c="http://schemas.openxmlformats.org/drawingml/2006/chart" xmlns:r="http://schemas.openxmlformats.org/officeDocument/2006/relationships" r:id="rId3"/>
          </a:graphicData>
        </a:graphic>
      </p:graphicFrame>
      <p:sp>
        <p:nvSpPr>
          <p:cNvPr id="2" name="タイトル 1"/>
          <p:cNvSpPr>
            <a:spLocks noGrp="1"/>
          </p:cNvSpPr>
          <p:nvPr>
            <p:ph type="title"/>
          </p:nvPr>
        </p:nvSpPr>
        <p:spPr>
          <a:xfrm>
            <a:off x="488768" y="91356"/>
            <a:ext cx="8427308" cy="1143000"/>
          </a:xfrm>
        </p:spPr>
        <p:txBody>
          <a:bodyPr/>
          <a:lstStyle/>
          <a:p>
            <a:r>
              <a:rPr lang="en-US" altLang="ja-JP" sz="4000" dirty="0" smtClean="0">
                <a:solidFill>
                  <a:schemeClr val="bg1"/>
                </a:solidFill>
              </a:rPr>
              <a:t>Lambda</a:t>
            </a:r>
            <a:r>
              <a:rPr lang="ja-JP" altLang="en-US" sz="4000" dirty="0" smtClean="0">
                <a:solidFill>
                  <a:schemeClr val="bg1"/>
                </a:solidFill>
              </a:rPr>
              <a:t> </a:t>
            </a:r>
            <a:r>
              <a:rPr lang="en-US" altLang="ja-JP" sz="4000" dirty="0" smtClean="0">
                <a:solidFill>
                  <a:schemeClr val="bg1"/>
                </a:solidFill>
              </a:rPr>
              <a:t>Baryons (P-wave)</a:t>
            </a:r>
            <a:endParaRPr kumimoji="1" lang="ja-JP" altLang="en-US" sz="4000" dirty="0">
              <a:solidFill>
                <a:schemeClr val="bg1"/>
              </a:solidFill>
            </a:endParaRPr>
          </a:p>
        </p:txBody>
      </p:sp>
      <p:sp>
        <p:nvSpPr>
          <p:cNvPr id="4" name="スライド番号プレースホルダー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7</a:t>
            </a:fld>
            <a:endParaRPr lang="ja-JP" altLang="en-US" dirty="0">
              <a:solidFill>
                <a:prstClr val="black">
                  <a:tint val="75000"/>
                </a:prstClr>
              </a:solidFill>
            </a:endParaRPr>
          </a:p>
        </p:txBody>
      </p:sp>
      <p:cxnSp>
        <p:nvCxnSpPr>
          <p:cNvPr id="28" name="直線コネクタ 27"/>
          <p:cNvCxnSpPr/>
          <p:nvPr/>
        </p:nvCxnSpPr>
        <p:spPr>
          <a:xfrm>
            <a:off x="4392529" y="1907493"/>
            <a:ext cx="0" cy="3200400"/>
          </a:xfrm>
          <a:prstGeom prst="line">
            <a:avLst/>
          </a:prstGeom>
          <a:ln w="15875">
            <a:solidFill>
              <a:srgbClr val="FF00FF"/>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3308651" y="1418074"/>
            <a:ext cx="304892" cy="461665"/>
          </a:xfrm>
          <a:prstGeom prst="rect">
            <a:avLst/>
          </a:prstGeom>
          <a:noFill/>
        </p:spPr>
        <p:txBody>
          <a:bodyPr wrap="none" rtlCol="0">
            <a:spAutoFit/>
          </a:bodyPr>
          <a:lstStyle/>
          <a:p>
            <a:r>
              <a:rPr lang="en-US" altLang="ja-JP" sz="2400" i="1" dirty="0" smtClean="0">
                <a:solidFill>
                  <a:prstClr val="black"/>
                </a:solidFill>
              </a:rPr>
              <a:t>s</a:t>
            </a:r>
            <a:endParaRPr lang="ja-JP" altLang="en-US" sz="2400" i="1" dirty="0">
              <a:solidFill>
                <a:prstClr val="black"/>
              </a:solidFill>
            </a:endParaRPr>
          </a:p>
        </p:txBody>
      </p:sp>
      <p:sp>
        <p:nvSpPr>
          <p:cNvPr id="31" name="テキスト ボックス 30"/>
          <p:cNvSpPr txBox="1"/>
          <p:nvPr/>
        </p:nvSpPr>
        <p:spPr>
          <a:xfrm>
            <a:off x="4225854" y="1405936"/>
            <a:ext cx="314510" cy="461665"/>
          </a:xfrm>
          <a:prstGeom prst="rect">
            <a:avLst/>
          </a:prstGeom>
          <a:noFill/>
        </p:spPr>
        <p:txBody>
          <a:bodyPr wrap="none" rtlCol="0">
            <a:spAutoFit/>
          </a:bodyPr>
          <a:lstStyle/>
          <a:p>
            <a:r>
              <a:rPr lang="en-US" altLang="ja-JP" sz="2400" i="1" dirty="0">
                <a:solidFill>
                  <a:prstClr val="black"/>
                </a:solidFill>
              </a:rPr>
              <a:t>c</a:t>
            </a:r>
            <a:endParaRPr lang="ja-JP" altLang="en-US" sz="2400" i="1" dirty="0">
              <a:solidFill>
                <a:prstClr val="black"/>
              </a:solidFill>
            </a:endParaRPr>
          </a:p>
        </p:txBody>
      </p:sp>
      <p:sp>
        <p:nvSpPr>
          <p:cNvPr id="33" name="テキスト ボックス 32"/>
          <p:cNvSpPr txBox="1"/>
          <p:nvPr/>
        </p:nvSpPr>
        <p:spPr>
          <a:xfrm>
            <a:off x="891831" y="5972836"/>
            <a:ext cx="4005057" cy="646331"/>
          </a:xfrm>
          <a:prstGeom prst="rect">
            <a:avLst/>
          </a:prstGeom>
          <a:noFill/>
          <a:ln>
            <a:solidFill>
              <a:schemeClr val="bg1"/>
            </a:solidFill>
          </a:ln>
        </p:spPr>
        <p:txBody>
          <a:bodyPr wrap="square" rtlCol="0">
            <a:spAutoFit/>
          </a:bodyPr>
          <a:lstStyle/>
          <a:p>
            <a:r>
              <a:rPr lang="en-US" altLang="ja-JP" dirty="0" smtClean="0">
                <a:solidFill>
                  <a:prstClr val="white"/>
                </a:solidFill>
              </a:rPr>
              <a:t>non-rel. QM:</a:t>
            </a:r>
            <a:r>
              <a:rPr lang="en-US" altLang="ja-JP" i="1" dirty="0" smtClean="0">
                <a:solidFill>
                  <a:prstClr val="white"/>
                </a:solidFill>
              </a:rPr>
              <a:t>H=H</a:t>
            </a:r>
            <a:r>
              <a:rPr lang="en-US" altLang="ja-JP" i="1" baseline="-25000" dirty="0" smtClean="0">
                <a:solidFill>
                  <a:prstClr val="white"/>
                </a:solidFill>
              </a:rPr>
              <a:t>0 </a:t>
            </a:r>
            <a:r>
              <a:rPr lang="en-US" altLang="ja-JP" dirty="0" smtClean="0">
                <a:solidFill>
                  <a:prstClr val="white"/>
                </a:solidFill>
              </a:rPr>
              <a:t>+</a:t>
            </a:r>
            <a:r>
              <a:rPr lang="en-US" altLang="ja-JP" i="1" dirty="0" err="1" smtClean="0">
                <a:solidFill>
                  <a:prstClr val="white"/>
                </a:solidFill>
              </a:rPr>
              <a:t>V</a:t>
            </a:r>
            <a:r>
              <a:rPr lang="en-US" altLang="ja-JP" i="1" baseline="-25000" dirty="0" err="1" smtClean="0">
                <a:solidFill>
                  <a:prstClr val="white"/>
                </a:solidFill>
              </a:rPr>
              <a:t>conf</a:t>
            </a:r>
            <a:r>
              <a:rPr lang="en-US" altLang="ja-JP" i="1" baseline="-25000" dirty="0" smtClean="0">
                <a:solidFill>
                  <a:prstClr val="white"/>
                </a:solidFill>
              </a:rPr>
              <a:t> </a:t>
            </a:r>
            <a:r>
              <a:rPr lang="en-US" altLang="ja-JP" dirty="0" smtClean="0">
                <a:solidFill>
                  <a:prstClr val="white"/>
                </a:solidFill>
              </a:rPr>
              <a:t>+</a:t>
            </a:r>
            <a:r>
              <a:rPr lang="en-US" altLang="ja-JP" i="1" dirty="0" smtClean="0">
                <a:solidFill>
                  <a:prstClr val="white"/>
                </a:solidFill>
              </a:rPr>
              <a:t>V</a:t>
            </a:r>
            <a:r>
              <a:rPr lang="en-US" altLang="ja-JP" i="1" baseline="-25000" dirty="0" smtClean="0">
                <a:solidFill>
                  <a:prstClr val="white"/>
                </a:solidFill>
              </a:rPr>
              <a:t>SS</a:t>
            </a:r>
            <a:r>
              <a:rPr lang="en-US" altLang="ja-JP" dirty="0" smtClean="0">
                <a:solidFill>
                  <a:prstClr val="white"/>
                </a:solidFill>
              </a:rPr>
              <a:t>+</a:t>
            </a:r>
            <a:r>
              <a:rPr lang="en-US" altLang="ja-JP" i="1" dirty="0" smtClean="0">
                <a:solidFill>
                  <a:prstClr val="white"/>
                </a:solidFill>
              </a:rPr>
              <a:t>V</a:t>
            </a:r>
            <a:r>
              <a:rPr lang="en-US" altLang="ja-JP" i="1" baseline="-25000" dirty="0" smtClean="0">
                <a:solidFill>
                  <a:prstClr val="white"/>
                </a:solidFill>
              </a:rPr>
              <a:t>LS</a:t>
            </a:r>
            <a:r>
              <a:rPr lang="en-US" altLang="ja-JP" dirty="0" smtClean="0">
                <a:solidFill>
                  <a:prstClr val="white"/>
                </a:solidFill>
              </a:rPr>
              <a:t>+</a:t>
            </a:r>
            <a:r>
              <a:rPr lang="en-US" altLang="ja-JP" i="1" dirty="0" smtClean="0">
                <a:solidFill>
                  <a:prstClr val="white"/>
                </a:solidFill>
              </a:rPr>
              <a:t>V</a:t>
            </a:r>
            <a:r>
              <a:rPr lang="en-US" altLang="ja-JP" i="1" baseline="-25000" dirty="0">
                <a:solidFill>
                  <a:prstClr val="white"/>
                </a:solidFill>
              </a:rPr>
              <a:t>T</a:t>
            </a:r>
            <a:endParaRPr lang="en-US" altLang="ja-JP" dirty="0">
              <a:solidFill>
                <a:prstClr val="white"/>
              </a:solidFill>
              <a:latin typeface="Symbol" panose="05050102010706020507" pitchFamily="18" charset="2"/>
            </a:endParaRPr>
          </a:p>
          <a:p>
            <a:r>
              <a:rPr lang="en-US" altLang="ja-JP" dirty="0" smtClean="0">
                <a:solidFill>
                  <a:srgbClr val="FFFF00"/>
                </a:solidFill>
                <a:latin typeface="Symbol" panose="05050102010706020507" pitchFamily="18" charset="2"/>
              </a:rPr>
              <a:t>r-l</a:t>
            </a:r>
            <a:r>
              <a:rPr lang="en-US" altLang="ja-JP" dirty="0" smtClean="0">
                <a:solidFill>
                  <a:srgbClr val="FFFF00"/>
                </a:solidFill>
              </a:rPr>
              <a:t> mixing  (cal. By T. Yoshida)</a:t>
            </a:r>
            <a:endParaRPr lang="ja-JP" altLang="en-US" dirty="0">
              <a:solidFill>
                <a:srgbClr val="FFFF00"/>
              </a:solidFill>
            </a:endParaRPr>
          </a:p>
        </p:txBody>
      </p:sp>
      <p:grpSp>
        <p:nvGrpSpPr>
          <p:cNvPr id="57" name="グループ化 56"/>
          <p:cNvGrpSpPr/>
          <p:nvPr/>
        </p:nvGrpSpPr>
        <p:grpSpPr>
          <a:xfrm>
            <a:off x="4380981" y="2169258"/>
            <a:ext cx="3922318" cy="3072429"/>
            <a:chOff x="4511510" y="2169275"/>
            <a:chExt cx="3922318" cy="3942693"/>
          </a:xfrm>
        </p:grpSpPr>
        <p:cxnSp>
          <p:nvCxnSpPr>
            <p:cNvPr id="60" name="直線コネクタ 59"/>
            <p:cNvCxnSpPr/>
            <p:nvPr/>
          </p:nvCxnSpPr>
          <p:spPr>
            <a:xfrm>
              <a:off x="7281828" y="5917342"/>
              <a:ext cx="115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4879800" y="4864282"/>
              <a:ext cx="902811" cy="434452"/>
            </a:xfrm>
            <a:prstGeom prst="rect">
              <a:avLst/>
            </a:prstGeom>
            <a:noFill/>
            <a:ln>
              <a:noFill/>
            </a:ln>
          </p:spPr>
          <p:txBody>
            <a:bodyPr wrap="none" rtlCol="0">
              <a:spAutoFit/>
            </a:bodyPr>
            <a:lstStyle/>
            <a:p>
              <a:r>
                <a:rPr lang="en-US" altLang="ja-JP" sz="1600" b="1" dirty="0" err="1">
                  <a:solidFill>
                    <a:prstClr val="white">
                      <a:lumMod val="75000"/>
                    </a:prstClr>
                  </a:solidFill>
                  <a:latin typeface="Symbol" panose="05050102010706020507" pitchFamily="18" charset="2"/>
                </a:rPr>
                <a:t>S</a:t>
              </a:r>
              <a:r>
                <a:rPr lang="en-US" altLang="ja-JP" sz="1600" b="1" baseline="-25000" dirty="0" err="1">
                  <a:solidFill>
                    <a:prstClr val="white">
                      <a:lumMod val="75000"/>
                    </a:prstClr>
                  </a:solidFill>
                </a:rPr>
                <a:t>c</a:t>
              </a:r>
              <a:r>
                <a:rPr lang="en-US" altLang="ja-JP" sz="1600" b="1" dirty="0">
                  <a:solidFill>
                    <a:prstClr val="white">
                      <a:lumMod val="75000"/>
                    </a:prstClr>
                  </a:solidFill>
                </a:rPr>
                <a:t>(1/2</a:t>
              </a:r>
              <a:r>
                <a:rPr lang="en-US" altLang="ja-JP" sz="1600" b="1" baseline="30000" dirty="0">
                  <a:solidFill>
                    <a:prstClr val="white">
                      <a:lumMod val="75000"/>
                    </a:prstClr>
                  </a:solidFill>
                </a:rPr>
                <a:t>+</a:t>
              </a:r>
              <a:r>
                <a:rPr lang="en-US" altLang="ja-JP" sz="1600" b="1" dirty="0">
                  <a:solidFill>
                    <a:prstClr val="white">
                      <a:lumMod val="75000"/>
                    </a:prstClr>
                  </a:solidFill>
                </a:rPr>
                <a:t>) </a:t>
              </a:r>
              <a:endParaRPr lang="ja-JP" altLang="en-US" sz="1600" b="1" dirty="0">
                <a:solidFill>
                  <a:prstClr val="white">
                    <a:lumMod val="75000"/>
                  </a:prstClr>
                </a:solidFill>
              </a:endParaRPr>
            </a:p>
          </p:txBody>
        </p:sp>
        <p:cxnSp>
          <p:nvCxnSpPr>
            <p:cNvPr id="71" name="直線コネクタ 70"/>
            <p:cNvCxnSpPr/>
            <p:nvPr/>
          </p:nvCxnSpPr>
          <p:spPr>
            <a:xfrm>
              <a:off x="4524132" y="5048020"/>
              <a:ext cx="396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9" name="テキスト ボックス 78"/>
            <p:cNvSpPr txBox="1"/>
            <p:nvPr/>
          </p:nvSpPr>
          <p:spPr>
            <a:xfrm>
              <a:off x="4881789" y="4434481"/>
              <a:ext cx="970137" cy="434449"/>
            </a:xfrm>
            <a:prstGeom prst="rect">
              <a:avLst/>
            </a:prstGeom>
            <a:noFill/>
            <a:ln>
              <a:noFill/>
            </a:ln>
          </p:spPr>
          <p:txBody>
            <a:bodyPr wrap="none" rtlCol="0">
              <a:spAutoFit/>
            </a:bodyPr>
            <a:lstStyle/>
            <a:p>
              <a:r>
                <a:rPr lang="en-US" altLang="ja-JP" sz="1600" b="1" dirty="0" err="1" smtClean="0">
                  <a:solidFill>
                    <a:prstClr val="white">
                      <a:lumMod val="75000"/>
                    </a:prstClr>
                  </a:solidFill>
                  <a:latin typeface="Symbol" panose="05050102010706020507" pitchFamily="18" charset="2"/>
                </a:rPr>
                <a:t>S</a:t>
              </a:r>
              <a:r>
                <a:rPr lang="en-US" altLang="ja-JP" sz="1600" b="1" baseline="-25000" dirty="0" err="1" smtClean="0">
                  <a:solidFill>
                    <a:prstClr val="white">
                      <a:lumMod val="75000"/>
                    </a:prstClr>
                  </a:solidFill>
                </a:rPr>
                <a:t>c</a:t>
              </a:r>
              <a:r>
                <a:rPr lang="en-US" altLang="ja-JP" sz="1600" b="1" baseline="30000" dirty="0" smtClean="0">
                  <a:solidFill>
                    <a:prstClr val="white">
                      <a:lumMod val="75000"/>
                    </a:prstClr>
                  </a:solidFill>
                </a:rPr>
                <a:t>*</a:t>
              </a:r>
              <a:r>
                <a:rPr lang="en-US" altLang="ja-JP" sz="1600" b="1" dirty="0" smtClean="0">
                  <a:solidFill>
                    <a:prstClr val="white">
                      <a:lumMod val="75000"/>
                    </a:prstClr>
                  </a:solidFill>
                </a:rPr>
                <a:t>(3/2</a:t>
              </a:r>
              <a:r>
                <a:rPr lang="en-US" altLang="ja-JP" sz="1600" b="1" baseline="30000" dirty="0">
                  <a:solidFill>
                    <a:prstClr val="white">
                      <a:lumMod val="75000"/>
                    </a:prstClr>
                  </a:solidFill>
                </a:rPr>
                <a:t>+</a:t>
              </a:r>
              <a:r>
                <a:rPr lang="en-US" altLang="ja-JP" sz="1600" b="1" dirty="0">
                  <a:solidFill>
                    <a:prstClr val="white">
                      <a:lumMod val="75000"/>
                    </a:prstClr>
                  </a:solidFill>
                </a:rPr>
                <a:t>) </a:t>
              </a:r>
              <a:endParaRPr lang="ja-JP" altLang="en-US" sz="1600" b="1" dirty="0">
                <a:solidFill>
                  <a:prstClr val="white">
                    <a:lumMod val="75000"/>
                  </a:prstClr>
                </a:solidFill>
              </a:endParaRPr>
            </a:p>
          </p:txBody>
        </p:sp>
        <p:cxnSp>
          <p:nvCxnSpPr>
            <p:cNvPr id="91" name="直線コネクタ 90"/>
            <p:cNvCxnSpPr/>
            <p:nvPr/>
          </p:nvCxnSpPr>
          <p:spPr>
            <a:xfrm>
              <a:off x="4523112" y="4705127"/>
              <a:ext cx="396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直線コネクタ 92"/>
            <p:cNvCxnSpPr/>
            <p:nvPr/>
          </p:nvCxnSpPr>
          <p:spPr>
            <a:xfrm>
              <a:off x="4517919" y="4146839"/>
              <a:ext cx="6796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a:off x="4512726" y="4321431"/>
              <a:ext cx="6796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1" name="テキスト ボックス 100"/>
            <p:cNvSpPr txBox="1"/>
            <p:nvPr/>
          </p:nvSpPr>
          <p:spPr>
            <a:xfrm>
              <a:off x="5150894" y="3971329"/>
              <a:ext cx="1409360" cy="473947"/>
            </a:xfrm>
            <a:prstGeom prst="rect">
              <a:avLst/>
            </a:prstGeom>
            <a:noFill/>
            <a:ln>
              <a:noFill/>
            </a:ln>
          </p:spPr>
          <p:txBody>
            <a:bodyPr wrap="none" rtlCol="0">
              <a:spAutoFit/>
            </a:bodyPr>
            <a:lstStyle/>
            <a:p>
              <a:r>
                <a:rPr lang="en-US" altLang="ja-JP" b="1" dirty="0" err="1" smtClean="0">
                  <a:solidFill>
                    <a:srgbClr val="FF0000"/>
                  </a:solidFill>
                  <a:latin typeface="Symbol" panose="05050102010706020507" pitchFamily="18" charset="2"/>
                  <a:cs typeface="Times New Roman" panose="02020603050405020304" pitchFamily="18" charset="0"/>
                </a:rPr>
                <a:t>L</a:t>
              </a:r>
              <a:r>
                <a:rPr lang="en-US" altLang="ja-JP" b="1" baseline="-25000" dirty="0" err="1" smtClean="0">
                  <a:solidFill>
                    <a:srgbClr val="FF0000"/>
                  </a:solidFill>
                </a:rPr>
                <a:t>c</a:t>
              </a:r>
              <a:r>
                <a:rPr lang="en-US" altLang="ja-JP" sz="1600" dirty="0" smtClean="0">
                  <a:solidFill>
                    <a:srgbClr val="FF0000"/>
                  </a:solidFill>
                </a:rPr>
                <a:t>(2595, 1/2</a:t>
              </a:r>
              <a:r>
                <a:rPr lang="en-US" altLang="ja-JP" sz="1600" baseline="30000" dirty="0" smtClean="0">
                  <a:solidFill>
                    <a:srgbClr val="FF0000"/>
                  </a:solidFill>
                  <a:latin typeface="Symbol" panose="05050102010706020507" pitchFamily="18" charset="2"/>
                </a:rPr>
                <a:t>-</a:t>
              </a:r>
              <a:r>
                <a:rPr lang="en-US" altLang="ja-JP" sz="1600" dirty="0" smtClean="0">
                  <a:solidFill>
                    <a:srgbClr val="FF0000"/>
                  </a:solidFill>
                </a:rPr>
                <a:t>)</a:t>
              </a:r>
              <a:endParaRPr lang="ja-JP" altLang="en-US" sz="1600" dirty="0">
                <a:solidFill>
                  <a:srgbClr val="FF0000"/>
                </a:solidFill>
              </a:endParaRPr>
            </a:p>
          </p:txBody>
        </p:sp>
        <p:sp>
          <p:nvSpPr>
            <p:cNvPr id="102" name="テキスト ボックス 101"/>
            <p:cNvSpPr txBox="1"/>
            <p:nvPr/>
          </p:nvSpPr>
          <p:spPr>
            <a:xfrm>
              <a:off x="5150797" y="3657622"/>
              <a:ext cx="1409360" cy="473947"/>
            </a:xfrm>
            <a:prstGeom prst="rect">
              <a:avLst/>
            </a:prstGeom>
            <a:noFill/>
            <a:ln>
              <a:noFill/>
            </a:ln>
          </p:spPr>
          <p:txBody>
            <a:bodyPr wrap="none" rtlCol="0">
              <a:spAutoFit/>
            </a:bodyPr>
            <a:lstStyle/>
            <a:p>
              <a:r>
                <a:rPr lang="en-US" altLang="ja-JP" b="1" dirty="0" err="1" smtClean="0">
                  <a:solidFill>
                    <a:srgbClr val="FF0000"/>
                  </a:solidFill>
                  <a:latin typeface="Symbol" panose="05050102010706020507" pitchFamily="18" charset="2"/>
                  <a:cs typeface="Times New Roman" panose="02020603050405020304" pitchFamily="18" charset="0"/>
                </a:rPr>
                <a:t>L</a:t>
              </a:r>
              <a:r>
                <a:rPr lang="en-US" altLang="ja-JP" b="1" baseline="-25000" dirty="0" err="1" smtClean="0">
                  <a:solidFill>
                    <a:srgbClr val="FF0000"/>
                  </a:solidFill>
                </a:rPr>
                <a:t>c</a:t>
              </a:r>
              <a:r>
                <a:rPr lang="en-US" altLang="ja-JP" sz="1600" dirty="0" smtClean="0">
                  <a:solidFill>
                    <a:srgbClr val="FF0000"/>
                  </a:solidFill>
                </a:rPr>
                <a:t>(2625, 3/2</a:t>
              </a:r>
              <a:r>
                <a:rPr lang="en-US" altLang="ja-JP" sz="1600" baseline="30000" dirty="0" smtClean="0">
                  <a:solidFill>
                    <a:srgbClr val="FF0000"/>
                  </a:solidFill>
                  <a:latin typeface="Symbol" panose="05050102010706020507" pitchFamily="18" charset="2"/>
                </a:rPr>
                <a:t>-</a:t>
              </a:r>
              <a:r>
                <a:rPr lang="en-US" altLang="ja-JP" sz="1600" dirty="0" smtClean="0">
                  <a:solidFill>
                    <a:srgbClr val="FF0000"/>
                  </a:solidFill>
                </a:rPr>
                <a:t>)</a:t>
              </a:r>
              <a:endParaRPr lang="ja-JP" altLang="en-US" sz="1600" dirty="0">
                <a:solidFill>
                  <a:srgbClr val="FF0000"/>
                </a:solidFill>
              </a:endParaRPr>
            </a:p>
          </p:txBody>
        </p:sp>
        <p:cxnSp>
          <p:nvCxnSpPr>
            <p:cNvPr id="110" name="直線コネクタ 109"/>
            <p:cNvCxnSpPr/>
            <p:nvPr/>
          </p:nvCxnSpPr>
          <p:spPr>
            <a:xfrm>
              <a:off x="4525942" y="3440735"/>
              <a:ext cx="6796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1" name="テキスト ボックス 110"/>
            <p:cNvSpPr txBox="1"/>
            <p:nvPr/>
          </p:nvSpPr>
          <p:spPr>
            <a:xfrm>
              <a:off x="5158816" y="3210903"/>
              <a:ext cx="1747594" cy="473945"/>
            </a:xfrm>
            <a:prstGeom prst="rect">
              <a:avLst/>
            </a:prstGeom>
            <a:noFill/>
            <a:ln>
              <a:noFill/>
            </a:ln>
          </p:spPr>
          <p:txBody>
            <a:bodyPr wrap="none" rtlCol="0">
              <a:spAutoFit/>
            </a:bodyPr>
            <a:lstStyle/>
            <a:p>
              <a:r>
                <a:rPr lang="en-US" altLang="ja-JP" b="1" dirty="0" err="1" smtClean="0">
                  <a:solidFill>
                    <a:prstClr val="black"/>
                  </a:solidFill>
                  <a:latin typeface="Symbol" panose="05050102010706020507" pitchFamily="18" charset="2"/>
                  <a:cs typeface="Times New Roman" panose="02020603050405020304" pitchFamily="18" charset="0"/>
                </a:rPr>
                <a:t>L</a:t>
              </a:r>
              <a:r>
                <a:rPr lang="en-US" altLang="ja-JP" b="1" baseline="-25000" dirty="0" err="1" smtClean="0">
                  <a:solidFill>
                    <a:prstClr val="black"/>
                  </a:solidFill>
                </a:rPr>
                <a:t>c</a:t>
              </a:r>
              <a:r>
                <a:rPr lang="en-US" altLang="ja-JP" b="1" baseline="-25000" dirty="0" smtClean="0">
                  <a:solidFill>
                    <a:prstClr val="black"/>
                  </a:solidFill>
                </a:rPr>
                <a:t> </a:t>
              </a:r>
              <a:r>
                <a:rPr lang="en-US" altLang="ja-JP" dirty="0" smtClean="0">
                  <a:solidFill>
                    <a:prstClr val="black"/>
                  </a:solidFill>
                </a:rPr>
                <a:t>o</a:t>
              </a:r>
              <a:r>
                <a:rPr lang="ja-JP" altLang="en-US" dirty="0" smtClean="0">
                  <a:solidFill>
                    <a:prstClr val="black"/>
                  </a:solidFill>
                </a:rPr>
                <a:t>ｒ </a:t>
              </a:r>
              <a:r>
                <a:rPr lang="en-US" altLang="ja-JP" b="1" dirty="0" err="1" smtClean="0">
                  <a:solidFill>
                    <a:prstClr val="black"/>
                  </a:solidFill>
                  <a:latin typeface="Symbol" panose="05050102010706020507" pitchFamily="18" charset="2"/>
                  <a:cs typeface="Times New Roman" panose="02020603050405020304" pitchFamily="18" charset="0"/>
                </a:rPr>
                <a:t>S</a:t>
              </a:r>
              <a:r>
                <a:rPr lang="en-US" altLang="ja-JP" b="1" baseline="-25000" dirty="0" err="1" smtClean="0">
                  <a:solidFill>
                    <a:prstClr val="black"/>
                  </a:solidFill>
                </a:rPr>
                <a:t>c</a:t>
              </a:r>
              <a:r>
                <a:rPr lang="en-US" altLang="ja-JP" sz="1600" dirty="0" smtClean="0">
                  <a:solidFill>
                    <a:prstClr val="black"/>
                  </a:solidFill>
                </a:rPr>
                <a:t> (2765, ?</a:t>
              </a:r>
              <a:r>
                <a:rPr lang="en-US" altLang="ja-JP" sz="1600" baseline="30000" dirty="0" smtClean="0">
                  <a:solidFill>
                    <a:prstClr val="black"/>
                  </a:solidFill>
                  <a:latin typeface="Symbol" panose="05050102010706020507" pitchFamily="18" charset="2"/>
                </a:rPr>
                <a:t>?</a:t>
              </a:r>
              <a:r>
                <a:rPr lang="en-US" altLang="ja-JP" sz="1600" dirty="0" smtClean="0">
                  <a:solidFill>
                    <a:prstClr val="black"/>
                  </a:solidFill>
                </a:rPr>
                <a:t>)</a:t>
              </a:r>
              <a:endParaRPr lang="ja-JP" altLang="en-US" sz="1600" dirty="0">
                <a:solidFill>
                  <a:prstClr val="black"/>
                </a:solidFill>
              </a:endParaRPr>
            </a:p>
          </p:txBody>
        </p:sp>
        <p:cxnSp>
          <p:nvCxnSpPr>
            <p:cNvPr id="112" name="直線コネクタ 111"/>
            <p:cNvCxnSpPr/>
            <p:nvPr/>
          </p:nvCxnSpPr>
          <p:spPr>
            <a:xfrm>
              <a:off x="4514715" y="2870518"/>
              <a:ext cx="6796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3" name="テキスト ボックス 112"/>
            <p:cNvSpPr txBox="1"/>
            <p:nvPr/>
          </p:nvSpPr>
          <p:spPr>
            <a:xfrm>
              <a:off x="5147589" y="2714792"/>
              <a:ext cx="1409360" cy="473946"/>
            </a:xfrm>
            <a:prstGeom prst="rect">
              <a:avLst/>
            </a:prstGeom>
            <a:noFill/>
            <a:ln>
              <a:noFill/>
            </a:ln>
          </p:spPr>
          <p:txBody>
            <a:bodyPr wrap="none" rtlCol="0">
              <a:spAutoFit/>
            </a:bodyPr>
            <a:lstStyle/>
            <a:p>
              <a:r>
                <a:rPr lang="en-US" altLang="ja-JP" b="1" dirty="0" err="1" smtClean="0">
                  <a:solidFill>
                    <a:prstClr val="black"/>
                  </a:solidFill>
                  <a:latin typeface="Symbol" panose="05050102010706020507" pitchFamily="18" charset="2"/>
                  <a:cs typeface="Times New Roman" panose="02020603050405020304" pitchFamily="18" charset="0"/>
                </a:rPr>
                <a:t>L</a:t>
              </a:r>
              <a:r>
                <a:rPr lang="en-US" altLang="ja-JP" b="1" baseline="-25000" dirty="0" err="1" smtClean="0">
                  <a:solidFill>
                    <a:prstClr val="black"/>
                  </a:solidFill>
                </a:rPr>
                <a:t>c</a:t>
              </a:r>
              <a:r>
                <a:rPr lang="en-US" altLang="ja-JP" sz="1600" dirty="0" smtClean="0">
                  <a:solidFill>
                    <a:prstClr val="black"/>
                  </a:solidFill>
                </a:rPr>
                <a:t>(2880, 5/2</a:t>
              </a:r>
              <a:r>
                <a:rPr lang="en-US" altLang="ja-JP" sz="1600" baseline="30000" dirty="0" smtClean="0">
                  <a:solidFill>
                    <a:prstClr val="black"/>
                  </a:solidFill>
                  <a:latin typeface="Symbol" panose="05050102010706020507" pitchFamily="18" charset="2"/>
                </a:rPr>
                <a:t>+</a:t>
              </a:r>
              <a:r>
                <a:rPr lang="en-US" altLang="ja-JP" sz="1600" dirty="0" smtClean="0">
                  <a:solidFill>
                    <a:prstClr val="black"/>
                  </a:solidFill>
                </a:rPr>
                <a:t>)</a:t>
              </a:r>
              <a:endParaRPr lang="ja-JP" altLang="en-US" sz="1600" dirty="0">
                <a:solidFill>
                  <a:prstClr val="black"/>
                </a:solidFill>
              </a:endParaRPr>
            </a:p>
          </p:txBody>
        </p:sp>
        <p:cxnSp>
          <p:nvCxnSpPr>
            <p:cNvPr id="115" name="直線コネクタ 114"/>
            <p:cNvCxnSpPr/>
            <p:nvPr/>
          </p:nvCxnSpPr>
          <p:spPr>
            <a:xfrm>
              <a:off x="4513114" y="2559673"/>
              <a:ext cx="6796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6" name="テキスト ボックス 115"/>
            <p:cNvSpPr txBox="1"/>
            <p:nvPr/>
          </p:nvSpPr>
          <p:spPr>
            <a:xfrm>
              <a:off x="5145988" y="2169275"/>
              <a:ext cx="1202573" cy="473945"/>
            </a:xfrm>
            <a:prstGeom prst="rect">
              <a:avLst/>
            </a:prstGeom>
            <a:noFill/>
            <a:ln>
              <a:noFill/>
            </a:ln>
          </p:spPr>
          <p:txBody>
            <a:bodyPr wrap="none" rtlCol="0">
              <a:spAutoFit/>
            </a:bodyPr>
            <a:lstStyle/>
            <a:p>
              <a:r>
                <a:rPr lang="en-US" altLang="ja-JP" b="1" dirty="0" err="1" smtClean="0">
                  <a:solidFill>
                    <a:prstClr val="black"/>
                  </a:solidFill>
                  <a:latin typeface="Symbol" panose="05050102010706020507" pitchFamily="18" charset="2"/>
                  <a:cs typeface="Times New Roman" panose="02020603050405020304" pitchFamily="18" charset="0"/>
                </a:rPr>
                <a:t>L</a:t>
              </a:r>
              <a:r>
                <a:rPr lang="en-US" altLang="ja-JP" b="1" baseline="-25000" dirty="0" err="1" smtClean="0">
                  <a:solidFill>
                    <a:prstClr val="black"/>
                  </a:solidFill>
                </a:rPr>
                <a:t>c</a:t>
              </a:r>
              <a:r>
                <a:rPr lang="en-US" altLang="ja-JP" sz="1600" dirty="0" smtClean="0">
                  <a:solidFill>
                    <a:prstClr val="black"/>
                  </a:solidFill>
                </a:rPr>
                <a:t>(2940, ?</a:t>
              </a:r>
              <a:r>
                <a:rPr lang="en-US" altLang="ja-JP" sz="1600" baseline="30000" dirty="0" smtClean="0">
                  <a:solidFill>
                    <a:prstClr val="black"/>
                  </a:solidFill>
                  <a:latin typeface="Symbol" panose="05050102010706020507" pitchFamily="18" charset="2"/>
                </a:rPr>
                <a:t>?</a:t>
              </a:r>
              <a:r>
                <a:rPr lang="en-US" altLang="ja-JP" sz="1600" dirty="0" smtClean="0">
                  <a:solidFill>
                    <a:prstClr val="black"/>
                  </a:solidFill>
                </a:rPr>
                <a:t>)</a:t>
              </a:r>
              <a:endParaRPr lang="ja-JP" altLang="en-US" sz="1600" dirty="0">
                <a:solidFill>
                  <a:prstClr val="black"/>
                </a:solidFill>
              </a:endParaRPr>
            </a:p>
          </p:txBody>
        </p:sp>
        <p:cxnSp>
          <p:nvCxnSpPr>
            <p:cNvPr id="127" name="直線コネクタ 126"/>
            <p:cNvCxnSpPr/>
            <p:nvPr/>
          </p:nvCxnSpPr>
          <p:spPr>
            <a:xfrm>
              <a:off x="4511510" y="5892558"/>
              <a:ext cx="679647"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8" name="テキスト ボックス 127"/>
            <p:cNvSpPr txBox="1"/>
            <p:nvPr/>
          </p:nvSpPr>
          <p:spPr>
            <a:xfrm>
              <a:off x="5154009" y="5638023"/>
              <a:ext cx="756938" cy="473945"/>
            </a:xfrm>
            <a:prstGeom prst="rect">
              <a:avLst/>
            </a:prstGeom>
            <a:noFill/>
            <a:ln>
              <a:noFill/>
            </a:ln>
          </p:spPr>
          <p:txBody>
            <a:bodyPr wrap="none" rtlCol="0">
              <a:spAutoFit/>
            </a:bodyPr>
            <a:lstStyle/>
            <a:p>
              <a:r>
                <a:rPr lang="en-US" altLang="ja-JP" b="1" dirty="0" err="1" smtClean="0">
                  <a:solidFill>
                    <a:prstClr val="black"/>
                  </a:solidFill>
                  <a:latin typeface="Symbol" panose="05050102010706020507" pitchFamily="18" charset="2"/>
                  <a:cs typeface="Times New Roman" panose="02020603050405020304" pitchFamily="18" charset="0"/>
                </a:rPr>
                <a:t>L</a:t>
              </a:r>
              <a:r>
                <a:rPr lang="en-US" altLang="ja-JP" b="1" baseline="-25000" dirty="0" err="1" smtClean="0">
                  <a:solidFill>
                    <a:prstClr val="black"/>
                  </a:solidFill>
                </a:rPr>
                <a:t>c</a:t>
              </a:r>
              <a:r>
                <a:rPr lang="en-US" altLang="ja-JP" sz="1600" dirty="0" smtClean="0">
                  <a:solidFill>
                    <a:prstClr val="black"/>
                  </a:solidFill>
                </a:rPr>
                <a:t>(GS)</a:t>
              </a:r>
              <a:endParaRPr lang="ja-JP" altLang="en-US" sz="1600" dirty="0">
                <a:solidFill>
                  <a:prstClr val="black"/>
                </a:solidFill>
              </a:endParaRPr>
            </a:p>
          </p:txBody>
        </p:sp>
      </p:grpSp>
      <p:grpSp>
        <p:nvGrpSpPr>
          <p:cNvPr id="5" name="グループ化 4"/>
          <p:cNvGrpSpPr/>
          <p:nvPr/>
        </p:nvGrpSpPr>
        <p:grpSpPr>
          <a:xfrm>
            <a:off x="805186" y="1894007"/>
            <a:ext cx="2678725" cy="3464386"/>
            <a:chOff x="805186" y="1894007"/>
            <a:chExt cx="2678725" cy="3464386"/>
          </a:xfrm>
        </p:grpSpPr>
        <p:sp>
          <p:nvSpPr>
            <p:cNvPr id="14" name="テキスト ボックス 13"/>
            <p:cNvSpPr txBox="1"/>
            <p:nvPr/>
          </p:nvSpPr>
          <p:spPr>
            <a:xfrm>
              <a:off x="870200" y="3243147"/>
              <a:ext cx="1345240" cy="369332"/>
            </a:xfrm>
            <a:prstGeom prst="rect">
              <a:avLst/>
            </a:prstGeom>
            <a:noFill/>
          </p:spPr>
          <p:txBody>
            <a:bodyPr wrap="none" rtlCol="0">
              <a:spAutoFit/>
            </a:bodyPr>
            <a:lstStyle/>
            <a:p>
              <a:r>
                <a:rPr lang="en-US" altLang="ja-JP" b="1" dirty="0" smtClean="0">
                  <a:solidFill>
                    <a:srgbClr val="FF0000"/>
                  </a:solidFill>
                  <a:latin typeface="Symbol" panose="05050102010706020507" pitchFamily="18" charset="2"/>
                  <a:cs typeface="Times New Roman" panose="02020603050405020304" pitchFamily="18" charset="0"/>
                </a:rPr>
                <a:t>L</a:t>
              </a:r>
              <a:r>
                <a:rPr lang="en-US" altLang="ja-JP" sz="1600" dirty="0" smtClean="0">
                  <a:solidFill>
                    <a:srgbClr val="FF0000"/>
                  </a:solidFill>
                </a:rPr>
                <a:t>(1520, 3/2</a:t>
              </a:r>
              <a:r>
                <a:rPr lang="en-US" altLang="ja-JP" sz="1600" baseline="30000" dirty="0" smtClean="0">
                  <a:solidFill>
                    <a:srgbClr val="FF0000"/>
                  </a:solidFill>
                  <a:latin typeface="Symbol" panose="05050102010706020507" pitchFamily="18" charset="2"/>
                </a:rPr>
                <a:t>-</a:t>
              </a:r>
              <a:r>
                <a:rPr lang="en-US" altLang="ja-JP" sz="1600" dirty="0" smtClean="0">
                  <a:solidFill>
                    <a:srgbClr val="FF0000"/>
                  </a:solidFill>
                </a:rPr>
                <a:t>)</a:t>
              </a:r>
              <a:endParaRPr lang="ja-JP" altLang="en-US" sz="1600" dirty="0">
                <a:solidFill>
                  <a:srgbClr val="FF0000"/>
                </a:solidFill>
              </a:endParaRPr>
            </a:p>
          </p:txBody>
        </p:sp>
        <p:grpSp>
          <p:nvGrpSpPr>
            <p:cNvPr id="20" name="グループ化 19"/>
            <p:cNvGrpSpPr/>
            <p:nvPr/>
          </p:nvGrpSpPr>
          <p:grpSpPr>
            <a:xfrm>
              <a:off x="805186" y="2180750"/>
              <a:ext cx="2678725" cy="3177643"/>
              <a:chOff x="683568" y="2125972"/>
              <a:chExt cx="2678725" cy="4166229"/>
            </a:xfrm>
          </p:grpSpPr>
          <p:cxnSp>
            <p:nvCxnSpPr>
              <p:cNvPr id="23" name="直線コネクタ 22"/>
              <p:cNvCxnSpPr/>
              <p:nvPr/>
            </p:nvCxnSpPr>
            <p:spPr>
              <a:xfrm>
                <a:off x="747176" y="5917343"/>
                <a:ext cx="115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1321093" y="5279101"/>
                <a:ext cx="845103" cy="443881"/>
              </a:xfrm>
              <a:prstGeom prst="rect">
                <a:avLst/>
              </a:prstGeom>
              <a:noFill/>
              <a:ln>
                <a:noFill/>
              </a:ln>
            </p:spPr>
            <p:txBody>
              <a:bodyPr wrap="none" rtlCol="0">
                <a:spAutoFit/>
              </a:bodyPr>
              <a:lstStyle/>
              <a:p>
                <a:r>
                  <a:rPr lang="en-US" altLang="ja-JP" sz="1600" b="1" dirty="0" smtClean="0">
                    <a:solidFill>
                      <a:prstClr val="white">
                        <a:lumMod val="75000"/>
                      </a:prstClr>
                    </a:solidFill>
                    <a:latin typeface="Symbol" panose="05050102010706020507" pitchFamily="18" charset="2"/>
                  </a:rPr>
                  <a:t>S</a:t>
                </a:r>
                <a:r>
                  <a:rPr lang="en-US" altLang="ja-JP" sz="1600" b="1" dirty="0" smtClean="0">
                    <a:solidFill>
                      <a:prstClr val="white">
                        <a:lumMod val="75000"/>
                      </a:prstClr>
                    </a:solidFill>
                  </a:rPr>
                  <a:t>(1/2</a:t>
                </a:r>
                <a:r>
                  <a:rPr lang="en-US" altLang="ja-JP" sz="1600" b="1" baseline="30000" dirty="0">
                    <a:solidFill>
                      <a:prstClr val="white">
                        <a:lumMod val="75000"/>
                      </a:prstClr>
                    </a:solidFill>
                  </a:rPr>
                  <a:t>+</a:t>
                </a:r>
                <a:r>
                  <a:rPr lang="en-US" altLang="ja-JP" sz="1600" b="1" dirty="0">
                    <a:solidFill>
                      <a:prstClr val="white">
                        <a:lumMod val="75000"/>
                      </a:prstClr>
                    </a:solidFill>
                  </a:rPr>
                  <a:t>) </a:t>
                </a:r>
                <a:endParaRPr lang="ja-JP" altLang="en-US" sz="1600" b="1" dirty="0">
                  <a:solidFill>
                    <a:prstClr val="white">
                      <a:lumMod val="75000"/>
                    </a:prstClr>
                  </a:solidFill>
                </a:endParaRPr>
              </a:p>
            </p:txBody>
          </p:sp>
          <p:sp>
            <p:nvSpPr>
              <p:cNvPr id="40" name="テキスト ボックス 39"/>
              <p:cNvSpPr txBox="1"/>
              <p:nvPr/>
            </p:nvSpPr>
            <p:spPr>
              <a:xfrm>
                <a:off x="683568" y="5953647"/>
                <a:ext cx="817853" cy="338554"/>
              </a:xfrm>
              <a:prstGeom prst="rect">
                <a:avLst/>
              </a:prstGeom>
              <a:noFill/>
              <a:ln>
                <a:noFill/>
              </a:ln>
            </p:spPr>
            <p:txBody>
              <a:bodyPr wrap="none" rtlCol="0">
                <a:spAutoFit/>
              </a:bodyPr>
              <a:lstStyle/>
              <a:p>
                <a:r>
                  <a:rPr lang="en-US" altLang="ja-JP" sz="1600" b="1" dirty="0" smtClean="0">
                    <a:solidFill>
                      <a:prstClr val="white"/>
                    </a:solidFill>
                    <a:latin typeface="Symbol" panose="05050102010706020507" pitchFamily="18" charset="2"/>
                    <a:cs typeface="Times New Roman" panose="02020603050405020304" pitchFamily="18" charset="0"/>
                  </a:rPr>
                  <a:t>L</a:t>
                </a:r>
                <a:r>
                  <a:rPr lang="en-US" altLang="ja-JP" sz="1600" b="1" dirty="0" smtClean="0">
                    <a:solidFill>
                      <a:prstClr val="white"/>
                    </a:solidFill>
                  </a:rPr>
                  <a:t>(1/2</a:t>
                </a:r>
                <a:r>
                  <a:rPr lang="en-US" altLang="ja-JP" sz="1600" b="1" baseline="30000" dirty="0">
                    <a:solidFill>
                      <a:prstClr val="white"/>
                    </a:solidFill>
                  </a:rPr>
                  <a:t>+</a:t>
                </a:r>
                <a:r>
                  <a:rPr lang="en-US" altLang="ja-JP" sz="1600" b="1" dirty="0">
                    <a:solidFill>
                      <a:prstClr val="white"/>
                    </a:solidFill>
                  </a:rPr>
                  <a:t>)</a:t>
                </a:r>
                <a:endParaRPr lang="ja-JP" altLang="en-US" sz="1600" b="1" dirty="0">
                  <a:solidFill>
                    <a:prstClr val="white"/>
                  </a:solidFill>
                </a:endParaRPr>
              </a:p>
            </p:txBody>
          </p:sp>
          <p:sp>
            <p:nvSpPr>
              <p:cNvPr id="41" name="テキスト ボックス 40"/>
              <p:cNvSpPr txBox="1"/>
              <p:nvPr/>
            </p:nvSpPr>
            <p:spPr>
              <a:xfrm>
                <a:off x="1264749" y="4357469"/>
                <a:ext cx="947695" cy="443881"/>
              </a:xfrm>
              <a:prstGeom prst="rect">
                <a:avLst/>
              </a:prstGeom>
              <a:noFill/>
              <a:ln>
                <a:noFill/>
              </a:ln>
            </p:spPr>
            <p:txBody>
              <a:bodyPr wrap="none" rtlCol="0">
                <a:spAutoFit/>
              </a:bodyPr>
              <a:lstStyle/>
              <a:p>
                <a:r>
                  <a:rPr lang="en-US" altLang="ja-JP" sz="1600" b="1" dirty="0" smtClean="0">
                    <a:solidFill>
                      <a:prstClr val="white">
                        <a:lumMod val="75000"/>
                      </a:prstClr>
                    </a:solidFill>
                    <a:latin typeface="Symbol" panose="05050102010706020507" pitchFamily="18" charset="2"/>
                  </a:rPr>
                  <a:t>S</a:t>
                </a:r>
                <a:r>
                  <a:rPr lang="en-US" altLang="ja-JP" sz="1600" b="1" baseline="30000" dirty="0" smtClean="0">
                    <a:solidFill>
                      <a:prstClr val="white">
                        <a:lumMod val="75000"/>
                      </a:prstClr>
                    </a:solidFill>
                    <a:latin typeface="Symbol" panose="05050102010706020507" pitchFamily="18" charset="2"/>
                  </a:rPr>
                  <a:t>*</a:t>
                </a:r>
                <a:r>
                  <a:rPr lang="en-US" altLang="ja-JP" sz="1600" b="1" dirty="0" smtClean="0">
                    <a:solidFill>
                      <a:prstClr val="white">
                        <a:lumMod val="75000"/>
                      </a:prstClr>
                    </a:solidFill>
                  </a:rPr>
                  <a:t>(3/2</a:t>
                </a:r>
                <a:r>
                  <a:rPr lang="en-US" altLang="ja-JP" sz="1600" b="1" baseline="30000" dirty="0">
                    <a:solidFill>
                      <a:prstClr val="white">
                        <a:lumMod val="75000"/>
                      </a:prstClr>
                    </a:solidFill>
                  </a:rPr>
                  <a:t>+</a:t>
                </a:r>
                <a:r>
                  <a:rPr lang="en-US" altLang="ja-JP" sz="1600" b="1" dirty="0">
                    <a:solidFill>
                      <a:prstClr val="white">
                        <a:lumMod val="75000"/>
                      </a:prstClr>
                    </a:solidFill>
                  </a:rPr>
                  <a:t>) </a:t>
                </a:r>
                <a:endParaRPr lang="ja-JP" altLang="en-US" sz="1600" b="1" dirty="0">
                  <a:solidFill>
                    <a:prstClr val="white">
                      <a:lumMod val="75000"/>
                    </a:prstClr>
                  </a:solidFill>
                </a:endParaRPr>
              </a:p>
            </p:txBody>
          </p:sp>
          <p:cxnSp>
            <p:nvCxnSpPr>
              <p:cNvPr id="48" name="直線コネクタ 47"/>
              <p:cNvCxnSpPr/>
              <p:nvPr/>
            </p:nvCxnSpPr>
            <p:spPr>
              <a:xfrm>
                <a:off x="2052726" y="5522453"/>
                <a:ext cx="1309567" cy="159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V="1">
                <a:off x="2051720" y="4512034"/>
                <a:ext cx="1310573" cy="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flipV="1">
                <a:off x="2051720" y="3804251"/>
                <a:ext cx="131057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flipV="1">
                <a:off x="2051720" y="3020261"/>
                <a:ext cx="131057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flipV="1">
                <a:off x="2051720" y="2944994"/>
                <a:ext cx="1310573" cy="138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V="1">
                <a:off x="2051720" y="2125972"/>
                <a:ext cx="1310573" cy="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flipV="1">
                <a:off x="2040833" y="4410832"/>
                <a:ext cx="131057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2" name="直線コネクタ 131"/>
              <p:cNvCxnSpPr/>
              <p:nvPr/>
            </p:nvCxnSpPr>
            <p:spPr>
              <a:xfrm flipV="1">
                <a:off x="2050118" y="5934881"/>
                <a:ext cx="131057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6" name="テキスト ボックス 85"/>
            <p:cNvSpPr txBox="1"/>
            <p:nvPr/>
          </p:nvSpPr>
          <p:spPr>
            <a:xfrm>
              <a:off x="859857" y="3670190"/>
              <a:ext cx="1345240" cy="369332"/>
            </a:xfrm>
            <a:prstGeom prst="rect">
              <a:avLst/>
            </a:prstGeom>
            <a:noFill/>
          </p:spPr>
          <p:txBody>
            <a:bodyPr wrap="none" rtlCol="0">
              <a:spAutoFit/>
            </a:bodyPr>
            <a:lstStyle/>
            <a:p>
              <a:r>
                <a:rPr lang="en-US" altLang="ja-JP" b="1" dirty="0" smtClean="0">
                  <a:solidFill>
                    <a:srgbClr val="FF0000"/>
                  </a:solidFill>
                  <a:latin typeface="Symbol" panose="05050102010706020507" pitchFamily="18" charset="2"/>
                  <a:cs typeface="Times New Roman" panose="02020603050405020304" pitchFamily="18" charset="0"/>
                </a:rPr>
                <a:t>L</a:t>
              </a:r>
              <a:r>
                <a:rPr lang="en-US" altLang="ja-JP" sz="1600" dirty="0" smtClean="0">
                  <a:solidFill>
                    <a:srgbClr val="FF0000"/>
                  </a:solidFill>
                </a:rPr>
                <a:t>(1405, 1/2</a:t>
              </a:r>
              <a:r>
                <a:rPr lang="en-US" altLang="ja-JP" sz="1600" baseline="30000" dirty="0" smtClean="0">
                  <a:solidFill>
                    <a:srgbClr val="FF0000"/>
                  </a:solidFill>
                  <a:latin typeface="Symbol" panose="05050102010706020507" pitchFamily="18" charset="2"/>
                </a:rPr>
                <a:t>-</a:t>
              </a:r>
              <a:r>
                <a:rPr lang="en-US" altLang="ja-JP" sz="1600" dirty="0" smtClean="0">
                  <a:solidFill>
                    <a:srgbClr val="FF0000"/>
                  </a:solidFill>
                </a:rPr>
                <a:t>)</a:t>
              </a:r>
              <a:endParaRPr lang="ja-JP" altLang="en-US" sz="1600" dirty="0">
                <a:solidFill>
                  <a:srgbClr val="FF0000"/>
                </a:solidFill>
              </a:endParaRPr>
            </a:p>
          </p:txBody>
        </p:sp>
        <p:sp>
          <p:nvSpPr>
            <p:cNvPr id="107" name="テキスト ボックス 106"/>
            <p:cNvSpPr txBox="1"/>
            <p:nvPr/>
          </p:nvSpPr>
          <p:spPr>
            <a:xfrm>
              <a:off x="849344" y="1894007"/>
              <a:ext cx="1345240" cy="369332"/>
            </a:xfrm>
            <a:prstGeom prst="rect">
              <a:avLst/>
            </a:prstGeom>
            <a:noFill/>
          </p:spPr>
          <p:txBody>
            <a:bodyPr wrap="none" rtlCol="0">
              <a:spAutoFit/>
            </a:bodyPr>
            <a:lstStyle/>
            <a:p>
              <a:r>
                <a:rPr lang="en-US" altLang="ja-JP" b="1" dirty="0" smtClean="0">
                  <a:solidFill>
                    <a:srgbClr val="00B050"/>
                  </a:solidFill>
                  <a:latin typeface="Symbol" panose="05050102010706020507" pitchFamily="18" charset="2"/>
                  <a:cs typeface="Times New Roman" panose="02020603050405020304" pitchFamily="18" charset="0"/>
                </a:rPr>
                <a:t>L</a:t>
              </a:r>
              <a:r>
                <a:rPr lang="en-US" altLang="ja-JP" sz="1600" dirty="0" smtClean="0">
                  <a:solidFill>
                    <a:srgbClr val="00B050"/>
                  </a:solidFill>
                </a:rPr>
                <a:t>(1830, </a:t>
              </a:r>
              <a:r>
                <a:rPr lang="en-US" altLang="ja-JP" sz="1600" dirty="0">
                  <a:solidFill>
                    <a:srgbClr val="00B050"/>
                  </a:solidFill>
                </a:rPr>
                <a:t>5</a:t>
              </a:r>
              <a:r>
                <a:rPr lang="en-US" altLang="ja-JP" sz="1600" dirty="0" smtClean="0">
                  <a:solidFill>
                    <a:srgbClr val="00B050"/>
                  </a:solidFill>
                </a:rPr>
                <a:t>/2</a:t>
              </a:r>
              <a:r>
                <a:rPr lang="en-US" altLang="ja-JP" sz="1600" baseline="30000" dirty="0" smtClean="0">
                  <a:solidFill>
                    <a:srgbClr val="00B050"/>
                  </a:solidFill>
                  <a:latin typeface="Symbol" panose="05050102010706020507" pitchFamily="18" charset="2"/>
                </a:rPr>
                <a:t>-</a:t>
              </a:r>
              <a:r>
                <a:rPr lang="en-US" altLang="ja-JP" sz="1600" dirty="0" smtClean="0">
                  <a:solidFill>
                    <a:srgbClr val="00B050"/>
                  </a:solidFill>
                </a:rPr>
                <a:t>)</a:t>
              </a:r>
              <a:endParaRPr lang="ja-JP" altLang="en-US" sz="1600" dirty="0">
                <a:solidFill>
                  <a:srgbClr val="00B050"/>
                </a:solidFill>
              </a:endParaRPr>
            </a:p>
          </p:txBody>
        </p:sp>
        <p:sp>
          <p:nvSpPr>
            <p:cNvPr id="108" name="テキスト ボックス 107"/>
            <p:cNvSpPr txBox="1"/>
            <p:nvPr/>
          </p:nvSpPr>
          <p:spPr>
            <a:xfrm>
              <a:off x="857362" y="2469918"/>
              <a:ext cx="1138453" cy="369332"/>
            </a:xfrm>
            <a:prstGeom prst="rect">
              <a:avLst/>
            </a:prstGeom>
            <a:noFill/>
          </p:spPr>
          <p:txBody>
            <a:bodyPr wrap="none" rtlCol="0">
              <a:spAutoFit/>
            </a:bodyPr>
            <a:lstStyle/>
            <a:p>
              <a:r>
                <a:rPr lang="en-US" altLang="ja-JP" b="1" dirty="0" smtClean="0">
                  <a:solidFill>
                    <a:srgbClr val="0000FF"/>
                  </a:solidFill>
                  <a:latin typeface="Symbol" panose="05050102010706020507" pitchFamily="18" charset="2"/>
                  <a:cs typeface="Times New Roman" panose="02020603050405020304" pitchFamily="18" charset="0"/>
                </a:rPr>
                <a:t>L</a:t>
              </a:r>
              <a:r>
                <a:rPr lang="en-US" altLang="ja-JP" sz="1600" dirty="0" smtClean="0">
                  <a:solidFill>
                    <a:srgbClr val="0000FF"/>
                  </a:solidFill>
                </a:rPr>
                <a:t>(1690, ?</a:t>
              </a:r>
              <a:r>
                <a:rPr lang="en-US" altLang="ja-JP" sz="1600" baseline="30000" dirty="0" smtClean="0">
                  <a:solidFill>
                    <a:srgbClr val="0000FF"/>
                  </a:solidFill>
                  <a:latin typeface="Symbol" panose="05050102010706020507" pitchFamily="18" charset="2"/>
                </a:rPr>
                <a:t>?</a:t>
              </a:r>
              <a:r>
                <a:rPr lang="en-US" altLang="ja-JP" sz="1600" dirty="0" smtClean="0">
                  <a:solidFill>
                    <a:srgbClr val="0000FF"/>
                  </a:solidFill>
                </a:rPr>
                <a:t>)</a:t>
              </a:r>
              <a:endParaRPr lang="ja-JP" altLang="en-US" sz="1600" dirty="0">
                <a:solidFill>
                  <a:srgbClr val="0000FF"/>
                </a:solidFill>
              </a:endParaRPr>
            </a:p>
          </p:txBody>
        </p:sp>
        <p:sp>
          <p:nvSpPr>
            <p:cNvPr id="109" name="テキスト ボックス 108"/>
            <p:cNvSpPr txBox="1"/>
            <p:nvPr/>
          </p:nvSpPr>
          <p:spPr>
            <a:xfrm>
              <a:off x="846133" y="2708944"/>
              <a:ext cx="1345240" cy="369332"/>
            </a:xfrm>
            <a:prstGeom prst="rect">
              <a:avLst/>
            </a:prstGeom>
            <a:noFill/>
          </p:spPr>
          <p:txBody>
            <a:bodyPr wrap="none" rtlCol="0">
              <a:spAutoFit/>
            </a:bodyPr>
            <a:lstStyle/>
            <a:p>
              <a:r>
                <a:rPr lang="en-US" altLang="ja-JP" b="1" dirty="0" smtClean="0">
                  <a:solidFill>
                    <a:srgbClr val="0000FF"/>
                  </a:solidFill>
                  <a:latin typeface="Symbol" panose="05050102010706020507" pitchFamily="18" charset="2"/>
                  <a:cs typeface="Times New Roman" panose="02020603050405020304" pitchFamily="18" charset="0"/>
                </a:rPr>
                <a:t>L</a:t>
              </a:r>
              <a:r>
                <a:rPr lang="en-US" altLang="ja-JP" sz="1600" dirty="0" smtClean="0">
                  <a:solidFill>
                    <a:srgbClr val="0000FF"/>
                  </a:solidFill>
                </a:rPr>
                <a:t>(1670, 1/2</a:t>
              </a:r>
              <a:r>
                <a:rPr lang="en-US" altLang="ja-JP" sz="1600" baseline="30000" dirty="0" smtClean="0">
                  <a:solidFill>
                    <a:srgbClr val="0000FF"/>
                  </a:solidFill>
                  <a:latin typeface="Symbol" panose="05050102010706020507" pitchFamily="18" charset="2"/>
                </a:rPr>
                <a:t>-</a:t>
              </a:r>
              <a:r>
                <a:rPr lang="en-US" altLang="ja-JP" sz="1600" dirty="0" smtClean="0">
                  <a:solidFill>
                    <a:srgbClr val="0000FF"/>
                  </a:solidFill>
                </a:rPr>
                <a:t>)</a:t>
              </a:r>
              <a:endParaRPr lang="ja-JP" altLang="en-US" sz="1600" dirty="0">
                <a:solidFill>
                  <a:srgbClr val="0000FF"/>
                </a:solidFill>
              </a:endParaRPr>
            </a:p>
          </p:txBody>
        </p:sp>
        <p:sp>
          <p:nvSpPr>
            <p:cNvPr id="131" name="テキスト ボックス 130"/>
            <p:cNvSpPr txBox="1"/>
            <p:nvPr/>
          </p:nvSpPr>
          <p:spPr>
            <a:xfrm>
              <a:off x="1532735" y="4868209"/>
              <a:ext cx="692818" cy="369332"/>
            </a:xfrm>
            <a:prstGeom prst="rect">
              <a:avLst/>
            </a:prstGeom>
            <a:noFill/>
          </p:spPr>
          <p:txBody>
            <a:bodyPr wrap="none" rtlCol="0">
              <a:spAutoFit/>
            </a:bodyPr>
            <a:lstStyle/>
            <a:p>
              <a:r>
                <a:rPr lang="en-US" altLang="ja-JP" b="1" dirty="0" smtClean="0">
                  <a:solidFill>
                    <a:prstClr val="black"/>
                  </a:solidFill>
                  <a:latin typeface="Symbol" panose="05050102010706020507" pitchFamily="18" charset="2"/>
                  <a:cs typeface="Times New Roman" panose="02020603050405020304" pitchFamily="18" charset="0"/>
                </a:rPr>
                <a:t>L</a:t>
              </a:r>
              <a:r>
                <a:rPr lang="en-US" altLang="ja-JP" sz="1600" dirty="0" smtClean="0">
                  <a:solidFill>
                    <a:prstClr val="black"/>
                  </a:solidFill>
                </a:rPr>
                <a:t>(GS)</a:t>
              </a:r>
              <a:endParaRPr lang="ja-JP" altLang="en-US" sz="1600" dirty="0">
                <a:solidFill>
                  <a:prstClr val="black"/>
                </a:solidFill>
              </a:endParaRPr>
            </a:p>
          </p:txBody>
        </p:sp>
      </p:grpSp>
      <p:sp>
        <p:nvSpPr>
          <p:cNvPr id="92" name="テキスト ボックス 91"/>
          <p:cNvSpPr txBox="1"/>
          <p:nvPr/>
        </p:nvSpPr>
        <p:spPr>
          <a:xfrm>
            <a:off x="3731601" y="3290382"/>
            <a:ext cx="352982" cy="461665"/>
          </a:xfrm>
          <a:prstGeom prst="rect">
            <a:avLst/>
          </a:prstGeom>
          <a:noFill/>
        </p:spPr>
        <p:txBody>
          <a:bodyPr wrap="none" rtlCol="0">
            <a:spAutoFit/>
          </a:bodyPr>
          <a:lstStyle/>
          <a:p>
            <a:r>
              <a:rPr lang="en-US" altLang="ja-JP" sz="2400" b="1" i="1" dirty="0" smtClean="0">
                <a:solidFill>
                  <a:srgbClr val="FF0000"/>
                </a:solidFill>
                <a:latin typeface="Symbol" panose="05050102010706020507" pitchFamily="18" charset="2"/>
              </a:rPr>
              <a:t>l</a:t>
            </a:r>
            <a:endParaRPr lang="ja-JP" altLang="en-US" sz="2400" b="1" i="1" dirty="0">
              <a:solidFill>
                <a:srgbClr val="FF0000"/>
              </a:solidFill>
              <a:latin typeface="Symbol" panose="05050102010706020507" pitchFamily="18" charset="2"/>
            </a:endParaRPr>
          </a:p>
        </p:txBody>
      </p:sp>
      <p:sp>
        <p:nvSpPr>
          <p:cNvPr id="94" name="テキスト ボックス 93"/>
          <p:cNvSpPr txBox="1"/>
          <p:nvPr/>
        </p:nvSpPr>
        <p:spPr>
          <a:xfrm>
            <a:off x="3717176" y="1989451"/>
            <a:ext cx="352982" cy="461665"/>
          </a:xfrm>
          <a:prstGeom prst="rect">
            <a:avLst/>
          </a:prstGeom>
          <a:noFill/>
        </p:spPr>
        <p:txBody>
          <a:bodyPr wrap="none" rtlCol="0">
            <a:spAutoFit/>
          </a:bodyPr>
          <a:lstStyle/>
          <a:p>
            <a:r>
              <a:rPr lang="en-US" altLang="ja-JP" sz="2400" b="1" i="1" dirty="0" smtClean="0">
                <a:solidFill>
                  <a:srgbClr val="00B050"/>
                </a:solidFill>
                <a:latin typeface="Symbol" panose="05050102010706020507" pitchFamily="18" charset="2"/>
              </a:rPr>
              <a:t>r</a:t>
            </a:r>
            <a:endParaRPr lang="ja-JP" altLang="en-US" sz="2400" b="1" i="1" dirty="0">
              <a:solidFill>
                <a:srgbClr val="00B050"/>
              </a:solidFill>
              <a:latin typeface="Symbol" panose="05050102010706020507" pitchFamily="18" charset="2"/>
            </a:endParaRPr>
          </a:p>
        </p:txBody>
      </p:sp>
      <p:cxnSp>
        <p:nvCxnSpPr>
          <p:cNvPr id="27" name="直線コネクタ 26"/>
          <p:cNvCxnSpPr/>
          <p:nvPr/>
        </p:nvCxnSpPr>
        <p:spPr>
          <a:xfrm>
            <a:off x="3483911" y="1908864"/>
            <a:ext cx="0" cy="3200400"/>
          </a:xfrm>
          <a:prstGeom prst="line">
            <a:avLst/>
          </a:prstGeom>
          <a:ln w="158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a:off x="6680557" y="1899770"/>
            <a:ext cx="0" cy="3200400"/>
          </a:xfrm>
          <a:prstGeom prst="line">
            <a:avLst/>
          </a:prstGeom>
          <a:ln w="15875">
            <a:solidFill>
              <a:srgbClr val="FF00FF"/>
            </a:solidFill>
          </a:ln>
        </p:spPr>
        <p:style>
          <a:lnRef idx="1">
            <a:schemeClr val="accent1"/>
          </a:lnRef>
          <a:fillRef idx="0">
            <a:schemeClr val="accent1"/>
          </a:fillRef>
          <a:effectRef idx="0">
            <a:schemeClr val="accent1"/>
          </a:effectRef>
          <a:fontRef idx="minor">
            <a:schemeClr val="tx1"/>
          </a:fontRef>
        </p:style>
      </p:cxnSp>
      <p:sp>
        <p:nvSpPr>
          <p:cNvPr id="83" name="テキスト ボックス 82"/>
          <p:cNvSpPr txBox="1"/>
          <p:nvPr/>
        </p:nvSpPr>
        <p:spPr>
          <a:xfrm>
            <a:off x="6517295" y="1427704"/>
            <a:ext cx="343364" cy="461665"/>
          </a:xfrm>
          <a:prstGeom prst="rect">
            <a:avLst/>
          </a:prstGeom>
          <a:noFill/>
        </p:spPr>
        <p:txBody>
          <a:bodyPr wrap="none" rtlCol="0">
            <a:spAutoFit/>
          </a:bodyPr>
          <a:lstStyle/>
          <a:p>
            <a:r>
              <a:rPr lang="en-US" altLang="ja-JP" sz="2400" i="1" dirty="0">
                <a:solidFill>
                  <a:prstClr val="black"/>
                </a:solidFill>
              </a:rPr>
              <a:t>b</a:t>
            </a:r>
            <a:endParaRPr lang="ja-JP" altLang="en-US" sz="2400" i="1" dirty="0">
              <a:solidFill>
                <a:prstClr val="black"/>
              </a:solidFill>
            </a:endParaRPr>
          </a:p>
        </p:txBody>
      </p:sp>
      <p:sp>
        <p:nvSpPr>
          <p:cNvPr id="104" name="テキスト ボックス 103"/>
          <p:cNvSpPr txBox="1"/>
          <p:nvPr/>
        </p:nvSpPr>
        <p:spPr>
          <a:xfrm>
            <a:off x="3690545" y="2650304"/>
            <a:ext cx="352982" cy="461665"/>
          </a:xfrm>
          <a:prstGeom prst="rect">
            <a:avLst/>
          </a:prstGeom>
          <a:noFill/>
        </p:spPr>
        <p:txBody>
          <a:bodyPr wrap="none" rtlCol="0">
            <a:spAutoFit/>
          </a:bodyPr>
          <a:lstStyle/>
          <a:p>
            <a:r>
              <a:rPr lang="en-US" altLang="ja-JP" sz="2400" b="1" i="1" dirty="0" smtClean="0">
                <a:solidFill>
                  <a:srgbClr val="0000FF"/>
                </a:solidFill>
                <a:latin typeface="Symbol" panose="05050102010706020507" pitchFamily="18" charset="2"/>
              </a:rPr>
              <a:t>r</a:t>
            </a:r>
            <a:endParaRPr lang="ja-JP" altLang="en-US" sz="2400" b="1" i="1" dirty="0">
              <a:solidFill>
                <a:srgbClr val="0000FF"/>
              </a:solidFill>
              <a:latin typeface="Symbol" panose="05050102010706020507" pitchFamily="18" charset="2"/>
            </a:endParaRPr>
          </a:p>
        </p:txBody>
      </p:sp>
      <p:cxnSp>
        <p:nvCxnSpPr>
          <p:cNvPr id="105" name="直線コネクタ 104"/>
          <p:cNvCxnSpPr/>
          <p:nvPr/>
        </p:nvCxnSpPr>
        <p:spPr>
          <a:xfrm>
            <a:off x="6668204" y="3879048"/>
            <a:ext cx="6796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a:off x="6673262" y="3900799"/>
            <a:ext cx="6796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a:off x="6671660" y="4303450"/>
            <a:ext cx="360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p:nvPr/>
        </p:nvCxnSpPr>
        <p:spPr>
          <a:xfrm>
            <a:off x="6670058" y="4224840"/>
            <a:ext cx="360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3" name="テキスト ボックス 122"/>
          <p:cNvSpPr txBox="1"/>
          <p:nvPr/>
        </p:nvSpPr>
        <p:spPr>
          <a:xfrm>
            <a:off x="6977920" y="4277424"/>
            <a:ext cx="918841" cy="338554"/>
          </a:xfrm>
          <a:prstGeom prst="rect">
            <a:avLst/>
          </a:prstGeom>
          <a:noFill/>
          <a:ln>
            <a:noFill/>
          </a:ln>
        </p:spPr>
        <p:txBody>
          <a:bodyPr wrap="none" rtlCol="0">
            <a:spAutoFit/>
          </a:bodyPr>
          <a:lstStyle/>
          <a:p>
            <a:r>
              <a:rPr lang="en-US" altLang="ja-JP" sz="1600" b="1" dirty="0" smtClean="0">
                <a:solidFill>
                  <a:prstClr val="white">
                    <a:lumMod val="75000"/>
                  </a:prstClr>
                </a:solidFill>
                <a:latin typeface="Symbol" panose="05050102010706020507" pitchFamily="18" charset="2"/>
              </a:rPr>
              <a:t>S</a:t>
            </a:r>
            <a:r>
              <a:rPr lang="en-US" altLang="ja-JP" sz="1600" b="1" baseline="-25000" dirty="0" smtClean="0">
                <a:solidFill>
                  <a:prstClr val="white">
                    <a:lumMod val="75000"/>
                  </a:prstClr>
                </a:solidFill>
              </a:rPr>
              <a:t>b</a:t>
            </a:r>
            <a:r>
              <a:rPr lang="en-US" altLang="ja-JP" sz="1600" b="1" dirty="0" smtClean="0">
                <a:solidFill>
                  <a:prstClr val="white">
                    <a:lumMod val="75000"/>
                  </a:prstClr>
                </a:solidFill>
              </a:rPr>
              <a:t>(1/2</a:t>
            </a:r>
            <a:r>
              <a:rPr lang="en-US" altLang="ja-JP" sz="1600" b="1" baseline="30000" dirty="0">
                <a:solidFill>
                  <a:prstClr val="white">
                    <a:lumMod val="75000"/>
                  </a:prstClr>
                </a:solidFill>
              </a:rPr>
              <a:t>+</a:t>
            </a:r>
            <a:r>
              <a:rPr lang="en-US" altLang="ja-JP" sz="1600" b="1" dirty="0">
                <a:solidFill>
                  <a:prstClr val="white">
                    <a:lumMod val="75000"/>
                  </a:prstClr>
                </a:solidFill>
              </a:rPr>
              <a:t>) </a:t>
            </a:r>
            <a:endParaRPr lang="ja-JP" altLang="en-US" sz="1600" b="1" dirty="0">
              <a:solidFill>
                <a:prstClr val="white">
                  <a:lumMod val="75000"/>
                </a:prstClr>
              </a:solidFill>
            </a:endParaRPr>
          </a:p>
        </p:txBody>
      </p:sp>
      <p:sp>
        <p:nvSpPr>
          <p:cNvPr id="124" name="テキスト ボックス 123"/>
          <p:cNvSpPr txBox="1"/>
          <p:nvPr/>
        </p:nvSpPr>
        <p:spPr>
          <a:xfrm>
            <a:off x="6974703" y="4068842"/>
            <a:ext cx="986167" cy="338554"/>
          </a:xfrm>
          <a:prstGeom prst="rect">
            <a:avLst/>
          </a:prstGeom>
          <a:noFill/>
          <a:ln>
            <a:noFill/>
          </a:ln>
        </p:spPr>
        <p:txBody>
          <a:bodyPr wrap="none" rtlCol="0">
            <a:spAutoFit/>
          </a:bodyPr>
          <a:lstStyle/>
          <a:p>
            <a:r>
              <a:rPr lang="en-US" altLang="ja-JP" sz="1600" b="1" dirty="0" smtClean="0">
                <a:solidFill>
                  <a:prstClr val="white">
                    <a:lumMod val="75000"/>
                  </a:prstClr>
                </a:solidFill>
                <a:latin typeface="Symbol" panose="05050102010706020507" pitchFamily="18" charset="2"/>
              </a:rPr>
              <a:t>S</a:t>
            </a:r>
            <a:r>
              <a:rPr lang="en-US" altLang="ja-JP" sz="1600" b="1" baseline="-25000" dirty="0" smtClean="0">
                <a:solidFill>
                  <a:prstClr val="white">
                    <a:lumMod val="75000"/>
                  </a:prstClr>
                </a:solidFill>
              </a:rPr>
              <a:t>b</a:t>
            </a:r>
            <a:r>
              <a:rPr lang="en-US" altLang="ja-JP" sz="1600" b="1" baseline="30000" dirty="0" smtClean="0">
                <a:solidFill>
                  <a:prstClr val="white">
                    <a:lumMod val="75000"/>
                  </a:prstClr>
                </a:solidFill>
              </a:rPr>
              <a:t>*</a:t>
            </a:r>
            <a:r>
              <a:rPr lang="en-US" altLang="ja-JP" sz="1600" b="1" dirty="0" smtClean="0">
                <a:solidFill>
                  <a:prstClr val="white">
                    <a:lumMod val="75000"/>
                  </a:prstClr>
                </a:solidFill>
              </a:rPr>
              <a:t>(3/2</a:t>
            </a:r>
            <a:r>
              <a:rPr lang="en-US" altLang="ja-JP" sz="1600" b="1" baseline="30000" dirty="0">
                <a:solidFill>
                  <a:prstClr val="white">
                    <a:lumMod val="75000"/>
                  </a:prstClr>
                </a:solidFill>
              </a:rPr>
              <a:t>+</a:t>
            </a:r>
            <a:r>
              <a:rPr lang="en-US" altLang="ja-JP" sz="1600" b="1" dirty="0">
                <a:solidFill>
                  <a:prstClr val="white">
                    <a:lumMod val="75000"/>
                  </a:prstClr>
                </a:solidFill>
              </a:rPr>
              <a:t>) </a:t>
            </a:r>
            <a:endParaRPr lang="ja-JP" altLang="en-US" sz="1600" b="1" dirty="0">
              <a:solidFill>
                <a:prstClr val="white">
                  <a:lumMod val="75000"/>
                </a:prstClr>
              </a:solidFill>
            </a:endParaRPr>
          </a:p>
        </p:txBody>
      </p:sp>
      <p:sp>
        <p:nvSpPr>
          <p:cNvPr id="125" name="テキスト ボックス 124"/>
          <p:cNvSpPr txBox="1"/>
          <p:nvPr/>
        </p:nvSpPr>
        <p:spPr>
          <a:xfrm>
            <a:off x="7276554" y="3547551"/>
            <a:ext cx="1428596" cy="369332"/>
          </a:xfrm>
          <a:prstGeom prst="rect">
            <a:avLst/>
          </a:prstGeom>
          <a:noFill/>
          <a:ln>
            <a:noFill/>
          </a:ln>
        </p:spPr>
        <p:txBody>
          <a:bodyPr wrap="none" rtlCol="0">
            <a:spAutoFit/>
          </a:bodyPr>
          <a:lstStyle/>
          <a:p>
            <a:r>
              <a:rPr lang="en-US" altLang="ja-JP" b="1" dirty="0" err="1" smtClean="0">
                <a:solidFill>
                  <a:srgbClr val="FF0000"/>
                </a:solidFill>
                <a:latin typeface="Symbol" panose="05050102010706020507" pitchFamily="18" charset="2"/>
                <a:cs typeface="Times New Roman" panose="02020603050405020304" pitchFamily="18" charset="0"/>
              </a:rPr>
              <a:t>L</a:t>
            </a:r>
            <a:r>
              <a:rPr lang="en-US" altLang="ja-JP" b="1" baseline="-25000" dirty="0" err="1">
                <a:solidFill>
                  <a:srgbClr val="FF0000"/>
                </a:solidFill>
              </a:rPr>
              <a:t>b</a:t>
            </a:r>
            <a:r>
              <a:rPr lang="en-US" altLang="ja-JP" sz="1600" dirty="0" smtClean="0">
                <a:solidFill>
                  <a:srgbClr val="FF0000"/>
                </a:solidFill>
              </a:rPr>
              <a:t>(5920, 3/2</a:t>
            </a:r>
            <a:r>
              <a:rPr lang="en-US" altLang="ja-JP" sz="1600" baseline="30000" dirty="0" smtClean="0">
                <a:solidFill>
                  <a:srgbClr val="FF0000"/>
                </a:solidFill>
                <a:latin typeface="Symbol" panose="05050102010706020507" pitchFamily="18" charset="2"/>
              </a:rPr>
              <a:t>-</a:t>
            </a:r>
            <a:r>
              <a:rPr lang="en-US" altLang="ja-JP" sz="1600" dirty="0" smtClean="0">
                <a:solidFill>
                  <a:srgbClr val="FF0000"/>
                </a:solidFill>
              </a:rPr>
              <a:t>)</a:t>
            </a:r>
            <a:endParaRPr lang="ja-JP" altLang="en-US" sz="1600" dirty="0">
              <a:solidFill>
                <a:srgbClr val="FF0000"/>
              </a:solidFill>
            </a:endParaRPr>
          </a:p>
        </p:txBody>
      </p:sp>
      <p:sp>
        <p:nvSpPr>
          <p:cNvPr id="126" name="テキスト ボックス 125"/>
          <p:cNvSpPr txBox="1"/>
          <p:nvPr/>
        </p:nvSpPr>
        <p:spPr>
          <a:xfrm>
            <a:off x="7276554" y="3781592"/>
            <a:ext cx="1428596" cy="369332"/>
          </a:xfrm>
          <a:prstGeom prst="rect">
            <a:avLst/>
          </a:prstGeom>
          <a:noFill/>
          <a:ln>
            <a:noFill/>
          </a:ln>
        </p:spPr>
        <p:txBody>
          <a:bodyPr wrap="none" rtlCol="0">
            <a:spAutoFit/>
          </a:bodyPr>
          <a:lstStyle/>
          <a:p>
            <a:r>
              <a:rPr lang="en-US" altLang="ja-JP" b="1" dirty="0" err="1" smtClean="0">
                <a:solidFill>
                  <a:srgbClr val="FF0000"/>
                </a:solidFill>
                <a:latin typeface="Symbol" panose="05050102010706020507" pitchFamily="18" charset="2"/>
                <a:cs typeface="Times New Roman" panose="02020603050405020304" pitchFamily="18" charset="0"/>
              </a:rPr>
              <a:t>L</a:t>
            </a:r>
            <a:r>
              <a:rPr lang="en-US" altLang="ja-JP" b="1" baseline="-25000" dirty="0" err="1">
                <a:solidFill>
                  <a:srgbClr val="FF0000"/>
                </a:solidFill>
              </a:rPr>
              <a:t>b</a:t>
            </a:r>
            <a:r>
              <a:rPr lang="en-US" altLang="ja-JP" sz="1600" dirty="0" smtClean="0">
                <a:solidFill>
                  <a:srgbClr val="FF0000"/>
                </a:solidFill>
              </a:rPr>
              <a:t>(5912, 1/2</a:t>
            </a:r>
            <a:r>
              <a:rPr lang="en-US" altLang="ja-JP" sz="1600" baseline="30000" dirty="0" smtClean="0">
                <a:solidFill>
                  <a:srgbClr val="FF0000"/>
                </a:solidFill>
                <a:latin typeface="Symbol" panose="05050102010706020507" pitchFamily="18" charset="2"/>
              </a:rPr>
              <a:t>-</a:t>
            </a:r>
            <a:r>
              <a:rPr lang="en-US" altLang="ja-JP" sz="1600" dirty="0" smtClean="0">
                <a:solidFill>
                  <a:srgbClr val="FF0000"/>
                </a:solidFill>
              </a:rPr>
              <a:t>)</a:t>
            </a:r>
            <a:endParaRPr lang="ja-JP" altLang="en-US" sz="1600" dirty="0">
              <a:solidFill>
                <a:srgbClr val="FF0000"/>
              </a:solidFill>
            </a:endParaRPr>
          </a:p>
        </p:txBody>
      </p:sp>
      <p:cxnSp>
        <p:nvCxnSpPr>
          <p:cNvPr id="129" name="直線コネクタ 128"/>
          <p:cNvCxnSpPr/>
          <p:nvPr/>
        </p:nvCxnSpPr>
        <p:spPr>
          <a:xfrm>
            <a:off x="6670191" y="5069099"/>
            <a:ext cx="6796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0" name="テキスト ボックス 129"/>
          <p:cNvSpPr txBox="1"/>
          <p:nvPr/>
        </p:nvSpPr>
        <p:spPr>
          <a:xfrm>
            <a:off x="7303065" y="4861124"/>
            <a:ext cx="776175" cy="369332"/>
          </a:xfrm>
          <a:prstGeom prst="rect">
            <a:avLst/>
          </a:prstGeom>
          <a:noFill/>
          <a:ln>
            <a:noFill/>
          </a:ln>
        </p:spPr>
        <p:txBody>
          <a:bodyPr wrap="none" rtlCol="0">
            <a:spAutoFit/>
          </a:bodyPr>
          <a:lstStyle/>
          <a:p>
            <a:r>
              <a:rPr lang="en-US" altLang="ja-JP" b="1" dirty="0" err="1" smtClean="0">
                <a:solidFill>
                  <a:prstClr val="black"/>
                </a:solidFill>
                <a:latin typeface="Symbol" panose="05050102010706020507" pitchFamily="18" charset="2"/>
                <a:cs typeface="Times New Roman" panose="02020603050405020304" pitchFamily="18" charset="0"/>
              </a:rPr>
              <a:t>L</a:t>
            </a:r>
            <a:r>
              <a:rPr lang="en-US" altLang="ja-JP" b="1" baseline="-25000" dirty="0" err="1">
                <a:solidFill>
                  <a:prstClr val="black"/>
                </a:solidFill>
              </a:rPr>
              <a:t>b</a:t>
            </a:r>
            <a:r>
              <a:rPr lang="en-US" altLang="ja-JP" sz="1600" dirty="0" smtClean="0">
                <a:solidFill>
                  <a:prstClr val="black"/>
                </a:solidFill>
              </a:rPr>
              <a:t>(GS)</a:t>
            </a:r>
            <a:endParaRPr lang="ja-JP" altLang="en-US" sz="1600" dirty="0">
              <a:solidFill>
                <a:prstClr val="black"/>
              </a:solidFill>
            </a:endParaRPr>
          </a:p>
        </p:txBody>
      </p:sp>
      <p:grpSp>
        <p:nvGrpSpPr>
          <p:cNvPr id="74" name="グループ化 6"/>
          <p:cNvGrpSpPr/>
          <p:nvPr/>
        </p:nvGrpSpPr>
        <p:grpSpPr>
          <a:xfrm>
            <a:off x="6828391" y="194623"/>
            <a:ext cx="2376298" cy="2434899"/>
            <a:chOff x="1115616" y="3485927"/>
            <a:chExt cx="2376298" cy="2434899"/>
          </a:xfrm>
        </p:grpSpPr>
        <p:grpSp>
          <p:nvGrpSpPr>
            <p:cNvPr id="75" name="グループ化 88"/>
            <p:cNvGrpSpPr/>
            <p:nvPr/>
          </p:nvGrpSpPr>
          <p:grpSpPr>
            <a:xfrm rot="1019466">
              <a:off x="1115616" y="3717032"/>
              <a:ext cx="2376298" cy="2203794"/>
              <a:chOff x="1115616" y="3717032"/>
              <a:chExt cx="2376298" cy="2203794"/>
            </a:xfrm>
          </p:grpSpPr>
          <p:sp>
            <p:nvSpPr>
              <p:cNvPr id="80" name="円/楕円 79"/>
              <p:cNvSpPr>
                <a:spLocks noChangeAspect="1"/>
              </p:cNvSpPr>
              <p:nvPr/>
            </p:nvSpPr>
            <p:spPr bwMode="auto">
              <a:xfrm>
                <a:off x="1115616" y="3717032"/>
                <a:ext cx="2376298" cy="2203794"/>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81" name="円/楕円 80"/>
              <p:cNvSpPr>
                <a:spLocks noChangeAspect="1"/>
              </p:cNvSpPr>
              <p:nvPr/>
            </p:nvSpPr>
            <p:spPr bwMode="auto">
              <a:xfrm>
                <a:off x="1799311" y="3902060"/>
                <a:ext cx="1116505" cy="776590"/>
              </a:xfrm>
              <a:prstGeom prst="ellipse">
                <a:avLst/>
              </a:prstGeom>
              <a:solidFill>
                <a:srgbClr val="FFFFCC"/>
              </a:solidFill>
              <a:ln>
                <a:solidFill>
                  <a:srgbClr val="385D8A"/>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87" name="円/楕円 86"/>
              <p:cNvSpPr/>
              <p:nvPr/>
            </p:nvSpPr>
            <p:spPr bwMode="auto">
              <a:xfrm>
                <a:off x="1938823" y="4164081"/>
                <a:ext cx="285749" cy="277943"/>
              </a:xfrm>
              <a:prstGeom prst="ellipse">
                <a:avLst/>
              </a:prstGeom>
              <a:solidFill>
                <a:srgbClr val="00B05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88" name="円/楕円 87"/>
              <p:cNvSpPr>
                <a:spLocks noChangeAspect="1"/>
              </p:cNvSpPr>
              <p:nvPr/>
            </p:nvSpPr>
            <p:spPr bwMode="auto">
              <a:xfrm>
                <a:off x="2056313" y="4807666"/>
                <a:ext cx="571505" cy="579952"/>
              </a:xfrm>
              <a:prstGeom prst="ellipse">
                <a:avLst/>
              </a:prstGeom>
              <a:solidFill>
                <a:srgbClr val="0000FF"/>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90" name="円/楕円 56"/>
              <p:cNvSpPr/>
              <p:nvPr/>
            </p:nvSpPr>
            <p:spPr bwMode="auto">
              <a:xfrm>
                <a:off x="2461090" y="4166591"/>
                <a:ext cx="281940" cy="285522"/>
              </a:xfrm>
              <a:prstGeom prst="ellipse">
                <a:avLst/>
              </a:prstGeom>
              <a:solidFill>
                <a:srgbClr val="FF000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cxnSp>
            <p:nvCxnSpPr>
              <p:cNvPr id="96" name="直線コネクタ 95"/>
              <p:cNvCxnSpPr/>
              <p:nvPr/>
            </p:nvCxnSpPr>
            <p:spPr>
              <a:xfrm>
                <a:off x="2339786" y="4325495"/>
                <a:ext cx="0" cy="633671"/>
              </a:xfrm>
              <a:prstGeom prst="line">
                <a:avLst/>
              </a:prstGeom>
              <a:ln>
                <a:solidFill>
                  <a:srgbClr val="FFFF00"/>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flipH="1">
                <a:off x="2102653" y="4293096"/>
                <a:ext cx="467558" cy="0"/>
              </a:xfrm>
              <a:prstGeom prst="line">
                <a:avLst/>
              </a:prstGeom>
              <a:ln>
                <a:solidFill>
                  <a:srgbClr val="0000CC"/>
                </a:solidFill>
              </a:ln>
              <a:effectLst>
                <a:glow rad="228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grpSp>
          <p:nvGrpSpPr>
            <p:cNvPr id="76" name="グループ化 93"/>
            <p:cNvGrpSpPr/>
            <p:nvPr/>
          </p:nvGrpSpPr>
          <p:grpSpPr>
            <a:xfrm>
              <a:off x="1963959" y="3485927"/>
              <a:ext cx="951857" cy="1975859"/>
              <a:chOff x="1963959" y="3485927"/>
              <a:chExt cx="951857" cy="1975859"/>
            </a:xfrm>
          </p:grpSpPr>
          <p:sp>
            <p:nvSpPr>
              <p:cNvPr id="77" name="テキスト ボックス 76"/>
              <p:cNvSpPr txBox="1"/>
              <p:nvPr/>
            </p:nvSpPr>
            <p:spPr>
              <a:xfrm>
                <a:off x="1963959" y="4877011"/>
                <a:ext cx="460382" cy="584775"/>
              </a:xfrm>
              <a:prstGeom prst="rect">
                <a:avLst/>
              </a:prstGeom>
              <a:noFill/>
            </p:spPr>
            <p:txBody>
              <a:bodyPr wrap="none" rtlCol="0">
                <a:spAutoFit/>
              </a:bodyPr>
              <a:lstStyle/>
              <a:p>
                <a:r>
                  <a:rPr lang="en-US" altLang="ja-JP" sz="3200" dirty="0" smtClean="0">
                    <a:solidFill>
                      <a:prstClr val="white"/>
                    </a:solidFill>
                  </a:rPr>
                  <a:t>Q</a:t>
                </a:r>
                <a:endParaRPr lang="ja-JP" altLang="en-US" sz="3200" dirty="0">
                  <a:solidFill>
                    <a:prstClr val="white"/>
                  </a:solidFill>
                </a:endParaRPr>
              </a:p>
            </p:txBody>
          </p:sp>
          <p:sp>
            <p:nvSpPr>
              <p:cNvPr id="78" name="テキスト ボックス 77"/>
              <p:cNvSpPr txBox="1"/>
              <p:nvPr/>
            </p:nvSpPr>
            <p:spPr>
              <a:xfrm>
                <a:off x="2298339" y="3485927"/>
                <a:ext cx="617477" cy="584775"/>
              </a:xfrm>
              <a:prstGeom prst="rect">
                <a:avLst/>
              </a:prstGeom>
              <a:noFill/>
            </p:spPr>
            <p:txBody>
              <a:bodyPr wrap="none" rtlCol="0">
                <a:spAutoFit/>
              </a:bodyPr>
              <a:lstStyle/>
              <a:p>
                <a:r>
                  <a:rPr lang="en-US" altLang="ja-JP" sz="3200" dirty="0" err="1" smtClean="0">
                    <a:solidFill>
                      <a:srgbClr val="FFFF00"/>
                    </a:solidFill>
                  </a:rPr>
                  <a:t>qq</a:t>
                </a:r>
                <a:endParaRPr lang="ja-JP" altLang="en-US" sz="3200" dirty="0">
                  <a:solidFill>
                    <a:srgbClr val="FFFF00"/>
                  </a:solidFill>
                </a:endParaRPr>
              </a:p>
            </p:txBody>
          </p:sp>
        </p:grpSp>
      </p:grpSp>
      <p:sp>
        <p:nvSpPr>
          <p:cNvPr id="98" name="テキスト ボックス 97"/>
          <p:cNvSpPr txBox="1"/>
          <p:nvPr/>
        </p:nvSpPr>
        <p:spPr>
          <a:xfrm>
            <a:off x="7739790" y="1108420"/>
            <a:ext cx="352982" cy="461665"/>
          </a:xfrm>
          <a:prstGeom prst="rect">
            <a:avLst/>
          </a:prstGeom>
          <a:noFill/>
        </p:spPr>
        <p:txBody>
          <a:bodyPr wrap="none" rtlCol="0">
            <a:spAutoFit/>
          </a:bodyPr>
          <a:lstStyle/>
          <a:p>
            <a:r>
              <a:rPr lang="en-US" altLang="ja-JP" sz="2400" b="1" i="1" dirty="0" smtClean="0">
                <a:solidFill>
                  <a:srgbClr val="FF0000"/>
                </a:solidFill>
                <a:latin typeface="Symbol" panose="05050102010706020507" pitchFamily="18" charset="2"/>
              </a:rPr>
              <a:t>l</a:t>
            </a:r>
            <a:endParaRPr lang="ja-JP" altLang="en-US" sz="2400" b="1" i="1" dirty="0">
              <a:solidFill>
                <a:srgbClr val="FF0000"/>
              </a:solidFill>
              <a:latin typeface="Symbol" panose="05050102010706020507" pitchFamily="18" charset="2"/>
            </a:endParaRPr>
          </a:p>
        </p:txBody>
      </p:sp>
      <p:sp>
        <p:nvSpPr>
          <p:cNvPr id="99" name="テキスト ボックス 98"/>
          <p:cNvSpPr txBox="1"/>
          <p:nvPr/>
        </p:nvSpPr>
        <p:spPr>
          <a:xfrm>
            <a:off x="8076283" y="572626"/>
            <a:ext cx="352982" cy="461665"/>
          </a:xfrm>
          <a:prstGeom prst="rect">
            <a:avLst/>
          </a:prstGeom>
          <a:noFill/>
        </p:spPr>
        <p:txBody>
          <a:bodyPr wrap="none" rtlCol="0">
            <a:spAutoFit/>
          </a:bodyPr>
          <a:lstStyle/>
          <a:p>
            <a:r>
              <a:rPr lang="en-US" altLang="ja-JP" sz="2400" b="1" i="1" dirty="0" smtClean="0">
                <a:solidFill>
                  <a:srgbClr val="0000FF"/>
                </a:solidFill>
                <a:latin typeface="Symbol" panose="05050102010706020507" pitchFamily="18" charset="2"/>
              </a:rPr>
              <a:t>r</a:t>
            </a:r>
            <a:endParaRPr lang="ja-JP" altLang="en-US" sz="2400" b="1" i="1" dirty="0">
              <a:solidFill>
                <a:srgbClr val="0000FF"/>
              </a:solidFill>
              <a:latin typeface="Symbol" panose="05050102010706020507" pitchFamily="18" charset="2"/>
            </a:endParaRPr>
          </a:p>
        </p:txBody>
      </p:sp>
    </p:spTree>
    <p:extLst>
      <p:ext uri="{BB962C8B-B14F-4D97-AF65-F5344CB8AC3E}">
        <p14:creationId xmlns:p14="http://schemas.microsoft.com/office/powerpoint/2010/main" val="298292295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836712"/>
          </a:xfrm>
        </p:spPr>
        <p:txBody>
          <a:bodyPr/>
          <a:lstStyle/>
          <a:p>
            <a:r>
              <a:rPr kumimoji="1" lang="en-US" altLang="ja-JP" dirty="0" smtClean="0"/>
              <a:t>Background reduction</a:t>
            </a:r>
            <a:endParaRPr kumimoji="1" lang="ja-JP" altLang="en-US" dirty="0"/>
          </a:p>
        </p:txBody>
      </p:sp>
      <p:sp>
        <p:nvSpPr>
          <p:cNvPr id="3" name="コンテンツ プレースホルダ 2"/>
          <p:cNvSpPr>
            <a:spLocks noGrp="1"/>
          </p:cNvSpPr>
          <p:nvPr>
            <p:ph idx="1"/>
          </p:nvPr>
        </p:nvSpPr>
        <p:spPr>
          <a:xfrm>
            <a:off x="467544" y="908720"/>
            <a:ext cx="8352928" cy="5760640"/>
          </a:xfrm>
        </p:spPr>
        <p:txBody>
          <a:bodyPr>
            <a:normAutofit/>
          </a:bodyPr>
          <a:lstStyle/>
          <a:p>
            <a:pPr marL="0" indent="0">
              <a:buNone/>
            </a:pPr>
            <a:r>
              <a:rPr lang="en-US" altLang="ja-JP" dirty="0" smtClean="0"/>
              <a:t>Total cross section @ 20 GeV/c: </a:t>
            </a:r>
            <a:r>
              <a:rPr lang="en-US" altLang="ja-JP" dirty="0" smtClean="0">
                <a:solidFill>
                  <a:schemeClr val="tx2"/>
                </a:solidFill>
              </a:rPr>
              <a:t>25.1 </a:t>
            </a:r>
            <a:r>
              <a:rPr lang="en-US" altLang="ja-JP" dirty="0" err="1" smtClean="0">
                <a:solidFill>
                  <a:schemeClr val="tx2"/>
                </a:solidFill>
              </a:rPr>
              <a:t>mb</a:t>
            </a:r>
            <a:endParaRPr lang="en-US" altLang="ja-JP" dirty="0" smtClean="0">
              <a:solidFill>
                <a:schemeClr val="tx2"/>
              </a:solidFill>
            </a:endParaRPr>
          </a:p>
          <a:p>
            <a:pPr lvl="1"/>
            <a:r>
              <a:rPr kumimoji="1" lang="en-US" altLang="ja-JP" dirty="0" smtClean="0"/>
              <a:t>(K</a:t>
            </a:r>
            <a:r>
              <a:rPr kumimoji="1" lang="en-US" altLang="ja-JP" baseline="30000" dirty="0" smtClean="0"/>
              <a:t>+</a:t>
            </a:r>
            <a:r>
              <a:rPr kumimoji="1" lang="en-US" altLang="ja-JP" dirty="0" smtClean="0"/>
              <a:t>, </a:t>
            </a:r>
            <a:r>
              <a:rPr kumimoji="1" lang="en-US" altLang="ja-JP" dirty="0" smtClean="0">
                <a:latin typeface="Symbol" pitchFamily="18" charset="2"/>
              </a:rPr>
              <a:t>p</a:t>
            </a:r>
            <a:r>
              <a:rPr kumimoji="1" lang="en-US" altLang="ja-JP" baseline="30000" dirty="0" smtClean="0">
                <a:latin typeface="Symbol" pitchFamily="18" charset="2"/>
              </a:rPr>
              <a:t>-</a:t>
            </a:r>
            <a:r>
              <a:rPr kumimoji="1" lang="en-US" altLang="ja-JP" dirty="0" smtClean="0"/>
              <a:t>, </a:t>
            </a:r>
            <a:r>
              <a:rPr kumimoji="1" lang="en-US" altLang="ja-JP" dirty="0" smtClean="0">
                <a:latin typeface="Symbol" pitchFamily="18" charset="2"/>
              </a:rPr>
              <a:t>p</a:t>
            </a:r>
            <a:r>
              <a:rPr kumimoji="1" lang="en-US" altLang="ja-JP" baseline="30000" dirty="0" smtClean="0">
                <a:latin typeface="Symbol" pitchFamily="18" charset="2"/>
              </a:rPr>
              <a:t>-</a:t>
            </a:r>
            <a:r>
              <a:rPr kumimoji="1" lang="en-US" altLang="ja-JP" dirty="0" smtClean="0"/>
              <a:t>) final state: </a:t>
            </a:r>
            <a:r>
              <a:rPr kumimoji="1" lang="en-US" altLang="ja-JP" dirty="0" smtClean="0">
                <a:solidFill>
                  <a:schemeClr val="tx2"/>
                </a:solidFill>
              </a:rPr>
              <a:t>2.43 </a:t>
            </a:r>
            <a:r>
              <a:rPr kumimoji="1" lang="en-US" altLang="ja-JP" dirty="0" err="1" smtClean="0">
                <a:solidFill>
                  <a:schemeClr val="tx2"/>
                </a:solidFill>
              </a:rPr>
              <a:t>mb</a:t>
            </a:r>
            <a:endParaRPr kumimoji="1" lang="en-US" altLang="ja-JP" dirty="0" smtClean="0">
              <a:solidFill>
                <a:schemeClr val="tx2"/>
              </a:solidFill>
            </a:endParaRPr>
          </a:p>
          <a:p>
            <a:pPr lvl="1"/>
            <a:r>
              <a:rPr lang="en-US" altLang="ja-JP" dirty="0" smtClean="0"/>
              <a:t>D</a:t>
            </a:r>
            <a:r>
              <a:rPr lang="en-US" altLang="ja-JP" baseline="30000" dirty="0" smtClean="0"/>
              <a:t>0</a:t>
            </a:r>
            <a:r>
              <a:rPr lang="en-US" altLang="ja-JP" dirty="0" smtClean="0"/>
              <a:t> mass region (1.852</a:t>
            </a:r>
            <a:r>
              <a:rPr lang="en-US" altLang="ja-JP" dirty="0" smtClean="0">
                <a:latin typeface="Symbol" panose="05050102010706020507" pitchFamily="18" charset="2"/>
              </a:rPr>
              <a:t>-</a:t>
            </a:r>
            <a:r>
              <a:rPr lang="en-US" altLang="ja-JP" dirty="0" smtClean="0"/>
              <a:t>1.878 GeV/c</a:t>
            </a:r>
            <a:r>
              <a:rPr lang="en-US" altLang="ja-JP" baseline="30000" dirty="0" smtClean="0"/>
              <a:t>2</a:t>
            </a:r>
            <a:r>
              <a:rPr lang="en-US" altLang="ja-JP" dirty="0" smtClean="0"/>
              <a:t>): </a:t>
            </a:r>
            <a:r>
              <a:rPr lang="en-US" altLang="ja-JP" dirty="0" smtClean="0">
                <a:solidFill>
                  <a:schemeClr val="tx2"/>
                </a:solidFill>
              </a:rPr>
              <a:t>21.7 </a:t>
            </a:r>
            <a:r>
              <a:rPr lang="en-US" altLang="ja-JP" dirty="0" err="1" smtClean="0">
                <a:solidFill>
                  <a:schemeClr val="tx2"/>
                </a:solidFill>
                <a:latin typeface="Symbol" panose="05050102010706020507" pitchFamily="18" charset="2"/>
              </a:rPr>
              <a:t>m</a:t>
            </a:r>
            <a:r>
              <a:rPr lang="en-US" altLang="ja-JP" dirty="0" err="1" smtClean="0">
                <a:solidFill>
                  <a:schemeClr val="tx2"/>
                </a:solidFill>
              </a:rPr>
              <a:t>b</a:t>
            </a:r>
            <a:r>
              <a:rPr lang="en-US" altLang="ja-JP" dirty="0" smtClean="0">
                <a:solidFill>
                  <a:schemeClr val="tx2"/>
                </a:solidFill>
              </a:rPr>
              <a:t> </a:t>
            </a:r>
            <a:r>
              <a:rPr lang="en-US" altLang="ja-JP" dirty="0" smtClean="0">
                <a:solidFill>
                  <a:srgbClr val="FF0000"/>
                </a:solidFill>
              </a:rPr>
              <a:t>(1/112)</a:t>
            </a:r>
          </a:p>
          <a:p>
            <a:pPr lvl="1"/>
            <a:r>
              <a:rPr lang="en-US" altLang="ja-JP" dirty="0" smtClean="0"/>
              <a:t>D</a:t>
            </a:r>
            <a:r>
              <a:rPr lang="en-US" altLang="ja-JP" baseline="30000" dirty="0" smtClean="0"/>
              <a:t>*</a:t>
            </a:r>
            <a:r>
              <a:rPr lang="en-US" altLang="ja-JP" baseline="30000" dirty="0" smtClean="0">
                <a:latin typeface="Symbol" panose="05050102010706020507" pitchFamily="18" charset="2"/>
              </a:rPr>
              <a:t>-</a:t>
            </a:r>
            <a:r>
              <a:rPr lang="en-US" altLang="ja-JP" dirty="0" smtClean="0"/>
              <a:t> tagging (Q = 4.3</a:t>
            </a:r>
            <a:r>
              <a:rPr lang="en-US" altLang="ja-JP" dirty="0" smtClean="0">
                <a:latin typeface="Symbol" panose="05050102010706020507" pitchFamily="18" charset="2"/>
              </a:rPr>
              <a:t>-</a:t>
            </a:r>
            <a:r>
              <a:rPr lang="en-US" altLang="ja-JP" dirty="0" smtClean="0"/>
              <a:t>7.5 MeV): </a:t>
            </a:r>
            <a:r>
              <a:rPr lang="en-US" altLang="ja-JP" dirty="0" smtClean="0">
                <a:solidFill>
                  <a:schemeClr val="tx2"/>
                </a:solidFill>
              </a:rPr>
              <a:t>50.2 nb </a:t>
            </a:r>
            <a:r>
              <a:rPr lang="en-US" altLang="ja-JP" dirty="0" smtClean="0">
                <a:solidFill>
                  <a:srgbClr val="FF0000"/>
                </a:solidFill>
              </a:rPr>
              <a:t>(1/434)</a:t>
            </a:r>
          </a:p>
          <a:p>
            <a:pPr lvl="2"/>
            <a:r>
              <a:rPr lang="en-US" altLang="ja-JP" dirty="0" smtClean="0"/>
              <a:t>Old experiment: 1/100 by 4 time worse resolution</a:t>
            </a:r>
          </a:p>
          <a:p>
            <a:pPr lvl="1"/>
            <a:r>
              <a:rPr lang="en-US" altLang="ja-JP" dirty="0" smtClean="0"/>
              <a:t>Acceptance: </a:t>
            </a:r>
            <a:r>
              <a:rPr lang="en-US" altLang="ja-JP" dirty="0" smtClean="0">
                <a:solidFill>
                  <a:schemeClr val="tx2"/>
                </a:solidFill>
              </a:rPr>
              <a:t>1.2 nb </a:t>
            </a:r>
            <a:r>
              <a:rPr lang="en-US" altLang="ja-JP" dirty="0" smtClean="0">
                <a:solidFill>
                  <a:srgbClr val="FF0000"/>
                </a:solidFill>
              </a:rPr>
              <a:t>(1/43)</a:t>
            </a:r>
          </a:p>
          <a:p>
            <a:pPr lvl="2"/>
            <a:r>
              <a:rPr lang="en-US" altLang="ja-JP" dirty="0" smtClean="0"/>
              <a:t>Detector: 50% for D* tagged background events</a:t>
            </a:r>
          </a:p>
          <a:p>
            <a:pPr lvl="2"/>
            <a:r>
              <a:rPr lang="en-US" altLang="ja-JP" dirty="0" smtClean="0"/>
              <a:t>Momentum cut (</a:t>
            </a:r>
            <a:r>
              <a:rPr lang="en-US" altLang="ja-JP" dirty="0" err="1" smtClean="0"/>
              <a:t>p</a:t>
            </a:r>
            <a:r>
              <a:rPr lang="en-US" altLang="ja-JP" baseline="-25000" dirty="0" err="1" smtClean="0"/>
              <a:t>K</a:t>
            </a:r>
            <a:r>
              <a:rPr lang="en-US" altLang="ja-JP" baseline="-25000" dirty="0" smtClean="0"/>
              <a:t>+</a:t>
            </a:r>
            <a:r>
              <a:rPr lang="en-US" altLang="ja-JP" dirty="0" smtClean="0"/>
              <a:t> &amp; p</a:t>
            </a:r>
            <a:r>
              <a:rPr lang="en-US" altLang="ja-JP" baseline="-25000" dirty="0" smtClean="0">
                <a:latin typeface="Symbol" panose="05050102010706020507" pitchFamily="18" charset="2"/>
              </a:rPr>
              <a:t>p-</a:t>
            </a:r>
            <a:r>
              <a:rPr lang="en-US" altLang="ja-JP" dirty="0" smtClean="0"/>
              <a:t> &gt; 2.0 GeV/c, Soft </a:t>
            </a:r>
            <a:r>
              <a:rPr lang="en-US" altLang="ja-JP" dirty="0" smtClean="0">
                <a:latin typeface="Symbol" panose="05050102010706020507" pitchFamily="18" charset="2"/>
              </a:rPr>
              <a:t>p</a:t>
            </a:r>
            <a:r>
              <a:rPr lang="en-US" altLang="ja-JP" baseline="30000" dirty="0" smtClean="0">
                <a:latin typeface="Symbol" panose="05050102010706020507" pitchFamily="18" charset="2"/>
              </a:rPr>
              <a:t>-</a:t>
            </a:r>
            <a:r>
              <a:rPr lang="en-US" altLang="ja-JP" dirty="0" smtClean="0"/>
              <a:t> = 0.5</a:t>
            </a:r>
            <a:r>
              <a:rPr lang="en-US" altLang="ja-JP" dirty="0" smtClean="0">
                <a:latin typeface="Symbol" panose="05050102010706020507" pitchFamily="18" charset="2"/>
              </a:rPr>
              <a:t>-</a:t>
            </a:r>
            <a:r>
              <a:rPr lang="en-US" altLang="ja-JP" dirty="0" smtClean="0"/>
              <a:t>1.7 GeV/c)</a:t>
            </a:r>
            <a:endParaRPr lang="en-US" altLang="ja-JP" dirty="0"/>
          </a:p>
          <a:p>
            <a:r>
              <a:rPr lang="en-US" altLang="ja-JP" dirty="0" smtClean="0"/>
              <a:t>Total reduction: </a:t>
            </a:r>
            <a:r>
              <a:rPr lang="en-US" altLang="ja-JP" dirty="0" smtClean="0">
                <a:solidFill>
                  <a:srgbClr val="FF0000"/>
                </a:solidFill>
              </a:rPr>
              <a:t>112×434×43 ~ 2×10</a:t>
            </a:r>
            <a:r>
              <a:rPr lang="en-US" altLang="ja-JP" baseline="30000" dirty="0" smtClean="0">
                <a:solidFill>
                  <a:srgbClr val="FF0000"/>
                </a:solidFill>
              </a:rPr>
              <a:t>6</a:t>
            </a:r>
          </a:p>
        </p:txBody>
      </p:sp>
    </p:spTree>
    <p:extLst>
      <p:ext uri="{BB962C8B-B14F-4D97-AF65-F5344CB8AC3E}">
        <p14:creationId xmlns:p14="http://schemas.microsoft.com/office/powerpoint/2010/main" val="14787432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836712"/>
          </a:xfrm>
        </p:spPr>
        <p:txBody>
          <a:bodyPr/>
          <a:lstStyle/>
          <a:p>
            <a:r>
              <a:rPr lang="en-US" altLang="ja-JP" dirty="0" smtClean="0"/>
              <a:t>S/N ratio</a:t>
            </a:r>
            <a:endParaRPr kumimoji="1" lang="ja-JP" altLang="en-US" dirty="0"/>
          </a:p>
        </p:txBody>
      </p:sp>
      <p:sp>
        <p:nvSpPr>
          <p:cNvPr id="3" name="コンテンツ プレースホルダ 2"/>
          <p:cNvSpPr>
            <a:spLocks noGrp="1"/>
          </p:cNvSpPr>
          <p:nvPr>
            <p:ph idx="1"/>
          </p:nvPr>
        </p:nvSpPr>
        <p:spPr>
          <a:xfrm>
            <a:off x="518864" y="764704"/>
            <a:ext cx="8229600" cy="5904656"/>
          </a:xfrm>
        </p:spPr>
        <p:txBody>
          <a:bodyPr>
            <a:normAutofit fontScale="70000" lnSpcReduction="20000"/>
          </a:bodyPr>
          <a:lstStyle/>
          <a:p>
            <a:pPr marL="0" indent="0">
              <a:buNone/>
            </a:pPr>
            <a:r>
              <a:rPr lang="en-US" altLang="ja-JP" dirty="0" smtClean="0"/>
              <a:t>Background reduction</a:t>
            </a:r>
          </a:p>
          <a:p>
            <a:r>
              <a:rPr lang="en-US" altLang="ja-JP" dirty="0" smtClean="0"/>
              <a:t>Total reduction: 112×434×43 </a:t>
            </a:r>
            <a:r>
              <a:rPr lang="en-US" altLang="ja-JP" dirty="0" smtClean="0">
                <a:solidFill>
                  <a:srgbClr val="FF0000"/>
                </a:solidFill>
              </a:rPr>
              <a:t>~ 2×10</a:t>
            </a:r>
            <a:r>
              <a:rPr lang="en-US" altLang="ja-JP" baseline="30000" dirty="0" smtClean="0">
                <a:solidFill>
                  <a:srgbClr val="FF0000"/>
                </a:solidFill>
              </a:rPr>
              <a:t>6</a:t>
            </a:r>
          </a:p>
          <a:p>
            <a:r>
              <a:rPr lang="en-US" altLang="ja-JP" dirty="0" smtClean="0"/>
              <a:t>Event selection: </a:t>
            </a:r>
            <a:r>
              <a:rPr lang="en-US" altLang="ja-JP" dirty="0" smtClean="0">
                <a:solidFill>
                  <a:srgbClr val="FF0000"/>
                </a:solidFill>
              </a:rPr>
              <a:t>16</a:t>
            </a:r>
          </a:p>
          <a:p>
            <a:pPr marL="514350" indent="-514350">
              <a:buFont typeface="+mj-lt"/>
              <a:buAutoNum type="arabicPeriod"/>
            </a:pPr>
            <a:endParaRPr lang="en-US" altLang="ja-JP" dirty="0" smtClean="0"/>
          </a:p>
          <a:p>
            <a:r>
              <a:rPr lang="en-US" altLang="ja-JP" dirty="0" smtClean="0"/>
              <a:t>Signal: 12 nb (1 nb×12 states) </a:t>
            </a:r>
          </a:p>
          <a:p>
            <a:pPr lvl="1"/>
            <a:r>
              <a:rPr lang="en-US" altLang="ja-JP" dirty="0" smtClean="0"/>
              <a:t>B.R.×0.026 </a:t>
            </a:r>
            <a:r>
              <a:rPr lang="ja-JP" altLang="en-US" dirty="0" smtClean="0"/>
              <a:t>⇒ </a:t>
            </a:r>
            <a:r>
              <a:rPr lang="en-US" altLang="ja-JP" dirty="0" smtClean="0"/>
              <a:t> 0.312 </a:t>
            </a:r>
            <a:r>
              <a:rPr lang="en-US" altLang="ja-JP" dirty="0"/>
              <a:t>n</a:t>
            </a:r>
            <a:r>
              <a:rPr lang="en-US" altLang="ja-JP" dirty="0" smtClean="0"/>
              <a:t>b</a:t>
            </a:r>
          </a:p>
          <a:p>
            <a:pPr lvl="1"/>
            <a:r>
              <a:rPr lang="en-US" altLang="ja-JP" dirty="0" smtClean="0"/>
              <a:t>Event selection×1/2 </a:t>
            </a:r>
            <a:r>
              <a:rPr lang="ja-JP" altLang="en-US" dirty="0" smtClean="0"/>
              <a:t>⇒ </a:t>
            </a:r>
            <a:r>
              <a:rPr lang="en-US" altLang="ja-JP" dirty="0" smtClean="0"/>
              <a:t>0.156 nb</a:t>
            </a:r>
          </a:p>
          <a:p>
            <a:r>
              <a:rPr kumimoji="1" lang="en-US" altLang="ja-JP" dirty="0" smtClean="0"/>
              <a:t>BG: 2.43 </a:t>
            </a:r>
            <a:r>
              <a:rPr kumimoji="1" lang="en-US" altLang="ja-JP" dirty="0" err="1" smtClean="0"/>
              <a:t>mb</a:t>
            </a:r>
            <a:r>
              <a:rPr lang="en-US" altLang="ja-JP" dirty="0"/>
              <a:t> </a:t>
            </a:r>
            <a:r>
              <a:rPr lang="en-US" altLang="ja-JP" dirty="0" smtClean="0"/>
              <a:t>((</a:t>
            </a:r>
            <a:r>
              <a:rPr lang="en-US" altLang="ja-JP" dirty="0"/>
              <a:t>K</a:t>
            </a:r>
            <a:r>
              <a:rPr lang="en-US" altLang="ja-JP" baseline="30000" dirty="0"/>
              <a:t>+</a:t>
            </a:r>
            <a:r>
              <a:rPr lang="en-US" altLang="ja-JP" dirty="0"/>
              <a:t>, </a:t>
            </a:r>
            <a:r>
              <a:rPr lang="en-US" altLang="ja-JP" dirty="0">
                <a:latin typeface="Symbol" pitchFamily="18" charset="2"/>
              </a:rPr>
              <a:t>p</a:t>
            </a:r>
            <a:r>
              <a:rPr lang="en-US" altLang="ja-JP" baseline="30000" dirty="0">
                <a:latin typeface="Symbol" pitchFamily="18" charset="2"/>
              </a:rPr>
              <a:t>-</a:t>
            </a:r>
            <a:r>
              <a:rPr lang="en-US" altLang="ja-JP" dirty="0"/>
              <a:t>, </a:t>
            </a:r>
            <a:r>
              <a:rPr lang="en-US" altLang="ja-JP" dirty="0">
                <a:latin typeface="Symbol" pitchFamily="18" charset="2"/>
              </a:rPr>
              <a:t>p</a:t>
            </a:r>
            <a:r>
              <a:rPr lang="en-US" altLang="ja-JP" baseline="30000" dirty="0">
                <a:latin typeface="Symbol" pitchFamily="18" charset="2"/>
              </a:rPr>
              <a:t>-</a:t>
            </a:r>
            <a:r>
              <a:rPr lang="en-US" altLang="ja-JP" dirty="0"/>
              <a:t>) final </a:t>
            </a:r>
            <a:r>
              <a:rPr lang="en-US" altLang="ja-JP" dirty="0" smtClean="0"/>
              <a:t>state)</a:t>
            </a:r>
            <a:endParaRPr kumimoji="1" lang="en-US" altLang="ja-JP" dirty="0" smtClean="0"/>
          </a:p>
          <a:p>
            <a:pPr lvl="1"/>
            <a:r>
              <a:rPr kumimoji="1" lang="en-US" altLang="ja-JP" dirty="0" smtClean="0"/>
              <a:t>0.081 nb</a:t>
            </a:r>
          </a:p>
          <a:p>
            <a:pPr marL="0" indent="0">
              <a:buNone/>
            </a:pPr>
            <a:r>
              <a:rPr lang="ja-JP" altLang="en-US" dirty="0" smtClean="0"/>
              <a:t>⇒ </a:t>
            </a:r>
            <a:r>
              <a:rPr lang="en-US" altLang="ja-JP" dirty="0" smtClean="0">
                <a:solidFill>
                  <a:srgbClr val="FF0000"/>
                </a:solidFill>
              </a:rPr>
              <a:t>S/N = 2.1 for D</a:t>
            </a:r>
            <a:r>
              <a:rPr lang="en-US" altLang="ja-JP" baseline="30000" dirty="0" smtClean="0">
                <a:solidFill>
                  <a:srgbClr val="FF0000"/>
                </a:solidFill>
              </a:rPr>
              <a:t>0</a:t>
            </a:r>
            <a:r>
              <a:rPr lang="en-US" altLang="ja-JP" dirty="0" smtClean="0">
                <a:solidFill>
                  <a:srgbClr val="FF0000"/>
                </a:solidFill>
              </a:rPr>
              <a:t> and D* mass region</a:t>
            </a:r>
          </a:p>
          <a:p>
            <a:pPr marL="0" indent="0">
              <a:buNone/>
            </a:pPr>
            <a:endParaRPr kumimoji="1" lang="en-US" altLang="ja-JP" dirty="0" smtClean="0"/>
          </a:p>
          <a:p>
            <a:pPr marL="0" indent="0">
              <a:buNone/>
            </a:pPr>
            <a:r>
              <a:rPr lang="en-US" altLang="ja-JP" dirty="0" smtClean="0"/>
              <a:t>S/N estimation</a:t>
            </a:r>
            <a:endParaRPr kumimoji="1" lang="en-US" altLang="ja-JP" dirty="0" smtClean="0"/>
          </a:p>
          <a:p>
            <a:r>
              <a:rPr kumimoji="1" lang="en-US" altLang="ja-JP" dirty="0" smtClean="0"/>
              <a:t>Signal: 12×1000 = 12000 counts</a:t>
            </a:r>
          </a:p>
          <a:p>
            <a:r>
              <a:rPr lang="en-US" altLang="ja-JP" dirty="0" smtClean="0"/>
              <a:t>BG: 12000/2.1 = 5700 counts</a:t>
            </a:r>
          </a:p>
          <a:p>
            <a:pPr marL="0" indent="0">
              <a:buNone/>
            </a:pPr>
            <a:r>
              <a:rPr kumimoji="1" lang="ja-JP" altLang="en-US" dirty="0" smtClean="0"/>
              <a:t>⇒ </a:t>
            </a:r>
            <a:r>
              <a:rPr kumimoji="1" lang="en-US" altLang="ja-JP" dirty="0" smtClean="0"/>
              <a:t>Mass region: 2.2-3.4 GeV </a:t>
            </a:r>
            <a:r>
              <a:rPr kumimoji="1" lang="ja-JP" altLang="en-US" dirty="0" smtClean="0"/>
              <a:t>⇒ </a:t>
            </a:r>
            <a:r>
              <a:rPr kumimoji="1" lang="en-US" altLang="ja-JP" dirty="0" smtClean="0">
                <a:solidFill>
                  <a:srgbClr val="FF0000"/>
                </a:solidFill>
              </a:rPr>
              <a:t>~5 counts/MeV</a:t>
            </a:r>
          </a:p>
          <a:p>
            <a:pPr marL="0" indent="0">
              <a:buNone/>
            </a:pPr>
            <a:r>
              <a:rPr kumimoji="1" lang="ja-JP" altLang="en-US" dirty="0" smtClean="0"/>
              <a:t>⇒ </a:t>
            </a:r>
            <a:r>
              <a:rPr kumimoji="1" lang="en-US" altLang="ja-JP" dirty="0" smtClean="0">
                <a:solidFill>
                  <a:srgbClr val="FF0000"/>
                </a:solidFill>
              </a:rPr>
              <a:t>S/N = 1000/150 ~ 7</a:t>
            </a:r>
          </a:p>
          <a:p>
            <a:pPr lvl="1"/>
            <a:r>
              <a:rPr lang="en-US" altLang="ja-JP" dirty="0" smtClean="0"/>
              <a:t>30 </a:t>
            </a:r>
            <a:r>
              <a:rPr lang="en-US" altLang="ja-JP" dirty="0"/>
              <a:t>MeV region: 150 </a:t>
            </a:r>
            <a:r>
              <a:rPr lang="en-US" altLang="ja-JP" dirty="0" smtClean="0"/>
              <a:t>counts</a:t>
            </a:r>
          </a:p>
          <a:p>
            <a:r>
              <a:rPr lang="en-US" altLang="ja-JP" dirty="0" smtClean="0">
                <a:solidFill>
                  <a:srgbClr val="FF0000"/>
                </a:solidFill>
              </a:rPr>
              <a:t>S/</a:t>
            </a:r>
            <a:r>
              <a:rPr lang="ja-JP" altLang="en-US" dirty="0" smtClean="0">
                <a:solidFill>
                  <a:srgbClr val="FF0000"/>
                </a:solidFill>
              </a:rPr>
              <a:t>√</a:t>
            </a:r>
            <a:r>
              <a:rPr lang="en-US" altLang="ja-JP" dirty="0" smtClean="0">
                <a:solidFill>
                  <a:srgbClr val="FF0000"/>
                </a:solidFill>
              </a:rPr>
              <a:t>N = 100/</a:t>
            </a:r>
            <a:r>
              <a:rPr lang="ja-JP" altLang="en-US" dirty="0" smtClean="0">
                <a:solidFill>
                  <a:srgbClr val="FF0000"/>
                </a:solidFill>
              </a:rPr>
              <a:t>√</a:t>
            </a:r>
            <a:r>
              <a:rPr lang="en-US" altLang="ja-JP" dirty="0" smtClean="0">
                <a:solidFill>
                  <a:srgbClr val="FF0000"/>
                </a:solidFill>
              </a:rPr>
              <a:t>1000 ~ 3 </a:t>
            </a:r>
          </a:p>
          <a:p>
            <a:pPr lvl="1"/>
            <a:r>
              <a:rPr lang="en-US" altLang="ja-JP" dirty="0" smtClean="0"/>
              <a:t>Signal:</a:t>
            </a:r>
            <a:r>
              <a:rPr lang="en-US" altLang="ja-JP" dirty="0" smtClean="0">
                <a:latin typeface="Symbol" panose="05050102010706020507" pitchFamily="18" charset="2"/>
              </a:rPr>
              <a:t> s</a:t>
            </a:r>
            <a:r>
              <a:rPr lang="en-US" altLang="ja-JP" dirty="0" smtClean="0"/>
              <a:t>= 0.1 nb, </a:t>
            </a:r>
            <a:r>
              <a:rPr lang="en-US" altLang="ja-JP" dirty="0" smtClean="0">
                <a:latin typeface="Symbol" panose="05050102010706020507" pitchFamily="18" charset="2"/>
              </a:rPr>
              <a:t>G</a:t>
            </a:r>
            <a:r>
              <a:rPr lang="en-US" altLang="ja-JP" dirty="0" smtClean="0"/>
              <a:t> = 100 MeV: </a:t>
            </a:r>
            <a:r>
              <a:rPr lang="ja-JP" altLang="en-US" dirty="0" smtClean="0"/>
              <a:t>⇒ </a:t>
            </a:r>
            <a:r>
              <a:rPr lang="en-US" altLang="ja-JP" dirty="0" smtClean="0"/>
              <a:t>100 counts</a:t>
            </a:r>
          </a:p>
          <a:p>
            <a:pPr lvl="1"/>
            <a:r>
              <a:rPr lang="en-US" altLang="ja-JP" dirty="0" smtClean="0"/>
              <a:t>BG: 200 </a:t>
            </a:r>
            <a:r>
              <a:rPr lang="en-US" altLang="ja-JP" dirty="0"/>
              <a:t>MeV </a:t>
            </a:r>
            <a:r>
              <a:rPr lang="en-US" altLang="ja-JP" dirty="0" smtClean="0"/>
              <a:t>region </a:t>
            </a:r>
            <a:r>
              <a:rPr lang="ja-JP" altLang="en-US" dirty="0" smtClean="0"/>
              <a:t>⇒</a:t>
            </a:r>
            <a:r>
              <a:rPr lang="en-US" altLang="ja-JP" dirty="0" smtClean="0"/>
              <a:t> </a:t>
            </a:r>
            <a:r>
              <a:rPr lang="en-US" altLang="ja-JP" dirty="0"/>
              <a:t>1000 </a:t>
            </a:r>
            <a:r>
              <a:rPr lang="en-US" altLang="ja-JP" dirty="0" smtClean="0"/>
              <a:t>counts</a:t>
            </a:r>
          </a:p>
          <a:p>
            <a:pPr marL="514350" indent="-457200"/>
            <a:endParaRPr lang="en-US" altLang="ja-JP" dirty="0" smtClean="0"/>
          </a:p>
        </p:txBody>
      </p:sp>
    </p:spTree>
    <p:extLst>
      <p:ext uri="{BB962C8B-B14F-4D97-AF65-F5344CB8AC3E}">
        <p14:creationId xmlns:p14="http://schemas.microsoft.com/office/powerpoint/2010/main" val="409735164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6168" y="693216"/>
            <a:ext cx="7338240" cy="46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kumimoji="1" lang="en-US" altLang="ja-JP" dirty="0" smtClean="0"/>
              <a:t>D</a:t>
            </a:r>
            <a:r>
              <a:rPr kumimoji="1" lang="en-US" altLang="ja-JP" baseline="30000" dirty="0" smtClean="0"/>
              <a:t>0</a:t>
            </a:r>
            <a:r>
              <a:rPr kumimoji="1" lang="en-US" altLang="ja-JP" dirty="0" smtClean="0"/>
              <a:t>, D*</a:t>
            </a:r>
            <a:r>
              <a:rPr kumimoji="1" lang="en-US" altLang="ja-JP" baseline="30000" dirty="0" smtClean="0">
                <a:latin typeface="Symbol" pitchFamily="18" charset="2"/>
              </a:rPr>
              <a:t>-</a:t>
            </a:r>
            <a:r>
              <a:rPr kumimoji="1" lang="en-US" altLang="ja-JP" dirty="0" smtClean="0"/>
              <a:t> spectrum</a:t>
            </a:r>
            <a:endParaRPr kumimoji="1" lang="ja-JP" altLang="en-US" dirty="0"/>
          </a:p>
        </p:txBody>
      </p:sp>
      <p:sp>
        <p:nvSpPr>
          <p:cNvPr id="3" name="コンテンツ プレースホルダー 2"/>
          <p:cNvSpPr>
            <a:spLocks noGrp="1"/>
          </p:cNvSpPr>
          <p:nvPr>
            <p:ph idx="1"/>
          </p:nvPr>
        </p:nvSpPr>
        <p:spPr>
          <a:xfrm>
            <a:off x="518864" y="5517232"/>
            <a:ext cx="8229600" cy="1080120"/>
          </a:xfrm>
        </p:spPr>
        <p:txBody>
          <a:bodyPr>
            <a:normAutofit fontScale="85000" lnSpcReduction="20000"/>
          </a:bodyPr>
          <a:lstStyle/>
          <a:p>
            <a:r>
              <a:rPr lang="en-US" altLang="ja-JP" dirty="0" smtClean="0">
                <a:latin typeface="+mn-lt"/>
                <a:ea typeface="+mj-ea"/>
              </a:rPr>
              <a:t>Full condition</a:t>
            </a:r>
            <a:r>
              <a:rPr lang="ja-JP" altLang="en-US" dirty="0" smtClean="0">
                <a:latin typeface="+mn-lt"/>
                <a:ea typeface="+mj-ea"/>
              </a:rPr>
              <a:t>の</a:t>
            </a:r>
            <a:r>
              <a:rPr lang="en-US" altLang="ja-JP" dirty="0" smtClean="0">
                <a:latin typeface="+mn-lt"/>
                <a:ea typeface="+mj-ea"/>
              </a:rPr>
              <a:t>1/7 event, </a:t>
            </a:r>
            <a:r>
              <a:rPr kumimoji="1" lang="en-US" altLang="ja-JP" dirty="0" smtClean="0">
                <a:latin typeface="+mn-lt"/>
                <a:ea typeface="+mj-ea"/>
              </a:rPr>
              <a:t>12 nb in total: ~ 3200 events</a:t>
            </a:r>
          </a:p>
          <a:p>
            <a:r>
              <a:rPr lang="en-US" altLang="ja-JP" dirty="0" smtClean="0">
                <a:latin typeface="+mn-lt"/>
                <a:ea typeface="+mj-ea"/>
              </a:rPr>
              <a:t>Invariant mass</a:t>
            </a:r>
            <a:r>
              <a:rPr lang="ja-JP" altLang="en-US" dirty="0" smtClean="0">
                <a:latin typeface="+mn-lt"/>
                <a:ea typeface="+mj-ea"/>
              </a:rPr>
              <a:t>を組むだけだと</a:t>
            </a:r>
            <a:r>
              <a:rPr lang="en-US" altLang="ja-JP" dirty="0" smtClean="0">
                <a:latin typeface="+mn-lt"/>
                <a:ea typeface="+mj-ea"/>
              </a:rPr>
              <a:t>peak</a:t>
            </a:r>
            <a:r>
              <a:rPr lang="ja-JP" altLang="en-US" dirty="0" smtClean="0">
                <a:latin typeface="+mn-lt"/>
                <a:ea typeface="+mj-ea"/>
              </a:rPr>
              <a:t>は見えない</a:t>
            </a:r>
            <a:endParaRPr lang="en-US" altLang="ja-JP" dirty="0" smtClean="0">
              <a:latin typeface="+mn-lt"/>
              <a:ea typeface="+mj-ea"/>
            </a:endParaRPr>
          </a:p>
          <a:p>
            <a:pPr lvl="1"/>
            <a:r>
              <a:rPr kumimoji="1" lang="en-US" altLang="ja-JP" dirty="0" smtClean="0">
                <a:latin typeface="+mn-lt"/>
                <a:ea typeface="+mj-ea"/>
              </a:rPr>
              <a:t>BG</a:t>
            </a:r>
            <a:r>
              <a:rPr kumimoji="1" lang="ja-JP" altLang="en-US" dirty="0" smtClean="0">
                <a:latin typeface="+mn-lt"/>
                <a:ea typeface="+mj-ea"/>
              </a:rPr>
              <a:t>が連続的な分布なので</a:t>
            </a:r>
            <a:r>
              <a:rPr kumimoji="1" lang="en-US" altLang="ja-JP" dirty="0" smtClean="0">
                <a:latin typeface="+mn-lt"/>
                <a:ea typeface="+mj-ea"/>
              </a:rPr>
              <a:t>fitting</a:t>
            </a:r>
            <a:r>
              <a:rPr kumimoji="1" lang="ja-JP" altLang="en-US" dirty="0" smtClean="0">
                <a:latin typeface="+mn-lt"/>
                <a:ea typeface="+mj-ea"/>
              </a:rPr>
              <a:t>すれば</a:t>
            </a:r>
            <a:r>
              <a:rPr lang="ja-JP" altLang="en-US" dirty="0" smtClean="0">
                <a:latin typeface="+mn-lt"/>
                <a:ea typeface="+mj-ea"/>
              </a:rPr>
              <a:t>有意な</a:t>
            </a:r>
            <a:r>
              <a:rPr kumimoji="1" lang="en-US" altLang="ja-JP" dirty="0" smtClean="0">
                <a:latin typeface="+mn-lt"/>
                <a:ea typeface="+mj-ea"/>
              </a:rPr>
              <a:t>peak</a:t>
            </a:r>
            <a:r>
              <a:rPr kumimoji="1" lang="ja-JP" altLang="en-US" dirty="0" smtClean="0">
                <a:latin typeface="+mn-lt"/>
                <a:ea typeface="+mj-ea"/>
              </a:rPr>
              <a:t>と認識される</a:t>
            </a:r>
            <a:endParaRPr kumimoji="1" lang="ja-JP" altLang="en-US" dirty="0">
              <a:latin typeface="+mn-lt"/>
              <a:ea typeface="+mj-ea"/>
            </a:endParaRPr>
          </a:p>
        </p:txBody>
      </p:sp>
    </p:spTree>
    <p:extLst>
      <p:ext uri="{BB962C8B-B14F-4D97-AF65-F5344CB8AC3E}">
        <p14:creationId xmlns:p14="http://schemas.microsoft.com/office/powerpoint/2010/main" val="415434811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6168" y="693216"/>
            <a:ext cx="7338240" cy="46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kumimoji="1" lang="en-US" altLang="ja-JP" dirty="0" smtClean="0"/>
              <a:t>D</a:t>
            </a:r>
            <a:r>
              <a:rPr kumimoji="1" lang="en-US" altLang="ja-JP" baseline="30000" dirty="0" smtClean="0"/>
              <a:t>0</a:t>
            </a:r>
            <a:r>
              <a:rPr kumimoji="1" lang="en-US" altLang="ja-JP" dirty="0" smtClean="0"/>
              <a:t>, D*</a:t>
            </a:r>
            <a:r>
              <a:rPr kumimoji="1" lang="en-US" altLang="ja-JP" baseline="30000" dirty="0" smtClean="0">
                <a:latin typeface="Symbol" pitchFamily="18" charset="2"/>
              </a:rPr>
              <a:t>-</a:t>
            </a:r>
            <a:r>
              <a:rPr kumimoji="1" lang="en-US" altLang="ja-JP" dirty="0" smtClean="0"/>
              <a:t> spectrum</a:t>
            </a:r>
            <a:endParaRPr kumimoji="1" lang="ja-JP" altLang="en-US" dirty="0"/>
          </a:p>
        </p:txBody>
      </p:sp>
      <p:sp>
        <p:nvSpPr>
          <p:cNvPr id="3" name="コンテンツ プレースホルダー 2"/>
          <p:cNvSpPr>
            <a:spLocks noGrp="1"/>
          </p:cNvSpPr>
          <p:nvPr>
            <p:ph idx="1"/>
          </p:nvPr>
        </p:nvSpPr>
        <p:spPr>
          <a:xfrm>
            <a:off x="518864" y="5517232"/>
            <a:ext cx="8229600" cy="1080120"/>
          </a:xfrm>
        </p:spPr>
        <p:txBody>
          <a:bodyPr>
            <a:normAutofit/>
          </a:bodyPr>
          <a:lstStyle/>
          <a:p>
            <a:r>
              <a:rPr lang="en-US" altLang="ja-JP" dirty="0" smtClean="0">
                <a:latin typeface="+mn-lt"/>
                <a:ea typeface="+mj-ea"/>
              </a:rPr>
              <a:t>1/7 event, </a:t>
            </a:r>
            <a:r>
              <a:rPr kumimoji="1" lang="en-US" altLang="ja-JP" dirty="0" smtClean="0">
                <a:latin typeface="+mn-lt"/>
                <a:ea typeface="+mj-ea"/>
              </a:rPr>
              <a:t>12 nb in total: ~ 3200 events</a:t>
            </a:r>
          </a:p>
          <a:p>
            <a:r>
              <a:rPr lang="en-US" altLang="ja-JP" dirty="0" smtClean="0">
                <a:latin typeface="+mn-lt"/>
                <a:ea typeface="+mj-ea"/>
              </a:rPr>
              <a:t>D</a:t>
            </a:r>
            <a:r>
              <a:rPr lang="en-US" altLang="ja-JP" baseline="30000" dirty="0" smtClean="0">
                <a:latin typeface="+mn-lt"/>
                <a:ea typeface="+mj-ea"/>
              </a:rPr>
              <a:t>0</a:t>
            </a:r>
            <a:r>
              <a:rPr lang="en-US" altLang="ja-JP" dirty="0" smtClean="0">
                <a:latin typeface="+mn-lt"/>
                <a:ea typeface="+mj-ea"/>
              </a:rPr>
              <a:t> cut</a:t>
            </a:r>
            <a:r>
              <a:rPr lang="ja-JP" altLang="en-US" dirty="0" smtClean="0">
                <a:latin typeface="+mn-lt"/>
                <a:ea typeface="+mj-ea"/>
              </a:rPr>
              <a:t>で</a:t>
            </a:r>
            <a:r>
              <a:rPr lang="en-US" altLang="ja-JP" dirty="0" smtClean="0">
                <a:latin typeface="+mn-lt"/>
                <a:ea typeface="+mj-ea"/>
              </a:rPr>
              <a:t>D*</a:t>
            </a:r>
            <a:r>
              <a:rPr lang="en-US" altLang="ja-JP" baseline="30000" dirty="0" smtClean="0">
                <a:latin typeface="+mn-lt"/>
                <a:ea typeface="+mj-ea"/>
              </a:rPr>
              <a:t>-</a:t>
            </a:r>
            <a:r>
              <a:rPr lang="ja-JP" altLang="en-US" dirty="0" smtClean="0">
                <a:latin typeface="+mn-lt"/>
                <a:ea typeface="+mj-ea"/>
              </a:rPr>
              <a:t>の</a:t>
            </a:r>
            <a:r>
              <a:rPr kumimoji="1" lang="en-US" altLang="ja-JP" dirty="0" smtClean="0">
                <a:latin typeface="+mn-lt"/>
                <a:ea typeface="+mj-ea"/>
              </a:rPr>
              <a:t>peak</a:t>
            </a:r>
            <a:r>
              <a:rPr kumimoji="1" lang="ja-JP" altLang="en-US" dirty="0" smtClean="0">
                <a:latin typeface="+mn-lt"/>
                <a:ea typeface="+mj-ea"/>
              </a:rPr>
              <a:t>が確認できる</a:t>
            </a:r>
            <a:endParaRPr kumimoji="1" lang="ja-JP" altLang="en-US" dirty="0">
              <a:latin typeface="+mn-lt"/>
              <a:ea typeface="+mj-ea"/>
            </a:endParaRPr>
          </a:p>
        </p:txBody>
      </p:sp>
      <p:sp>
        <p:nvSpPr>
          <p:cNvPr id="5" name="テキスト ボックス 4"/>
          <p:cNvSpPr txBox="1"/>
          <p:nvPr/>
        </p:nvSpPr>
        <p:spPr>
          <a:xfrm>
            <a:off x="5292080" y="980728"/>
            <a:ext cx="973343" cy="369332"/>
          </a:xfrm>
          <a:prstGeom prst="rect">
            <a:avLst/>
          </a:prstGeom>
          <a:noFill/>
        </p:spPr>
        <p:txBody>
          <a:bodyPr wrap="none" rtlCol="0">
            <a:spAutoFit/>
          </a:bodyPr>
          <a:lstStyle/>
          <a:p>
            <a:r>
              <a:rPr lang="en-US" altLang="ja-JP" dirty="0" smtClean="0">
                <a:solidFill>
                  <a:prstClr val="black"/>
                </a:solidFill>
              </a:rPr>
              <a:t>BG only</a:t>
            </a:r>
            <a:endParaRPr lang="ja-JP" altLang="en-US" dirty="0">
              <a:solidFill>
                <a:prstClr val="black"/>
              </a:solidFill>
            </a:endParaRPr>
          </a:p>
        </p:txBody>
      </p:sp>
      <p:sp>
        <p:nvSpPr>
          <p:cNvPr id="6" name="テキスト ボックス 5"/>
          <p:cNvSpPr txBox="1"/>
          <p:nvPr/>
        </p:nvSpPr>
        <p:spPr>
          <a:xfrm>
            <a:off x="5292080" y="3356992"/>
            <a:ext cx="1340432" cy="369332"/>
          </a:xfrm>
          <a:prstGeom prst="rect">
            <a:avLst/>
          </a:prstGeom>
          <a:noFill/>
        </p:spPr>
        <p:txBody>
          <a:bodyPr wrap="none" rtlCol="0">
            <a:spAutoFit/>
          </a:bodyPr>
          <a:lstStyle/>
          <a:p>
            <a:r>
              <a:rPr lang="en-US" altLang="ja-JP" dirty="0" smtClean="0">
                <a:solidFill>
                  <a:prstClr val="black"/>
                </a:solidFill>
              </a:rPr>
              <a:t>BG +</a:t>
            </a:r>
            <a:r>
              <a:rPr lang="ja-JP" altLang="en-US" dirty="0" smtClean="0">
                <a:solidFill>
                  <a:prstClr val="black"/>
                </a:solidFill>
              </a:rPr>
              <a:t> </a:t>
            </a:r>
            <a:r>
              <a:rPr lang="en-US" altLang="ja-JP" dirty="0" smtClean="0">
                <a:solidFill>
                  <a:prstClr val="black"/>
                </a:solidFill>
              </a:rPr>
              <a:t>Signal</a:t>
            </a:r>
            <a:endParaRPr lang="ja-JP" altLang="en-US" dirty="0">
              <a:solidFill>
                <a:prstClr val="black"/>
              </a:solidFill>
            </a:endParaRPr>
          </a:p>
        </p:txBody>
      </p:sp>
      <p:sp>
        <p:nvSpPr>
          <p:cNvPr id="7" name="テキスト ボックス 6"/>
          <p:cNvSpPr txBox="1"/>
          <p:nvPr/>
        </p:nvSpPr>
        <p:spPr>
          <a:xfrm>
            <a:off x="1619672" y="3284984"/>
            <a:ext cx="1340432" cy="369332"/>
          </a:xfrm>
          <a:prstGeom prst="rect">
            <a:avLst/>
          </a:prstGeom>
          <a:noFill/>
        </p:spPr>
        <p:txBody>
          <a:bodyPr wrap="none" rtlCol="0">
            <a:spAutoFit/>
          </a:bodyPr>
          <a:lstStyle/>
          <a:p>
            <a:r>
              <a:rPr lang="en-US" altLang="ja-JP" dirty="0" smtClean="0">
                <a:solidFill>
                  <a:prstClr val="black"/>
                </a:solidFill>
              </a:rPr>
              <a:t>BG +</a:t>
            </a:r>
            <a:r>
              <a:rPr lang="ja-JP" altLang="en-US" dirty="0" smtClean="0">
                <a:solidFill>
                  <a:prstClr val="black"/>
                </a:solidFill>
              </a:rPr>
              <a:t> </a:t>
            </a:r>
            <a:r>
              <a:rPr lang="en-US" altLang="ja-JP" dirty="0" smtClean="0">
                <a:solidFill>
                  <a:prstClr val="black"/>
                </a:solidFill>
              </a:rPr>
              <a:t>Signal</a:t>
            </a:r>
            <a:endParaRPr lang="ja-JP" altLang="en-US" dirty="0">
              <a:solidFill>
                <a:prstClr val="black"/>
              </a:solidFill>
            </a:endParaRPr>
          </a:p>
        </p:txBody>
      </p:sp>
      <p:sp>
        <p:nvSpPr>
          <p:cNvPr id="8" name="テキスト ボックス 7"/>
          <p:cNvSpPr txBox="1"/>
          <p:nvPr/>
        </p:nvSpPr>
        <p:spPr>
          <a:xfrm>
            <a:off x="1547664" y="980728"/>
            <a:ext cx="973343" cy="369332"/>
          </a:xfrm>
          <a:prstGeom prst="rect">
            <a:avLst/>
          </a:prstGeom>
          <a:noFill/>
        </p:spPr>
        <p:txBody>
          <a:bodyPr wrap="none" rtlCol="0">
            <a:spAutoFit/>
          </a:bodyPr>
          <a:lstStyle/>
          <a:p>
            <a:r>
              <a:rPr lang="en-US" altLang="ja-JP" dirty="0" smtClean="0">
                <a:solidFill>
                  <a:prstClr val="black"/>
                </a:solidFill>
              </a:rPr>
              <a:t>BG only</a:t>
            </a:r>
            <a:endParaRPr lang="ja-JP" altLang="en-US" dirty="0">
              <a:solidFill>
                <a:prstClr val="black"/>
              </a:solidFill>
            </a:endParaRPr>
          </a:p>
        </p:txBody>
      </p:sp>
      <p:sp>
        <p:nvSpPr>
          <p:cNvPr id="9" name="スライド番号プレースホルダ 8"/>
          <p:cNvSpPr>
            <a:spLocks noGrp="1"/>
          </p:cNvSpPr>
          <p:nvPr>
            <p:ph type="sldNum" sz="quarter" idx="12"/>
          </p:nvPr>
        </p:nvSpPr>
        <p:spPr/>
        <p:txBody>
          <a:bodyPr/>
          <a:lstStyle/>
          <a:p>
            <a:fld id="{D2D8002D-B5B0-4BAC-B1F6-782DDCCE6D9C}" type="slidenum">
              <a:rPr lang="ja-JP" altLang="en-US" smtClean="0">
                <a:solidFill>
                  <a:prstClr val="black"/>
                </a:solidFill>
              </a:rPr>
              <a:pPr/>
              <a:t>73</a:t>
            </a:fld>
            <a:endParaRPr lang="ja-JP" altLang="en-US" dirty="0">
              <a:solidFill>
                <a:prstClr val="black"/>
              </a:solidFill>
            </a:endParaRPr>
          </a:p>
        </p:txBody>
      </p:sp>
    </p:spTree>
    <p:extLst>
      <p:ext uri="{BB962C8B-B14F-4D97-AF65-F5344CB8AC3E}">
        <p14:creationId xmlns:p14="http://schemas.microsoft.com/office/powerpoint/2010/main" val="24892254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6168" y="693216"/>
            <a:ext cx="7338240" cy="46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kumimoji="1" lang="en-US" altLang="ja-JP" dirty="0" smtClean="0"/>
              <a:t>D</a:t>
            </a:r>
            <a:r>
              <a:rPr kumimoji="1" lang="en-US" altLang="ja-JP" baseline="30000" dirty="0" smtClean="0"/>
              <a:t>0</a:t>
            </a:r>
            <a:r>
              <a:rPr kumimoji="1" lang="en-US" altLang="ja-JP" dirty="0" smtClean="0"/>
              <a:t>, D*</a:t>
            </a:r>
            <a:r>
              <a:rPr kumimoji="1" lang="en-US" altLang="ja-JP" baseline="30000" dirty="0" smtClean="0">
                <a:latin typeface="Symbol" pitchFamily="18" charset="2"/>
              </a:rPr>
              <a:t>-</a:t>
            </a:r>
            <a:r>
              <a:rPr kumimoji="1" lang="en-US" altLang="ja-JP" dirty="0" smtClean="0"/>
              <a:t> spectrum</a:t>
            </a:r>
            <a:endParaRPr kumimoji="1" lang="ja-JP" altLang="en-US" dirty="0"/>
          </a:p>
        </p:txBody>
      </p:sp>
      <p:sp>
        <p:nvSpPr>
          <p:cNvPr id="3" name="コンテンツ プレースホルダー 2"/>
          <p:cNvSpPr>
            <a:spLocks noGrp="1"/>
          </p:cNvSpPr>
          <p:nvPr>
            <p:ph idx="1"/>
          </p:nvPr>
        </p:nvSpPr>
        <p:spPr>
          <a:xfrm>
            <a:off x="518864" y="5517232"/>
            <a:ext cx="8229600" cy="1080120"/>
          </a:xfrm>
        </p:spPr>
        <p:txBody>
          <a:bodyPr>
            <a:normAutofit fontScale="85000" lnSpcReduction="20000"/>
          </a:bodyPr>
          <a:lstStyle/>
          <a:p>
            <a:r>
              <a:rPr lang="en-US" altLang="ja-JP" dirty="0"/>
              <a:t>Full condition</a:t>
            </a:r>
            <a:r>
              <a:rPr lang="ja-JP" altLang="en-US" dirty="0"/>
              <a:t>の</a:t>
            </a:r>
            <a:r>
              <a:rPr lang="en-US" altLang="ja-JP" dirty="0"/>
              <a:t>1/7 </a:t>
            </a:r>
            <a:r>
              <a:rPr lang="en-US" altLang="ja-JP" dirty="0" smtClean="0"/>
              <a:t>event</a:t>
            </a:r>
            <a:r>
              <a:rPr lang="en-US" altLang="ja-JP" dirty="0" smtClean="0">
                <a:latin typeface="+mn-lt"/>
                <a:ea typeface="+mj-ea"/>
              </a:rPr>
              <a:t>, </a:t>
            </a:r>
            <a:r>
              <a:rPr kumimoji="1" lang="en-US" altLang="ja-JP" dirty="0" smtClean="0">
                <a:latin typeface="+mn-lt"/>
                <a:ea typeface="+mj-ea"/>
              </a:rPr>
              <a:t>12 nb in total: ~ 2000 events</a:t>
            </a:r>
          </a:p>
          <a:p>
            <a:r>
              <a:rPr lang="en-US" altLang="ja-JP" dirty="0" smtClean="0">
                <a:latin typeface="+mn-lt"/>
                <a:ea typeface="+mj-ea"/>
              </a:rPr>
              <a:t>t-channel</a:t>
            </a:r>
            <a:r>
              <a:rPr lang="ja-JP" altLang="en-US" dirty="0">
                <a:latin typeface="+mn-lt"/>
                <a:ea typeface="+mj-ea"/>
              </a:rPr>
              <a:t> </a:t>
            </a:r>
            <a:r>
              <a:rPr lang="en-US" altLang="ja-JP" dirty="0" smtClean="0">
                <a:latin typeface="+mn-lt"/>
                <a:ea typeface="+mj-ea"/>
              </a:rPr>
              <a:t>dominance</a:t>
            </a:r>
            <a:r>
              <a:rPr lang="ja-JP" altLang="en-US" dirty="0" smtClean="0">
                <a:latin typeface="+mn-lt"/>
                <a:ea typeface="+mj-ea"/>
              </a:rPr>
              <a:t>を利用した</a:t>
            </a:r>
            <a:r>
              <a:rPr lang="en-US" altLang="ja-JP" dirty="0" smtClean="0">
                <a:latin typeface="+mn-lt"/>
                <a:ea typeface="+mj-ea"/>
              </a:rPr>
              <a:t>event selection</a:t>
            </a:r>
          </a:p>
          <a:p>
            <a:pPr lvl="1"/>
            <a:r>
              <a:rPr lang="en-US" altLang="ja-JP" dirty="0" smtClean="0">
                <a:latin typeface="+mn-lt"/>
                <a:ea typeface="+mj-ea"/>
              </a:rPr>
              <a:t>Clear</a:t>
            </a:r>
            <a:r>
              <a:rPr lang="ja-JP" altLang="en-US" dirty="0" smtClean="0">
                <a:latin typeface="+mn-lt"/>
                <a:ea typeface="+mj-ea"/>
              </a:rPr>
              <a:t>な</a:t>
            </a:r>
            <a:r>
              <a:rPr lang="en-US" altLang="ja-JP" dirty="0" smtClean="0">
                <a:latin typeface="+mn-lt"/>
                <a:ea typeface="+mj-ea"/>
              </a:rPr>
              <a:t>peak</a:t>
            </a:r>
            <a:r>
              <a:rPr lang="ja-JP" altLang="en-US" dirty="0" smtClean="0">
                <a:latin typeface="+mn-lt"/>
                <a:ea typeface="+mj-ea"/>
              </a:rPr>
              <a:t>が見える</a:t>
            </a:r>
            <a:endParaRPr lang="en-US" altLang="ja-JP" dirty="0" smtClean="0">
              <a:latin typeface="+mn-lt"/>
              <a:ea typeface="+mj-ea"/>
            </a:endParaRPr>
          </a:p>
        </p:txBody>
      </p:sp>
    </p:spTree>
    <p:extLst>
      <p:ext uri="{BB962C8B-B14F-4D97-AF65-F5344CB8AC3E}">
        <p14:creationId xmlns:p14="http://schemas.microsoft.com/office/powerpoint/2010/main" val="82842871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ffectLst/>
                <a:latin typeface="Times New Roman" pitchFamily="18" charset="0"/>
                <a:cs typeface="Times New Roman" pitchFamily="18" charset="0"/>
              </a:rPr>
              <a:t>Decay measurement</a:t>
            </a:r>
            <a:endParaRPr kumimoji="1" lang="ja-JP" altLang="en-US" dirty="0">
              <a:effectLst/>
              <a:latin typeface="Times New Roman" pitchFamily="18" charset="0"/>
              <a:cs typeface="Times New Roman" pitchFamily="18" charset="0"/>
            </a:endParaRPr>
          </a:p>
        </p:txBody>
      </p:sp>
      <p:sp>
        <p:nvSpPr>
          <p:cNvPr id="3" name="テキスト プレースホルダー 2"/>
          <p:cNvSpPr>
            <a:spLocks noGrp="1"/>
          </p:cNvSpPr>
          <p:nvPr>
            <p:ph type="body" idx="1"/>
          </p:nvPr>
        </p:nvSpPr>
        <p:spPr>
          <a:xfrm>
            <a:off x="722313" y="4068763"/>
            <a:ext cx="7772400" cy="1520477"/>
          </a:xfrm>
        </p:spPr>
        <p:txBody>
          <a:bodyPr>
            <a:normAutofit/>
          </a:bodyPr>
          <a:lstStyle/>
          <a:p>
            <a:r>
              <a:rPr kumimoji="1" lang="en-US" altLang="ja-JP" sz="3000" dirty="0" smtClean="0">
                <a:solidFill>
                  <a:schemeClr val="tx1"/>
                </a:solidFill>
              </a:rPr>
              <a:t>Setup modification</a:t>
            </a:r>
          </a:p>
          <a:p>
            <a:r>
              <a:rPr lang="en-US" altLang="ja-JP" sz="3000" dirty="0" smtClean="0">
                <a:solidFill>
                  <a:schemeClr val="tx1"/>
                </a:solidFill>
              </a:rPr>
              <a:t>Performances</a:t>
            </a:r>
            <a:endParaRPr kumimoji="1" lang="ja-JP" altLang="en-US" sz="3000" dirty="0">
              <a:solidFill>
                <a:schemeClr val="tx1"/>
              </a:solidFill>
            </a:endParaRPr>
          </a:p>
        </p:txBody>
      </p:sp>
      <p:sp>
        <p:nvSpPr>
          <p:cNvPr id="4" name="スライド番号プレースホルダ 3"/>
          <p:cNvSpPr>
            <a:spLocks noGrp="1"/>
          </p:cNvSpPr>
          <p:nvPr>
            <p:ph type="sldNum" sz="quarter" idx="12"/>
          </p:nvPr>
        </p:nvSpPr>
        <p:spPr/>
        <p:txBody>
          <a:bodyPr/>
          <a:lstStyle/>
          <a:p>
            <a:fld id="{D2D8002D-B5B0-4BAC-B1F6-782DDCCE6D9C}" type="slidenum">
              <a:rPr lang="ja-JP" altLang="en-US" smtClean="0">
                <a:solidFill>
                  <a:prstClr val="black"/>
                </a:solidFill>
              </a:rPr>
              <a:pPr/>
              <a:t>75</a:t>
            </a:fld>
            <a:endParaRPr lang="ja-JP" altLang="en-US" dirty="0">
              <a:solidFill>
                <a:prstClr val="black"/>
              </a:solidFill>
            </a:endParaRPr>
          </a:p>
        </p:txBody>
      </p:sp>
    </p:spTree>
    <p:extLst>
      <p:ext uri="{BB962C8B-B14F-4D97-AF65-F5344CB8AC3E}">
        <p14:creationId xmlns:p14="http://schemas.microsoft.com/office/powerpoint/2010/main" val="14388970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764704"/>
          </a:xfrm>
        </p:spPr>
        <p:txBody>
          <a:bodyPr/>
          <a:lstStyle/>
          <a:p>
            <a:r>
              <a:rPr lang="en-US" altLang="ja-JP" dirty="0" smtClean="0"/>
              <a:t>Decay measurement</a:t>
            </a:r>
            <a:endParaRPr kumimoji="1" lang="ja-JP" altLang="en-US" dirty="0"/>
          </a:p>
        </p:txBody>
      </p:sp>
      <p:sp>
        <p:nvSpPr>
          <p:cNvPr id="3" name="コンテンツ プレースホルダー 2"/>
          <p:cNvSpPr>
            <a:spLocks noGrp="1"/>
          </p:cNvSpPr>
          <p:nvPr>
            <p:ph idx="1"/>
          </p:nvPr>
        </p:nvSpPr>
        <p:spPr>
          <a:xfrm>
            <a:off x="590872" y="4365104"/>
            <a:ext cx="8229600" cy="2376264"/>
          </a:xfrm>
        </p:spPr>
        <p:txBody>
          <a:bodyPr>
            <a:normAutofit fontScale="62500" lnSpcReduction="20000"/>
          </a:bodyPr>
          <a:lstStyle/>
          <a:p>
            <a:r>
              <a:rPr kumimoji="1" lang="en-US" altLang="ja-JP" dirty="0" smtClean="0">
                <a:latin typeface="+mn-lt"/>
                <a:ea typeface="+mj-ea"/>
              </a:rPr>
              <a:t>Method: Mainly Forward scattering due Lorentz boost (</a:t>
            </a:r>
            <a:r>
              <a:rPr kumimoji="1" lang="en-US" altLang="ja-JP" dirty="0" smtClean="0">
                <a:latin typeface="Symbol" pitchFamily="18" charset="2"/>
                <a:ea typeface="+mj-ea"/>
              </a:rPr>
              <a:t>q</a:t>
            </a:r>
            <a:r>
              <a:rPr lang="ja-JP" altLang="en-US" dirty="0" smtClean="0">
                <a:latin typeface="Symbol" pitchFamily="18" charset="2"/>
                <a:ea typeface="+mj-ea"/>
              </a:rPr>
              <a:t> </a:t>
            </a:r>
            <a:r>
              <a:rPr kumimoji="1" lang="en-US" altLang="ja-JP" dirty="0" smtClean="0">
                <a:latin typeface="+mn-lt"/>
                <a:ea typeface="+mj-ea"/>
              </a:rPr>
              <a:t>&lt;</a:t>
            </a:r>
            <a:r>
              <a:rPr lang="ja-JP" altLang="en-US" dirty="0" smtClean="0">
                <a:latin typeface="+mn-lt"/>
                <a:ea typeface="+mj-ea"/>
              </a:rPr>
              <a:t> </a:t>
            </a:r>
            <a:r>
              <a:rPr kumimoji="1" lang="en-US" altLang="ja-JP" dirty="0" smtClean="0">
                <a:latin typeface="+mn-lt"/>
                <a:ea typeface="+mj-ea"/>
              </a:rPr>
              <a:t>40°)</a:t>
            </a:r>
          </a:p>
          <a:p>
            <a:pPr lvl="1"/>
            <a:r>
              <a:rPr lang="en-US" altLang="ja-JP" dirty="0" smtClean="0">
                <a:latin typeface="+mn-lt"/>
                <a:ea typeface="+mj-ea"/>
              </a:rPr>
              <a:t>Horizontal direction: Internal tracker and Surrounding TOF wall </a:t>
            </a:r>
          </a:p>
          <a:p>
            <a:pPr lvl="1"/>
            <a:r>
              <a:rPr kumimoji="1" lang="en-US" altLang="ja-JP" dirty="0" smtClean="0">
                <a:latin typeface="+mn-lt"/>
                <a:ea typeface="+mj-ea"/>
              </a:rPr>
              <a:t>Vertical direction: Internal tracker and Pole PAD TOF detector</a:t>
            </a:r>
          </a:p>
          <a:p>
            <a:pPr lvl="1"/>
            <a:endParaRPr kumimoji="1" lang="en-US" altLang="ja-JP" dirty="0" smtClean="0">
              <a:latin typeface="+mn-lt"/>
              <a:ea typeface="+mj-ea"/>
            </a:endParaRPr>
          </a:p>
          <a:p>
            <a:r>
              <a:rPr kumimoji="1" lang="en-US" altLang="ja-JP" dirty="0" smtClean="0">
                <a:latin typeface="+mn-lt"/>
                <a:ea typeface="+mj-ea"/>
              </a:rPr>
              <a:t>Mass resolution: ~ 10 MeV(</a:t>
            </a:r>
            <a:r>
              <a:rPr kumimoji="1" lang="en-US" altLang="ja-JP" dirty="0" err="1" smtClean="0">
                <a:latin typeface="+mn-lt"/>
                <a:ea typeface="+mj-ea"/>
              </a:rPr>
              <a:t>rms</a:t>
            </a:r>
            <a:r>
              <a:rPr kumimoji="1" lang="en-US" altLang="ja-JP" dirty="0" smtClean="0">
                <a:latin typeface="+mn-lt"/>
                <a:ea typeface="+mj-ea"/>
              </a:rPr>
              <a:t>)</a:t>
            </a:r>
          </a:p>
          <a:p>
            <a:pPr lvl="1"/>
            <a:r>
              <a:rPr lang="en-US" altLang="ja-JP" dirty="0" smtClean="0">
                <a:latin typeface="+mn-lt"/>
                <a:ea typeface="+mj-ea"/>
              </a:rPr>
              <a:t>Only internal detector tracking at the target downstream </a:t>
            </a:r>
          </a:p>
          <a:p>
            <a:pPr lvl="1"/>
            <a:endParaRPr lang="en-US" altLang="ja-JP" dirty="0" smtClean="0">
              <a:latin typeface="+mn-lt"/>
              <a:ea typeface="+mj-ea"/>
            </a:endParaRPr>
          </a:p>
          <a:p>
            <a:r>
              <a:rPr lang="en-US" altLang="ja-JP" dirty="0" smtClean="0">
                <a:latin typeface="+mn-lt"/>
                <a:ea typeface="+mj-ea"/>
              </a:rPr>
              <a:t>PID requirement: TOF time difference (</a:t>
            </a:r>
            <a:r>
              <a:rPr lang="en-US" altLang="ja-JP" dirty="0" smtClean="0">
                <a:latin typeface="Symbol" pitchFamily="18" charset="2"/>
                <a:ea typeface="+mj-ea"/>
              </a:rPr>
              <a:t>p </a:t>
            </a:r>
            <a:r>
              <a:rPr lang="en-US" altLang="ja-JP" dirty="0" smtClean="0">
                <a:latin typeface="+mn-lt"/>
                <a:ea typeface="+mj-ea"/>
              </a:rPr>
              <a:t>&amp; K) </a:t>
            </a:r>
            <a:r>
              <a:rPr lang="ja-JP" altLang="en-US" dirty="0" smtClean="0">
                <a:latin typeface="+mn-lt"/>
                <a:ea typeface="+mj-ea"/>
              </a:rPr>
              <a:t>⇒ </a:t>
            </a:r>
            <a:r>
              <a:rPr lang="en-US" altLang="ja-JP" dirty="0" smtClean="0">
                <a:latin typeface="Symbol" pitchFamily="18" charset="2"/>
                <a:ea typeface="+mj-ea"/>
              </a:rPr>
              <a:t>D</a:t>
            </a:r>
            <a:r>
              <a:rPr lang="en-US" altLang="ja-JP" dirty="0" smtClean="0">
                <a:latin typeface="+mn-lt"/>
                <a:ea typeface="+mj-ea"/>
              </a:rPr>
              <a:t>T &gt; 500 </a:t>
            </a:r>
            <a:r>
              <a:rPr lang="en-US" altLang="ja-JP" dirty="0" err="1" smtClean="0">
                <a:latin typeface="+mn-lt"/>
                <a:ea typeface="+mj-ea"/>
              </a:rPr>
              <a:t>ps</a:t>
            </a:r>
            <a:endParaRPr lang="en-US" altLang="ja-JP" dirty="0" smtClean="0">
              <a:latin typeface="+mn-lt"/>
              <a:ea typeface="+mj-ea"/>
            </a:endParaRPr>
          </a:p>
          <a:p>
            <a:pPr lvl="1"/>
            <a:r>
              <a:rPr lang="en-US" altLang="ja-JP" dirty="0" smtClean="0">
                <a:latin typeface="+mn-lt"/>
                <a:ea typeface="+mj-ea"/>
              </a:rPr>
              <a:t>Decay particle has s</a:t>
            </a:r>
            <a:r>
              <a:rPr kumimoji="1" lang="en-US" altLang="ja-JP" dirty="0" smtClean="0">
                <a:latin typeface="+mn-lt"/>
                <a:ea typeface="+mj-ea"/>
              </a:rPr>
              <a:t>low momentum: &lt; 1.0 GeV/c</a:t>
            </a:r>
          </a:p>
          <a:p>
            <a:endParaRPr lang="en-US" altLang="ja-JP" dirty="0">
              <a:latin typeface="+mn-lt"/>
              <a:ea typeface="+mj-ea"/>
            </a:endParaRPr>
          </a:p>
        </p:txBody>
      </p:sp>
      <p:sp>
        <p:nvSpPr>
          <p:cNvPr id="28672" name="テキスト ボックス 28671"/>
          <p:cNvSpPr txBox="1"/>
          <p:nvPr/>
        </p:nvSpPr>
        <p:spPr>
          <a:xfrm>
            <a:off x="3419872" y="683404"/>
            <a:ext cx="1781257" cy="369332"/>
          </a:xfrm>
          <a:prstGeom prst="rect">
            <a:avLst/>
          </a:prstGeom>
          <a:solidFill>
            <a:schemeClr val="bg1"/>
          </a:solidFill>
          <a:ln>
            <a:solidFill>
              <a:schemeClr val="tx1"/>
            </a:solidFill>
          </a:ln>
        </p:spPr>
        <p:txBody>
          <a:bodyPr wrap="none" rtlCol="0">
            <a:spAutoFit/>
          </a:bodyPr>
          <a:lstStyle/>
          <a:p>
            <a:r>
              <a:rPr lang="en-US" altLang="ja-JP" b="1" dirty="0">
                <a:solidFill>
                  <a:srgbClr val="1F497D"/>
                </a:solidFill>
              </a:rPr>
              <a:t>Internal </a:t>
            </a:r>
            <a:r>
              <a:rPr lang="en-US" altLang="ja-JP" b="1" dirty="0" smtClean="0">
                <a:solidFill>
                  <a:srgbClr val="1F497D"/>
                </a:solidFill>
              </a:rPr>
              <a:t>tracker</a:t>
            </a:r>
            <a:endParaRPr lang="ja-JP" altLang="en-US" b="1" dirty="0">
              <a:solidFill>
                <a:srgbClr val="1F497D"/>
              </a:solidFill>
            </a:endParaRPr>
          </a:p>
        </p:txBody>
      </p:sp>
      <p:grpSp>
        <p:nvGrpSpPr>
          <p:cNvPr id="34" name="グループ化 33"/>
          <p:cNvGrpSpPr/>
          <p:nvPr/>
        </p:nvGrpSpPr>
        <p:grpSpPr>
          <a:xfrm>
            <a:off x="173434" y="836711"/>
            <a:ext cx="4326558" cy="3240361"/>
            <a:chOff x="173434" y="836711"/>
            <a:chExt cx="4326558" cy="3240361"/>
          </a:xfrm>
        </p:grpSpPr>
        <p:pic>
          <p:nvPicPr>
            <p:cNvPr id="6" name="Picture 2" descr="C:\data\lab\RCNP\Workshop\20130326_JPSS\image\Screenshot-5.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91" t="15982" r="75323" b="54003"/>
            <a:stretch/>
          </p:blipFill>
          <p:spPr bwMode="auto">
            <a:xfrm flipH="1" flipV="1">
              <a:off x="547896" y="836711"/>
              <a:ext cx="3808080" cy="3168351"/>
            </a:xfrm>
            <a:prstGeom prst="rect">
              <a:avLst/>
            </a:prstGeom>
            <a:noFill/>
            <a:extLst>
              <a:ext uri="{909E8E84-426E-40DD-AFC4-6F175D3DCCD1}">
                <a14:hiddenFill xmlns:a14="http://schemas.microsoft.com/office/drawing/2010/main">
                  <a:solidFill>
                    <a:srgbClr val="FFFFFF"/>
                  </a:solidFill>
                </a14:hiddenFill>
              </a:ext>
            </a:extLst>
          </p:spPr>
        </p:pic>
        <p:sp>
          <p:nvSpPr>
            <p:cNvPr id="68" name="二等辺三角形 67"/>
            <p:cNvSpPr/>
            <p:nvPr/>
          </p:nvSpPr>
          <p:spPr>
            <a:xfrm rot="16200000">
              <a:off x="606917" y="2128210"/>
              <a:ext cx="1881500" cy="576064"/>
            </a:xfrm>
            <a:prstGeom prst="triangle">
              <a:avLst/>
            </a:prstGeom>
            <a:solidFill>
              <a:srgbClr val="FFC000">
                <a:alpha val="20000"/>
              </a:srgbClr>
            </a:solidFill>
            <a:ln w="12700" cap="flat" cmpd="sng" algn="ctr">
              <a:solidFill>
                <a:srgbClr val="FFC000"/>
              </a:solidFill>
              <a:prstDash val="solid"/>
            </a:ln>
            <a:effectLst/>
          </p:spPr>
          <p:txBody>
            <a:bodyPr rtlCol="0" anchor="ctr"/>
            <a:lstStyle/>
            <a:p>
              <a:pPr algn="ctr">
                <a:defRPr/>
              </a:pPr>
              <a:endParaRPr kumimoji="0" lang="ja-JP" altLang="en-US" kern="0" smtClean="0">
                <a:solidFill>
                  <a:prstClr val="white"/>
                </a:solidFill>
                <a:ea typeface="ＭＳ Ｐゴシック"/>
              </a:endParaRPr>
            </a:p>
          </p:txBody>
        </p:sp>
        <p:sp>
          <p:nvSpPr>
            <p:cNvPr id="69" name="テキスト ボックス 68"/>
            <p:cNvSpPr txBox="1"/>
            <p:nvPr/>
          </p:nvSpPr>
          <p:spPr>
            <a:xfrm>
              <a:off x="173434" y="1961549"/>
              <a:ext cx="686406" cy="338554"/>
            </a:xfrm>
            <a:prstGeom prst="rect">
              <a:avLst/>
            </a:prstGeom>
            <a:solidFill>
              <a:schemeClr val="bg1"/>
            </a:solidFill>
            <a:ln>
              <a:solidFill>
                <a:schemeClr val="tx1"/>
              </a:solidFill>
            </a:ln>
          </p:spPr>
          <p:txBody>
            <a:bodyPr wrap="none" rtlCol="0">
              <a:spAutoFit/>
            </a:bodyPr>
            <a:lstStyle/>
            <a:p>
              <a:r>
                <a:rPr lang="en-US" altLang="ja-JP" sz="1600" b="1" dirty="0" smtClean="0">
                  <a:solidFill>
                    <a:prstClr val="black"/>
                  </a:solidFill>
                  <a:ea typeface="ＭＳ Ｐゴシック"/>
                </a:rPr>
                <a:t>Beam</a:t>
              </a:r>
              <a:endParaRPr lang="ja-JP" altLang="en-US" sz="1600" b="1" dirty="0">
                <a:solidFill>
                  <a:prstClr val="black"/>
                </a:solidFill>
                <a:ea typeface="ＭＳ Ｐゴシック"/>
              </a:endParaRPr>
            </a:p>
          </p:txBody>
        </p:sp>
        <p:sp>
          <p:nvSpPr>
            <p:cNvPr id="70" name="テキスト ボックス 69"/>
            <p:cNvSpPr txBox="1"/>
            <p:nvPr/>
          </p:nvSpPr>
          <p:spPr>
            <a:xfrm>
              <a:off x="467544" y="2627620"/>
              <a:ext cx="758926" cy="338554"/>
            </a:xfrm>
            <a:prstGeom prst="rect">
              <a:avLst/>
            </a:prstGeom>
            <a:solidFill>
              <a:schemeClr val="bg1"/>
            </a:solidFill>
            <a:ln>
              <a:solidFill>
                <a:schemeClr val="tx1"/>
              </a:solidFill>
            </a:ln>
          </p:spPr>
          <p:txBody>
            <a:bodyPr wrap="none" rtlCol="0">
              <a:spAutoFit/>
            </a:bodyPr>
            <a:lstStyle/>
            <a:p>
              <a:r>
                <a:rPr lang="en-US" altLang="ja-JP" sz="1600" b="1" dirty="0" smtClean="0">
                  <a:solidFill>
                    <a:prstClr val="black"/>
                  </a:solidFill>
                  <a:ea typeface="ＭＳ Ｐゴシック"/>
                </a:rPr>
                <a:t>Target</a:t>
              </a:r>
              <a:endParaRPr lang="ja-JP" altLang="en-US" sz="1600" b="1" dirty="0">
                <a:solidFill>
                  <a:prstClr val="black"/>
                </a:solidFill>
                <a:ea typeface="ＭＳ Ｐゴシック"/>
              </a:endParaRPr>
            </a:p>
          </p:txBody>
        </p:sp>
        <p:cxnSp>
          <p:nvCxnSpPr>
            <p:cNvPr id="28675" name="直線矢印コネクタ 28674"/>
            <p:cNvCxnSpPr/>
            <p:nvPr/>
          </p:nvCxnSpPr>
          <p:spPr>
            <a:xfrm flipH="1">
              <a:off x="1763688" y="1088740"/>
              <a:ext cx="2016224" cy="1057475"/>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84" name="テキスト ボックス 83"/>
            <p:cNvSpPr txBox="1"/>
            <p:nvPr/>
          </p:nvSpPr>
          <p:spPr>
            <a:xfrm>
              <a:off x="2066569" y="3707740"/>
              <a:ext cx="2433423" cy="369332"/>
            </a:xfrm>
            <a:prstGeom prst="rect">
              <a:avLst/>
            </a:prstGeom>
            <a:solidFill>
              <a:schemeClr val="bg1"/>
            </a:solidFill>
            <a:ln>
              <a:solidFill>
                <a:schemeClr val="tx1"/>
              </a:solidFill>
            </a:ln>
          </p:spPr>
          <p:txBody>
            <a:bodyPr wrap="none" rtlCol="0">
              <a:spAutoFit/>
            </a:bodyPr>
            <a:lstStyle/>
            <a:p>
              <a:r>
                <a:rPr lang="en-US" altLang="ja-JP" b="1" dirty="0" smtClean="0">
                  <a:solidFill>
                    <a:srgbClr val="1F497D"/>
                  </a:solidFill>
                </a:rPr>
                <a:t>Surrounding TOF wall</a:t>
              </a:r>
              <a:endParaRPr lang="ja-JP" altLang="en-US" b="1" dirty="0">
                <a:solidFill>
                  <a:srgbClr val="1F497D"/>
                </a:solidFill>
              </a:endParaRPr>
            </a:p>
          </p:txBody>
        </p:sp>
        <p:cxnSp>
          <p:nvCxnSpPr>
            <p:cNvPr id="85" name="直線矢印コネクタ 84"/>
            <p:cNvCxnSpPr/>
            <p:nvPr/>
          </p:nvCxnSpPr>
          <p:spPr>
            <a:xfrm flipH="1" flipV="1">
              <a:off x="1979712" y="1772816"/>
              <a:ext cx="720081" cy="1930032"/>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8" name="直線矢印コネクタ 87"/>
            <p:cNvCxnSpPr/>
            <p:nvPr/>
          </p:nvCxnSpPr>
          <p:spPr>
            <a:xfrm flipH="1" flipV="1">
              <a:off x="2066569" y="3248980"/>
              <a:ext cx="633223" cy="453868"/>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35" name="グループ化 34"/>
          <p:cNvGrpSpPr/>
          <p:nvPr/>
        </p:nvGrpSpPr>
        <p:grpSpPr>
          <a:xfrm>
            <a:off x="4427984" y="836712"/>
            <a:ext cx="4554554" cy="3168352"/>
            <a:chOff x="4427984" y="836712"/>
            <a:chExt cx="4554554" cy="3168352"/>
          </a:xfrm>
        </p:grpSpPr>
        <p:sp>
          <p:nvSpPr>
            <p:cNvPr id="47" name="正方形/長方形 46"/>
            <p:cNvSpPr/>
            <p:nvPr/>
          </p:nvSpPr>
          <p:spPr>
            <a:xfrm>
              <a:off x="5372944" y="2330881"/>
              <a:ext cx="576064" cy="162015"/>
            </a:xfrm>
            <a:prstGeom prst="rect">
              <a:avLst/>
            </a:prstGeom>
            <a:solidFill>
              <a:srgbClr val="4F81BD"/>
            </a:solidFill>
            <a:ln w="12700" cap="flat" cmpd="sng" algn="ctr">
              <a:solidFill>
                <a:sysClr val="windowText" lastClr="000000"/>
              </a:solidFill>
              <a:prstDash val="solid"/>
            </a:ln>
            <a:effectLst/>
          </p:spPr>
          <p:txBody>
            <a:bodyPr rtlCol="0" anchor="ctr"/>
            <a:lstStyle/>
            <a:p>
              <a:pPr algn="ctr">
                <a:defRPr/>
              </a:pPr>
              <a:endParaRPr kumimoji="0" lang="ja-JP" altLang="en-US" kern="0" smtClean="0">
                <a:solidFill>
                  <a:prstClr val="white"/>
                </a:solidFill>
                <a:ea typeface="ＭＳ Ｐゴシック"/>
              </a:endParaRPr>
            </a:p>
          </p:txBody>
        </p:sp>
        <p:sp>
          <p:nvSpPr>
            <p:cNvPr id="48" name="正方形/長方形 47"/>
            <p:cNvSpPr/>
            <p:nvPr/>
          </p:nvSpPr>
          <p:spPr>
            <a:xfrm>
              <a:off x="6093024" y="1340768"/>
              <a:ext cx="1690769" cy="504056"/>
            </a:xfrm>
            <a:prstGeom prst="rect">
              <a:avLst/>
            </a:prstGeom>
            <a:solidFill>
              <a:sysClr val="window" lastClr="FFFFFF">
                <a:lumMod val="85000"/>
              </a:sysClr>
            </a:solidFill>
            <a:ln w="12700" cap="flat" cmpd="sng" algn="ctr">
              <a:solidFill>
                <a:sysClr val="windowText" lastClr="000000"/>
              </a:solidFill>
              <a:prstDash val="solid"/>
            </a:ln>
            <a:effectLst/>
          </p:spPr>
          <p:txBody>
            <a:bodyPr rtlCol="0" anchor="ctr"/>
            <a:lstStyle/>
            <a:p>
              <a:pPr algn="ctr">
                <a:defRPr/>
              </a:pPr>
              <a:endParaRPr kumimoji="0" lang="ja-JP" altLang="en-US" kern="0" smtClean="0">
                <a:solidFill>
                  <a:prstClr val="white"/>
                </a:solidFill>
                <a:ea typeface="ＭＳ Ｐゴシック"/>
              </a:endParaRPr>
            </a:p>
          </p:txBody>
        </p:sp>
        <p:sp>
          <p:nvSpPr>
            <p:cNvPr id="49" name="正方形/長方形 48"/>
            <p:cNvSpPr/>
            <p:nvPr/>
          </p:nvSpPr>
          <p:spPr>
            <a:xfrm>
              <a:off x="6093024" y="2996952"/>
              <a:ext cx="1690769" cy="504056"/>
            </a:xfrm>
            <a:prstGeom prst="rect">
              <a:avLst/>
            </a:prstGeom>
            <a:solidFill>
              <a:sysClr val="window" lastClr="FFFFFF">
                <a:lumMod val="85000"/>
              </a:sysClr>
            </a:solidFill>
            <a:ln w="12700" cap="flat" cmpd="sng" algn="ctr">
              <a:solidFill>
                <a:sysClr val="windowText" lastClr="000000"/>
              </a:solidFill>
              <a:prstDash val="solid"/>
            </a:ln>
            <a:effectLst/>
          </p:spPr>
          <p:txBody>
            <a:bodyPr rtlCol="0" anchor="ctr"/>
            <a:lstStyle/>
            <a:p>
              <a:pPr algn="ctr">
                <a:defRPr/>
              </a:pPr>
              <a:endParaRPr kumimoji="0" lang="ja-JP" altLang="en-US" kern="0" smtClean="0">
                <a:solidFill>
                  <a:prstClr val="white"/>
                </a:solidFill>
                <a:ea typeface="ＭＳ Ｐゴシック"/>
              </a:endParaRPr>
            </a:p>
          </p:txBody>
        </p:sp>
        <p:sp>
          <p:nvSpPr>
            <p:cNvPr id="50" name="正方形/長方形 49"/>
            <p:cNvSpPr/>
            <p:nvPr/>
          </p:nvSpPr>
          <p:spPr>
            <a:xfrm>
              <a:off x="5372944" y="836712"/>
              <a:ext cx="3168352" cy="504056"/>
            </a:xfrm>
            <a:prstGeom prst="rect">
              <a:avLst/>
            </a:prstGeom>
            <a:solidFill>
              <a:srgbClr val="00B0F0"/>
            </a:solidFill>
            <a:ln w="12700" cap="flat" cmpd="sng" algn="ctr">
              <a:solidFill>
                <a:sysClr val="windowText" lastClr="000000"/>
              </a:solidFill>
              <a:prstDash val="solid"/>
            </a:ln>
            <a:effectLst/>
          </p:spPr>
          <p:txBody>
            <a:bodyPr rtlCol="0" anchor="ctr"/>
            <a:lstStyle/>
            <a:p>
              <a:pPr algn="ctr">
                <a:defRPr/>
              </a:pPr>
              <a:endParaRPr kumimoji="0" lang="ja-JP" altLang="en-US" kern="0" smtClean="0">
                <a:solidFill>
                  <a:prstClr val="white"/>
                </a:solidFill>
                <a:ea typeface="ＭＳ Ｐゴシック"/>
              </a:endParaRPr>
            </a:p>
          </p:txBody>
        </p:sp>
        <p:sp>
          <p:nvSpPr>
            <p:cNvPr id="51" name="正方形/長方形 50"/>
            <p:cNvSpPr/>
            <p:nvPr/>
          </p:nvSpPr>
          <p:spPr>
            <a:xfrm>
              <a:off x="5372944" y="3501008"/>
              <a:ext cx="3168352" cy="504056"/>
            </a:xfrm>
            <a:prstGeom prst="rect">
              <a:avLst/>
            </a:prstGeom>
            <a:solidFill>
              <a:srgbClr val="00B0F0"/>
            </a:solidFill>
            <a:ln w="12700" cap="flat" cmpd="sng" algn="ctr">
              <a:solidFill>
                <a:sysClr val="windowText" lastClr="000000"/>
              </a:solidFill>
              <a:prstDash val="solid"/>
            </a:ln>
            <a:effectLst/>
          </p:spPr>
          <p:txBody>
            <a:bodyPr rtlCol="0" anchor="ctr"/>
            <a:lstStyle/>
            <a:p>
              <a:pPr algn="ctr">
                <a:defRPr/>
              </a:pPr>
              <a:endParaRPr kumimoji="0" lang="ja-JP" altLang="en-US" kern="0" smtClean="0">
                <a:solidFill>
                  <a:prstClr val="white"/>
                </a:solidFill>
                <a:ea typeface="ＭＳ Ｐゴシック"/>
              </a:endParaRPr>
            </a:p>
          </p:txBody>
        </p:sp>
        <p:cxnSp>
          <p:nvCxnSpPr>
            <p:cNvPr id="52" name="直線コネクタ 51"/>
            <p:cNvCxnSpPr/>
            <p:nvPr/>
          </p:nvCxnSpPr>
          <p:spPr>
            <a:xfrm>
              <a:off x="4652864" y="2420888"/>
              <a:ext cx="1008112" cy="0"/>
            </a:xfrm>
            <a:prstGeom prst="line">
              <a:avLst/>
            </a:prstGeom>
            <a:noFill/>
            <a:ln w="19050" cap="flat" cmpd="sng" algn="ctr">
              <a:solidFill>
                <a:sysClr val="windowText" lastClr="000000"/>
              </a:solidFill>
              <a:prstDash val="solid"/>
              <a:headEnd type="none" w="med" len="med"/>
              <a:tailEnd type="none" w="med" len="med"/>
            </a:ln>
            <a:effectLst/>
          </p:spPr>
        </p:cxnSp>
        <p:sp>
          <p:nvSpPr>
            <p:cNvPr id="53" name="テキスト ボックス 52"/>
            <p:cNvSpPr txBox="1"/>
            <p:nvPr/>
          </p:nvSpPr>
          <p:spPr>
            <a:xfrm>
              <a:off x="4427984" y="1988840"/>
              <a:ext cx="686406" cy="338554"/>
            </a:xfrm>
            <a:prstGeom prst="rect">
              <a:avLst/>
            </a:prstGeom>
            <a:noFill/>
            <a:ln>
              <a:solidFill>
                <a:schemeClr val="tx1"/>
              </a:solidFill>
            </a:ln>
          </p:spPr>
          <p:txBody>
            <a:bodyPr wrap="none" rtlCol="0">
              <a:spAutoFit/>
            </a:bodyPr>
            <a:lstStyle/>
            <a:p>
              <a:r>
                <a:rPr lang="en-US" altLang="ja-JP" sz="1600" b="1" dirty="0" smtClean="0">
                  <a:solidFill>
                    <a:prstClr val="black"/>
                  </a:solidFill>
                  <a:ea typeface="ＭＳ Ｐゴシック"/>
                </a:rPr>
                <a:t>Beam</a:t>
              </a:r>
              <a:endParaRPr lang="ja-JP" altLang="en-US" sz="1600" b="1" dirty="0">
                <a:solidFill>
                  <a:prstClr val="black"/>
                </a:solidFill>
                <a:ea typeface="ＭＳ Ｐゴシック"/>
              </a:endParaRPr>
            </a:p>
          </p:txBody>
        </p:sp>
        <p:sp>
          <p:nvSpPr>
            <p:cNvPr id="54" name="正方形/長方形 53"/>
            <p:cNvSpPr/>
            <p:nvPr/>
          </p:nvSpPr>
          <p:spPr>
            <a:xfrm>
              <a:off x="8820472" y="1394774"/>
              <a:ext cx="72008" cy="2052228"/>
            </a:xfrm>
            <a:prstGeom prst="rect">
              <a:avLst/>
            </a:prstGeom>
            <a:solidFill>
              <a:srgbClr val="4F81BD">
                <a:lumMod val="20000"/>
                <a:lumOff val="80000"/>
              </a:srgbClr>
            </a:solidFill>
            <a:ln w="12700" cap="flat" cmpd="sng" algn="ctr">
              <a:solidFill>
                <a:sysClr val="windowText" lastClr="000000"/>
              </a:solidFill>
              <a:prstDash val="solid"/>
            </a:ln>
            <a:effectLst/>
          </p:spPr>
          <p:txBody>
            <a:bodyPr rtlCol="0" anchor="ctr"/>
            <a:lstStyle/>
            <a:p>
              <a:pPr algn="ctr">
                <a:defRPr/>
              </a:pPr>
              <a:endParaRPr kumimoji="0" lang="ja-JP" altLang="en-US" kern="0" smtClean="0">
                <a:solidFill>
                  <a:prstClr val="white"/>
                </a:solidFill>
                <a:ea typeface="ＭＳ Ｐゴシック"/>
              </a:endParaRPr>
            </a:p>
          </p:txBody>
        </p:sp>
        <p:sp>
          <p:nvSpPr>
            <p:cNvPr id="55" name="テキスト ボックス 54"/>
            <p:cNvSpPr txBox="1"/>
            <p:nvPr/>
          </p:nvSpPr>
          <p:spPr>
            <a:xfrm>
              <a:off x="5186550" y="1916832"/>
              <a:ext cx="758926" cy="338554"/>
            </a:xfrm>
            <a:prstGeom prst="rect">
              <a:avLst/>
            </a:prstGeom>
            <a:noFill/>
            <a:ln>
              <a:solidFill>
                <a:schemeClr val="tx1"/>
              </a:solidFill>
            </a:ln>
          </p:spPr>
          <p:txBody>
            <a:bodyPr wrap="none" rtlCol="0">
              <a:spAutoFit/>
            </a:bodyPr>
            <a:lstStyle/>
            <a:p>
              <a:r>
                <a:rPr lang="en-US" altLang="ja-JP" sz="1600" b="1" dirty="0">
                  <a:solidFill>
                    <a:prstClr val="black"/>
                  </a:solidFill>
                  <a:ea typeface="ＭＳ Ｐゴシック"/>
                </a:rPr>
                <a:t>T</a:t>
              </a:r>
              <a:r>
                <a:rPr lang="en-US" altLang="ja-JP" sz="1600" b="1" dirty="0" smtClean="0">
                  <a:solidFill>
                    <a:prstClr val="black"/>
                  </a:solidFill>
                  <a:ea typeface="ＭＳ Ｐゴシック"/>
                </a:rPr>
                <a:t>arget</a:t>
              </a:r>
              <a:endParaRPr lang="ja-JP" altLang="en-US" sz="1600" b="1" dirty="0">
                <a:solidFill>
                  <a:prstClr val="black"/>
                </a:solidFill>
                <a:ea typeface="ＭＳ Ｐゴシック"/>
              </a:endParaRPr>
            </a:p>
          </p:txBody>
        </p:sp>
        <p:sp>
          <p:nvSpPr>
            <p:cNvPr id="56" name="テキスト ボックス 55"/>
            <p:cNvSpPr txBox="1"/>
            <p:nvPr/>
          </p:nvSpPr>
          <p:spPr>
            <a:xfrm>
              <a:off x="6228184" y="1403484"/>
              <a:ext cx="1409360" cy="369332"/>
            </a:xfrm>
            <a:prstGeom prst="rect">
              <a:avLst/>
            </a:prstGeom>
            <a:noFill/>
          </p:spPr>
          <p:txBody>
            <a:bodyPr wrap="none" rtlCol="0">
              <a:spAutoFit/>
            </a:bodyPr>
            <a:lstStyle/>
            <a:p>
              <a:r>
                <a:rPr lang="en-US" altLang="ja-JP" b="1" dirty="0" smtClean="0">
                  <a:solidFill>
                    <a:prstClr val="black"/>
                  </a:solidFill>
                  <a:ea typeface="ＭＳ Ｐゴシック"/>
                </a:rPr>
                <a:t>Magnet pole</a:t>
              </a:r>
              <a:endParaRPr lang="ja-JP" altLang="en-US" b="1" dirty="0">
                <a:solidFill>
                  <a:prstClr val="black"/>
                </a:solidFill>
                <a:ea typeface="ＭＳ Ｐゴシック"/>
              </a:endParaRPr>
            </a:p>
          </p:txBody>
        </p:sp>
        <p:sp>
          <p:nvSpPr>
            <p:cNvPr id="61" name="正方形/長方形 60"/>
            <p:cNvSpPr/>
            <p:nvPr/>
          </p:nvSpPr>
          <p:spPr>
            <a:xfrm>
              <a:off x="6002517" y="1916832"/>
              <a:ext cx="288032" cy="1008112"/>
            </a:xfrm>
            <a:prstGeom prst="rect">
              <a:avLst/>
            </a:prstGeom>
            <a:solidFill>
              <a:srgbClr val="4F81BD">
                <a:lumMod val="20000"/>
                <a:lumOff val="80000"/>
              </a:srgbClr>
            </a:solidFill>
            <a:ln w="12700" cap="flat" cmpd="sng" algn="ctr">
              <a:solidFill>
                <a:sysClr val="windowText" lastClr="000000"/>
              </a:solidFill>
              <a:prstDash val="solid"/>
            </a:ln>
            <a:effectLst/>
          </p:spPr>
          <p:txBody>
            <a:bodyPr rtlCol="0" anchor="ctr"/>
            <a:lstStyle/>
            <a:p>
              <a:pPr algn="ctr">
                <a:defRPr/>
              </a:pPr>
              <a:endParaRPr kumimoji="0" lang="ja-JP" altLang="en-US" kern="0" smtClean="0">
                <a:solidFill>
                  <a:prstClr val="white"/>
                </a:solidFill>
                <a:ea typeface="ＭＳ Ｐゴシック"/>
              </a:endParaRPr>
            </a:p>
          </p:txBody>
        </p:sp>
        <p:sp>
          <p:nvSpPr>
            <p:cNvPr id="62" name="正方形/長方形 61"/>
            <p:cNvSpPr/>
            <p:nvPr/>
          </p:nvSpPr>
          <p:spPr>
            <a:xfrm>
              <a:off x="8604448" y="1610944"/>
              <a:ext cx="45719" cy="1601887"/>
            </a:xfrm>
            <a:prstGeom prst="rect">
              <a:avLst/>
            </a:prstGeom>
            <a:solidFill>
              <a:srgbClr val="4F81BD">
                <a:lumMod val="20000"/>
                <a:lumOff val="80000"/>
              </a:srgbClr>
            </a:solidFill>
            <a:ln w="12700" cap="flat" cmpd="sng" algn="ctr">
              <a:solidFill>
                <a:sysClr val="windowText" lastClr="000000"/>
              </a:solidFill>
              <a:prstDash val="solid"/>
            </a:ln>
            <a:effectLst/>
          </p:spPr>
          <p:txBody>
            <a:bodyPr rtlCol="0" anchor="ctr"/>
            <a:lstStyle/>
            <a:p>
              <a:pPr algn="ctr">
                <a:defRPr/>
              </a:pPr>
              <a:endParaRPr kumimoji="0" lang="ja-JP" altLang="en-US" kern="0" smtClean="0">
                <a:solidFill>
                  <a:prstClr val="white"/>
                </a:solidFill>
                <a:ea typeface="ＭＳ Ｐゴシック"/>
              </a:endParaRPr>
            </a:p>
          </p:txBody>
        </p:sp>
        <p:sp>
          <p:nvSpPr>
            <p:cNvPr id="63" name="二等辺三角形 62"/>
            <p:cNvSpPr/>
            <p:nvPr/>
          </p:nvSpPr>
          <p:spPr>
            <a:xfrm rot="16200000">
              <a:off x="5345435" y="1800328"/>
              <a:ext cx="1881500" cy="1250414"/>
            </a:xfrm>
            <a:prstGeom prst="triangle">
              <a:avLst/>
            </a:prstGeom>
            <a:solidFill>
              <a:srgbClr val="FF0000">
                <a:alpha val="20000"/>
              </a:srgbClr>
            </a:solidFill>
            <a:ln w="12700" cap="flat" cmpd="sng" algn="ctr">
              <a:solidFill>
                <a:srgbClr val="FF0000"/>
              </a:solidFill>
              <a:prstDash val="solid"/>
            </a:ln>
            <a:effectLst/>
          </p:spPr>
          <p:txBody>
            <a:bodyPr rtlCol="0" anchor="ctr"/>
            <a:lstStyle/>
            <a:p>
              <a:pPr algn="ctr">
                <a:defRPr/>
              </a:pPr>
              <a:endParaRPr kumimoji="0" lang="ja-JP" altLang="en-US" kern="0" smtClean="0">
                <a:solidFill>
                  <a:prstClr val="white"/>
                </a:solidFill>
                <a:ea typeface="ＭＳ Ｐゴシック"/>
              </a:endParaRPr>
            </a:p>
          </p:txBody>
        </p:sp>
        <p:sp>
          <p:nvSpPr>
            <p:cNvPr id="66" name="正方形/長方形 65"/>
            <p:cNvSpPr/>
            <p:nvPr/>
          </p:nvSpPr>
          <p:spPr>
            <a:xfrm>
              <a:off x="6146533" y="1844825"/>
              <a:ext cx="1647922" cy="72008"/>
            </a:xfrm>
            <a:prstGeom prst="rect">
              <a:avLst/>
            </a:prstGeom>
            <a:solidFill>
              <a:schemeClr val="accent4"/>
            </a:solidFill>
            <a:ln w="12700" cap="flat" cmpd="sng" algn="ctr">
              <a:solidFill>
                <a:sysClr val="windowText" lastClr="000000"/>
              </a:solidFill>
              <a:prstDash val="solid"/>
            </a:ln>
            <a:effectLst/>
          </p:spPr>
          <p:txBody>
            <a:bodyPr rtlCol="0" anchor="ctr"/>
            <a:lstStyle/>
            <a:p>
              <a:pPr algn="ctr">
                <a:defRPr/>
              </a:pPr>
              <a:endParaRPr kumimoji="0" lang="ja-JP" altLang="en-US" kern="0" smtClean="0">
                <a:solidFill>
                  <a:prstClr val="white"/>
                </a:solidFill>
                <a:ea typeface="ＭＳ Ｐゴシック"/>
              </a:endParaRPr>
            </a:p>
          </p:txBody>
        </p:sp>
        <p:sp>
          <p:nvSpPr>
            <p:cNvPr id="67" name="正方形/長方形 66"/>
            <p:cNvSpPr/>
            <p:nvPr/>
          </p:nvSpPr>
          <p:spPr>
            <a:xfrm>
              <a:off x="6146533" y="2924944"/>
              <a:ext cx="1647922" cy="72008"/>
            </a:xfrm>
            <a:prstGeom prst="rect">
              <a:avLst/>
            </a:prstGeom>
            <a:solidFill>
              <a:schemeClr val="accent4"/>
            </a:solidFill>
            <a:ln w="12700" cap="flat" cmpd="sng" algn="ctr">
              <a:solidFill>
                <a:sysClr val="windowText" lastClr="000000"/>
              </a:solidFill>
              <a:prstDash val="solid"/>
            </a:ln>
            <a:effectLst/>
          </p:spPr>
          <p:txBody>
            <a:bodyPr rtlCol="0" anchor="ctr"/>
            <a:lstStyle/>
            <a:p>
              <a:pPr algn="ctr">
                <a:defRPr/>
              </a:pPr>
              <a:endParaRPr kumimoji="0" lang="ja-JP" altLang="en-US" kern="0" smtClean="0">
                <a:solidFill>
                  <a:prstClr val="white"/>
                </a:solidFill>
                <a:ea typeface="ＭＳ Ｐゴシック"/>
              </a:endParaRPr>
            </a:p>
          </p:txBody>
        </p:sp>
        <p:cxnSp>
          <p:nvCxnSpPr>
            <p:cNvPr id="75" name="直線矢印コネクタ 74"/>
            <p:cNvCxnSpPr/>
            <p:nvPr/>
          </p:nvCxnSpPr>
          <p:spPr>
            <a:xfrm>
              <a:off x="4680012" y="1086368"/>
              <a:ext cx="1265464" cy="75845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7" name="テキスト ボックス 76"/>
            <p:cNvSpPr txBox="1"/>
            <p:nvPr/>
          </p:nvSpPr>
          <p:spPr>
            <a:xfrm>
              <a:off x="6876256" y="3606792"/>
              <a:ext cx="2106282" cy="369332"/>
            </a:xfrm>
            <a:prstGeom prst="rect">
              <a:avLst/>
            </a:prstGeom>
            <a:solidFill>
              <a:schemeClr val="bg1"/>
            </a:solidFill>
            <a:ln>
              <a:solidFill>
                <a:schemeClr val="tx1"/>
              </a:solidFill>
            </a:ln>
          </p:spPr>
          <p:txBody>
            <a:bodyPr wrap="none" rtlCol="0">
              <a:spAutoFit/>
            </a:bodyPr>
            <a:lstStyle/>
            <a:p>
              <a:r>
                <a:rPr lang="en-US" altLang="ja-JP" b="1" dirty="0" smtClean="0">
                  <a:solidFill>
                    <a:srgbClr val="1F497D"/>
                  </a:solidFill>
                </a:rPr>
                <a:t>Pole PAD TOF wall</a:t>
              </a:r>
              <a:endParaRPr lang="ja-JP" altLang="en-US" b="1" dirty="0">
                <a:solidFill>
                  <a:srgbClr val="1F497D"/>
                </a:solidFill>
              </a:endParaRPr>
            </a:p>
          </p:txBody>
        </p:sp>
        <p:cxnSp>
          <p:nvCxnSpPr>
            <p:cNvPr id="78" name="直線矢印コネクタ 77"/>
            <p:cNvCxnSpPr/>
            <p:nvPr/>
          </p:nvCxnSpPr>
          <p:spPr>
            <a:xfrm flipH="1" flipV="1">
              <a:off x="7540717" y="3059668"/>
              <a:ext cx="486151" cy="52087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0" name="直線矢印コネクタ 79"/>
            <p:cNvCxnSpPr/>
            <p:nvPr/>
          </p:nvCxnSpPr>
          <p:spPr>
            <a:xfrm flipH="1" flipV="1">
              <a:off x="7234557" y="1961550"/>
              <a:ext cx="793827" cy="162828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4" name="テキスト ボックス 93"/>
            <p:cNvSpPr txBox="1"/>
            <p:nvPr/>
          </p:nvSpPr>
          <p:spPr>
            <a:xfrm>
              <a:off x="6228184" y="3059668"/>
              <a:ext cx="1409360" cy="369332"/>
            </a:xfrm>
            <a:prstGeom prst="rect">
              <a:avLst/>
            </a:prstGeom>
            <a:noFill/>
          </p:spPr>
          <p:txBody>
            <a:bodyPr wrap="none" rtlCol="0">
              <a:spAutoFit/>
            </a:bodyPr>
            <a:lstStyle/>
            <a:p>
              <a:r>
                <a:rPr lang="en-US" altLang="ja-JP" b="1" dirty="0" smtClean="0">
                  <a:solidFill>
                    <a:prstClr val="black"/>
                  </a:solidFill>
                  <a:ea typeface="ＭＳ Ｐゴシック"/>
                </a:rPr>
                <a:t>Magnet pole</a:t>
              </a:r>
              <a:endParaRPr lang="ja-JP" altLang="en-US" b="1" dirty="0">
                <a:solidFill>
                  <a:prstClr val="black"/>
                </a:solidFill>
                <a:ea typeface="ＭＳ Ｐゴシック"/>
              </a:endParaRPr>
            </a:p>
          </p:txBody>
        </p:sp>
      </p:grpSp>
      <p:sp>
        <p:nvSpPr>
          <p:cNvPr id="33" name="スライド番号プレースホルダ 32"/>
          <p:cNvSpPr>
            <a:spLocks noGrp="1"/>
          </p:cNvSpPr>
          <p:nvPr>
            <p:ph type="sldNum" sz="quarter" idx="12"/>
          </p:nvPr>
        </p:nvSpPr>
        <p:spPr/>
        <p:txBody>
          <a:bodyPr/>
          <a:lstStyle/>
          <a:p>
            <a:fld id="{D2D8002D-B5B0-4BAC-B1F6-782DDCCE6D9C}" type="slidenum">
              <a:rPr lang="ja-JP" altLang="en-US" smtClean="0">
                <a:solidFill>
                  <a:prstClr val="black"/>
                </a:solidFill>
              </a:rPr>
              <a:pPr/>
              <a:t>76</a:t>
            </a:fld>
            <a:endParaRPr lang="ja-JP" altLang="en-US" dirty="0">
              <a:solidFill>
                <a:prstClr val="black"/>
              </a:solidFill>
            </a:endParaRPr>
          </a:p>
        </p:txBody>
      </p:sp>
    </p:spTree>
    <p:extLst>
      <p:ext uri="{BB962C8B-B14F-4D97-AF65-F5344CB8AC3E}">
        <p14:creationId xmlns:p14="http://schemas.microsoft.com/office/powerpoint/2010/main" val="324524669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152" y="549200"/>
            <a:ext cx="7337906" cy="46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a:xfrm>
            <a:off x="457200" y="0"/>
            <a:ext cx="8229600" cy="764704"/>
          </a:xfrm>
        </p:spPr>
        <p:txBody>
          <a:bodyPr/>
          <a:lstStyle/>
          <a:p>
            <a:r>
              <a:rPr lang="en-US" altLang="ja-JP" sz="4000" dirty="0"/>
              <a:t>Decay missing mass </a:t>
            </a:r>
            <a:r>
              <a:rPr lang="en-US" altLang="ja-JP" sz="4000" dirty="0" smtClean="0"/>
              <a:t>spectrum: SUM</a:t>
            </a:r>
            <a:endParaRPr kumimoji="1" lang="ja-JP" altLang="en-US" sz="4000" dirty="0"/>
          </a:p>
        </p:txBody>
      </p:sp>
      <p:sp>
        <p:nvSpPr>
          <p:cNvPr id="3" name="コンテンツ プレースホルダー 2"/>
          <p:cNvSpPr>
            <a:spLocks noGrp="1"/>
          </p:cNvSpPr>
          <p:nvPr>
            <p:ph idx="1"/>
          </p:nvPr>
        </p:nvSpPr>
        <p:spPr>
          <a:xfrm>
            <a:off x="467544" y="5372696"/>
            <a:ext cx="8363272" cy="1296664"/>
          </a:xfrm>
        </p:spPr>
        <p:txBody>
          <a:bodyPr>
            <a:normAutofit fontScale="70000" lnSpcReduction="20000"/>
          </a:bodyPr>
          <a:lstStyle/>
          <a:p>
            <a:pPr marL="0" indent="0">
              <a:buNone/>
            </a:pPr>
            <a:r>
              <a:rPr lang="ja-JP" altLang="en-US" sz="2900" dirty="0">
                <a:solidFill>
                  <a:prstClr val="black"/>
                </a:solidFill>
                <a:latin typeface="Times New Roman"/>
                <a:ea typeface="ＭＳ Ｐゴシック"/>
              </a:rPr>
              <a:t>＊</a:t>
            </a:r>
            <a:r>
              <a:rPr lang="en-US" altLang="ja-JP" sz="2900" dirty="0">
                <a:solidFill>
                  <a:prstClr val="black"/>
                </a:solidFill>
                <a:latin typeface="Times New Roman"/>
                <a:ea typeface="ＭＳ Ｐゴシック"/>
              </a:rPr>
              <a:t>Full event w/ </a:t>
            </a:r>
            <a:r>
              <a:rPr lang="en-US" altLang="ja-JP" sz="2900" dirty="0" smtClean="0">
                <a:solidFill>
                  <a:prstClr val="black"/>
                </a:solidFill>
                <a:latin typeface="Times New Roman"/>
                <a:ea typeface="ＭＳ Ｐゴシック"/>
              </a:rPr>
              <a:t>background/ </a:t>
            </a:r>
            <a:r>
              <a:rPr lang="en-US" altLang="ja-JP" sz="2900" dirty="0" smtClean="0">
                <a:solidFill>
                  <a:srgbClr val="FF0000"/>
                </a:solidFill>
                <a:latin typeface="Times New Roman"/>
                <a:ea typeface="ＭＳ Ｐゴシック"/>
              </a:rPr>
              <a:t>No “</a:t>
            </a:r>
            <a:r>
              <a:rPr lang="en-US" altLang="ja-JP" sz="3200" dirty="0" err="1" smtClean="0">
                <a:solidFill>
                  <a:srgbClr val="FF0000"/>
                </a:solidFill>
                <a:latin typeface="Symbol" pitchFamily="18" charset="2"/>
              </a:rPr>
              <a:t>L</a:t>
            </a:r>
            <a:r>
              <a:rPr lang="en-US" altLang="ja-JP" sz="3200" baseline="-25000" dirty="0" err="1" smtClean="0">
                <a:solidFill>
                  <a:srgbClr val="FF0000"/>
                </a:solidFill>
              </a:rPr>
              <a:t>c</a:t>
            </a:r>
            <a:r>
              <a:rPr lang="en-US" altLang="ja-JP" sz="3200" baseline="30000" dirty="0" smtClean="0">
                <a:solidFill>
                  <a:srgbClr val="FF0000"/>
                </a:solidFill>
              </a:rPr>
              <a:t>+</a:t>
            </a:r>
            <a:r>
              <a:rPr lang="en-US" altLang="ja-JP" sz="3200" dirty="0" smtClean="0">
                <a:solidFill>
                  <a:srgbClr val="FF0000"/>
                </a:solidFill>
                <a:latin typeface="Symbol" pitchFamily="18" charset="2"/>
              </a:rPr>
              <a:t> p</a:t>
            </a:r>
            <a:r>
              <a:rPr lang="en-US" altLang="ja-JP" sz="3200" baseline="30000" dirty="0" smtClean="0">
                <a:solidFill>
                  <a:srgbClr val="FF0000"/>
                </a:solidFill>
                <a:latin typeface="Symbol" pitchFamily="18" charset="2"/>
              </a:rPr>
              <a:t>+ </a:t>
            </a:r>
            <a:r>
              <a:rPr lang="en-US" altLang="ja-JP" sz="3200" dirty="0" smtClean="0">
                <a:solidFill>
                  <a:srgbClr val="FF0000"/>
                </a:solidFill>
                <a:latin typeface="Symbol" pitchFamily="18" charset="2"/>
              </a:rPr>
              <a:t>p</a:t>
            </a:r>
            <a:r>
              <a:rPr lang="en-US" altLang="ja-JP" sz="3200" baseline="30000" dirty="0" smtClean="0">
                <a:solidFill>
                  <a:srgbClr val="FF0000"/>
                </a:solidFill>
                <a:latin typeface="Symbol" pitchFamily="18" charset="2"/>
              </a:rPr>
              <a:t>-</a:t>
            </a:r>
            <a:r>
              <a:rPr lang="en-US" altLang="ja-JP" sz="2900" dirty="0" smtClean="0">
                <a:solidFill>
                  <a:srgbClr val="FF0000"/>
                </a:solidFill>
                <a:latin typeface="Times New Roman"/>
                <a:ea typeface="ＭＳ Ｐゴシック"/>
              </a:rPr>
              <a:t> gated”</a:t>
            </a:r>
            <a:endParaRPr lang="en-US" altLang="ja-JP" sz="2900" dirty="0">
              <a:solidFill>
                <a:srgbClr val="FF0000"/>
              </a:solidFill>
              <a:latin typeface="Times New Roman"/>
              <a:ea typeface="ＭＳ Ｐゴシック"/>
            </a:endParaRPr>
          </a:p>
          <a:p>
            <a:pPr lvl="0"/>
            <a:r>
              <a:rPr lang="en-US" altLang="ja-JP" sz="2900" dirty="0">
                <a:solidFill>
                  <a:prstClr val="black"/>
                </a:solidFill>
                <a:ea typeface="ＭＳ Ｐゴシック"/>
              </a:rPr>
              <a:t>Continuum background shape  around </a:t>
            </a:r>
            <a:r>
              <a:rPr lang="en-US" altLang="ja-JP" sz="2900" dirty="0" err="1">
                <a:solidFill>
                  <a:prstClr val="black"/>
                </a:solidFill>
                <a:latin typeface="Symbol" pitchFamily="18" charset="2"/>
                <a:ea typeface="ＭＳ Ｐゴシック"/>
              </a:rPr>
              <a:t>S</a:t>
            </a:r>
            <a:r>
              <a:rPr lang="en-US" altLang="ja-JP" sz="2900" baseline="-25000" dirty="0" err="1">
                <a:solidFill>
                  <a:prstClr val="black"/>
                </a:solidFill>
                <a:latin typeface="Times New Roman"/>
                <a:ea typeface="ＭＳ Ｐゴシック"/>
              </a:rPr>
              <a:t>c</a:t>
            </a:r>
            <a:r>
              <a:rPr lang="ja-JP" altLang="en-US" sz="2900" dirty="0">
                <a:solidFill>
                  <a:prstClr val="black"/>
                </a:solidFill>
                <a:latin typeface="Times New Roman"/>
                <a:ea typeface="ＭＳ Ｐゴシック"/>
              </a:rPr>
              <a:t> </a:t>
            </a:r>
            <a:r>
              <a:rPr lang="en-US" altLang="ja-JP" sz="2900" dirty="0">
                <a:solidFill>
                  <a:prstClr val="black"/>
                </a:solidFill>
                <a:latin typeface="Times New Roman"/>
                <a:ea typeface="ＭＳ Ｐゴシック"/>
              </a:rPr>
              <a:t>mass region</a:t>
            </a:r>
          </a:p>
          <a:p>
            <a:pPr lvl="0"/>
            <a:r>
              <a:rPr lang="en-US" altLang="ja-JP" sz="2900" dirty="0">
                <a:solidFill>
                  <a:prstClr val="black"/>
                </a:solidFill>
                <a:latin typeface="Times New Roman"/>
                <a:ea typeface="ＭＳ Ｐゴシック"/>
              </a:rPr>
              <a:t>Background events from </a:t>
            </a:r>
            <a:r>
              <a:rPr lang="en-US" altLang="ja-JP" sz="2900" dirty="0" err="1">
                <a:solidFill>
                  <a:prstClr val="black"/>
                </a:solidFill>
                <a:latin typeface="Symbol" pitchFamily="18" charset="2"/>
              </a:rPr>
              <a:t>L</a:t>
            </a:r>
            <a:r>
              <a:rPr lang="en-US" altLang="ja-JP" sz="2900" baseline="-25000" dirty="0" err="1">
                <a:solidFill>
                  <a:prstClr val="black"/>
                </a:solidFill>
              </a:rPr>
              <a:t>c</a:t>
            </a:r>
            <a:r>
              <a:rPr lang="en-US" altLang="ja-JP" sz="2900" baseline="-25000" dirty="0">
                <a:solidFill>
                  <a:prstClr val="black"/>
                </a:solidFill>
              </a:rPr>
              <a:t> </a:t>
            </a:r>
            <a:r>
              <a:rPr lang="en-US" altLang="ja-JP" sz="2900" dirty="0">
                <a:solidFill>
                  <a:prstClr val="black"/>
                </a:solidFill>
              </a:rPr>
              <a:t>were the same as of </a:t>
            </a:r>
            <a:r>
              <a:rPr lang="en-US" altLang="ja-JP" sz="2900" dirty="0">
                <a:solidFill>
                  <a:prstClr val="black"/>
                </a:solidFill>
                <a:latin typeface="Times New Roman"/>
                <a:ea typeface="ＭＳ Ｐゴシック"/>
              </a:rPr>
              <a:t>(</a:t>
            </a:r>
            <a:r>
              <a:rPr lang="en-US" altLang="ja-JP" sz="2900" dirty="0" err="1">
                <a:solidFill>
                  <a:prstClr val="black"/>
                </a:solidFill>
                <a:latin typeface="Times New Roman"/>
                <a:ea typeface="ＭＳ Ｐゴシック"/>
              </a:rPr>
              <a:t>K</a:t>
            </a:r>
            <a:r>
              <a:rPr lang="en-US" altLang="ja-JP" sz="2900" baseline="30000" dirty="0" err="1">
                <a:solidFill>
                  <a:prstClr val="black"/>
                </a:solidFill>
                <a:latin typeface="Times New Roman"/>
                <a:ea typeface="ＭＳ Ｐゴシック"/>
              </a:rPr>
              <a:t>+</a:t>
            </a:r>
            <a:r>
              <a:rPr lang="en-US" altLang="ja-JP" sz="2900" dirty="0" err="1">
                <a:solidFill>
                  <a:prstClr val="black"/>
                </a:solidFill>
                <a:latin typeface="Symbol" pitchFamily="18" charset="2"/>
                <a:ea typeface="ＭＳ Ｐゴシック"/>
              </a:rPr>
              <a:t>p</a:t>
            </a:r>
            <a:r>
              <a:rPr lang="en-US" altLang="ja-JP" sz="2900" baseline="30000" dirty="0" err="1">
                <a:solidFill>
                  <a:prstClr val="black"/>
                </a:solidFill>
                <a:latin typeface="Symbol" pitchFamily="18" charset="2"/>
                <a:ea typeface="ＭＳ Ｐゴシック"/>
              </a:rPr>
              <a:t>-</a:t>
            </a:r>
            <a:r>
              <a:rPr lang="en-US" altLang="ja-JP" sz="2900" dirty="0" err="1">
                <a:solidFill>
                  <a:prstClr val="black"/>
                </a:solidFill>
                <a:latin typeface="Symbol" pitchFamily="18" charset="2"/>
                <a:ea typeface="ＭＳ Ｐゴシック"/>
              </a:rPr>
              <a:t>p</a:t>
            </a:r>
            <a:r>
              <a:rPr lang="en-US" altLang="ja-JP" sz="2900" baseline="30000" dirty="0">
                <a:solidFill>
                  <a:prstClr val="black"/>
                </a:solidFill>
                <a:latin typeface="Symbol" pitchFamily="18" charset="2"/>
                <a:ea typeface="ＭＳ Ｐゴシック"/>
              </a:rPr>
              <a:t>-</a:t>
            </a:r>
            <a:r>
              <a:rPr lang="en-US" altLang="ja-JP" sz="2900" dirty="0">
                <a:solidFill>
                  <a:prstClr val="black"/>
                </a:solidFill>
                <a:latin typeface="Times New Roman"/>
                <a:ea typeface="ＭＳ Ｐゴシック"/>
              </a:rPr>
              <a:t>)</a:t>
            </a:r>
            <a:r>
              <a:rPr lang="ja-JP" altLang="en-US" sz="2900" dirty="0">
                <a:solidFill>
                  <a:prstClr val="black"/>
                </a:solidFill>
                <a:latin typeface="Times New Roman"/>
                <a:ea typeface="ＭＳ Ｐゴシック"/>
              </a:rPr>
              <a:t> </a:t>
            </a:r>
            <a:endParaRPr lang="en-US" altLang="ja-JP" sz="2900" dirty="0">
              <a:solidFill>
                <a:prstClr val="black"/>
              </a:solidFill>
              <a:latin typeface="Times New Roman"/>
              <a:ea typeface="ＭＳ Ｐゴシック"/>
            </a:endParaRPr>
          </a:p>
          <a:p>
            <a:pPr lvl="0"/>
            <a:r>
              <a:rPr lang="en-US" altLang="ja-JP" sz="2900" dirty="0">
                <a:solidFill>
                  <a:prstClr val="black"/>
                </a:solidFill>
                <a:ea typeface="ＭＳ Ｐゴシック"/>
              </a:rPr>
              <a:t>Better S/N of</a:t>
            </a:r>
            <a:r>
              <a:rPr lang="en-US" altLang="ja-JP" sz="2900" dirty="0">
                <a:solidFill>
                  <a:prstClr val="black"/>
                </a:solidFill>
                <a:latin typeface="Symbol" pitchFamily="18" charset="2"/>
                <a:ea typeface="ＭＳ Ｐゴシック"/>
              </a:rPr>
              <a:t> p</a:t>
            </a:r>
            <a:r>
              <a:rPr lang="en-US" altLang="ja-JP" sz="2900" baseline="30000" dirty="0">
                <a:solidFill>
                  <a:prstClr val="black"/>
                </a:solidFill>
                <a:latin typeface="Symbol" pitchFamily="18" charset="2"/>
                <a:ea typeface="ＭＳ Ｐゴシック"/>
              </a:rPr>
              <a:t>-</a:t>
            </a:r>
            <a:r>
              <a:rPr lang="en-US" altLang="ja-JP" sz="2900" dirty="0">
                <a:solidFill>
                  <a:prstClr val="black"/>
                </a:solidFill>
                <a:latin typeface="Times New Roman"/>
                <a:ea typeface="ＭＳ Ｐゴシック"/>
              </a:rPr>
              <a:t> tag. event than </a:t>
            </a:r>
            <a:r>
              <a:rPr lang="en-US" altLang="ja-JP" sz="2900" dirty="0">
                <a:solidFill>
                  <a:prstClr val="black"/>
                </a:solidFill>
                <a:latin typeface="Symbol" pitchFamily="18" charset="2"/>
                <a:ea typeface="ＭＳ Ｐゴシック"/>
              </a:rPr>
              <a:t>p</a:t>
            </a:r>
            <a:r>
              <a:rPr lang="en-US" altLang="ja-JP" sz="2900" baseline="30000" dirty="0">
                <a:solidFill>
                  <a:prstClr val="black"/>
                </a:solidFill>
                <a:latin typeface="Times New Roman"/>
                <a:ea typeface="ＭＳ Ｐゴシック"/>
              </a:rPr>
              <a:t>+</a:t>
            </a:r>
            <a:r>
              <a:rPr lang="en-US" altLang="ja-JP" sz="2900" dirty="0">
                <a:solidFill>
                  <a:prstClr val="black"/>
                </a:solidFill>
                <a:latin typeface="Times New Roman"/>
                <a:ea typeface="ＭＳ Ｐゴシック"/>
              </a:rPr>
              <a:t> tag.</a:t>
            </a:r>
          </a:p>
        </p:txBody>
      </p:sp>
      <p:sp>
        <p:nvSpPr>
          <p:cNvPr id="6" name="テキスト ボックス 5"/>
          <p:cNvSpPr txBox="1"/>
          <p:nvPr/>
        </p:nvSpPr>
        <p:spPr>
          <a:xfrm>
            <a:off x="1494980" y="909240"/>
            <a:ext cx="675185" cy="338554"/>
          </a:xfrm>
          <a:prstGeom prst="rect">
            <a:avLst/>
          </a:prstGeom>
          <a:solidFill>
            <a:schemeClr val="bg1"/>
          </a:solidFill>
          <a:ln>
            <a:solidFill>
              <a:schemeClr val="tx1"/>
            </a:solidFill>
          </a:ln>
        </p:spPr>
        <p:txBody>
          <a:bodyPr wrap="none" rtlCol="0">
            <a:spAutoFit/>
          </a:bodyPr>
          <a:lstStyle/>
          <a:p>
            <a:r>
              <a:rPr lang="en-US" altLang="ja-JP" sz="1600" b="1" dirty="0" smtClean="0">
                <a:solidFill>
                  <a:prstClr val="black"/>
                </a:solidFill>
                <a:latin typeface="Symbol" pitchFamily="18" charset="2"/>
              </a:rPr>
              <a:t>S</a:t>
            </a:r>
            <a:r>
              <a:rPr lang="en-US" altLang="ja-JP" sz="1600" b="1" baseline="-25000" dirty="0" smtClean="0">
                <a:solidFill>
                  <a:prstClr val="black"/>
                </a:solidFill>
              </a:rPr>
              <a:t>c</a:t>
            </a:r>
            <a:r>
              <a:rPr lang="en-US" altLang="ja-JP" sz="1600" b="1" baseline="30000" dirty="0" smtClean="0">
                <a:solidFill>
                  <a:prstClr val="black"/>
                </a:solidFill>
              </a:rPr>
              <a:t>0</a:t>
            </a:r>
            <a:r>
              <a:rPr lang="en-US" altLang="ja-JP" sz="1600" b="1" dirty="0" smtClean="0">
                <a:solidFill>
                  <a:prstClr val="black"/>
                </a:solidFill>
                <a:latin typeface="Symbol" pitchFamily="18" charset="2"/>
              </a:rPr>
              <a:t> p</a:t>
            </a:r>
            <a:r>
              <a:rPr lang="en-US" altLang="ja-JP" sz="1600" b="1" baseline="30000" dirty="0" smtClean="0">
                <a:solidFill>
                  <a:prstClr val="black"/>
                </a:solidFill>
                <a:latin typeface="Symbol" pitchFamily="18" charset="2"/>
              </a:rPr>
              <a:t>+</a:t>
            </a:r>
            <a:endParaRPr lang="ja-JP" altLang="en-US" sz="1600" b="1" baseline="30000" dirty="0">
              <a:solidFill>
                <a:prstClr val="black"/>
              </a:solidFill>
              <a:latin typeface="Symbol" pitchFamily="18" charset="2"/>
            </a:endParaRPr>
          </a:p>
        </p:txBody>
      </p:sp>
      <p:sp>
        <p:nvSpPr>
          <p:cNvPr id="11" name="テキスト ボックス 10"/>
          <p:cNvSpPr txBox="1"/>
          <p:nvPr/>
        </p:nvSpPr>
        <p:spPr>
          <a:xfrm>
            <a:off x="5183377" y="909760"/>
            <a:ext cx="763351" cy="338554"/>
          </a:xfrm>
          <a:prstGeom prst="rect">
            <a:avLst/>
          </a:prstGeom>
          <a:solidFill>
            <a:schemeClr val="bg1"/>
          </a:solidFill>
          <a:ln>
            <a:solidFill>
              <a:schemeClr val="tx1"/>
            </a:solidFill>
          </a:ln>
        </p:spPr>
        <p:txBody>
          <a:bodyPr wrap="none" rtlCol="0">
            <a:spAutoFit/>
          </a:bodyPr>
          <a:lstStyle/>
          <a:p>
            <a:r>
              <a:rPr lang="en-US" altLang="ja-JP" sz="1600" b="1" dirty="0" err="1" smtClean="0">
                <a:solidFill>
                  <a:prstClr val="black"/>
                </a:solidFill>
                <a:latin typeface="Symbol" pitchFamily="18" charset="2"/>
              </a:rPr>
              <a:t>S</a:t>
            </a:r>
            <a:r>
              <a:rPr lang="en-US" altLang="ja-JP" sz="1600" b="1" baseline="-25000" dirty="0" err="1" smtClean="0">
                <a:solidFill>
                  <a:prstClr val="black"/>
                </a:solidFill>
              </a:rPr>
              <a:t>c</a:t>
            </a:r>
            <a:r>
              <a:rPr lang="en-US" altLang="ja-JP" sz="1600" b="1" baseline="30000" dirty="0" smtClean="0">
                <a:solidFill>
                  <a:prstClr val="black"/>
                </a:solidFill>
              </a:rPr>
              <a:t>++</a:t>
            </a:r>
            <a:r>
              <a:rPr lang="en-US" altLang="ja-JP" sz="1600" b="1" dirty="0" smtClean="0">
                <a:solidFill>
                  <a:prstClr val="black"/>
                </a:solidFill>
                <a:latin typeface="Symbol" pitchFamily="18" charset="2"/>
              </a:rPr>
              <a:t> p</a:t>
            </a:r>
            <a:r>
              <a:rPr lang="en-US" altLang="ja-JP" sz="1600" b="1" baseline="30000" dirty="0" smtClean="0">
                <a:solidFill>
                  <a:prstClr val="black"/>
                </a:solidFill>
                <a:latin typeface="Symbol" pitchFamily="18" charset="2"/>
              </a:rPr>
              <a:t>-</a:t>
            </a:r>
            <a:endParaRPr lang="ja-JP" altLang="en-US" sz="1600" b="1" baseline="30000" dirty="0">
              <a:solidFill>
                <a:prstClr val="black"/>
              </a:solidFill>
              <a:latin typeface="Symbol" pitchFamily="18" charset="2"/>
            </a:endParaRPr>
          </a:p>
        </p:txBody>
      </p:sp>
      <p:sp>
        <p:nvSpPr>
          <p:cNvPr id="12" name="テキスト ボックス 11"/>
          <p:cNvSpPr txBox="1"/>
          <p:nvPr/>
        </p:nvSpPr>
        <p:spPr>
          <a:xfrm>
            <a:off x="1527127" y="3264538"/>
            <a:ext cx="925253" cy="338554"/>
          </a:xfrm>
          <a:prstGeom prst="rect">
            <a:avLst/>
          </a:prstGeom>
          <a:solidFill>
            <a:schemeClr val="bg1"/>
          </a:solidFill>
          <a:ln>
            <a:solidFill>
              <a:schemeClr val="tx1"/>
            </a:solidFill>
          </a:ln>
        </p:spPr>
        <p:txBody>
          <a:bodyPr wrap="none" rtlCol="0">
            <a:spAutoFit/>
          </a:bodyPr>
          <a:lstStyle/>
          <a:p>
            <a:r>
              <a:rPr lang="en-US" altLang="ja-JP" sz="1600" b="1" dirty="0" err="1" smtClean="0">
                <a:solidFill>
                  <a:prstClr val="black"/>
                </a:solidFill>
                <a:latin typeface="Symbol" pitchFamily="18" charset="2"/>
              </a:rPr>
              <a:t>L</a:t>
            </a:r>
            <a:r>
              <a:rPr lang="en-US" altLang="ja-JP" sz="1600" b="1" baseline="-25000" dirty="0" err="1" smtClean="0">
                <a:solidFill>
                  <a:prstClr val="black"/>
                </a:solidFill>
              </a:rPr>
              <a:t>c</a:t>
            </a:r>
            <a:r>
              <a:rPr lang="en-US" altLang="ja-JP" sz="1600" b="1" baseline="30000" dirty="0" smtClean="0">
                <a:solidFill>
                  <a:prstClr val="black"/>
                </a:solidFill>
              </a:rPr>
              <a:t>+</a:t>
            </a:r>
            <a:r>
              <a:rPr lang="en-US" altLang="ja-JP" sz="1600" b="1" dirty="0" smtClean="0">
                <a:solidFill>
                  <a:prstClr val="black"/>
                </a:solidFill>
                <a:latin typeface="Symbol" pitchFamily="18" charset="2"/>
              </a:rPr>
              <a:t> p</a:t>
            </a:r>
            <a:r>
              <a:rPr lang="en-US" altLang="ja-JP" sz="1600" b="1" baseline="30000" dirty="0" smtClean="0">
                <a:solidFill>
                  <a:prstClr val="black"/>
                </a:solidFill>
                <a:latin typeface="Symbol" pitchFamily="18" charset="2"/>
              </a:rPr>
              <a:t>+ </a:t>
            </a:r>
            <a:r>
              <a:rPr lang="en-US" altLang="ja-JP" sz="1600" b="1" dirty="0" smtClean="0">
                <a:solidFill>
                  <a:prstClr val="black"/>
                </a:solidFill>
                <a:latin typeface="Symbol" pitchFamily="18" charset="2"/>
              </a:rPr>
              <a:t>p</a:t>
            </a:r>
            <a:r>
              <a:rPr lang="en-US" altLang="ja-JP" sz="1600" b="1" baseline="30000" dirty="0" smtClean="0">
                <a:solidFill>
                  <a:prstClr val="black"/>
                </a:solidFill>
                <a:latin typeface="Symbol" pitchFamily="18" charset="2"/>
              </a:rPr>
              <a:t>-</a:t>
            </a:r>
            <a:endParaRPr lang="ja-JP" altLang="en-US" sz="1600" b="1" baseline="30000" dirty="0">
              <a:solidFill>
                <a:prstClr val="black"/>
              </a:solidFill>
              <a:latin typeface="Symbol" pitchFamily="18" charset="2"/>
            </a:endParaRPr>
          </a:p>
        </p:txBody>
      </p:sp>
      <p:sp>
        <p:nvSpPr>
          <p:cNvPr id="13" name="テキスト ボックス 12"/>
          <p:cNvSpPr txBox="1"/>
          <p:nvPr/>
        </p:nvSpPr>
        <p:spPr>
          <a:xfrm>
            <a:off x="5183377" y="3286024"/>
            <a:ext cx="566181" cy="338554"/>
          </a:xfrm>
          <a:prstGeom prst="rect">
            <a:avLst/>
          </a:prstGeom>
          <a:solidFill>
            <a:schemeClr val="bg1"/>
          </a:solidFill>
          <a:ln>
            <a:solidFill>
              <a:schemeClr val="tx1"/>
            </a:solidFill>
          </a:ln>
        </p:spPr>
        <p:txBody>
          <a:bodyPr wrap="none" rtlCol="0">
            <a:spAutoFit/>
          </a:bodyPr>
          <a:lstStyle/>
          <a:p>
            <a:r>
              <a:rPr lang="en-US" altLang="ja-JP" sz="1600" b="1" dirty="0" smtClean="0">
                <a:solidFill>
                  <a:prstClr val="black"/>
                </a:solidFill>
              </a:rPr>
              <a:t>p D</a:t>
            </a:r>
            <a:r>
              <a:rPr lang="en-US" altLang="ja-JP" sz="1600" b="1" baseline="30000" dirty="0" smtClean="0">
                <a:solidFill>
                  <a:prstClr val="black"/>
                </a:solidFill>
              </a:rPr>
              <a:t>0</a:t>
            </a:r>
            <a:endParaRPr lang="ja-JP" altLang="en-US" sz="1600" b="1" baseline="30000" dirty="0">
              <a:solidFill>
                <a:prstClr val="black"/>
              </a:solidFill>
            </a:endParaRPr>
          </a:p>
        </p:txBody>
      </p:sp>
      <p:sp>
        <p:nvSpPr>
          <p:cNvPr id="14" name="テキスト ボックス 13"/>
          <p:cNvSpPr txBox="1"/>
          <p:nvPr/>
        </p:nvSpPr>
        <p:spPr>
          <a:xfrm>
            <a:off x="2123728" y="1393031"/>
            <a:ext cx="402674" cy="307777"/>
          </a:xfrm>
          <a:prstGeom prst="rect">
            <a:avLst/>
          </a:prstGeom>
          <a:solidFill>
            <a:schemeClr val="bg1"/>
          </a:solidFill>
        </p:spPr>
        <p:txBody>
          <a:bodyPr wrap="none" rtlCol="0">
            <a:spAutoFit/>
          </a:bodyPr>
          <a:lstStyle/>
          <a:p>
            <a:r>
              <a:rPr lang="en-US" altLang="ja-JP" sz="1400" b="1" dirty="0" smtClean="0">
                <a:solidFill>
                  <a:prstClr val="black"/>
                </a:solidFill>
                <a:latin typeface="Symbol" pitchFamily="18" charset="2"/>
              </a:rPr>
              <a:t>S</a:t>
            </a:r>
            <a:r>
              <a:rPr lang="en-US" altLang="ja-JP" sz="1400" b="1" baseline="-25000" dirty="0" smtClean="0">
                <a:solidFill>
                  <a:prstClr val="black"/>
                </a:solidFill>
              </a:rPr>
              <a:t>c</a:t>
            </a:r>
            <a:r>
              <a:rPr lang="en-US" altLang="ja-JP" sz="1400" b="1" baseline="30000" dirty="0" smtClean="0">
                <a:solidFill>
                  <a:prstClr val="black"/>
                </a:solidFill>
              </a:rPr>
              <a:t>0</a:t>
            </a:r>
            <a:endParaRPr lang="ja-JP" altLang="en-US" sz="1400" b="1" dirty="0">
              <a:solidFill>
                <a:srgbClr val="FF0000"/>
              </a:solidFill>
            </a:endParaRPr>
          </a:p>
        </p:txBody>
      </p:sp>
      <p:sp>
        <p:nvSpPr>
          <p:cNvPr id="15" name="テキスト ボックス 14"/>
          <p:cNvSpPr txBox="1"/>
          <p:nvPr/>
        </p:nvSpPr>
        <p:spPr>
          <a:xfrm>
            <a:off x="5724128" y="1465039"/>
            <a:ext cx="481222" cy="307777"/>
          </a:xfrm>
          <a:prstGeom prst="rect">
            <a:avLst/>
          </a:prstGeom>
          <a:solidFill>
            <a:schemeClr val="bg1"/>
          </a:solidFill>
        </p:spPr>
        <p:txBody>
          <a:bodyPr wrap="none" rtlCol="0">
            <a:spAutoFit/>
          </a:bodyPr>
          <a:lstStyle/>
          <a:p>
            <a:r>
              <a:rPr lang="en-US" altLang="ja-JP" sz="1400" b="1" dirty="0" err="1" smtClean="0">
                <a:solidFill>
                  <a:prstClr val="black"/>
                </a:solidFill>
                <a:latin typeface="Symbol" pitchFamily="18" charset="2"/>
              </a:rPr>
              <a:t>S</a:t>
            </a:r>
            <a:r>
              <a:rPr lang="en-US" altLang="ja-JP" sz="1400" b="1" baseline="-25000" dirty="0" err="1" smtClean="0">
                <a:solidFill>
                  <a:prstClr val="black"/>
                </a:solidFill>
              </a:rPr>
              <a:t>c</a:t>
            </a:r>
            <a:r>
              <a:rPr lang="en-US" altLang="ja-JP" sz="1400" b="1" baseline="30000" dirty="0" smtClean="0">
                <a:solidFill>
                  <a:prstClr val="black"/>
                </a:solidFill>
              </a:rPr>
              <a:t>++</a:t>
            </a:r>
            <a:endParaRPr lang="ja-JP" altLang="en-US" sz="1400" b="1" dirty="0">
              <a:solidFill>
                <a:srgbClr val="FF0000"/>
              </a:solidFill>
            </a:endParaRPr>
          </a:p>
        </p:txBody>
      </p:sp>
      <p:sp>
        <p:nvSpPr>
          <p:cNvPr id="20" name="テキスト ボックス 19"/>
          <p:cNvSpPr txBox="1"/>
          <p:nvPr/>
        </p:nvSpPr>
        <p:spPr>
          <a:xfrm>
            <a:off x="2845930" y="3429000"/>
            <a:ext cx="429926" cy="307777"/>
          </a:xfrm>
          <a:prstGeom prst="rect">
            <a:avLst/>
          </a:prstGeom>
          <a:solidFill>
            <a:schemeClr val="bg1"/>
          </a:solidFill>
        </p:spPr>
        <p:txBody>
          <a:bodyPr wrap="none" rtlCol="0">
            <a:spAutoFit/>
          </a:bodyPr>
          <a:lstStyle/>
          <a:p>
            <a:r>
              <a:rPr lang="en-US" altLang="ja-JP" sz="1400" b="1" dirty="0" err="1" smtClean="0">
                <a:solidFill>
                  <a:prstClr val="black"/>
                </a:solidFill>
                <a:latin typeface="Symbol" pitchFamily="18" charset="2"/>
              </a:rPr>
              <a:t>L</a:t>
            </a:r>
            <a:r>
              <a:rPr lang="en-US" altLang="ja-JP" sz="1400" b="1" baseline="-25000" dirty="0" err="1" smtClean="0">
                <a:solidFill>
                  <a:prstClr val="black"/>
                </a:solidFill>
              </a:rPr>
              <a:t>c</a:t>
            </a:r>
            <a:r>
              <a:rPr lang="en-US" altLang="ja-JP" sz="1400" b="1" baseline="30000" dirty="0">
                <a:solidFill>
                  <a:prstClr val="black"/>
                </a:solidFill>
              </a:rPr>
              <a:t>+</a:t>
            </a:r>
            <a:endParaRPr lang="ja-JP" altLang="en-US" sz="1400" b="1" dirty="0">
              <a:solidFill>
                <a:srgbClr val="FF0000"/>
              </a:solidFill>
            </a:endParaRPr>
          </a:p>
        </p:txBody>
      </p:sp>
      <p:sp>
        <p:nvSpPr>
          <p:cNvPr id="21" name="テキスト ボックス 20"/>
          <p:cNvSpPr txBox="1"/>
          <p:nvPr/>
        </p:nvSpPr>
        <p:spPr>
          <a:xfrm>
            <a:off x="6934484" y="3337247"/>
            <a:ext cx="373820" cy="307777"/>
          </a:xfrm>
          <a:prstGeom prst="rect">
            <a:avLst/>
          </a:prstGeom>
          <a:solidFill>
            <a:schemeClr val="bg1"/>
          </a:solidFill>
        </p:spPr>
        <p:txBody>
          <a:bodyPr wrap="none" rtlCol="0">
            <a:spAutoFit/>
          </a:bodyPr>
          <a:lstStyle/>
          <a:p>
            <a:r>
              <a:rPr lang="en-US" altLang="ja-JP" sz="1400" b="1" dirty="0" smtClean="0">
                <a:solidFill>
                  <a:prstClr val="black"/>
                </a:solidFill>
                <a:cs typeface="Times New Roman" pitchFamily="18" charset="0"/>
              </a:rPr>
              <a:t>D</a:t>
            </a:r>
            <a:r>
              <a:rPr lang="en-US" altLang="ja-JP" sz="1400" b="1" baseline="30000" dirty="0" smtClean="0">
                <a:solidFill>
                  <a:prstClr val="black"/>
                </a:solidFill>
                <a:cs typeface="Times New Roman" pitchFamily="18" charset="0"/>
              </a:rPr>
              <a:t>0</a:t>
            </a:r>
            <a:endParaRPr lang="ja-JP" altLang="en-US" sz="1400" b="1" baseline="30000" dirty="0">
              <a:solidFill>
                <a:srgbClr val="FF0000"/>
              </a:solidFill>
              <a:cs typeface="Times New Roman" pitchFamily="18" charset="0"/>
            </a:endParaRPr>
          </a:p>
        </p:txBody>
      </p:sp>
      <p:sp>
        <p:nvSpPr>
          <p:cNvPr id="16" name="スライド番号プレースホルダ 15"/>
          <p:cNvSpPr>
            <a:spLocks noGrp="1"/>
          </p:cNvSpPr>
          <p:nvPr>
            <p:ph type="sldNum" sz="quarter" idx="12"/>
          </p:nvPr>
        </p:nvSpPr>
        <p:spPr/>
        <p:txBody>
          <a:bodyPr/>
          <a:lstStyle/>
          <a:p>
            <a:fld id="{D2D8002D-B5B0-4BAC-B1F6-782DDCCE6D9C}" type="slidenum">
              <a:rPr lang="ja-JP" altLang="en-US" smtClean="0">
                <a:solidFill>
                  <a:prstClr val="black"/>
                </a:solidFill>
              </a:rPr>
              <a:pPr/>
              <a:t>77</a:t>
            </a:fld>
            <a:endParaRPr lang="ja-JP" altLang="en-US" dirty="0">
              <a:solidFill>
                <a:prstClr val="black"/>
              </a:solidFill>
            </a:endParaRPr>
          </a:p>
        </p:txBody>
      </p:sp>
    </p:spTree>
    <p:extLst>
      <p:ext uri="{BB962C8B-B14F-4D97-AF65-F5344CB8AC3E}">
        <p14:creationId xmlns:p14="http://schemas.microsoft.com/office/powerpoint/2010/main" val="120467623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Study condition</a:t>
            </a:r>
            <a:endParaRPr kumimoji="1" lang="ja-JP" altLang="en-US" dirty="0"/>
          </a:p>
        </p:txBody>
      </p:sp>
      <p:sp>
        <p:nvSpPr>
          <p:cNvPr id="3" name="コンテンツ プレースホルダー 2"/>
          <p:cNvSpPr>
            <a:spLocks noGrp="1"/>
          </p:cNvSpPr>
          <p:nvPr>
            <p:ph idx="1"/>
          </p:nvPr>
        </p:nvSpPr>
        <p:spPr>
          <a:xfrm>
            <a:off x="323528" y="1196752"/>
            <a:ext cx="8712968" cy="4896544"/>
          </a:xfrm>
        </p:spPr>
        <p:txBody>
          <a:bodyPr>
            <a:normAutofit fontScale="85000" lnSpcReduction="10000"/>
          </a:bodyPr>
          <a:lstStyle/>
          <a:p>
            <a:pPr marL="514350" indent="-457200"/>
            <a:r>
              <a:rPr lang="en-US" altLang="ja-JP" dirty="0" smtClean="0">
                <a:ea typeface="ＭＳ Ｐゴシック" pitchFamily="50" charset="-128"/>
              </a:rPr>
              <a:t>Assumed decay mode for </a:t>
            </a:r>
            <a:r>
              <a:rPr lang="en-US" altLang="ja-JP" dirty="0" err="1" smtClean="0">
                <a:latin typeface="Symbol" pitchFamily="18" charset="2"/>
                <a:ea typeface="ＭＳ Ｐゴシック" pitchFamily="50" charset="-128"/>
              </a:rPr>
              <a:t>L</a:t>
            </a:r>
            <a:r>
              <a:rPr lang="en-US" altLang="ja-JP" baseline="-25000" dirty="0" err="1" smtClean="0">
                <a:ea typeface="ＭＳ Ｐゴシック" pitchFamily="50" charset="-128"/>
              </a:rPr>
              <a:t>c</a:t>
            </a:r>
            <a:r>
              <a:rPr lang="en-US" altLang="ja-JP" dirty="0" smtClean="0">
                <a:ea typeface="ＭＳ Ｐゴシック" pitchFamily="50" charset="-128"/>
              </a:rPr>
              <a:t>*</a:t>
            </a:r>
            <a:r>
              <a:rPr lang="en-US" altLang="ja-JP" baseline="30000" dirty="0" smtClean="0">
                <a:ea typeface="ＭＳ Ｐゴシック" pitchFamily="50" charset="-128"/>
              </a:rPr>
              <a:t>+</a:t>
            </a:r>
            <a:r>
              <a:rPr lang="en-US" altLang="ja-JP" dirty="0" smtClean="0">
                <a:ea typeface="ＭＳ Ｐゴシック" pitchFamily="50" charset="-128"/>
              </a:rPr>
              <a:t>(J</a:t>
            </a:r>
            <a:r>
              <a:rPr lang="en-US" altLang="ja-JP" baseline="30000" dirty="0" smtClean="0">
                <a:ea typeface="ＭＳ Ｐゴシック" pitchFamily="50" charset="-128"/>
              </a:rPr>
              <a:t>P</a:t>
            </a:r>
            <a:r>
              <a:rPr lang="en-US" altLang="ja-JP" dirty="0" smtClean="0">
                <a:ea typeface="ＭＳ Ｐゴシック" pitchFamily="50" charset="-128"/>
              </a:rPr>
              <a:t> = 3/2</a:t>
            </a:r>
            <a:r>
              <a:rPr lang="en-US" altLang="ja-JP" baseline="30000" dirty="0" smtClean="0">
                <a:ea typeface="ＭＳ Ｐゴシック" pitchFamily="50" charset="-128"/>
              </a:rPr>
              <a:t>+</a:t>
            </a:r>
            <a:r>
              <a:rPr lang="en-US" altLang="ja-JP" dirty="0" smtClean="0">
                <a:ea typeface="ＭＳ Ｐゴシック" pitchFamily="50" charset="-128"/>
              </a:rPr>
              <a:t>, M = 2.94 GeV/c</a:t>
            </a:r>
            <a:r>
              <a:rPr lang="en-US" altLang="ja-JP" baseline="30000" dirty="0" smtClean="0">
                <a:ea typeface="ＭＳ Ｐゴシック" pitchFamily="50" charset="-128"/>
              </a:rPr>
              <a:t>2</a:t>
            </a:r>
            <a:r>
              <a:rPr lang="en-US" altLang="ja-JP" dirty="0" smtClean="0">
                <a:ea typeface="ＭＳ Ｐゴシック" pitchFamily="50" charset="-128"/>
              </a:rPr>
              <a:t>)</a:t>
            </a:r>
          </a:p>
          <a:p>
            <a:pPr marL="914400" lvl="1" indent="-457200"/>
            <a:r>
              <a:rPr lang="en-US" altLang="ja-JP" dirty="0">
                <a:ea typeface="ＭＳ Ｐゴシック" pitchFamily="50" charset="-128"/>
              </a:rPr>
              <a:t>N</a:t>
            </a:r>
            <a:r>
              <a:rPr lang="en-US" altLang="ja-JP" dirty="0" smtClean="0">
                <a:ea typeface="ＭＳ Ｐゴシック" pitchFamily="50" charset="-128"/>
              </a:rPr>
              <a:t> + D: </a:t>
            </a:r>
            <a:r>
              <a:rPr lang="en-US" altLang="ja-JP" dirty="0" smtClean="0">
                <a:latin typeface="Symbol" pitchFamily="18" charset="2"/>
                <a:ea typeface="ＭＳ Ｐゴシック" pitchFamily="50" charset="-128"/>
              </a:rPr>
              <a:t>G</a:t>
            </a:r>
            <a:r>
              <a:rPr lang="en-US" altLang="ja-JP" dirty="0" smtClean="0">
                <a:ea typeface="ＭＳ Ｐゴシック" pitchFamily="50" charset="-128"/>
              </a:rPr>
              <a:t> = 0.4 </a:t>
            </a:r>
            <a:r>
              <a:rPr lang="ja-JP" altLang="en-US" dirty="0" smtClean="0">
                <a:ea typeface="ＭＳ Ｐゴシック" pitchFamily="50" charset="-128"/>
              </a:rPr>
              <a:t>⇒ </a:t>
            </a:r>
            <a:r>
              <a:rPr lang="en-US" altLang="ja-JP" dirty="0" smtClean="0">
                <a:solidFill>
                  <a:schemeClr val="tx2"/>
                </a:solidFill>
                <a:ea typeface="ＭＳ Ｐゴシック" pitchFamily="50" charset="-128"/>
              </a:rPr>
              <a:t>p D</a:t>
            </a:r>
            <a:r>
              <a:rPr lang="en-US" altLang="ja-JP" baseline="30000" dirty="0" smtClean="0">
                <a:solidFill>
                  <a:schemeClr val="tx2"/>
                </a:solidFill>
                <a:ea typeface="ＭＳ Ｐゴシック" pitchFamily="50" charset="-128"/>
              </a:rPr>
              <a:t>0</a:t>
            </a:r>
            <a:r>
              <a:rPr lang="en-US" altLang="ja-JP" dirty="0" smtClean="0">
                <a:solidFill>
                  <a:schemeClr val="tx2"/>
                </a:solidFill>
                <a:ea typeface="ＭＳ Ｐゴシック" pitchFamily="50" charset="-128"/>
              </a:rPr>
              <a:t>: 0.2</a:t>
            </a:r>
            <a:r>
              <a:rPr lang="en-US" altLang="ja-JP" dirty="0" smtClean="0">
                <a:ea typeface="ＭＳ Ｐゴシック" pitchFamily="50" charset="-128"/>
              </a:rPr>
              <a:t>, n D</a:t>
            </a:r>
            <a:r>
              <a:rPr lang="en-US" altLang="ja-JP" baseline="30000" dirty="0" smtClean="0">
                <a:ea typeface="ＭＳ Ｐゴシック" pitchFamily="50" charset="-128"/>
              </a:rPr>
              <a:t>+</a:t>
            </a:r>
            <a:r>
              <a:rPr lang="en-US" altLang="ja-JP" dirty="0" smtClean="0">
                <a:ea typeface="ＭＳ Ｐゴシック" pitchFamily="50" charset="-128"/>
              </a:rPr>
              <a:t> :0.2</a:t>
            </a:r>
          </a:p>
          <a:p>
            <a:pPr marL="914400" lvl="1" indent="-457200"/>
            <a:r>
              <a:rPr lang="en-US" altLang="ja-JP" dirty="0" err="1" smtClean="0">
                <a:latin typeface="Symbol" pitchFamily="18" charset="2"/>
                <a:ea typeface="ＭＳ Ｐゴシック" pitchFamily="50" charset="-128"/>
              </a:rPr>
              <a:t>S</a:t>
            </a:r>
            <a:r>
              <a:rPr lang="en-US" altLang="ja-JP" baseline="-25000" dirty="0" err="1" smtClean="0">
                <a:ea typeface="ＭＳ Ｐゴシック" pitchFamily="50" charset="-128"/>
              </a:rPr>
              <a:t>c</a:t>
            </a:r>
            <a:r>
              <a:rPr lang="en-US" altLang="ja-JP" dirty="0" smtClean="0">
                <a:ea typeface="ＭＳ Ｐゴシック" pitchFamily="50" charset="-128"/>
              </a:rPr>
              <a:t> </a:t>
            </a:r>
            <a:r>
              <a:rPr lang="en-US" altLang="ja-JP" dirty="0">
                <a:ea typeface="ＭＳ Ｐゴシック" pitchFamily="50" charset="-128"/>
              </a:rPr>
              <a:t>+ </a:t>
            </a:r>
            <a:r>
              <a:rPr lang="en-US" altLang="ja-JP" dirty="0" smtClean="0">
                <a:latin typeface="Symbol" pitchFamily="18" charset="2"/>
                <a:ea typeface="ＭＳ Ｐゴシック" pitchFamily="50" charset="-128"/>
              </a:rPr>
              <a:t>p</a:t>
            </a:r>
            <a:r>
              <a:rPr lang="en-US" altLang="ja-JP" dirty="0" smtClean="0">
                <a:ea typeface="ＭＳ Ｐゴシック" pitchFamily="50" charset="-128"/>
              </a:rPr>
              <a:t>: </a:t>
            </a:r>
            <a:r>
              <a:rPr lang="en-US" altLang="ja-JP" dirty="0">
                <a:latin typeface="Symbol" pitchFamily="18" charset="2"/>
                <a:ea typeface="ＭＳ Ｐゴシック" pitchFamily="50" charset="-128"/>
              </a:rPr>
              <a:t>G</a:t>
            </a:r>
            <a:r>
              <a:rPr lang="en-US" altLang="ja-JP" dirty="0">
                <a:ea typeface="ＭＳ Ｐゴシック" pitchFamily="50" charset="-128"/>
              </a:rPr>
              <a:t> = 0.4 </a:t>
            </a:r>
            <a:r>
              <a:rPr lang="ja-JP" altLang="en-US" dirty="0">
                <a:ea typeface="ＭＳ Ｐゴシック" pitchFamily="50" charset="-128"/>
              </a:rPr>
              <a:t>⇒ </a:t>
            </a:r>
            <a:r>
              <a:rPr lang="en-US" altLang="ja-JP" dirty="0" smtClean="0">
                <a:solidFill>
                  <a:schemeClr val="tx2"/>
                </a:solidFill>
                <a:latin typeface="Symbol" pitchFamily="18" charset="2"/>
                <a:ea typeface="ＭＳ Ｐゴシック" pitchFamily="50" charset="-128"/>
              </a:rPr>
              <a:t>S</a:t>
            </a:r>
            <a:r>
              <a:rPr lang="en-US" altLang="ja-JP" baseline="-25000" dirty="0" smtClean="0">
                <a:solidFill>
                  <a:schemeClr val="tx2"/>
                </a:solidFill>
                <a:ea typeface="ＭＳ Ｐゴシック" pitchFamily="50" charset="-128"/>
              </a:rPr>
              <a:t>c</a:t>
            </a:r>
            <a:r>
              <a:rPr lang="en-US" altLang="ja-JP" baseline="30000" dirty="0" smtClean="0">
                <a:solidFill>
                  <a:schemeClr val="tx2"/>
                </a:solidFill>
                <a:ea typeface="ＭＳ Ｐゴシック" pitchFamily="50" charset="-128"/>
              </a:rPr>
              <a:t>++</a:t>
            </a:r>
            <a:r>
              <a:rPr lang="en-US" altLang="ja-JP" dirty="0" smtClean="0">
                <a:solidFill>
                  <a:schemeClr val="tx2"/>
                </a:solidFill>
                <a:ea typeface="ＭＳ Ｐゴシック" pitchFamily="50" charset="-128"/>
              </a:rPr>
              <a:t> </a:t>
            </a:r>
            <a:r>
              <a:rPr lang="en-US" altLang="ja-JP" dirty="0" smtClean="0">
                <a:solidFill>
                  <a:schemeClr val="tx2"/>
                </a:solidFill>
                <a:latin typeface="Symbol" pitchFamily="18" charset="2"/>
                <a:ea typeface="ＭＳ Ｐゴシック" pitchFamily="50" charset="-128"/>
              </a:rPr>
              <a:t>p</a:t>
            </a:r>
            <a:r>
              <a:rPr lang="en-US" altLang="ja-JP" baseline="30000" dirty="0" smtClean="0">
                <a:solidFill>
                  <a:schemeClr val="tx2"/>
                </a:solidFill>
                <a:latin typeface="Symbol" pitchFamily="18" charset="2"/>
                <a:ea typeface="ＭＳ Ｐゴシック" pitchFamily="50" charset="-128"/>
              </a:rPr>
              <a:t>-</a:t>
            </a:r>
            <a:r>
              <a:rPr lang="en-US" altLang="ja-JP" dirty="0" smtClean="0">
                <a:solidFill>
                  <a:schemeClr val="tx2"/>
                </a:solidFill>
                <a:ea typeface="ＭＳ Ｐゴシック" pitchFamily="50" charset="-128"/>
              </a:rPr>
              <a:t>: 0.4/3</a:t>
            </a:r>
            <a:r>
              <a:rPr lang="en-US" altLang="ja-JP" dirty="0" smtClean="0">
                <a:ea typeface="ＭＳ Ｐゴシック" pitchFamily="50" charset="-128"/>
              </a:rPr>
              <a:t>, </a:t>
            </a:r>
            <a:r>
              <a:rPr lang="en-US" altLang="ja-JP" dirty="0" smtClean="0">
                <a:latin typeface="Symbol" pitchFamily="18" charset="2"/>
                <a:ea typeface="ＭＳ Ｐゴシック" pitchFamily="50" charset="-128"/>
              </a:rPr>
              <a:t>S</a:t>
            </a:r>
            <a:r>
              <a:rPr lang="en-US" altLang="ja-JP" baseline="-25000" dirty="0" smtClean="0">
                <a:ea typeface="ＭＳ Ｐゴシック" pitchFamily="50" charset="-128"/>
              </a:rPr>
              <a:t>c</a:t>
            </a:r>
            <a:r>
              <a:rPr lang="en-US" altLang="ja-JP" baseline="30000" dirty="0" smtClean="0">
                <a:ea typeface="ＭＳ Ｐゴシック" pitchFamily="50" charset="-128"/>
              </a:rPr>
              <a:t>+</a:t>
            </a:r>
            <a:r>
              <a:rPr lang="en-US" altLang="ja-JP" dirty="0" smtClean="0">
                <a:ea typeface="ＭＳ Ｐゴシック" pitchFamily="50" charset="-128"/>
              </a:rPr>
              <a:t> </a:t>
            </a:r>
            <a:r>
              <a:rPr lang="en-US" altLang="ja-JP" dirty="0" smtClean="0">
                <a:latin typeface="Symbol" pitchFamily="18" charset="2"/>
                <a:ea typeface="ＭＳ Ｐゴシック" pitchFamily="50" charset="-128"/>
              </a:rPr>
              <a:t>p</a:t>
            </a:r>
            <a:r>
              <a:rPr lang="en-US" altLang="ja-JP" baseline="30000" dirty="0" smtClean="0">
                <a:latin typeface="Symbol" pitchFamily="18" charset="2"/>
                <a:ea typeface="ＭＳ Ｐゴシック" pitchFamily="50" charset="-128"/>
              </a:rPr>
              <a:t>0</a:t>
            </a:r>
            <a:r>
              <a:rPr lang="en-US" altLang="ja-JP" dirty="0" smtClean="0">
                <a:ea typeface="ＭＳ Ｐゴシック" pitchFamily="50" charset="-128"/>
              </a:rPr>
              <a:t>: 0.4/3, </a:t>
            </a:r>
            <a:r>
              <a:rPr lang="en-US" altLang="ja-JP" dirty="0" smtClean="0">
                <a:solidFill>
                  <a:schemeClr val="tx2"/>
                </a:solidFill>
                <a:latin typeface="Symbol" pitchFamily="18" charset="2"/>
                <a:ea typeface="ＭＳ Ｐゴシック" pitchFamily="50" charset="-128"/>
              </a:rPr>
              <a:t>S</a:t>
            </a:r>
            <a:r>
              <a:rPr lang="en-US" altLang="ja-JP" baseline="-25000" dirty="0" smtClean="0">
                <a:solidFill>
                  <a:schemeClr val="tx2"/>
                </a:solidFill>
                <a:ea typeface="ＭＳ Ｐゴシック" pitchFamily="50" charset="-128"/>
              </a:rPr>
              <a:t>c</a:t>
            </a:r>
            <a:r>
              <a:rPr lang="en-US" altLang="ja-JP" baseline="30000" dirty="0" smtClean="0">
                <a:solidFill>
                  <a:schemeClr val="tx2"/>
                </a:solidFill>
                <a:ea typeface="ＭＳ Ｐゴシック" pitchFamily="50" charset="-128"/>
              </a:rPr>
              <a:t>0</a:t>
            </a:r>
            <a:r>
              <a:rPr lang="en-US" altLang="ja-JP" dirty="0" smtClean="0">
                <a:solidFill>
                  <a:schemeClr val="tx2"/>
                </a:solidFill>
                <a:ea typeface="ＭＳ Ｐゴシック" pitchFamily="50" charset="-128"/>
              </a:rPr>
              <a:t> </a:t>
            </a:r>
            <a:r>
              <a:rPr lang="en-US" altLang="ja-JP" dirty="0" smtClean="0">
                <a:solidFill>
                  <a:schemeClr val="tx2"/>
                </a:solidFill>
                <a:latin typeface="Symbol" pitchFamily="18" charset="2"/>
                <a:ea typeface="ＭＳ Ｐゴシック" pitchFamily="50" charset="-128"/>
              </a:rPr>
              <a:t>p</a:t>
            </a:r>
            <a:r>
              <a:rPr lang="en-US" altLang="ja-JP" baseline="30000" dirty="0" smtClean="0">
                <a:solidFill>
                  <a:schemeClr val="tx2"/>
                </a:solidFill>
                <a:latin typeface="Symbol" pitchFamily="18" charset="2"/>
                <a:ea typeface="ＭＳ Ｐゴシック" pitchFamily="50" charset="-128"/>
              </a:rPr>
              <a:t>+</a:t>
            </a:r>
            <a:r>
              <a:rPr lang="en-US" altLang="ja-JP" dirty="0" smtClean="0">
                <a:solidFill>
                  <a:schemeClr val="tx2"/>
                </a:solidFill>
                <a:ea typeface="ＭＳ Ｐゴシック" pitchFamily="50" charset="-128"/>
              </a:rPr>
              <a:t>: 0.4/3</a:t>
            </a:r>
          </a:p>
          <a:p>
            <a:pPr marL="1314450" lvl="2" indent="-457200"/>
            <a:r>
              <a:rPr lang="en-US" altLang="ja-JP" dirty="0" smtClean="0">
                <a:latin typeface="+mn-lt"/>
                <a:ea typeface="ＭＳ Ｐゴシック" pitchFamily="50" charset="-128"/>
              </a:rPr>
              <a:t>Decay to </a:t>
            </a:r>
            <a:r>
              <a:rPr lang="en-US" altLang="ja-JP" dirty="0" err="1" smtClean="0">
                <a:latin typeface="Symbol" pitchFamily="18" charset="2"/>
                <a:ea typeface="ＭＳ Ｐゴシック" pitchFamily="50" charset="-128"/>
              </a:rPr>
              <a:t>S</a:t>
            </a:r>
            <a:r>
              <a:rPr lang="en-US" altLang="ja-JP" baseline="-25000" dirty="0" err="1" smtClean="0">
                <a:latin typeface="+mn-lt"/>
                <a:ea typeface="ＭＳ Ｐゴシック" pitchFamily="50" charset="-128"/>
              </a:rPr>
              <a:t>c</a:t>
            </a:r>
            <a:r>
              <a:rPr lang="en-US" altLang="ja-JP" dirty="0" smtClean="0">
                <a:latin typeface="+mn-lt"/>
                <a:ea typeface="ＭＳ Ｐゴシック" pitchFamily="50" charset="-128"/>
              </a:rPr>
              <a:t>(2455)</a:t>
            </a:r>
            <a:r>
              <a:rPr lang="ja-JP" altLang="en-US" dirty="0">
                <a:latin typeface="+mn-lt"/>
                <a:ea typeface="ＭＳ Ｐゴシック" pitchFamily="50" charset="-128"/>
              </a:rPr>
              <a:t> </a:t>
            </a:r>
            <a:r>
              <a:rPr lang="en-US" altLang="ja-JP" dirty="0" smtClean="0">
                <a:latin typeface="+mn-lt"/>
                <a:ea typeface="ＭＳ Ｐゴシック" pitchFamily="50" charset="-128"/>
              </a:rPr>
              <a:t>assumed</a:t>
            </a:r>
          </a:p>
          <a:p>
            <a:pPr marL="914400" lvl="1" indent="-457200"/>
            <a:r>
              <a:rPr lang="en-US" altLang="ja-JP" dirty="0" err="1" smtClean="0">
                <a:latin typeface="Symbol" pitchFamily="18" charset="2"/>
                <a:ea typeface="ＭＳ Ｐゴシック" pitchFamily="50" charset="-128"/>
              </a:rPr>
              <a:t>L</a:t>
            </a:r>
            <a:r>
              <a:rPr lang="en-US" altLang="ja-JP" baseline="-25000" dirty="0" err="1" smtClean="0">
                <a:ea typeface="ＭＳ Ｐゴシック" pitchFamily="50" charset="-128"/>
              </a:rPr>
              <a:t>c</a:t>
            </a:r>
            <a:r>
              <a:rPr lang="en-US" altLang="ja-JP" dirty="0" smtClean="0">
                <a:ea typeface="ＭＳ Ｐゴシック" pitchFamily="50" charset="-128"/>
              </a:rPr>
              <a:t> </a:t>
            </a:r>
            <a:r>
              <a:rPr lang="en-US" altLang="ja-JP" dirty="0">
                <a:latin typeface="+mn-lt"/>
                <a:ea typeface="ＭＳ Ｐゴシック" pitchFamily="50" charset="-128"/>
              </a:rPr>
              <a:t>+ </a:t>
            </a:r>
            <a:r>
              <a:rPr lang="en-US" altLang="ja-JP" dirty="0" smtClean="0">
                <a:latin typeface="Symbol" pitchFamily="18" charset="2"/>
                <a:ea typeface="ＭＳ Ｐゴシック" pitchFamily="50" charset="-128"/>
              </a:rPr>
              <a:t>p</a:t>
            </a:r>
            <a:r>
              <a:rPr lang="en-US" altLang="ja-JP" dirty="0" smtClean="0">
                <a:latin typeface="+mn-lt"/>
                <a:ea typeface="ＭＳ Ｐゴシック" pitchFamily="50" charset="-128"/>
              </a:rPr>
              <a:t> + </a:t>
            </a:r>
            <a:r>
              <a:rPr lang="en-US" altLang="ja-JP" dirty="0" smtClean="0">
                <a:latin typeface="Symbol" pitchFamily="18" charset="2"/>
                <a:ea typeface="ＭＳ Ｐゴシック" pitchFamily="50" charset="-128"/>
              </a:rPr>
              <a:t>p: </a:t>
            </a:r>
            <a:r>
              <a:rPr lang="en-US" altLang="ja-JP" dirty="0">
                <a:latin typeface="Symbol" pitchFamily="18" charset="2"/>
                <a:ea typeface="ＭＳ Ｐゴシック" pitchFamily="50" charset="-128"/>
              </a:rPr>
              <a:t>G</a:t>
            </a:r>
            <a:r>
              <a:rPr lang="en-US" altLang="ja-JP" dirty="0">
                <a:ea typeface="ＭＳ Ｐゴシック" pitchFamily="50" charset="-128"/>
              </a:rPr>
              <a:t> = </a:t>
            </a:r>
            <a:r>
              <a:rPr lang="en-US" altLang="ja-JP" dirty="0" smtClean="0">
                <a:ea typeface="ＭＳ Ｐゴシック" pitchFamily="50" charset="-128"/>
              </a:rPr>
              <a:t>0.2 </a:t>
            </a:r>
            <a:r>
              <a:rPr lang="ja-JP" altLang="en-US" dirty="0">
                <a:ea typeface="ＭＳ Ｐゴシック" pitchFamily="50" charset="-128"/>
              </a:rPr>
              <a:t>⇒ </a:t>
            </a:r>
            <a:r>
              <a:rPr lang="en-US" altLang="ja-JP" dirty="0" err="1" smtClean="0">
                <a:solidFill>
                  <a:schemeClr val="tx2"/>
                </a:solidFill>
                <a:latin typeface="Symbol" pitchFamily="18" charset="2"/>
                <a:ea typeface="ＭＳ Ｐゴシック" pitchFamily="50" charset="-128"/>
              </a:rPr>
              <a:t>L</a:t>
            </a:r>
            <a:r>
              <a:rPr lang="en-US" altLang="ja-JP" baseline="-25000" dirty="0" err="1" smtClean="0">
                <a:solidFill>
                  <a:schemeClr val="tx2"/>
                </a:solidFill>
                <a:ea typeface="ＭＳ Ｐゴシック" pitchFamily="50" charset="-128"/>
              </a:rPr>
              <a:t>c</a:t>
            </a:r>
            <a:r>
              <a:rPr lang="en-US" altLang="ja-JP" baseline="30000" dirty="0" smtClean="0">
                <a:solidFill>
                  <a:schemeClr val="tx2"/>
                </a:solidFill>
                <a:ea typeface="ＭＳ Ｐゴシック" pitchFamily="50" charset="-128"/>
              </a:rPr>
              <a:t>+</a:t>
            </a:r>
            <a:r>
              <a:rPr lang="en-US" altLang="ja-JP" dirty="0" smtClean="0">
                <a:solidFill>
                  <a:schemeClr val="tx2"/>
                </a:solidFill>
                <a:ea typeface="ＭＳ Ｐゴシック" pitchFamily="50" charset="-128"/>
              </a:rPr>
              <a:t> </a:t>
            </a:r>
            <a:r>
              <a:rPr lang="en-US" altLang="ja-JP" dirty="0" smtClean="0">
                <a:solidFill>
                  <a:schemeClr val="tx2"/>
                </a:solidFill>
                <a:latin typeface="Symbol" pitchFamily="18" charset="2"/>
                <a:ea typeface="ＭＳ Ｐゴシック" pitchFamily="50" charset="-128"/>
              </a:rPr>
              <a:t>p</a:t>
            </a:r>
            <a:r>
              <a:rPr lang="en-US" altLang="ja-JP" baseline="30000" dirty="0" smtClean="0">
                <a:solidFill>
                  <a:schemeClr val="tx2"/>
                </a:solidFill>
                <a:ea typeface="ＭＳ Ｐゴシック" pitchFamily="50" charset="-128"/>
              </a:rPr>
              <a:t>+</a:t>
            </a:r>
            <a:r>
              <a:rPr lang="en-US" altLang="ja-JP" dirty="0" smtClean="0">
                <a:solidFill>
                  <a:schemeClr val="tx2"/>
                </a:solidFill>
                <a:ea typeface="ＭＳ Ｐゴシック" pitchFamily="50" charset="-128"/>
              </a:rPr>
              <a:t> </a:t>
            </a:r>
            <a:r>
              <a:rPr lang="en-US" altLang="ja-JP" dirty="0" smtClean="0">
                <a:solidFill>
                  <a:schemeClr val="tx2"/>
                </a:solidFill>
                <a:latin typeface="Symbol" pitchFamily="18" charset="2"/>
                <a:ea typeface="ＭＳ Ｐゴシック" pitchFamily="50" charset="-128"/>
              </a:rPr>
              <a:t>p</a:t>
            </a:r>
            <a:r>
              <a:rPr lang="en-US" altLang="ja-JP" baseline="30000" dirty="0" smtClean="0">
                <a:solidFill>
                  <a:schemeClr val="tx2"/>
                </a:solidFill>
                <a:latin typeface="Symbol" pitchFamily="18" charset="2"/>
                <a:ea typeface="ＭＳ Ｐゴシック" pitchFamily="50" charset="-128"/>
              </a:rPr>
              <a:t>-</a:t>
            </a:r>
            <a:r>
              <a:rPr lang="en-US" altLang="ja-JP" dirty="0" smtClean="0">
                <a:solidFill>
                  <a:schemeClr val="tx2"/>
                </a:solidFill>
                <a:latin typeface="+mn-lt"/>
                <a:ea typeface="ＭＳ Ｐゴシック" pitchFamily="50" charset="-128"/>
              </a:rPr>
              <a:t>: 0.1</a:t>
            </a:r>
            <a:r>
              <a:rPr lang="en-US" altLang="ja-JP" dirty="0" smtClean="0">
                <a:ea typeface="ＭＳ Ｐゴシック" pitchFamily="50" charset="-128"/>
              </a:rPr>
              <a:t>, </a:t>
            </a:r>
            <a:r>
              <a:rPr lang="en-US" altLang="ja-JP" dirty="0" err="1">
                <a:latin typeface="Symbol" pitchFamily="18" charset="2"/>
                <a:ea typeface="ＭＳ Ｐゴシック" pitchFamily="50" charset="-128"/>
              </a:rPr>
              <a:t>L</a:t>
            </a:r>
            <a:r>
              <a:rPr lang="en-US" altLang="ja-JP" baseline="-25000" dirty="0" err="1">
                <a:ea typeface="ＭＳ Ｐゴシック" pitchFamily="50" charset="-128"/>
              </a:rPr>
              <a:t>c</a:t>
            </a:r>
            <a:r>
              <a:rPr lang="en-US" altLang="ja-JP" baseline="30000" dirty="0">
                <a:ea typeface="ＭＳ Ｐゴシック" pitchFamily="50" charset="-128"/>
              </a:rPr>
              <a:t>+</a:t>
            </a:r>
            <a:r>
              <a:rPr lang="en-US" altLang="ja-JP" dirty="0">
                <a:ea typeface="ＭＳ Ｐゴシック" pitchFamily="50" charset="-128"/>
              </a:rPr>
              <a:t> </a:t>
            </a:r>
            <a:r>
              <a:rPr lang="en-US" altLang="ja-JP" dirty="0" smtClean="0">
                <a:latin typeface="Symbol" pitchFamily="18" charset="2"/>
                <a:ea typeface="ＭＳ Ｐゴシック" pitchFamily="50" charset="-128"/>
              </a:rPr>
              <a:t>p</a:t>
            </a:r>
            <a:r>
              <a:rPr lang="en-US" altLang="ja-JP" baseline="30000" dirty="0" smtClean="0">
                <a:ea typeface="ＭＳ Ｐゴシック" pitchFamily="50" charset="-128"/>
              </a:rPr>
              <a:t>0</a:t>
            </a:r>
            <a:r>
              <a:rPr lang="en-US" altLang="ja-JP" dirty="0" smtClean="0">
                <a:ea typeface="ＭＳ Ｐゴシック" pitchFamily="50" charset="-128"/>
              </a:rPr>
              <a:t> </a:t>
            </a:r>
            <a:r>
              <a:rPr lang="en-US" altLang="ja-JP" dirty="0" err="1" smtClean="0">
                <a:latin typeface="Symbol" pitchFamily="18" charset="2"/>
                <a:ea typeface="ＭＳ Ｐゴシック" pitchFamily="50" charset="-128"/>
              </a:rPr>
              <a:t>p</a:t>
            </a:r>
            <a:r>
              <a:rPr lang="en-US" altLang="ja-JP" baseline="30000" dirty="0" err="1" smtClean="0">
                <a:latin typeface="+mn-lt"/>
                <a:ea typeface="ＭＳ Ｐゴシック" pitchFamily="50" charset="-128"/>
              </a:rPr>
              <a:t>0</a:t>
            </a:r>
            <a:r>
              <a:rPr lang="en-US" altLang="ja-JP" dirty="0" smtClean="0">
                <a:ea typeface="ＭＳ Ｐゴシック" pitchFamily="50" charset="-128"/>
              </a:rPr>
              <a:t>: </a:t>
            </a:r>
            <a:r>
              <a:rPr lang="en-US" altLang="ja-JP" dirty="0">
                <a:ea typeface="ＭＳ Ｐゴシック" pitchFamily="50" charset="-128"/>
              </a:rPr>
              <a:t>0.1</a:t>
            </a:r>
            <a:endParaRPr lang="en-US" altLang="ja-JP" dirty="0" smtClean="0">
              <a:ea typeface="ＭＳ Ｐゴシック" pitchFamily="50" charset="-128"/>
            </a:endParaRPr>
          </a:p>
          <a:p>
            <a:pPr marL="514350" indent="-457200"/>
            <a:endParaRPr lang="en-US" altLang="ja-JP" dirty="0" smtClean="0">
              <a:ea typeface="ＭＳ Ｐゴシック" pitchFamily="50" charset="-128"/>
            </a:endParaRPr>
          </a:p>
          <a:p>
            <a:pPr marL="514350" indent="-457200"/>
            <a:r>
              <a:rPr lang="en-US" altLang="ja-JP" dirty="0" smtClean="0">
                <a:ea typeface="ＭＳ Ｐゴシック" pitchFamily="50" charset="-128"/>
              </a:rPr>
              <a:t>Yield estimation</a:t>
            </a:r>
            <a:r>
              <a:rPr lang="ja-JP" altLang="en-US" dirty="0" smtClean="0">
                <a:ea typeface="ＭＳ Ｐゴシック" pitchFamily="50" charset="-128"/>
              </a:rPr>
              <a:t> </a:t>
            </a:r>
            <a:r>
              <a:rPr lang="en-US" altLang="ja-JP" dirty="0" smtClean="0">
                <a:ea typeface="ＭＳ Ｐゴシック" pitchFamily="50" charset="-128"/>
              </a:rPr>
              <a:t>@ 1 nb case (~1900 counts)</a:t>
            </a:r>
          </a:p>
          <a:p>
            <a:pPr marL="914400" lvl="1" indent="-457200"/>
            <a:r>
              <a:rPr lang="en-US" altLang="ja-JP" dirty="0">
                <a:ea typeface="ＭＳ Ｐゴシック" pitchFamily="50" charset="-128"/>
              </a:rPr>
              <a:t>p D</a:t>
            </a:r>
            <a:r>
              <a:rPr lang="en-US" altLang="ja-JP" baseline="30000" dirty="0">
                <a:ea typeface="ＭＳ Ｐゴシック" pitchFamily="50" charset="-128"/>
              </a:rPr>
              <a:t>0</a:t>
            </a:r>
            <a:r>
              <a:rPr lang="en-US" altLang="ja-JP" dirty="0">
                <a:ea typeface="ＭＳ Ｐゴシック" pitchFamily="50" charset="-128"/>
              </a:rPr>
              <a:t>: </a:t>
            </a:r>
            <a:r>
              <a:rPr lang="en-US" altLang="ja-JP" dirty="0" smtClean="0">
                <a:ea typeface="ＭＳ Ｐゴシック" pitchFamily="50" charset="-128"/>
              </a:rPr>
              <a:t>0.2 </a:t>
            </a:r>
            <a:r>
              <a:rPr lang="ja-JP" altLang="en-US" dirty="0" smtClean="0">
                <a:ea typeface="ＭＳ Ｐゴシック" pitchFamily="50" charset="-128"/>
              </a:rPr>
              <a:t>⇒ </a:t>
            </a:r>
            <a:r>
              <a:rPr lang="en-US" altLang="ja-JP" dirty="0" smtClean="0">
                <a:ea typeface="ＭＳ Ｐゴシック" pitchFamily="50" charset="-128"/>
              </a:rPr>
              <a:t>1900×0.2×0.8 = ~300</a:t>
            </a:r>
          </a:p>
          <a:p>
            <a:pPr marL="914400" lvl="1" indent="-457200"/>
            <a:r>
              <a:rPr lang="en-US" altLang="ja-JP" dirty="0" err="1" smtClean="0">
                <a:latin typeface="Symbol" pitchFamily="18" charset="2"/>
                <a:ea typeface="ＭＳ Ｐゴシック" pitchFamily="50" charset="-128"/>
              </a:rPr>
              <a:t>S</a:t>
            </a:r>
            <a:r>
              <a:rPr lang="en-US" altLang="ja-JP" baseline="-25000" dirty="0" err="1" smtClean="0">
                <a:ea typeface="ＭＳ Ｐゴシック" pitchFamily="50" charset="-128"/>
              </a:rPr>
              <a:t>c</a:t>
            </a:r>
            <a:r>
              <a:rPr lang="en-US" altLang="ja-JP" baseline="30000" dirty="0" smtClean="0">
                <a:ea typeface="ＭＳ Ｐゴシック" pitchFamily="50" charset="-128"/>
              </a:rPr>
              <a:t>++,0</a:t>
            </a:r>
            <a:r>
              <a:rPr lang="en-US" altLang="ja-JP" dirty="0" smtClean="0">
                <a:ea typeface="ＭＳ Ｐゴシック" pitchFamily="50" charset="-128"/>
              </a:rPr>
              <a:t> </a:t>
            </a:r>
            <a:r>
              <a:rPr lang="en-US" altLang="ja-JP" dirty="0" smtClean="0">
                <a:latin typeface="Symbol" pitchFamily="18" charset="2"/>
                <a:ea typeface="ＭＳ Ｐゴシック" pitchFamily="50" charset="-128"/>
              </a:rPr>
              <a:t>p</a:t>
            </a:r>
            <a:r>
              <a:rPr lang="en-US" altLang="ja-JP" baseline="30000" dirty="0" smtClean="0">
                <a:latin typeface="Symbol" pitchFamily="18" charset="2"/>
                <a:ea typeface="ＭＳ Ｐゴシック" pitchFamily="50" charset="-128"/>
              </a:rPr>
              <a:t>-</a:t>
            </a:r>
            <a:r>
              <a:rPr lang="en-US" altLang="ja-JP" baseline="30000" dirty="0" smtClean="0">
                <a:ea typeface="ＭＳ Ｐゴシック" pitchFamily="50" charset="-128"/>
              </a:rPr>
              <a:t>,+</a:t>
            </a:r>
            <a:r>
              <a:rPr lang="en-US" altLang="ja-JP" dirty="0" smtClean="0">
                <a:ea typeface="ＭＳ Ｐゴシック" pitchFamily="50" charset="-128"/>
              </a:rPr>
              <a:t>:</a:t>
            </a:r>
            <a:r>
              <a:rPr lang="en-US" altLang="ja-JP" baseline="30000" dirty="0" smtClean="0">
                <a:ea typeface="ＭＳ Ｐゴシック" pitchFamily="50" charset="-128"/>
              </a:rPr>
              <a:t> </a:t>
            </a:r>
            <a:r>
              <a:rPr lang="en-US" altLang="ja-JP" dirty="0" smtClean="0">
                <a:ea typeface="ＭＳ Ｐゴシック" pitchFamily="50" charset="-128"/>
              </a:rPr>
              <a:t>0.4/3 </a:t>
            </a:r>
            <a:r>
              <a:rPr lang="ja-JP" altLang="en-US" dirty="0">
                <a:ea typeface="ＭＳ Ｐゴシック" pitchFamily="50" charset="-128"/>
              </a:rPr>
              <a:t>⇒ </a:t>
            </a:r>
            <a:r>
              <a:rPr lang="en-US" altLang="ja-JP" dirty="0" smtClean="0">
                <a:ea typeface="ＭＳ Ｐゴシック" pitchFamily="50" charset="-128"/>
              </a:rPr>
              <a:t>1900×0.4/3×0.8 </a:t>
            </a:r>
            <a:r>
              <a:rPr lang="en-US" altLang="ja-JP" dirty="0">
                <a:ea typeface="ＭＳ Ｐゴシック" pitchFamily="50" charset="-128"/>
              </a:rPr>
              <a:t>= </a:t>
            </a:r>
            <a:r>
              <a:rPr lang="en-US" altLang="ja-JP" dirty="0" smtClean="0">
                <a:ea typeface="ＭＳ Ｐゴシック" pitchFamily="50" charset="-128"/>
              </a:rPr>
              <a:t>~200</a:t>
            </a:r>
            <a:endParaRPr lang="en-US" altLang="ja-JP" dirty="0" smtClean="0">
              <a:latin typeface="+mn-lt"/>
              <a:ea typeface="ＭＳ Ｐゴシック" pitchFamily="50" charset="-128"/>
            </a:endParaRPr>
          </a:p>
          <a:p>
            <a:pPr lvl="2"/>
            <a:r>
              <a:rPr lang="en-US" altLang="ja-JP" dirty="0" smtClean="0">
                <a:latin typeface="+mn-lt"/>
                <a:ea typeface="ＭＳ Ｐゴシック" pitchFamily="50" charset="-128"/>
              </a:rPr>
              <a:t>Forward scattering of protons</a:t>
            </a:r>
            <a:endParaRPr lang="en-US" altLang="ja-JP" dirty="0">
              <a:latin typeface="+mn-lt"/>
              <a:ea typeface="ＭＳ Ｐゴシック" pitchFamily="50" charset="-128"/>
            </a:endParaRPr>
          </a:p>
          <a:p>
            <a:pPr lvl="2"/>
            <a:r>
              <a:rPr lang="en-US" altLang="ja-JP" dirty="0" smtClean="0">
                <a:latin typeface="+mn-lt"/>
                <a:ea typeface="ＭＳ Ｐゴシック" pitchFamily="50" charset="-128"/>
              </a:rPr>
              <a:t>Wider scattering angle of pions</a:t>
            </a:r>
          </a:p>
          <a:p>
            <a:pPr lvl="2"/>
            <a:r>
              <a:rPr lang="en-US" altLang="ja-JP" dirty="0" smtClean="0">
                <a:latin typeface="+mn-lt"/>
                <a:ea typeface="ＭＳ Ｐゴシック" pitchFamily="50" charset="-128"/>
              </a:rPr>
              <a:t>Combined with 4-body D</a:t>
            </a:r>
            <a:r>
              <a:rPr lang="en-US" altLang="ja-JP" baseline="30000" dirty="0" smtClean="0">
                <a:latin typeface="+mn-lt"/>
                <a:ea typeface="ＭＳ Ｐゴシック" pitchFamily="50" charset="-128"/>
              </a:rPr>
              <a:t>0</a:t>
            </a:r>
            <a:r>
              <a:rPr lang="en-US" altLang="ja-JP" dirty="0" smtClean="0">
                <a:latin typeface="+mn-lt"/>
                <a:ea typeface="ＭＳ Ｐゴシック" pitchFamily="50" charset="-128"/>
              </a:rPr>
              <a:t> decay mode: 3 times larger yield</a:t>
            </a:r>
          </a:p>
          <a:p>
            <a:pPr lvl="3"/>
            <a:r>
              <a:rPr lang="en-US" altLang="ja-JP" dirty="0" smtClean="0">
                <a:latin typeface="+mn-lt"/>
                <a:ea typeface="ＭＳ Ｐゴシック" pitchFamily="50" charset="-128"/>
              </a:rPr>
              <a:t>D</a:t>
            </a:r>
            <a:r>
              <a:rPr lang="en-US" altLang="ja-JP" baseline="30000" dirty="0" smtClean="0">
                <a:latin typeface="+mn-lt"/>
                <a:ea typeface="ＭＳ Ｐゴシック" pitchFamily="50" charset="-128"/>
              </a:rPr>
              <a:t>0</a:t>
            </a:r>
            <a:r>
              <a:rPr lang="ja-JP" altLang="en-US" dirty="0" smtClean="0">
                <a:latin typeface="+mn-lt"/>
                <a:ea typeface="ＭＳ Ｐゴシック" pitchFamily="50" charset="-128"/>
              </a:rPr>
              <a:t>→</a:t>
            </a:r>
            <a:r>
              <a:rPr lang="en-US" altLang="ja-JP" dirty="0" smtClean="0">
                <a:latin typeface="+mn-lt"/>
                <a:ea typeface="ＭＳ Ｐゴシック" pitchFamily="50" charset="-128"/>
              </a:rPr>
              <a:t>K</a:t>
            </a:r>
            <a:r>
              <a:rPr lang="en-US" altLang="ja-JP" baseline="30000" dirty="0" smtClean="0">
                <a:latin typeface="+mn-lt"/>
                <a:ea typeface="ＭＳ Ｐゴシック" pitchFamily="50" charset="-128"/>
              </a:rPr>
              <a:t>+</a:t>
            </a:r>
            <a:r>
              <a:rPr lang="en-US" altLang="ja-JP" dirty="0" smtClean="0">
                <a:latin typeface="+mn-lt"/>
                <a:ea typeface="ＭＳ Ｐゴシック" pitchFamily="50" charset="-128"/>
              </a:rPr>
              <a:t> </a:t>
            </a:r>
            <a:r>
              <a:rPr lang="en-US" altLang="ja-JP" dirty="0" smtClean="0">
                <a:latin typeface="Symbol" pitchFamily="18" charset="2"/>
                <a:ea typeface="ＭＳ Ｐゴシック" pitchFamily="50" charset="-128"/>
              </a:rPr>
              <a:t>p</a:t>
            </a:r>
            <a:r>
              <a:rPr lang="en-US" altLang="ja-JP" baseline="30000" dirty="0" smtClean="0">
                <a:latin typeface="Symbol" pitchFamily="18" charset="2"/>
                <a:ea typeface="ＭＳ Ｐゴシック" pitchFamily="50" charset="-128"/>
              </a:rPr>
              <a:t>-</a:t>
            </a:r>
            <a:r>
              <a:rPr lang="en-US" altLang="ja-JP" dirty="0" smtClean="0">
                <a:latin typeface="+mn-lt"/>
                <a:ea typeface="ＭＳ Ｐゴシック" pitchFamily="50" charset="-128"/>
              </a:rPr>
              <a:t> (B.R.= 3.88%, acceptance = ~60%)</a:t>
            </a:r>
          </a:p>
          <a:p>
            <a:pPr marL="1371600" lvl="3" indent="0">
              <a:buNone/>
            </a:pPr>
            <a:r>
              <a:rPr lang="en-US" altLang="ja-JP" dirty="0" smtClean="0">
                <a:latin typeface="+mn-lt"/>
                <a:ea typeface="ＭＳ Ｐゴシック" pitchFamily="50" charset="-128"/>
              </a:rPr>
              <a:t>+ D</a:t>
            </a:r>
            <a:r>
              <a:rPr lang="en-US" altLang="ja-JP" baseline="30000" dirty="0" smtClean="0">
                <a:latin typeface="+mn-lt"/>
                <a:ea typeface="ＭＳ Ｐゴシック" pitchFamily="50" charset="-128"/>
              </a:rPr>
              <a:t>0</a:t>
            </a:r>
            <a:r>
              <a:rPr lang="ja-JP" altLang="en-US" dirty="0" smtClean="0">
                <a:latin typeface="+mn-lt"/>
                <a:ea typeface="ＭＳ Ｐゴシック" pitchFamily="50" charset="-128"/>
              </a:rPr>
              <a:t>→ </a:t>
            </a:r>
            <a:r>
              <a:rPr lang="en-US" altLang="ja-JP" dirty="0" smtClean="0">
                <a:latin typeface="+mn-lt"/>
                <a:ea typeface="ＭＳ Ｐゴシック" pitchFamily="50" charset="-128"/>
              </a:rPr>
              <a:t>K</a:t>
            </a:r>
            <a:r>
              <a:rPr lang="en-US" altLang="ja-JP" baseline="30000" dirty="0" smtClean="0">
                <a:latin typeface="+mn-lt"/>
                <a:ea typeface="ＭＳ Ｐゴシック" pitchFamily="50" charset="-128"/>
              </a:rPr>
              <a:t>+</a:t>
            </a:r>
            <a:r>
              <a:rPr lang="en-US" altLang="ja-JP" dirty="0">
                <a:latin typeface="Symbol" pitchFamily="18" charset="2"/>
                <a:ea typeface="ＭＳ Ｐゴシック" pitchFamily="50" charset="-128"/>
              </a:rPr>
              <a:t> </a:t>
            </a:r>
            <a:r>
              <a:rPr lang="en-US" altLang="ja-JP" dirty="0" smtClean="0">
                <a:latin typeface="Symbol" pitchFamily="18" charset="2"/>
                <a:ea typeface="ＭＳ Ｐゴシック" pitchFamily="50" charset="-128"/>
              </a:rPr>
              <a:t>p</a:t>
            </a:r>
            <a:r>
              <a:rPr lang="en-US" altLang="ja-JP" baseline="30000" dirty="0" smtClean="0">
                <a:latin typeface="Symbol" pitchFamily="18" charset="2"/>
                <a:ea typeface="ＭＳ Ｐゴシック" pitchFamily="50" charset="-128"/>
              </a:rPr>
              <a:t>- </a:t>
            </a:r>
            <a:r>
              <a:rPr lang="en-US" altLang="ja-JP" dirty="0" smtClean="0">
                <a:latin typeface="Symbol" pitchFamily="18" charset="2"/>
                <a:ea typeface="ＭＳ Ｐゴシック" pitchFamily="50" charset="-128"/>
              </a:rPr>
              <a:t>p</a:t>
            </a:r>
            <a:r>
              <a:rPr lang="en-US" altLang="ja-JP" baseline="30000" dirty="0" smtClean="0">
                <a:latin typeface="Symbol" pitchFamily="18" charset="2"/>
                <a:ea typeface="ＭＳ Ｐゴシック" pitchFamily="50" charset="-128"/>
              </a:rPr>
              <a:t>+ </a:t>
            </a:r>
            <a:r>
              <a:rPr lang="en-US" altLang="ja-JP" dirty="0" smtClean="0">
                <a:latin typeface="Symbol" pitchFamily="18" charset="2"/>
                <a:ea typeface="ＭＳ Ｐゴシック" pitchFamily="50" charset="-128"/>
              </a:rPr>
              <a:t>p</a:t>
            </a:r>
            <a:r>
              <a:rPr lang="en-US" altLang="ja-JP" baseline="30000" dirty="0" smtClean="0">
                <a:latin typeface="Symbol" pitchFamily="18" charset="2"/>
                <a:ea typeface="ＭＳ Ｐゴシック" pitchFamily="50" charset="-128"/>
              </a:rPr>
              <a:t>- </a:t>
            </a:r>
            <a:r>
              <a:rPr lang="en-US" altLang="ja-JP" dirty="0" smtClean="0">
                <a:latin typeface="+mn-lt"/>
                <a:ea typeface="ＭＳ Ｐゴシック" pitchFamily="50" charset="-128"/>
              </a:rPr>
              <a:t>(B.R.= 8.07%, acceptance=~50%)</a:t>
            </a:r>
          </a:p>
          <a:p>
            <a:pPr lvl="3"/>
            <a:r>
              <a:rPr lang="en-US" altLang="ja-JP" dirty="0" smtClean="0">
                <a:latin typeface="+mn-lt"/>
                <a:ea typeface="ＭＳ Ｐゴシック" pitchFamily="50" charset="-128"/>
              </a:rPr>
              <a:t>Background level of 4-body case is larger. But, it can be combined.</a:t>
            </a:r>
            <a:endParaRPr lang="en-US" altLang="ja-JP" dirty="0">
              <a:latin typeface="+mn-lt"/>
              <a:ea typeface="ＭＳ Ｐゴシック" pitchFamily="50" charset="-128"/>
            </a:endParaRPr>
          </a:p>
        </p:txBody>
      </p:sp>
      <p:sp>
        <p:nvSpPr>
          <p:cNvPr id="4" name="スライド番号プレースホルダ 3"/>
          <p:cNvSpPr>
            <a:spLocks noGrp="1"/>
          </p:cNvSpPr>
          <p:nvPr>
            <p:ph type="sldNum" sz="quarter" idx="12"/>
          </p:nvPr>
        </p:nvSpPr>
        <p:spPr/>
        <p:txBody>
          <a:bodyPr/>
          <a:lstStyle/>
          <a:p>
            <a:fld id="{D2D8002D-B5B0-4BAC-B1F6-782DDCCE6D9C}" type="slidenum">
              <a:rPr lang="ja-JP" altLang="en-US" smtClean="0">
                <a:solidFill>
                  <a:prstClr val="black"/>
                </a:solidFill>
              </a:rPr>
              <a:pPr/>
              <a:t>78</a:t>
            </a:fld>
            <a:endParaRPr lang="ja-JP" altLang="en-US" dirty="0">
              <a:solidFill>
                <a:prstClr val="black"/>
              </a:solidFill>
            </a:endParaRPr>
          </a:p>
        </p:txBody>
      </p:sp>
    </p:spTree>
    <p:extLst>
      <p:ext uri="{BB962C8B-B14F-4D97-AF65-F5344CB8AC3E}">
        <p14:creationId xmlns:p14="http://schemas.microsoft.com/office/powerpoint/2010/main" val="134539773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Comments</a:t>
            </a:r>
            <a:endParaRPr kumimoji="1" lang="ja-JP" altLang="en-US" dirty="0"/>
          </a:p>
        </p:txBody>
      </p:sp>
      <p:sp>
        <p:nvSpPr>
          <p:cNvPr id="3" name="コンテンツ プレースホルダー 2"/>
          <p:cNvSpPr>
            <a:spLocks noGrp="1"/>
          </p:cNvSpPr>
          <p:nvPr>
            <p:ph idx="1"/>
          </p:nvPr>
        </p:nvSpPr>
        <p:spPr>
          <a:xfrm>
            <a:off x="395536" y="980728"/>
            <a:ext cx="8496944" cy="5544616"/>
          </a:xfrm>
        </p:spPr>
        <p:txBody>
          <a:bodyPr>
            <a:normAutofit fontScale="77500" lnSpcReduction="20000"/>
          </a:bodyPr>
          <a:lstStyle/>
          <a:p>
            <a:r>
              <a:rPr lang="en-US" altLang="ja-JP" dirty="0" smtClean="0"/>
              <a:t>Decay measurement</a:t>
            </a:r>
          </a:p>
          <a:p>
            <a:pPr lvl="1"/>
            <a:r>
              <a:rPr lang="en-US" altLang="ja-JP" dirty="0" smtClean="0"/>
              <a:t>Forward charged particle detection</a:t>
            </a:r>
          </a:p>
          <a:p>
            <a:pPr lvl="2"/>
            <a:r>
              <a:rPr lang="en-US" altLang="ja-JP" dirty="0" smtClean="0"/>
              <a:t>Particles scattered to </a:t>
            </a:r>
            <a:r>
              <a:rPr lang="en-US" altLang="ja-JP" dirty="0" smtClean="0">
                <a:latin typeface="Symbol" pitchFamily="18" charset="2"/>
              </a:rPr>
              <a:t>q</a:t>
            </a:r>
            <a:r>
              <a:rPr lang="en-US" altLang="ja-JP" dirty="0" smtClean="0"/>
              <a:t>&lt;40° due to Lorentz boost</a:t>
            </a:r>
            <a:endParaRPr lang="en-US" altLang="ja-JP" dirty="0"/>
          </a:p>
          <a:p>
            <a:pPr lvl="1"/>
            <a:r>
              <a:rPr lang="en-US" altLang="ja-JP" dirty="0" smtClean="0"/>
              <a:t>Enough acceptance and angular coverage</a:t>
            </a:r>
          </a:p>
          <a:p>
            <a:pPr lvl="2"/>
            <a:r>
              <a:rPr lang="en-US" altLang="ja-JP" dirty="0" smtClean="0"/>
              <a:t>Pole PAD detector &amp; internal TOF wall are used.</a:t>
            </a:r>
            <a:endParaRPr lang="en-US" altLang="ja-JP" dirty="0"/>
          </a:p>
          <a:p>
            <a:pPr lvl="2"/>
            <a:endParaRPr lang="en-US" altLang="ja-JP" dirty="0" smtClean="0"/>
          </a:p>
          <a:p>
            <a:r>
              <a:rPr lang="en-US" altLang="ja-JP" dirty="0" smtClean="0"/>
              <a:t>Signal counts</a:t>
            </a:r>
          </a:p>
          <a:p>
            <a:pPr lvl="1"/>
            <a:r>
              <a:rPr lang="en-US" altLang="ja-JP" dirty="0" smtClean="0"/>
              <a:t>Combine 2-body and 4-body D</a:t>
            </a:r>
            <a:r>
              <a:rPr lang="en-US" altLang="ja-JP" baseline="30000" dirty="0" smtClean="0"/>
              <a:t>0</a:t>
            </a:r>
            <a:r>
              <a:rPr lang="en-US" altLang="ja-JP" dirty="0" smtClean="0"/>
              <a:t> decay channels</a:t>
            </a:r>
          </a:p>
          <a:p>
            <a:pPr lvl="2"/>
            <a:r>
              <a:rPr lang="en-US" altLang="ja-JP" dirty="0" err="1">
                <a:solidFill>
                  <a:prstClr val="black"/>
                </a:solidFill>
                <a:latin typeface="Symbol" pitchFamily="18" charset="2"/>
                <a:ea typeface="ＭＳ Ｐゴシック"/>
              </a:rPr>
              <a:t>S</a:t>
            </a:r>
            <a:r>
              <a:rPr lang="en-US" altLang="ja-JP" baseline="-25000" dirty="0" err="1">
                <a:solidFill>
                  <a:prstClr val="black"/>
                </a:solidFill>
                <a:ea typeface="ＭＳ Ｐゴシック"/>
              </a:rPr>
              <a:t>c</a:t>
            </a:r>
            <a:r>
              <a:rPr lang="en-US" altLang="ja-JP" dirty="0">
                <a:solidFill>
                  <a:prstClr val="black"/>
                </a:solidFill>
                <a:ea typeface="ＭＳ Ｐゴシック"/>
              </a:rPr>
              <a:t> </a:t>
            </a:r>
            <a:r>
              <a:rPr lang="en-US" altLang="ja-JP" dirty="0">
                <a:solidFill>
                  <a:prstClr val="black"/>
                </a:solidFill>
                <a:latin typeface="Symbol" pitchFamily="18" charset="2"/>
                <a:ea typeface="ＭＳ Ｐゴシック"/>
              </a:rPr>
              <a:t>p</a:t>
            </a:r>
            <a:r>
              <a:rPr lang="en-US" altLang="ja-JP" dirty="0">
                <a:solidFill>
                  <a:prstClr val="black"/>
                </a:solidFill>
                <a:ea typeface="ＭＳ Ｐゴシック"/>
              </a:rPr>
              <a:t> mode:</a:t>
            </a:r>
            <a:r>
              <a:rPr lang="ja-JP" altLang="en-US" dirty="0">
                <a:solidFill>
                  <a:prstClr val="black"/>
                </a:solidFill>
                <a:ea typeface="ＭＳ Ｐゴシック"/>
              </a:rPr>
              <a:t> </a:t>
            </a:r>
            <a:r>
              <a:rPr lang="en-US" altLang="ja-JP" dirty="0" smtClean="0">
                <a:solidFill>
                  <a:prstClr val="black"/>
                </a:solidFill>
                <a:ea typeface="ＭＳ Ｐゴシック"/>
              </a:rPr>
              <a:t>&gt; 500 counts</a:t>
            </a:r>
            <a:endParaRPr lang="en-US" altLang="ja-JP" dirty="0">
              <a:solidFill>
                <a:prstClr val="black"/>
              </a:solidFill>
              <a:ea typeface="ＭＳ Ｐゴシック"/>
            </a:endParaRPr>
          </a:p>
          <a:p>
            <a:pPr lvl="2"/>
            <a:r>
              <a:rPr lang="en-US" altLang="ja-JP" dirty="0">
                <a:solidFill>
                  <a:prstClr val="black"/>
                </a:solidFill>
                <a:ea typeface="ＭＳ Ｐゴシック"/>
              </a:rPr>
              <a:t>p D mode: </a:t>
            </a:r>
            <a:r>
              <a:rPr lang="en-US" altLang="ja-JP" dirty="0" smtClean="0">
                <a:solidFill>
                  <a:prstClr val="black"/>
                </a:solidFill>
                <a:ea typeface="ＭＳ Ｐゴシック"/>
              </a:rPr>
              <a:t>&gt; 800 counts</a:t>
            </a:r>
            <a:endParaRPr lang="en-US" altLang="ja-JP" dirty="0" smtClean="0"/>
          </a:p>
          <a:p>
            <a:pPr lvl="1"/>
            <a:r>
              <a:rPr lang="en-US" altLang="ja-JP" dirty="0" smtClean="0"/>
              <a:t>Braining ratio obtained with ~5% statistical error</a:t>
            </a:r>
          </a:p>
          <a:p>
            <a:pPr lvl="2"/>
            <a:r>
              <a:rPr lang="en-US" altLang="ja-JP" dirty="0" smtClean="0"/>
              <a:t>Assumed branching ratio</a:t>
            </a:r>
            <a:r>
              <a:rPr lang="ja-JP" altLang="en-US" dirty="0"/>
              <a:t> </a:t>
            </a:r>
            <a:r>
              <a:rPr lang="en-US" altLang="ja-JP" dirty="0" smtClean="0"/>
              <a:t>@ 1 nb case &amp; 100 days beam time</a:t>
            </a:r>
          </a:p>
          <a:p>
            <a:pPr lvl="1"/>
            <a:r>
              <a:rPr lang="en-US" altLang="ja-JP" dirty="0" smtClean="0"/>
              <a:t>Angular distribution</a:t>
            </a:r>
          </a:p>
          <a:p>
            <a:pPr lvl="2"/>
            <a:r>
              <a:rPr lang="en-US" altLang="ja-JP" dirty="0"/>
              <a:t>S</a:t>
            </a:r>
            <a:r>
              <a:rPr lang="en-US" altLang="ja-JP" dirty="0" smtClean="0"/>
              <a:t>, </a:t>
            </a:r>
            <a:r>
              <a:rPr lang="en-US" altLang="ja-JP" dirty="0"/>
              <a:t>P</a:t>
            </a:r>
            <a:r>
              <a:rPr lang="en-US" altLang="ja-JP" dirty="0" smtClean="0"/>
              <a:t>, D-wave can be measured.</a:t>
            </a:r>
          </a:p>
          <a:p>
            <a:pPr lvl="2"/>
            <a:r>
              <a:rPr lang="en-US" altLang="ja-JP" dirty="0" smtClean="0"/>
              <a:t>Both polar and azimuthal angle can be measured.</a:t>
            </a:r>
          </a:p>
          <a:p>
            <a:endParaRPr lang="en-US" altLang="ja-JP" dirty="0" smtClean="0"/>
          </a:p>
          <a:p>
            <a:r>
              <a:rPr lang="en-US" altLang="ja-JP" dirty="0" smtClean="0"/>
              <a:t>Other decay channels: Neutral channels</a:t>
            </a:r>
          </a:p>
          <a:p>
            <a:pPr lvl="1"/>
            <a:r>
              <a:rPr kumimoji="1" lang="en-US" altLang="ja-JP" dirty="0" smtClean="0">
                <a:latin typeface="Symbol" pitchFamily="18" charset="2"/>
              </a:rPr>
              <a:t>p</a:t>
            </a:r>
            <a:r>
              <a:rPr kumimoji="1" lang="en-US" altLang="ja-JP" baseline="30000" dirty="0" smtClean="0"/>
              <a:t>0</a:t>
            </a:r>
            <a:r>
              <a:rPr kumimoji="1" lang="en-US" altLang="ja-JP" dirty="0" smtClean="0"/>
              <a:t> detection: Adding collimator</a:t>
            </a:r>
          </a:p>
          <a:p>
            <a:pPr lvl="1"/>
            <a:r>
              <a:rPr lang="en-US" altLang="ja-JP" dirty="0" smtClean="0"/>
              <a:t>n D</a:t>
            </a:r>
            <a:r>
              <a:rPr lang="en-US" altLang="ja-JP" baseline="30000" dirty="0" smtClean="0"/>
              <a:t>+</a:t>
            </a:r>
            <a:r>
              <a:rPr lang="en-US" altLang="ja-JP" dirty="0" smtClean="0"/>
              <a:t> mode: Downstream neutron counter</a:t>
            </a:r>
            <a:endParaRPr kumimoji="1" lang="en-US" altLang="ja-JP" dirty="0"/>
          </a:p>
        </p:txBody>
      </p:sp>
      <p:sp>
        <p:nvSpPr>
          <p:cNvPr id="4" name="スライド番号プレースホルダ 3"/>
          <p:cNvSpPr>
            <a:spLocks noGrp="1"/>
          </p:cNvSpPr>
          <p:nvPr>
            <p:ph type="sldNum" sz="quarter" idx="12"/>
          </p:nvPr>
        </p:nvSpPr>
        <p:spPr/>
        <p:txBody>
          <a:bodyPr/>
          <a:lstStyle/>
          <a:p>
            <a:fld id="{D2D8002D-B5B0-4BAC-B1F6-782DDCCE6D9C}" type="slidenum">
              <a:rPr lang="ja-JP" altLang="en-US" smtClean="0">
                <a:solidFill>
                  <a:prstClr val="black"/>
                </a:solidFill>
              </a:rPr>
              <a:pPr/>
              <a:t>79</a:t>
            </a:fld>
            <a:endParaRPr lang="ja-JP" altLang="en-US" dirty="0">
              <a:solidFill>
                <a:prstClr val="black"/>
              </a:solidFill>
            </a:endParaRPr>
          </a:p>
        </p:txBody>
      </p:sp>
    </p:spTree>
    <p:extLst>
      <p:ext uri="{BB962C8B-B14F-4D97-AF65-F5344CB8AC3E}">
        <p14:creationId xmlns:p14="http://schemas.microsoft.com/office/powerpoint/2010/main" val="18993945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正方形/長方形 84"/>
          <p:cNvSpPr/>
          <p:nvPr/>
        </p:nvSpPr>
        <p:spPr>
          <a:xfrm>
            <a:off x="0" y="1243981"/>
            <a:ext cx="9144000" cy="4657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graphicFrame>
        <p:nvGraphicFramePr>
          <p:cNvPr id="84" name="コンテンツ プレースホルダー 83"/>
          <p:cNvGraphicFramePr>
            <a:graphicFrameLocks noGrp="1"/>
          </p:cNvGraphicFramePr>
          <p:nvPr>
            <p:ph idx="1"/>
            <p:extLst>
              <p:ext uri="{D42A27DB-BD31-4B8C-83A1-F6EECF244321}">
                <p14:modId xmlns:p14="http://schemas.microsoft.com/office/powerpoint/2010/main" val="2923768336"/>
              </p:ext>
            </p:extLst>
          </p:nvPr>
        </p:nvGraphicFramePr>
        <p:xfrm>
          <a:off x="2147938" y="1698246"/>
          <a:ext cx="4722762" cy="4283453"/>
        </p:xfrm>
        <a:graphic>
          <a:graphicData uri="http://schemas.openxmlformats.org/drawingml/2006/chart">
            <c:chart xmlns:c="http://schemas.openxmlformats.org/drawingml/2006/chart" xmlns:r="http://schemas.openxmlformats.org/officeDocument/2006/relationships" r:id="rId3"/>
          </a:graphicData>
        </a:graphic>
      </p:graphicFrame>
      <p:sp>
        <p:nvSpPr>
          <p:cNvPr id="2" name="タイトル 1"/>
          <p:cNvSpPr>
            <a:spLocks noGrp="1"/>
          </p:cNvSpPr>
          <p:nvPr>
            <p:ph type="title"/>
          </p:nvPr>
        </p:nvSpPr>
        <p:spPr>
          <a:xfrm>
            <a:off x="488768" y="91356"/>
            <a:ext cx="8427308" cy="1143000"/>
          </a:xfrm>
        </p:spPr>
        <p:txBody>
          <a:bodyPr/>
          <a:lstStyle/>
          <a:p>
            <a:r>
              <a:rPr lang="en-US" altLang="ja-JP" sz="4000" dirty="0" smtClean="0">
                <a:solidFill>
                  <a:schemeClr val="bg1"/>
                </a:solidFill>
              </a:rPr>
              <a:t>Lambda</a:t>
            </a:r>
            <a:r>
              <a:rPr lang="ja-JP" altLang="en-US" sz="4000" dirty="0" smtClean="0">
                <a:solidFill>
                  <a:schemeClr val="bg1"/>
                </a:solidFill>
              </a:rPr>
              <a:t> </a:t>
            </a:r>
            <a:r>
              <a:rPr lang="en-US" altLang="ja-JP" sz="4000" dirty="0" smtClean="0">
                <a:solidFill>
                  <a:schemeClr val="bg1"/>
                </a:solidFill>
              </a:rPr>
              <a:t>Baryons (P-wave)</a:t>
            </a:r>
            <a:endParaRPr kumimoji="1" lang="ja-JP" altLang="en-US" sz="4000" dirty="0">
              <a:solidFill>
                <a:schemeClr val="bg1"/>
              </a:solidFill>
            </a:endParaRPr>
          </a:p>
        </p:txBody>
      </p:sp>
      <p:sp>
        <p:nvSpPr>
          <p:cNvPr id="4" name="スライド番号プレースホルダー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8</a:t>
            </a:fld>
            <a:endParaRPr lang="ja-JP" altLang="en-US" dirty="0">
              <a:solidFill>
                <a:prstClr val="black">
                  <a:tint val="75000"/>
                </a:prstClr>
              </a:solidFill>
            </a:endParaRPr>
          </a:p>
        </p:txBody>
      </p:sp>
      <p:cxnSp>
        <p:nvCxnSpPr>
          <p:cNvPr id="28" name="直線コネクタ 27"/>
          <p:cNvCxnSpPr/>
          <p:nvPr/>
        </p:nvCxnSpPr>
        <p:spPr>
          <a:xfrm>
            <a:off x="4392529" y="1907493"/>
            <a:ext cx="0" cy="3200400"/>
          </a:xfrm>
          <a:prstGeom prst="line">
            <a:avLst/>
          </a:prstGeom>
          <a:ln w="15875">
            <a:solidFill>
              <a:srgbClr val="FF00FF"/>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3308651" y="1418074"/>
            <a:ext cx="304892" cy="461665"/>
          </a:xfrm>
          <a:prstGeom prst="rect">
            <a:avLst/>
          </a:prstGeom>
          <a:noFill/>
        </p:spPr>
        <p:txBody>
          <a:bodyPr wrap="none" rtlCol="0">
            <a:spAutoFit/>
          </a:bodyPr>
          <a:lstStyle/>
          <a:p>
            <a:r>
              <a:rPr lang="en-US" altLang="ja-JP" sz="2400" i="1" dirty="0" smtClean="0">
                <a:solidFill>
                  <a:prstClr val="black"/>
                </a:solidFill>
              </a:rPr>
              <a:t>s</a:t>
            </a:r>
            <a:endParaRPr lang="ja-JP" altLang="en-US" sz="2400" i="1" dirty="0">
              <a:solidFill>
                <a:prstClr val="black"/>
              </a:solidFill>
            </a:endParaRPr>
          </a:p>
        </p:txBody>
      </p:sp>
      <p:sp>
        <p:nvSpPr>
          <p:cNvPr id="31" name="テキスト ボックス 30"/>
          <p:cNvSpPr txBox="1"/>
          <p:nvPr/>
        </p:nvSpPr>
        <p:spPr>
          <a:xfrm>
            <a:off x="4225854" y="1405936"/>
            <a:ext cx="314510" cy="461665"/>
          </a:xfrm>
          <a:prstGeom prst="rect">
            <a:avLst/>
          </a:prstGeom>
          <a:noFill/>
        </p:spPr>
        <p:txBody>
          <a:bodyPr wrap="none" rtlCol="0">
            <a:spAutoFit/>
          </a:bodyPr>
          <a:lstStyle/>
          <a:p>
            <a:r>
              <a:rPr lang="en-US" altLang="ja-JP" sz="2400" i="1" dirty="0">
                <a:solidFill>
                  <a:prstClr val="black"/>
                </a:solidFill>
              </a:rPr>
              <a:t>c</a:t>
            </a:r>
            <a:endParaRPr lang="ja-JP" altLang="en-US" sz="2400" i="1" dirty="0">
              <a:solidFill>
                <a:prstClr val="black"/>
              </a:solidFill>
            </a:endParaRPr>
          </a:p>
        </p:txBody>
      </p:sp>
      <p:sp>
        <p:nvSpPr>
          <p:cNvPr id="33" name="テキスト ボックス 32"/>
          <p:cNvSpPr txBox="1"/>
          <p:nvPr/>
        </p:nvSpPr>
        <p:spPr>
          <a:xfrm>
            <a:off x="891831" y="5972836"/>
            <a:ext cx="4005057" cy="646331"/>
          </a:xfrm>
          <a:prstGeom prst="rect">
            <a:avLst/>
          </a:prstGeom>
          <a:noFill/>
          <a:ln>
            <a:solidFill>
              <a:schemeClr val="bg1"/>
            </a:solidFill>
          </a:ln>
        </p:spPr>
        <p:txBody>
          <a:bodyPr wrap="square" rtlCol="0">
            <a:spAutoFit/>
          </a:bodyPr>
          <a:lstStyle/>
          <a:p>
            <a:r>
              <a:rPr lang="en-US" altLang="ja-JP" dirty="0" smtClean="0">
                <a:solidFill>
                  <a:prstClr val="white"/>
                </a:solidFill>
              </a:rPr>
              <a:t>non-rel. QM:</a:t>
            </a:r>
            <a:r>
              <a:rPr lang="en-US" altLang="ja-JP" i="1" dirty="0" smtClean="0">
                <a:solidFill>
                  <a:prstClr val="white"/>
                </a:solidFill>
              </a:rPr>
              <a:t>H=H</a:t>
            </a:r>
            <a:r>
              <a:rPr lang="en-US" altLang="ja-JP" i="1" baseline="-25000" dirty="0" smtClean="0">
                <a:solidFill>
                  <a:prstClr val="white"/>
                </a:solidFill>
              </a:rPr>
              <a:t>0 </a:t>
            </a:r>
            <a:r>
              <a:rPr lang="en-US" altLang="ja-JP" dirty="0" smtClean="0">
                <a:solidFill>
                  <a:prstClr val="white"/>
                </a:solidFill>
              </a:rPr>
              <a:t>+</a:t>
            </a:r>
            <a:r>
              <a:rPr lang="en-US" altLang="ja-JP" i="1" dirty="0" err="1" smtClean="0">
                <a:solidFill>
                  <a:prstClr val="white"/>
                </a:solidFill>
              </a:rPr>
              <a:t>V</a:t>
            </a:r>
            <a:r>
              <a:rPr lang="en-US" altLang="ja-JP" i="1" baseline="-25000" dirty="0" err="1" smtClean="0">
                <a:solidFill>
                  <a:prstClr val="white"/>
                </a:solidFill>
              </a:rPr>
              <a:t>conf</a:t>
            </a:r>
            <a:r>
              <a:rPr lang="en-US" altLang="ja-JP" i="1" baseline="-25000" dirty="0" smtClean="0">
                <a:solidFill>
                  <a:prstClr val="white"/>
                </a:solidFill>
              </a:rPr>
              <a:t> </a:t>
            </a:r>
            <a:r>
              <a:rPr lang="en-US" altLang="ja-JP" dirty="0" smtClean="0">
                <a:solidFill>
                  <a:prstClr val="white"/>
                </a:solidFill>
              </a:rPr>
              <a:t>+</a:t>
            </a:r>
            <a:r>
              <a:rPr lang="en-US" altLang="ja-JP" i="1" dirty="0" smtClean="0">
                <a:solidFill>
                  <a:prstClr val="white"/>
                </a:solidFill>
              </a:rPr>
              <a:t>V</a:t>
            </a:r>
            <a:r>
              <a:rPr lang="en-US" altLang="ja-JP" i="1" baseline="-25000" dirty="0" smtClean="0">
                <a:solidFill>
                  <a:prstClr val="white"/>
                </a:solidFill>
              </a:rPr>
              <a:t>SS</a:t>
            </a:r>
            <a:r>
              <a:rPr lang="en-US" altLang="ja-JP" dirty="0" smtClean="0">
                <a:solidFill>
                  <a:prstClr val="white"/>
                </a:solidFill>
              </a:rPr>
              <a:t>+</a:t>
            </a:r>
            <a:r>
              <a:rPr lang="en-US" altLang="ja-JP" i="1" dirty="0" smtClean="0">
                <a:solidFill>
                  <a:prstClr val="white"/>
                </a:solidFill>
              </a:rPr>
              <a:t>V</a:t>
            </a:r>
            <a:r>
              <a:rPr lang="en-US" altLang="ja-JP" i="1" baseline="-25000" dirty="0" smtClean="0">
                <a:solidFill>
                  <a:prstClr val="white"/>
                </a:solidFill>
              </a:rPr>
              <a:t>LS</a:t>
            </a:r>
            <a:r>
              <a:rPr lang="en-US" altLang="ja-JP" dirty="0" smtClean="0">
                <a:solidFill>
                  <a:prstClr val="white"/>
                </a:solidFill>
              </a:rPr>
              <a:t>+</a:t>
            </a:r>
            <a:r>
              <a:rPr lang="en-US" altLang="ja-JP" i="1" dirty="0" smtClean="0">
                <a:solidFill>
                  <a:prstClr val="white"/>
                </a:solidFill>
              </a:rPr>
              <a:t>V</a:t>
            </a:r>
            <a:r>
              <a:rPr lang="en-US" altLang="ja-JP" i="1" baseline="-25000" dirty="0">
                <a:solidFill>
                  <a:prstClr val="white"/>
                </a:solidFill>
              </a:rPr>
              <a:t>T</a:t>
            </a:r>
            <a:endParaRPr lang="en-US" altLang="ja-JP" dirty="0">
              <a:solidFill>
                <a:prstClr val="white"/>
              </a:solidFill>
              <a:latin typeface="Symbol" panose="05050102010706020507" pitchFamily="18" charset="2"/>
            </a:endParaRPr>
          </a:p>
          <a:p>
            <a:r>
              <a:rPr lang="en-US" altLang="ja-JP" dirty="0" smtClean="0">
                <a:solidFill>
                  <a:srgbClr val="FFFF00"/>
                </a:solidFill>
                <a:latin typeface="Symbol" panose="05050102010706020507" pitchFamily="18" charset="2"/>
              </a:rPr>
              <a:t>r-l</a:t>
            </a:r>
            <a:r>
              <a:rPr lang="en-US" altLang="ja-JP" dirty="0" smtClean="0">
                <a:solidFill>
                  <a:srgbClr val="FFFF00"/>
                </a:solidFill>
              </a:rPr>
              <a:t> mixing  (cal. By T. Yoshida)</a:t>
            </a:r>
            <a:endParaRPr lang="ja-JP" altLang="en-US" dirty="0">
              <a:solidFill>
                <a:srgbClr val="FFFF00"/>
              </a:solidFill>
            </a:endParaRPr>
          </a:p>
        </p:txBody>
      </p:sp>
      <p:grpSp>
        <p:nvGrpSpPr>
          <p:cNvPr id="57" name="グループ化 56"/>
          <p:cNvGrpSpPr/>
          <p:nvPr/>
        </p:nvGrpSpPr>
        <p:grpSpPr>
          <a:xfrm>
            <a:off x="4380981" y="2169258"/>
            <a:ext cx="3922318" cy="3072429"/>
            <a:chOff x="4511510" y="2169275"/>
            <a:chExt cx="3922318" cy="3942693"/>
          </a:xfrm>
        </p:grpSpPr>
        <p:cxnSp>
          <p:nvCxnSpPr>
            <p:cNvPr id="60" name="直線コネクタ 59"/>
            <p:cNvCxnSpPr/>
            <p:nvPr/>
          </p:nvCxnSpPr>
          <p:spPr>
            <a:xfrm>
              <a:off x="7281828" y="5917342"/>
              <a:ext cx="115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4879800" y="4864282"/>
              <a:ext cx="902811" cy="434452"/>
            </a:xfrm>
            <a:prstGeom prst="rect">
              <a:avLst/>
            </a:prstGeom>
            <a:noFill/>
            <a:ln>
              <a:noFill/>
            </a:ln>
          </p:spPr>
          <p:txBody>
            <a:bodyPr wrap="none" rtlCol="0">
              <a:spAutoFit/>
            </a:bodyPr>
            <a:lstStyle/>
            <a:p>
              <a:r>
                <a:rPr lang="en-US" altLang="ja-JP" sz="1600" b="1" dirty="0" err="1">
                  <a:solidFill>
                    <a:prstClr val="white">
                      <a:lumMod val="75000"/>
                    </a:prstClr>
                  </a:solidFill>
                  <a:latin typeface="Symbol" panose="05050102010706020507" pitchFamily="18" charset="2"/>
                </a:rPr>
                <a:t>S</a:t>
              </a:r>
              <a:r>
                <a:rPr lang="en-US" altLang="ja-JP" sz="1600" b="1" baseline="-25000" dirty="0" err="1">
                  <a:solidFill>
                    <a:prstClr val="white">
                      <a:lumMod val="75000"/>
                    </a:prstClr>
                  </a:solidFill>
                </a:rPr>
                <a:t>c</a:t>
              </a:r>
              <a:r>
                <a:rPr lang="en-US" altLang="ja-JP" sz="1600" b="1" dirty="0">
                  <a:solidFill>
                    <a:prstClr val="white">
                      <a:lumMod val="75000"/>
                    </a:prstClr>
                  </a:solidFill>
                </a:rPr>
                <a:t>(1/2</a:t>
              </a:r>
              <a:r>
                <a:rPr lang="en-US" altLang="ja-JP" sz="1600" b="1" baseline="30000" dirty="0">
                  <a:solidFill>
                    <a:prstClr val="white">
                      <a:lumMod val="75000"/>
                    </a:prstClr>
                  </a:solidFill>
                </a:rPr>
                <a:t>+</a:t>
              </a:r>
              <a:r>
                <a:rPr lang="en-US" altLang="ja-JP" sz="1600" b="1" dirty="0">
                  <a:solidFill>
                    <a:prstClr val="white">
                      <a:lumMod val="75000"/>
                    </a:prstClr>
                  </a:solidFill>
                </a:rPr>
                <a:t>) </a:t>
              </a:r>
              <a:endParaRPr lang="ja-JP" altLang="en-US" sz="1600" b="1" dirty="0">
                <a:solidFill>
                  <a:prstClr val="white">
                    <a:lumMod val="75000"/>
                  </a:prstClr>
                </a:solidFill>
              </a:endParaRPr>
            </a:p>
          </p:txBody>
        </p:sp>
        <p:cxnSp>
          <p:nvCxnSpPr>
            <p:cNvPr id="71" name="直線コネクタ 70"/>
            <p:cNvCxnSpPr/>
            <p:nvPr/>
          </p:nvCxnSpPr>
          <p:spPr>
            <a:xfrm>
              <a:off x="4524132" y="5048020"/>
              <a:ext cx="396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9" name="テキスト ボックス 78"/>
            <p:cNvSpPr txBox="1"/>
            <p:nvPr/>
          </p:nvSpPr>
          <p:spPr>
            <a:xfrm>
              <a:off x="4881789" y="4434481"/>
              <a:ext cx="970137" cy="434449"/>
            </a:xfrm>
            <a:prstGeom prst="rect">
              <a:avLst/>
            </a:prstGeom>
            <a:noFill/>
            <a:ln>
              <a:noFill/>
            </a:ln>
          </p:spPr>
          <p:txBody>
            <a:bodyPr wrap="none" rtlCol="0">
              <a:spAutoFit/>
            </a:bodyPr>
            <a:lstStyle/>
            <a:p>
              <a:r>
                <a:rPr lang="en-US" altLang="ja-JP" sz="1600" b="1" dirty="0" err="1" smtClean="0">
                  <a:solidFill>
                    <a:prstClr val="white">
                      <a:lumMod val="75000"/>
                    </a:prstClr>
                  </a:solidFill>
                  <a:latin typeface="Symbol" panose="05050102010706020507" pitchFamily="18" charset="2"/>
                </a:rPr>
                <a:t>S</a:t>
              </a:r>
              <a:r>
                <a:rPr lang="en-US" altLang="ja-JP" sz="1600" b="1" baseline="-25000" dirty="0" err="1" smtClean="0">
                  <a:solidFill>
                    <a:prstClr val="white">
                      <a:lumMod val="75000"/>
                    </a:prstClr>
                  </a:solidFill>
                </a:rPr>
                <a:t>c</a:t>
              </a:r>
              <a:r>
                <a:rPr lang="en-US" altLang="ja-JP" sz="1600" b="1" baseline="30000" dirty="0" smtClean="0">
                  <a:solidFill>
                    <a:prstClr val="white">
                      <a:lumMod val="75000"/>
                    </a:prstClr>
                  </a:solidFill>
                </a:rPr>
                <a:t>*</a:t>
              </a:r>
              <a:r>
                <a:rPr lang="en-US" altLang="ja-JP" sz="1600" b="1" dirty="0" smtClean="0">
                  <a:solidFill>
                    <a:prstClr val="white">
                      <a:lumMod val="75000"/>
                    </a:prstClr>
                  </a:solidFill>
                </a:rPr>
                <a:t>(3/2</a:t>
              </a:r>
              <a:r>
                <a:rPr lang="en-US" altLang="ja-JP" sz="1600" b="1" baseline="30000" dirty="0">
                  <a:solidFill>
                    <a:prstClr val="white">
                      <a:lumMod val="75000"/>
                    </a:prstClr>
                  </a:solidFill>
                </a:rPr>
                <a:t>+</a:t>
              </a:r>
              <a:r>
                <a:rPr lang="en-US" altLang="ja-JP" sz="1600" b="1" dirty="0">
                  <a:solidFill>
                    <a:prstClr val="white">
                      <a:lumMod val="75000"/>
                    </a:prstClr>
                  </a:solidFill>
                </a:rPr>
                <a:t>) </a:t>
              </a:r>
              <a:endParaRPr lang="ja-JP" altLang="en-US" sz="1600" b="1" dirty="0">
                <a:solidFill>
                  <a:prstClr val="white">
                    <a:lumMod val="75000"/>
                  </a:prstClr>
                </a:solidFill>
              </a:endParaRPr>
            </a:p>
          </p:txBody>
        </p:sp>
        <p:cxnSp>
          <p:nvCxnSpPr>
            <p:cNvPr id="91" name="直線コネクタ 90"/>
            <p:cNvCxnSpPr/>
            <p:nvPr/>
          </p:nvCxnSpPr>
          <p:spPr>
            <a:xfrm>
              <a:off x="4523112" y="4705127"/>
              <a:ext cx="396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直線コネクタ 92"/>
            <p:cNvCxnSpPr/>
            <p:nvPr/>
          </p:nvCxnSpPr>
          <p:spPr>
            <a:xfrm>
              <a:off x="4517919" y="4146839"/>
              <a:ext cx="6796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a:off x="4512726" y="4321431"/>
              <a:ext cx="6796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1" name="テキスト ボックス 100"/>
            <p:cNvSpPr txBox="1"/>
            <p:nvPr/>
          </p:nvSpPr>
          <p:spPr>
            <a:xfrm>
              <a:off x="5150894" y="3971329"/>
              <a:ext cx="1409360" cy="473947"/>
            </a:xfrm>
            <a:prstGeom prst="rect">
              <a:avLst/>
            </a:prstGeom>
            <a:noFill/>
            <a:ln>
              <a:noFill/>
            </a:ln>
          </p:spPr>
          <p:txBody>
            <a:bodyPr wrap="none" rtlCol="0">
              <a:spAutoFit/>
            </a:bodyPr>
            <a:lstStyle/>
            <a:p>
              <a:r>
                <a:rPr lang="en-US" altLang="ja-JP" b="1" dirty="0" err="1" smtClean="0">
                  <a:solidFill>
                    <a:srgbClr val="FF0000"/>
                  </a:solidFill>
                  <a:latin typeface="Symbol" panose="05050102010706020507" pitchFamily="18" charset="2"/>
                  <a:cs typeface="Times New Roman" panose="02020603050405020304" pitchFamily="18" charset="0"/>
                </a:rPr>
                <a:t>L</a:t>
              </a:r>
              <a:r>
                <a:rPr lang="en-US" altLang="ja-JP" b="1" baseline="-25000" dirty="0" err="1" smtClean="0">
                  <a:solidFill>
                    <a:srgbClr val="FF0000"/>
                  </a:solidFill>
                </a:rPr>
                <a:t>c</a:t>
              </a:r>
              <a:r>
                <a:rPr lang="en-US" altLang="ja-JP" sz="1600" dirty="0" smtClean="0">
                  <a:solidFill>
                    <a:srgbClr val="FF0000"/>
                  </a:solidFill>
                </a:rPr>
                <a:t>(2595, 1/2</a:t>
              </a:r>
              <a:r>
                <a:rPr lang="en-US" altLang="ja-JP" sz="1600" baseline="30000" dirty="0" smtClean="0">
                  <a:solidFill>
                    <a:srgbClr val="FF0000"/>
                  </a:solidFill>
                  <a:latin typeface="Symbol" panose="05050102010706020507" pitchFamily="18" charset="2"/>
                </a:rPr>
                <a:t>-</a:t>
              </a:r>
              <a:r>
                <a:rPr lang="en-US" altLang="ja-JP" sz="1600" dirty="0" smtClean="0">
                  <a:solidFill>
                    <a:srgbClr val="FF0000"/>
                  </a:solidFill>
                </a:rPr>
                <a:t>)</a:t>
              </a:r>
              <a:endParaRPr lang="ja-JP" altLang="en-US" sz="1600" dirty="0">
                <a:solidFill>
                  <a:srgbClr val="FF0000"/>
                </a:solidFill>
              </a:endParaRPr>
            </a:p>
          </p:txBody>
        </p:sp>
        <p:sp>
          <p:nvSpPr>
            <p:cNvPr id="102" name="テキスト ボックス 101"/>
            <p:cNvSpPr txBox="1"/>
            <p:nvPr/>
          </p:nvSpPr>
          <p:spPr>
            <a:xfrm>
              <a:off x="5150797" y="3657622"/>
              <a:ext cx="1409360" cy="473947"/>
            </a:xfrm>
            <a:prstGeom prst="rect">
              <a:avLst/>
            </a:prstGeom>
            <a:noFill/>
            <a:ln>
              <a:noFill/>
            </a:ln>
          </p:spPr>
          <p:txBody>
            <a:bodyPr wrap="none" rtlCol="0">
              <a:spAutoFit/>
            </a:bodyPr>
            <a:lstStyle/>
            <a:p>
              <a:r>
                <a:rPr lang="en-US" altLang="ja-JP" b="1" dirty="0" err="1" smtClean="0">
                  <a:solidFill>
                    <a:srgbClr val="FF0000"/>
                  </a:solidFill>
                  <a:latin typeface="Symbol" panose="05050102010706020507" pitchFamily="18" charset="2"/>
                  <a:cs typeface="Times New Roman" panose="02020603050405020304" pitchFamily="18" charset="0"/>
                </a:rPr>
                <a:t>L</a:t>
              </a:r>
              <a:r>
                <a:rPr lang="en-US" altLang="ja-JP" b="1" baseline="-25000" dirty="0" err="1" smtClean="0">
                  <a:solidFill>
                    <a:srgbClr val="FF0000"/>
                  </a:solidFill>
                </a:rPr>
                <a:t>c</a:t>
              </a:r>
              <a:r>
                <a:rPr lang="en-US" altLang="ja-JP" sz="1600" dirty="0" smtClean="0">
                  <a:solidFill>
                    <a:srgbClr val="FF0000"/>
                  </a:solidFill>
                </a:rPr>
                <a:t>(2625, 3/2</a:t>
              </a:r>
              <a:r>
                <a:rPr lang="en-US" altLang="ja-JP" sz="1600" baseline="30000" dirty="0" smtClean="0">
                  <a:solidFill>
                    <a:srgbClr val="FF0000"/>
                  </a:solidFill>
                  <a:latin typeface="Symbol" panose="05050102010706020507" pitchFamily="18" charset="2"/>
                </a:rPr>
                <a:t>-</a:t>
              </a:r>
              <a:r>
                <a:rPr lang="en-US" altLang="ja-JP" sz="1600" dirty="0" smtClean="0">
                  <a:solidFill>
                    <a:srgbClr val="FF0000"/>
                  </a:solidFill>
                </a:rPr>
                <a:t>)</a:t>
              </a:r>
              <a:endParaRPr lang="ja-JP" altLang="en-US" sz="1600" dirty="0">
                <a:solidFill>
                  <a:srgbClr val="FF0000"/>
                </a:solidFill>
              </a:endParaRPr>
            </a:p>
          </p:txBody>
        </p:sp>
        <p:cxnSp>
          <p:nvCxnSpPr>
            <p:cNvPr id="110" name="直線コネクタ 109"/>
            <p:cNvCxnSpPr/>
            <p:nvPr/>
          </p:nvCxnSpPr>
          <p:spPr>
            <a:xfrm>
              <a:off x="4525942" y="3440735"/>
              <a:ext cx="6796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1" name="テキスト ボックス 110"/>
            <p:cNvSpPr txBox="1"/>
            <p:nvPr/>
          </p:nvSpPr>
          <p:spPr>
            <a:xfrm>
              <a:off x="5158816" y="3210903"/>
              <a:ext cx="1747594" cy="473945"/>
            </a:xfrm>
            <a:prstGeom prst="rect">
              <a:avLst/>
            </a:prstGeom>
            <a:noFill/>
            <a:ln>
              <a:noFill/>
            </a:ln>
          </p:spPr>
          <p:txBody>
            <a:bodyPr wrap="none" rtlCol="0">
              <a:spAutoFit/>
            </a:bodyPr>
            <a:lstStyle/>
            <a:p>
              <a:r>
                <a:rPr lang="en-US" altLang="ja-JP" b="1" dirty="0" err="1" smtClean="0">
                  <a:solidFill>
                    <a:prstClr val="black"/>
                  </a:solidFill>
                  <a:latin typeface="Symbol" panose="05050102010706020507" pitchFamily="18" charset="2"/>
                  <a:cs typeface="Times New Roman" panose="02020603050405020304" pitchFamily="18" charset="0"/>
                </a:rPr>
                <a:t>L</a:t>
              </a:r>
              <a:r>
                <a:rPr lang="en-US" altLang="ja-JP" b="1" baseline="-25000" dirty="0" err="1" smtClean="0">
                  <a:solidFill>
                    <a:prstClr val="black"/>
                  </a:solidFill>
                </a:rPr>
                <a:t>c</a:t>
              </a:r>
              <a:r>
                <a:rPr lang="en-US" altLang="ja-JP" b="1" baseline="-25000" dirty="0" smtClean="0">
                  <a:solidFill>
                    <a:prstClr val="black"/>
                  </a:solidFill>
                </a:rPr>
                <a:t> </a:t>
              </a:r>
              <a:r>
                <a:rPr lang="en-US" altLang="ja-JP" dirty="0" smtClean="0">
                  <a:solidFill>
                    <a:prstClr val="black"/>
                  </a:solidFill>
                </a:rPr>
                <a:t>o</a:t>
              </a:r>
              <a:r>
                <a:rPr lang="ja-JP" altLang="en-US" dirty="0" smtClean="0">
                  <a:solidFill>
                    <a:prstClr val="black"/>
                  </a:solidFill>
                </a:rPr>
                <a:t>ｒ </a:t>
              </a:r>
              <a:r>
                <a:rPr lang="en-US" altLang="ja-JP" b="1" dirty="0" err="1" smtClean="0">
                  <a:solidFill>
                    <a:prstClr val="black"/>
                  </a:solidFill>
                  <a:latin typeface="Symbol" panose="05050102010706020507" pitchFamily="18" charset="2"/>
                  <a:cs typeface="Times New Roman" panose="02020603050405020304" pitchFamily="18" charset="0"/>
                </a:rPr>
                <a:t>S</a:t>
              </a:r>
              <a:r>
                <a:rPr lang="en-US" altLang="ja-JP" b="1" baseline="-25000" dirty="0" err="1" smtClean="0">
                  <a:solidFill>
                    <a:prstClr val="black"/>
                  </a:solidFill>
                </a:rPr>
                <a:t>c</a:t>
              </a:r>
              <a:r>
                <a:rPr lang="en-US" altLang="ja-JP" sz="1600" dirty="0" smtClean="0">
                  <a:solidFill>
                    <a:prstClr val="black"/>
                  </a:solidFill>
                </a:rPr>
                <a:t> (2765, ?</a:t>
              </a:r>
              <a:r>
                <a:rPr lang="en-US" altLang="ja-JP" sz="1600" baseline="30000" dirty="0" smtClean="0">
                  <a:solidFill>
                    <a:prstClr val="black"/>
                  </a:solidFill>
                  <a:latin typeface="Symbol" panose="05050102010706020507" pitchFamily="18" charset="2"/>
                </a:rPr>
                <a:t>?</a:t>
              </a:r>
              <a:r>
                <a:rPr lang="en-US" altLang="ja-JP" sz="1600" dirty="0" smtClean="0">
                  <a:solidFill>
                    <a:prstClr val="black"/>
                  </a:solidFill>
                </a:rPr>
                <a:t>)</a:t>
              </a:r>
              <a:endParaRPr lang="ja-JP" altLang="en-US" sz="1600" dirty="0">
                <a:solidFill>
                  <a:prstClr val="black"/>
                </a:solidFill>
              </a:endParaRPr>
            </a:p>
          </p:txBody>
        </p:sp>
        <p:cxnSp>
          <p:nvCxnSpPr>
            <p:cNvPr id="112" name="直線コネクタ 111"/>
            <p:cNvCxnSpPr/>
            <p:nvPr/>
          </p:nvCxnSpPr>
          <p:spPr>
            <a:xfrm>
              <a:off x="4514715" y="2870518"/>
              <a:ext cx="6796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3" name="テキスト ボックス 112"/>
            <p:cNvSpPr txBox="1"/>
            <p:nvPr/>
          </p:nvSpPr>
          <p:spPr>
            <a:xfrm>
              <a:off x="5147589" y="2714792"/>
              <a:ext cx="1409360" cy="473946"/>
            </a:xfrm>
            <a:prstGeom prst="rect">
              <a:avLst/>
            </a:prstGeom>
            <a:noFill/>
            <a:ln>
              <a:noFill/>
            </a:ln>
          </p:spPr>
          <p:txBody>
            <a:bodyPr wrap="none" rtlCol="0">
              <a:spAutoFit/>
            </a:bodyPr>
            <a:lstStyle/>
            <a:p>
              <a:r>
                <a:rPr lang="en-US" altLang="ja-JP" b="1" dirty="0" err="1" smtClean="0">
                  <a:solidFill>
                    <a:prstClr val="black"/>
                  </a:solidFill>
                  <a:latin typeface="Symbol" panose="05050102010706020507" pitchFamily="18" charset="2"/>
                  <a:cs typeface="Times New Roman" panose="02020603050405020304" pitchFamily="18" charset="0"/>
                </a:rPr>
                <a:t>L</a:t>
              </a:r>
              <a:r>
                <a:rPr lang="en-US" altLang="ja-JP" b="1" baseline="-25000" dirty="0" err="1" smtClean="0">
                  <a:solidFill>
                    <a:prstClr val="black"/>
                  </a:solidFill>
                </a:rPr>
                <a:t>c</a:t>
              </a:r>
              <a:r>
                <a:rPr lang="en-US" altLang="ja-JP" sz="1600" dirty="0" smtClean="0">
                  <a:solidFill>
                    <a:prstClr val="black"/>
                  </a:solidFill>
                </a:rPr>
                <a:t>(2880, 5/2</a:t>
              </a:r>
              <a:r>
                <a:rPr lang="en-US" altLang="ja-JP" sz="1600" baseline="30000" dirty="0" smtClean="0">
                  <a:solidFill>
                    <a:prstClr val="black"/>
                  </a:solidFill>
                  <a:latin typeface="Symbol" panose="05050102010706020507" pitchFamily="18" charset="2"/>
                </a:rPr>
                <a:t>+</a:t>
              </a:r>
              <a:r>
                <a:rPr lang="en-US" altLang="ja-JP" sz="1600" dirty="0" smtClean="0">
                  <a:solidFill>
                    <a:prstClr val="black"/>
                  </a:solidFill>
                </a:rPr>
                <a:t>)</a:t>
              </a:r>
              <a:endParaRPr lang="ja-JP" altLang="en-US" sz="1600" dirty="0">
                <a:solidFill>
                  <a:prstClr val="black"/>
                </a:solidFill>
              </a:endParaRPr>
            </a:p>
          </p:txBody>
        </p:sp>
        <p:cxnSp>
          <p:nvCxnSpPr>
            <p:cNvPr id="115" name="直線コネクタ 114"/>
            <p:cNvCxnSpPr/>
            <p:nvPr/>
          </p:nvCxnSpPr>
          <p:spPr>
            <a:xfrm>
              <a:off x="4513114" y="2559673"/>
              <a:ext cx="6796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6" name="テキスト ボックス 115"/>
            <p:cNvSpPr txBox="1"/>
            <p:nvPr/>
          </p:nvSpPr>
          <p:spPr>
            <a:xfrm>
              <a:off x="5145988" y="2169275"/>
              <a:ext cx="1202573" cy="473945"/>
            </a:xfrm>
            <a:prstGeom prst="rect">
              <a:avLst/>
            </a:prstGeom>
            <a:noFill/>
            <a:ln>
              <a:noFill/>
            </a:ln>
          </p:spPr>
          <p:txBody>
            <a:bodyPr wrap="none" rtlCol="0">
              <a:spAutoFit/>
            </a:bodyPr>
            <a:lstStyle/>
            <a:p>
              <a:r>
                <a:rPr lang="en-US" altLang="ja-JP" b="1" dirty="0" err="1" smtClean="0">
                  <a:solidFill>
                    <a:prstClr val="black"/>
                  </a:solidFill>
                  <a:latin typeface="Symbol" panose="05050102010706020507" pitchFamily="18" charset="2"/>
                  <a:cs typeface="Times New Roman" panose="02020603050405020304" pitchFamily="18" charset="0"/>
                </a:rPr>
                <a:t>L</a:t>
              </a:r>
              <a:r>
                <a:rPr lang="en-US" altLang="ja-JP" b="1" baseline="-25000" dirty="0" err="1" smtClean="0">
                  <a:solidFill>
                    <a:prstClr val="black"/>
                  </a:solidFill>
                </a:rPr>
                <a:t>c</a:t>
              </a:r>
              <a:r>
                <a:rPr lang="en-US" altLang="ja-JP" sz="1600" dirty="0" smtClean="0">
                  <a:solidFill>
                    <a:prstClr val="black"/>
                  </a:solidFill>
                </a:rPr>
                <a:t>(2940, ?</a:t>
              </a:r>
              <a:r>
                <a:rPr lang="en-US" altLang="ja-JP" sz="1600" baseline="30000" dirty="0" smtClean="0">
                  <a:solidFill>
                    <a:prstClr val="black"/>
                  </a:solidFill>
                  <a:latin typeface="Symbol" panose="05050102010706020507" pitchFamily="18" charset="2"/>
                </a:rPr>
                <a:t>?</a:t>
              </a:r>
              <a:r>
                <a:rPr lang="en-US" altLang="ja-JP" sz="1600" dirty="0" smtClean="0">
                  <a:solidFill>
                    <a:prstClr val="black"/>
                  </a:solidFill>
                </a:rPr>
                <a:t>)</a:t>
              </a:r>
              <a:endParaRPr lang="ja-JP" altLang="en-US" sz="1600" dirty="0">
                <a:solidFill>
                  <a:prstClr val="black"/>
                </a:solidFill>
              </a:endParaRPr>
            </a:p>
          </p:txBody>
        </p:sp>
        <p:cxnSp>
          <p:nvCxnSpPr>
            <p:cNvPr id="127" name="直線コネクタ 126"/>
            <p:cNvCxnSpPr/>
            <p:nvPr/>
          </p:nvCxnSpPr>
          <p:spPr>
            <a:xfrm>
              <a:off x="4511510" y="5892558"/>
              <a:ext cx="679647"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8" name="テキスト ボックス 127"/>
            <p:cNvSpPr txBox="1"/>
            <p:nvPr/>
          </p:nvSpPr>
          <p:spPr>
            <a:xfrm>
              <a:off x="5154009" y="5638023"/>
              <a:ext cx="756938" cy="473945"/>
            </a:xfrm>
            <a:prstGeom prst="rect">
              <a:avLst/>
            </a:prstGeom>
            <a:noFill/>
            <a:ln>
              <a:noFill/>
            </a:ln>
          </p:spPr>
          <p:txBody>
            <a:bodyPr wrap="none" rtlCol="0">
              <a:spAutoFit/>
            </a:bodyPr>
            <a:lstStyle/>
            <a:p>
              <a:r>
                <a:rPr lang="en-US" altLang="ja-JP" b="1" dirty="0" err="1" smtClean="0">
                  <a:solidFill>
                    <a:prstClr val="black"/>
                  </a:solidFill>
                  <a:latin typeface="Symbol" panose="05050102010706020507" pitchFamily="18" charset="2"/>
                  <a:cs typeface="Times New Roman" panose="02020603050405020304" pitchFamily="18" charset="0"/>
                </a:rPr>
                <a:t>L</a:t>
              </a:r>
              <a:r>
                <a:rPr lang="en-US" altLang="ja-JP" b="1" baseline="-25000" dirty="0" err="1" smtClean="0">
                  <a:solidFill>
                    <a:prstClr val="black"/>
                  </a:solidFill>
                </a:rPr>
                <a:t>c</a:t>
              </a:r>
              <a:r>
                <a:rPr lang="en-US" altLang="ja-JP" sz="1600" dirty="0" smtClean="0">
                  <a:solidFill>
                    <a:prstClr val="black"/>
                  </a:solidFill>
                </a:rPr>
                <a:t>(GS)</a:t>
              </a:r>
              <a:endParaRPr lang="ja-JP" altLang="en-US" sz="1600" dirty="0">
                <a:solidFill>
                  <a:prstClr val="black"/>
                </a:solidFill>
              </a:endParaRPr>
            </a:p>
          </p:txBody>
        </p:sp>
      </p:grpSp>
      <p:grpSp>
        <p:nvGrpSpPr>
          <p:cNvPr id="5" name="グループ化 4"/>
          <p:cNvGrpSpPr/>
          <p:nvPr/>
        </p:nvGrpSpPr>
        <p:grpSpPr>
          <a:xfrm>
            <a:off x="805186" y="1894007"/>
            <a:ext cx="2678725" cy="3464386"/>
            <a:chOff x="805186" y="1894007"/>
            <a:chExt cx="2678725" cy="3464386"/>
          </a:xfrm>
        </p:grpSpPr>
        <p:sp>
          <p:nvSpPr>
            <p:cNvPr id="14" name="テキスト ボックス 13"/>
            <p:cNvSpPr txBox="1"/>
            <p:nvPr/>
          </p:nvSpPr>
          <p:spPr>
            <a:xfrm>
              <a:off x="870200" y="3243147"/>
              <a:ext cx="1345240" cy="369332"/>
            </a:xfrm>
            <a:prstGeom prst="rect">
              <a:avLst/>
            </a:prstGeom>
            <a:noFill/>
          </p:spPr>
          <p:txBody>
            <a:bodyPr wrap="none" rtlCol="0">
              <a:spAutoFit/>
            </a:bodyPr>
            <a:lstStyle/>
            <a:p>
              <a:r>
                <a:rPr lang="en-US" altLang="ja-JP" b="1" dirty="0" smtClean="0">
                  <a:solidFill>
                    <a:srgbClr val="FF0000"/>
                  </a:solidFill>
                  <a:latin typeface="Symbol" panose="05050102010706020507" pitchFamily="18" charset="2"/>
                  <a:cs typeface="Times New Roman" panose="02020603050405020304" pitchFamily="18" charset="0"/>
                </a:rPr>
                <a:t>L</a:t>
              </a:r>
              <a:r>
                <a:rPr lang="en-US" altLang="ja-JP" sz="1600" dirty="0" smtClean="0">
                  <a:solidFill>
                    <a:srgbClr val="FF0000"/>
                  </a:solidFill>
                </a:rPr>
                <a:t>(1520, 3/2</a:t>
              </a:r>
              <a:r>
                <a:rPr lang="en-US" altLang="ja-JP" sz="1600" baseline="30000" dirty="0" smtClean="0">
                  <a:solidFill>
                    <a:srgbClr val="FF0000"/>
                  </a:solidFill>
                  <a:latin typeface="Symbol" panose="05050102010706020507" pitchFamily="18" charset="2"/>
                </a:rPr>
                <a:t>-</a:t>
              </a:r>
              <a:r>
                <a:rPr lang="en-US" altLang="ja-JP" sz="1600" dirty="0" smtClean="0">
                  <a:solidFill>
                    <a:srgbClr val="FF0000"/>
                  </a:solidFill>
                </a:rPr>
                <a:t>)</a:t>
              </a:r>
              <a:endParaRPr lang="ja-JP" altLang="en-US" sz="1600" dirty="0">
                <a:solidFill>
                  <a:srgbClr val="FF0000"/>
                </a:solidFill>
              </a:endParaRPr>
            </a:p>
          </p:txBody>
        </p:sp>
        <p:grpSp>
          <p:nvGrpSpPr>
            <p:cNvPr id="20" name="グループ化 19"/>
            <p:cNvGrpSpPr/>
            <p:nvPr/>
          </p:nvGrpSpPr>
          <p:grpSpPr>
            <a:xfrm>
              <a:off x="805186" y="2180750"/>
              <a:ext cx="2678725" cy="3177643"/>
              <a:chOff x="683568" y="2125972"/>
              <a:chExt cx="2678725" cy="4166229"/>
            </a:xfrm>
          </p:grpSpPr>
          <p:cxnSp>
            <p:nvCxnSpPr>
              <p:cNvPr id="23" name="直線コネクタ 22"/>
              <p:cNvCxnSpPr/>
              <p:nvPr/>
            </p:nvCxnSpPr>
            <p:spPr>
              <a:xfrm>
                <a:off x="747176" y="5917343"/>
                <a:ext cx="115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1321093" y="5279101"/>
                <a:ext cx="845103" cy="443881"/>
              </a:xfrm>
              <a:prstGeom prst="rect">
                <a:avLst/>
              </a:prstGeom>
              <a:noFill/>
              <a:ln>
                <a:noFill/>
              </a:ln>
            </p:spPr>
            <p:txBody>
              <a:bodyPr wrap="none" rtlCol="0">
                <a:spAutoFit/>
              </a:bodyPr>
              <a:lstStyle/>
              <a:p>
                <a:r>
                  <a:rPr lang="en-US" altLang="ja-JP" sz="1600" b="1" dirty="0" smtClean="0">
                    <a:solidFill>
                      <a:prstClr val="white">
                        <a:lumMod val="75000"/>
                      </a:prstClr>
                    </a:solidFill>
                    <a:latin typeface="Symbol" panose="05050102010706020507" pitchFamily="18" charset="2"/>
                  </a:rPr>
                  <a:t>S</a:t>
                </a:r>
                <a:r>
                  <a:rPr lang="en-US" altLang="ja-JP" sz="1600" b="1" dirty="0" smtClean="0">
                    <a:solidFill>
                      <a:prstClr val="white">
                        <a:lumMod val="75000"/>
                      </a:prstClr>
                    </a:solidFill>
                  </a:rPr>
                  <a:t>(1/2</a:t>
                </a:r>
                <a:r>
                  <a:rPr lang="en-US" altLang="ja-JP" sz="1600" b="1" baseline="30000" dirty="0">
                    <a:solidFill>
                      <a:prstClr val="white">
                        <a:lumMod val="75000"/>
                      </a:prstClr>
                    </a:solidFill>
                  </a:rPr>
                  <a:t>+</a:t>
                </a:r>
                <a:r>
                  <a:rPr lang="en-US" altLang="ja-JP" sz="1600" b="1" dirty="0">
                    <a:solidFill>
                      <a:prstClr val="white">
                        <a:lumMod val="75000"/>
                      </a:prstClr>
                    </a:solidFill>
                  </a:rPr>
                  <a:t>) </a:t>
                </a:r>
                <a:endParaRPr lang="ja-JP" altLang="en-US" sz="1600" b="1" dirty="0">
                  <a:solidFill>
                    <a:prstClr val="white">
                      <a:lumMod val="75000"/>
                    </a:prstClr>
                  </a:solidFill>
                </a:endParaRPr>
              </a:p>
            </p:txBody>
          </p:sp>
          <p:sp>
            <p:nvSpPr>
              <p:cNvPr id="40" name="テキスト ボックス 39"/>
              <p:cNvSpPr txBox="1"/>
              <p:nvPr/>
            </p:nvSpPr>
            <p:spPr>
              <a:xfrm>
                <a:off x="683568" y="5953647"/>
                <a:ext cx="817853" cy="338554"/>
              </a:xfrm>
              <a:prstGeom prst="rect">
                <a:avLst/>
              </a:prstGeom>
              <a:noFill/>
              <a:ln>
                <a:noFill/>
              </a:ln>
            </p:spPr>
            <p:txBody>
              <a:bodyPr wrap="none" rtlCol="0">
                <a:spAutoFit/>
              </a:bodyPr>
              <a:lstStyle/>
              <a:p>
                <a:r>
                  <a:rPr lang="en-US" altLang="ja-JP" sz="1600" b="1" dirty="0" smtClean="0">
                    <a:solidFill>
                      <a:prstClr val="white"/>
                    </a:solidFill>
                    <a:latin typeface="Symbol" panose="05050102010706020507" pitchFamily="18" charset="2"/>
                    <a:cs typeface="Times New Roman" panose="02020603050405020304" pitchFamily="18" charset="0"/>
                  </a:rPr>
                  <a:t>L</a:t>
                </a:r>
                <a:r>
                  <a:rPr lang="en-US" altLang="ja-JP" sz="1600" b="1" dirty="0" smtClean="0">
                    <a:solidFill>
                      <a:prstClr val="white"/>
                    </a:solidFill>
                  </a:rPr>
                  <a:t>(1/2</a:t>
                </a:r>
                <a:r>
                  <a:rPr lang="en-US" altLang="ja-JP" sz="1600" b="1" baseline="30000" dirty="0">
                    <a:solidFill>
                      <a:prstClr val="white"/>
                    </a:solidFill>
                  </a:rPr>
                  <a:t>+</a:t>
                </a:r>
                <a:r>
                  <a:rPr lang="en-US" altLang="ja-JP" sz="1600" b="1" dirty="0">
                    <a:solidFill>
                      <a:prstClr val="white"/>
                    </a:solidFill>
                  </a:rPr>
                  <a:t>)</a:t>
                </a:r>
                <a:endParaRPr lang="ja-JP" altLang="en-US" sz="1600" b="1" dirty="0">
                  <a:solidFill>
                    <a:prstClr val="white"/>
                  </a:solidFill>
                </a:endParaRPr>
              </a:p>
            </p:txBody>
          </p:sp>
          <p:sp>
            <p:nvSpPr>
              <p:cNvPr id="41" name="テキスト ボックス 40"/>
              <p:cNvSpPr txBox="1"/>
              <p:nvPr/>
            </p:nvSpPr>
            <p:spPr>
              <a:xfrm>
                <a:off x="1264749" y="4357469"/>
                <a:ext cx="947695" cy="443881"/>
              </a:xfrm>
              <a:prstGeom prst="rect">
                <a:avLst/>
              </a:prstGeom>
              <a:noFill/>
              <a:ln>
                <a:noFill/>
              </a:ln>
            </p:spPr>
            <p:txBody>
              <a:bodyPr wrap="none" rtlCol="0">
                <a:spAutoFit/>
              </a:bodyPr>
              <a:lstStyle/>
              <a:p>
                <a:r>
                  <a:rPr lang="en-US" altLang="ja-JP" sz="1600" b="1" dirty="0" smtClean="0">
                    <a:solidFill>
                      <a:prstClr val="white">
                        <a:lumMod val="75000"/>
                      </a:prstClr>
                    </a:solidFill>
                    <a:latin typeface="Symbol" panose="05050102010706020507" pitchFamily="18" charset="2"/>
                  </a:rPr>
                  <a:t>S</a:t>
                </a:r>
                <a:r>
                  <a:rPr lang="en-US" altLang="ja-JP" sz="1600" b="1" baseline="30000" dirty="0" smtClean="0">
                    <a:solidFill>
                      <a:prstClr val="white">
                        <a:lumMod val="75000"/>
                      </a:prstClr>
                    </a:solidFill>
                    <a:latin typeface="Symbol" panose="05050102010706020507" pitchFamily="18" charset="2"/>
                  </a:rPr>
                  <a:t>*</a:t>
                </a:r>
                <a:r>
                  <a:rPr lang="en-US" altLang="ja-JP" sz="1600" b="1" dirty="0" smtClean="0">
                    <a:solidFill>
                      <a:prstClr val="white">
                        <a:lumMod val="75000"/>
                      </a:prstClr>
                    </a:solidFill>
                  </a:rPr>
                  <a:t>(3/2</a:t>
                </a:r>
                <a:r>
                  <a:rPr lang="en-US" altLang="ja-JP" sz="1600" b="1" baseline="30000" dirty="0">
                    <a:solidFill>
                      <a:prstClr val="white">
                        <a:lumMod val="75000"/>
                      </a:prstClr>
                    </a:solidFill>
                  </a:rPr>
                  <a:t>+</a:t>
                </a:r>
                <a:r>
                  <a:rPr lang="en-US" altLang="ja-JP" sz="1600" b="1" dirty="0">
                    <a:solidFill>
                      <a:prstClr val="white">
                        <a:lumMod val="75000"/>
                      </a:prstClr>
                    </a:solidFill>
                  </a:rPr>
                  <a:t>) </a:t>
                </a:r>
                <a:endParaRPr lang="ja-JP" altLang="en-US" sz="1600" b="1" dirty="0">
                  <a:solidFill>
                    <a:prstClr val="white">
                      <a:lumMod val="75000"/>
                    </a:prstClr>
                  </a:solidFill>
                </a:endParaRPr>
              </a:p>
            </p:txBody>
          </p:sp>
          <p:cxnSp>
            <p:nvCxnSpPr>
              <p:cNvPr id="48" name="直線コネクタ 47"/>
              <p:cNvCxnSpPr/>
              <p:nvPr/>
            </p:nvCxnSpPr>
            <p:spPr>
              <a:xfrm>
                <a:off x="2052726" y="5522453"/>
                <a:ext cx="1309567" cy="159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V="1">
                <a:off x="2051720" y="4512034"/>
                <a:ext cx="1310573" cy="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flipV="1">
                <a:off x="2051720" y="3804251"/>
                <a:ext cx="131057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flipV="1">
                <a:off x="2051720" y="3020261"/>
                <a:ext cx="131057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flipV="1">
                <a:off x="2051720" y="2944994"/>
                <a:ext cx="1310573" cy="138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V="1">
                <a:off x="2051720" y="2125972"/>
                <a:ext cx="1310573" cy="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flipV="1">
                <a:off x="2040833" y="4410832"/>
                <a:ext cx="131057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2" name="直線コネクタ 131"/>
              <p:cNvCxnSpPr/>
              <p:nvPr/>
            </p:nvCxnSpPr>
            <p:spPr>
              <a:xfrm flipV="1">
                <a:off x="2050118" y="5934881"/>
                <a:ext cx="131057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6" name="テキスト ボックス 85"/>
            <p:cNvSpPr txBox="1"/>
            <p:nvPr/>
          </p:nvSpPr>
          <p:spPr>
            <a:xfrm>
              <a:off x="859857" y="3670190"/>
              <a:ext cx="1345240" cy="369332"/>
            </a:xfrm>
            <a:prstGeom prst="rect">
              <a:avLst/>
            </a:prstGeom>
            <a:noFill/>
          </p:spPr>
          <p:txBody>
            <a:bodyPr wrap="none" rtlCol="0">
              <a:spAutoFit/>
            </a:bodyPr>
            <a:lstStyle/>
            <a:p>
              <a:r>
                <a:rPr lang="en-US" altLang="ja-JP" b="1" dirty="0" smtClean="0">
                  <a:solidFill>
                    <a:srgbClr val="FF0000"/>
                  </a:solidFill>
                  <a:latin typeface="Symbol" panose="05050102010706020507" pitchFamily="18" charset="2"/>
                  <a:cs typeface="Times New Roman" panose="02020603050405020304" pitchFamily="18" charset="0"/>
                </a:rPr>
                <a:t>L</a:t>
              </a:r>
              <a:r>
                <a:rPr lang="en-US" altLang="ja-JP" sz="1600" dirty="0" smtClean="0">
                  <a:solidFill>
                    <a:srgbClr val="FF0000"/>
                  </a:solidFill>
                </a:rPr>
                <a:t>(1405, 1/2</a:t>
              </a:r>
              <a:r>
                <a:rPr lang="en-US" altLang="ja-JP" sz="1600" baseline="30000" dirty="0" smtClean="0">
                  <a:solidFill>
                    <a:srgbClr val="FF0000"/>
                  </a:solidFill>
                  <a:latin typeface="Symbol" panose="05050102010706020507" pitchFamily="18" charset="2"/>
                </a:rPr>
                <a:t>-</a:t>
              </a:r>
              <a:r>
                <a:rPr lang="en-US" altLang="ja-JP" sz="1600" dirty="0" smtClean="0">
                  <a:solidFill>
                    <a:srgbClr val="FF0000"/>
                  </a:solidFill>
                </a:rPr>
                <a:t>)</a:t>
              </a:r>
              <a:endParaRPr lang="ja-JP" altLang="en-US" sz="1600" dirty="0">
                <a:solidFill>
                  <a:srgbClr val="FF0000"/>
                </a:solidFill>
              </a:endParaRPr>
            </a:p>
          </p:txBody>
        </p:sp>
        <p:sp>
          <p:nvSpPr>
            <p:cNvPr id="107" name="テキスト ボックス 106"/>
            <p:cNvSpPr txBox="1"/>
            <p:nvPr/>
          </p:nvSpPr>
          <p:spPr>
            <a:xfrm>
              <a:off x="849344" y="1894007"/>
              <a:ext cx="1345240" cy="369332"/>
            </a:xfrm>
            <a:prstGeom prst="rect">
              <a:avLst/>
            </a:prstGeom>
            <a:noFill/>
          </p:spPr>
          <p:txBody>
            <a:bodyPr wrap="none" rtlCol="0">
              <a:spAutoFit/>
            </a:bodyPr>
            <a:lstStyle/>
            <a:p>
              <a:r>
                <a:rPr lang="en-US" altLang="ja-JP" b="1" dirty="0" smtClean="0">
                  <a:solidFill>
                    <a:srgbClr val="00B050"/>
                  </a:solidFill>
                  <a:latin typeface="Symbol" panose="05050102010706020507" pitchFamily="18" charset="2"/>
                  <a:cs typeface="Times New Roman" panose="02020603050405020304" pitchFamily="18" charset="0"/>
                </a:rPr>
                <a:t>L</a:t>
              </a:r>
              <a:r>
                <a:rPr lang="en-US" altLang="ja-JP" sz="1600" dirty="0" smtClean="0">
                  <a:solidFill>
                    <a:srgbClr val="00B050"/>
                  </a:solidFill>
                </a:rPr>
                <a:t>(1830, </a:t>
              </a:r>
              <a:r>
                <a:rPr lang="en-US" altLang="ja-JP" sz="1600" dirty="0">
                  <a:solidFill>
                    <a:srgbClr val="00B050"/>
                  </a:solidFill>
                </a:rPr>
                <a:t>5</a:t>
              </a:r>
              <a:r>
                <a:rPr lang="en-US" altLang="ja-JP" sz="1600" dirty="0" smtClean="0">
                  <a:solidFill>
                    <a:srgbClr val="00B050"/>
                  </a:solidFill>
                </a:rPr>
                <a:t>/2</a:t>
              </a:r>
              <a:r>
                <a:rPr lang="en-US" altLang="ja-JP" sz="1600" baseline="30000" dirty="0" smtClean="0">
                  <a:solidFill>
                    <a:srgbClr val="00B050"/>
                  </a:solidFill>
                  <a:latin typeface="Symbol" panose="05050102010706020507" pitchFamily="18" charset="2"/>
                </a:rPr>
                <a:t>-</a:t>
              </a:r>
              <a:r>
                <a:rPr lang="en-US" altLang="ja-JP" sz="1600" dirty="0" smtClean="0">
                  <a:solidFill>
                    <a:srgbClr val="00B050"/>
                  </a:solidFill>
                </a:rPr>
                <a:t>)</a:t>
              </a:r>
              <a:endParaRPr lang="ja-JP" altLang="en-US" sz="1600" dirty="0">
                <a:solidFill>
                  <a:srgbClr val="00B050"/>
                </a:solidFill>
              </a:endParaRPr>
            </a:p>
          </p:txBody>
        </p:sp>
        <p:sp>
          <p:nvSpPr>
            <p:cNvPr id="108" name="テキスト ボックス 107"/>
            <p:cNvSpPr txBox="1"/>
            <p:nvPr/>
          </p:nvSpPr>
          <p:spPr>
            <a:xfrm>
              <a:off x="857362" y="2469918"/>
              <a:ext cx="1138453" cy="369332"/>
            </a:xfrm>
            <a:prstGeom prst="rect">
              <a:avLst/>
            </a:prstGeom>
            <a:noFill/>
          </p:spPr>
          <p:txBody>
            <a:bodyPr wrap="none" rtlCol="0">
              <a:spAutoFit/>
            </a:bodyPr>
            <a:lstStyle/>
            <a:p>
              <a:r>
                <a:rPr lang="en-US" altLang="ja-JP" b="1" dirty="0" smtClean="0">
                  <a:solidFill>
                    <a:srgbClr val="0000FF"/>
                  </a:solidFill>
                  <a:latin typeface="Symbol" panose="05050102010706020507" pitchFamily="18" charset="2"/>
                  <a:cs typeface="Times New Roman" panose="02020603050405020304" pitchFamily="18" charset="0"/>
                </a:rPr>
                <a:t>L</a:t>
              </a:r>
              <a:r>
                <a:rPr lang="en-US" altLang="ja-JP" sz="1600" dirty="0" smtClean="0">
                  <a:solidFill>
                    <a:srgbClr val="0000FF"/>
                  </a:solidFill>
                </a:rPr>
                <a:t>(1690, ?</a:t>
              </a:r>
              <a:r>
                <a:rPr lang="en-US" altLang="ja-JP" sz="1600" baseline="30000" dirty="0" smtClean="0">
                  <a:solidFill>
                    <a:srgbClr val="0000FF"/>
                  </a:solidFill>
                  <a:latin typeface="Symbol" panose="05050102010706020507" pitchFamily="18" charset="2"/>
                </a:rPr>
                <a:t>?</a:t>
              </a:r>
              <a:r>
                <a:rPr lang="en-US" altLang="ja-JP" sz="1600" dirty="0" smtClean="0">
                  <a:solidFill>
                    <a:srgbClr val="0000FF"/>
                  </a:solidFill>
                </a:rPr>
                <a:t>)</a:t>
              </a:r>
              <a:endParaRPr lang="ja-JP" altLang="en-US" sz="1600" dirty="0">
                <a:solidFill>
                  <a:srgbClr val="0000FF"/>
                </a:solidFill>
              </a:endParaRPr>
            </a:p>
          </p:txBody>
        </p:sp>
        <p:sp>
          <p:nvSpPr>
            <p:cNvPr id="109" name="テキスト ボックス 108"/>
            <p:cNvSpPr txBox="1"/>
            <p:nvPr/>
          </p:nvSpPr>
          <p:spPr>
            <a:xfrm>
              <a:off x="846133" y="2708944"/>
              <a:ext cx="1345240" cy="369332"/>
            </a:xfrm>
            <a:prstGeom prst="rect">
              <a:avLst/>
            </a:prstGeom>
            <a:noFill/>
          </p:spPr>
          <p:txBody>
            <a:bodyPr wrap="none" rtlCol="0">
              <a:spAutoFit/>
            </a:bodyPr>
            <a:lstStyle/>
            <a:p>
              <a:r>
                <a:rPr lang="en-US" altLang="ja-JP" b="1" dirty="0" smtClean="0">
                  <a:solidFill>
                    <a:srgbClr val="0000FF"/>
                  </a:solidFill>
                  <a:latin typeface="Symbol" panose="05050102010706020507" pitchFamily="18" charset="2"/>
                  <a:cs typeface="Times New Roman" panose="02020603050405020304" pitchFamily="18" charset="0"/>
                </a:rPr>
                <a:t>L</a:t>
              </a:r>
              <a:r>
                <a:rPr lang="en-US" altLang="ja-JP" sz="1600" dirty="0" smtClean="0">
                  <a:solidFill>
                    <a:srgbClr val="0000FF"/>
                  </a:solidFill>
                </a:rPr>
                <a:t>(1670, 1/2</a:t>
              </a:r>
              <a:r>
                <a:rPr lang="en-US" altLang="ja-JP" sz="1600" baseline="30000" dirty="0" smtClean="0">
                  <a:solidFill>
                    <a:srgbClr val="0000FF"/>
                  </a:solidFill>
                  <a:latin typeface="Symbol" panose="05050102010706020507" pitchFamily="18" charset="2"/>
                </a:rPr>
                <a:t>-</a:t>
              </a:r>
              <a:r>
                <a:rPr lang="en-US" altLang="ja-JP" sz="1600" dirty="0" smtClean="0">
                  <a:solidFill>
                    <a:srgbClr val="0000FF"/>
                  </a:solidFill>
                </a:rPr>
                <a:t>)</a:t>
              </a:r>
              <a:endParaRPr lang="ja-JP" altLang="en-US" sz="1600" dirty="0">
                <a:solidFill>
                  <a:srgbClr val="0000FF"/>
                </a:solidFill>
              </a:endParaRPr>
            </a:p>
          </p:txBody>
        </p:sp>
        <p:sp>
          <p:nvSpPr>
            <p:cNvPr id="131" name="テキスト ボックス 130"/>
            <p:cNvSpPr txBox="1"/>
            <p:nvPr/>
          </p:nvSpPr>
          <p:spPr>
            <a:xfrm>
              <a:off x="1532735" y="4868209"/>
              <a:ext cx="692818" cy="369332"/>
            </a:xfrm>
            <a:prstGeom prst="rect">
              <a:avLst/>
            </a:prstGeom>
            <a:noFill/>
          </p:spPr>
          <p:txBody>
            <a:bodyPr wrap="none" rtlCol="0">
              <a:spAutoFit/>
            </a:bodyPr>
            <a:lstStyle/>
            <a:p>
              <a:r>
                <a:rPr lang="en-US" altLang="ja-JP" b="1" dirty="0" smtClean="0">
                  <a:solidFill>
                    <a:prstClr val="black"/>
                  </a:solidFill>
                  <a:latin typeface="Symbol" panose="05050102010706020507" pitchFamily="18" charset="2"/>
                  <a:cs typeface="Times New Roman" panose="02020603050405020304" pitchFamily="18" charset="0"/>
                </a:rPr>
                <a:t>L</a:t>
              </a:r>
              <a:r>
                <a:rPr lang="en-US" altLang="ja-JP" sz="1600" dirty="0" smtClean="0">
                  <a:solidFill>
                    <a:prstClr val="black"/>
                  </a:solidFill>
                </a:rPr>
                <a:t>(GS)</a:t>
              </a:r>
              <a:endParaRPr lang="ja-JP" altLang="en-US" sz="1600" dirty="0">
                <a:solidFill>
                  <a:prstClr val="black"/>
                </a:solidFill>
              </a:endParaRPr>
            </a:p>
          </p:txBody>
        </p:sp>
      </p:grpSp>
      <p:sp>
        <p:nvSpPr>
          <p:cNvPr id="92" name="テキスト ボックス 91"/>
          <p:cNvSpPr txBox="1"/>
          <p:nvPr/>
        </p:nvSpPr>
        <p:spPr>
          <a:xfrm>
            <a:off x="3731601" y="3290382"/>
            <a:ext cx="352982" cy="461665"/>
          </a:xfrm>
          <a:prstGeom prst="rect">
            <a:avLst/>
          </a:prstGeom>
          <a:noFill/>
        </p:spPr>
        <p:txBody>
          <a:bodyPr wrap="none" rtlCol="0">
            <a:spAutoFit/>
          </a:bodyPr>
          <a:lstStyle/>
          <a:p>
            <a:r>
              <a:rPr lang="en-US" altLang="ja-JP" sz="2400" b="1" i="1" dirty="0" smtClean="0">
                <a:solidFill>
                  <a:srgbClr val="FF0000"/>
                </a:solidFill>
                <a:latin typeface="Symbol" panose="05050102010706020507" pitchFamily="18" charset="2"/>
              </a:rPr>
              <a:t>l</a:t>
            </a:r>
            <a:endParaRPr lang="ja-JP" altLang="en-US" sz="2400" b="1" i="1" dirty="0">
              <a:solidFill>
                <a:srgbClr val="FF0000"/>
              </a:solidFill>
              <a:latin typeface="Symbol" panose="05050102010706020507" pitchFamily="18" charset="2"/>
            </a:endParaRPr>
          </a:p>
        </p:txBody>
      </p:sp>
      <p:sp>
        <p:nvSpPr>
          <p:cNvPr id="94" name="テキスト ボックス 93"/>
          <p:cNvSpPr txBox="1"/>
          <p:nvPr/>
        </p:nvSpPr>
        <p:spPr>
          <a:xfrm>
            <a:off x="3717176" y="1989451"/>
            <a:ext cx="352982" cy="461665"/>
          </a:xfrm>
          <a:prstGeom prst="rect">
            <a:avLst/>
          </a:prstGeom>
          <a:noFill/>
        </p:spPr>
        <p:txBody>
          <a:bodyPr wrap="none" rtlCol="0">
            <a:spAutoFit/>
          </a:bodyPr>
          <a:lstStyle/>
          <a:p>
            <a:r>
              <a:rPr lang="en-US" altLang="ja-JP" sz="2400" b="1" i="1" dirty="0" smtClean="0">
                <a:solidFill>
                  <a:srgbClr val="00B050"/>
                </a:solidFill>
                <a:latin typeface="Symbol" panose="05050102010706020507" pitchFamily="18" charset="2"/>
              </a:rPr>
              <a:t>r</a:t>
            </a:r>
            <a:endParaRPr lang="ja-JP" altLang="en-US" sz="2400" b="1" i="1" dirty="0">
              <a:solidFill>
                <a:srgbClr val="00B050"/>
              </a:solidFill>
              <a:latin typeface="Symbol" panose="05050102010706020507" pitchFamily="18" charset="2"/>
            </a:endParaRPr>
          </a:p>
        </p:txBody>
      </p:sp>
      <p:cxnSp>
        <p:nvCxnSpPr>
          <p:cNvPr id="27" name="直線コネクタ 26"/>
          <p:cNvCxnSpPr/>
          <p:nvPr/>
        </p:nvCxnSpPr>
        <p:spPr>
          <a:xfrm>
            <a:off x="3483911" y="1908864"/>
            <a:ext cx="0" cy="3200400"/>
          </a:xfrm>
          <a:prstGeom prst="line">
            <a:avLst/>
          </a:prstGeom>
          <a:ln w="158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a:off x="6680557" y="1899770"/>
            <a:ext cx="0" cy="3200400"/>
          </a:xfrm>
          <a:prstGeom prst="line">
            <a:avLst/>
          </a:prstGeom>
          <a:ln w="15875">
            <a:solidFill>
              <a:srgbClr val="FF00FF"/>
            </a:solidFill>
          </a:ln>
        </p:spPr>
        <p:style>
          <a:lnRef idx="1">
            <a:schemeClr val="accent1"/>
          </a:lnRef>
          <a:fillRef idx="0">
            <a:schemeClr val="accent1"/>
          </a:fillRef>
          <a:effectRef idx="0">
            <a:schemeClr val="accent1"/>
          </a:effectRef>
          <a:fontRef idx="minor">
            <a:schemeClr val="tx1"/>
          </a:fontRef>
        </p:style>
      </p:cxnSp>
      <p:sp>
        <p:nvSpPr>
          <p:cNvPr id="83" name="テキスト ボックス 82"/>
          <p:cNvSpPr txBox="1"/>
          <p:nvPr/>
        </p:nvSpPr>
        <p:spPr>
          <a:xfrm>
            <a:off x="6517295" y="1427704"/>
            <a:ext cx="343364" cy="461665"/>
          </a:xfrm>
          <a:prstGeom prst="rect">
            <a:avLst/>
          </a:prstGeom>
          <a:noFill/>
        </p:spPr>
        <p:txBody>
          <a:bodyPr wrap="none" rtlCol="0">
            <a:spAutoFit/>
          </a:bodyPr>
          <a:lstStyle/>
          <a:p>
            <a:r>
              <a:rPr lang="en-US" altLang="ja-JP" sz="2400" i="1" dirty="0">
                <a:solidFill>
                  <a:prstClr val="black"/>
                </a:solidFill>
              </a:rPr>
              <a:t>b</a:t>
            </a:r>
            <a:endParaRPr lang="ja-JP" altLang="en-US" sz="2400" i="1" dirty="0">
              <a:solidFill>
                <a:prstClr val="black"/>
              </a:solidFill>
            </a:endParaRPr>
          </a:p>
        </p:txBody>
      </p:sp>
      <p:sp>
        <p:nvSpPr>
          <p:cNvPr id="104" name="テキスト ボックス 103"/>
          <p:cNvSpPr txBox="1"/>
          <p:nvPr/>
        </p:nvSpPr>
        <p:spPr>
          <a:xfrm>
            <a:off x="3690545" y="2650304"/>
            <a:ext cx="352982" cy="461665"/>
          </a:xfrm>
          <a:prstGeom prst="rect">
            <a:avLst/>
          </a:prstGeom>
          <a:noFill/>
        </p:spPr>
        <p:txBody>
          <a:bodyPr wrap="none" rtlCol="0">
            <a:spAutoFit/>
          </a:bodyPr>
          <a:lstStyle/>
          <a:p>
            <a:r>
              <a:rPr lang="en-US" altLang="ja-JP" sz="2400" b="1" i="1" dirty="0" smtClean="0">
                <a:solidFill>
                  <a:srgbClr val="0000FF"/>
                </a:solidFill>
                <a:latin typeface="Symbol" panose="05050102010706020507" pitchFamily="18" charset="2"/>
              </a:rPr>
              <a:t>r</a:t>
            </a:r>
            <a:endParaRPr lang="ja-JP" altLang="en-US" sz="2400" b="1" i="1" dirty="0">
              <a:solidFill>
                <a:srgbClr val="0000FF"/>
              </a:solidFill>
              <a:latin typeface="Symbol" panose="05050102010706020507" pitchFamily="18" charset="2"/>
            </a:endParaRPr>
          </a:p>
        </p:txBody>
      </p:sp>
      <p:cxnSp>
        <p:nvCxnSpPr>
          <p:cNvPr id="105" name="直線コネクタ 104"/>
          <p:cNvCxnSpPr/>
          <p:nvPr/>
        </p:nvCxnSpPr>
        <p:spPr>
          <a:xfrm>
            <a:off x="6668204" y="3879048"/>
            <a:ext cx="6796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a:off x="6673262" y="3900799"/>
            <a:ext cx="6796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a:off x="6671660" y="4303450"/>
            <a:ext cx="360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p:nvPr/>
        </p:nvCxnSpPr>
        <p:spPr>
          <a:xfrm>
            <a:off x="6670058" y="4224840"/>
            <a:ext cx="360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3" name="テキスト ボックス 122"/>
          <p:cNvSpPr txBox="1"/>
          <p:nvPr/>
        </p:nvSpPr>
        <p:spPr>
          <a:xfrm>
            <a:off x="6977920" y="4277424"/>
            <a:ext cx="918841" cy="338554"/>
          </a:xfrm>
          <a:prstGeom prst="rect">
            <a:avLst/>
          </a:prstGeom>
          <a:noFill/>
          <a:ln>
            <a:noFill/>
          </a:ln>
        </p:spPr>
        <p:txBody>
          <a:bodyPr wrap="none" rtlCol="0">
            <a:spAutoFit/>
          </a:bodyPr>
          <a:lstStyle/>
          <a:p>
            <a:r>
              <a:rPr lang="en-US" altLang="ja-JP" sz="1600" b="1" dirty="0" smtClean="0">
                <a:solidFill>
                  <a:prstClr val="white">
                    <a:lumMod val="75000"/>
                  </a:prstClr>
                </a:solidFill>
                <a:latin typeface="Symbol" panose="05050102010706020507" pitchFamily="18" charset="2"/>
              </a:rPr>
              <a:t>S</a:t>
            </a:r>
            <a:r>
              <a:rPr lang="en-US" altLang="ja-JP" sz="1600" b="1" baseline="-25000" dirty="0" smtClean="0">
                <a:solidFill>
                  <a:prstClr val="white">
                    <a:lumMod val="75000"/>
                  </a:prstClr>
                </a:solidFill>
              </a:rPr>
              <a:t>b</a:t>
            </a:r>
            <a:r>
              <a:rPr lang="en-US" altLang="ja-JP" sz="1600" b="1" dirty="0" smtClean="0">
                <a:solidFill>
                  <a:prstClr val="white">
                    <a:lumMod val="75000"/>
                  </a:prstClr>
                </a:solidFill>
              </a:rPr>
              <a:t>(1/2</a:t>
            </a:r>
            <a:r>
              <a:rPr lang="en-US" altLang="ja-JP" sz="1600" b="1" baseline="30000" dirty="0">
                <a:solidFill>
                  <a:prstClr val="white">
                    <a:lumMod val="75000"/>
                  </a:prstClr>
                </a:solidFill>
              </a:rPr>
              <a:t>+</a:t>
            </a:r>
            <a:r>
              <a:rPr lang="en-US" altLang="ja-JP" sz="1600" b="1" dirty="0">
                <a:solidFill>
                  <a:prstClr val="white">
                    <a:lumMod val="75000"/>
                  </a:prstClr>
                </a:solidFill>
              </a:rPr>
              <a:t>) </a:t>
            </a:r>
            <a:endParaRPr lang="ja-JP" altLang="en-US" sz="1600" b="1" dirty="0">
              <a:solidFill>
                <a:prstClr val="white">
                  <a:lumMod val="75000"/>
                </a:prstClr>
              </a:solidFill>
            </a:endParaRPr>
          </a:p>
        </p:txBody>
      </p:sp>
      <p:sp>
        <p:nvSpPr>
          <p:cNvPr id="124" name="テキスト ボックス 123"/>
          <p:cNvSpPr txBox="1"/>
          <p:nvPr/>
        </p:nvSpPr>
        <p:spPr>
          <a:xfrm>
            <a:off x="6974703" y="4068842"/>
            <a:ext cx="986167" cy="338554"/>
          </a:xfrm>
          <a:prstGeom prst="rect">
            <a:avLst/>
          </a:prstGeom>
          <a:noFill/>
          <a:ln>
            <a:noFill/>
          </a:ln>
        </p:spPr>
        <p:txBody>
          <a:bodyPr wrap="none" rtlCol="0">
            <a:spAutoFit/>
          </a:bodyPr>
          <a:lstStyle/>
          <a:p>
            <a:r>
              <a:rPr lang="en-US" altLang="ja-JP" sz="1600" b="1" dirty="0" smtClean="0">
                <a:solidFill>
                  <a:prstClr val="white">
                    <a:lumMod val="75000"/>
                  </a:prstClr>
                </a:solidFill>
                <a:latin typeface="Symbol" panose="05050102010706020507" pitchFamily="18" charset="2"/>
              </a:rPr>
              <a:t>S</a:t>
            </a:r>
            <a:r>
              <a:rPr lang="en-US" altLang="ja-JP" sz="1600" b="1" baseline="-25000" dirty="0" smtClean="0">
                <a:solidFill>
                  <a:prstClr val="white">
                    <a:lumMod val="75000"/>
                  </a:prstClr>
                </a:solidFill>
              </a:rPr>
              <a:t>b</a:t>
            </a:r>
            <a:r>
              <a:rPr lang="en-US" altLang="ja-JP" sz="1600" b="1" baseline="30000" dirty="0" smtClean="0">
                <a:solidFill>
                  <a:prstClr val="white">
                    <a:lumMod val="75000"/>
                  </a:prstClr>
                </a:solidFill>
              </a:rPr>
              <a:t>*</a:t>
            </a:r>
            <a:r>
              <a:rPr lang="en-US" altLang="ja-JP" sz="1600" b="1" dirty="0" smtClean="0">
                <a:solidFill>
                  <a:prstClr val="white">
                    <a:lumMod val="75000"/>
                  </a:prstClr>
                </a:solidFill>
              </a:rPr>
              <a:t>(3/2</a:t>
            </a:r>
            <a:r>
              <a:rPr lang="en-US" altLang="ja-JP" sz="1600" b="1" baseline="30000" dirty="0">
                <a:solidFill>
                  <a:prstClr val="white">
                    <a:lumMod val="75000"/>
                  </a:prstClr>
                </a:solidFill>
              </a:rPr>
              <a:t>+</a:t>
            </a:r>
            <a:r>
              <a:rPr lang="en-US" altLang="ja-JP" sz="1600" b="1" dirty="0">
                <a:solidFill>
                  <a:prstClr val="white">
                    <a:lumMod val="75000"/>
                  </a:prstClr>
                </a:solidFill>
              </a:rPr>
              <a:t>) </a:t>
            </a:r>
            <a:endParaRPr lang="ja-JP" altLang="en-US" sz="1600" b="1" dirty="0">
              <a:solidFill>
                <a:prstClr val="white">
                  <a:lumMod val="75000"/>
                </a:prstClr>
              </a:solidFill>
            </a:endParaRPr>
          </a:p>
        </p:txBody>
      </p:sp>
      <p:sp>
        <p:nvSpPr>
          <p:cNvPr id="125" name="テキスト ボックス 124"/>
          <p:cNvSpPr txBox="1"/>
          <p:nvPr/>
        </p:nvSpPr>
        <p:spPr>
          <a:xfrm>
            <a:off x="7276554" y="3547551"/>
            <a:ext cx="1428596" cy="369332"/>
          </a:xfrm>
          <a:prstGeom prst="rect">
            <a:avLst/>
          </a:prstGeom>
          <a:noFill/>
          <a:ln>
            <a:noFill/>
          </a:ln>
        </p:spPr>
        <p:txBody>
          <a:bodyPr wrap="none" rtlCol="0">
            <a:spAutoFit/>
          </a:bodyPr>
          <a:lstStyle/>
          <a:p>
            <a:r>
              <a:rPr lang="en-US" altLang="ja-JP" b="1" dirty="0" err="1" smtClean="0">
                <a:solidFill>
                  <a:srgbClr val="FF0000"/>
                </a:solidFill>
                <a:latin typeface="Symbol" panose="05050102010706020507" pitchFamily="18" charset="2"/>
                <a:cs typeface="Times New Roman" panose="02020603050405020304" pitchFamily="18" charset="0"/>
              </a:rPr>
              <a:t>L</a:t>
            </a:r>
            <a:r>
              <a:rPr lang="en-US" altLang="ja-JP" b="1" baseline="-25000" dirty="0" err="1">
                <a:solidFill>
                  <a:srgbClr val="FF0000"/>
                </a:solidFill>
              </a:rPr>
              <a:t>b</a:t>
            </a:r>
            <a:r>
              <a:rPr lang="en-US" altLang="ja-JP" sz="1600" dirty="0" smtClean="0">
                <a:solidFill>
                  <a:srgbClr val="FF0000"/>
                </a:solidFill>
              </a:rPr>
              <a:t>(5920, 3/2</a:t>
            </a:r>
            <a:r>
              <a:rPr lang="en-US" altLang="ja-JP" sz="1600" baseline="30000" dirty="0" smtClean="0">
                <a:solidFill>
                  <a:srgbClr val="FF0000"/>
                </a:solidFill>
                <a:latin typeface="Symbol" panose="05050102010706020507" pitchFamily="18" charset="2"/>
              </a:rPr>
              <a:t>-</a:t>
            </a:r>
            <a:r>
              <a:rPr lang="en-US" altLang="ja-JP" sz="1600" dirty="0" smtClean="0">
                <a:solidFill>
                  <a:srgbClr val="FF0000"/>
                </a:solidFill>
              </a:rPr>
              <a:t>)</a:t>
            </a:r>
            <a:endParaRPr lang="ja-JP" altLang="en-US" sz="1600" dirty="0">
              <a:solidFill>
                <a:srgbClr val="FF0000"/>
              </a:solidFill>
            </a:endParaRPr>
          </a:p>
        </p:txBody>
      </p:sp>
      <p:sp>
        <p:nvSpPr>
          <p:cNvPr id="126" name="テキスト ボックス 125"/>
          <p:cNvSpPr txBox="1"/>
          <p:nvPr/>
        </p:nvSpPr>
        <p:spPr>
          <a:xfrm>
            <a:off x="7276554" y="3781592"/>
            <a:ext cx="1428596" cy="369332"/>
          </a:xfrm>
          <a:prstGeom prst="rect">
            <a:avLst/>
          </a:prstGeom>
          <a:noFill/>
          <a:ln>
            <a:noFill/>
          </a:ln>
        </p:spPr>
        <p:txBody>
          <a:bodyPr wrap="none" rtlCol="0">
            <a:spAutoFit/>
          </a:bodyPr>
          <a:lstStyle/>
          <a:p>
            <a:r>
              <a:rPr lang="en-US" altLang="ja-JP" b="1" dirty="0" err="1" smtClean="0">
                <a:solidFill>
                  <a:srgbClr val="FF0000"/>
                </a:solidFill>
                <a:latin typeface="Symbol" panose="05050102010706020507" pitchFamily="18" charset="2"/>
                <a:cs typeface="Times New Roman" panose="02020603050405020304" pitchFamily="18" charset="0"/>
              </a:rPr>
              <a:t>L</a:t>
            </a:r>
            <a:r>
              <a:rPr lang="en-US" altLang="ja-JP" b="1" baseline="-25000" dirty="0" err="1">
                <a:solidFill>
                  <a:srgbClr val="FF0000"/>
                </a:solidFill>
              </a:rPr>
              <a:t>b</a:t>
            </a:r>
            <a:r>
              <a:rPr lang="en-US" altLang="ja-JP" sz="1600" dirty="0" smtClean="0">
                <a:solidFill>
                  <a:srgbClr val="FF0000"/>
                </a:solidFill>
              </a:rPr>
              <a:t>(5912, 1/2</a:t>
            </a:r>
            <a:r>
              <a:rPr lang="en-US" altLang="ja-JP" sz="1600" baseline="30000" dirty="0" smtClean="0">
                <a:solidFill>
                  <a:srgbClr val="FF0000"/>
                </a:solidFill>
                <a:latin typeface="Symbol" panose="05050102010706020507" pitchFamily="18" charset="2"/>
              </a:rPr>
              <a:t>-</a:t>
            </a:r>
            <a:r>
              <a:rPr lang="en-US" altLang="ja-JP" sz="1600" dirty="0" smtClean="0">
                <a:solidFill>
                  <a:srgbClr val="FF0000"/>
                </a:solidFill>
              </a:rPr>
              <a:t>)</a:t>
            </a:r>
            <a:endParaRPr lang="ja-JP" altLang="en-US" sz="1600" dirty="0">
              <a:solidFill>
                <a:srgbClr val="FF0000"/>
              </a:solidFill>
            </a:endParaRPr>
          </a:p>
        </p:txBody>
      </p:sp>
      <p:cxnSp>
        <p:nvCxnSpPr>
          <p:cNvPr id="129" name="直線コネクタ 128"/>
          <p:cNvCxnSpPr/>
          <p:nvPr/>
        </p:nvCxnSpPr>
        <p:spPr>
          <a:xfrm>
            <a:off x="6670191" y="5069099"/>
            <a:ext cx="6796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0" name="テキスト ボックス 129"/>
          <p:cNvSpPr txBox="1"/>
          <p:nvPr/>
        </p:nvSpPr>
        <p:spPr>
          <a:xfrm>
            <a:off x="7303065" y="4861124"/>
            <a:ext cx="776175" cy="369332"/>
          </a:xfrm>
          <a:prstGeom prst="rect">
            <a:avLst/>
          </a:prstGeom>
          <a:noFill/>
          <a:ln>
            <a:noFill/>
          </a:ln>
        </p:spPr>
        <p:txBody>
          <a:bodyPr wrap="none" rtlCol="0">
            <a:spAutoFit/>
          </a:bodyPr>
          <a:lstStyle/>
          <a:p>
            <a:r>
              <a:rPr lang="en-US" altLang="ja-JP" b="1" dirty="0" err="1" smtClean="0">
                <a:solidFill>
                  <a:prstClr val="black"/>
                </a:solidFill>
                <a:latin typeface="Symbol" panose="05050102010706020507" pitchFamily="18" charset="2"/>
                <a:cs typeface="Times New Roman" panose="02020603050405020304" pitchFamily="18" charset="0"/>
              </a:rPr>
              <a:t>L</a:t>
            </a:r>
            <a:r>
              <a:rPr lang="en-US" altLang="ja-JP" b="1" baseline="-25000" dirty="0" err="1">
                <a:solidFill>
                  <a:prstClr val="black"/>
                </a:solidFill>
              </a:rPr>
              <a:t>b</a:t>
            </a:r>
            <a:r>
              <a:rPr lang="en-US" altLang="ja-JP" sz="1600" dirty="0" smtClean="0">
                <a:solidFill>
                  <a:prstClr val="black"/>
                </a:solidFill>
              </a:rPr>
              <a:t>(GS)</a:t>
            </a:r>
            <a:endParaRPr lang="ja-JP" altLang="en-US" sz="1600" dirty="0">
              <a:solidFill>
                <a:prstClr val="black"/>
              </a:solidFill>
            </a:endParaRPr>
          </a:p>
        </p:txBody>
      </p:sp>
      <p:grpSp>
        <p:nvGrpSpPr>
          <p:cNvPr id="74" name="グループ化 6"/>
          <p:cNvGrpSpPr/>
          <p:nvPr/>
        </p:nvGrpSpPr>
        <p:grpSpPr>
          <a:xfrm>
            <a:off x="6828391" y="194623"/>
            <a:ext cx="2376298" cy="2434899"/>
            <a:chOff x="1115616" y="3485927"/>
            <a:chExt cx="2376298" cy="2434899"/>
          </a:xfrm>
        </p:grpSpPr>
        <p:grpSp>
          <p:nvGrpSpPr>
            <p:cNvPr id="75" name="グループ化 88"/>
            <p:cNvGrpSpPr/>
            <p:nvPr/>
          </p:nvGrpSpPr>
          <p:grpSpPr>
            <a:xfrm rot="1019466">
              <a:off x="1115616" y="3717032"/>
              <a:ext cx="2376298" cy="2203794"/>
              <a:chOff x="1115616" y="3717032"/>
              <a:chExt cx="2376298" cy="2203794"/>
            </a:xfrm>
          </p:grpSpPr>
          <p:sp>
            <p:nvSpPr>
              <p:cNvPr id="80" name="円/楕円 79"/>
              <p:cNvSpPr>
                <a:spLocks noChangeAspect="1"/>
              </p:cNvSpPr>
              <p:nvPr/>
            </p:nvSpPr>
            <p:spPr bwMode="auto">
              <a:xfrm>
                <a:off x="1115616" y="3717032"/>
                <a:ext cx="2376298" cy="2203794"/>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81" name="円/楕円 80"/>
              <p:cNvSpPr>
                <a:spLocks noChangeAspect="1"/>
              </p:cNvSpPr>
              <p:nvPr/>
            </p:nvSpPr>
            <p:spPr bwMode="auto">
              <a:xfrm>
                <a:off x="1799311" y="3902060"/>
                <a:ext cx="1116505" cy="776590"/>
              </a:xfrm>
              <a:prstGeom prst="ellipse">
                <a:avLst/>
              </a:prstGeom>
              <a:solidFill>
                <a:srgbClr val="FFFFCC"/>
              </a:solidFill>
              <a:ln>
                <a:solidFill>
                  <a:srgbClr val="385D8A"/>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endParaRPr>
              </a:p>
            </p:txBody>
          </p:sp>
          <p:sp>
            <p:nvSpPr>
              <p:cNvPr id="87" name="円/楕円 86"/>
              <p:cNvSpPr/>
              <p:nvPr/>
            </p:nvSpPr>
            <p:spPr bwMode="auto">
              <a:xfrm>
                <a:off x="1938823" y="4164081"/>
                <a:ext cx="285749" cy="277943"/>
              </a:xfrm>
              <a:prstGeom prst="ellipse">
                <a:avLst/>
              </a:prstGeom>
              <a:solidFill>
                <a:srgbClr val="00B05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88" name="円/楕円 87"/>
              <p:cNvSpPr>
                <a:spLocks noChangeAspect="1"/>
              </p:cNvSpPr>
              <p:nvPr/>
            </p:nvSpPr>
            <p:spPr bwMode="auto">
              <a:xfrm>
                <a:off x="2056313" y="4807666"/>
                <a:ext cx="571505" cy="579952"/>
              </a:xfrm>
              <a:prstGeom prst="ellipse">
                <a:avLst/>
              </a:prstGeom>
              <a:solidFill>
                <a:srgbClr val="0000FF"/>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sp>
            <p:nvSpPr>
              <p:cNvPr id="90" name="円/楕円 56"/>
              <p:cNvSpPr/>
              <p:nvPr/>
            </p:nvSpPr>
            <p:spPr bwMode="auto">
              <a:xfrm>
                <a:off x="2461090" y="4166591"/>
                <a:ext cx="281940" cy="285522"/>
              </a:xfrm>
              <a:prstGeom prst="ellipse">
                <a:avLst/>
              </a:prstGeom>
              <a:solidFill>
                <a:srgbClr val="FF000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prstClr val="black"/>
                  </a:solidFill>
                </a:endParaRPr>
              </a:p>
            </p:txBody>
          </p:sp>
          <p:cxnSp>
            <p:nvCxnSpPr>
              <p:cNvPr id="96" name="直線コネクタ 95"/>
              <p:cNvCxnSpPr/>
              <p:nvPr/>
            </p:nvCxnSpPr>
            <p:spPr>
              <a:xfrm>
                <a:off x="2339786" y="4325495"/>
                <a:ext cx="0" cy="633671"/>
              </a:xfrm>
              <a:prstGeom prst="line">
                <a:avLst/>
              </a:prstGeom>
              <a:ln>
                <a:solidFill>
                  <a:srgbClr val="FFFF00"/>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flipH="1">
                <a:off x="2102653" y="4293096"/>
                <a:ext cx="467558" cy="0"/>
              </a:xfrm>
              <a:prstGeom prst="line">
                <a:avLst/>
              </a:prstGeom>
              <a:ln>
                <a:solidFill>
                  <a:srgbClr val="0000CC"/>
                </a:solidFill>
              </a:ln>
              <a:effectLst>
                <a:glow rad="228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grpSp>
          <p:nvGrpSpPr>
            <p:cNvPr id="76" name="グループ化 93"/>
            <p:cNvGrpSpPr/>
            <p:nvPr/>
          </p:nvGrpSpPr>
          <p:grpSpPr>
            <a:xfrm>
              <a:off x="1963959" y="3485927"/>
              <a:ext cx="951857" cy="1975859"/>
              <a:chOff x="1963959" y="3485927"/>
              <a:chExt cx="951857" cy="1975859"/>
            </a:xfrm>
          </p:grpSpPr>
          <p:sp>
            <p:nvSpPr>
              <p:cNvPr id="77" name="テキスト ボックス 76"/>
              <p:cNvSpPr txBox="1"/>
              <p:nvPr/>
            </p:nvSpPr>
            <p:spPr>
              <a:xfrm>
                <a:off x="1963959" y="4877011"/>
                <a:ext cx="460382" cy="584775"/>
              </a:xfrm>
              <a:prstGeom prst="rect">
                <a:avLst/>
              </a:prstGeom>
              <a:noFill/>
            </p:spPr>
            <p:txBody>
              <a:bodyPr wrap="none" rtlCol="0">
                <a:spAutoFit/>
              </a:bodyPr>
              <a:lstStyle/>
              <a:p>
                <a:r>
                  <a:rPr lang="en-US" altLang="ja-JP" sz="3200" dirty="0" smtClean="0">
                    <a:solidFill>
                      <a:prstClr val="white"/>
                    </a:solidFill>
                  </a:rPr>
                  <a:t>Q</a:t>
                </a:r>
                <a:endParaRPr lang="ja-JP" altLang="en-US" sz="3200" dirty="0">
                  <a:solidFill>
                    <a:prstClr val="white"/>
                  </a:solidFill>
                </a:endParaRPr>
              </a:p>
            </p:txBody>
          </p:sp>
          <p:sp>
            <p:nvSpPr>
              <p:cNvPr id="78" name="テキスト ボックス 77"/>
              <p:cNvSpPr txBox="1"/>
              <p:nvPr/>
            </p:nvSpPr>
            <p:spPr>
              <a:xfrm>
                <a:off x="2298339" y="3485927"/>
                <a:ext cx="617477" cy="584775"/>
              </a:xfrm>
              <a:prstGeom prst="rect">
                <a:avLst/>
              </a:prstGeom>
              <a:noFill/>
            </p:spPr>
            <p:txBody>
              <a:bodyPr wrap="none" rtlCol="0">
                <a:spAutoFit/>
              </a:bodyPr>
              <a:lstStyle/>
              <a:p>
                <a:r>
                  <a:rPr lang="en-US" altLang="ja-JP" sz="3200" dirty="0" err="1" smtClean="0">
                    <a:solidFill>
                      <a:srgbClr val="FFFF00"/>
                    </a:solidFill>
                  </a:rPr>
                  <a:t>qq</a:t>
                </a:r>
                <a:endParaRPr lang="ja-JP" altLang="en-US" sz="3200" dirty="0">
                  <a:solidFill>
                    <a:srgbClr val="FFFF00"/>
                  </a:solidFill>
                </a:endParaRPr>
              </a:p>
            </p:txBody>
          </p:sp>
        </p:grpSp>
      </p:grpSp>
      <p:sp>
        <p:nvSpPr>
          <p:cNvPr id="98" name="テキスト ボックス 97"/>
          <p:cNvSpPr txBox="1"/>
          <p:nvPr/>
        </p:nvSpPr>
        <p:spPr>
          <a:xfrm>
            <a:off x="7739790" y="1108420"/>
            <a:ext cx="352982" cy="461665"/>
          </a:xfrm>
          <a:prstGeom prst="rect">
            <a:avLst/>
          </a:prstGeom>
          <a:noFill/>
        </p:spPr>
        <p:txBody>
          <a:bodyPr wrap="none" rtlCol="0">
            <a:spAutoFit/>
          </a:bodyPr>
          <a:lstStyle/>
          <a:p>
            <a:r>
              <a:rPr lang="en-US" altLang="ja-JP" sz="2400" b="1" i="1" dirty="0" smtClean="0">
                <a:solidFill>
                  <a:srgbClr val="FF0000"/>
                </a:solidFill>
                <a:latin typeface="Symbol" panose="05050102010706020507" pitchFamily="18" charset="2"/>
              </a:rPr>
              <a:t>l</a:t>
            </a:r>
            <a:endParaRPr lang="ja-JP" altLang="en-US" sz="2400" b="1" i="1" dirty="0">
              <a:solidFill>
                <a:srgbClr val="FF0000"/>
              </a:solidFill>
              <a:latin typeface="Symbol" panose="05050102010706020507" pitchFamily="18" charset="2"/>
            </a:endParaRPr>
          </a:p>
        </p:txBody>
      </p:sp>
      <p:sp>
        <p:nvSpPr>
          <p:cNvPr id="99" name="テキスト ボックス 98"/>
          <p:cNvSpPr txBox="1"/>
          <p:nvPr/>
        </p:nvSpPr>
        <p:spPr>
          <a:xfrm>
            <a:off x="8076283" y="572626"/>
            <a:ext cx="352982" cy="461665"/>
          </a:xfrm>
          <a:prstGeom prst="rect">
            <a:avLst/>
          </a:prstGeom>
          <a:noFill/>
        </p:spPr>
        <p:txBody>
          <a:bodyPr wrap="none" rtlCol="0">
            <a:spAutoFit/>
          </a:bodyPr>
          <a:lstStyle/>
          <a:p>
            <a:r>
              <a:rPr lang="en-US" altLang="ja-JP" sz="2400" b="1" i="1" dirty="0" smtClean="0">
                <a:solidFill>
                  <a:srgbClr val="0000FF"/>
                </a:solidFill>
                <a:latin typeface="Symbol" panose="05050102010706020507" pitchFamily="18" charset="2"/>
              </a:rPr>
              <a:t>r</a:t>
            </a:r>
            <a:endParaRPr lang="ja-JP" altLang="en-US" sz="2400" b="1" i="1" dirty="0">
              <a:solidFill>
                <a:srgbClr val="0000FF"/>
              </a:solidFill>
              <a:latin typeface="Symbol" panose="05050102010706020507" pitchFamily="18" charset="2"/>
            </a:endParaRPr>
          </a:p>
        </p:txBody>
      </p:sp>
      <p:sp>
        <p:nvSpPr>
          <p:cNvPr id="100" name="正方形/長方形 99"/>
          <p:cNvSpPr/>
          <p:nvPr/>
        </p:nvSpPr>
        <p:spPr>
          <a:xfrm>
            <a:off x="4995613" y="2198476"/>
            <a:ext cx="1865045" cy="11848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6948933" y="2379547"/>
            <a:ext cx="445956" cy="769441"/>
          </a:xfrm>
          <a:prstGeom prst="rect">
            <a:avLst/>
          </a:prstGeom>
          <a:noFill/>
        </p:spPr>
        <p:txBody>
          <a:bodyPr wrap="none" rtlCol="0">
            <a:spAutoFit/>
          </a:bodyPr>
          <a:lstStyle/>
          <a:p>
            <a:r>
              <a:rPr kumimoji="1" lang="en-US" altLang="ja-JP" sz="4400" b="1" i="1" dirty="0" smtClean="0">
                <a:effectLst>
                  <a:outerShdw blurRad="38100" dist="38100" dir="2700000" algn="tl">
                    <a:srgbClr val="000000">
                      <a:alpha val="43137"/>
                    </a:srgbClr>
                  </a:outerShdw>
                </a:effectLst>
              </a:rPr>
              <a:t>?</a:t>
            </a:r>
            <a:endParaRPr kumimoji="1" lang="ja-JP" altLang="en-US" sz="44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190612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 2"/>
          <p:cNvSpPr>
            <a:spLocks noGrp="1"/>
          </p:cNvSpPr>
          <p:nvPr>
            <p:ph idx="1"/>
          </p:nvPr>
        </p:nvSpPr>
        <p:spPr>
          <a:xfrm>
            <a:off x="187546" y="908722"/>
            <a:ext cx="8554420" cy="643841"/>
          </a:xfrm>
        </p:spPr>
        <p:txBody>
          <a:bodyPr/>
          <a:lstStyle/>
          <a:p>
            <a:r>
              <a:rPr lang="en-US" altLang="ja-JP" dirty="0" smtClean="0">
                <a:solidFill>
                  <a:srgbClr val="FFFF00"/>
                </a:solidFill>
              </a:rPr>
              <a:t>λ</a:t>
            </a:r>
            <a:r>
              <a:rPr lang="en-US" altLang="ja-JP" dirty="0" smtClean="0">
                <a:solidFill>
                  <a:schemeClr val="bg1"/>
                </a:solidFill>
              </a:rPr>
              <a:t> and </a:t>
            </a:r>
            <a:r>
              <a:rPr lang="en-US" altLang="ja-JP" dirty="0" smtClean="0">
                <a:solidFill>
                  <a:srgbClr val="00FFFF"/>
                </a:solidFill>
              </a:rPr>
              <a:t>ρ</a:t>
            </a:r>
            <a:r>
              <a:rPr lang="en-US" altLang="ja-JP" dirty="0" smtClean="0">
                <a:solidFill>
                  <a:schemeClr val="bg1"/>
                </a:solidFill>
              </a:rPr>
              <a:t> motions split (Isotope Shift)</a:t>
            </a:r>
          </a:p>
          <a:p>
            <a:r>
              <a:rPr lang="en-US" altLang="ja-JP" dirty="0" smtClean="0">
                <a:solidFill>
                  <a:schemeClr val="bg1"/>
                </a:solidFill>
              </a:rPr>
              <a:t>Spin-dependent Int.</a:t>
            </a:r>
            <a:endParaRPr lang="en-US" altLang="ja-JP" dirty="0">
              <a:solidFill>
                <a:srgbClr val="FFFF00"/>
              </a:solidFill>
            </a:endParaRPr>
          </a:p>
        </p:txBody>
      </p:sp>
      <p:grpSp>
        <p:nvGrpSpPr>
          <p:cNvPr id="2" name="グループ化 107"/>
          <p:cNvGrpSpPr/>
          <p:nvPr/>
        </p:nvGrpSpPr>
        <p:grpSpPr>
          <a:xfrm>
            <a:off x="5069249" y="5391880"/>
            <a:ext cx="2369043" cy="1100320"/>
            <a:chOff x="6904761" y="5209000"/>
            <a:chExt cx="2369043" cy="1100320"/>
          </a:xfrm>
        </p:grpSpPr>
        <p:cxnSp>
          <p:nvCxnSpPr>
            <p:cNvPr id="7" name="直線コネクタ 6"/>
            <p:cNvCxnSpPr/>
            <p:nvPr/>
          </p:nvCxnSpPr>
          <p:spPr>
            <a:xfrm>
              <a:off x="7956504" y="6309320"/>
              <a:ext cx="1152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8121804" y="5626948"/>
              <a:ext cx="1152000" cy="0"/>
            </a:xfrm>
            <a:prstGeom prst="line">
              <a:avLst/>
            </a:prstGeom>
            <a:ln w="571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V="1">
              <a:off x="6904761" y="5626948"/>
              <a:ext cx="1217043" cy="394341"/>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6976769" y="6021288"/>
              <a:ext cx="936104" cy="288032"/>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a:off x="8108776" y="5209000"/>
              <a:ext cx="1152000" cy="0"/>
            </a:xfrm>
            <a:prstGeom prst="line">
              <a:avLst/>
            </a:prstGeom>
            <a:ln w="571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p:nvPr/>
          </p:nvCxnSpPr>
          <p:spPr>
            <a:xfrm flipV="1">
              <a:off x="7068653" y="5209000"/>
              <a:ext cx="968115" cy="764051"/>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3" name="グループ化 106"/>
          <p:cNvGrpSpPr/>
          <p:nvPr/>
        </p:nvGrpSpPr>
        <p:grpSpPr>
          <a:xfrm>
            <a:off x="5188622" y="3534712"/>
            <a:ext cx="2313414" cy="1152644"/>
            <a:chOff x="6910530" y="3572500"/>
            <a:chExt cx="2313414" cy="1152644"/>
          </a:xfrm>
        </p:grpSpPr>
        <p:cxnSp>
          <p:nvCxnSpPr>
            <p:cNvPr id="12" name="直線コネクタ 11"/>
            <p:cNvCxnSpPr/>
            <p:nvPr/>
          </p:nvCxnSpPr>
          <p:spPr>
            <a:xfrm>
              <a:off x="7846520" y="4725144"/>
              <a:ext cx="115200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8071944" y="3765143"/>
              <a:ext cx="1152000" cy="0"/>
            </a:xfrm>
            <a:prstGeom prst="line">
              <a:avLst/>
            </a:prstGeom>
            <a:ln w="5715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V="1">
              <a:off x="6910530" y="3768490"/>
              <a:ext cx="1165752" cy="901879"/>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6961509" y="4725144"/>
              <a:ext cx="1023372" cy="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p:nvPr/>
          </p:nvCxnSpPr>
          <p:spPr>
            <a:xfrm>
              <a:off x="8053656" y="3572500"/>
              <a:ext cx="1152000" cy="0"/>
            </a:xfrm>
            <a:prstGeom prst="line">
              <a:avLst/>
            </a:prstGeom>
            <a:ln w="57150">
              <a:solidFill>
                <a:srgbClr val="00FF00"/>
              </a:solidFill>
              <a:prstDash val="sysDash"/>
            </a:ln>
          </p:spPr>
          <p:style>
            <a:lnRef idx="1">
              <a:schemeClr val="accent1"/>
            </a:lnRef>
            <a:fillRef idx="0">
              <a:schemeClr val="accent1"/>
            </a:fillRef>
            <a:effectRef idx="0">
              <a:schemeClr val="accent1"/>
            </a:effectRef>
            <a:fontRef idx="minor">
              <a:schemeClr val="tx1"/>
            </a:fontRef>
          </p:style>
        </p:cxnSp>
        <p:cxnSp>
          <p:nvCxnSpPr>
            <p:cNvPr id="125" name="直線コネクタ 124"/>
            <p:cNvCxnSpPr/>
            <p:nvPr/>
          </p:nvCxnSpPr>
          <p:spPr>
            <a:xfrm flipV="1">
              <a:off x="6914723" y="3582231"/>
              <a:ext cx="1175311" cy="1106081"/>
            </a:xfrm>
            <a:prstGeom prst="line">
              <a:avLst/>
            </a:prstGeom>
            <a:ln>
              <a:solidFill>
                <a:srgbClr val="00FF00"/>
              </a:solidFill>
              <a:prstDash val="dash"/>
            </a:ln>
          </p:spPr>
          <p:style>
            <a:lnRef idx="1">
              <a:schemeClr val="accent1"/>
            </a:lnRef>
            <a:fillRef idx="0">
              <a:schemeClr val="accent1"/>
            </a:fillRef>
            <a:effectRef idx="0">
              <a:schemeClr val="accent1"/>
            </a:effectRef>
            <a:fontRef idx="minor">
              <a:schemeClr val="tx1"/>
            </a:fontRef>
          </p:style>
        </p:cxnSp>
      </p:grpSp>
      <p:grpSp>
        <p:nvGrpSpPr>
          <p:cNvPr id="6" name="グループ化 105"/>
          <p:cNvGrpSpPr/>
          <p:nvPr/>
        </p:nvGrpSpPr>
        <p:grpSpPr>
          <a:xfrm>
            <a:off x="5239601" y="2700665"/>
            <a:ext cx="2280525" cy="1104845"/>
            <a:chOff x="7037509" y="2480756"/>
            <a:chExt cx="2280525" cy="1104845"/>
          </a:xfrm>
        </p:grpSpPr>
        <p:cxnSp>
          <p:nvCxnSpPr>
            <p:cNvPr id="17" name="直線コネクタ 16"/>
            <p:cNvCxnSpPr/>
            <p:nvPr/>
          </p:nvCxnSpPr>
          <p:spPr>
            <a:xfrm>
              <a:off x="7919416" y="3129412"/>
              <a:ext cx="1152000" cy="0"/>
            </a:xfrm>
            <a:prstGeom prst="line">
              <a:avLst/>
            </a:prstGeom>
            <a:ln w="57150">
              <a:solidFill>
                <a:srgbClr val="66FFFF"/>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7901000" y="2480756"/>
              <a:ext cx="1152000" cy="0"/>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V="1">
              <a:off x="7048775" y="2492896"/>
              <a:ext cx="835593" cy="1080120"/>
            </a:xfrm>
            <a:prstGeom prst="line">
              <a:avLst/>
            </a:prstGeom>
            <a:ln>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V="1">
              <a:off x="7048775" y="2799439"/>
              <a:ext cx="1067129" cy="786162"/>
            </a:xfrm>
            <a:prstGeom prst="line">
              <a:avLst/>
            </a:prstGeom>
            <a:ln>
              <a:solidFill>
                <a:srgbClr val="66FFFF"/>
              </a:solidFill>
              <a:prstDash val="dash"/>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a:off x="8166034" y="2799439"/>
              <a:ext cx="1152000" cy="0"/>
            </a:xfrm>
            <a:prstGeom prst="line">
              <a:avLst/>
            </a:prstGeom>
            <a:ln w="57150">
              <a:solidFill>
                <a:srgbClr val="66FFFF"/>
              </a:solidFill>
              <a:prstDash val="sysDash"/>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p:nvPr/>
          </p:nvCxnSpPr>
          <p:spPr>
            <a:xfrm flipV="1">
              <a:off x="7037509" y="3168771"/>
              <a:ext cx="897440" cy="416829"/>
            </a:xfrm>
            <a:prstGeom prst="line">
              <a:avLst/>
            </a:prstGeom>
            <a:ln>
              <a:solidFill>
                <a:srgbClr val="66FFFF"/>
              </a:solidFill>
              <a:prstDash val="dash"/>
            </a:ln>
          </p:spPr>
          <p:style>
            <a:lnRef idx="1">
              <a:schemeClr val="accent1"/>
            </a:lnRef>
            <a:fillRef idx="0">
              <a:schemeClr val="accent1"/>
            </a:fillRef>
            <a:effectRef idx="0">
              <a:schemeClr val="accent1"/>
            </a:effectRef>
            <a:fontRef idx="minor">
              <a:schemeClr val="tx1"/>
            </a:fontRef>
          </p:style>
        </p:cxnSp>
      </p:grpSp>
      <p:sp>
        <p:nvSpPr>
          <p:cNvPr id="21" name="テキスト ボックス 20"/>
          <p:cNvSpPr txBox="1"/>
          <p:nvPr/>
        </p:nvSpPr>
        <p:spPr>
          <a:xfrm>
            <a:off x="5998308" y="1710995"/>
            <a:ext cx="1119217" cy="400110"/>
          </a:xfrm>
          <a:prstGeom prst="rect">
            <a:avLst/>
          </a:prstGeom>
          <a:noFill/>
          <a:ln>
            <a:noFill/>
          </a:ln>
        </p:spPr>
        <p:txBody>
          <a:bodyPr wrap="none" rtlCol="0">
            <a:spAutoFit/>
          </a:bodyPr>
          <a:lstStyle/>
          <a:p>
            <a:r>
              <a:rPr lang="en-US" altLang="ja-JP" sz="2000" b="1" dirty="0" smtClean="0">
                <a:solidFill>
                  <a:prstClr val="white"/>
                </a:solidFill>
                <a:latin typeface="Symbol" pitchFamily="18" charset="2"/>
              </a:rPr>
              <a:t>+ </a:t>
            </a:r>
            <a:r>
              <a:rPr lang="en-US" altLang="ja-JP" sz="2000" b="1" dirty="0" err="1" smtClean="0">
                <a:solidFill>
                  <a:prstClr val="white"/>
                </a:solidFill>
                <a:latin typeface="Symbol" pitchFamily="18" charset="2"/>
              </a:rPr>
              <a:t>S</a:t>
            </a:r>
            <a:r>
              <a:rPr lang="en-US" altLang="ja-JP" sz="2000" b="1" baseline="-25000" dirty="0" err="1" smtClean="0">
                <a:solidFill>
                  <a:prstClr val="white"/>
                </a:solidFill>
              </a:rPr>
              <a:t>ij</a:t>
            </a:r>
            <a:r>
              <a:rPr lang="en-US" altLang="ja-JP" sz="2000" b="1" baseline="-25000" dirty="0" smtClean="0">
                <a:solidFill>
                  <a:prstClr val="white"/>
                </a:solidFill>
              </a:rPr>
              <a:t> </a:t>
            </a:r>
            <a:r>
              <a:rPr lang="en-US" altLang="ja-JP" sz="2000" b="1" dirty="0" err="1" smtClean="0">
                <a:solidFill>
                  <a:prstClr val="white"/>
                </a:solidFill>
                <a:latin typeface="Symbol" pitchFamily="18" charset="2"/>
              </a:rPr>
              <a:t>s</a:t>
            </a:r>
            <a:r>
              <a:rPr lang="en-US" altLang="ja-JP" sz="2000" b="1" baseline="-25000" dirty="0" err="1" smtClean="0">
                <a:solidFill>
                  <a:prstClr val="white"/>
                </a:solidFill>
              </a:rPr>
              <a:t>i</a:t>
            </a:r>
            <a:r>
              <a:rPr lang="en-US" altLang="ja-JP" sz="2000" b="1" dirty="0" err="1" smtClean="0">
                <a:solidFill>
                  <a:prstClr val="white"/>
                </a:solidFill>
                <a:latin typeface="Symbol" pitchFamily="18" charset="2"/>
              </a:rPr>
              <a:t>s</a:t>
            </a:r>
            <a:r>
              <a:rPr lang="en-US" altLang="ja-JP" sz="2000" b="1" baseline="-25000" dirty="0" err="1" smtClean="0">
                <a:solidFill>
                  <a:prstClr val="white"/>
                </a:solidFill>
              </a:rPr>
              <a:t>j</a:t>
            </a:r>
            <a:r>
              <a:rPr lang="en-US" altLang="ja-JP" sz="2000" b="1" dirty="0" smtClean="0">
                <a:solidFill>
                  <a:prstClr val="white"/>
                </a:solidFill>
              </a:rPr>
              <a:t> </a:t>
            </a:r>
            <a:endParaRPr lang="ja-JP" altLang="en-US" sz="2000" b="1" dirty="0">
              <a:solidFill>
                <a:prstClr val="white"/>
              </a:solidFill>
            </a:endParaRPr>
          </a:p>
        </p:txBody>
      </p:sp>
      <p:sp>
        <p:nvSpPr>
          <p:cNvPr id="23" name="テキスト ボックス 22"/>
          <p:cNvSpPr txBox="1"/>
          <p:nvPr/>
        </p:nvSpPr>
        <p:spPr>
          <a:xfrm>
            <a:off x="6103092" y="2292944"/>
            <a:ext cx="1954381" cy="369332"/>
          </a:xfrm>
          <a:prstGeom prst="rect">
            <a:avLst/>
          </a:prstGeom>
          <a:noFill/>
          <a:ln>
            <a:noFill/>
          </a:ln>
        </p:spPr>
        <p:txBody>
          <a:bodyPr wrap="none" rtlCol="0">
            <a:spAutoFit/>
          </a:bodyPr>
          <a:lstStyle/>
          <a:p>
            <a:r>
              <a:rPr lang="en-US" altLang="ja-JP" dirty="0" err="1" smtClean="0">
                <a:solidFill>
                  <a:prstClr val="white"/>
                </a:solidFill>
              </a:rPr>
              <a:t>Λ</a:t>
            </a:r>
            <a:r>
              <a:rPr lang="en-US" altLang="ja-JP" baseline="-25000" dirty="0" err="1" smtClean="0">
                <a:solidFill>
                  <a:prstClr val="white"/>
                </a:solidFill>
              </a:rPr>
              <a:t>c</a:t>
            </a:r>
            <a:r>
              <a:rPr lang="en-US" altLang="ja-JP" dirty="0" smtClean="0">
                <a:solidFill>
                  <a:prstClr val="white"/>
                </a:solidFill>
              </a:rPr>
              <a:t>(</a:t>
            </a:r>
            <a:r>
              <a:rPr lang="en-US" altLang="ja-JP" dirty="0" err="1" smtClean="0">
                <a:solidFill>
                  <a:prstClr val="white"/>
                </a:solidFill>
              </a:rPr>
              <a:t>P</a:t>
            </a:r>
            <a:r>
              <a:rPr lang="en-US" altLang="ja-JP" baseline="-25000" dirty="0" err="1" smtClean="0">
                <a:solidFill>
                  <a:prstClr val="white"/>
                </a:solidFill>
              </a:rPr>
              <a:t>ρ</a:t>
            </a:r>
            <a:r>
              <a:rPr lang="en-US" altLang="ja-JP" dirty="0" err="1" smtClean="0">
                <a:solidFill>
                  <a:prstClr val="white"/>
                </a:solidFill>
              </a:rPr>
              <a:t>,</a:t>
            </a:r>
            <a:r>
              <a:rPr lang="en-US" altLang="ja-JP" dirty="0" err="1" smtClean="0">
                <a:solidFill>
                  <a:prstClr val="white"/>
                </a:solidFill>
                <a:latin typeface="Symbol" panose="05050102010706020507" pitchFamily="18" charset="2"/>
              </a:rPr>
              <a:t>c</a:t>
            </a:r>
            <a:r>
              <a:rPr lang="en-US" altLang="ja-JP" baseline="30000" dirty="0" err="1" smtClean="0">
                <a:solidFill>
                  <a:prstClr val="white"/>
                </a:solidFill>
              </a:rPr>
              <a:t>s</a:t>
            </a:r>
            <a:r>
              <a:rPr lang="en-US" altLang="ja-JP" dirty="0" smtClean="0">
                <a:solidFill>
                  <a:prstClr val="white"/>
                </a:solidFill>
              </a:rPr>
              <a:t>) </a:t>
            </a:r>
            <a:r>
              <a:rPr lang="en-US" altLang="ja-JP" baseline="30000" dirty="0" smtClean="0">
                <a:solidFill>
                  <a:prstClr val="white"/>
                </a:solidFill>
              </a:rPr>
              <a:t>1/2-</a:t>
            </a:r>
            <a:r>
              <a:rPr lang="en-US" altLang="ja-JP" baseline="30000" dirty="0">
                <a:solidFill>
                  <a:prstClr val="white"/>
                </a:solidFill>
              </a:rPr>
              <a:t>, </a:t>
            </a:r>
            <a:r>
              <a:rPr lang="en-US" altLang="ja-JP" baseline="30000" dirty="0" smtClean="0">
                <a:solidFill>
                  <a:prstClr val="white"/>
                </a:solidFill>
              </a:rPr>
              <a:t>3/2-, 5/2-</a:t>
            </a:r>
            <a:endParaRPr lang="en-US" altLang="ja-JP" dirty="0">
              <a:solidFill>
                <a:prstClr val="white"/>
              </a:solidFill>
            </a:endParaRPr>
          </a:p>
        </p:txBody>
      </p:sp>
      <p:sp>
        <p:nvSpPr>
          <p:cNvPr id="26" name="テキスト ボックス 25"/>
          <p:cNvSpPr txBox="1"/>
          <p:nvPr/>
        </p:nvSpPr>
        <p:spPr>
          <a:xfrm>
            <a:off x="6286292" y="5437150"/>
            <a:ext cx="1019831" cy="369332"/>
          </a:xfrm>
          <a:prstGeom prst="rect">
            <a:avLst/>
          </a:prstGeom>
          <a:noFill/>
          <a:ln>
            <a:noFill/>
          </a:ln>
        </p:spPr>
        <p:txBody>
          <a:bodyPr wrap="none" rtlCol="0">
            <a:spAutoFit/>
          </a:bodyPr>
          <a:lstStyle/>
          <a:p>
            <a:r>
              <a:rPr lang="en-US" altLang="ja-JP" dirty="0" err="1" smtClean="0">
                <a:solidFill>
                  <a:prstClr val="white"/>
                </a:solidFill>
                <a:latin typeface="Symbol" pitchFamily="18" charset="2"/>
              </a:rPr>
              <a:t>S</a:t>
            </a:r>
            <a:r>
              <a:rPr lang="en-US" altLang="ja-JP" baseline="-25000" dirty="0" err="1" smtClean="0">
                <a:solidFill>
                  <a:prstClr val="white"/>
                </a:solidFill>
              </a:rPr>
              <a:t>c</a:t>
            </a:r>
            <a:r>
              <a:rPr lang="en-US" altLang="ja-JP" dirty="0" smtClean="0">
                <a:solidFill>
                  <a:prstClr val="white"/>
                </a:solidFill>
              </a:rPr>
              <a:t>(1/2+) </a:t>
            </a:r>
            <a:endParaRPr lang="ja-JP" altLang="en-US" dirty="0">
              <a:solidFill>
                <a:prstClr val="white"/>
              </a:solidFill>
            </a:endParaRPr>
          </a:p>
        </p:txBody>
      </p:sp>
      <p:sp>
        <p:nvSpPr>
          <p:cNvPr id="27" name="テキスト ボックス 26"/>
          <p:cNvSpPr txBox="1"/>
          <p:nvPr/>
        </p:nvSpPr>
        <p:spPr>
          <a:xfrm>
            <a:off x="6076856" y="6101920"/>
            <a:ext cx="962123" cy="369332"/>
          </a:xfrm>
          <a:prstGeom prst="rect">
            <a:avLst/>
          </a:prstGeom>
          <a:noFill/>
          <a:ln>
            <a:noFill/>
          </a:ln>
        </p:spPr>
        <p:txBody>
          <a:bodyPr wrap="none" rtlCol="0">
            <a:spAutoFit/>
          </a:bodyPr>
          <a:lstStyle/>
          <a:p>
            <a:r>
              <a:rPr lang="en-US" altLang="ja-JP" dirty="0" err="1">
                <a:solidFill>
                  <a:prstClr val="white"/>
                </a:solidFill>
              </a:rPr>
              <a:t>Λ</a:t>
            </a:r>
            <a:r>
              <a:rPr lang="en-US" altLang="ja-JP" baseline="-25000" dirty="0" err="1">
                <a:solidFill>
                  <a:prstClr val="white"/>
                </a:solidFill>
              </a:rPr>
              <a:t>c</a:t>
            </a:r>
            <a:r>
              <a:rPr lang="en-US" altLang="ja-JP" dirty="0">
                <a:solidFill>
                  <a:prstClr val="white"/>
                </a:solidFill>
              </a:rPr>
              <a:t>(1/2+)</a:t>
            </a:r>
            <a:endParaRPr lang="ja-JP" altLang="en-US" dirty="0">
              <a:solidFill>
                <a:prstClr val="white"/>
              </a:solidFill>
            </a:endParaRPr>
          </a:p>
        </p:txBody>
      </p:sp>
      <p:sp>
        <p:nvSpPr>
          <p:cNvPr id="28" name="タイトル 1"/>
          <p:cNvSpPr>
            <a:spLocks noGrp="1"/>
          </p:cNvSpPr>
          <p:nvPr>
            <p:ph type="title"/>
          </p:nvPr>
        </p:nvSpPr>
        <p:spPr>
          <a:xfrm>
            <a:off x="138368" y="188642"/>
            <a:ext cx="8890000" cy="728599"/>
          </a:xfrm>
        </p:spPr>
        <p:txBody>
          <a:bodyPr>
            <a:normAutofit fontScale="90000"/>
          </a:bodyPr>
          <a:lstStyle/>
          <a:p>
            <a:pPr eaLnBrk="1" hangingPunct="1"/>
            <a:r>
              <a:rPr lang="en-US" altLang="ja-JP" sz="4000" dirty="0" smtClean="0">
                <a:solidFill>
                  <a:schemeClr val="bg1"/>
                </a:solidFill>
              </a:rPr>
              <a:t>“</a:t>
            </a:r>
            <a:r>
              <a:rPr lang="en-US" altLang="ja-JP" sz="4000" dirty="0" smtClean="0">
                <a:solidFill>
                  <a:srgbClr val="FFFF00"/>
                </a:solidFill>
              </a:rPr>
              <a:t>Schematic</a:t>
            </a:r>
            <a:r>
              <a:rPr lang="en-US" altLang="ja-JP" sz="4000" dirty="0" smtClean="0">
                <a:solidFill>
                  <a:schemeClr val="bg1"/>
                </a:solidFill>
              </a:rPr>
              <a:t>” Level Structure of Heavy </a:t>
            </a:r>
            <a:r>
              <a:rPr lang="en-US" altLang="ja-JP" sz="4000" dirty="0">
                <a:solidFill>
                  <a:schemeClr val="bg1"/>
                </a:solidFill>
              </a:rPr>
              <a:t>B</a:t>
            </a:r>
            <a:r>
              <a:rPr lang="en-US" altLang="ja-JP" sz="4000" dirty="0" smtClean="0">
                <a:solidFill>
                  <a:schemeClr val="bg1"/>
                </a:solidFill>
              </a:rPr>
              <a:t>aryons</a:t>
            </a:r>
            <a:endParaRPr lang="ja-JP" altLang="en-US" sz="4000" dirty="0">
              <a:solidFill>
                <a:schemeClr val="bg1"/>
              </a:solidFill>
            </a:endParaRPr>
          </a:p>
        </p:txBody>
      </p:sp>
      <p:cxnSp>
        <p:nvCxnSpPr>
          <p:cNvPr id="70" name="直線コネクタ 69"/>
          <p:cNvCxnSpPr/>
          <p:nvPr/>
        </p:nvCxnSpPr>
        <p:spPr>
          <a:xfrm>
            <a:off x="4061263" y="3768480"/>
            <a:ext cx="1152000" cy="0"/>
          </a:xfrm>
          <a:prstGeom prst="line">
            <a:avLst/>
          </a:prstGeom>
          <a:ln w="57150">
            <a:solidFill>
              <a:srgbClr val="66FFFF"/>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a:off x="4081141" y="4665712"/>
            <a:ext cx="115200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4061263" y="6204168"/>
            <a:ext cx="1152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a:endCxn id="77" idx="0"/>
          </p:cNvCxnSpPr>
          <p:nvPr/>
        </p:nvCxnSpPr>
        <p:spPr>
          <a:xfrm>
            <a:off x="1612863" y="3827904"/>
            <a:ext cx="2506910" cy="835093"/>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a:off x="1612863" y="3755896"/>
            <a:ext cx="2448272" cy="0"/>
          </a:xfrm>
          <a:prstGeom prst="line">
            <a:avLst/>
          </a:prstGeom>
          <a:ln>
            <a:solidFill>
              <a:srgbClr val="66FFFF"/>
            </a:solidFill>
            <a:prstDash val="dash"/>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a:off x="4718880" y="4680455"/>
            <a:ext cx="0" cy="1512168"/>
          </a:xfrm>
          <a:prstGeom prst="line">
            <a:avLst/>
          </a:prstGeom>
          <a:ln w="28575" cmpd="sng">
            <a:solidFill>
              <a:srgbClr val="FFFF00"/>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flipH="1">
            <a:off x="4985884" y="3795652"/>
            <a:ext cx="11355" cy="2408516"/>
          </a:xfrm>
          <a:prstGeom prst="line">
            <a:avLst/>
          </a:prstGeom>
          <a:ln w="28575" cmpd="sng">
            <a:solidFill>
              <a:srgbClr val="66FFFF"/>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7" name="テキスト ボックス 76"/>
          <p:cNvSpPr txBox="1"/>
          <p:nvPr/>
        </p:nvSpPr>
        <p:spPr>
          <a:xfrm>
            <a:off x="3553502" y="4662997"/>
            <a:ext cx="1132542" cy="461665"/>
          </a:xfrm>
          <a:prstGeom prst="rect">
            <a:avLst/>
          </a:prstGeom>
          <a:noFill/>
        </p:spPr>
        <p:txBody>
          <a:bodyPr wrap="none" rtlCol="0">
            <a:spAutoFit/>
          </a:bodyPr>
          <a:lstStyle/>
          <a:p>
            <a:pPr algn="r"/>
            <a:r>
              <a:rPr lang="en-US" altLang="ja-JP" sz="2400" dirty="0" err="1">
                <a:solidFill>
                  <a:srgbClr val="FFFF00"/>
                </a:solidFill>
              </a:rPr>
              <a:t>λ</a:t>
            </a:r>
            <a:r>
              <a:rPr lang="en-US" altLang="ja-JP" sz="2400" dirty="0">
                <a:solidFill>
                  <a:srgbClr val="FFFF00"/>
                </a:solidFill>
              </a:rPr>
              <a:t> mode</a:t>
            </a:r>
          </a:p>
        </p:txBody>
      </p:sp>
      <p:sp>
        <p:nvSpPr>
          <p:cNvPr id="78" name="テキスト ボックス 77"/>
          <p:cNvSpPr txBox="1"/>
          <p:nvPr/>
        </p:nvSpPr>
        <p:spPr>
          <a:xfrm>
            <a:off x="3863395" y="3112696"/>
            <a:ext cx="1133844" cy="461665"/>
          </a:xfrm>
          <a:prstGeom prst="rect">
            <a:avLst/>
          </a:prstGeom>
          <a:noFill/>
        </p:spPr>
        <p:txBody>
          <a:bodyPr wrap="none" rtlCol="0">
            <a:spAutoFit/>
          </a:bodyPr>
          <a:lstStyle/>
          <a:p>
            <a:pPr algn="r"/>
            <a:r>
              <a:rPr lang="en-US" altLang="ja-JP" sz="2400" dirty="0" err="1">
                <a:solidFill>
                  <a:srgbClr val="66FFFF"/>
                </a:solidFill>
              </a:rPr>
              <a:t>ρ</a:t>
            </a:r>
            <a:r>
              <a:rPr lang="en-US" altLang="ja-JP" sz="2400" dirty="0">
                <a:solidFill>
                  <a:srgbClr val="66FFFF"/>
                </a:solidFill>
              </a:rPr>
              <a:t> mode</a:t>
            </a:r>
          </a:p>
        </p:txBody>
      </p:sp>
      <p:grpSp>
        <p:nvGrpSpPr>
          <p:cNvPr id="117" name="グループ化 116"/>
          <p:cNvGrpSpPr/>
          <p:nvPr/>
        </p:nvGrpSpPr>
        <p:grpSpPr>
          <a:xfrm>
            <a:off x="172705" y="3107824"/>
            <a:ext cx="1497409" cy="3096344"/>
            <a:chOff x="1403648" y="3235628"/>
            <a:chExt cx="1497409" cy="3096344"/>
          </a:xfrm>
        </p:grpSpPr>
        <p:cxnSp>
          <p:nvCxnSpPr>
            <p:cNvPr id="31" name="直線コネクタ 30"/>
            <p:cNvCxnSpPr/>
            <p:nvPr/>
          </p:nvCxnSpPr>
          <p:spPr>
            <a:xfrm>
              <a:off x="1711555" y="3883700"/>
              <a:ext cx="1152000" cy="0"/>
            </a:xfrm>
            <a:prstGeom prst="line">
              <a:avLst/>
            </a:prstGeom>
            <a:ln w="57150">
              <a:solidFill>
                <a:srgbClr val="66FFFF"/>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1711555" y="3975957"/>
              <a:ext cx="115200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1749057" y="6331972"/>
              <a:ext cx="1152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80" name="テキスト ボックス 79"/>
            <p:cNvSpPr txBox="1"/>
            <p:nvPr/>
          </p:nvSpPr>
          <p:spPr>
            <a:xfrm>
              <a:off x="1592700" y="5747197"/>
              <a:ext cx="841897" cy="584775"/>
            </a:xfrm>
            <a:prstGeom prst="rect">
              <a:avLst/>
            </a:prstGeom>
            <a:noFill/>
          </p:spPr>
          <p:txBody>
            <a:bodyPr wrap="none" rtlCol="0">
              <a:spAutoFit/>
            </a:bodyPr>
            <a:lstStyle/>
            <a:p>
              <a:r>
                <a:rPr lang="en-US" altLang="ja-JP" sz="3200" dirty="0">
                  <a:solidFill>
                    <a:prstClr val="white"/>
                  </a:solidFill>
                </a:rPr>
                <a:t>G.S.</a:t>
              </a:r>
              <a:endParaRPr lang="ja-JP" altLang="en-US" sz="3200" dirty="0">
                <a:solidFill>
                  <a:prstClr val="white"/>
                </a:solidFill>
              </a:endParaRPr>
            </a:p>
          </p:txBody>
        </p:sp>
        <p:sp>
          <p:nvSpPr>
            <p:cNvPr id="118" name="テキスト ボックス 117"/>
            <p:cNvSpPr txBox="1"/>
            <p:nvPr/>
          </p:nvSpPr>
          <p:spPr>
            <a:xfrm>
              <a:off x="1403648" y="3235628"/>
              <a:ext cx="1385892" cy="584775"/>
            </a:xfrm>
            <a:prstGeom prst="rect">
              <a:avLst/>
            </a:prstGeom>
            <a:noFill/>
          </p:spPr>
          <p:txBody>
            <a:bodyPr wrap="none" rtlCol="0">
              <a:spAutoFit/>
            </a:bodyPr>
            <a:lstStyle/>
            <a:p>
              <a:r>
                <a:rPr lang="en-US" altLang="ja-JP" sz="3200" dirty="0">
                  <a:solidFill>
                    <a:prstClr val="white"/>
                  </a:solidFill>
                </a:rPr>
                <a:t>P-wave</a:t>
              </a:r>
              <a:endParaRPr lang="ja-JP" altLang="en-US" sz="3200" dirty="0">
                <a:solidFill>
                  <a:prstClr val="white"/>
                </a:solidFill>
              </a:endParaRPr>
            </a:p>
          </p:txBody>
        </p:sp>
      </p:grpSp>
      <p:sp>
        <p:nvSpPr>
          <p:cNvPr id="86" name="スライド番号プレースホルダー 2048"/>
          <p:cNvSpPr txBox="1">
            <a:spLocks/>
          </p:cNvSpPr>
          <p:nvPr/>
        </p:nvSpPr>
        <p:spPr>
          <a:xfrm>
            <a:off x="6565900" y="6508752"/>
            <a:ext cx="2133600" cy="365125"/>
          </a:xfrm>
          <a:prstGeom prst="rect">
            <a:avLst/>
          </a:prstGeom>
        </p:spPr>
        <p:txBody>
          <a:bodyPr vert="horz" lIns="91440" tIns="45720" rIns="91440" bIns="45720" rtlCol="0" anchor="ctr"/>
          <a:lstStyle/>
          <a:p>
            <a:pPr algn="r">
              <a:defRPr/>
            </a:pPr>
            <a:fld id="{281959B7-98A6-5F44-AA12-0A1321722CAE}" type="slidenum">
              <a:rPr lang="ja-JP" altLang="en-US" sz="1200">
                <a:solidFill>
                  <a:prstClr val="black">
                    <a:tint val="75000"/>
                  </a:prstClr>
                </a:solidFill>
              </a:rPr>
              <a:pPr algn="r">
                <a:defRPr/>
              </a:pPr>
              <a:t>80</a:t>
            </a:fld>
            <a:endParaRPr lang="ja-JP" altLang="en-US" sz="1200">
              <a:solidFill>
                <a:prstClr val="black">
                  <a:tint val="75000"/>
                </a:prstClr>
              </a:solidFill>
            </a:endParaRPr>
          </a:p>
        </p:txBody>
      </p:sp>
      <p:grpSp>
        <p:nvGrpSpPr>
          <p:cNvPr id="84" name="グループ化 63"/>
          <p:cNvGrpSpPr>
            <a:grpSpLocks noChangeAspect="1"/>
          </p:cNvGrpSpPr>
          <p:nvPr/>
        </p:nvGrpSpPr>
        <p:grpSpPr>
          <a:xfrm>
            <a:off x="1540853" y="4130261"/>
            <a:ext cx="1901038" cy="1904925"/>
            <a:chOff x="4572000" y="3827703"/>
            <a:chExt cx="2376298" cy="2381156"/>
          </a:xfrm>
        </p:grpSpPr>
        <p:grpSp>
          <p:nvGrpSpPr>
            <p:cNvPr id="85" name="グループ化 45"/>
            <p:cNvGrpSpPr>
              <a:grpSpLocks noChangeAspect="1"/>
            </p:cNvGrpSpPr>
            <p:nvPr/>
          </p:nvGrpSpPr>
          <p:grpSpPr>
            <a:xfrm>
              <a:off x="4572000" y="3827703"/>
              <a:ext cx="2376298" cy="2381156"/>
              <a:chOff x="4481948" y="1983162"/>
              <a:chExt cx="2970372" cy="2976444"/>
            </a:xfrm>
          </p:grpSpPr>
          <p:grpSp>
            <p:nvGrpSpPr>
              <p:cNvPr id="90" name="グループ化 46"/>
              <p:cNvGrpSpPr/>
              <p:nvPr/>
            </p:nvGrpSpPr>
            <p:grpSpPr>
              <a:xfrm>
                <a:off x="4481948" y="2204864"/>
                <a:ext cx="2970372" cy="2754742"/>
                <a:chOff x="3977892" y="2204864"/>
                <a:chExt cx="2970372" cy="2754742"/>
              </a:xfrm>
            </p:grpSpPr>
            <p:grpSp>
              <p:nvGrpSpPr>
                <p:cNvPr id="94" name="グループ化 96"/>
                <p:cNvGrpSpPr>
                  <a:grpSpLocks/>
                </p:cNvGrpSpPr>
                <p:nvPr/>
              </p:nvGrpSpPr>
              <p:grpSpPr bwMode="auto">
                <a:xfrm>
                  <a:off x="3977892" y="2204864"/>
                  <a:ext cx="2970372" cy="2754742"/>
                  <a:chOff x="5553519" y="356078"/>
                  <a:chExt cx="2970392" cy="2753762"/>
                </a:xfrm>
              </p:grpSpPr>
              <p:sp>
                <p:nvSpPr>
                  <p:cNvPr id="97" name="円/楕円 96"/>
                  <p:cNvSpPr>
                    <a:spLocks noChangeAspect="1"/>
                  </p:cNvSpPr>
                  <p:nvPr/>
                </p:nvSpPr>
                <p:spPr>
                  <a:xfrm>
                    <a:off x="5553519" y="356078"/>
                    <a:ext cx="2970392" cy="2753762"/>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98" name="円/楕円 97"/>
                  <p:cNvSpPr>
                    <a:spLocks noChangeAspect="1"/>
                  </p:cNvSpPr>
                  <p:nvPr/>
                </p:nvSpPr>
                <p:spPr>
                  <a:xfrm>
                    <a:off x="6219639" y="554778"/>
                    <a:ext cx="1728204" cy="1201624"/>
                  </a:xfrm>
                  <a:prstGeom prst="ellipse">
                    <a:avLst/>
                  </a:prstGeom>
                  <a:solidFill>
                    <a:srgbClr val="FFFFCC"/>
                  </a:soli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99" name="円/楕円 98"/>
                  <p:cNvSpPr/>
                  <p:nvPr/>
                </p:nvSpPr>
                <p:spPr>
                  <a:xfrm>
                    <a:off x="6582535" y="914690"/>
                    <a:ext cx="357189" cy="347305"/>
                  </a:xfrm>
                  <a:prstGeom prst="ellipse">
                    <a:avLst/>
                  </a:prstGeom>
                  <a:solidFill>
                    <a:srgbClr val="00B05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srgbClr val="FFFFFF"/>
                      </a:solidFill>
                    </a:endParaRPr>
                  </a:p>
                </p:txBody>
              </p:sp>
              <p:sp>
                <p:nvSpPr>
                  <p:cNvPr id="100" name="円/楕円 99"/>
                  <p:cNvSpPr>
                    <a:spLocks noChangeAspect="1"/>
                  </p:cNvSpPr>
                  <p:nvPr/>
                </p:nvSpPr>
                <p:spPr>
                  <a:xfrm>
                    <a:off x="6729398" y="1718885"/>
                    <a:ext cx="714386" cy="724682"/>
                  </a:xfrm>
                  <a:prstGeom prst="ellipse">
                    <a:avLst/>
                  </a:prstGeom>
                  <a:solidFill>
                    <a:srgbClr val="0000FF"/>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srgbClr val="FFFFFF"/>
                      </a:solidFill>
                    </a:endParaRPr>
                  </a:p>
                </p:txBody>
              </p:sp>
              <p:sp>
                <p:nvSpPr>
                  <p:cNvPr id="101" name="円/楕円 100"/>
                  <p:cNvSpPr/>
                  <p:nvPr/>
                </p:nvSpPr>
                <p:spPr>
                  <a:xfrm>
                    <a:off x="7235373" y="917827"/>
                    <a:ext cx="352427" cy="356775"/>
                  </a:xfrm>
                  <a:prstGeom prst="ellipse">
                    <a:avLst/>
                  </a:prstGeom>
                  <a:solidFill>
                    <a:srgbClr val="FF000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srgbClr val="FFFFFF"/>
                      </a:solidFill>
                    </a:endParaRPr>
                  </a:p>
                </p:txBody>
              </p:sp>
            </p:grpSp>
            <p:cxnSp>
              <p:nvCxnSpPr>
                <p:cNvPr id="95" name="直線コネクタ 94"/>
                <p:cNvCxnSpPr/>
                <p:nvPr/>
              </p:nvCxnSpPr>
              <p:spPr>
                <a:xfrm>
                  <a:off x="5508104" y="2965442"/>
                  <a:ext cx="0" cy="792088"/>
                </a:xfrm>
                <a:prstGeom prst="line">
                  <a:avLst/>
                </a:prstGeom>
                <a:ln>
                  <a:solidFill>
                    <a:srgbClr val="FFFF00"/>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flipH="1">
                  <a:off x="5211688" y="2924944"/>
                  <a:ext cx="584448" cy="0"/>
                </a:xfrm>
                <a:prstGeom prst="line">
                  <a:avLst/>
                </a:prstGeom>
                <a:ln>
                  <a:solidFill>
                    <a:srgbClr val="0000CC"/>
                  </a:solidFill>
                </a:ln>
                <a:effectLst>
                  <a:glow rad="228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91" name="テキスト ボックス 90"/>
              <p:cNvSpPr txBox="1"/>
              <p:nvPr/>
            </p:nvSpPr>
            <p:spPr>
              <a:xfrm>
                <a:off x="5796137" y="4005064"/>
                <a:ext cx="575477" cy="730969"/>
              </a:xfrm>
              <a:prstGeom prst="rect">
                <a:avLst/>
              </a:prstGeom>
              <a:noFill/>
            </p:spPr>
            <p:txBody>
              <a:bodyPr wrap="none" rtlCol="0">
                <a:spAutoFit/>
              </a:bodyPr>
              <a:lstStyle/>
              <a:p>
                <a:r>
                  <a:rPr lang="en-US" altLang="ja-JP" sz="3200" dirty="0">
                    <a:solidFill>
                      <a:prstClr val="white"/>
                    </a:solidFill>
                  </a:rPr>
                  <a:t>Q</a:t>
                </a:r>
                <a:endParaRPr lang="ja-JP" altLang="en-US" sz="3200" dirty="0">
                  <a:solidFill>
                    <a:prstClr val="white"/>
                  </a:solidFill>
                </a:endParaRPr>
              </a:p>
            </p:txBody>
          </p:sp>
          <p:sp>
            <p:nvSpPr>
              <p:cNvPr id="92" name="テキスト ボックス 91"/>
              <p:cNvSpPr txBox="1"/>
              <p:nvPr/>
            </p:nvSpPr>
            <p:spPr>
              <a:xfrm>
                <a:off x="6066124" y="3068960"/>
                <a:ext cx="513362" cy="730969"/>
              </a:xfrm>
              <a:prstGeom prst="rect">
                <a:avLst/>
              </a:prstGeom>
              <a:noFill/>
            </p:spPr>
            <p:txBody>
              <a:bodyPr wrap="none" rtlCol="0">
                <a:spAutoFit/>
              </a:bodyPr>
              <a:lstStyle/>
              <a:p>
                <a:r>
                  <a:rPr lang="en-US" altLang="ja-JP" sz="3200" b="1" dirty="0">
                    <a:solidFill>
                      <a:srgbClr val="FFFF00"/>
                    </a:solidFill>
                    <a:latin typeface="Symbol" pitchFamily="18" charset="2"/>
                  </a:rPr>
                  <a:t>l</a:t>
                </a:r>
                <a:endParaRPr lang="ja-JP" altLang="en-US" sz="3200" b="1" dirty="0">
                  <a:solidFill>
                    <a:srgbClr val="FFFF00"/>
                  </a:solidFill>
                  <a:latin typeface="Symbol" pitchFamily="18" charset="2"/>
                </a:endParaRPr>
              </a:p>
            </p:txBody>
          </p:sp>
          <p:sp>
            <p:nvSpPr>
              <p:cNvPr id="93" name="テキスト ボックス 92"/>
              <p:cNvSpPr txBox="1"/>
              <p:nvPr/>
            </p:nvSpPr>
            <p:spPr>
              <a:xfrm>
                <a:off x="4526942" y="1983162"/>
                <a:ext cx="928139" cy="730969"/>
              </a:xfrm>
              <a:prstGeom prst="rect">
                <a:avLst/>
              </a:prstGeom>
              <a:noFill/>
            </p:spPr>
            <p:txBody>
              <a:bodyPr wrap="none" rtlCol="0">
                <a:spAutoFit/>
              </a:bodyPr>
              <a:lstStyle/>
              <a:p>
                <a:r>
                  <a:rPr lang="en-US" altLang="ja-JP" sz="3200" dirty="0">
                    <a:solidFill>
                      <a:prstClr val="white"/>
                    </a:solidFill>
                  </a:rPr>
                  <a:t>q-q</a:t>
                </a:r>
                <a:endParaRPr lang="ja-JP" altLang="en-US" sz="3200" dirty="0">
                  <a:solidFill>
                    <a:prstClr val="white"/>
                  </a:solidFill>
                </a:endParaRPr>
              </a:p>
            </p:txBody>
          </p:sp>
        </p:grpSp>
        <p:sp>
          <p:nvSpPr>
            <p:cNvPr id="88" name="円弧 87"/>
            <p:cNvSpPr>
              <a:spLocks noChangeAspect="1"/>
            </p:cNvSpPr>
            <p:nvPr/>
          </p:nvSpPr>
          <p:spPr>
            <a:xfrm rot="3864094">
              <a:off x="5705782" y="4725066"/>
              <a:ext cx="748883" cy="691277"/>
            </a:xfrm>
            <a:prstGeom prst="arc">
              <a:avLst>
                <a:gd name="adj1" fmla="val 14859350"/>
                <a:gd name="adj2" fmla="val 0"/>
              </a:avLst>
            </a:prstGeom>
            <a:ln w="38100">
              <a:solidFill>
                <a:srgbClr val="FFFF00"/>
              </a:solidFill>
              <a:headEnd type="triangle" w="med" len="med"/>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ln>
                  <a:solidFill>
                    <a:srgbClr val="FFFF00"/>
                  </a:solidFill>
                </a:ln>
                <a:solidFill>
                  <a:prstClr val="black"/>
                </a:solidFill>
              </a:endParaRPr>
            </a:p>
          </p:txBody>
        </p:sp>
        <p:sp>
          <p:nvSpPr>
            <p:cNvPr id="89" name="円弧 88"/>
            <p:cNvSpPr>
              <a:spLocks noChangeAspect="1"/>
            </p:cNvSpPr>
            <p:nvPr/>
          </p:nvSpPr>
          <p:spPr>
            <a:xfrm rot="14247909">
              <a:off x="5122382" y="4809065"/>
              <a:ext cx="748883" cy="691277"/>
            </a:xfrm>
            <a:prstGeom prst="arc">
              <a:avLst>
                <a:gd name="adj1" fmla="val 14859350"/>
                <a:gd name="adj2" fmla="val 0"/>
              </a:avLst>
            </a:prstGeom>
            <a:ln w="38100">
              <a:solidFill>
                <a:srgbClr val="FFFF00"/>
              </a:solidFill>
              <a:headEnd type="triangle" w="med" len="med"/>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ln>
                  <a:solidFill>
                    <a:srgbClr val="FFFF00"/>
                  </a:solidFill>
                </a:ln>
                <a:solidFill>
                  <a:prstClr val="black"/>
                </a:solidFill>
              </a:endParaRPr>
            </a:p>
          </p:txBody>
        </p:sp>
      </p:grpSp>
      <p:grpSp>
        <p:nvGrpSpPr>
          <p:cNvPr id="102" name="グループ化 64"/>
          <p:cNvGrpSpPr>
            <a:grpSpLocks noChangeAspect="1"/>
          </p:cNvGrpSpPr>
          <p:nvPr/>
        </p:nvGrpSpPr>
        <p:grpSpPr>
          <a:xfrm>
            <a:off x="1861196" y="2380389"/>
            <a:ext cx="1984886" cy="1843405"/>
            <a:chOff x="4449147" y="1700808"/>
            <a:chExt cx="2481107" cy="2304256"/>
          </a:xfrm>
        </p:grpSpPr>
        <p:grpSp>
          <p:nvGrpSpPr>
            <p:cNvPr id="103" name="グループ化 43"/>
            <p:cNvGrpSpPr>
              <a:grpSpLocks noChangeAspect="1"/>
            </p:cNvGrpSpPr>
            <p:nvPr/>
          </p:nvGrpSpPr>
          <p:grpSpPr>
            <a:xfrm>
              <a:off x="4449147" y="1801270"/>
              <a:ext cx="2481107" cy="2203794"/>
              <a:chOff x="4350937" y="2204864"/>
              <a:chExt cx="3101383" cy="2754742"/>
            </a:xfrm>
          </p:grpSpPr>
          <p:grpSp>
            <p:nvGrpSpPr>
              <p:cNvPr id="105" name="グループ化 36"/>
              <p:cNvGrpSpPr/>
              <p:nvPr/>
            </p:nvGrpSpPr>
            <p:grpSpPr>
              <a:xfrm>
                <a:off x="4481948" y="2204864"/>
                <a:ext cx="2970372" cy="2754742"/>
                <a:chOff x="3977892" y="2204864"/>
                <a:chExt cx="2970372" cy="2754742"/>
              </a:xfrm>
            </p:grpSpPr>
            <p:grpSp>
              <p:nvGrpSpPr>
                <p:cNvPr id="109" name="グループ化 96"/>
                <p:cNvGrpSpPr>
                  <a:grpSpLocks/>
                </p:cNvGrpSpPr>
                <p:nvPr/>
              </p:nvGrpSpPr>
              <p:grpSpPr bwMode="auto">
                <a:xfrm>
                  <a:off x="3977892" y="2204864"/>
                  <a:ext cx="2970372" cy="2754742"/>
                  <a:chOff x="5553519" y="356078"/>
                  <a:chExt cx="2970392" cy="2753762"/>
                </a:xfrm>
              </p:grpSpPr>
              <p:sp>
                <p:nvSpPr>
                  <p:cNvPr id="112" name="円/楕円 111"/>
                  <p:cNvSpPr>
                    <a:spLocks noChangeAspect="1"/>
                  </p:cNvSpPr>
                  <p:nvPr/>
                </p:nvSpPr>
                <p:spPr>
                  <a:xfrm>
                    <a:off x="5553519" y="356078"/>
                    <a:ext cx="2970392" cy="2753762"/>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113" name="円/楕円 112"/>
                  <p:cNvSpPr>
                    <a:spLocks noChangeAspect="1"/>
                  </p:cNvSpPr>
                  <p:nvPr/>
                </p:nvSpPr>
                <p:spPr>
                  <a:xfrm>
                    <a:off x="6219639" y="554778"/>
                    <a:ext cx="1728204" cy="1201624"/>
                  </a:xfrm>
                  <a:prstGeom prst="ellipse">
                    <a:avLst/>
                  </a:prstGeom>
                  <a:solidFill>
                    <a:srgbClr val="FFFFCC"/>
                  </a:soli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114" name="円/楕円 113"/>
                  <p:cNvSpPr/>
                  <p:nvPr/>
                </p:nvSpPr>
                <p:spPr>
                  <a:xfrm>
                    <a:off x="6582535" y="914690"/>
                    <a:ext cx="357189" cy="347305"/>
                  </a:xfrm>
                  <a:prstGeom prst="ellipse">
                    <a:avLst/>
                  </a:prstGeom>
                  <a:solidFill>
                    <a:srgbClr val="00B05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srgbClr val="FFFFFF"/>
                      </a:solidFill>
                    </a:endParaRPr>
                  </a:p>
                </p:txBody>
              </p:sp>
              <p:sp>
                <p:nvSpPr>
                  <p:cNvPr id="115" name="円/楕円 114"/>
                  <p:cNvSpPr>
                    <a:spLocks noChangeAspect="1"/>
                  </p:cNvSpPr>
                  <p:nvPr/>
                </p:nvSpPr>
                <p:spPr>
                  <a:xfrm>
                    <a:off x="6729398" y="1718885"/>
                    <a:ext cx="714386" cy="724682"/>
                  </a:xfrm>
                  <a:prstGeom prst="ellipse">
                    <a:avLst/>
                  </a:prstGeom>
                  <a:solidFill>
                    <a:srgbClr val="0000FF"/>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srgbClr val="FFFFFF"/>
                      </a:solidFill>
                    </a:endParaRPr>
                  </a:p>
                </p:txBody>
              </p:sp>
              <p:sp>
                <p:nvSpPr>
                  <p:cNvPr id="116" name="円/楕円 115"/>
                  <p:cNvSpPr/>
                  <p:nvPr/>
                </p:nvSpPr>
                <p:spPr>
                  <a:xfrm>
                    <a:off x="7235373" y="917827"/>
                    <a:ext cx="352427" cy="356775"/>
                  </a:xfrm>
                  <a:prstGeom prst="ellipse">
                    <a:avLst/>
                  </a:prstGeom>
                  <a:solidFill>
                    <a:srgbClr val="FF000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srgbClr val="FFFFFF"/>
                      </a:solidFill>
                    </a:endParaRPr>
                  </a:p>
                </p:txBody>
              </p:sp>
            </p:grpSp>
            <p:cxnSp>
              <p:nvCxnSpPr>
                <p:cNvPr id="110" name="直線コネクタ 18"/>
                <p:cNvCxnSpPr/>
                <p:nvPr/>
              </p:nvCxnSpPr>
              <p:spPr>
                <a:xfrm>
                  <a:off x="5508104" y="2965442"/>
                  <a:ext cx="0" cy="792088"/>
                </a:xfrm>
                <a:prstGeom prst="line">
                  <a:avLst/>
                </a:prstGeom>
                <a:ln>
                  <a:solidFill>
                    <a:srgbClr val="FFFF00"/>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1" name="直線コネクタ 110"/>
                <p:cNvCxnSpPr/>
                <p:nvPr/>
              </p:nvCxnSpPr>
              <p:spPr>
                <a:xfrm flipH="1">
                  <a:off x="5211688" y="2924944"/>
                  <a:ext cx="584448" cy="0"/>
                </a:xfrm>
                <a:prstGeom prst="line">
                  <a:avLst/>
                </a:prstGeom>
                <a:ln>
                  <a:solidFill>
                    <a:srgbClr val="0000CC"/>
                  </a:solidFill>
                </a:ln>
                <a:effectLst>
                  <a:glow rad="228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106" name="テキスト ボックス 105"/>
              <p:cNvSpPr txBox="1"/>
              <p:nvPr/>
            </p:nvSpPr>
            <p:spPr>
              <a:xfrm>
                <a:off x="5796137" y="4059506"/>
                <a:ext cx="575477" cy="730969"/>
              </a:xfrm>
              <a:prstGeom prst="rect">
                <a:avLst/>
              </a:prstGeom>
              <a:noFill/>
            </p:spPr>
            <p:txBody>
              <a:bodyPr wrap="none" rtlCol="0">
                <a:spAutoFit/>
              </a:bodyPr>
              <a:lstStyle/>
              <a:p>
                <a:r>
                  <a:rPr lang="en-US" altLang="ja-JP" sz="3200" dirty="0">
                    <a:solidFill>
                      <a:prstClr val="white"/>
                    </a:solidFill>
                  </a:rPr>
                  <a:t>Q</a:t>
                </a:r>
                <a:endParaRPr lang="ja-JP" altLang="en-US" sz="3200" dirty="0">
                  <a:solidFill>
                    <a:prstClr val="white"/>
                  </a:solidFill>
                </a:endParaRPr>
              </a:p>
            </p:txBody>
          </p:sp>
          <p:sp>
            <p:nvSpPr>
              <p:cNvPr id="107" name="テキスト ボックス 106"/>
              <p:cNvSpPr txBox="1"/>
              <p:nvPr/>
            </p:nvSpPr>
            <p:spPr>
              <a:xfrm>
                <a:off x="5760313" y="2233739"/>
                <a:ext cx="432047" cy="730969"/>
              </a:xfrm>
              <a:prstGeom prst="rect">
                <a:avLst/>
              </a:prstGeom>
              <a:noFill/>
            </p:spPr>
            <p:txBody>
              <a:bodyPr wrap="square" rtlCol="0">
                <a:spAutoFit/>
              </a:bodyPr>
              <a:lstStyle/>
              <a:p>
                <a:r>
                  <a:rPr lang="en-US" altLang="ja-JP" sz="3200" b="1" dirty="0">
                    <a:solidFill>
                      <a:srgbClr val="66FFFF"/>
                    </a:solidFill>
                    <a:latin typeface="Symbol" pitchFamily="18" charset="2"/>
                  </a:rPr>
                  <a:t>r</a:t>
                </a:r>
                <a:endParaRPr lang="ja-JP" altLang="en-US" sz="3200" b="1" dirty="0">
                  <a:solidFill>
                    <a:srgbClr val="66FFFF"/>
                  </a:solidFill>
                  <a:latin typeface="Symbol" pitchFamily="18" charset="2"/>
                </a:endParaRPr>
              </a:p>
            </p:txBody>
          </p:sp>
          <p:sp>
            <p:nvSpPr>
              <p:cNvPr id="108" name="テキスト ボックス 107"/>
              <p:cNvSpPr txBox="1"/>
              <p:nvPr/>
            </p:nvSpPr>
            <p:spPr>
              <a:xfrm>
                <a:off x="4350937" y="2283053"/>
                <a:ext cx="928139" cy="730969"/>
              </a:xfrm>
              <a:prstGeom prst="rect">
                <a:avLst/>
              </a:prstGeom>
              <a:noFill/>
            </p:spPr>
            <p:txBody>
              <a:bodyPr wrap="none" rtlCol="0">
                <a:spAutoFit/>
              </a:bodyPr>
              <a:lstStyle/>
              <a:p>
                <a:r>
                  <a:rPr lang="en-US" altLang="ja-JP" sz="3200" dirty="0">
                    <a:solidFill>
                      <a:prstClr val="white"/>
                    </a:solidFill>
                  </a:rPr>
                  <a:t>q-q</a:t>
                </a:r>
                <a:endParaRPr lang="ja-JP" altLang="en-US" sz="3200" dirty="0">
                  <a:solidFill>
                    <a:prstClr val="white"/>
                  </a:solidFill>
                </a:endParaRPr>
              </a:p>
            </p:txBody>
          </p:sp>
        </p:grpSp>
        <p:sp>
          <p:nvSpPr>
            <p:cNvPr id="104" name="円弧 103"/>
            <p:cNvSpPr>
              <a:spLocks/>
            </p:cNvSpPr>
            <p:nvPr/>
          </p:nvSpPr>
          <p:spPr>
            <a:xfrm>
              <a:off x="5310939" y="1700808"/>
              <a:ext cx="972000" cy="296719"/>
            </a:xfrm>
            <a:prstGeom prst="arc">
              <a:avLst>
                <a:gd name="adj1" fmla="val 6928282"/>
                <a:gd name="adj2" fmla="val 3380417"/>
              </a:avLst>
            </a:prstGeom>
            <a:ln w="38100">
              <a:solidFill>
                <a:srgbClr val="66FFFF"/>
              </a:solidFill>
              <a:headEnd type="triangle" w="med" len="med"/>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ln>
                  <a:solidFill>
                    <a:srgbClr val="FFFF00"/>
                  </a:solidFill>
                </a:ln>
                <a:solidFill>
                  <a:prstClr val="black"/>
                </a:solidFill>
              </a:endParaRPr>
            </a:p>
          </p:txBody>
        </p:sp>
      </p:grpSp>
      <p:sp>
        <p:nvSpPr>
          <p:cNvPr id="87" name="テキスト ボックス 86"/>
          <p:cNvSpPr txBox="1"/>
          <p:nvPr/>
        </p:nvSpPr>
        <p:spPr>
          <a:xfrm>
            <a:off x="6273264" y="5017276"/>
            <a:ext cx="1096775" cy="369332"/>
          </a:xfrm>
          <a:prstGeom prst="rect">
            <a:avLst/>
          </a:prstGeom>
          <a:noFill/>
          <a:ln>
            <a:noFill/>
          </a:ln>
        </p:spPr>
        <p:txBody>
          <a:bodyPr wrap="none" rtlCol="0">
            <a:spAutoFit/>
          </a:bodyPr>
          <a:lstStyle/>
          <a:p>
            <a:r>
              <a:rPr lang="en-US" altLang="ja-JP" dirty="0" err="1" smtClean="0">
                <a:solidFill>
                  <a:prstClr val="white"/>
                </a:solidFill>
                <a:latin typeface="Symbol" pitchFamily="18" charset="2"/>
              </a:rPr>
              <a:t>S</a:t>
            </a:r>
            <a:r>
              <a:rPr lang="en-US" altLang="ja-JP" baseline="-25000" dirty="0" err="1" smtClean="0">
                <a:solidFill>
                  <a:prstClr val="white"/>
                </a:solidFill>
              </a:rPr>
              <a:t>c</a:t>
            </a:r>
            <a:r>
              <a:rPr lang="en-US" altLang="ja-JP" baseline="30000" dirty="0" smtClean="0">
                <a:solidFill>
                  <a:prstClr val="white"/>
                </a:solidFill>
              </a:rPr>
              <a:t>*</a:t>
            </a:r>
            <a:r>
              <a:rPr lang="en-US" altLang="ja-JP" dirty="0" smtClean="0">
                <a:solidFill>
                  <a:prstClr val="white"/>
                </a:solidFill>
              </a:rPr>
              <a:t>(3/2</a:t>
            </a:r>
            <a:r>
              <a:rPr lang="en-US" altLang="ja-JP" dirty="0">
                <a:solidFill>
                  <a:prstClr val="white"/>
                </a:solidFill>
              </a:rPr>
              <a:t>+) </a:t>
            </a:r>
            <a:endParaRPr lang="ja-JP" altLang="en-US" dirty="0">
              <a:solidFill>
                <a:prstClr val="white"/>
              </a:solidFill>
            </a:endParaRPr>
          </a:p>
        </p:txBody>
      </p:sp>
      <p:sp>
        <p:nvSpPr>
          <p:cNvPr id="132" name="テキスト ボックス 131"/>
          <p:cNvSpPr txBox="1"/>
          <p:nvPr/>
        </p:nvSpPr>
        <p:spPr>
          <a:xfrm>
            <a:off x="6241653" y="3014118"/>
            <a:ext cx="1683474" cy="369332"/>
          </a:xfrm>
          <a:prstGeom prst="rect">
            <a:avLst/>
          </a:prstGeom>
          <a:noFill/>
          <a:ln>
            <a:noFill/>
          </a:ln>
        </p:spPr>
        <p:txBody>
          <a:bodyPr wrap="none" rtlCol="0">
            <a:spAutoFit/>
          </a:bodyPr>
          <a:lstStyle/>
          <a:p>
            <a:r>
              <a:rPr lang="en-US" altLang="ja-JP" dirty="0" err="1" smtClean="0">
                <a:solidFill>
                  <a:prstClr val="white"/>
                </a:solidFill>
              </a:rPr>
              <a:t>Λ</a:t>
            </a:r>
            <a:r>
              <a:rPr lang="en-US" altLang="ja-JP" baseline="-25000" dirty="0" err="1" smtClean="0">
                <a:solidFill>
                  <a:prstClr val="white"/>
                </a:solidFill>
              </a:rPr>
              <a:t>c</a:t>
            </a:r>
            <a:r>
              <a:rPr lang="en-US" altLang="ja-JP" dirty="0" smtClean="0">
                <a:solidFill>
                  <a:prstClr val="white"/>
                </a:solidFill>
              </a:rPr>
              <a:t>(</a:t>
            </a:r>
            <a:r>
              <a:rPr lang="en-US" altLang="ja-JP" dirty="0" err="1" smtClean="0">
                <a:solidFill>
                  <a:prstClr val="white"/>
                </a:solidFill>
              </a:rPr>
              <a:t>P</a:t>
            </a:r>
            <a:r>
              <a:rPr lang="en-US" altLang="ja-JP" baseline="-25000" dirty="0" err="1" smtClean="0">
                <a:solidFill>
                  <a:prstClr val="white"/>
                </a:solidFill>
              </a:rPr>
              <a:t>ρ</a:t>
            </a:r>
            <a:r>
              <a:rPr lang="en-US" altLang="ja-JP" dirty="0" err="1" smtClean="0">
                <a:solidFill>
                  <a:prstClr val="white"/>
                </a:solidFill>
              </a:rPr>
              <a:t>,</a:t>
            </a:r>
            <a:r>
              <a:rPr lang="en-US" altLang="ja-JP" dirty="0" err="1" smtClean="0">
                <a:solidFill>
                  <a:prstClr val="white"/>
                </a:solidFill>
                <a:latin typeface="Symbol" panose="05050102010706020507" pitchFamily="18" charset="2"/>
              </a:rPr>
              <a:t>c</a:t>
            </a:r>
            <a:r>
              <a:rPr lang="en-US" altLang="ja-JP" baseline="30000" dirty="0" err="1">
                <a:solidFill>
                  <a:prstClr val="white"/>
                </a:solidFill>
                <a:latin typeface="Symbol" panose="05050102010706020507" pitchFamily="18" charset="2"/>
              </a:rPr>
              <a:t>l</a:t>
            </a:r>
            <a:r>
              <a:rPr lang="en-US" altLang="ja-JP" dirty="0" smtClean="0">
                <a:solidFill>
                  <a:prstClr val="white"/>
                </a:solidFill>
              </a:rPr>
              <a:t>) </a:t>
            </a:r>
            <a:r>
              <a:rPr lang="en-US" altLang="ja-JP" baseline="30000" dirty="0" smtClean="0">
                <a:solidFill>
                  <a:prstClr val="white"/>
                </a:solidFill>
              </a:rPr>
              <a:t>1/2-</a:t>
            </a:r>
            <a:r>
              <a:rPr lang="en-US" altLang="ja-JP" baseline="30000" dirty="0">
                <a:solidFill>
                  <a:prstClr val="white"/>
                </a:solidFill>
              </a:rPr>
              <a:t>, </a:t>
            </a:r>
            <a:r>
              <a:rPr lang="en-US" altLang="ja-JP" baseline="30000" dirty="0" smtClean="0">
                <a:solidFill>
                  <a:prstClr val="white"/>
                </a:solidFill>
              </a:rPr>
              <a:t>3/2-</a:t>
            </a:r>
            <a:endParaRPr lang="en-US" altLang="ja-JP" dirty="0">
              <a:solidFill>
                <a:prstClr val="white"/>
              </a:solidFill>
            </a:endParaRPr>
          </a:p>
        </p:txBody>
      </p:sp>
      <p:sp>
        <p:nvSpPr>
          <p:cNvPr id="134" name="テキスト ボックス 133"/>
          <p:cNvSpPr txBox="1"/>
          <p:nvPr/>
        </p:nvSpPr>
        <p:spPr>
          <a:xfrm>
            <a:off x="7215853" y="3274051"/>
            <a:ext cx="1994457" cy="369332"/>
          </a:xfrm>
          <a:prstGeom prst="rect">
            <a:avLst/>
          </a:prstGeom>
          <a:noFill/>
          <a:ln>
            <a:noFill/>
          </a:ln>
        </p:spPr>
        <p:txBody>
          <a:bodyPr wrap="none" rtlCol="0">
            <a:spAutoFit/>
          </a:bodyPr>
          <a:lstStyle/>
          <a:p>
            <a:r>
              <a:rPr lang="en-US" altLang="ja-JP" dirty="0" err="1" smtClean="0">
                <a:solidFill>
                  <a:prstClr val="white"/>
                </a:solidFill>
                <a:latin typeface="Symbol" panose="05050102010706020507" pitchFamily="18" charset="2"/>
              </a:rPr>
              <a:t>S</a:t>
            </a:r>
            <a:r>
              <a:rPr lang="en-US" altLang="ja-JP" baseline="-25000" dirty="0" err="1" smtClean="0">
                <a:solidFill>
                  <a:prstClr val="white"/>
                </a:solidFill>
              </a:rPr>
              <a:t>c</a:t>
            </a:r>
            <a:r>
              <a:rPr lang="en-US" altLang="ja-JP" dirty="0" smtClean="0">
                <a:solidFill>
                  <a:prstClr val="white"/>
                </a:solidFill>
              </a:rPr>
              <a:t>(</a:t>
            </a:r>
            <a:r>
              <a:rPr lang="en-US" altLang="ja-JP" dirty="0" err="1" smtClean="0">
                <a:solidFill>
                  <a:prstClr val="white"/>
                </a:solidFill>
              </a:rPr>
              <a:t>P</a:t>
            </a:r>
            <a:r>
              <a:rPr lang="en-US" altLang="ja-JP" baseline="-25000" dirty="0" err="1" smtClean="0">
                <a:solidFill>
                  <a:prstClr val="white"/>
                </a:solidFill>
                <a:latin typeface="Symbol" panose="05050102010706020507" pitchFamily="18" charset="2"/>
              </a:rPr>
              <a:t>l</a:t>
            </a:r>
            <a:r>
              <a:rPr lang="en-US" altLang="ja-JP" dirty="0" err="1" smtClean="0">
                <a:solidFill>
                  <a:prstClr val="white"/>
                </a:solidFill>
              </a:rPr>
              <a:t>,</a:t>
            </a:r>
            <a:r>
              <a:rPr lang="en-US" altLang="ja-JP" dirty="0" err="1" smtClean="0">
                <a:solidFill>
                  <a:prstClr val="white"/>
                </a:solidFill>
                <a:latin typeface="Symbol" panose="05050102010706020507" pitchFamily="18" charset="2"/>
              </a:rPr>
              <a:t>c</a:t>
            </a:r>
            <a:r>
              <a:rPr lang="en-US" altLang="ja-JP" baseline="30000" dirty="0" err="1" smtClean="0">
                <a:solidFill>
                  <a:prstClr val="white"/>
                </a:solidFill>
              </a:rPr>
              <a:t>s</a:t>
            </a:r>
            <a:r>
              <a:rPr lang="en-US" altLang="ja-JP" dirty="0" smtClean="0">
                <a:solidFill>
                  <a:prstClr val="white"/>
                </a:solidFill>
              </a:rPr>
              <a:t>) </a:t>
            </a:r>
            <a:r>
              <a:rPr lang="en-US" altLang="ja-JP" baseline="30000" dirty="0" smtClean="0">
                <a:solidFill>
                  <a:prstClr val="white"/>
                </a:solidFill>
              </a:rPr>
              <a:t>1/2-</a:t>
            </a:r>
            <a:r>
              <a:rPr lang="en-US" altLang="ja-JP" baseline="30000" dirty="0">
                <a:solidFill>
                  <a:prstClr val="white"/>
                </a:solidFill>
              </a:rPr>
              <a:t>, </a:t>
            </a:r>
            <a:r>
              <a:rPr lang="en-US" altLang="ja-JP" baseline="30000" dirty="0" smtClean="0">
                <a:solidFill>
                  <a:prstClr val="white"/>
                </a:solidFill>
              </a:rPr>
              <a:t>3/2-, 5/2-</a:t>
            </a:r>
            <a:endParaRPr lang="en-US" altLang="ja-JP" dirty="0">
              <a:solidFill>
                <a:prstClr val="white"/>
              </a:solidFill>
            </a:endParaRPr>
          </a:p>
        </p:txBody>
      </p:sp>
      <p:sp>
        <p:nvSpPr>
          <p:cNvPr id="135" name="テキスト ボックス 134"/>
          <p:cNvSpPr txBox="1"/>
          <p:nvPr/>
        </p:nvSpPr>
        <p:spPr>
          <a:xfrm>
            <a:off x="6964136" y="3712628"/>
            <a:ext cx="1694695" cy="369332"/>
          </a:xfrm>
          <a:prstGeom prst="rect">
            <a:avLst/>
          </a:prstGeom>
          <a:noFill/>
          <a:ln>
            <a:noFill/>
          </a:ln>
        </p:spPr>
        <p:txBody>
          <a:bodyPr wrap="none" rtlCol="0">
            <a:spAutoFit/>
          </a:bodyPr>
          <a:lstStyle/>
          <a:p>
            <a:r>
              <a:rPr lang="en-US" altLang="ja-JP" dirty="0" err="1" smtClean="0">
                <a:solidFill>
                  <a:prstClr val="white"/>
                </a:solidFill>
                <a:latin typeface="Symbol" panose="05050102010706020507" pitchFamily="18" charset="2"/>
              </a:rPr>
              <a:t>S</a:t>
            </a:r>
            <a:r>
              <a:rPr lang="en-US" altLang="ja-JP" baseline="-25000" dirty="0" err="1" smtClean="0">
                <a:solidFill>
                  <a:prstClr val="white"/>
                </a:solidFill>
              </a:rPr>
              <a:t>c</a:t>
            </a:r>
            <a:r>
              <a:rPr lang="en-US" altLang="ja-JP" dirty="0" smtClean="0">
                <a:solidFill>
                  <a:prstClr val="white"/>
                </a:solidFill>
              </a:rPr>
              <a:t>(</a:t>
            </a:r>
            <a:r>
              <a:rPr lang="en-US" altLang="ja-JP" dirty="0" err="1" smtClean="0">
                <a:solidFill>
                  <a:prstClr val="white"/>
                </a:solidFill>
              </a:rPr>
              <a:t>P</a:t>
            </a:r>
            <a:r>
              <a:rPr lang="en-US" altLang="ja-JP" baseline="-25000" dirty="0" err="1" smtClean="0">
                <a:solidFill>
                  <a:prstClr val="white"/>
                </a:solidFill>
                <a:latin typeface="Symbol" panose="05050102010706020507" pitchFamily="18" charset="2"/>
              </a:rPr>
              <a:t>l</a:t>
            </a:r>
            <a:r>
              <a:rPr lang="en-US" altLang="ja-JP" dirty="0" err="1" smtClean="0">
                <a:solidFill>
                  <a:prstClr val="white"/>
                </a:solidFill>
              </a:rPr>
              <a:t>,</a:t>
            </a:r>
            <a:r>
              <a:rPr lang="en-US" altLang="ja-JP" dirty="0" err="1" smtClean="0">
                <a:solidFill>
                  <a:prstClr val="white"/>
                </a:solidFill>
                <a:latin typeface="Symbol" panose="05050102010706020507" pitchFamily="18" charset="2"/>
              </a:rPr>
              <a:t>c</a:t>
            </a:r>
            <a:r>
              <a:rPr lang="en-US" altLang="ja-JP" baseline="30000" dirty="0" err="1" smtClean="0">
                <a:solidFill>
                  <a:prstClr val="white"/>
                </a:solidFill>
                <a:latin typeface="Symbol" panose="05050102010706020507" pitchFamily="18" charset="2"/>
              </a:rPr>
              <a:t>l</a:t>
            </a:r>
            <a:r>
              <a:rPr lang="en-US" altLang="ja-JP" dirty="0" smtClean="0">
                <a:solidFill>
                  <a:prstClr val="white"/>
                </a:solidFill>
              </a:rPr>
              <a:t>) </a:t>
            </a:r>
            <a:r>
              <a:rPr lang="en-US" altLang="ja-JP" baseline="30000" dirty="0" smtClean="0">
                <a:solidFill>
                  <a:prstClr val="white"/>
                </a:solidFill>
              </a:rPr>
              <a:t>1/2-</a:t>
            </a:r>
            <a:r>
              <a:rPr lang="en-US" altLang="ja-JP" baseline="30000" dirty="0">
                <a:solidFill>
                  <a:prstClr val="white"/>
                </a:solidFill>
              </a:rPr>
              <a:t>, </a:t>
            </a:r>
            <a:r>
              <a:rPr lang="en-US" altLang="ja-JP" baseline="30000" dirty="0" smtClean="0">
                <a:solidFill>
                  <a:prstClr val="white"/>
                </a:solidFill>
              </a:rPr>
              <a:t>3/2-</a:t>
            </a:r>
            <a:endParaRPr lang="en-US" altLang="ja-JP" dirty="0">
              <a:solidFill>
                <a:prstClr val="white"/>
              </a:solidFill>
            </a:endParaRPr>
          </a:p>
        </p:txBody>
      </p:sp>
      <p:sp>
        <p:nvSpPr>
          <p:cNvPr id="136" name="テキスト ボックス 135"/>
          <p:cNvSpPr txBox="1"/>
          <p:nvPr/>
        </p:nvSpPr>
        <p:spPr>
          <a:xfrm>
            <a:off x="6614512" y="2669232"/>
            <a:ext cx="1646605" cy="369332"/>
          </a:xfrm>
          <a:prstGeom prst="rect">
            <a:avLst/>
          </a:prstGeom>
          <a:noFill/>
          <a:ln>
            <a:noFill/>
          </a:ln>
        </p:spPr>
        <p:txBody>
          <a:bodyPr wrap="none" rtlCol="0">
            <a:spAutoFit/>
          </a:bodyPr>
          <a:lstStyle/>
          <a:p>
            <a:r>
              <a:rPr lang="en-US" altLang="ja-JP" dirty="0" err="1" smtClean="0">
                <a:solidFill>
                  <a:prstClr val="white"/>
                </a:solidFill>
                <a:latin typeface="Symbol" panose="05050102010706020507" pitchFamily="18" charset="2"/>
              </a:rPr>
              <a:t>S</a:t>
            </a:r>
            <a:r>
              <a:rPr lang="en-US" altLang="ja-JP" baseline="-25000" dirty="0" err="1" smtClean="0">
                <a:solidFill>
                  <a:prstClr val="white"/>
                </a:solidFill>
              </a:rPr>
              <a:t>c</a:t>
            </a:r>
            <a:r>
              <a:rPr lang="en-US" altLang="ja-JP" dirty="0" smtClean="0">
                <a:solidFill>
                  <a:prstClr val="white"/>
                </a:solidFill>
              </a:rPr>
              <a:t>(</a:t>
            </a:r>
            <a:r>
              <a:rPr lang="en-US" altLang="ja-JP" dirty="0" err="1" smtClean="0">
                <a:solidFill>
                  <a:prstClr val="white"/>
                </a:solidFill>
              </a:rPr>
              <a:t>P</a:t>
            </a:r>
            <a:r>
              <a:rPr lang="en-US" altLang="ja-JP" baseline="-25000" dirty="0" err="1" smtClean="0">
                <a:solidFill>
                  <a:prstClr val="white"/>
                </a:solidFill>
              </a:rPr>
              <a:t>ρ</a:t>
            </a:r>
            <a:r>
              <a:rPr lang="en-US" altLang="ja-JP" dirty="0" err="1" smtClean="0">
                <a:solidFill>
                  <a:prstClr val="white"/>
                </a:solidFill>
              </a:rPr>
              <a:t>,</a:t>
            </a:r>
            <a:r>
              <a:rPr lang="en-US" altLang="ja-JP" dirty="0" err="1" smtClean="0">
                <a:solidFill>
                  <a:prstClr val="white"/>
                </a:solidFill>
                <a:latin typeface="Symbol" panose="05050102010706020507" pitchFamily="18" charset="2"/>
              </a:rPr>
              <a:t>c</a:t>
            </a:r>
            <a:r>
              <a:rPr lang="en-US" altLang="ja-JP" baseline="30000" dirty="0" err="1" smtClean="0">
                <a:solidFill>
                  <a:prstClr val="white"/>
                </a:solidFill>
                <a:latin typeface="Symbol" panose="05050102010706020507" pitchFamily="18" charset="2"/>
              </a:rPr>
              <a:t>r</a:t>
            </a:r>
            <a:r>
              <a:rPr lang="en-US" altLang="ja-JP" dirty="0" smtClean="0">
                <a:solidFill>
                  <a:prstClr val="white"/>
                </a:solidFill>
              </a:rPr>
              <a:t>) </a:t>
            </a:r>
            <a:r>
              <a:rPr lang="en-US" altLang="ja-JP" baseline="30000" dirty="0" smtClean="0">
                <a:solidFill>
                  <a:prstClr val="white"/>
                </a:solidFill>
              </a:rPr>
              <a:t>1/2-</a:t>
            </a:r>
            <a:r>
              <a:rPr lang="en-US" altLang="ja-JP" baseline="30000" dirty="0">
                <a:solidFill>
                  <a:prstClr val="white"/>
                </a:solidFill>
              </a:rPr>
              <a:t>, </a:t>
            </a:r>
            <a:r>
              <a:rPr lang="en-US" altLang="ja-JP" baseline="30000" dirty="0" smtClean="0">
                <a:solidFill>
                  <a:prstClr val="white"/>
                </a:solidFill>
              </a:rPr>
              <a:t>3/2-</a:t>
            </a:r>
            <a:endParaRPr lang="en-US" altLang="ja-JP" dirty="0">
              <a:solidFill>
                <a:prstClr val="white"/>
              </a:solidFill>
            </a:endParaRPr>
          </a:p>
        </p:txBody>
      </p:sp>
      <p:sp>
        <p:nvSpPr>
          <p:cNvPr id="137" name="テキスト ボックス 136"/>
          <p:cNvSpPr txBox="1"/>
          <p:nvPr/>
        </p:nvSpPr>
        <p:spPr>
          <a:xfrm>
            <a:off x="6052661" y="4639303"/>
            <a:ext cx="1689886" cy="369332"/>
          </a:xfrm>
          <a:prstGeom prst="rect">
            <a:avLst/>
          </a:prstGeom>
          <a:noFill/>
          <a:ln>
            <a:noFill/>
          </a:ln>
        </p:spPr>
        <p:txBody>
          <a:bodyPr wrap="none" rtlCol="0">
            <a:spAutoFit/>
          </a:bodyPr>
          <a:lstStyle/>
          <a:p>
            <a:r>
              <a:rPr lang="en-US" altLang="ja-JP" dirty="0" err="1" smtClean="0">
                <a:solidFill>
                  <a:prstClr val="white"/>
                </a:solidFill>
              </a:rPr>
              <a:t>Λ</a:t>
            </a:r>
            <a:r>
              <a:rPr lang="en-US" altLang="ja-JP" baseline="-25000" dirty="0" err="1" smtClean="0">
                <a:solidFill>
                  <a:prstClr val="white"/>
                </a:solidFill>
              </a:rPr>
              <a:t>c</a:t>
            </a:r>
            <a:r>
              <a:rPr lang="en-US" altLang="ja-JP" dirty="0" smtClean="0">
                <a:solidFill>
                  <a:prstClr val="white"/>
                </a:solidFill>
              </a:rPr>
              <a:t>(</a:t>
            </a:r>
            <a:r>
              <a:rPr lang="en-US" altLang="ja-JP" dirty="0" err="1" smtClean="0">
                <a:solidFill>
                  <a:prstClr val="white"/>
                </a:solidFill>
              </a:rPr>
              <a:t>P</a:t>
            </a:r>
            <a:r>
              <a:rPr lang="en-US" altLang="ja-JP" baseline="-25000" dirty="0" err="1" smtClean="0">
                <a:solidFill>
                  <a:prstClr val="white"/>
                </a:solidFill>
                <a:latin typeface="Symbol" panose="05050102010706020507" pitchFamily="18" charset="2"/>
              </a:rPr>
              <a:t>l</a:t>
            </a:r>
            <a:r>
              <a:rPr lang="en-US" altLang="ja-JP" dirty="0" err="1" smtClean="0">
                <a:solidFill>
                  <a:prstClr val="white"/>
                </a:solidFill>
              </a:rPr>
              <a:t>,</a:t>
            </a:r>
            <a:r>
              <a:rPr lang="en-US" altLang="ja-JP" dirty="0" err="1" smtClean="0">
                <a:solidFill>
                  <a:prstClr val="white"/>
                </a:solidFill>
                <a:latin typeface="Symbol" panose="05050102010706020507" pitchFamily="18" charset="2"/>
              </a:rPr>
              <a:t>c</a:t>
            </a:r>
            <a:r>
              <a:rPr lang="en-US" altLang="ja-JP" baseline="30000" dirty="0" err="1" smtClean="0">
                <a:solidFill>
                  <a:prstClr val="white"/>
                </a:solidFill>
                <a:latin typeface="Symbol" panose="05050102010706020507" pitchFamily="18" charset="2"/>
              </a:rPr>
              <a:t>l</a:t>
            </a:r>
            <a:r>
              <a:rPr lang="en-US" altLang="ja-JP" dirty="0" smtClean="0">
                <a:solidFill>
                  <a:prstClr val="white"/>
                </a:solidFill>
              </a:rPr>
              <a:t>) </a:t>
            </a:r>
            <a:r>
              <a:rPr lang="en-US" altLang="ja-JP" baseline="30000" dirty="0" smtClean="0">
                <a:solidFill>
                  <a:prstClr val="white"/>
                </a:solidFill>
              </a:rPr>
              <a:t>1/2-</a:t>
            </a:r>
            <a:r>
              <a:rPr lang="en-US" altLang="ja-JP" baseline="30000" dirty="0">
                <a:solidFill>
                  <a:prstClr val="white"/>
                </a:solidFill>
              </a:rPr>
              <a:t>, </a:t>
            </a:r>
            <a:r>
              <a:rPr lang="en-US" altLang="ja-JP" baseline="30000" dirty="0" smtClean="0">
                <a:solidFill>
                  <a:prstClr val="white"/>
                </a:solidFill>
              </a:rPr>
              <a:t>3/2-</a:t>
            </a:r>
            <a:endParaRPr lang="en-US" altLang="ja-JP" dirty="0">
              <a:solidFill>
                <a:prstClr val="white"/>
              </a:solidFill>
            </a:endParaRPr>
          </a:p>
        </p:txBody>
      </p:sp>
      <p:sp>
        <p:nvSpPr>
          <p:cNvPr id="123" name="テキスト ボックス 122"/>
          <p:cNvSpPr txBox="1"/>
          <p:nvPr/>
        </p:nvSpPr>
        <p:spPr>
          <a:xfrm>
            <a:off x="556092" y="6168873"/>
            <a:ext cx="1183337" cy="461665"/>
          </a:xfrm>
          <a:prstGeom prst="rect">
            <a:avLst/>
          </a:prstGeom>
          <a:noFill/>
        </p:spPr>
        <p:txBody>
          <a:bodyPr wrap="none" rtlCol="0">
            <a:spAutoFit/>
          </a:bodyPr>
          <a:lstStyle/>
          <a:p>
            <a:r>
              <a:rPr lang="en-US" altLang="ja-JP" sz="2400" i="1" dirty="0" err="1" smtClean="0">
                <a:solidFill>
                  <a:schemeClr val="bg1"/>
                </a:solidFill>
              </a:rPr>
              <a:t>m</a:t>
            </a:r>
            <a:r>
              <a:rPr kumimoji="1" lang="en-US" altLang="ja-JP" sz="2400" i="1" baseline="-25000" dirty="0" err="1" smtClean="0">
                <a:solidFill>
                  <a:schemeClr val="bg1"/>
                </a:solidFill>
              </a:rPr>
              <a:t>Q</a:t>
            </a:r>
            <a:r>
              <a:rPr kumimoji="1" lang="en-US" altLang="ja-JP" sz="2400" i="1" baseline="-25000" dirty="0" smtClean="0">
                <a:solidFill>
                  <a:schemeClr val="bg1"/>
                </a:solidFill>
              </a:rPr>
              <a:t> </a:t>
            </a:r>
            <a:r>
              <a:rPr kumimoji="1" lang="en-US" altLang="ja-JP" sz="2400" i="1" dirty="0" smtClean="0">
                <a:solidFill>
                  <a:schemeClr val="bg1"/>
                </a:solidFill>
              </a:rPr>
              <a:t>= </a:t>
            </a:r>
            <a:r>
              <a:rPr kumimoji="1" lang="en-US" altLang="ja-JP" sz="2400" i="1" dirty="0" err="1" smtClean="0">
                <a:solidFill>
                  <a:schemeClr val="bg1"/>
                </a:solidFill>
              </a:rPr>
              <a:t>m</a:t>
            </a:r>
            <a:r>
              <a:rPr kumimoji="1" lang="en-US" altLang="ja-JP" sz="2400" i="1" baseline="-25000" dirty="0" err="1" smtClean="0">
                <a:solidFill>
                  <a:schemeClr val="bg1"/>
                </a:solidFill>
              </a:rPr>
              <a:t>q</a:t>
            </a:r>
            <a:endParaRPr kumimoji="1" lang="ja-JP" altLang="en-US" sz="2400" i="1" baseline="-25000" dirty="0">
              <a:solidFill>
                <a:schemeClr val="bg1"/>
              </a:solidFill>
            </a:endParaRPr>
          </a:p>
        </p:txBody>
      </p:sp>
      <p:sp>
        <p:nvSpPr>
          <p:cNvPr id="133" name="テキスト ボックス 132"/>
          <p:cNvSpPr txBox="1"/>
          <p:nvPr/>
        </p:nvSpPr>
        <p:spPr>
          <a:xfrm>
            <a:off x="4118863" y="6165661"/>
            <a:ext cx="1183337" cy="461665"/>
          </a:xfrm>
          <a:prstGeom prst="rect">
            <a:avLst/>
          </a:prstGeom>
          <a:noFill/>
        </p:spPr>
        <p:txBody>
          <a:bodyPr wrap="none" rtlCol="0">
            <a:spAutoFit/>
          </a:bodyPr>
          <a:lstStyle/>
          <a:p>
            <a:r>
              <a:rPr lang="en-US" altLang="ja-JP" sz="2400" i="1" dirty="0" err="1" smtClean="0">
                <a:solidFill>
                  <a:schemeClr val="bg1"/>
                </a:solidFill>
              </a:rPr>
              <a:t>m</a:t>
            </a:r>
            <a:r>
              <a:rPr kumimoji="1" lang="en-US" altLang="ja-JP" sz="2400" i="1" baseline="-25000" dirty="0" err="1" smtClean="0">
                <a:solidFill>
                  <a:schemeClr val="bg1"/>
                </a:solidFill>
              </a:rPr>
              <a:t>Q</a:t>
            </a:r>
            <a:r>
              <a:rPr kumimoji="1" lang="en-US" altLang="ja-JP" sz="2400" i="1" baseline="-25000" dirty="0" smtClean="0">
                <a:solidFill>
                  <a:schemeClr val="bg1"/>
                </a:solidFill>
              </a:rPr>
              <a:t> </a:t>
            </a:r>
            <a:r>
              <a:rPr kumimoji="1" lang="en-US" altLang="ja-JP" sz="2400" i="1" dirty="0" smtClean="0">
                <a:solidFill>
                  <a:schemeClr val="bg1"/>
                </a:solidFill>
              </a:rPr>
              <a:t>&gt; </a:t>
            </a:r>
            <a:r>
              <a:rPr kumimoji="1" lang="en-US" altLang="ja-JP" sz="2400" i="1" dirty="0" err="1" smtClean="0">
                <a:solidFill>
                  <a:schemeClr val="bg1"/>
                </a:solidFill>
              </a:rPr>
              <a:t>m</a:t>
            </a:r>
            <a:r>
              <a:rPr kumimoji="1" lang="en-US" altLang="ja-JP" sz="2400" i="1" baseline="-25000" dirty="0" err="1" smtClean="0">
                <a:solidFill>
                  <a:schemeClr val="bg1"/>
                </a:solidFill>
              </a:rPr>
              <a:t>q</a:t>
            </a:r>
            <a:endParaRPr kumimoji="1" lang="ja-JP" altLang="en-US" sz="2400" i="1" baseline="-25000" dirty="0">
              <a:solidFill>
                <a:schemeClr val="bg1"/>
              </a:solidFill>
            </a:endParaRPr>
          </a:p>
        </p:txBody>
      </p:sp>
      <p:sp>
        <p:nvSpPr>
          <p:cNvPr id="138" name="正方形/長方形 137"/>
          <p:cNvSpPr/>
          <p:nvPr/>
        </p:nvSpPr>
        <p:spPr>
          <a:xfrm>
            <a:off x="3797933" y="2160988"/>
            <a:ext cx="1580882" cy="646331"/>
          </a:xfrm>
          <a:prstGeom prst="rect">
            <a:avLst/>
          </a:prstGeom>
        </p:spPr>
        <p:txBody>
          <a:bodyPr wrap="none">
            <a:spAutoFit/>
          </a:bodyPr>
          <a:lstStyle/>
          <a:p>
            <a:pPr algn="ctr"/>
            <a:r>
              <a:rPr lang="en-US" altLang="ja-JP" b="1" dirty="0" smtClean="0">
                <a:solidFill>
                  <a:srgbClr val="FFFF00"/>
                </a:solidFill>
              </a:rPr>
              <a:t>λ</a:t>
            </a:r>
            <a:r>
              <a:rPr lang="en-US" altLang="ja-JP" b="1" dirty="0" smtClean="0">
                <a:solidFill>
                  <a:schemeClr val="bg1"/>
                </a:solidFill>
              </a:rPr>
              <a:t>/</a:t>
            </a:r>
            <a:r>
              <a:rPr lang="en-US" altLang="ja-JP" b="1" dirty="0" smtClean="0">
                <a:solidFill>
                  <a:srgbClr val="00FFFF"/>
                </a:solidFill>
              </a:rPr>
              <a:t>ρ</a:t>
            </a:r>
            <a:r>
              <a:rPr lang="en-US" altLang="ja-JP" b="1" dirty="0" smtClean="0">
                <a:solidFill>
                  <a:schemeClr val="bg1"/>
                </a:solidFill>
              </a:rPr>
              <a:t> mode split</a:t>
            </a:r>
          </a:p>
          <a:p>
            <a:pPr algn="ctr"/>
            <a:r>
              <a:rPr lang="en-US" altLang="ja-JP" b="1" dirty="0" smtClean="0">
                <a:solidFill>
                  <a:prstClr val="white"/>
                </a:solidFill>
              </a:rPr>
              <a:t>(Isotope shift)</a:t>
            </a:r>
            <a:endParaRPr lang="ja-JP" altLang="en-US" b="1" dirty="0">
              <a:solidFill>
                <a:prstClr val="white"/>
              </a:solidFill>
            </a:endParaRPr>
          </a:p>
        </p:txBody>
      </p:sp>
    </p:spTree>
    <p:extLst>
      <p:ext uri="{BB962C8B-B14F-4D97-AF65-F5344CB8AC3E}">
        <p14:creationId xmlns:p14="http://schemas.microsoft.com/office/powerpoint/2010/main" val="195652915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 2"/>
          <p:cNvSpPr>
            <a:spLocks noGrp="1"/>
          </p:cNvSpPr>
          <p:nvPr>
            <p:ph idx="1"/>
          </p:nvPr>
        </p:nvSpPr>
        <p:spPr>
          <a:xfrm>
            <a:off x="187546" y="908722"/>
            <a:ext cx="8554420" cy="643841"/>
          </a:xfrm>
        </p:spPr>
        <p:txBody>
          <a:bodyPr/>
          <a:lstStyle/>
          <a:p>
            <a:r>
              <a:rPr lang="en-US" altLang="ja-JP" dirty="0" smtClean="0">
                <a:solidFill>
                  <a:srgbClr val="FFFF00"/>
                </a:solidFill>
              </a:rPr>
              <a:t>λ</a:t>
            </a:r>
            <a:r>
              <a:rPr lang="en-US" altLang="ja-JP" dirty="0" smtClean="0">
                <a:solidFill>
                  <a:schemeClr val="bg1"/>
                </a:solidFill>
              </a:rPr>
              <a:t> and </a:t>
            </a:r>
            <a:r>
              <a:rPr lang="en-US" altLang="ja-JP" dirty="0" smtClean="0">
                <a:solidFill>
                  <a:srgbClr val="00FFFF"/>
                </a:solidFill>
              </a:rPr>
              <a:t>ρ</a:t>
            </a:r>
            <a:r>
              <a:rPr lang="en-US" altLang="ja-JP" dirty="0" smtClean="0">
                <a:solidFill>
                  <a:schemeClr val="bg1"/>
                </a:solidFill>
              </a:rPr>
              <a:t> motions split (Isotope Shift)</a:t>
            </a:r>
          </a:p>
          <a:p>
            <a:r>
              <a:rPr lang="en-US" altLang="ja-JP" dirty="0">
                <a:solidFill>
                  <a:schemeClr val="bg1"/>
                </a:solidFill>
              </a:rPr>
              <a:t>Spin-dependent Int.</a:t>
            </a:r>
            <a:endParaRPr lang="en-US" altLang="ja-JP" dirty="0">
              <a:solidFill>
                <a:srgbClr val="FFFF00"/>
              </a:solidFill>
            </a:endParaRPr>
          </a:p>
        </p:txBody>
      </p:sp>
      <p:sp>
        <p:nvSpPr>
          <p:cNvPr id="28" name="タイトル 1"/>
          <p:cNvSpPr>
            <a:spLocks noGrp="1"/>
          </p:cNvSpPr>
          <p:nvPr>
            <p:ph type="title"/>
          </p:nvPr>
        </p:nvSpPr>
        <p:spPr>
          <a:xfrm>
            <a:off x="138368" y="188642"/>
            <a:ext cx="8890000" cy="728599"/>
          </a:xfrm>
        </p:spPr>
        <p:txBody>
          <a:bodyPr>
            <a:normAutofit fontScale="90000"/>
          </a:bodyPr>
          <a:lstStyle/>
          <a:p>
            <a:pPr eaLnBrk="1" hangingPunct="1"/>
            <a:r>
              <a:rPr lang="en-US" altLang="ja-JP" sz="4000" dirty="0" smtClean="0">
                <a:solidFill>
                  <a:schemeClr val="bg1"/>
                </a:solidFill>
              </a:rPr>
              <a:t>“</a:t>
            </a:r>
            <a:r>
              <a:rPr lang="en-US" altLang="ja-JP" sz="4000" dirty="0" smtClean="0">
                <a:solidFill>
                  <a:srgbClr val="FFFF00"/>
                </a:solidFill>
              </a:rPr>
              <a:t>Schematic</a:t>
            </a:r>
            <a:r>
              <a:rPr lang="en-US" altLang="ja-JP" sz="4000" dirty="0" smtClean="0">
                <a:solidFill>
                  <a:schemeClr val="bg1"/>
                </a:solidFill>
              </a:rPr>
              <a:t>” Level Structure of Heavy </a:t>
            </a:r>
            <a:r>
              <a:rPr lang="en-US" altLang="ja-JP" sz="4000" dirty="0">
                <a:solidFill>
                  <a:schemeClr val="bg1"/>
                </a:solidFill>
              </a:rPr>
              <a:t>B</a:t>
            </a:r>
            <a:r>
              <a:rPr lang="en-US" altLang="ja-JP" sz="4000" dirty="0" smtClean="0">
                <a:solidFill>
                  <a:schemeClr val="bg1"/>
                </a:solidFill>
              </a:rPr>
              <a:t>aryons</a:t>
            </a:r>
            <a:endParaRPr lang="ja-JP" altLang="en-US" sz="4000" dirty="0">
              <a:solidFill>
                <a:schemeClr val="bg1"/>
              </a:solidFill>
            </a:endParaRPr>
          </a:p>
        </p:txBody>
      </p:sp>
      <p:cxnSp>
        <p:nvCxnSpPr>
          <p:cNvPr id="70" name="直線コネクタ 69"/>
          <p:cNvCxnSpPr/>
          <p:nvPr/>
        </p:nvCxnSpPr>
        <p:spPr>
          <a:xfrm>
            <a:off x="4200963" y="3768480"/>
            <a:ext cx="1152000" cy="0"/>
          </a:xfrm>
          <a:prstGeom prst="line">
            <a:avLst/>
          </a:prstGeom>
          <a:ln w="57150">
            <a:solidFill>
              <a:srgbClr val="66FFFF"/>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a:off x="4220841" y="4665712"/>
            <a:ext cx="115200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4200963" y="6204168"/>
            <a:ext cx="1152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a:endCxn id="77" idx="0"/>
          </p:cNvCxnSpPr>
          <p:nvPr/>
        </p:nvCxnSpPr>
        <p:spPr>
          <a:xfrm>
            <a:off x="1752563" y="3827904"/>
            <a:ext cx="2506910" cy="835093"/>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a:off x="1752563" y="3755896"/>
            <a:ext cx="2448272" cy="0"/>
          </a:xfrm>
          <a:prstGeom prst="line">
            <a:avLst/>
          </a:prstGeom>
          <a:ln>
            <a:solidFill>
              <a:srgbClr val="66FFFF"/>
            </a:solidFill>
            <a:prstDash val="dash"/>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a:off x="4858580" y="4680455"/>
            <a:ext cx="0" cy="1512168"/>
          </a:xfrm>
          <a:prstGeom prst="line">
            <a:avLst/>
          </a:prstGeom>
          <a:ln w="28575" cmpd="sng">
            <a:solidFill>
              <a:srgbClr val="FFFF00"/>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flipH="1">
            <a:off x="5125584" y="3795652"/>
            <a:ext cx="11355" cy="2408516"/>
          </a:xfrm>
          <a:prstGeom prst="line">
            <a:avLst/>
          </a:prstGeom>
          <a:ln w="28575" cmpd="sng">
            <a:solidFill>
              <a:srgbClr val="66FFFF"/>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7" name="テキスト ボックス 76"/>
          <p:cNvSpPr txBox="1"/>
          <p:nvPr/>
        </p:nvSpPr>
        <p:spPr>
          <a:xfrm>
            <a:off x="3693202" y="4662997"/>
            <a:ext cx="1132542" cy="461665"/>
          </a:xfrm>
          <a:prstGeom prst="rect">
            <a:avLst/>
          </a:prstGeom>
          <a:noFill/>
        </p:spPr>
        <p:txBody>
          <a:bodyPr wrap="none" rtlCol="0">
            <a:spAutoFit/>
          </a:bodyPr>
          <a:lstStyle/>
          <a:p>
            <a:pPr algn="r"/>
            <a:r>
              <a:rPr lang="en-US" altLang="ja-JP" sz="2400" dirty="0" err="1">
                <a:solidFill>
                  <a:srgbClr val="FFFF00"/>
                </a:solidFill>
              </a:rPr>
              <a:t>λ</a:t>
            </a:r>
            <a:r>
              <a:rPr lang="en-US" altLang="ja-JP" sz="2400" dirty="0">
                <a:solidFill>
                  <a:srgbClr val="FFFF00"/>
                </a:solidFill>
              </a:rPr>
              <a:t> mode</a:t>
            </a:r>
          </a:p>
        </p:txBody>
      </p:sp>
      <p:sp>
        <p:nvSpPr>
          <p:cNvPr id="78" name="テキスト ボックス 77"/>
          <p:cNvSpPr txBox="1"/>
          <p:nvPr/>
        </p:nvSpPr>
        <p:spPr>
          <a:xfrm>
            <a:off x="4003095" y="3112696"/>
            <a:ext cx="1133844" cy="461665"/>
          </a:xfrm>
          <a:prstGeom prst="rect">
            <a:avLst/>
          </a:prstGeom>
          <a:noFill/>
        </p:spPr>
        <p:txBody>
          <a:bodyPr wrap="none" rtlCol="0">
            <a:spAutoFit/>
          </a:bodyPr>
          <a:lstStyle/>
          <a:p>
            <a:pPr algn="r"/>
            <a:r>
              <a:rPr lang="en-US" altLang="ja-JP" sz="2400" dirty="0" err="1">
                <a:solidFill>
                  <a:srgbClr val="66FFFF"/>
                </a:solidFill>
              </a:rPr>
              <a:t>ρ</a:t>
            </a:r>
            <a:r>
              <a:rPr lang="en-US" altLang="ja-JP" sz="2400" dirty="0">
                <a:solidFill>
                  <a:srgbClr val="66FFFF"/>
                </a:solidFill>
              </a:rPr>
              <a:t> mode</a:t>
            </a:r>
          </a:p>
        </p:txBody>
      </p:sp>
      <p:grpSp>
        <p:nvGrpSpPr>
          <p:cNvPr id="117" name="グループ化 116"/>
          <p:cNvGrpSpPr/>
          <p:nvPr/>
        </p:nvGrpSpPr>
        <p:grpSpPr>
          <a:xfrm>
            <a:off x="312405" y="3107824"/>
            <a:ext cx="1497409" cy="3096344"/>
            <a:chOff x="1403648" y="3235628"/>
            <a:chExt cx="1497409" cy="3096344"/>
          </a:xfrm>
        </p:grpSpPr>
        <p:cxnSp>
          <p:nvCxnSpPr>
            <p:cNvPr id="31" name="直線コネクタ 30"/>
            <p:cNvCxnSpPr/>
            <p:nvPr/>
          </p:nvCxnSpPr>
          <p:spPr>
            <a:xfrm>
              <a:off x="1711555" y="3883700"/>
              <a:ext cx="1152000" cy="0"/>
            </a:xfrm>
            <a:prstGeom prst="line">
              <a:avLst/>
            </a:prstGeom>
            <a:ln w="57150">
              <a:solidFill>
                <a:srgbClr val="66FFFF"/>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1711555" y="3975957"/>
              <a:ext cx="115200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1749057" y="6331972"/>
              <a:ext cx="1152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80" name="テキスト ボックス 79"/>
            <p:cNvSpPr txBox="1"/>
            <p:nvPr/>
          </p:nvSpPr>
          <p:spPr>
            <a:xfrm>
              <a:off x="1592700" y="5747197"/>
              <a:ext cx="841897" cy="584775"/>
            </a:xfrm>
            <a:prstGeom prst="rect">
              <a:avLst/>
            </a:prstGeom>
            <a:noFill/>
          </p:spPr>
          <p:txBody>
            <a:bodyPr wrap="none" rtlCol="0">
              <a:spAutoFit/>
            </a:bodyPr>
            <a:lstStyle/>
            <a:p>
              <a:r>
                <a:rPr lang="en-US" altLang="ja-JP" sz="3200" dirty="0">
                  <a:solidFill>
                    <a:prstClr val="white"/>
                  </a:solidFill>
                </a:rPr>
                <a:t>G.S.</a:t>
              </a:r>
              <a:endParaRPr lang="ja-JP" altLang="en-US" sz="3200" dirty="0">
                <a:solidFill>
                  <a:prstClr val="white"/>
                </a:solidFill>
              </a:endParaRPr>
            </a:p>
          </p:txBody>
        </p:sp>
        <p:sp>
          <p:nvSpPr>
            <p:cNvPr id="118" name="テキスト ボックス 117"/>
            <p:cNvSpPr txBox="1"/>
            <p:nvPr/>
          </p:nvSpPr>
          <p:spPr>
            <a:xfrm>
              <a:off x="1403648" y="3235628"/>
              <a:ext cx="1385892" cy="584775"/>
            </a:xfrm>
            <a:prstGeom prst="rect">
              <a:avLst/>
            </a:prstGeom>
            <a:noFill/>
          </p:spPr>
          <p:txBody>
            <a:bodyPr wrap="none" rtlCol="0">
              <a:spAutoFit/>
            </a:bodyPr>
            <a:lstStyle/>
            <a:p>
              <a:r>
                <a:rPr lang="en-US" altLang="ja-JP" sz="3200" dirty="0">
                  <a:solidFill>
                    <a:prstClr val="white"/>
                  </a:solidFill>
                </a:rPr>
                <a:t>P-wave</a:t>
              </a:r>
              <a:endParaRPr lang="ja-JP" altLang="en-US" sz="3200" dirty="0">
                <a:solidFill>
                  <a:prstClr val="white"/>
                </a:solidFill>
              </a:endParaRPr>
            </a:p>
          </p:txBody>
        </p:sp>
      </p:grpSp>
      <p:sp>
        <p:nvSpPr>
          <p:cNvPr id="86" name="スライド番号プレースホルダー 2048"/>
          <p:cNvSpPr txBox="1">
            <a:spLocks/>
          </p:cNvSpPr>
          <p:nvPr/>
        </p:nvSpPr>
        <p:spPr>
          <a:xfrm>
            <a:off x="6705600" y="6508752"/>
            <a:ext cx="2133600" cy="365125"/>
          </a:xfrm>
          <a:prstGeom prst="rect">
            <a:avLst/>
          </a:prstGeom>
        </p:spPr>
        <p:txBody>
          <a:bodyPr vert="horz" lIns="91440" tIns="45720" rIns="91440" bIns="45720" rtlCol="0" anchor="ctr"/>
          <a:lstStyle/>
          <a:p>
            <a:pPr algn="r">
              <a:defRPr/>
            </a:pPr>
            <a:fld id="{281959B7-98A6-5F44-AA12-0A1321722CAE}" type="slidenum">
              <a:rPr lang="ja-JP" altLang="en-US" sz="1200">
                <a:solidFill>
                  <a:prstClr val="black">
                    <a:tint val="75000"/>
                  </a:prstClr>
                </a:solidFill>
              </a:rPr>
              <a:pPr algn="r">
                <a:defRPr/>
              </a:pPr>
              <a:t>81</a:t>
            </a:fld>
            <a:endParaRPr lang="ja-JP" altLang="en-US" sz="1200">
              <a:solidFill>
                <a:prstClr val="black">
                  <a:tint val="75000"/>
                </a:prstClr>
              </a:solidFill>
            </a:endParaRPr>
          </a:p>
        </p:txBody>
      </p:sp>
      <p:grpSp>
        <p:nvGrpSpPr>
          <p:cNvPr id="84" name="グループ化 63"/>
          <p:cNvGrpSpPr>
            <a:grpSpLocks noChangeAspect="1"/>
          </p:cNvGrpSpPr>
          <p:nvPr/>
        </p:nvGrpSpPr>
        <p:grpSpPr>
          <a:xfrm>
            <a:off x="1680553" y="4130261"/>
            <a:ext cx="1901038" cy="1904925"/>
            <a:chOff x="4572000" y="3827703"/>
            <a:chExt cx="2376298" cy="2381156"/>
          </a:xfrm>
        </p:grpSpPr>
        <p:grpSp>
          <p:nvGrpSpPr>
            <p:cNvPr id="85" name="グループ化 45"/>
            <p:cNvGrpSpPr>
              <a:grpSpLocks noChangeAspect="1"/>
            </p:cNvGrpSpPr>
            <p:nvPr/>
          </p:nvGrpSpPr>
          <p:grpSpPr>
            <a:xfrm>
              <a:off x="4572000" y="3827703"/>
              <a:ext cx="2376298" cy="2381156"/>
              <a:chOff x="4481948" y="1983162"/>
              <a:chExt cx="2970372" cy="2976444"/>
            </a:xfrm>
          </p:grpSpPr>
          <p:grpSp>
            <p:nvGrpSpPr>
              <p:cNvPr id="90" name="グループ化 46"/>
              <p:cNvGrpSpPr/>
              <p:nvPr/>
            </p:nvGrpSpPr>
            <p:grpSpPr>
              <a:xfrm>
                <a:off x="4481948" y="2204864"/>
                <a:ext cx="2970372" cy="2754742"/>
                <a:chOff x="3977892" y="2204864"/>
                <a:chExt cx="2970372" cy="2754742"/>
              </a:xfrm>
            </p:grpSpPr>
            <p:grpSp>
              <p:nvGrpSpPr>
                <p:cNvPr id="94" name="グループ化 96"/>
                <p:cNvGrpSpPr>
                  <a:grpSpLocks/>
                </p:cNvGrpSpPr>
                <p:nvPr/>
              </p:nvGrpSpPr>
              <p:grpSpPr bwMode="auto">
                <a:xfrm>
                  <a:off x="3977892" y="2204864"/>
                  <a:ext cx="2970372" cy="2754742"/>
                  <a:chOff x="5553519" y="356078"/>
                  <a:chExt cx="2970392" cy="2753762"/>
                </a:xfrm>
              </p:grpSpPr>
              <p:sp>
                <p:nvSpPr>
                  <p:cNvPr id="97" name="円/楕円 96"/>
                  <p:cNvSpPr>
                    <a:spLocks noChangeAspect="1"/>
                  </p:cNvSpPr>
                  <p:nvPr/>
                </p:nvSpPr>
                <p:spPr>
                  <a:xfrm>
                    <a:off x="5553519" y="356078"/>
                    <a:ext cx="2970392" cy="2753762"/>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98" name="円/楕円 97"/>
                  <p:cNvSpPr>
                    <a:spLocks noChangeAspect="1"/>
                  </p:cNvSpPr>
                  <p:nvPr/>
                </p:nvSpPr>
                <p:spPr>
                  <a:xfrm>
                    <a:off x="6219639" y="554778"/>
                    <a:ext cx="1728204" cy="1201624"/>
                  </a:xfrm>
                  <a:prstGeom prst="ellipse">
                    <a:avLst/>
                  </a:prstGeom>
                  <a:solidFill>
                    <a:srgbClr val="FFFFCC"/>
                  </a:soli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99" name="円/楕円 98"/>
                  <p:cNvSpPr/>
                  <p:nvPr/>
                </p:nvSpPr>
                <p:spPr>
                  <a:xfrm>
                    <a:off x="6582535" y="914690"/>
                    <a:ext cx="357189" cy="347305"/>
                  </a:xfrm>
                  <a:prstGeom prst="ellipse">
                    <a:avLst/>
                  </a:prstGeom>
                  <a:solidFill>
                    <a:srgbClr val="00B05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srgbClr val="FFFFFF"/>
                      </a:solidFill>
                    </a:endParaRPr>
                  </a:p>
                </p:txBody>
              </p:sp>
              <p:sp>
                <p:nvSpPr>
                  <p:cNvPr id="100" name="円/楕円 99"/>
                  <p:cNvSpPr>
                    <a:spLocks noChangeAspect="1"/>
                  </p:cNvSpPr>
                  <p:nvPr/>
                </p:nvSpPr>
                <p:spPr>
                  <a:xfrm>
                    <a:off x="6729398" y="1718885"/>
                    <a:ext cx="714386" cy="724682"/>
                  </a:xfrm>
                  <a:prstGeom prst="ellipse">
                    <a:avLst/>
                  </a:prstGeom>
                  <a:solidFill>
                    <a:srgbClr val="0000FF"/>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srgbClr val="FFFFFF"/>
                      </a:solidFill>
                    </a:endParaRPr>
                  </a:p>
                </p:txBody>
              </p:sp>
              <p:sp>
                <p:nvSpPr>
                  <p:cNvPr id="101" name="円/楕円 100"/>
                  <p:cNvSpPr/>
                  <p:nvPr/>
                </p:nvSpPr>
                <p:spPr>
                  <a:xfrm>
                    <a:off x="7235373" y="917827"/>
                    <a:ext cx="352427" cy="356775"/>
                  </a:xfrm>
                  <a:prstGeom prst="ellipse">
                    <a:avLst/>
                  </a:prstGeom>
                  <a:solidFill>
                    <a:srgbClr val="FF000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srgbClr val="FFFFFF"/>
                      </a:solidFill>
                    </a:endParaRPr>
                  </a:p>
                </p:txBody>
              </p:sp>
            </p:grpSp>
            <p:cxnSp>
              <p:nvCxnSpPr>
                <p:cNvPr id="95" name="直線コネクタ 94"/>
                <p:cNvCxnSpPr/>
                <p:nvPr/>
              </p:nvCxnSpPr>
              <p:spPr>
                <a:xfrm>
                  <a:off x="5508104" y="2965442"/>
                  <a:ext cx="0" cy="792088"/>
                </a:xfrm>
                <a:prstGeom prst="line">
                  <a:avLst/>
                </a:prstGeom>
                <a:ln>
                  <a:solidFill>
                    <a:srgbClr val="FFFF00"/>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flipH="1">
                  <a:off x="5211688" y="2924944"/>
                  <a:ext cx="584448" cy="0"/>
                </a:xfrm>
                <a:prstGeom prst="line">
                  <a:avLst/>
                </a:prstGeom>
                <a:ln>
                  <a:solidFill>
                    <a:srgbClr val="0000CC"/>
                  </a:solidFill>
                </a:ln>
                <a:effectLst>
                  <a:glow rad="228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91" name="テキスト ボックス 90"/>
              <p:cNvSpPr txBox="1"/>
              <p:nvPr/>
            </p:nvSpPr>
            <p:spPr>
              <a:xfrm>
                <a:off x="5796137" y="4005064"/>
                <a:ext cx="575477" cy="730969"/>
              </a:xfrm>
              <a:prstGeom prst="rect">
                <a:avLst/>
              </a:prstGeom>
              <a:noFill/>
            </p:spPr>
            <p:txBody>
              <a:bodyPr wrap="none" rtlCol="0">
                <a:spAutoFit/>
              </a:bodyPr>
              <a:lstStyle/>
              <a:p>
                <a:r>
                  <a:rPr lang="en-US" altLang="ja-JP" sz="3200" dirty="0">
                    <a:solidFill>
                      <a:prstClr val="white"/>
                    </a:solidFill>
                  </a:rPr>
                  <a:t>Q</a:t>
                </a:r>
                <a:endParaRPr lang="ja-JP" altLang="en-US" sz="3200" dirty="0">
                  <a:solidFill>
                    <a:prstClr val="white"/>
                  </a:solidFill>
                </a:endParaRPr>
              </a:p>
            </p:txBody>
          </p:sp>
          <p:sp>
            <p:nvSpPr>
              <p:cNvPr id="92" name="テキスト ボックス 91"/>
              <p:cNvSpPr txBox="1"/>
              <p:nvPr/>
            </p:nvSpPr>
            <p:spPr>
              <a:xfrm>
                <a:off x="6066124" y="3068960"/>
                <a:ext cx="513362" cy="730969"/>
              </a:xfrm>
              <a:prstGeom prst="rect">
                <a:avLst/>
              </a:prstGeom>
              <a:noFill/>
            </p:spPr>
            <p:txBody>
              <a:bodyPr wrap="none" rtlCol="0">
                <a:spAutoFit/>
              </a:bodyPr>
              <a:lstStyle/>
              <a:p>
                <a:r>
                  <a:rPr lang="en-US" altLang="ja-JP" sz="3200" b="1" dirty="0">
                    <a:solidFill>
                      <a:srgbClr val="FFFF00"/>
                    </a:solidFill>
                    <a:latin typeface="Symbol" pitchFamily="18" charset="2"/>
                  </a:rPr>
                  <a:t>l</a:t>
                </a:r>
                <a:endParaRPr lang="ja-JP" altLang="en-US" sz="3200" b="1" dirty="0">
                  <a:solidFill>
                    <a:srgbClr val="FFFF00"/>
                  </a:solidFill>
                  <a:latin typeface="Symbol" pitchFamily="18" charset="2"/>
                </a:endParaRPr>
              </a:p>
            </p:txBody>
          </p:sp>
          <p:sp>
            <p:nvSpPr>
              <p:cNvPr id="93" name="テキスト ボックス 92"/>
              <p:cNvSpPr txBox="1"/>
              <p:nvPr/>
            </p:nvSpPr>
            <p:spPr>
              <a:xfrm>
                <a:off x="4526942" y="1983162"/>
                <a:ext cx="928139" cy="730969"/>
              </a:xfrm>
              <a:prstGeom prst="rect">
                <a:avLst/>
              </a:prstGeom>
              <a:noFill/>
            </p:spPr>
            <p:txBody>
              <a:bodyPr wrap="none" rtlCol="0">
                <a:spAutoFit/>
              </a:bodyPr>
              <a:lstStyle/>
              <a:p>
                <a:r>
                  <a:rPr lang="en-US" altLang="ja-JP" sz="3200" dirty="0">
                    <a:solidFill>
                      <a:prstClr val="white"/>
                    </a:solidFill>
                  </a:rPr>
                  <a:t>q-q</a:t>
                </a:r>
                <a:endParaRPr lang="ja-JP" altLang="en-US" sz="3200" dirty="0">
                  <a:solidFill>
                    <a:prstClr val="white"/>
                  </a:solidFill>
                </a:endParaRPr>
              </a:p>
            </p:txBody>
          </p:sp>
        </p:grpSp>
        <p:sp>
          <p:nvSpPr>
            <p:cNvPr id="88" name="円弧 87"/>
            <p:cNvSpPr>
              <a:spLocks noChangeAspect="1"/>
            </p:cNvSpPr>
            <p:nvPr/>
          </p:nvSpPr>
          <p:spPr>
            <a:xfrm rot="3864094">
              <a:off x="5705782" y="4725066"/>
              <a:ext cx="748883" cy="691277"/>
            </a:xfrm>
            <a:prstGeom prst="arc">
              <a:avLst>
                <a:gd name="adj1" fmla="val 14859350"/>
                <a:gd name="adj2" fmla="val 0"/>
              </a:avLst>
            </a:prstGeom>
            <a:ln w="38100">
              <a:solidFill>
                <a:srgbClr val="FFFF00"/>
              </a:solidFill>
              <a:headEnd type="triangle" w="med" len="med"/>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ln>
                  <a:solidFill>
                    <a:srgbClr val="FFFF00"/>
                  </a:solidFill>
                </a:ln>
                <a:solidFill>
                  <a:prstClr val="black"/>
                </a:solidFill>
              </a:endParaRPr>
            </a:p>
          </p:txBody>
        </p:sp>
        <p:sp>
          <p:nvSpPr>
            <p:cNvPr id="89" name="円弧 88"/>
            <p:cNvSpPr>
              <a:spLocks noChangeAspect="1"/>
            </p:cNvSpPr>
            <p:nvPr/>
          </p:nvSpPr>
          <p:spPr>
            <a:xfrm rot="14247909">
              <a:off x="5122382" y="4809065"/>
              <a:ext cx="748883" cy="691277"/>
            </a:xfrm>
            <a:prstGeom prst="arc">
              <a:avLst>
                <a:gd name="adj1" fmla="val 14859350"/>
                <a:gd name="adj2" fmla="val 0"/>
              </a:avLst>
            </a:prstGeom>
            <a:ln w="38100">
              <a:solidFill>
                <a:srgbClr val="FFFF00"/>
              </a:solidFill>
              <a:headEnd type="triangle" w="med" len="med"/>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ln>
                  <a:solidFill>
                    <a:srgbClr val="FFFF00"/>
                  </a:solidFill>
                </a:ln>
                <a:solidFill>
                  <a:prstClr val="black"/>
                </a:solidFill>
              </a:endParaRPr>
            </a:p>
          </p:txBody>
        </p:sp>
      </p:grpSp>
      <p:grpSp>
        <p:nvGrpSpPr>
          <p:cNvPr id="102" name="グループ化 64"/>
          <p:cNvGrpSpPr>
            <a:grpSpLocks noChangeAspect="1"/>
          </p:cNvGrpSpPr>
          <p:nvPr/>
        </p:nvGrpSpPr>
        <p:grpSpPr>
          <a:xfrm>
            <a:off x="2000896" y="2380389"/>
            <a:ext cx="1984886" cy="1843405"/>
            <a:chOff x="4449147" y="1700808"/>
            <a:chExt cx="2481107" cy="2304256"/>
          </a:xfrm>
        </p:grpSpPr>
        <p:grpSp>
          <p:nvGrpSpPr>
            <p:cNvPr id="103" name="グループ化 43"/>
            <p:cNvGrpSpPr>
              <a:grpSpLocks noChangeAspect="1"/>
            </p:cNvGrpSpPr>
            <p:nvPr/>
          </p:nvGrpSpPr>
          <p:grpSpPr>
            <a:xfrm>
              <a:off x="4449147" y="1801270"/>
              <a:ext cx="2481107" cy="2203794"/>
              <a:chOff x="4350937" y="2204864"/>
              <a:chExt cx="3101383" cy="2754742"/>
            </a:xfrm>
          </p:grpSpPr>
          <p:grpSp>
            <p:nvGrpSpPr>
              <p:cNvPr id="105" name="グループ化 36"/>
              <p:cNvGrpSpPr/>
              <p:nvPr/>
            </p:nvGrpSpPr>
            <p:grpSpPr>
              <a:xfrm>
                <a:off x="4481948" y="2204864"/>
                <a:ext cx="2970372" cy="2754742"/>
                <a:chOff x="3977892" y="2204864"/>
                <a:chExt cx="2970372" cy="2754742"/>
              </a:xfrm>
            </p:grpSpPr>
            <p:grpSp>
              <p:nvGrpSpPr>
                <p:cNvPr id="109" name="グループ化 96"/>
                <p:cNvGrpSpPr>
                  <a:grpSpLocks/>
                </p:cNvGrpSpPr>
                <p:nvPr/>
              </p:nvGrpSpPr>
              <p:grpSpPr bwMode="auto">
                <a:xfrm>
                  <a:off x="3977892" y="2204864"/>
                  <a:ext cx="2970372" cy="2754742"/>
                  <a:chOff x="5553519" y="356078"/>
                  <a:chExt cx="2970392" cy="2753762"/>
                </a:xfrm>
              </p:grpSpPr>
              <p:sp>
                <p:nvSpPr>
                  <p:cNvPr id="112" name="円/楕円 111"/>
                  <p:cNvSpPr>
                    <a:spLocks noChangeAspect="1"/>
                  </p:cNvSpPr>
                  <p:nvPr/>
                </p:nvSpPr>
                <p:spPr>
                  <a:xfrm>
                    <a:off x="5553519" y="356078"/>
                    <a:ext cx="2970392" cy="2753762"/>
                  </a:xfrm>
                  <a:prstGeom prst="ellipse">
                    <a:avLst/>
                  </a:prstGeom>
                  <a:gradFill flip="none" rotWithShape="1">
                    <a:gsLst>
                      <a:gs pos="0">
                        <a:srgbClr val="9AB5E4">
                          <a:alpha val="42000"/>
                        </a:srgbClr>
                      </a:gs>
                      <a:gs pos="40000">
                        <a:schemeClr val="bg1">
                          <a:lumMod val="50000"/>
                        </a:schemeClr>
                      </a:gs>
                      <a:gs pos="100000">
                        <a:schemeClr val="bg2">
                          <a:lumMod val="50000"/>
                        </a:schemeClr>
                      </a:gs>
                    </a:gsLst>
                    <a:path path="circle">
                      <a:fillToRect l="50000" t="50000" r="50000" b="50000"/>
                    </a:path>
                    <a:tileRect/>
                  </a:gra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113" name="円/楕円 112"/>
                  <p:cNvSpPr>
                    <a:spLocks noChangeAspect="1"/>
                  </p:cNvSpPr>
                  <p:nvPr/>
                </p:nvSpPr>
                <p:spPr>
                  <a:xfrm>
                    <a:off x="6219639" y="554778"/>
                    <a:ext cx="1728204" cy="1201624"/>
                  </a:xfrm>
                  <a:prstGeom prst="ellipse">
                    <a:avLst/>
                  </a:prstGeom>
                  <a:solidFill>
                    <a:srgbClr val="FFFFCC"/>
                  </a:solidFill>
                  <a:ln>
                    <a:solidFill>
                      <a:srgbClr val="385D8A"/>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114" name="円/楕円 113"/>
                  <p:cNvSpPr/>
                  <p:nvPr/>
                </p:nvSpPr>
                <p:spPr>
                  <a:xfrm>
                    <a:off x="6582535" y="914690"/>
                    <a:ext cx="357189" cy="347305"/>
                  </a:xfrm>
                  <a:prstGeom prst="ellipse">
                    <a:avLst/>
                  </a:prstGeom>
                  <a:solidFill>
                    <a:srgbClr val="00B05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srgbClr val="FFFFFF"/>
                      </a:solidFill>
                    </a:endParaRPr>
                  </a:p>
                </p:txBody>
              </p:sp>
              <p:sp>
                <p:nvSpPr>
                  <p:cNvPr id="115" name="円/楕円 114"/>
                  <p:cNvSpPr>
                    <a:spLocks noChangeAspect="1"/>
                  </p:cNvSpPr>
                  <p:nvPr/>
                </p:nvSpPr>
                <p:spPr>
                  <a:xfrm>
                    <a:off x="6729398" y="1718885"/>
                    <a:ext cx="714386" cy="724682"/>
                  </a:xfrm>
                  <a:prstGeom prst="ellipse">
                    <a:avLst/>
                  </a:prstGeom>
                  <a:solidFill>
                    <a:srgbClr val="0000FF"/>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srgbClr val="FFFFFF"/>
                      </a:solidFill>
                    </a:endParaRPr>
                  </a:p>
                </p:txBody>
              </p:sp>
              <p:sp>
                <p:nvSpPr>
                  <p:cNvPr id="116" name="円/楕円 115"/>
                  <p:cNvSpPr/>
                  <p:nvPr/>
                </p:nvSpPr>
                <p:spPr>
                  <a:xfrm>
                    <a:off x="7235373" y="917827"/>
                    <a:ext cx="352427" cy="356775"/>
                  </a:xfrm>
                  <a:prstGeom prst="ellipse">
                    <a:avLst/>
                  </a:prstGeom>
                  <a:solidFill>
                    <a:srgbClr val="FF0000"/>
                  </a:solidFill>
                  <a:ln>
                    <a:noFill/>
                  </a:ln>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800" dirty="0">
                      <a:solidFill>
                        <a:srgbClr val="FFFFFF"/>
                      </a:solidFill>
                    </a:endParaRPr>
                  </a:p>
                </p:txBody>
              </p:sp>
            </p:grpSp>
            <p:cxnSp>
              <p:nvCxnSpPr>
                <p:cNvPr id="110" name="直線コネクタ 18"/>
                <p:cNvCxnSpPr/>
                <p:nvPr/>
              </p:nvCxnSpPr>
              <p:spPr>
                <a:xfrm>
                  <a:off x="5508104" y="2965442"/>
                  <a:ext cx="0" cy="792088"/>
                </a:xfrm>
                <a:prstGeom prst="line">
                  <a:avLst/>
                </a:prstGeom>
                <a:ln>
                  <a:solidFill>
                    <a:srgbClr val="FFFF00"/>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1" name="直線コネクタ 110"/>
                <p:cNvCxnSpPr/>
                <p:nvPr/>
              </p:nvCxnSpPr>
              <p:spPr>
                <a:xfrm flipH="1">
                  <a:off x="5211688" y="2924944"/>
                  <a:ext cx="584448" cy="0"/>
                </a:xfrm>
                <a:prstGeom prst="line">
                  <a:avLst/>
                </a:prstGeom>
                <a:ln>
                  <a:solidFill>
                    <a:srgbClr val="0000CC"/>
                  </a:solidFill>
                </a:ln>
                <a:effectLst>
                  <a:glow rad="228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106" name="テキスト ボックス 105"/>
              <p:cNvSpPr txBox="1"/>
              <p:nvPr/>
            </p:nvSpPr>
            <p:spPr>
              <a:xfrm>
                <a:off x="5796137" y="4059506"/>
                <a:ext cx="575477" cy="730969"/>
              </a:xfrm>
              <a:prstGeom prst="rect">
                <a:avLst/>
              </a:prstGeom>
              <a:noFill/>
            </p:spPr>
            <p:txBody>
              <a:bodyPr wrap="none" rtlCol="0">
                <a:spAutoFit/>
              </a:bodyPr>
              <a:lstStyle/>
              <a:p>
                <a:r>
                  <a:rPr lang="en-US" altLang="ja-JP" sz="3200" dirty="0">
                    <a:solidFill>
                      <a:prstClr val="white"/>
                    </a:solidFill>
                  </a:rPr>
                  <a:t>Q</a:t>
                </a:r>
                <a:endParaRPr lang="ja-JP" altLang="en-US" sz="3200" dirty="0">
                  <a:solidFill>
                    <a:prstClr val="white"/>
                  </a:solidFill>
                </a:endParaRPr>
              </a:p>
            </p:txBody>
          </p:sp>
          <p:sp>
            <p:nvSpPr>
              <p:cNvPr id="107" name="テキスト ボックス 106"/>
              <p:cNvSpPr txBox="1"/>
              <p:nvPr/>
            </p:nvSpPr>
            <p:spPr>
              <a:xfrm>
                <a:off x="5760313" y="2233739"/>
                <a:ext cx="432047" cy="730969"/>
              </a:xfrm>
              <a:prstGeom prst="rect">
                <a:avLst/>
              </a:prstGeom>
              <a:noFill/>
            </p:spPr>
            <p:txBody>
              <a:bodyPr wrap="square" rtlCol="0">
                <a:spAutoFit/>
              </a:bodyPr>
              <a:lstStyle/>
              <a:p>
                <a:r>
                  <a:rPr lang="en-US" altLang="ja-JP" sz="3200" b="1" dirty="0">
                    <a:solidFill>
                      <a:srgbClr val="66FFFF"/>
                    </a:solidFill>
                    <a:latin typeface="Symbol" pitchFamily="18" charset="2"/>
                  </a:rPr>
                  <a:t>r</a:t>
                </a:r>
                <a:endParaRPr lang="ja-JP" altLang="en-US" sz="3200" b="1" dirty="0">
                  <a:solidFill>
                    <a:srgbClr val="66FFFF"/>
                  </a:solidFill>
                  <a:latin typeface="Symbol" pitchFamily="18" charset="2"/>
                </a:endParaRPr>
              </a:p>
            </p:txBody>
          </p:sp>
          <p:sp>
            <p:nvSpPr>
              <p:cNvPr id="108" name="テキスト ボックス 107"/>
              <p:cNvSpPr txBox="1"/>
              <p:nvPr/>
            </p:nvSpPr>
            <p:spPr>
              <a:xfrm>
                <a:off x="4350937" y="2283053"/>
                <a:ext cx="928139" cy="730969"/>
              </a:xfrm>
              <a:prstGeom prst="rect">
                <a:avLst/>
              </a:prstGeom>
              <a:noFill/>
            </p:spPr>
            <p:txBody>
              <a:bodyPr wrap="none" rtlCol="0">
                <a:spAutoFit/>
              </a:bodyPr>
              <a:lstStyle/>
              <a:p>
                <a:r>
                  <a:rPr lang="en-US" altLang="ja-JP" sz="3200" dirty="0">
                    <a:solidFill>
                      <a:prstClr val="white"/>
                    </a:solidFill>
                  </a:rPr>
                  <a:t>q-q</a:t>
                </a:r>
                <a:endParaRPr lang="ja-JP" altLang="en-US" sz="3200" dirty="0">
                  <a:solidFill>
                    <a:prstClr val="white"/>
                  </a:solidFill>
                </a:endParaRPr>
              </a:p>
            </p:txBody>
          </p:sp>
        </p:grpSp>
        <p:sp>
          <p:nvSpPr>
            <p:cNvPr id="104" name="円弧 103"/>
            <p:cNvSpPr>
              <a:spLocks/>
            </p:cNvSpPr>
            <p:nvPr/>
          </p:nvSpPr>
          <p:spPr>
            <a:xfrm>
              <a:off x="5310939" y="1700808"/>
              <a:ext cx="972000" cy="296719"/>
            </a:xfrm>
            <a:prstGeom prst="arc">
              <a:avLst>
                <a:gd name="adj1" fmla="val 6928282"/>
                <a:gd name="adj2" fmla="val 3380417"/>
              </a:avLst>
            </a:prstGeom>
            <a:ln w="38100">
              <a:solidFill>
                <a:srgbClr val="66FFFF"/>
              </a:solidFill>
              <a:headEnd type="triangle" w="med" len="med"/>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ln>
                  <a:solidFill>
                    <a:srgbClr val="FFFF00"/>
                  </a:solidFill>
                </a:ln>
                <a:solidFill>
                  <a:prstClr val="black"/>
                </a:solidFill>
              </a:endParaRPr>
            </a:p>
          </p:txBody>
        </p:sp>
      </p:grpSp>
      <p:grpSp>
        <p:nvGrpSpPr>
          <p:cNvPr id="24" name="グループ化 23"/>
          <p:cNvGrpSpPr/>
          <p:nvPr/>
        </p:nvGrpSpPr>
        <p:grpSpPr>
          <a:xfrm>
            <a:off x="6276741" y="3539139"/>
            <a:ext cx="883920" cy="746433"/>
            <a:chOff x="6240485" y="2427965"/>
            <a:chExt cx="883920" cy="746433"/>
          </a:xfrm>
        </p:grpSpPr>
        <p:cxnSp>
          <p:nvCxnSpPr>
            <p:cNvPr id="11" name="曲線コネクタ 10"/>
            <p:cNvCxnSpPr/>
            <p:nvPr/>
          </p:nvCxnSpPr>
          <p:spPr>
            <a:xfrm rot="13500000" flipH="1">
              <a:off x="6525293" y="2475837"/>
              <a:ext cx="359087" cy="315623"/>
            </a:xfrm>
            <a:prstGeom prst="curvedConnector3">
              <a:avLst/>
            </a:prstGeom>
            <a:ln w="38100">
              <a:solidFill>
                <a:srgbClr val="00FFFF"/>
              </a:solidFill>
            </a:ln>
          </p:spPr>
          <p:style>
            <a:lnRef idx="1">
              <a:schemeClr val="accent1"/>
            </a:lnRef>
            <a:fillRef idx="0">
              <a:schemeClr val="accent1"/>
            </a:fillRef>
            <a:effectRef idx="0">
              <a:schemeClr val="accent1"/>
            </a:effectRef>
            <a:fontRef idx="minor">
              <a:schemeClr val="tx1"/>
            </a:fontRef>
          </p:style>
        </p:cxnSp>
        <p:grpSp>
          <p:nvGrpSpPr>
            <p:cNvPr id="123" name="グループ化 122"/>
            <p:cNvGrpSpPr/>
            <p:nvPr/>
          </p:nvGrpSpPr>
          <p:grpSpPr>
            <a:xfrm>
              <a:off x="6240485" y="2427965"/>
              <a:ext cx="883920" cy="746433"/>
              <a:chOff x="6858000" y="4577396"/>
              <a:chExt cx="883920" cy="746433"/>
            </a:xfrm>
          </p:grpSpPr>
          <p:sp>
            <p:nvSpPr>
              <p:cNvPr id="133" name="円/楕円 132"/>
              <p:cNvSpPr/>
              <p:nvPr/>
            </p:nvSpPr>
            <p:spPr>
              <a:xfrm>
                <a:off x="6858000" y="4653280"/>
                <a:ext cx="223520" cy="233680"/>
              </a:xfrm>
              <a:prstGeom prst="ellipse">
                <a:avLst/>
              </a:prstGeom>
              <a:solidFill>
                <a:srgbClr val="00B050"/>
              </a:solidFill>
            </p:spPr>
            <p:txBody>
              <a:bodyPr rtlCol="0" anchor="ctr"/>
              <a:lstStyle/>
              <a:p>
                <a:pPr algn="ctr"/>
                <a:endParaRPr lang="ja-JP" altLang="en-US">
                  <a:noFill/>
                </a:endParaRPr>
              </a:p>
            </p:txBody>
          </p:sp>
          <p:sp>
            <p:nvSpPr>
              <p:cNvPr id="138" name="円/楕円 137"/>
              <p:cNvSpPr/>
              <p:nvPr/>
            </p:nvSpPr>
            <p:spPr>
              <a:xfrm>
                <a:off x="7518400" y="4653280"/>
                <a:ext cx="223520" cy="233680"/>
              </a:xfrm>
              <a:prstGeom prst="ellipse">
                <a:avLst/>
              </a:prstGeom>
              <a:solidFill>
                <a:srgbClr val="FF0000"/>
              </a:solidFill>
            </p:spPr>
            <p:txBody>
              <a:bodyPr rtlCol="0" anchor="ctr"/>
              <a:lstStyle/>
              <a:p>
                <a:pPr algn="ctr"/>
                <a:endParaRPr lang="ja-JP" altLang="en-US">
                  <a:noFill/>
                </a:endParaRPr>
              </a:p>
            </p:txBody>
          </p:sp>
          <p:cxnSp>
            <p:nvCxnSpPr>
              <p:cNvPr id="140" name="直線コネクタ 139"/>
              <p:cNvCxnSpPr/>
              <p:nvPr/>
            </p:nvCxnSpPr>
            <p:spPr>
              <a:xfrm flipV="1">
                <a:off x="7299960" y="4783080"/>
                <a:ext cx="0" cy="24829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141" name="円/楕円 140"/>
              <p:cNvSpPr/>
              <p:nvPr/>
            </p:nvSpPr>
            <p:spPr>
              <a:xfrm>
                <a:off x="7127240" y="4937749"/>
                <a:ext cx="345440" cy="386080"/>
              </a:xfrm>
              <a:prstGeom prst="ellipse">
                <a:avLst/>
              </a:prstGeom>
              <a:solidFill>
                <a:srgbClr val="0000FF"/>
              </a:solidFill>
            </p:spPr>
            <p:txBody>
              <a:bodyPr rtlCol="0" anchor="ctr"/>
              <a:lstStyle/>
              <a:p>
                <a:pPr algn="ctr"/>
                <a:endParaRPr lang="ja-JP" altLang="en-US">
                  <a:noFill/>
                </a:endParaRPr>
              </a:p>
            </p:txBody>
          </p:sp>
          <p:cxnSp>
            <p:nvCxnSpPr>
              <p:cNvPr id="142" name="直線矢印コネクタ 141"/>
              <p:cNvCxnSpPr/>
              <p:nvPr/>
            </p:nvCxnSpPr>
            <p:spPr>
              <a:xfrm flipV="1">
                <a:off x="6969760" y="4587556"/>
                <a:ext cx="0" cy="32035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直線矢印コネクタ 142"/>
              <p:cNvCxnSpPr/>
              <p:nvPr/>
            </p:nvCxnSpPr>
            <p:spPr>
              <a:xfrm flipV="1">
                <a:off x="7620000" y="4577396"/>
                <a:ext cx="0" cy="32035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直線矢印コネクタ 143"/>
              <p:cNvCxnSpPr/>
              <p:nvPr/>
            </p:nvCxnSpPr>
            <p:spPr>
              <a:xfrm>
                <a:off x="7305040" y="4978389"/>
                <a:ext cx="0" cy="32035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9" name="グループ化 28"/>
          <p:cNvGrpSpPr/>
          <p:nvPr/>
        </p:nvGrpSpPr>
        <p:grpSpPr>
          <a:xfrm>
            <a:off x="6341269" y="4703091"/>
            <a:ext cx="701040" cy="1048400"/>
            <a:chOff x="7894191" y="3596202"/>
            <a:chExt cx="701040" cy="1048400"/>
          </a:xfrm>
        </p:grpSpPr>
        <p:cxnSp>
          <p:nvCxnSpPr>
            <p:cNvPr id="182" name="曲線コネクタ 181"/>
            <p:cNvCxnSpPr/>
            <p:nvPr/>
          </p:nvCxnSpPr>
          <p:spPr>
            <a:xfrm rot="8100000" flipH="1">
              <a:off x="8076840" y="3865422"/>
              <a:ext cx="359087" cy="315623"/>
            </a:xfrm>
            <a:prstGeom prst="curvedConnector3">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154" name="グループ化 153"/>
            <p:cNvGrpSpPr/>
            <p:nvPr/>
          </p:nvGrpSpPr>
          <p:grpSpPr>
            <a:xfrm>
              <a:off x="7894191" y="3596202"/>
              <a:ext cx="701040" cy="1048400"/>
              <a:chOff x="7965441" y="5244627"/>
              <a:chExt cx="701040" cy="1048400"/>
            </a:xfrm>
          </p:grpSpPr>
          <p:sp>
            <p:nvSpPr>
              <p:cNvPr id="155" name="円/楕円 154"/>
              <p:cNvSpPr/>
              <p:nvPr/>
            </p:nvSpPr>
            <p:spPr>
              <a:xfrm>
                <a:off x="7965441" y="5320511"/>
                <a:ext cx="223520" cy="233680"/>
              </a:xfrm>
              <a:prstGeom prst="ellipse">
                <a:avLst/>
              </a:prstGeom>
              <a:solidFill>
                <a:srgbClr val="00B050"/>
              </a:solidFill>
            </p:spPr>
            <p:txBody>
              <a:bodyPr rtlCol="0" anchor="ctr"/>
              <a:lstStyle/>
              <a:p>
                <a:pPr algn="ctr"/>
                <a:endParaRPr lang="ja-JP" altLang="en-US">
                  <a:noFill/>
                </a:endParaRPr>
              </a:p>
            </p:txBody>
          </p:sp>
          <p:sp>
            <p:nvSpPr>
              <p:cNvPr id="156" name="円/楕円 155"/>
              <p:cNvSpPr/>
              <p:nvPr/>
            </p:nvSpPr>
            <p:spPr>
              <a:xfrm>
                <a:off x="8442961" y="5320511"/>
                <a:ext cx="223520" cy="233680"/>
              </a:xfrm>
              <a:prstGeom prst="ellipse">
                <a:avLst/>
              </a:prstGeom>
              <a:solidFill>
                <a:srgbClr val="FF0000"/>
              </a:solidFill>
            </p:spPr>
            <p:txBody>
              <a:bodyPr rtlCol="0" anchor="ctr"/>
              <a:lstStyle/>
              <a:p>
                <a:pPr algn="ctr"/>
                <a:endParaRPr lang="ja-JP" altLang="en-US">
                  <a:noFill/>
                </a:endParaRPr>
              </a:p>
            </p:txBody>
          </p:sp>
          <p:cxnSp>
            <p:nvCxnSpPr>
              <p:cNvPr id="157" name="直線コネクタ 156"/>
              <p:cNvCxnSpPr>
                <a:stCxn id="155" idx="6"/>
                <a:endCxn id="156" idx="2"/>
              </p:cNvCxnSpPr>
              <p:nvPr/>
            </p:nvCxnSpPr>
            <p:spPr>
              <a:xfrm>
                <a:off x="8188961" y="5437351"/>
                <a:ext cx="254000" cy="0"/>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sp>
            <p:nvSpPr>
              <p:cNvPr id="159" name="円/楕円 158"/>
              <p:cNvSpPr/>
              <p:nvPr/>
            </p:nvSpPr>
            <p:spPr>
              <a:xfrm>
                <a:off x="8143241" y="5906947"/>
                <a:ext cx="345440" cy="386080"/>
              </a:xfrm>
              <a:prstGeom prst="ellipse">
                <a:avLst/>
              </a:prstGeom>
              <a:solidFill>
                <a:srgbClr val="0000FF"/>
              </a:solidFill>
            </p:spPr>
            <p:txBody>
              <a:bodyPr rtlCol="0" anchor="ctr"/>
              <a:lstStyle/>
              <a:p>
                <a:pPr algn="ctr"/>
                <a:endParaRPr lang="ja-JP" altLang="en-US">
                  <a:noFill/>
                </a:endParaRPr>
              </a:p>
            </p:txBody>
          </p:sp>
          <p:cxnSp>
            <p:nvCxnSpPr>
              <p:cNvPr id="160" name="直線矢印コネクタ 159"/>
              <p:cNvCxnSpPr/>
              <p:nvPr/>
            </p:nvCxnSpPr>
            <p:spPr>
              <a:xfrm flipV="1">
                <a:off x="8077201" y="5254787"/>
                <a:ext cx="0" cy="32035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直線矢印コネクタ 160"/>
              <p:cNvCxnSpPr/>
              <p:nvPr/>
            </p:nvCxnSpPr>
            <p:spPr>
              <a:xfrm>
                <a:off x="8544561" y="5244627"/>
                <a:ext cx="0" cy="32035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直線矢印コネクタ 161"/>
              <p:cNvCxnSpPr/>
              <p:nvPr/>
            </p:nvCxnSpPr>
            <p:spPr>
              <a:xfrm flipV="1">
                <a:off x="8321041" y="5947587"/>
                <a:ext cx="0" cy="32035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63" name="テキスト ボックス 162"/>
          <p:cNvSpPr txBox="1"/>
          <p:nvPr/>
        </p:nvSpPr>
        <p:spPr>
          <a:xfrm>
            <a:off x="5493721" y="3824203"/>
            <a:ext cx="989373" cy="369332"/>
          </a:xfrm>
          <a:prstGeom prst="rect">
            <a:avLst/>
          </a:prstGeom>
          <a:noFill/>
          <a:ln>
            <a:noFill/>
          </a:ln>
        </p:spPr>
        <p:txBody>
          <a:bodyPr wrap="none" rtlCol="0">
            <a:spAutoFit/>
          </a:bodyPr>
          <a:lstStyle/>
          <a:p>
            <a:r>
              <a:rPr lang="en-US" altLang="ja-JP" dirty="0" err="1" smtClean="0">
                <a:solidFill>
                  <a:prstClr val="white"/>
                </a:solidFill>
              </a:rPr>
              <a:t>Λ</a:t>
            </a:r>
            <a:r>
              <a:rPr lang="en-US" altLang="ja-JP" baseline="-25000" dirty="0" err="1" smtClean="0">
                <a:solidFill>
                  <a:prstClr val="white"/>
                </a:solidFill>
              </a:rPr>
              <a:t>c</a:t>
            </a:r>
            <a:r>
              <a:rPr lang="en-US" altLang="ja-JP" dirty="0" smtClean="0">
                <a:solidFill>
                  <a:prstClr val="white"/>
                </a:solidFill>
              </a:rPr>
              <a:t>(</a:t>
            </a:r>
            <a:r>
              <a:rPr lang="en-US" altLang="ja-JP" dirty="0" err="1" smtClean="0">
                <a:solidFill>
                  <a:prstClr val="white"/>
                </a:solidFill>
              </a:rPr>
              <a:t>P</a:t>
            </a:r>
            <a:r>
              <a:rPr lang="en-US" altLang="ja-JP" baseline="-25000" dirty="0" err="1" smtClean="0">
                <a:solidFill>
                  <a:prstClr val="white"/>
                </a:solidFill>
              </a:rPr>
              <a:t>ρ</a:t>
            </a:r>
            <a:r>
              <a:rPr lang="en-US" altLang="ja-JP" dirty="0" err="1" smtClean="0">
                <a:solidFill>
                  <a:prstClr val="white"/>
                </a:solidFill>
              </a:rPr>
              <a:t>,</a:t>
            </a:r>
            <a:r>
              <a:rPr lang="en-US" altLang="ja-JP" dirty="0" err="1" smtClean="0">
                <a:solidFill>
                  <a:prstClr val="white"/>
                </a:solidFill>
                <a:latin typeface="Symbol" panose="05050102010706020507" pitchFamily="18" charset="2"/>
              </a:rPr>
              <a:t>c</a:t>
            </a:r>
            <a:r>
              <a:rPr lang="en-US" altLang="ja-JP" baseline="30000" dirty="0" err="1">
                <a:solidFill>
                  <a:prstClr val="white"/>
                </a:solidFill>
                <a:latin typeface="Symbol" panose="05050102010706020507" pitchFamily="18" charset="2"/>
              </a:rPr>
              <a:t>l</a:t>
            </a:r>
            <a:r>
              <a:rPr lang="en-US" altLang="ja-JP" dirty="0" smtClean="0">
                <a:solidFill>
                  <a:prstClr val="white"/>
                </a:solidFill>
              </a:rPr>
              <a:t>)</a:t>
            </a:r>
            <a:endParaRPr lang="en-US" altLang="ja-JP" dirty="0">
              <a:solidFill>
                <a:prstClr val="white"/>
              </a:solidFill>
            </a:endParaRPr>
          </a:p>
        </p:txBody>
      </p:sp>
      <p:sp>
        <p:nvSpPr>
          <p:cNvPr id="164" name="テキスト ボックス 163"/>
          <p:cNvSpPr txBox="1"/>
          <p:nvPr/>
        </p:nvSpPr>
        <p:spPr>
          <a:xfrm>
            <a:off x="5495183" y="2620086"/>
            <a:ext cx="965329" cy="369332"/>
          </a:xfrm>
          <a:prstGeom prst="rect">
            <a:avLst/>
          </a:prstGeom>
          <a:noFill/>
          <a:ln>
            <a:noFill/>
          </a:ln>
        </p:spPr>
        <p:txBody>
          <a:bodyPr wrap="none" rtlCol="0">
            <a:spAutoFit/>
          </a:bodyPr>
          <a:lstStyle/>
          <a:p>
            <a:r>
              <a:rPr lang="en-US" altLang="ja-JP" dirty="0" err="1" smtClean="0">
                <a:solidFill>
                  <a:prstClr val="white"/>
                </a:solidFill>
              </a:rPr>
              <a:t>Λ</a:t>
            </a:r>
            <a:r>
              <a:rPr lang="en-US" altLang="ja-JP" baseline="-25000" dirty="0" err="1" smtClean="0">
                <a:solidFill>
                  <a:prstClr val="white"/>
                </a:solidFill>
              </a:rPr>
              <a:t>c</a:t>
            </a:r>
            <a:r>
              <a:rPr lang="en-US" altLang="ja-JP" dirty="0" smtClean="0">
                <a:solidFill>
                  <a:prstClr val="white"/>
                </a:solidFill>
              </a:rPr>
              <a:t>(</a:t>
            </a:r>
            <a:r>
              <a:rPr lang="en-US" altLang="ja-JP" dirty="0" err="1" smtClean="0">
                <a:solidFill>
                  <a:prstClr val="white"/>
                </a:solidFill>
              </a:rPr>
              <a:t>P</a:t>
            </a:r>
            <a:r>
              <a:rPr lang="en-US" altLang="ja-JP" baseline="-25000" dirty="0" err="1" smtClean="0">
                <a:solidFill>
                  <a:prstClr val="white"/>
                </a:solidFill>
              </a:rPr>
              <a:t>ρ</a:t>
            </a:r>
            <a:r>
              <a:rPr lang="en-US" altLang="ja-JP" dirty="0" err="1" smtClean="0">
                <a:solidFill>
                  <a:prstClr val="white"/>
                </a:solidFill>
              </a:rPr>
              <a:t>,</a:t>
            </a:r>
            <a:r>
              <a:rPr lang="en-US" altLang="ja-JP" dirty="0" err="1" smtClean="0">
                <a:solidFill>
                  <a:prstClr val="white"/>
                </a:solidFill>
                <a:latin typeface="Symbol" panose="05050102010706020507" pitchFamily="18" charset="2"/>
              </a:rPr>
              <a:t>c</a:t>
            </a:r>
            <a:r>
              <a:rPr lang="en-US" altLang="ja-JP" baseline="30000" dirty="0" err="1" smtClean="0">
                <a:solidFill>
                  <a:prstClr val="white"/>
                </a:solidFill>
              </a:rPr>
              <a:t>s</a:t>
            </a:r>
            <a:r>
              <a:rPr lang="en-US" altLang="ja-JP" dirty="0" smtClean="0">
                <a:solidFill>
                  <a:prstClr val="white"/>
                </a:solidFill>
              </a:rPr>
              <a:t>)</a:t>
            </a:r>
            <a:endParaRPr lang="en-US" altLang="ja-JP" dirty="0">
              <a:solidFill>
                <a:prstClr val="white"/>
              </a:solidFill>
            </a:endParaRPr>
          </a:p>
        </p:txBody>
      </p:sp>
      <p:sp>
        <p:nvSpPr>
          <p:cNvPr id="166" name="テキスト ボックス 165"/>
          <p:cNvSpPr txBox="1"/>
          <p:nvPr/>
        </p:nvSpPr>
        <p:spPr>
          <a:xfrm>
            <a:off x="7993104" y="2608580"/>
            <a:ext cx="976549" cy="369332"/>
          </a:xfrm>
          <a:prstGeom prst="rect">
            <a:avLst/>
          </a:prstGeom>
          <a:noFill/>
          <a:ln>
            <a:noFill/>
          </a:ln>
        </p:spPr>
        <p:txBody>
          <a:bodyPr wrap="none" rtlCol="0">
            <a:spAutoFit/>
          </a:bodyPr>
          <a:lstStyle/>
          <a:p>
            <a:r>
              <a:rPr lang="en-US" altLang="ja-JP" dirty="0" err="1" smtClean="0">
                <a:solidFill>
                  <a:prstClr val="white"/>
                </a:solidFill>
                <a:latin typeface="Symbol" panose="05050102010706020507" pitchFamily="18" charset="2"/>
              </a:rPr>
              <a:t>S</a:t>
            </a:r>
            <a:r>
              <a:rPr lang="en-US" altLang="ja-JP" baseline="-25000" dirty="0" err="1" smtClean="0">
                <a:solidFill>
                  <a:prstClr val="white"/>
                </a:solidFill>
              </a:rPr>
              <a:t>c</a:t>
            </a:r>
            <a:r>
              <a:rPr lang="en-US" altLang="ja-JP" dirty="0" smtClean="0">
                <a:solidFill>
                  <a:prstClr val="white"/>
                </a:solidFill>
              </a:rPr>
              <a:t>(</a:t>
            </a:r>
            <a:r>
              <a:rPr lang="en-US" altLang="ja-JP" dirty="0" err="1" smtClean="0">
                <a:solidFill>
                  <a:prstClr val="white"/>
                </a:solidFill>
              </a:rPr>
              <a:t>P</a:t>
            </a:r>
            <a:r>
              <a:rPr lang="en-US" altLang="ja-JP" baseline="-25000" dirty="0" err="1" smtClean="0">
                <a:solidFill>
                  <a:prstClr val="white"/>
                </a:solidFill>
                <a:latin typeface="Symbol" panose="05050102010706020507" pitchFamily="18" charset="2"/>
              </a:rPr>
              <a:t>l</a:t>
            </a:r>
            <a:r>
              <a:rPr lang="en-US" altLang="ja-JP" dirty="0" err="1" smtClean="0">
                <a:solidFill>
                  <a:prstClr val="white"/>
                </a:solidFill>
              </a:rPr>
              <a:t>,</a:t>
            </a:r>
            <a:r>
              <a:rPr lang="en-US" altLang="ja-JP" dirty="0" err="1" smtClean="0">
                <a:solidFill>
                  <a:prstClr val="white"/>
                </a:solidFill>
                <a:latin typeface="Symbol" panose="05050102010706020507" pitchFamily="18" charset="2"/>
              </a:rPr>
              <a:t>c</a:t>
            </a:r>
            <a:r>
              <a:rPr lang="en-US" altLang="ja-JP" baseline="30000" dirty="0" err="1" smtClean="0">
                <a:solidFill>
                  <a:prstClr val="white"/>
                </a:solidFill>
              </a:rPr>
              <a:t>s</a:t>
            </a:r>
            <a:r>
              <a:rPr lang="en-US" altLang="ja-JP" dirty="0" smtClean="0">
                <a:solidFill>
                  <a:prstClr val="white"/>
                </a:solidFill>
              </a:rPr>
              <a:t>)</a:t>
            </a:r>
            <a:endParaRPr lang="en-US" altLang="ja-JP" dirty="0">
              <a:solidFill>
                <a:prstClr val="white"/>
              </a:solidFill>
            </a:endParaRPr>
          </a:p>
        </p:txBody>
      </p:sp>
      <p:sp>
        <p:nvSpPr>
          <p:cNvPr id="167" name="テキスト ボックス 166"/>
          <p:cNvSpPr txBox="1"/>
          <p:nvPr/>
        </p:nvSpPr>
        <p:spPr>
          <a:xfrm>
            <a:off x="7980359" y="5062792"/>
            <a:ext cx="1000595" cy="369332"/>
          </a:xfrm>
          <a:prstGeom prst="rect">
            <a:avLst/>
          </a:prstGeom>
          <a:noFill/>
          <a:ln>
            <a:noFill/>
          </a:ln>
        </p:spPr>
        <p:txBody>
          <a:bodyPr wrap="none" rtlCol="0">
            <a:spAutoFit/>
          </a:bodyPr>
          <a:lstStyle/>
          <a:p>
            <a:r>
              <a:rPr lang="en-US" altLang="ja-JP" dirty="0" err="1" smtClean="0">
                <a:solidFill>
                  <a:prstClr val="white"/>
                </a:solidFill>
                <a:latin typeface="Symbol" panose="05050102010706020507" pitchFamily="18" charset="2"/>
              </a:rPr>
              <a:t>S</a:t>
            </a:r>
            <a:r>
              <a:rPr lang="en-US" altLang="ja-JP" baseline="-25000" dirty="0" err="1" smtClean="0">
                <a:solidFill>
                  <a:prstClr val="white"/>
                </a:solidFill>
              </a:rPr>
              <a:t>c</a:t>
            </a:r>
            <a:r>
              <a:rPr lang="en-US" altLang="ja-JP" dirty="0" smtClean="0">
                <a:solidFill>
                  <a:prstClr val="white"/>
                </a:solidFill>
              </a:rPr>
              <a:t>(</a:t>
            </a:r>
            <a:r>
              <a:rPr lang="en-US" altLang="ja-JP" dirty="0" err="1" smtClean="0">
                <a:solidFill>
                  <a:prstClr val="white"/>
                </a:solidFill>
              </a:rPr>
              <a:t>P</a:t>
            </a:r>
            <a:r>
              <a:rPr lang="en-US" altLang="ja-JP" baseline="-25000" dirty="0" err="1" smtClean="0">
                <a:solidFill>
                  <a:prstClr val="white"/>
                </a:solidFill>
                <a:latin typeface="Symbol" panose="05050102010706020507" pitchFamily="18" charset="2"/>
              </a:rPr>
              <a:t>l</a:t>
            </a:r>
            <a:r>
              <a:rPr lang="en-US" altLang="ja-JP" dirty="0" err="1" smtClean="0">
                <a:solidFill>
                  <a:prstClr val="white"/>
                </a:solidFill>
              </a:rPr>
              <a:t>,</a:t>
            </a:r>
            <a:r>
              <a:rPr lang="en-US" altLang="ja-JP" dirty="0" err="1" smtClean="0">
                <a:solidFill>
                  <a:prstClr val="white"/>
                </a:solidFill>
                <a:latin typeface="Symbol" panose="05050102010706020507" pitchFamily="18" charset="2"/>
              </a:rPr>
              <a:t>c</a:t>
            </a:r>
            <a:r>
              <a:rPr lang="en-US" altLang="ja-JP" baseline="30000" dirty="0" err="1" smtClean="0">
                <a:solidFill>
                  <a:prstClr val="white"/>
                </a:solidFill>
                <a:latin typeface="Symbol" panose="05050102010706020507" pitchFamily="18" charset="2"/>
              </a:rPr>
              <a:t>l</a:t>
            </a:r>
            <a:r>
              <a:rPr lang="en-US" altLang="ja-JP" dirty="0" smtClean="0">
                <a:solidFill>
                  <a:prstClr val="white"/>
                </a:solidFill>
              </a:rPr>
              <a:t>)</a:t>
            </a:r>
            <a:endParaRPr lang="en-US" altLang="ja-JP" dirty="0">
              <a:solidFill>
                <a:prstClr val="white"/>
              </a:solidFill>
            </a:endParaRPr>
          </a:p>
        </p:txBody>
      </p:sp>
      <p:sp>
        <p:nvSpPr>
          <p:cNvPr id="168" name="テキスト ボックス 167"/>
          <p:cNvSpPr txBox="1"/>
          <p:nvPr/>
        </p:nvSpPr>
        <p:spPr>
          <a:xfrm>
            <a:off x="8001475" y="3852313"/>
            <a:ext cx="994183" cy="369332"/>
          </a:xfrm>
          <a:prstGeom prst="rect">
            <a:avLst/>
          </a:prstGeom>
          <a:noFill/>
          <a:ln>
            <a:noFill/>
          </a:ln>
        </p:spPr>
        <p:txBody>
          <a:bodyPr wrap="none" rtlCol="0">
            <a:spAutoFit/>
          </a:bodyPr>
          <a:lstStyle/>
          <a:p>
            <a:r>
              <a:rPr lang="en-US" altLang="ja-JP" dirty="0" err="1" smtClean="0">
                <a:solidFill>
                  <a:prstClr val="white"/>
                </a:solidFill>
                <a:latin typeface="Symbol" panose="05050102010706020507" pitchFamily="18" charset="2"/>
              </a:rPr>
              <a:t>S</a:t>
            </a:r>
            <a:r>
              <a:rPr lang="en-US" altLang="ja-JP" baseline="-25000" dirty="0" err="1" smtClean="0">
                <a:solidFill>
                  <a:prstClr val="white"/>
                </a:solidFill>
              </a:rPr>
              <a:t>c</a:t>
            </a:r>
            <a:r>
              <a:rPr lang="en-US" altLang="ja-JP" dirty="0" smtClean="0">
                <a:solidFill>
                  <a:prstClr val="white"/>
                </a:solidFill>
              </a:rPr>
              <a:t>(</a:t>
            </a:r>
            <a:r>
              <a:rPr lang="en-US" altLang="ja-JP" dirty="0" err="1" smtClean="0">
                <a:solidFill>
                  <a:prstClr val="white"/>
                </a:solidFill>
              </a:rPr>
              <a:t>P</a:t>
            </a:r>
            <a:r>
              <a:rPr lang="en-US" altLang="ja-JP" baseline="-25000" dirty="0" err="1" smtClean="0">
                <a:solidFill>
                  <a:prstClr val="white"/>
                </a:solidFill>
              </a:rPr>
              <a:t>ρ</a:t>
            </a:r>
            <a:r>
              <a:rPr lang="en-US" altLang="ja-JP" dirty="0" err="1" smtClean="0">
                <a:solidFill>
                  <a:prstClr val="white"/>
                </a:solidFill>
              </a:rPr>
              <a:t>,</a:t>
            </a:r>
            <a:r>
              <a:rPr lang="en-US" altLang="ja-JP" dirty="0" err="1" smtClean="0">
                <a:solidFill>
                  <a:prstClr val="white"/>
                </a:solidFill>
                <a:latin typeface="Symbol" panose="05050102010706020507" pitchFamily="18" charset="2"/>
              </a:rPr>
              <a:t>c</a:t>
            </a:r>
            <a:r>
              <a:rPr lang="en-US" altLang="ja-JP" baseline="30000" dirty="0" err="1" smtClean="0">
                <a:solidFill>
                  <a:prstClr val="white"/>
                </a:solidFill>
                <a:latin typeface="Symbol" panose="05050102010706020507" pitchFamily="18" charset="2"/>
              </a:rPr>
              <a:t>r</a:t>
            </a:r>
            <a:r>
              <a:rPr lang="en-US" altLang="ja-JP" dirty="0" smtClean="0">
                <a:solidFill>
                  <a:prstClr val="white"/>
                </a:solidFill>
              </a:rPr>
              <a:t>)</a:t>
            </a:r>
            <a:endParaRPr lang="en-US" altLang="ja-JP" dirty="0">
              <a:solidFill>
                <a:prstClr val="white"/>
              </a:solidFill>
            </a:endParaRPr>
          </a:p>
        </p:txBody>
      </p:sp>
      <p:sp>
        <p:nvSpPr>
          <p:cNvPr id="169" name="テキスト ボックス 168"/>
          <p:cNvSpPr txBox="1"/>
          <p:nvPr/>
        </p:nvSpPr>
        <p:spPr>
          <a:xfrm>
            <a:off x="5499334" y="5050435"/>
            <a:ext cx="995785" cy="369332"/>
          </a:xfrm>
          <a:prstGeom prst="rect">
            <a:avLst/>
          </a:prstGeom>
          <a:noFill/>
          <a:ln>
            <a:noFill/>
          </a:ln>
        </p:spPr>
        <p:txBody>
          <a:bodyPr wrap="none" rtlCol="0">
            <a:spAutoFit/>
          </a:bodyPr>
          <a:lstStyle/>
          <a:p>
            <a:r>
              <a:rPr lang="en-US" altLang="ja-JP" dirty="0" err="1" smtClean="0">
                <a:solidFill>
                  <a:prstClr val="white"/>
                </a:solidFill>
              </a:rPr>
              <a:t>Λ</a:t>
            </a:r>
            <a:r>
              <a:rPr lang="en-US" altLang="ja-JP" baseline="-25000" dirty="0" err="1" smtClean="0">
                <a:solidFill>
                  <a:prstClr val="white"/>
                </a:solidFill>
              </a:rPr>
              <a:t>c</a:t>
            </a:r>
            <a:r>
              <a:rPr lang="en-US" altLang="ja-JP" dirty="0" smtClean="0">
                <a:solidFill>
                  <a:prstClr val="white"/>
                </a:solidFill>
              </a:rPr>
              <a:t>(</a:t>
            </a:r>
            <a:r>
              <a:rPr lang="en-US" altLang="ja-JP" dirty="0" err="1" smtClean="0">
                <a:solidFill>
                  <a:prstClr val="white"/>
                </a:solidFill>
              </a:rPr>
              <a:t>P</a:t>
            </a:r>
            <a:r>
              <a:rPr lang="en-US" altLang="ja-JP" baseline="-25000" dirty="0" err="1" smtClean="0">
                <a:solidFill>
                  <a:prstClr val="white"/>
                </a:solidFill>
                <a:latin typeface="Symbol" panose="05050102010706020507" pitchFamily="18" charset="2"/>
              </a:rPr>
              <a:t>l</a:t>
            </a:r>
            <a:r>
              <a:rPr lang="en-US" altLang="ja-JP" dirty="0" err="1" smtClean="0">
                <a:solidFill>
                  <a:prstClr val="white"/>
                </a:solidFill>
              </a:rPr>
              <a:t>,</a:t>
            </a:r>
            <a:r>
              <a:rPr lang="en-US" altLang="ja-JP" dirty="0" err="1" smtClean="0">
                <a:solidFill>
                  <a:prstClr val="white"/>
                </a:solidFill>
                <a:latin typeface="Symbol" panose="05050102010706020507" pitchFamily="18" charset="2"/>
              </a:rPr>
              <a:t>c</a:t>
            </a:r>
            <a:r>
              <a:rPr lang="en-US" altLang="ja-JP" baseline="30000" dirty="0" err="1" smtClean="0">
                <a:solidFill>
                  <a:prstClr val="white"/>
                </a:solidFill>
                <a:latin typeface="Symbol" panose="05050102010706020507" pitchFamily="18" charset="2"/>
              </a:rPr>
              <a:t>l</a:t>
            </a:r>
            <a:r>
              <a:rPr lang="en-US" altLang="ja-JP" dirty="0" smtClean="0">
                <a:solidFill>
                  <a:prstClr val="white"/>
                </a:solidFill>
              </a:rPr>
              <a:t>)</a:t>
            </a:r>
            <a:endParaRPr lang="en-US" altLang="ja-JP" dirty="0">
              <a:solidFill>
                <a:prstClr val="white"/>
              </a:solidFill>
            </a:endParaRPr>
          </a:p>
        </p:txBody>
      </p:sp>
      <p:grpSp>
        <p:nvGrpSpPr>
          <p:cNvPr id="170" name="グループ化 169"/>
          <p:cNvGrpSpPr/>
          <p:nvPr/>
        </p:nvGrpSpPr>
        <p:grpSpPr>
          <a:xfrm>
            <a:off x="6309354" y="2354637"/>
            <a:ext cx="883920" cy="746433"/>
            <a:chOff x="6240485" y="2427965"/>
            <a:chExt cx="883920" cy="746433"/>
          </a:xfrm>
        </p:grpSpPr>
        <p:cxnSp>
          <p:nvCxnSpPr>
            <p:cNvPr id="171" name="曲線コネクタ 170"/>
            <p:cNvCxnSpPr/>
            <p:nvPr/>
          </p:nvCxnSpPr>
          <p:spPr>
            <a:xfrm rot="13500000" flipH="1">
              <a:off x="6525293" y="2475837"/>
              <a:ext cx="359087" cy="315623"/>
            </a:xfrm>
            <a:prstGeom prst="curvedConnector3">
              <a:avLst/>
            </a:prstGeom>
            <a:ln w="38100">
              <a:solidFill>
                <a:srgbClr val="00FFFF"/>
              </a:solidFill>
            </a:ln>
          </p:spPr>
          <p:style>
            <a:lnRef idx="1">
              <a:schemeClr val="accent1"/>
            </a:lnRef>
            <a:fillRef idx="0">
              <a:schemeClr val="accent1"/>
            </a:fillRef>
            <a:effectRef idx="0">
              <a:schemeClr val="accent1"/>
            </a:effectRef>
            <a:fontRef idx="minor">
              <a:schemeClr val="tx1"/>
            </a:fontRef>
          </p:style>
        </p:cxnSp>
        <p:grpSp>
          <p:nvGrpSpPr>
            <p:cNvPr id="172" name="グループ化 171"/>
            <p:cNvGrpSpPr/>
            <p:nvPr/>
          </p:nvGrpSpPr>
          <p:grpSpPr>
            <a:xfrm>
              <a:off x="6240485" y="2427965"/>
              <a:ext cx="883920" cy="746433"/>
              <a:chOff x="6858000" y="4577396"/>
              <a:chExt cx="883920" cy="746433"/>
            </a:xfrm>
          </p:grpSpPr>
          <p:sp>
            <p:nvSpPr>
              <p:cNvPr id="173" name="円/楕円 172"/>
              <p:cNvSpPr/>
              <p:nvPr/>
            </p:nvSpPr>
            <p:spPr>
              <a:xfrm>
                <a:off x="6858000" y="4653280"/>
                <a:ext cx="223520" cy="233680"/>
              </a:xfrm>
              <a:prstGeom prst="ellipse">
                <a:avLst/>
              </a:prstGeom>
              <a:solidFill>
                <a:srgbClr val="00B050"/>
              </a:solidFill>
            </p:spPr>
            <p:txBody>
              <a:bodyPr rtlCol="0" anchor="ctr"/>
              <a:lstStyle/>
              <a:p>
                <a:pPr algn="ctr"/>
                <a:endParaRPr lang="ja-JP" altLang="en-US">
                  <a:noFill/>
                </a:endParaRPr>
              </a:p>
            </p:txBody>
          </p:sp>
          <p:sp>
            <p:nvSpPr>
              <p:cNvPr id="174" name="円/楕円 173"/>
              <p:cNvSpPr/>
              <p:nvPr/>
            </p:nvSpPr>
            <p:spPr>
              <a:xfrm>
                <a:off x="7518400" y="4653280"/>
                <a:ext cx="223520" cy="233680"/>
              </a:xfrm>
              <a:prstGeom prst="ellipse">
                <a:avLst/>
              </a:prstGeom>
              <a:solidFill>
                <a:srgbClr val="FF0000"/>
              </a:solidFill>
            </p:spPr>
            <p:txBody>
              <a:bodyPr rtlCol="0" anchor="ctr"/>
              <a:lstStyle/>
              <a:p>
                <a:pPr algn="ctr"/>
                <a:endParaRPr lang="ja-JP" altLang="en-US">
                  <a:noFill/>
                </a:endParaRPr>
              </a:p>
            </p:txBody>
          </p:sp>
          <p:cxnSp>
            <p:nvCxnSpPr>
              <p:cNvPr id="175" name="直線コネクタ 174"/>
              <p:cNvCxnSpPr/>
              <p:nvPr/>
            </p:nvCxnSpPr>
            <p:spPr>
              <a:xfrm flipV="1">
                <a:off x="7299960" y="4783080"/>
                <a:ext cx="0" cy="24829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176" name="円/楕円 175"/>
              <p:cNvSpPr/>
              <p:nvPr/>
            </p:nvSpPr>
            <p:spPr>
              <a:xfrm>
                <a:off x="7127240" y="4937749"/>
                <a:ext cx="345440" cy="386080"/>
              </a:xfrm>
              <a:prstGeom prst="ellipse">
                <a:avLst/>
              </a:prstGeom>
              <a:solidFill>
                <a:srgbClr val="0000FF"/>
              </a:solidFill>
            </p:spPr>
            <p:txBody>
              <a:bodyPr rtlCol="0" anchor="ctr"/>
              <a:lstStyle/>
              <a:p>
                <a:pPr algn="ctr"/>
                <a:endParaRPr lang="ja-JP" altLang="en-US">
                  <a:noFill/>
                </a:endParaRPr>
              </a:p>
            </p:txBody>
          </p:sp>
          <p:cxnSp>
            <p:nvCxnSpPr>
              <p:cNvPr id="177" name="直線矢印コネクタ 176"/>
              <p:cNvCxnSpPr/>
              <p:nvPr/>
            </p:nvCxnSpPr>
            <p:spPr>
              <a:xfrm flipV="1">
                <a:off x="6969760" y="4587556"/>
                <a:ext cx="0" cy="32035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直線矢印コネクタ 177"/>
              <p:cNvCxnSpPr/>
              <p:nvPr/>
            </p:nvCxnSpPr>
            <p:spPr>
              <a:xfrm flipV="1">
                <a:off x="7620000" y="4577396"/>
                <a:ext cx="0" cy="32035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直線矢印コネクタ 178"/>
              <p:cNvCxnSpPr/>
              <p:nvPr/>
            </p:nvCxnSpPr>
            <p:spPr>
              <a:xfrm flipV="1">
                <a:off x="7305040" y="4978389"/>
                <a:ext cx="0" cy="32035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83" name="グループ化 182"/>
          <p:cNvGrpSpPr/>
          <p:nvPr/>
        </p:nvGrpSpPr>
        <p:grpSpPr>
          <a:xfrm>
            <a:off x="7395722" y="4694850"/>
            <a:ext cx="701040" cy="1048400"/>
            <a:chOff x="7894191" y="3596202"/>
            <a:chExt cx="701040" cy="1048400"/>
          </a:xfrm>
        </p:grpSpPr>
        <p:cxnSp>
          <p:nvCxnSpPr>
            <p:cNvPr id="184" name="曲線コネクタ 183"/>
            <p:cNvCxnSpPr/>
            <p:nvPr/>
          </p:nvCxnSpPr>
          <p:spPr>
            <a:xfrm rot="8100000" flipH="1">
              <a:off x="8076840" y="3865422"/>
              <a:ext cx="359087" cy="315623"/>
            </a:xfrm>
            <a:prstGeom prst="curvedConnector3">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185" name="グループ化 184"/>
            <p:cNvGrpSpPr/>
            <p:nvPr/>
          </p:nvGrpSpPr>
          <p:grpSpPr>
            <a:xfrm>
              <a:off x="7894191" y="3596202"/>
              <a:ext cx="701040" cy="1048400"/>
              <a:chOff x="7965441" y="5244627"/>
              <a:chExt cx="701040" cy="1048400"/>
            </a:xfrm>
          </p:grpSpPr>
          <p:sp>
            <p:nvSpPr>
              <p:cNvPr id="186" name="円/楕円 185"/>
              <p:cNvSpPr/>
              <p:nvPr/>
            </p:nvSpPr>
            <p:spPr>
              <a:xfrm>
                <a:off x="7965441" y="5320511"/>
                <a:ext cx="223520" cy="233680"/>
              </a:xfrm>
              <a:prstGeom prst="ellipse">
                <a:avLst/>
              </a:prstGeom>
              <a:solidFill>
                <a:srgbClr val="00B050"/>
              </a:solidFill>
            </p:spPr>
            <p:txBody>
              <a:bodyPr rtlCol="0" anchor="ctr"/>
              <a:lstStyle/>
              <a:p>
                <a:pPr algn="ctr"/>
                <a:endParaRPr lang="ja-JP" altLang="en-US">
                  <a:noFill/>
                </a:endParaRPr>
              </a:p>
            </p:txBody>
          </p:sp>
          <p:sp>
            <p:nvSpPr>
              <p:cNvPr id="187" name="円/楕円 186"/>
              <p:cNvSpPr/>
              <p:nvPr/>
            </p:nvSpPr>
            <p:spPr>
              <a:xfrm>
                <a:off x="8442961" y="5320511"/>
                <a:ext cx="223520" cy="233680"/>
              </a:xfrm>
              <a:prstGeom prst="ellipse">
                <a:avLst/>
              </a:prstGeom>
              <a:solidFill>
                <a:srgbClr val="FF0000"/>
              </a:solidFill>
            </p:spPr>
            <p:txBody>
              <a:bodyPr rtlCol="0" anchor="ctr"/>
              <a:lstStyle/>
              <a:p>
                <a:pPr algn="ctr"/>
                <a:endParaRPr lang="ja-JP" altLang="en-US">
                  <a:noFill/>
                </a:endParaRPr>
              </a:p>
            </p:txBody>
          </p:sp>
          <p:cxnSp>
            <p:nvCxnSpPr>
              <p:cNvPr id="188" name="直線コネクタ 187"/>
              <p:cNvCxnSpPr>
                <a:stCxn id="186" idx="6"/>
                <a:endCxn id="187" idx="2"/>
              </p:cNvCxnSpPr>
              <p:nvPr/>
            </p:nvCxnSpPr>
            <p:spPr>
              <a:xfrm>
                <a:off x="8188961" y="5437351"/>
                <a:ext cx="254000" cy="0"/>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sp>
            <p:nvSpPr>
              <p:cNvPr id="189" name="円/楕円 188"/>
              <p:cNvSpPr/>
              <p:nvPr/>
            </p:nvSpPr>
            <p:spPr>
              <a:xfrm>
                <a:off x="8143241" y="5906947"/>
                <a:ext cx="345440" cy="386080"/>
              </a:xfrm>
              <a:prstGeom prst="ellipse">
                <a:avLst/>
              </a:prstGeom>
              <a:solidFill>
                <a:srgbClr val="0000FF"/>
              </a:solidFill>
            </p:spPr>
            <p:txBody>
              <a:bodyPr rtlCol="0" anchor="ctr"/>
              <a:lstStyle/>
              <a:p>
                <a:pPr algn="ctr"/>
                <a:endParaRPr lang="ja-JP" altLang="en-US">
                  <a:noFill/>
                </a:endParaRPr>
              </a:p>
            </p:txBody>
          </p:sp>
          <p:cxnSp>
            <p:nvCxnSpPr>
              <p:cNvPr id="190" name="直線矢印コネクタ 189"/>
              <p:cNvCxnSpPr/>
              <p:nvPr/>
            </p:nvCxnSpPr>
            <p:spPr>
              <a:xfrm flipV="1">
                <a:off x="8077201" y="5254787"/>
                <a:ext cx="0" cy="32035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直線矢印コネクタ 190"/>
              <p:cNvCxnSpPr/>
              <p:nvPr/>
            </p:nvCxnSpPr>
            <p:spPr>
              <a:xfrm flipV="1">
                <a:off x="8544561" y="5244627"/>
                <a:ext cx="0" cy="32035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直線矢印コネクタ 191"/>
              <p:cNvCxnSpPr/>
              <p:nvPr/>
            </p:nvCxnSpPr>
            <p:spPr>
              <a:xfrm>
                <a:off x="8321041" y="5947587"/>
                <a:ext cx="0" cy="32035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93" name="グループ化 192"/>
          <p:cNvGrpSpPr/>
          <p:nvPr/>
        </p:nvGrpSpPr>
        <p:grpSpPr>
          <a:xfrm>
            <a:off x="7306477" y="3530898"/>
            <a:ext cx="883920" cy="746433"/>
            <a:chOff x="6240485" y="2427965"/>
            <a:chExt cx="883920" cy="746433"/>
          </a:xfrm>
        </p:grpSpPr>
        <p:cxnSp>
          <p:nvCxnSpPr>
            <p:cNvPr id="194" name="曲線コネクタ 193"/>
            <p:cNvCxnSpPr/>
            <p:nvPr/>
          </p:nvCxnSpPr>
          <p:spPr>
            <a:xfrm rot="13500000" flipH="1">
              <a:off x="6525293" y="2475837"/>
              <a:ext cx="359087" cy="315623"/>
            </a:xfrm>
            <a:prstGeom prst="curvedConnector3">
              <a:avLst/>
            </a:prstGeom>
            <a:ln w="38100">
              <a:solidFill>
                <a:srgbClr val="00FFFF"/>
              </a:solidFill>
            </a:ln>
          </p:spPr>
          <p:style>
            <a:lnRef idx="1">
              <a:schemeClr val="accent1"/>
            </a:lnRef>
            <a:fillRef idx="0">
              <a:schemeClr val="accent1"/>
            </a:fillRef>
            <a:effectRef idx="0">
              <a:schemeClr val="accent1"/>
            </a:effectRef>
            <a:fontRef idx="minor">
              <a:schemeClr val="tx1"/>
            </a:fontRef>
          </p:style>
        </p:cxnSp>
        <p:grpSp>
          <p:nvGrpSpPr>
            <p:cNvPr id="195" name="グループ化 194"/>
            <p:cNvGrpSpPr/>
            <p:nvPr/>
          </p:nvGrpSpPr>
          <p:grpSpPr>
            <a:xfrm>
              <a:off x="6240485" y="2427965"/>
              <a:ext cx="883920" cy="746433"/>
              <a:chOff x="6858000" y="4577396"/>
              <a:chExt cx="883920" cy="746433"/>
            </a:xfrm>
          </p:grpSpPr>
          <p:sp>
            <p:nvSpPr>
              <p:cNvPr id="196" name="円/楕円 195"/>
              <p:cNvSpPr/>
              <p:nvPr/>
            </p:nvSpPr>
            <p:spPr>
              <a:xfrm>
                <a:off x="6858000" y="4653280"/>
                <a:ext cx="223520" cy="233680"/>
              </a:xfrm>
              <a:prstGeom prst="ellipse">
                <a:avLst/>
              </a:prstGeom>
              <a:solidFill>
                <a:srgbClr val="00B050"/>
              </a:solidFill>
            </p:spPr>
            <p:txBody>
              <a:bodyPr rtlCol="0" anchor="ctr"/>
              <a:lstStyle/>
              <a:p>
                <a:pPr algn="ctr"/>
                <a:endParaRPr lang="ja-JP" altLang="en-US">
                  <a:noFill/>
                </a:endParaRPr>
              </a:p>
            </p:txBody>
          </p:sp>
          <p:sp>
            <p:nvSpPr>
              <p:cNvPr id="197" name="円/楕円 196"/>
              <p:cNvSpPr/>
              <p:nvPr/>
            </p:nvSpPr>
            <p:spPr>
              <a:xfrm>
                <a:off x="7518400" y="4653280"/>
                <a:ext cx="223520" cy="233680"/>
              </a:xfrm>
              <a:prstGeom prst="ellipse">
                <a:avLst/>
              </a:prstGeom>
              <a:solidFill>
                <a:srgbClr val="FF0000"/>
              </a:solidFill>
            </p:spPr>
            <p:txBody>
              <a:bodyPr rtlCol="0" anchor="ctr"/>
              <a:lstStyle/>
              <a:p>
                <a:pPr algn="ctr"/>
                <a:endParaRPr lang="ja-JP" altLang="en-US">
                  <a:noFill/>
                </a:endParaRPr>
              </a:p>
            </p:txBody>
          </p:sp>
          <p:cxnSp>
            <p:nvCxnSpPr>
              <p:cNvPr id="198" name="直線コネクタ 197"/>
              <p:cNvCxnSpPr/>
              <p:nvPr/>
            </p:nvCxnSpPr>
            <p:spPr>
              <a:xfrm flipV="1">
                <a:off x="7299960" y="4783080"/>
                <a:ext cx="0" cy="24829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199" name="円/楕円 198"/>
              <p:cNvSpPr/>
              <p:nvPr/>
            </p:nvSpPr>
            <p:spPr>
              <a:xfrm>
                <a:off x="7127240" y="4937749"/>
                <a:ext cx="345440" cy="386080"/>
              </a:xfrm>
              <a:prstGeom prst="ellipse">
                <a:avLst/>
              </a:prstGeom>
              <a:solidFill>
                <a:srgbClr val="0000FF"/>
              </a:solidFill>
            </p:spPr>
            <p:txBody>
              <a:bodyPr rtlCol="0" anchor="ctr"/>
              <a:lstStyle/>
              <a:p>
                <a:pPr algn="ctr"/>
                <a:endParaRPr lang="ja-JP" altLang="en-US">
                  <a:noFill/>
                </a:endParaRPr>
              </a:p>
            </p:txBody>
          </p:sp>
          <p:cxnSp>
            <p:nvCxnSpPr>
              <p:cNvPr id="200" name="直線矢印コネクタ 199"/>
              <p:cNvCxnSpPr/>
              <p:nvPr/>
            </p:nvCxnSpPr>
            <p:spPr>
              <a:xfrm flipV="1">
                <a:off x="6969760" y="4587556"/>
                <a:ext cx="0" cy="32035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直線矢印コネクタ 200"/>
              <p:cNvCxnSpPr/>
              <p:nvPr/>
            </p:nvCxnSpPr>
            <p:spPr>
              <a:xfrm>
                <a:off x="7620000" y="4577396"/>
                <a:ext cx="0" cy="32035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2" name="直線矢印コネクタ 201"/>
              <p:cNvCxnSpPr/>
              <p:nvPr/>
            </p:nvCxnSpPr>
            <p:spPr>
              <a:xfrm flipV="1">
                <a:off x="7305040" y="4978389"/>
                <a:ext cx="0" cy="32035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13" name="グループ化 212"/>
          <p:cNvGrpSpPr/>
          <p:nvPr/>
        </p:nvGrpSpPr>
        <p:grpSpPr>
          <a:xfrm>
            <a:off x="7412195" y="2224236"/>
            <a:ext cx="701040" cy="1048400"/>
            <a:chOff x="7894191" y="3596202"/>
            <a:chExt cx="701040" cy="1048400"/>
          </a:xfrm>
        </p:grpSpPr>
        <p:cxnSp>
          <p:nvCxnSpPr>
            <p:cNvPr id="214" name="曲線コネクタ 213"/>
            <p:cNvCxnSpPr/>
            <p:nvPr/>
          </p:nvCxnSpPr>
          <p:spPr>
            <a:xfrm rot="8100000" flipH="1">
              <a:off x="8076840" y="3865422"/>
              <a:ext cx="359087" cy="315623"/>
            </a:xfrm>
            <a:prstGeom prst="curvedConnector3">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215" name="グループ化 214"/>
            <p:cNvGrpSpPr/>
            <p:nvPr/>
          </p:nvGrpSpPr>
          <p:grpSpPr>
            <a:xfrm>
              <a:off x="7894191" y="3596202"/>
              <a:ext cx="701040" cy="1048400"/>
              <a:chOff x="7965441" y="5244627"/>
              <a:chExt cx="701040" cy="1048400"/>
            </a:xfrm>
          </p:grpSpPr>
          <p:sp>
            <p:nvSpPr>
              <p:cNvPr id="216" name="円/楕円 215"/>
              <p:cNvSpPr/>
              <p:nvPr/>
            </p:nvSpPr>
            <p:spPr>
              <a:xfrm>
                <a:off x="7965441" y="5320511"/>
                <a:ext cx="223520" cy="233680"/>
              </a:xfrm>
              <a:prstGeom prst="ellipse">
                <a:avLst/>
              </a:prstGeom>
              <a:solidFill>
                <a:srgbClr val="00B050"/>
              </a:solidFill>
            </p:spPr>
            <p:txBody>
              <a:bodyPr rtlCol="0" anchor="ctr"/>
              <a:lstStyle/>
              <a:p>
                <a:pPr algn="ctr"/>
                <a:endParaRPr lang="ja-JP" altLang="en-US">
                  <a:noFill/>
                </a:endParaRPr>
              </a:p>
            </p:txBody>
          </p:sp>
          <p:sp>
            <p:nvSpPr>
              <p:cNvPr id="217" name="円/楕円 216"/>
              <p:cNvSpPr/>
              <p:nvPr/>
            </p:nvSpPr>
            <p:spPr>
              <a:xfrm>
                <a:off x="8442961" y="5320511"/>
                <a:ext cx="223520" cy="233680"/>
              </a:xfrm>
              <a:prstGeom prst="ellipse">
                <a:avLst/>
              </a:prstGeom>
              <a:solidFill>
                <a:srgbClr val="FF0000"/>
              </a:solidFill>
            </p:spPr>
            <p:txBody>
              <a:bodyPr rtlCol="0" anchor="ctr"/>
              <a:lstStyle/>
              <a:p>
                <a:pPr algn="ctr"/>
                <a:endParaRPr lang="ja-JP" altLang="en-US">
                  <a:noFill/>
                </a:endParaRPr>
              </a:p>
            </p:txBody>
          </p:sp>
          <p:cxnSp>
            <p:nvCxnSpPr>
              <p:cNvPr id="218" name="直線コネクタ 217"/>
              <p:cNvCxnSpPr>
                <a:stCxn id="216" idx="6"/>
                <a:endCxn id="217" idx="2"/>
              </p:cNvCxnSpPr>
              <p:nvPr/>
            </p:nvCxnSpPr>
            <p:spPr>
              <a:xfrm>
                <a:off x="8188961" y="5437351"/>
                <a:ext cx="254000" cy="0"/>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sp>
            <p:nvSpPr>
              <p:cNvPr id="219" name="円/楕円 218"/>
              <p:cNvSpPr/>
              <p:nvPr/>
            </p:nvSpPr>
            <p:spPr>
              <a:xfrm>
                <a:off x="8143241" y="5906947"/>
                <a:ext cx="345440" cy="386080"/>
              </a:xfrm>
              <a:prstGeom prst="ellipse">
                <a:avLst/>
              </a:prstGeom>
              <a:solidFill>
                <a:srgbClr val="0000FF"/>
              </a:solidFill>
            </p:spPr>
            <p:txBody>
              <a:bodyPr rtlCol="0" anchor="ctr"/>
              <a:lstStyle/>
              <a:p>
                <a:pPr algn="ctr"/>
                <a:endParaRPr lang="ja-JP" altLang="en-US">
                  <a:noFill/>
                </a:endParaRPr>
              </a:p>
            </p:txBody>
          </p:sp>
          <p:cxnSp>
            <p:nvCxnSpPr>
              <p:cNvPr id="220" name="直線矢印コネクタ 219"/>
              <p:cNvCxnSpPr/>
              <p:nvPr/>
            </p:nvCxnSpPr>
            <p:spPr>
              <a:xfrm flipV="1">
                <a:off x="8077201" y="5254787"/>
                <a:ext cx="0" cy="32035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1" name="直線矢印コネクタ 220"/>
              <p:cNvCxnSpPr/>
              <p:nvPr/>
            </p:nvCxnSpPr>
            <p:spPr>
              <a:xfrm flipV="1">
                <a:off x="8544561" y="5244627"/>
                <a:ext cx="0" cy="32035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2" name="直線矢印コネクタ 221"/>
              <p:cNvCxnSpPr/>
              <p:nvPr/>
            </p:nvCxnSpPr>
            <p:spPr>
              <a:xfrm flipV="1">
                <a:off x="8321041" y="5947587"/>
                <a:ext cx="0" cy="32035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0" name="テキスト ボックス 29"/>
          <p:cNvSpPr txBox="1"/>
          <p:nvPr/>
        </p:nvSpPr>
        <p:spPr>
          <a:xfrm>
            <a:off x="697945" y="6167641"/>
            <a:ext cx="1183337" cy="461665"/>
          </a:xfrm>
          <a:prstGeom prst="rect">
            <a:avLst/>
          </a:prstGeom>
          <a:noFill/>
        </p:spPr>
        <p:txBody>
          <a:bodyPr wrap="none" rtlCol="0">
            <a:spAutoFit/>
          </a:bodyPr>
          <a:lstStyle/>
          <a:p>
            <a:r>
              <a:rPr lang="en-US" altLang="ja-JP" sz="2400" i="1" dirty="0" err="1" smtClean="0">
                <a:solidFill>
                  <a:schemeClr val="bg1"/>
                </a:solidFill>
              </a:rPr>
              <a:t>m</a:t>
            </a:r>
            <a:r>
              <a:rPr kumimoji="1" lang="en-US" altLang="ja-JP" sz="2400" i="1" baseline="-25000" dirty="0" err="1" smtClean="0">
                <a:solidFill>
                  <a:schemeClr val="bg1"/>
                </a:solidFill>
              </a:rPr>
              <a:t>Q</a:t>
            </a:r>
            <a:r>
              <a:rPr kumimoji="1" lang="en-US" altLang="ja-JP" sz="2400" i="1" baseline="-25000" dirty="0" smtClean="0">
                <a:solidFill>
                  <a:schemeClr val="bg1"/>
                </a:solidFill>
              </a:rPr>
              <a:t> </a:t>
            </a:r>
            <a:r>
              <a:rPr kumimoji="1" lang="en-US" altLang="ja-JP" sz="2400" i="1" dirty="0" smtClean="0">
                <a:solidFill>
                  <a:schemeClr val="bg1"/>
                </a:solidFill>
              </a:rPr>
              <a:t>= </a:t>
            </a:r>
            <a:r>
              <a:rPr kumimoji="1" lang="en-US" altLang="ja-JP" sz="2400" i="1" dirty="0" err="1" smtClean="0">
                <a:solidFill>
                  <a:schemeClr val="bg1"/>
                </a:solidFill>
              </a:rPr>
              <a:t>m</a:t>
            </a:r>
            <a:r>
              <a:rPr kumimoji="1" lang="en-US" altLang="ja-JP" sz="2400" i="1" baseline="-25000" dirty="0" err="1" smtClean="0">
                <a:solidFill>
                  <a:schemeClr val="bg1"/>
                </a:solidFill>
              </a:rPr>
              <a:t>q</a:t>
            </a:r>
            <a:endParaRPr kumimoji="1" lang="ja-JP" altLang="en-US" sz="2400" i="1" baseline="-25000" dirty="0">
              <a:solidFill>
                <a:schemeClr val="bg1"/>
              </a:solidFill>
            </a:endParaRPr>
          </a:p>
        </p:txBody>
      </p:sp>
      <p:sp>
        <p:nvSpPr>
          <p:cNvPr id="224" name="テキスト ボックス 223"/>
          <p:cNvSpPr txBox="1"/>
          <p:nvPr/>
        </p:nvSpPr>
        <p:spPr>
          <a:xfrm>
            <a:off x="4258563" y="6165661"/>
            <a:ext cx="1183337" cy="461665"/>
          </a:xfrm>
          <a:prstGeom prst="rect">
            <a:avLst/>
          </a:prstGeom>
          <a:noFill/>
        </p:spPr>
        <p:txBody>
          <a:bodyPr wrap="none" rtlCol="0">
            <a:spAutoFit/>
          </a:bodyPr>
          <a:lstStyle/>
          <a:p>
            <a:r>
              <a:rPr lang="en-US" altLang="ja-JP" sz="2400" i="1" dirty="0" err="1" smtClean="0">
                <a:solidFill>
                  <a:schemeClr val="bg1"/>
                </a:solidFill>
              </a:rPr>
              <a:t>m</a:t>
            </a:r>
            <a:r>
              <a:rPr kumimoji="1" lang="en-US" altLang="ja-JP" sz="2400" i="1" baseline="-25000" dirty="0" err="1" smtClean="0">
                <a:solidFill>
                  <a:schemeClr val="bg1"/>
                </a:solidFill>
              </a:rPr>
              <a:t>Q</a:t>
            </a:r>
            <a:r>
              <a:rPr kumimoji="1" lang="en-US" altLang="ja-JP" sz="2400" i="1" baseline="-25000" dirty="0" smtClean="0">
                <a:solidFill>
                  <a:schemeClr val="bg1"/>
                </a:solidFill>
              </a:rPr>
              <a:t> </a:t>
            </a:r>
            <a:r>
              <a:rPr kumimoji="1" lang="en-US" altLang="ja-JP" sz="2400" i="1" dirty="0" smtClean="0">
                <a:solidFill>
                  <a:schemeClr val="bg1"/>
                </a:solidFill>
              </a:rPr>
              <a:t>&gt; </a:t>
            </a:r>
            <a:r>
              <a:rPr kumimoji="1" lang="en-US" altLang="ja-JP" sz="2400" i="1" dirty="0" err="1" smtClean="0">
                <a:solidFill>
                  <a:schemeClr val="bg1"/>
                </a:solidFill>
              </a:rPr>
              <a:t>m</a:t>
            </a:r>
            <a:r>
              <a:rPr kumimoji="1" lang="en-US" altLang="ja-JP" sz="2400" i="1" baseline="-25000" dirty="0" err="1" smtClean="0">
                <a:solidFill>
                  <a:schemeClr val="bg1"/>
                </a:solidFill>
              </a:rPr>
              <a:t>q</a:t>
            </a:r>
            <a:endParaRPr kumimoji="1" lang="ja-JP" altLang="en-US" sz="2400" i="1" baseline="-25000" dirty="0">
              <a:solidFill>
                <a:schemeClr val="bg1"/>
              </a:solidFill>
            </a:endParaRPr>
          </a:p>
        </p:txBody>
      </p:sp>
      <p:sp>
        <p:nvSpPr>
          <p:cNvPr id="120" name="正方形/長方形 119"/>
          <p:cNvSpPr/>
          <p:nvPr/>
        </p:nvSpPr>
        <p:spPr>
          <a:xfrm>
            <a:off x="3937633" y="2160988"/>
            <a:ext cx="1580882" cy="646331"/>
          </a:xfrm>
          <a:prstGeom prst="rect">
            <a:avLst/>
          </a:prstGeom>
        </p:spPr>
        <p:txBody>
          <a:bodyPr wrap="none">
            <a:spAutoFit/>
          </a:bodyPr>
          <a:lstStyle/>
          <a:p>
            <a:pPr algn="ctr"/>
            <a:r>
              <a:rPr lang="en-US" altLang="ja-JP" b="1" dirty="0" smtClean="0">
                <a:solidFill>
                  <a:srgbClr val="FFFF00"/>
                </a:solidFill>
              </a:rPr>
              <a:t>λ</a:t>
            </a:r>
            <a:r>
              <a:rPr lang="en-US" altLang="ja-JP" b="1" dirty="0" smtClean="0">
                <a:solidFill>
                  <a:schemeClr val="bg1"/>
                </a:solidFill>
              </a:rPr>
              <a:t>/</a:t>
            </a:r>
            <a:r>
              <a:rPr lang="en-US" altLang="ja-JP" b="1" dirty="0" smtClean="0">
                <a:solidFill>
                  <a:srgbClr val="00FFFF"/>
                </a:solidFill>
              </a:rPr>
              <a:t>ρ</a:t>
            </a:r>
            <a:r>
              <a:rPr lang="en-US" altLang="ja-JP" b="1" dirty="0" smtClean="0">
                <a:solidFill>
                  <a:schemeClr val="bg1"/>
                </a:solidFill>
              </a:rPr>
              <a:t> mode split</a:t>
            </a:r>
          </a:p>
          <a:p>
            <a:pPr algn="ctr"/>
            <a:r>
              <a:rPr lang="en-US" altLang="ja-JP" b="1" dirty="0" smtClean="0">
                <a:solidFill>
                  <a:prstClr val="white"/>
                </a:solidFill>
              </a:rPr>
              <a:t>(Isotope shift)</a:t>
            </a:r>
            <a:endParaRPr lang="ja-JP" altLang="en-US" b="1" dirty="0">
              <a:solidFill>
                <a:prstClr val="white"/>
              </a:solidFill>
            </a:endParaRPr>
          </a:p>
        </p:txBody>
      </p:sp>
      <p:sp>
        <p:nvSpPr>
          <p:cNvPr id="121" name="テキスト ボックス 120"/>
          <p:cNvSpPr txBox="1"/>
          <p:nvPr/>
        </p:nvSpPr>
        <p:spPr>
          <a:xfrm>
            <a:off x="6138008" y="1710995"/>
            <a:ext cx="1119217" cy="400110"/>
          </a:xfrm>
          <a:prstGeom prst="rect">
            <a:avLst/>
          </a:prstGeom>
          <a:noFill/>
          <a:ln>
            <a:noFill/>
          </a:ln>
        </p:spPr>
        <p:txBody>
          <a:bodyPr wrap="none" rtlCol="0">
            <a:spAutoFit/>
          </a:bodyPr>
          <a:lstStyle/>
          <a:p>
            <a:r>
              <a:rPr lang="en-US" altLang="ja-JP" sz="2000" b="1" dirty="0" smtClean="0">
                <a:solidFill>
                  <a:prstClr val="white"/>
                </a:solidFill>
                <a:latin typeface="Symbol" pitchFamily="18" charset="2"/>
              </a:rPr>
              <a:t>+ </a:t>
            </a:r>
            <a:r>
              <a:rPr lang="en-US" altLang="ja-JP" sz="2000" b="1" dirty="0" err="1" smtClean="0">
                <a:solidFill>
                  <a:prstClr val="white"/>
                </a:solidFill>
                <a:latin typeface="Symbol" pitchFamily="18" charset="2"/>
              </a:rPr>
              <a:t>S</a:t>
            </a:r>
            <a:r>
              <a:rPr lang="en-US" altLang="ja-JP" sz="2000" b="1" baseline="-25000" dirty="0" err="1" smtClean="0">
                <a:solidFill>
                  <a:prstClr val="white"/>
                </a:solidFill>
              </a:rPr>
              <a:t>ij</a:t>
            </a:r>
            <a:r>
              <a:rPr lang="en-US" altLang="ja-JP" sz="2000" b="1" baseline="-25000" dirty="0" smtClean="0">
                <a:solidFill>
                  <a:prstClr val="white"/>
                </a:solidFill>
              </a:rPr>
              <a:t> </a:t>
            </a:r>
            <a:r>
              <a:rPr lang="en-US" altLang="ja-JP" sz="2000" b="1" dirty="0" err="1" smtClean="0">
                <a:solidFill>
                  <a:prstClr val="white"/>
                </a:solidFill>
                <a:latin typeface="Symbol" pitchFamily="18" charset="2"/>
              </a:rPr>
              <a:t>s</a:t>
            </a:r>
            <a:r>
              <a:rPr lang="en-US" altLang="ja-JP" sz="2000" b="1" baseline="-25000" dirty="0" err="1" smtClean="0">
                <a:solidFill>
                  <a:prstClr val="white"/>
                </a:solidFill>
              </a:rPr>
              <a:t>i</a:t>
            </a:r>
            <a:r>
              <a:rPr lang="en-US" altLang="ja-JP" sz="2000" b="1" dirty="0" err="1" smtClean="0">
                <a:solidFill>
                  <a:prstClr val="white"/>
                </a:solidFill>
                <a:latin typeface="Symbol" pitchFamily="18" charset="2"/>
              </a:rPr>
              <a:t>s</a:t>
            </a:r>
            <a:r>
              <a:rPr lang="en-US" altLang="ja-JP" sz="2000" b="1" baseline="-25000" dirty="0" err="1" smtClean="0">
                <a:solidFill>
                  <a:prstClr val="white"/>
                </a:solidFill>
              </a:rPr>
              <a:t>j</a:t>
            </a:r>
            <a:r>
              <a:rPr lang="en-US" altLang="ja-JP" sz="2000" b="1" dirty="0" smtClean="0">
                <a:solidFill>
                  <a:prstClr val="white"/>
                </a:solidFill>
              </a:rPr>
              <a:t> </a:t>
            </a:r>
            <a:endParaRPr lang="ja-JP" altLang="en-US" sz="2000" b="1" dirty="0">
              <a:solidFill>
                <a:prstClr val="white"/>
              </a:solidFill>
            </a:endParaRPr>
          </a:p>
        </p:txBody>
      </p:sp>
    </p:spTree>
    <p:extLst>
      <p:ext uri="{BB962C8B-B14F-4D97-AF65-F5344CB8AC3E}">
        <p14:creationId xmlns:p14="http://schemas.microsoft.com/office/powerpoint/2010/main" val="113759817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 name="コンテンツ プレースホルダー 83"/>
          <p:cNvGraphicFramePr>
            <a:graphicFrameLocks noGrp="1"/>
          </p:cNvGraphicFramePr>
          <p:nvPr>
            <p:ph idx="1"/>
            <p:extLst>
              <p:ext uri="{D42A27DB-BD31-4B8C-83A1-F6EECF244321}">
                <p14:modId xmlns:p14="http://schemas.microsoft.com/office/powerpoint/2010/main" val="167321916"/>
              </p:ext>
            </p:extLst>
          </p:nvPr>
        </p:nvGraphicFramePr>
        <p:xfrm>
          <a:off x="2147938" y="1698246"/>
          <a:ext cx="4722762" cy="4283453"/>
        </p:xfrm>
        <a:graphic>
          <a:graphicData uri="http://schemas.openxmlformats.org/drawingml/2006/chart">
            <c:chart xmlns:c="http://schemas.openxmlformats.org/drawingml/2006/chart" xmlns:r="http://schemas.openxmlformats.org/officeDocument/2006/relationships" r:id="rId3"/>
          </a:graphicData>
        </a:graphic>
      </p:graphicFrame>
      <p:sp>
        <p:nvSpPr>
          <p:cNvPr id="2" name="タイトル 1"/>
          <p:cNvSpPr>
            <a:spLocks noGrp="1"/>
          </p:cNvSpPr>
          <p:nvPr>
            <p:ph type="title"/>
          </p:nvPr>
        </p:nvSpPr>
        <p:spPr>
          <a:xfrm>
            <a:off x="488768" y="91356"/>
            <a:ext cx="8427308" cy="1143000"/>
          </a:xfrm>
        </p:spPr>
        <p:txBody>
          <a:bodyPr/>
          <a:lstStyle/>
          <a:p>
            <a:r>
              <a:rPr lang="en-US" altLang="ja-JP" sz="4000" dirty="0" smtClean="0">
                <a:solidFill>
                  <a:schemeClr val="bg1"/>
                </a:solidFill>
              </a:rPr>
              <a:t>Baryon spectroscopy in different flavors</a:t>
            </a:r>
            <a:endParaRPr kumimoji="1" lang="ja-JP" altLang="en-US" sz="4000" dirty="0">
              <a:solidFill>
                <a:schemeClr val="bg1"/>
              </a:solidFill>
            </a:endParaRPr>
          </a:p>
        </p:txBody>
      </p:sp>
      <p:sp>
        <p:nvSpPr>
          <p:cNvPr id="4" name="スライド番号プレースホルダー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82</a:t>
            </a:fld>
            <a:endParaRPr lang="ja-JP" altLang="en-US" dirty="0">
              <a:solidFill>
                <a:prstClr val="black">
                  <a:tint val="75000"/>
                </a:prstClr>
              </a:solidFill>
            </a:endParaRPr>
          </a:p>
        </p:txBody>
      </p:sp>
      <p:cxnSp>
        <p:nvCxnSpPr>
          <p:cNvPr id="28" name="直線コネクタ 27"/>
          <p:cNvCxnSpPr/>
          <p:nvPr/>
        </p:nvCxnSpPr>
        <p:spPr>
          <a:xfrm>
            <a:off x="4392529" y="1907493"/>
            <a:ext cx="0" cy="3200400"/>
          </a:xfrm>
          <a:prstGeom prst="line">
            <a:avLst/>
          </a:prstGeom>
          <a:ln w="15875">
            <a:solidFill>
              <a:srgbClr val="FF00FF"/>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3308651" y="1418074"/>
            <a:ext cx="304892" cy="461665"/>
          </a:xfrm>
          <a:prstGeom prst="rect">
            <a:avLst/>
          </a:prstGeom>
          <a:noFill/>
        </p:spPr>
        <p:txBody>
          <a:bodyPr wrap="none" rtlCol="0">
            <a:spAutoFit/>
          </a:bodyPr>
          <a:lstStyle/>
          <a:p>
            <a:r>
              <a:rPr kumimoji="1" lang="en-US" altLang="ja-JP" sz="2400" i="1" dirty="0" smtClean="0">
                <a:solidFill>
                  <a:schemeClr val="bg1"/>
                </a:solidFill>
              </a:rPr>
              <a:t>s</a:t>
            </a:r>
            <a:endParaRPr kumimoji="1" lang="ja-JP" altLang="en-US" sz="2400" i="1" dirty="0">
              <a:solidFill>
                <a:schemeClr val="bg1"/>
              </a:solidFill>
            </a:endParaRPr>
          </a:p>
        </p:txBody>
      </p:sp>
      <p:sp>
        <p:nvSpPr>
          <p:cNvPr id="31" name="テキスト ボックス 30"/>
          <p:cNvSpPr txBox="1"/>
          <p:nvPr/>
        </p:nvSpPr>
        <p:spPr>
          <a:xfrm>
            <a:off x="4176867" y="1405936"/>
            <a:ext cx="314510" cy="461665"/>
          </a:xfrm>
          <a:prstGeom prst="rect">
            <a:avLst/>
          </a:prstGeom>
          <a:noFill/>
        </p:spPr>
        <p:txBody>
          <a:bodyPr wrap="none" rtlCol="0">
            <a:spAutoFit/>
          </a:bodyPr>
          <a:lstStyle/>
          <a:p>
            <a:r>
              <a:rPr lang="en-US" altLang="ja-JP" sz="2400" i="1" dirty="0">
                <a:solidFill>
                  <a:schemeClr val="bg1"/>
                </a:solidFill>
              </a:rPr>
              <a:t>c</a:t>
            </a:r>
            <a:endParaRPr kumimoji="1" lang="ja-JP" altLang="en-US" sz="2400" i="1" dirty="0">
              <a:solidFill>
                <a:schemeClr val="bg1"/>
              </a:solidFill>
            </a:endParaRPr>
          </a:p>
        </p:txBody>
      </p:sp>
      <p:sp>
        <p:nvSpPr>
          <p:cNvPr id="33" name="テキスト ボックス 32"/>
          <p:cNvSpPr txBox="1"/>
          <p:nvPr/>
        </p:nvSpPr>
        <p:spPr>
          <a:xfrm>
            <a:off x="889098" y="5922063"/>
            <a:ext cx="4005057" cy="646331"/>
          </a:xfrm>
          <a:prstGeom prst="rect">
            <a:avLst/>
          </a:prstGeom>
          <a:noFill/>
          <a:ln>
            <a:solidFill>
              <a:schemeClr val="bg1"/>
            </a:solidFill>
          </a:ln>
        </p:spPr>
        <p:txBody>
          <a:bodyPr wrap="square" rtlCol="0">
            <a:spAutoFit/>
          </a:bodyPr>
          <a:lstStyle/>
          <a:p>
            <a:r>
              <a:rPr lang="en-US" altLang="ja-JP" dirty="0" smtClean="0">
                <a:solidFill>
                  <a:schemeClr val="bg1"/>
                </a:solidFill>
              </a:rPr>
              <a:t>non-rel. QM:</a:t>
            </a:r>
            <a:r>
              <a:rPr lang="en-US" altLang="ja-JP" i="1" dirty="0" smtClean="0">
                <a:solidFill>
                  <a:schemeClr val="bg1"/>
                </a:solidFill>
              </a:rPr>
              <a:t>H=H</a:t>
            </a:r>
            <a:r>
              <a:rPr lang="en-US" altLang="ja-JP" i="1" baseline="-25000" dirty="0" smtClean="0">
                <a:solidFill>
                  <a:schemeClr val="bg1"/>
                </a:solidFill>
              </a:rPr>
              <a:t>0 </a:t>
            </a:r>
            <a:r>
              <a:rPr lang="en-US" altLang="ja-JP" dirty="0" smtClean="0">
                <a:solidFill>
                  <a:schemeClr val="bg1"/>
                </a:solidFill>
              </a:rPr>
              <a:t>+</a:t>
            </a:r>
            <a:r>
              <a:rPr lang="en-US" altLang="ja-JP" i="1" dirty="0" err="1" smtClean="0">
                <a:solidFill>
                  <a:schemeClr val="bg1"/>
                </a:solidFill>
              </a:rPr>
              <a:t>V</a:t>
            </a:r>
            <a:r>
              <a:rPr lang="en-US" altLang="ja-JP" i="1" baseline="-25000" dirty="0" err="1" smtClean="0">
                <a:solidFill>
                  <a:schemeClr val="bg1"/>
                </a:solidFill>
              </a:rPr>
              <a:t>conf</a:t>
            </a:r>
            <a:r>
              <a:rPr lang="en-US" altLang="ja-JP" i="1" baseline="-25000" dirty="0" smtClean="0">
                <a:solidFill>
                  <a:schemeClr val="bg1"/>
                </a:solidFill>
              </a:rPr>
              <a:t> </a:t>
            </a:r>
            <a:r>
              <a:rPr lang="en-US" altLang="ja-JP" dirty="0" smtClean="0">
                <a:solidFill>
                  <a:schemeClr val="bg1"/>
                </a:solidFill>
              </a:rPr>
              <a:t>+</a:t>
            </a:r>
            <a:r>
              <a:rPr lang="en-US" altLang="ja-JP" i="1" dirty="0" smtClean="0">
                <a:solidFill>
                  <a:schemeClr val="bg1"/>
                </a:solidFill>
              </a:rPr>
              <a:t>V</a:t>
            </a:r>
            <a:r>
              <a:rPr lang="en-US" altLang="ja-JP" i="1" baseline="-25000" dirty="0" smtClean="0">
                <a:solidFill>
                  <a:schemeClr val="bg1"/>
                </a:solidFill>
              </a:rPr>
              <a:t>SS</a:t>
            </a:r>
            <a:r>
              <a:rPr lang="en-US" altLang="ja-JP" dirty="0" smtClean="0">
                <a:solidFill>
                  <a:schemeClr val="bg1"/>
                </a:solidFill>
              </a:rPr>
              <a:t>+</a:t>
            </a:r>
            <a:r>
              <a:rPr lang="en-US" altLang="ja-JP" i="1" dirty="0" smtClean="0">
                <a:solidFill>
                  <a:schemeClr val="bg1"/>
                </a:solidFill>
              </a:rPr>
              <a:t>V</a:t>
            </a:r>
            <a:r>
              <a:rPr lang="en-US" altLang="ja-JP" i="1" baseline="-25000" dirty="0" smtClean="0">
                <a:solidFill>
                  <a:schemeClr val="bg1"/>
                </a:solidFill>
              </a:rPr>
              <a:t>LS</a:t>
            </a:r>
            <a:r>
              <a:rPr lang="en-US" altLang="ja-JP" dirty="0" smtClean="0">
                <a:solidFill>
                  <a:schemeClr val="bg1"/>
                </a:solidFill>
              </a:rPr>
              <a:t>+</a:t>
            </a:r>
            <a:r>
              <a:rPr lang="en-US" altLang="ja-JP" i="1" dirty="0" smtClean="0">
                <a:solidFill>
                  <a:schemeClr val="bg1"/>
                </a:solidFill>
              </a:rPr>
              <a:t>V</a:t>
            </a:r>
            <a:r>
              <a:rPr lang="en-US" altLang="ja-JP" i="1" baseline="-25000" dirty="0">
                <a:solidFill>
                  <a:schemeClr val="bg1"/>
                </a:solidFill>
              </a:rPr>
              <a:t>T</a:t>
            </a:r>
            <a:endParaRPr lang="en-US" altLang="ja-JP" dirty="0">
              <a:solidFill>
                <a:schemeClr val="bg1"/>
              </a:solidFill>
              <a:latin typeface="Symbol" panose="05050102010706020507" pitchFamily="18" charset="2"/>
            </a:endParaRPr>
          </a:p>
          <a:p>
            <a:r>
              <a:rPr lang="en-US" altLang="ja-JP" dirty="0" smtClean="0">
                <a:solidFill>
                  <a:srgbClr val="FFFF00"/>
                </a:solidFill>
                <a:latin typeface="Symbol" panose="05050102010706020507" pitchFamily="18" charset="2"/>
              </a:rPr>
              <a:t>r-l</a:t>
            </a:r>
            <a:r>
              <a:rPr lang="en-US" altLang="ja-JP" dirty="0" smtClean="0">
                <a:solidFill>
                  <a:srgbClr val="FFFF00"/>
                </a:solidFill>
              </a:rPr>
              <a:t> mixing  (cal. By T. Yoshida)</a:t>
            </a:r>
            <a:endParaRPr kumimoji="1" lang="ja-JP" altLang="en-US" dirty="0">
              <a:solidFill>
                <a:srgbClr val="FFFF00"/>
              </a:solidFill>
            </a:endParaRPr>
          </a:p>
        </p:txBody>
      </p:sp>
      <p:grpSp>
        <p:nvGrpSpPr>
          <p:cNvPr id="57" name="グループ化 56"/>
          <p:cNvGrpSpPr/>
          <p:nvPr/>
        </p:nvGrpSpPr>
        <p:grpSpPr>
          <a:xfrm>
            <a:off x="4389406" y="2101668"/>
            <a:ext cx="4799141" cy="3280467"/>
            <a:chOff x="4519935" y="2082523"/>
            <a:chExt cx="4799141" cy="4209678"/>
          </a:xfrm>
        </p:grpSpPr>
        <p:cxnSp>
          <p:nvCxnSpPr>
            <p:cNvPr id="60" name="直線コネクタ 59"/>
            <p:cNvCxnSpPr/>
            <p:nvPr/>
          </p:nvCxnSpPr>
          <p:spPr>
            <a:xfrm>
              <a:off x="7281828" y="5917342"/>
              <a:ext cx="115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a:off x="7281828" y="5054842"/>
              <a:ext cx="115200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a:off x="7287965" y="4710087"/>
              <a:ext cx="115200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a:off x="7281828" y="4260115"/>
              <a:ext cx="115200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7281828" y="3108805"/>
              <a:ext cx="1152000" cy="0"/>
            </a:xfrm>
            <a:prstGeom prst="line">
              <a:avLst/>
            </a:prstGeom>
            <a:ln w="38100">
              <a:solidFill>
                <a:srgbClr val="00FF00"/>
              </a:solidFill>
              <a:prstDash val="sysDot"/>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a:off x="7293974" y="3233640"/>
              <a:ext cx="720000" cy="0"/>
            </a:xfrm>
            <a:prstGeom prst="line">
              <a:avLst/>
            </a:prstGeom>
            <a:ln w="38100">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a:off x="7281828" y="2768176"/>
              <a:ext cx="720000" cy="0"/>
            </a:xfrm>
            <a:prstGeom prst="line">
              <a:avLst/>
            </a:prstGeom>
            <a:ln w="38100">
              <a:solidFill>
                <a:srgbClr val="00FFFF"/>
              </a:solidFill>
              <a:prstDash val="sysDot"/>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a:off x="7281700" y="2568953"/>
              <a:ext cx="1152000" cy="0"/>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a:xfrm>
              <a:off x="7269554" y="2882760"/>
              <a:ext cx="1152000" cy="0"/>
            </a:xfrm>
            <a:prstGeom prst="line">
              <a:avLst/>
            </a:prstGeom>
            <a:ln w="38100">
              <a:solidFill>
                <a:srgbClr val="00FFFF"/>
              </a:solidFill>
            </a:ln>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8365922" y="4859731"/>
              <a:ext cx="902811" cy="434451"/>
            </a:xfrm>
            <a:prstGeom prst="rect">
              <a:avLst/>
            </a:prstGeom>
            <a:noFill/>
            <a:ln>
              <a:noFill/>
            </a:ln>
          </p:spPr>
          <p:txBody>
            <a:bodyPr wrap="none" rtlCol="0">
              <a:spAutoFit/>
            </a:bodyPr>
            <a:lstStyle/>
            <a:p>
              <a:r>
                <a:rPr lang="en-US" altLang="ja-JP" sz="1600" b="1" dirty="0" err="1">
                  <a:solidFill>
                    <a:schemeClr val="bg1">
                      <a:lumMod val="75000"/>
                    </a:schemeClr>
                  </a:solidFill>
                  <a:latin typeface="Symbol" panose="05050102010706020507" pitchFamily="18" charset="2"/>
                </a:rPr>
                <a:t>S</a:t>
              </a:r>
              <a:r>
                <a:rPr lang="en-US" altLang="ja-JP" sz="1600" b="1" baseline="-25000" dirty="0" err="1">
                  <a:solidFill>
                    <a:schemeClr val="bg1">
                      <a:lumMod val="75000"/>
                    </a:schemeClr>
                  </a:solidFill>
                </a:rPr>
                <a:t>c</a:t>
              </a:r>
              <a:r>
                <a:rPr lang="en-US" altLang="ja-JP" sz="1600" b="1" dirty="0">
                  <a:solidFill>
                    <a:schemeClr val="bg1">
                      <a:lumMod val="75000"/>
                    </a:schemeClr>
                  </a:solidFill>
                </a:rPr>
                <a:t>(1/2</a:t>
              </a:r>
              <a:r>
                <a:rPr lang="en-US" altLang="ja-JP" sz="1600" b="1" baseline="30000" dirty="0">
                  <a:solidFill>
                    <a:schemeClr val="bg1">
                      <a:lumMod val="75000"/>
                    </a:schemeClr>
                  </a:solidFill>
                </a:rPr>
                <a:t>+</a:t>
              </a:r>
              <a:r>
                <a:rPr lang="en-US" altLang="ja-JP" sz="1600" b="1" dirty="0">
                  <a:solidFill>
                    <a:schemeClr val="bg1">
                      <a:lumMod val="75000"/>
                    </a:schemeClr>
                  </a:solidFill>
                </a:rPr>
                <a:t>) </a:t>
              </a:r>
              <a:endParaRPr lang="ja-JP" altLang="en-US" sz="1600" b="1" dirty="0">
                <a:solidFill>
                  <a:schemeClr val="bg1">
                    <a:lumMod val="75000"/>
                  </a:schemeClr>
                </a:solidFill>
              </a:endParaRPr>
            </a:p>
          </p:txBody>
        </p:sp>
        <p:sp>
          <p:nvSpPr>
            <p:cNvPr id="70" name="テキスト ボックス 69"/>
            <p:cNvSpPr txBox="1"/>
            <p:nvPr/>
          </p:nvSpPr>
          <p:spPr>
            <a:xfrm>
              <a:off x="7307348" y="5953647"/>
              <a:ext cx="872355" cy="338554"/>
            </a:xfrm>
            <a:prstGeom prst="rect">
              <a:avLst/>
            </a:prstGeom>
            <a:noFill/>
            <a:ln>
              <a:noFill/>
            </a:ln>
          </p:spPr>
          <p:txBody>
            <a:bodyPr wrap="none" rtlCol="0">
              <a:spAutoFit/>
            </a:bodyPr>
            <a:lstStyle/>
            <a:p>
              <a:r>
                <a:rPr lang="en-US" altLang="ja-JP" sz="1600" b="1" dirty="0" err="1" smtClean="0">
                  <a:solidFill>
                    <a:schemeClr val="bg1"/>
                  </a:solidFill>
                  <a:latin typeface="Symbol" panose="05050102010706020507" pitchFamily="18" charset="2"/>
                  <a:cs typeface="Times New Roman" panose="02020603050405020304" pitchFamily="18" charset="0"/>
                </a:rPr>
                <a:t>L</a:t>
              </a:r>
              <a:r>
                <a:rPr lang="en-US" altLang="ja-JP" sz="1600" b="1" baseline="-25000" dirty="0" err="1" smtClean="0">
                  <a:solidFill>
                    <a:schemeClr val="bg1"/>
                  </a:solidFill>
                </a:rPr>
                <a:t>c</a:t>
              </a:r>
              <a:r>
                <a:rPr lang="en-US" altLang="ja-JP" sz="1600" b="1" dirty="0" smtClean="0">
                  <a:solidFill>
                    <a:schemeClr val="bg1"/>
                  </a:solidFill>
                </a:rPr>
                <a:t>(1/2</a:t>
              </a:r>
              <a:r>
                <a:rPr lang="en-US" altLang="ja-JP" sz="1600" b="1" baseline="30000" dirty="0">
                  <a:solidFill>
                    <a:schemeClr val="bg1"/>
                  </a:solidFill>
                </a:rPr>
                <a:t>+</a:t>
              </a:r>
              <a:r>
                <a:rPr lang="en-US" altLang="ja-JP" sz="1600" b="1" dirty="0">
                  <a:solidFill>
                    <a:schemeClr val="bg1"/>
                  </a:solidFill>
                </a:rPr>
                <a:t>)</a:t>
              </a:r>
              <a:endParaRPr lang="ja-JP" altLang="en-US" sz="1600" b="1" dirty="0">
                <a:solidFill>
                  <a:schemeClr val="bg1"/>
                </a:solidFill>
              </a:endParaRPr>
            </a:p>
          </p:txBody>
        </p:sp>
        <p:cxnSp>
          <p:nvCxnSpPr>
            <p:cNvPr id="71" name="直線コネクタ 70"/>
            <p:cNvCxnSpPr/>
            <p:nvPr/>
          </p:nvCxnSpPr>
          <p:spPr>
            <a:xfrm>
              <a:off x="4545396" y="5054842"/>
              <a:ext cx="2624478"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4526072" y="4702211"/>
              <a:ext cx="261950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a:off x="4545396" y="4261158"/>
              <a:ext cx="261950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a:off x="4526072" y="2768164"/>
              <a:ext cx="261950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a:off x="4526072" y="3238140"/>
              <a:ext cx="261950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a:off x="4519935" y="3109030"/>
              <a:ext cx="261950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4533122" y="2882760"/>
              <a:ext cx="261950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a:off x="4523843" y="2572863"/>
              <a:ext cx="261950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9" name="テキスト ボックス 78"/>
            <p:cNvSpPr txBox="1"/>
            <p:nvPr/>
          </p:nvSpPr>
          <p:spPr>
            <a:xfrm>
              <a:off x="8365923" y="4457389"/>
              <a:ext cx="902811" cy="434451"/>
            </a:xfrm>
            <a:prstGeom prst="rect">
              <a:avLst/>
            </a:prstGeom>
            <a:noFill/>
            <a:ln>
              <a:noFill/>
            </a:ln>
          </p:spPr>
          <p:txBody>
            <a:bodyPr wrap="none" rtlCol="0">
              <a:spAutoFit/>
            </a:bodyPr>
            <a:lstStyle/>
            <a:p>
              <a:r>
                <a:rPr lang="en-US" altLang="ja-JP" sz="1600" b="1" dirty="0" err="1" smtClean="0">
                  <a:solidFill>
                    <a:schemeClr val="bg1">
                      <a:lumMod val="75000"/>
                    </a:schemeClr>
                  </a:solidFill>
                  <a:latin typeface="Symbol" panose="05050102010706020507" pitchFamily="18" charset="2"/>
                </a:rPr>
                <a:t>S</a:t>
              </a:r>
              <a:r>
                <a:rPr lang="en-US" altLang="ja-JP" sz="1600" b="1" baseline="-25000" dirty="0" err="1" smtClean="0">
                  <a:solidFill>
                    <a:schemeClr val="bg1">
                      <a:lumMod val="75000"/>
                    </a:schemeClr>
                  </a:solidFill>
                </a:rPr>
                <a:t>c</a:t>
              </a:r>
              <a:r>
                <a:rPr lang="en-US" altLang="ja-JP" sz="1600" b="1" dirty="0" smtClean="0">
                  <a:solidFill>
                    <a:schemeClr val="bg1">
                      <a:lumMod val="75000"/>
                    </a:schemeClr>
                  </a:solidFill>
                </a:rPr>
                <a:t>(3/2</a:t>
              </a:r>
              <a:r>
                <a:rPr lang="en-US" altLang="ja-JP" sz="1600" b="1" baseline="30000" dirty="0">
                  <a:solidFill>
                    <a:schemeClr val="bg1">
                      <a:lumMod val="75000"/>
                    </a:schemeClr>
                  </a:solidFill>
                </a:rPr>
                <a:t>+</a:t>
              </a:r>
              <a:r>
                <a:rPr lang="en-US" altLang="ja-JP" sz="1600" b="1" dirty="0">
                  <a:solidFill>
                    <a:schemeClr val="bg1">
                      <a:lumMod val="75000"/>
                    </a:schemeClr>
                  </a:solidFill>
                </a:rPr>
                <a:t>) </a:t>
              </a:r>
              <a:endParaRPr lang="ja-JP" altLang="en-US" sz="1600" b="1" dirty="0">
                <a:solidFill>
                  <a:schemeClr val="bg1">
                    <a:lumMod val="75000"/>
                  </a:schemeClr>
                </a:solidFill>
              </a:endParaRPr>
            </a:p>
          </p:txBody>
        </p:sp>
        <p:sp>
          <p:nvSpPr>
            <p:cNvPr id="80" name="テキスト ボックス 79"/>
            <p:cNvSpPr txBox="1"/>
            <p:nvPr/>
          </p:nvSpPr>
          <p:spPr>
            <a:xfrm>
              <a:off x="7373073" y="3785992"/>
              <a:ext cx="1332416" cy="473947"/>
            </a:xfrm>
            <a:prstGeom prst="rect">
              <a:avLst/>
            </a:prstGeom>
            <a:noFill/>
            <a:ln>
              <a:noFill/>
            </a:ln>
          </p:spPr>
          <p:txBody>
            <a:bodyPr wrap="none" rtlCol="0">
              <a:spAutoFit/>
            </a:bodyPr>
            <a:lstStyle/>
            <a:p>
              <a:r>
                <a:rPr lang="en-US" altLang="ja-JP" b="1" dirty="0" err="1" smtClean="0">
                  <a:solidFill>
                    <a:srgbClr val="FFFF00"/>
                  </a:solidFill>
                  <a:latin typeface="Symbol" panose="05050102010706020507" pitchFamily="18" charset="2"/>
                  <a:cs typeface="Times New Roman" panose="02020603050405020304" pitchFamily="18" charset="0"/>
                </a:rPr>
                <a:t>L</a:t>
              </a:r>
              <a:r>
                <a:rPr lang="en-US" altLang="ja-JP" b="1" baseline="-25000" dirty="0" err="1" smtClean="0">
                  <a:solidFill>
                    <a:srgbClr val="FFFF00"/>
                  </a:solidFill>
                </a:rPr>
                <a:t>c</a:t>
              </a:r>
              <a:r>
                <a:rPr lang="en-US" altLang="ja-JP" sz="1600" dirty="0" smtClean="0">
                  <a:solidFill>
                    <a:srgbClr val="FFFF00"/>
                  </a:solidFill>
                </a:rPr>
                <a:t>(1/2</a:t>
              </a:r>
              <a:r>
                <a:rPr lang="en-US" altLang="ja-JP" sz="1600" baseline="30000" dirty="0" smtClean="0">
                  <a:solidFill>
                    <a:srgbClr val="FFFF00"/>
                  </a:solidFill>
                  <a:latin typeface="Symbol" panose="05050102010706020507" pitchFamily="18" charset="2"/>
                </a:rPr>
                <a:t>-</a:t>
              </a:r>
              <a:r>
                <a:rPr lang="en-US" altLang="ja-JP" sz="1600" dirty="0" smtClean="0">
                  <a:solidFill>
                    <a:srgbClr val="FFFF00"/>
                  </a:solidFill>
                </a:rPr>
                <a:t>,3/2</a:t>
              </a:r>
              <a:r>
                <a:rPr lang="en-US" altLang="ja-JP" sz="1600" baseline="30000" dirty="0" smtClean="0">
                  <a:solidFill>
                    <a:srgbClr val="FFFF00"/>
                  </a:solidFill>
                  <a:latin typeface="Symbol" panose="05050102010706020507" pitchFamily="18" charset="2"/>
                </a:rPr>
                <a:t>-</a:t>
              </a:r>
              <a:r>
                <a:rPr lang="en-US" altLang="ja-JP" sz="1600" dirty="0" smtClean="0">
                  <a:solidFill>
                    <a:srgbClr val="FFFF00"/>
                  </a:solidFill>
                </a:rPr>
                <a:t>)</a:t>
              </a:r>
              <a:endParaRPr lang="ja-JP" altLang="en-US" sz="1600" dirty="0">
                <a:solidFill>
                  <a:srgbClr val="FFFF00"/>
                </a:solidFill>
              </a:endParaRPr>
            </a:p>
          </p:txBody>
        </p:sp>
        <p:sp>
          <p:nvSpPr>
            <p:cNvPr id="82" name="テキスト ボックス 81"/>
            <p:cNvSpPr txBox="1"/>
            <p:nvPr/>
          </p:nvSpPr>
          <p:spPr>
            <a:xfrm rot="547126">
              <a:off x="7293951" y="3287664"/>
              <a:ext cx="1265090" cy="434451"/>
            </a:xfrm>
            <a:prstGeom prst="rect">
              <a:avLst/>
            </a:prstGeom>
            <a:noFill/>
            <a:ln>
              <a:noFill/>
            </a:ln>
          </p:spPr>
          <p:txBody>
            <a:bodyPr wrap="none" rtlCol="0">
              <a:spAutoFit/>
            </a:bodyPr>
            <a:lstStyle/>
            <a:p>
              <a:r>
                <a:rPr lang="en-US" altLang="ja-JP" sz="1600" b="1" dirty="0" err="1" smtClean="0">
                  <a:solidFill>
                    <a:srgbClr val="FFFF00"/>
                  </a:solidFill>
                  <a:latin typeface="Symbol" panose="05050102010706020507" pitchFamily="18" charset="2"/>
                  <a:cs typeface="Times New Roman" panose="02020603050405020304" pitchFamily="18" charset="0"/>
                </a:rPr>
                <a:t>S</a:t>
              </a:r>
              <a:r>
                <a:rPr lang="en-US" altLang="ja-JP" sz="1600" b="1" baseline="-25000" dirty="0" err="1" smtClean="0">
                  <a:solidFill>
                    <a:srgbClr val="FFFF00"/>
                  </a:solidFill>
                </a:rPr>
                <a:t>c</a:t>
              </a:r>
              <a:r>
                <a:rPr lang="en-US" altLang="ja-JP" sz="1600" dirty="0" smtClean="0">
                  <a:solidFill>
                    <a:srgbClr val="FFFF00"/>
                  </a:solidFill>
                </a:rPr>
                <a:t>(1/2</a:t>
              </a:r>
              <a:r>
                <a:rPr lang="en-US" altLang="ja-JP" sz="1600" baseline="30000" dirty="0" smtClean="0">
                  <a:solidFill>
                    <a:srgbClr val="FFFF00"/>
                  </a:solidFill>
                  <a:latin typeface="Symbol" panose="05050102010706020507" pitchFamily="18" charset="2"/>
                </a:rPr>
                <a:t>-</a:t>
              </a:r>
              <a:r>
                <a:rPr lang="en-US" altLang="ja-JP" sz="1600" dirty="0" smtClean="0">
                  <a:solidFill>
                    <a:srgbClr val="FFFF00"/>
                  </a:solidFill>
                </a:rPr>
                <a:t>,3/2</a:t>
              </a:r>
              <a:r>
                <a:rPr lang="en-US" altLang="ja-JP" sz="1600" baseline="30000" dirty="0" smtClean="0">
                  <a:solidFill>
                    <a:srgbClr val="FFFF00"/>
                  </a:solidFill>
                  <a:latin typeface="Symbol" panose="05050102010706020507" pitchFamily="18" charset="2"/>
                </a:rPr>
                <a:t>-</a:t>
              </a:r>
              <a:r>
                <a:rPr lang="en-US" altLang="ja-JP" sz="1600" dirty="0" smtClean="0">
                  <a:solidFill>
                    <a:srgbClr val="FFFF00"/>
                  </a:solidFill>
                </a:rPr>
                <a:t>)</a:t>
              </a:r>
              <a:endParaRPr lang="ja-JP" altLang="en-US" sz="1600" dirty="0">
                <a:solidFill>
                  <a:srgbClr val="FFFF00"/>
                </a:solidFill>
              </a:endParaRPr>
            </a:p>
          </p:txBody>
        </p:sp>
        <p:sp>
          <p:nvSpPr>
            <p:cNvPr id="83" name="テキスト ボックス 82"/>
            <p:cNvSpPr txBox="1"/>
            <p:nvPr/>
          </p:nvSpPr>
          <p:spPr>
            <a:xfrm>
              <a:off x="7922582" y="2480976"/>
              <a:ext cx="1289135" cy="434451"/>
            </a:xfrm>
            <a:prstGeom prst="rect">
              <a:avLst/>
            </a:prstGeom>
            <a:noFill/>
            <a:ln>
              <a:noFill/>
            </a:ln>
          </p:spPr>
          <p:txBody>
            <a:bodyPr wrap="none" rtlCol="0">
              <a:spAutoFit/>
            </a:bodyPr>
            <a:lstStyle/>
            <a:p>
              <a:r>
                <a:rPr lang="en-US" altLang="ja-JP" sz="1600" b="1" dirty="0" err="1" smtClean="0">
                  <a:solidFill>
                    <a:srgbClr val="00FFFF"/>
                  </a:solidFill>
                  <a:latin typeface="Symbol" panose="05050102010706020507" pitchFamily="18" charset="2"/>
                  <a:cs typeface="Times New Roman" panose="02020603050405020304" pitchFamily="18" charset="0"/>
                </a:rPr>
                <a:t>S</a:t>
              </a:r>
              <a:r>
                <a:rPr lang="en-US" altLang="ja-JP" sz="1600" b="1" baseline="-25000" dirty="0" err="1" smtClean="0">
                  <a:solidFill>
                    <a:srgbClr val="00FFFF"/>
                  </a:solidFill>
                </a:rPr>
                <a:t>c</a:t>
              </a:r>
              <a:r>
                <a:rPr lang="en-US" altLang="ja-JP" sz="1600" dirty="0" smtClean="0">
                  <a:solidFill>
                    <a:srgbClr val="00FFFF"/>
                  </a:solidFill>
                </a:rPr>
                <a:t>(1/2</a:t>
              </a:r>
              <a:r>
                <a:rPr lang="en-US" altLang="ja-JP" sz="1600" baseline="30000" dirty="0" smtClean="0">
                  <a:solidFill>
                    <a:srgbClr val="00FFFF"/>
                  </a:solidFill>
                  <a:latin typeface="Symbol" panose="05050102010706020507" pitchFamily="18" charset="2"/>
                </a:rPr>
                <a:t>-</a:t>
              </a:r>
              <a:r>
                <a:rPr lang="en-US" altLang="ja-JP" sz="1600" dirty="0">
                  <a:solidFill>
                    <a:srgbClr val="00FFFF"/>
                  </a:solidFill>
                </a:rPr>
                <a:t>,3/2</a:t>
              </a:r>
              <a:r>
                <a:rPr lang="en-US" altLang="ja-JP" sz="1600" baseline="30000" dirty="0">
                  <a:solidFill>
                    <a:srgbClr val="00FFFF"/>
                  </a:solidFill>
                  <a:latin typeface="Symbol" panose="05050102010706020507" pitchFamily="18" charset="2"/>
                </a:rPr>
                <a:t>-</a:t>
              </a:r>
              <a:r>
                <a:rPr lang="en-US" altLang="ja-JP" sz="1600" dirty="0" smtClean="0">
                  <a:solidFill>
                    <a:srgbClr val="00FFFF"/>
                  </a:solidFill>
                </a:rPr>
                <a:t>)</a:t>
              </a:r>
              <a:endParaRPr lang="ja-JP" altLang="en-US" sz="1600" dirty="0">
                <a:solidFill>
                  <a:srgbClr val="00FFFF"/>
                </a:solidFill>
              </a:endParaRPr>
            </a:p>
          </p:txBody>
        </p:sp>
        <p:sp>
          <p:nvSpPr>
            <p:cNvPr id="87" name="テキスト ボックス 86"/>
            <p:cNvSpPr txBox="1"/>
            <p:nvPr/>
          </p:nvSpPr>
          <p:spPr>
            <a:xfrm>
              <a:off x="7367280" y="2082523"/>
              <a:ext cx="1757212" cy="473947"/>
            </a:xfrm>
            <a:prstGeom prst="rect">
              <a:avLst/>
            </a:prstGeom>
            <a:noFill/>
            <a:ln>
              <a:noFill/>
            </a:ln>
          </p:spPr>
          <p:txBody>
            <a:bodyPr wrap="none" rtlCol="0">
              <a:spAutoFit/>
            </a:bodyPr>
            <a:lstStyle/>
            <a:p>
              <a:r>
                <a:rPr lang="en-US" altLang="ja-JP" b="1" dirty="0" err="1" smtClean="0">
                  <a:solidFill>
                    <a:srgbClr val="00FF00"/>
                  </a:solidFill>
                  <a:latin typeface="Symbol" panose="05050102010706020507" pitchFamily="18" charset="2"/>
                  <a:cs typeface="Times New Roman" panose="02020603050405020304" pitchFamily="18" charset="0"/>
                </a:rPr>
                <a:t>L</a:t>
              </a:r>
              <a:r>
                <a:rPr lang="en-US" altLang="ja-JP" b="1" baseline="-25000" dirty="0" err="1" smtClean="0">
                  <a:solidFill>
                    <a:srgbClr val="00FF00"/>
                  </a:solidFill>
                </a:rPr>
                <a:t>c</a:t>
              </a:r>
              <a:r>
                <a:rPr lang="en-US" altLang="ja-JP" sz="1600" dirty="0" smtClean="0">
                  <a:solidFill>
                    <a:srgbClr val="00FF00"/>
                  </a:solidFill>
                </a:rPr>
                <a:t>(1/2</a:t>
              </a:r>
              <a:r>
                <a:rPr lang="en-US" altLang="ja-JP" sz="1600" baseline="30000" dirty="0" smtClean="0">
                  <a:solidFill>
                    <a:srgbClr val="00FF00"/>
                  </a:solidFill>
                  <a:latin typeface="Symbol" panose="05050102010706020507" pitchFamily="18" charset="2"/>
                </a:rPr>
                <a:t>-</a:t>
              </a:r>
              <a:r>
                <a:rPr lang="en-US" altLang="ja-JP" sz="1600" dirty="0" smtClean="0">
                  <a:solidFill>
                    <a:srgbClr val="00FF00"/>
                  </a:solidFill>
                </a:rPr>
                <a:t>,3/2</a:t>
              </a:r>
              <a:r>
                <a:rPr lang="en-US" altLang="ja-JP" sz="1600" baseline="30000" dirty="0" smtClean="0">
                  <a:solidFill>
                    <a:srgbClr val="00FF00"/>
                  </a:solidFill>
                  <a:latin typeface="Symbol" panose="05050102010706020507" pitchFamily="18" charset="2"/>
                </a:rPr>
                <a:t>-</a:t>
              </a:r>
              <a:r>
                <a:rPr lang="en-US" altLang="ja-JP" sz="1600" dirty="0" smtClean="0">
                  <a:solidFill>
                    <a:srgbClr val="00FF00"/>
                  </a:solidFill>
                </a:rPr>
                <a:t>,5/2</a:t>
              </a:r>
              <a:r>
                <a:rPr lang="en-US" altLang="ja-JP" sz="1600" baseline="30000" dirty="0" smtClean="0">
                  <a:solidFill>
                    <a:srgbClr val="00FF00"/>
                  </a:solidFill>
                  <a:latin typeface="Symbol" panose="05050102010706020507" pitchFamily="18" charset="2"/>
                </a:rPr>
                <a:t>-</a:t>
              </a:r>
              <a:r>
                <a:rPr lang="en-US" altLang="ja-JP" sz="1600" dirty="0" smtClean="0">
                  <a:solidFill>
                    <a:srgbClr val="00FF00"/>
                  </a:solidFill>
                </a:rPr>
                <a:t>)</a:t>
              </a:r>
              <a:endParaRPr lang="ja-JP" altLang="en-US" sz="1600" dirty="0">
                <a:solidFill>
                  <a:srgbClr val="00FF00"/>
                </a:solidFill>
              </a:endParaRPr>
            </a:p>
          </p:txBody>
        </p:sp>
        <p:sp>
          <p:nvSpPr>
            <p:cNvPr id="88" name="テキスト ボックス 87"/>
            <p:cNvSpPr txBox="1"/>
            <p:nvPr/>
          </p:nvSpPr>
          <p:spPr>
            <a:xfrm>
              <a:off x="7923430" y="2765570"/>
              <a:ext cx="1290738" cy="434451"/>
            </a:xfrm>
            <a:prstGeom prst="rect">
              <a:avLst/>
            </a:prstGeom>
            <a:noFill/>
            <a:ln>
              <a:noFill/>
            </a:ln>
          </p:spPr>
          <p:txBody>
            <a:bodyPr wrap="none" rtlCol="0">
              <a:spAutoFit/>
            </a:bodyPr>
            <a:lstStyle/>
            <a:p>
              <a:r>
                <a:rPr lang="en-US" altLang="ja-JP" sz="1600" b="1" dirty="0" err="1" smtClean="0">
                  <a:solidFill>
                    <a:srgbClr val="00FFFF"/>
                  </a:solidFill>
                  <a:latin typeface="Symbol" panose="05050102010706020507" pitchFamily="18" charset="2"/>
                  <a:cs typeface="Times New Roman" panose="02020603050405020304" pitchFamily="18" charset="0"/>
                </a:rPr>
                <a:t>L</a:t>
              </a:r>
              <a:r>
                <a:rPr lang="en-US" altLang="ja-JP" b="1" baseline="-25000" dirty="0" err="1" smtClean="0">
                  <a:solidFill>
                    <a:srgbClr val="00FFFF"/>
                  </a:solidFill>
                </a:rPr>
                <a:t>c</a:t>
              </a:r>
              <a:r>
                <a:rPr lang="en-US" altLang="ja-JP" sz="1600" dirty="0" smtClean="0">
                  <a:solidFill>
                    <a:srgbClr val="00FFFF"/>
                  </a:solidFill>
                </a:rPr>
                <a:t>(1/2</a:t>
              </a:r>
              <a:r>
                <a:rPr lang="en-US" altLang="ja-JP" sz="1600" baseline="30000" dirty="0" smtClean="0">
                  <a:solidFill>
                    <a:srgbClr val="00FFFF"/>
                  </a:solidFill>
                  <a:latin typeface="Symbol" panose="05050102010706020507" pitchFamily="18" charset="2"/>
                </a:rPr>
                <a:t>-</a:t>
              </a:r>
              <a:r>
                <a:rPr lang="en-US" altLang="ja-JP" sz="1600" dirty="0" smtClean="0">
                  <a:solidFill>
                    <a:srgbClr val="00FFFF"/>
                  </a:solidFill>
                </a:rPr>
                <a:t>,3/2</a:t>
              </a:r>
              <a:r>
                <a:rPr lang="en-US" altLang="ja-JP" sz="1600" baseline="30000" dirty="0" smtClean="0">
                  <a:solidFill>
                    <a:srgbClr val="00FFFF"/>
                  </a:solidFill>
                  <a:latin typeface="Symbol" panose="05050102010706020507" pitchFamily="18" charset="2"/>
                </a:rPr>
                <a:t>-</a:t>
              </a:r>
              <a:r>
                <a:rPr lang="en-US" altLang="ja-JP" sz="1600" dirty="0" smtClean="0">
                  <a:solidFill>
                    <a:srgbClr val="00FFFF"/>
                  </a:solidFill>
                </a:rPr>
                <a:t>)</a:t>
              </a:r>
              <a:endParaRPr lang="ja-JP" altLang="en-US" sz="1600" dirty="0">
                <a:solidFill>
                  <a:srgbClr val="00FFFF"/>
                </a:solidFill>
              </a:endParaRPr>
            </a:p>
          </p:txBody>
        </p:sp>
        <p:sp>
          <p:nvSpPr>
            <p:cNvPr id="89" name="テキスト ボックス 88"/>
            <p:cNvSpPr txBox="1"/>
            <p:nvPr/>
          </p:nvSpPr>
          <p:spPr>
            <a:xfrm rot="750720">
              <a:off x="8044368" y="3122901"/>
              <a:ext cx="1274708" cy="789912"/>
            </a:xfrm>
            <a:prstGeom prst="rect">
              <a:avLst/>
            </a:prstGeom>
            <a:noFill/>
            <a:ln>
              <a:noFill/>
            </a:ln>
          </p:spPr>
          <p:txBody>
            <a:bodyPr wrap="none" rtlCol="0">
              <a:spAutoFit/>
            </a:bodyPr>
            <a:lstStyle/>
            <a:p>
              <a:pPr algn="r"/>
              <a:r>
                <a:rPr lang="en-US" altLang="ja-JP" b="1" dirty="0" err="1" smtClean="0">
                  <a:solidFill>
                    <a:srgbClr val="00FF00"/>
                  </a:solidFill>
                  <a:latin typeface="Symbol" panose="05050102010706020507" pitchFamily="18" charset="2"/>
                  <a:cs typeface="Times New Roman" panose="02020603050405020304" pitchFamily="18" charset="0"/>
                </a:rPr>
                <a:t>S</a:t>
              </a:r>
              <a:r>
                <a:rPr lang="en-US" altLang="ja-JP" b="1" baseline="-25000" dirty="0" err="1" smtClean="0">
                  <a:solidFill>
                    <a:srgbClr val="00FF00"/>
                  </a:solidFill>
                </a:rPr>
                <a:t>c</a:t>
              </a:r>
              <a:r>
                <a:rPr lang="en-US" altLang="ja-JP" sz="1600" dirty="0" smtClean="0">
                  <a:solidFill>
                    <a:srgbClr val="00FF00"/>
                  </a:solidFill>
                </a:rPr>
                <a:t>(1/2</a:t>
              </a:r>
              <a:r>
                <a:rPr lang="en-US" altLang="ja-JP" sz="1600" baseline="30000" dirty="0" smtClean="0">
                  <a:solidFill>
                    <a:srgbClr val="00FF00"/>
                  </a:solidFill>
                  <a:latin typeface="Symbol" panose="05050102010706020507" pitchFamily="18" charset="2"/>
                </a:rPr>
                <a:t>-</a:t>
              </a:r>
              <a:r>
                <a:rPr lang="en-US" altLang="ja-JP" sz="1600" dirty="0" smtClean="0">
                  <a:solidFill>
                    <a:srgbClr val="00FF00"/>
                  </a:solidFill>
                </a:rPr>
                <a:t>,3/2</a:t>
              </a:r>
              <a:r>
                <a:rPr lang="en-US" altLang="ja-JP" sz="1600" baseline="30000" dirty="0" smtClean="0">
                  <a:solidFill>
                    <a:srgbClr val="00FF00"/>
                  </a:solidFill>
                  <a:latin typeface="Symbol" panose="05050102010706020507" pitchFamily="18" charset="2"/>
                </a:rPr>
                <a:t>-</a:t>
              </a:r>
              <a:r>
                <a:rPr lang="en-US" altLang="ja-JP" sz="1600" dirty="0" smtClean="0">
                  <a:solidFill>
                    <a:srgbClr val="00FF00"/>
                  </a:solidFill>
                </a:rPr>
                <a:t>,</a:t>
              </a:r>
            </a:p>
            <a:p>
              <a:pPr algn="r"/>
              <a:r>
                <a:rPr lang="en-US" altLang="ja-JP" sz="1600" dirty="0" smtClean="0">
                  <a:solidFill>
                    <a:srgbClr val="00FF00"/>
                  </a:solidFill>
                </a:rPr>
                <a:t>5/2</a:t>
              </a:r>
              <a:r>
                <a:rPr lang="en-US" altLang="ja-JP" sz="1600" baseline="30000" dirty="0" smtClean="0">
                  <a:solidFill>
                    <a:srgbClr val="00FF00"/>
                  </a:solidFill>
                  <a:latin typeface="Symbol" panose="05050102010706020507" pitchFamily="18" charset="2"/>
                </a:rPr>
                <a:t>-</a:t>
              </a:r>
              <a:r>
                <a:rPr lang="en-US" altLang="ja-JP" sz="1600" dirty="0" smtClean="0">
                  <a:solidFill>
                    <a:srgbClr val="00FF00"/>
                  </a:solidFill>
                </a:rPr>
                <a:t>)</a:t>
              </a:r>
              <a:endParaRPr lang="ja-JP" altLang="en-US" sz="1600" dirty="0">
                <a:solidFill>
                  <a:srgbClr val="00FF00"/>
                </a:solidFill>
              </a:endParaRPr>
            </a:p>
          </p:txBody>
        </p:sp>
      </p:grpSp>
      <p:grpSp>
        <p:nvGrpSpPr>
          <p:cNvPr id="5" name="グループ化 4"/>
          <p:cNvGrpSpPr/>
          <p:nvPr/>
        </p:nvGrpSpPr>
        <p:grpSpPr>
          <a:xfrm>
            <a:off x="-28282" y="2064239"/>
            <a:ext cx="3512193" cy="3294151"/>
            <a:chOff x="-28282" y="2064239"/>
            <a:chExt cx="3512193" cy="3294151"/>
          </a:xfrm>
        </p:grpSpPr>
        <p:sp>
          <p:nvSpPr>
            <p:cNvPr id="7" name="テキスト ボックス 6"/>
            <p:cNvSpPr txBox="1"/>
            <p:nvPr/>
          </p:nvSpPr>
          <p:spPr>
            <a:xfrm>
              <a:off x="518936" y="2523495"/>
              <a:ext cx="1659754" cy="338554"/>
            </a:xfrm>
            <a:prstGeom prst="rect">
              <a:avLst/>
            </a:prstGeom>
            <a:noFill/>
          </p:spPr>
          <p:txBody>
            <a:bodyPr wrap="square" rtlCol="0">
              <a:spAutoFit/>
            </a:bodyPr>
            <a:lstStyle/>
            <a:p>
              <a:r>
                <a:rPr lang="en-US" altLang="ja-JP" sz="1600" b="1" dirty="0" smtClean="0">
                  <a:solidFill>
                    <a:srgbClr val="66FF33"/>
                  </a:solidFill>
                  <a:latin typeface="Symbol" pitchFamily="18" charset="2"/>
                </a:rPr>
                <a:t>S</a:t>
              </a:r>
              <a:r>
                <a:rPr lang="en-US" altLang="ja-JP" sz="1600" dirty="0" smtClean="0">
                  <a:solidFill>
                    <a:srgbClr val="00FF00"/>
                  </a:solidFill>
                </a:rPr>
                <a:t>(1/2</a:t>
              </a:r>
              <a:r>
                <a:rPr lang="en-US" altLang="ja-JP" sz="1600" baseline="30000" dirty="0" smtClean="0">
                  <a:solidFill>
                    <a:srgbClr val="00FF00"/>
                  </a:solidFill>
                  <a:latin typeface="Symbol" panose="05050102010706020507" pitchFamily="18" charset="2"/>
                </a:rPr>
                <a:t>-</a:t>
              </a:r>
              <a:r>
                <a:rPr lang="en-US" altLang="ja-JP" sz="1600" dirty="0">
                  <a:solidFill>
                    <a:srgbClr val="00FF00"/>
                  </a:solidFill>
                </a:rPr>
                <a:t>,3/2</a:t>
              </a:r>
              <a:r>
                <a:rPr lang="en-US" altLang="ja-JP" sz="1600" baseline="30000" dirty="0">
                  <a:solidFill>
                    <a:srgbClr val="00FF00"/>
                  </a:solidFill>
                  <a:latin typeface="Symbol" panose="05050102010706020507" pitchFamily="18" charset="2"/>
                </a:rPr>
                <a:t>-</a:t>
              </a:r>
              <a:r>
                <a:rPr lang="en-US" altLang="ja-JP" sz="1600" dirty="0">
                  <a:solidFill>
                    <a:srgbClr val="00FF00"/>
                  </a:solidFill>
                </a:rPr>
                <a:t>,5/2</a:t>
              </a:r>
              <a:r>
                <a:rPr lang="en-US" altLang="ja-JP" sz="1600" baseline="30000" dirty="0">
                  <a:solidFill>
                    <a:srgbClr val="00FF00"/>
                  </a:solidFill>
                  <a:latin typeface="Symbol" panose="05050102010706020507" pitchFamily="18" charset="2"/>
                </a:rPr>
                <a:t>-</a:t>
              </a:r>
              <a:r>
                <a:rPr lang="en-US" altLang="ja-JP" sz="1600" dirty="0">
                  <a:solidFill>
                    <a:srgbClr val="00FF00"/>
                  </a:solidFill>
                </a:rPr>
                <a:t>)</a:t>
              </a:r>
              <a:endParaRPr lang="ja-JP" altLang="en-US" sz="1600" dirty="0">
                <a:solidFill>
                  <a:srgbClr val="00FF00"/>
                </a:solidFill>
              </a:endParaRPr>
            </a:p>
          </p:txBody>
        </p:sp>
        <p:sp>
          <p:nvSpPr>
            <p:cNvPr id="8" name="テキスト ボックス 7"/>
            <p:cNvSpPr txBox="1"/>
            <p:nvPr/>
          </p:nvSpPr>
          <p:spPr>
            <a:xfrm>
              <a:off x="146146" y="2676862"/>
              <a:ext cx="1220349" cy="338554"/>
            </a:xfrm>
            <a:prstGeom prst="rect">
              <a:avLst/>
            </a:prstGeom>
            <a:noFill/>
          </p:spPr>
          <p:txBody>
            <a:bodyPr wrap="square" rtlCol="0">
              <a:spAutoFit/>
            </a:bodyPr>
            <a:lstStyle/>
            <a:p>
              <a:r>
                <a:rPr lang="en-US" altLang="ja-JP" sz="1600" b="1" dirty="0" smtClean="0">
                  <a:solidFill>
                    <a:srgbClr val="FFFF00"/>
                  </a:solidFill>
                  <a:latin typeface="Symbol" pitchFamily="18" charset="2"/>
                </a:rPr>
                <a:t>S</a:t>
              </a:r>
              <a:r>
                <a:rPr lang="en-US" altLang="ja-JP" sz="1600" dirty="0" smtClean="0">
                  <a:solidFill>
                    <a:srgbClr val="FFFF00"/>
                  </a:solidFill>
                </a:rPr>
                <a:t>(1/2-,3/2-)</a:t>
              </a:r>
              <a:endParaRPr lang="ja-JP" altLang="en-US" sz="1600" dirty="0">
                <a:solidFill>
                  <a:srgbClr val="FFFF00"/>
                </a:solidFill>
              </a:endParaRPr>
            </a:p>
          </p:txBody>
        </p:sp>
        <p:sp>
          <p:nvSpPr>
            <p:cNvPr id="9" name="テキスト ボックス 8"/>
            <p:cNvSpPr txBox="1"/>
            <p:nvPr/>
          </p:nvSpPr>
          <p:spPr>
            <a:xfrm>
              <a:off x="54660" y="2304389"/>
              <a:ext cx="1256950" cy="338554"/>
            </a:xfrm>
            <a:prstGeom prst="rect">
              <a:avLst/>
            </a:prstGeom>
            <a:noFill/>
          </p:spPr>
          <p:txBody>
            <a:bodyPr wrap="square" rtlCol="0">
              <a:spAutoFit/>
            </a:bodyPr>
            <a:lstStyle/>
            <a:p>
              <a:r>
                <a:rPr lang="en-US" altLang="ja-JP" sz="1600" b="1" dirty="0" smtClean="0">
                  <a:solidFill>
                    <a:srgbClr val="00FFFF"/>
                  </a:solidFill>
                  <a:latin typeface="Symbol" pitchFamily="18" charset="2"/>
                </a:rPr>
                <a:t>S</a:t>
              </a:r>
              <a:r>
                <a:rPr lang="en-US" altLang="ja-JP" sz="1600" dirty="0" smtClean="0">
                  <a:solidFill>
                    <a:srgbClr val="00FFFF"/>
                  </a:solidFill>
                </a:rPr>
                <a:t>(1/2-,3/2-)</a:t>
              </a:r>
              <a:endParaRPr lang="ja-JP" altLang="en-US" sz="1600" dirty="0">
                <a:solidFill>
                  <a:srgbClr val="00FFFF"/>
                </a:solidFill>
              </a:endParaRPr>
            </a:p>
          </p:txBody>
        </p:sp>
        <p:sp>
          <p:nvSpPr>
            <p:cNvPr id="12" name="テキスト ボックス 11"/>
            <p:cNvSpPr txBox="1"/>
            <p:nvPr/>
          </p:nvSpPr>
          <p:spPr>
            <a:xfrm>
              <a:off x="-28282" y="2064239"/>
              <a:ext cx="1715534" cy="369332"/>
            </a:xfrm>
            <a:prstGeom prst="rect">
              <a:avLst/>
            </a:prstGeom>
            <a:noFill/>
          </p:spPr>
          <p:txBody>
            <a:bodyPr wrap="none" rtlCol="0">
              <a:spAutoFit/>
            </a:bodyPr>
            <a:lstStyle/>
            <a:p>
              <a:r>
                <a:rPr lang="en-US" altLang="ja-JP" b="1" dirty="0" smtClean="0">
                  <a:solidFill>
                    <a:srgbClr val="66FF33"/>
                  </a:solidFill>
                  <a:latin typeface="Symbol" pitchFamily="18" charset="2"/>
                </a:rPr>
                <a:t>L</a:t>
              </a:r>
              <a:r>
                <a:rPr lang="en-US" altLang="ja-JP" sz="1600" dirty="0" smtClean="0">
                  <a:solidFill>
                    <a:srgbClr val="00FF00"/>
                  </a:solidFill>
                </a:rPr>
                <a:t>(1/2</a:t>
              </a:r>
              <a:r>
                <a:rPr lang="en-US" altLang="ja-JP" sz="1600" baseline="30000" dirty="0" smtClean="0">
                  <a:solidFill>
                    <a:srgbClr val="00FF00"/>
                  </a:solidFill>
                  <a:latin typeface="Symbol" panose="05050102010706020507" pitchFamily="18" charset="2"/>
                </a:rPr>
                <a:t>-</a:t>
              </a:r>
              <a:r>
                <a:rPr lang="en-US" altLang="ja-JP" sz="1600" dirty="0">
                  <a:solidFill>
                    <a:srgbClr val="00FF00"/>
                  </a:solidFill>
                </a:rPr>
                <a:t>,3/2</a:t>
              </a:r>
              <a:r>
                <a:rPr lang="en-US" altLang="ja-JP" sz="1600" baseline="30000" dirty="0">
                  <a:solidFill>
                    <a:srgbClr val="00FF00"/>
                  </a:solidFill>
                  <a:latin typeface="Symbol" panose="05050102010706020507" pitchFamily="18" charset="2"/>
                </a:rPr>
                <a:t>-</a:t>
              </a:r>
              <a:r>
                <a:rPr lang="en-US" altLang="ja-JP" sz="1600" dirty="0">
                  <a:solidFill>
                    <a:srgbClr val="00FF00"/>
                  </a:solidFill>
                </a:rPr>
                <a:t>,</a:t>
              </a:r>
              <a:r>
                <a:rPr lang="en-US" altLang="ja-JP" sz="1600" dirty="0" smtClean="0">
                  <a:solidFill>
                    <a:srgbClr val="00FF00"/>
                  </a:solidFill>
                </a:rPr>
                <a:t>5/2</a:t>
              </a:r>
              <a:r>
                <a:rPr lang="en-US" altLang="ja-JP" sz="1600" baseline="30000" dirty="0" smtClean="0">
                  <a:solidFill>
                    <a:srgbClr val="00FF00"/>
                  </a:solidFill>
                  <a:latin typeface="Symbol" panose="05050102010706020507" pitchFamily="18" charset="2"/>
                </a:rPr>
                <a:t>-</a:t>
              </a:r>
              <a:r>
                <a:rPr lang="en-US" altLang="ja-JP" sz="1600" dirty="0" smtClean="0">
                  <a:solidFill>
                    <a:srgbClr val="00FF00"/>
                  </a:solidFill>
                </a:rPr>
                <a:t>)</a:t>
              </a:r>
              <a:endParaRPr lang="ja-JP" altLang="en-US" sz="1600" dirty="0">
                <a:solidFill>
                  <a:srgbClr val="00FF00"/>
                </a:solidFill>
              </a:endParaRPr>
            </a:p>
          </p:txBody>
        </p:sp>
        <p:sp>
          <p:nvSpPr>
            <p:cNvPr id="14" name="テキスト ボックス 13"/>
            <p:cNvSpPr txBox="1"/>
            <p:nvPr/>
          </p:nvSpPr>
          <p:spPr>
            <a:xfrm>
              <a:off x="-15230" y="3215315"/>
              <a:ext cx="1244251" cy="369332"/>
            </a:xfrm>
            <a:prstGeom prst="rect">
              <a:avLst/>
            </a:prstGeom>
            <a:noFill/>
          </p:spPr>
          <p:txBody>
            <a:bodyPr wrap="none" rtlCol="0">
              <a:spAutoFit/>
            </a:bodyPr>
            <a:lstStyle/>
            <a:p>
              <a:r>
                <a:rPr lang="en-US" altLang="ja-JP" b="1" dirty="0" smtClean="0">
                  <a:solidFill>
                    <a:srgbClr val="FFFF00"/>
                  </a:solidFill>
                  <a:latin typeface="Symbol" panose="05050102010706020507" pitchFamily="18" charset="2"/>
                  <a:cs typeface="Times New Roman" panose="02020603050405020304" pitchFamily="18" charset="0"/>
                </a:rPr>
                <a:t>L</a:t>
              </a:r>
              <a:r>
                <a:rPr lang="en-US" altLang="ja-JP" sz="1600" dirty="0" smtClean="0">
                  <a:solidFill>
                    <a:srgbClr val="FFFF00"/>
                  </a:solidFill>
                </a:rPr>
                <a:t>(1/2</a:t>
              </a:r>
              <a:r>
                <a:rPr lang="en-US" altLang="ja-JP" sz="1600" baseline="30000" dirty="0" smtClean="0">
                  <a:solidFill>
                    <a:srgbClr val="FFFF00"/>
                  </a:solidFill>
                  <a:latin typeface="Symbol" panose="05050102010706020507" pitchFamily="18" charset="2"/>
                </a:rPr>
                <a:t>-</a:t>
              </a:r>
              <a:r>
                <a:rPr lang="en-US" altLang="ja-JP" sz="1600" dirty="0">
                  <a:solidFill>
                    <a:srgbClr val="FFFF00"/>
                  </a:solidFill>
                </a:rPr>
                <a:t>,3/2</a:t>
              </a:r>
              <a:r>
                <a:rPr lang="en-US" altLang="ja-JP" sz="1600" baseline="30000" dirty="0">
                  <a:solidFill>
                    <a:srgbClr val="FFFF00"/>
                  </a:solidFill>
                  <a:latin typeface="Symbol" panose="05050102010706020507" pitchFamily="18" charset="2"/>
                </a:rPr>
                <a:t>-</a:t>
              </a:r>
              <a:r>
                <a:rPr lang="en-US" altLang="ja-JP" sz="1600" dirty="0">
                  <a:solidFill>
                    <a:srgbClr val="FFFF00"/>
                  </a:solidFill>
                </a:rPr>
                <a:t>)</a:t>
              </a:r>
              <a:endParaRPr lang="ja-JP" altLang="en-US" sz="1600" dirty="0">
                <a:solidFill>
                  <a:srgbClr val="FFFF00"/>
                </a:solidFill>
              </a:endParaRPr>
            </a:p>
          </p:txBody>
        </p:sp>
        <p:grpSp>
          <p:nvGrpSpPr>
            <p:cNvPr id="20" name="グループ化 19"/>
            <p:cNvGrpSpPr/>
            <p:nvPr/>
          </p:nvGrpSpPr>
          <p:grpSpPr>
            <a:xfrm>
              <a:off x="135626" y="2370180"/>
              <a:ext cx="3348285" cy="2988210"/>
              <a:chOff x="14008" y="2374338"/>
              <a:chExt cx="3348285" cy="3917863"/>
            </a:xfrm>
          </p:grpSpPr>
          <p:cxnSp>
            <p:nvCxnSpPr>
              <p:cNvPr id="23" name="直線コネクタ 22"/>
              <p:cNvCxnSpPr/>
              <p:nvPr/>
            </p:nvCxnSpPr>
            <p:spPr>
              <a:xfrm>
                <a:off x="747176" y="5917343"/>
                <a:ext cx="115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747176" y="5558898"/>
                <a:ext cx="115200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747176" y="4477181"/>
                <a:ext cx="115200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755127" y="3893888"/>
                <a:ext cx="115200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763078" y="2654885"/>
                <a:ext cx="1152000" cy="0"/>
              </a:xfrm>
              <a:prstGeom prst="line">
                <a:avLst/>
              </a:prstGeom>
              <a:ln w="38100">
                <a:solidFill>
                  <a:srgbClr val="00FF00"/>
                </a:solidFill>
                <a:prstDash val="sysDot"/>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1097602" y="3083951"/>
                <a:ext cx="828000" cy="0"/>
              </a:xfrm>
              <a:prstGeom prst="line">
                <a:avLst/>
              </a:prstGeom>
              <a:ln w="38100">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1092494" y="2584578"/>
                <a:ext cx="830535" cy="0"/>
              </a:xfrm>
              <a:prstGeom prst="line">
                <a:avLst/>
              </a:prstGeom>
              <a:ln w="38100">
                <a:solidFill>
                  <a:srgbClr val="00FFFF"/>
                </a:solidFill>
                <a:prstDash val="sysDot"/>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762950" y="2374338"/>
                <a:ext cx="1152000" cy="0"/>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757737" y="3146912"/>
                <a:ext cx="1152000" cy="0"/>
              </a:xfrm>
              <a:prstGeom prst="line">
                <a:avLst/>
              </a:prstGeom>
              <a:ln w="38100">
                <a:solidFill>
                  <a:srgbClr val="00FFFF"/>
                </a:solidFill>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14809" y="5279101"/>
                <a:ext cx="845103" cy="443881"/>
              </a:xfrm>
              <a:prstGeom prst="rect">
                <a:avLst/>
              </a:prstGeom>
              <a:noFill/>
              <a:ln>
                <a:noFill/>
              </a:ln>
            </p:spPr>
            <p:txBody>
              <a:bodyPr wrap="none" rtlCol="0">
                <a:spAutoFit/>
              </a:bodyPr>
              <a:lstStyle/>
              <a:p>
                <a:r>
                  <a:rPr lang="en-US" altLang="ja-JP" sz="1600" b="1" dirty="0" smtClean="0">
                    <a:solidFill>
                      <a:schemeClr val="bg1">
                        <a:lumMod val="75000"/>
                      </a:schemeClr>
                    </a:solidFill>
                    <a:latin typeface="Symbol" panose="05050102010706020507" pitchFamily="18" charset="2"/>
                  </a:rPr>
                  <a:t>S</a:t>
                </a:r>
                <a:r>
                  <a:rPr lang="en-US" altLang="ja-JP" sz="1600" b="1" dirty="0" smtClean="0">
                    <a:solidFill>
                      <a:schemeClr val="bg1">
                        <a:lumMod val="75000"/>
                      </a:schemeClr>
                    </a:solidFill>
                  </a:rPr>
                  <a:t>(1/2</a:t>
                </a:r>
                <a:r>
                  <a:rPr lang="en-US" altLang="ja-JP" sz="1600" b="1" baseline="30000" dirty="0">
                    <a:solidFill>
                      <a:schemeClr val="bg1">
                        <a:lumMod val="75000"/>
                      </a:schemeClr>
                    </a:solidFill>
                  </a:rPr>
                  <a:t>+</a:t>
                </a:r>
                <a:r>
                  <a:rPr lang="en-US" altLang="ja-JP" sz="1600" b="1" dirty="0">
                    <a:solidFill>
                      <a:schemeClr val="bg1">
                        <a:lumMod val="75000"/>
                      </a:schemeClr>
                    </a:solidFill>
                  </a:rPr>
                  <a:t>) </a:t>
                </a:r>
                <a:endParaRPr lang="ja-JP" altLang="en-US" sz="1600" b="1" dirty="0">
                  <a:solidFill>
                    <a:schemeClr val="bg1">
                      <a:lumMod val="75000"/>
                    </a:schemeClr>
                  </a:solidFill>
                </a:endParaRPr>
              </a:p>
            </p:txBody>
          </p:sp>
          <p:sp>
            <p:nvSpPr>
              <p:cNvPr id="40" name="テキスト ボックス 39"/>
              <p:cNvSpPr txBox="1"/>
              <p:nvPr/>
            </p:nvSpPr>
            <p:spPr>
              <a:xfrm>
                <a:off x="683568" y="5953647"/>
                <a:ext cx="817853" cy="338554"/>
              </a:xfrm>
              <a:prstGeom prst="rect">
                <a:avLst/>
              </a:prstGeom>
              <a:noFill/>
              <a:ln>
                <a:noFill/>
              </a:ln>
            </p:spPr>
            <p:txBody>
              <a:bodyPr wrap="none" rtlCol="0">
                <a:spAutoFit/>
              </a:bodyPr>
              <a:lstStyle/>
              <a:p>
                <a:r>
                  <a:rPr lang="en-US" altLang="ja-JP" sz="1600" b="1" dirty="0" smtClean="0">
                    <a:solidFill>
                      <a:schemeClr val="bg1"/>
                    </a:solidFill>
                    <a:latin typeface="Symbol" panose="05050102010706020507" pitchFamily="18" charset="2"/>
                    <a:cs typeface="Times New Roman" panose="02020603050405020304" pitchFamily="18" charset="0"/>
                  </a:rPr>
                  <a:t>L</a:t>
                </a:r>
                <a:r>
                  <a:rPr lang="en-US" altLang="ja-JP" sz="1600" b="1" dirty="0" smtClean="0">
                    <a:solidFill>
                      <a:schemeClr val="bg1"/>
                    </a:solidFill>
                  </a:rPr>
                  <a:t>(1/2</a:t>
                </a:r>
                <a:r>
                  <a:rPr lang="en-US" altLang="ja-JP" sz="1600" b="1" baseline="30000" dirty="0">
                    <a:solidFill>
                      <a:schemeClr val="bg1"/>
                    </a:solidFill>
                  </a:rPr>
                  <a:t>+</a:t>
                </a:r>
                <a:r>
                  <a:rPr lang="en-US" altLang="ja-JP" sz="1600" b="1" dirty="0">
                    <a:solidFill>
                      <a:schemeClr val="bg1"/>
                    </a:solidFill>
                  </a:rPr>
                  <a:t>)</a:t>
                </a:r>
                <a:endParaRPr lang="ja-JP" altLang="en-US" sz="1600" b="1" dirty="0">
                  <a:solidFill>
                    <a:schemeClr val="bg1"/>
                  </a:solidFill>
                </a:endParaRPr>
              </a:p>
            </p:txBody>
          </p:sp>
          <p:sp>
            <p:nvSpPr>
              <p:cNvPr id="41" name="テキスト ボックス 40"/>
              <p:cNvSpPr txBox="1"/>
              <p:nvPr/>
            </p:nvSpPr>
            <p:spPr>
              <a:xfrm>
                <a:off x="14008" y="4254419"/>
                <a:ext cx="845103" cy="443881"/>
              </a:xfrm>
              <a:prstGeom prst="rect">
                <a:avLst/>
              </a:prstGeom>
              <a:noFill/>
              <a:ln>
                <a:noFill/>
              </a:ln>
            </p:spPr>
            <p:txBody>
              <a:bodyPr wrap="none" rtlCol="0">
                <a:spAutoFit/>
              </a:bodyPr>
              <a:lstStyle/>
              <a:p>
                <a:r>
                  <a:rPr lang="en-US" altLang="ja-JP" sz="1600" b="1" dirty="0" smtClean="0">
                    <a:solidFill>
                      <a:schemeClr val="bg1">
                        <a:lumMod val="75000"/>
                      </a:schemeClr>
                    </a:solidFill>
                    <a:latin typeface="Symbol" panose="05050102010706020507" pitchFamily="18" charset="2"/>
                  </a:rPr>
                  <a:t>S</a:t>
                </a:r>
                <a:r>
                  <a:rPr lang="en-US" altLang="ja-JP" sz="1600" b="1" dirty="0" smtClean="0">
                    <a:solidFill>
                      <a:schemeClr val="bg1">
                        <a:lumMod val="75000"/>
                      </a:schemeClr>
                    </a:solidFill>
                  </a:rPr>
                  <a:t>(3/2</a:t>
                </a:r>
                <a:r>
                  <a:rPr lang="en-US" altLang="ja-JP" sz="1600" b="1" baseline="30000" dirty="0">
                    <a:solidFill>
                      <a:schemeClr val="bg1">
                        <a:lumMod val="75000"/>
                      </a:schemeClr>
                    </a:solidFill>
                  </a:rPr>
                  <a:t>+</a:t>
                </a:r>
                <a:r>
                  <a:rPr lang="en-US" altLang="ja-JP" sz="1600" b="1" dirty="0">
                    <a:solidFill>
                      <a:schemeClr val="bg1">
                        <a:lumMod val="75000"/>
                      </a:schemeClr>
                    </a:solidFill>
                  </a:rPr>
                  <a:t>) </a:t>
                </a:r>
                <a:endParaRPr lang="ja-JP" altLang="en-US" sz="1600" b="1" dirty="0">
                  <a:solidFill>
                    <a:schemeClr val="bg1">
                      <a:lumMod val="75000"/>
                    </a:schemeClr>
                  </a:solidFill>
                </a:endParaRPr>
              </a:p>
            </p:txBody>
          </p:sp>
          <p:cxnSp>
            <p:nvCxnSpPr>
              <p:cNvPr id="48" name="直線コネクタ 47"/>
              <p:cNvCxnSpPr/>
              <p:nvPr/>
            </p:nvCxnSpPr>
            <p:spPr>
              <a:xfrm>
                <a:off x="2052726" y="5557302"/>
                <a:ext cx="1309567" cy="159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V="1">
                <a:off x="2051720" y="4477181"/>
                <a:ext cx="1310573" cy="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flipV="1">
                <a:off x="2051720" y="3889887"/>
                <a:ext cx="131057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flipV="1">
                <a:off x="2051720" y="2557720"/>
                <a:ext cx="131057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flipV="1">
                <a:off x="2051720" y="3070739"/>
                <a:ext cx="131057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flipV="1">
                <a:off x="2051720" y="3146912"/>
                <a:ext cx="1310573" cy="138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flipV="1">
                <a:off x="2051720" y="2654143"/>
                <a:ext cx="1310573" cy="74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V="1">
                <a:off x="2051720" y="2390989"/>
                <a:ext cx="1310573" cy="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0" name="テキスト ボックス 89"/>
            <p:cNvSpPr txBox="1"/>
            <p:nvPr/>
          </p:nvSpPr>
          <p:spPr>
            <a:xfrm>
              <a:off x="-24365" y="2885941"/>
              <a:ext cx="1244251" cy="369332"/>
            </a:xfrm>
            <a:prstGeom prst="rect">
              <a:avLst/>
            </a:prstGeom>
            <a:noFill/>
          </p:spPr>
          <p:txBody>
            <a:bodyPr wrap="none" rtlCol="0">
              <a:spAutoFit/>
            </a:bodyPr>
            <a:lstStyle/>
            <a:p>
              <a:r>
                <a:rPr lang="en-US" altLang="ja-JP" b="1" dirty="0" smtClean="0">
                  <a:solidFill>
                    <a:srgbClr val="00FFFF"/>
                  </a:solidFill>
                  <a:latin typeface="Symbol" panose="05050102010706020507" pitchFamily="18" charset="2"/>
                  <a:cs typeface="Times New Roman" panose="02020603050405020304" pitchFamily="18" charset="0"/>
                </a:rPr>
                <a:t>L</a:t>
              </a:r>
              <a:r>
                <a:rPr lang="en-US" altLang="ja-JP" sz="1600" dirty="0" smtClean="0">
                  <a:solidFill>
                    <a:srgbClr val="00FFFF"/>
                  </a:solidFill>
                </a:rPr>
                <a:t>(1/2</a:t>
              </a:r>
              <a:r>
                <a:rPr lang="en-US" altLang="ja-JP" sz="1600" baseline="30000" dirty="0" smtClean="0">
                  <a:solidFill>
                    <a:srgbClr val="00FFFF"/>
                  </a:solidFill>
                  <a:latin typeface="Symbol" panose="05050102010706020507" pitchFamily="18" charset="2"/>
                </a:rPr>
                <a:t>-</a:t>
              </a:r>
              <a:r>
                <a:rPr lang="en-US" altLang="ja-JP" sz="1600" dirty="0">
                  <a:solidFill>
                    <a:srgbClr val="00FFFF"/>
                  </a:solidFill>
                </a:rPr>
                <a:t>,3/2</a:t>
              </a:r>
              <a:r>
                <a:rPr lang="en-US" altLang="ja-JP" sz="1600" baseline="30000" dirty="0">
                  <a:solidFill>
                    <a:srgbClr val="00FFFF"/>
                  </a:solidFill>
                  <a:latin typeface="Symbol" panose="05050102010706020507" pitchFamily="18" charset="2"/>
                </a:rPr>
                <a:t>-</a:t>
              </a:r>
              <a:r>
                <a:rPr lang="en-US" altLang="ja-JP" sz="1600" dirty="0">
                  <a:solidFill>
                    <a:srgbClr val="00FFFF"/>
                  </a:solidFill>
                </a:rPr>
                <a:t>)</a:t>
              </a:r>
              <a:endParaRPr lang="ja-JP" altLang="en-US" sz="1600" dirty="0">
                <a:solidFill>
                  <a:srgbClr val="00FFFF"/>
                </a:solidFill>
              </a:endParaRPr>
            </a:p>
          </p:txBody>
        </p:sp>
      </p:grpSp>
      <p:sp>
        <p:nvSpPr>
          <p:cNvPr id="91" name="テキスト ボックス 90"/>
          <p:cNvSpPr txBox="1"/>
          <p:nvPr/>
        </p:nvSpPr>
        <p:spPr>
          <a:xfrm>
            <a:off x="4894155" y="2601889"/>
            <a:ext cx="352982" cy="461665"/>
          </a:xfrm>
          <a:prstGeom prst="rect">
            <a:avLst/>
          </a:prstGeom>
          <a:noFill/>
        </p:spPr>
        <p:txBody>
          <a:bodyPr wrap="none" rtlCol="0">
            <a:spAutoFit/>
          </a:bodyPr>
          <a:lstStyle/>
          <a:p>
            <a:r>
              <a:rPr lang="en-US" altLang="ja-JP" sz="2400" b="1" i="1" dirty="0" smtClean="0">
                <a:solidFill>
                  <a:srgbClr val="FFFF00"/>
                </a:solidFill>
                <a:latin typeface="Symbol" panose="05050102010706020507" pitchFamily="18" charset="2"/>
              </a:rPr>
              <a:t>l</a:t>
            </a:r>
            <a:endParaRPr kumimoji="1" lang="ja-JP" altLang="en-US" sz="2400" b="1" i="1" dirty="0">
              <a:solidFill>
                <a:srgbClr val="FFFF00"/>
              </a:solidFill>
              <a:latin typeface="Symbol" panose="05050102010706020507" pitchFamily="18" charset="2"/>
            </a:endParaRPr>
          </a:p>
        </p:txBody>
      </p:sp>
      <p:sp>
        <p:nvSpPr>
          <p:cNvPr id="92" name="テキスト ボックス 91"/>
          <p:cNvSpPr txBox="1"/>
          <p:nvPr/>
        </p:nvSpPr>
        <p:spPr>
          <a:xfrm>
            <a:off x="3763275" y="3320306"/>
            <a:ext cx="352982" cy="461665"/>
          </a:xfrm>
          <a:prstGeom prst="rect">
            <a:avLst/>
          </a:prstGeom>
          <a:noFill/>
        </p:spPr>
        <p:txBody>
          <a:bodyPr wrap="none" rtlCol="0">
            <a:spAutoFit/>
          </a:bodyPr>
          <a:lstStyle/>
          <a:p>
            <a:r>
              <a:rPr lang="en-US" altLang="ja-JP" sz="2400" b="1" i="1" dirty="0" smtClean="0">
                <a:solidFill>
                  <a:srgbClr val="FFFF00"/>
                </a:solidFill>
                <a:latin typeface="Symbol" panose="05050102010706020507" pitchFamily="18" charset="2"/>
              </a:rPr>
              <a:t>l</a:t>
            </a:r>
            <a:endParaRPr kumimoji="1" lang="ja-JP" altLang="en-US" sz="2400" b="1" i="1" dirty="0">
              <a:solidFill>
                <a:srgbClr val="FFFF00"/>
              </a:solidFill>
              <a:latin typeface="Symbol" panose="05050102010706020507" pitchFamily="18" charset="2"/>
            </a:endParaRPr>
          </a:p>
        </p:txBody>
      </p:sp>
      <p:sp>
        <p:nvSpPr>
          <p:cNvPr id="93" name="テキスト ボックス 92"/>
          <p:cNvSpPr txBox="1"/>
          <p:nvPr/>
        </p:nvSpPr>
        <p:spPr>
          <a:xfrm>
            <a:off x="3918905" y="2904114"/>
            <a:ext cx="352982" cy="461665"/>
          </a:xfrm>
          <a:prstGeom prst="rect">
            <a:avLst/>
          </a:prstGeom>
          <a:noFill/>
        </p:spPr>
        <p:txBody>
          <a:bodyPr wrap="none" rtlCol="0">
            <a:spAutoFit/>
          </a:bodyPr>
          <a:lstStyle/>
          <a:p>
            <a:r>
              <a:rPr lang="en-US" altLang="ja-JP" sz="2400" b="1" i="1" dirty="0" smtClean="0">
                <a:solidFill>
                  <a:srgbClr val="FFFF00"/>
                </a:solidFill>
                <a:latin typeface="Symbol" panose="05050102010706020507" pitchFamily="18" charset="2"/>
              </a:rPr>
              <a:t>l</a:t>
            </a:r>
            <a:endParaRPr kumimoji="1" lang="ja-JP" altLang="en-US" sz="2400" b="1" i="1" dirty="0">
              <a:solidFill>
                <a:srgbClr val="FFFF00"/>
              </a:solidFill>
              <a:latin typeface="Symbol" panose="05050102010706020507" pitchFamily="18" charset="2"/>
            </a:endParaRPr>
          </a:p>
        </p:txBody>
      </p:sp>
      <p:sp>
        <p:nvSpPr>
          <p:cNvPr id="94" name="テキスト ボックス 93"/>
          <p:cNvSpPr txBox="1"/>
          <p:nvPr/>
        </p:nvSpPr>
        <p:spPr>
          <a:xfrm>
            <a:off x="3687984" y="2121919"/>
            <a:ext cx="352982" cy="461665"/>
          </a:xfrm>
          <a:prstGeom prst="rect">
            <a:avLst/>
          </a:prstGeom>
          <a:noFill/>
        </p:spPr>
        <p:txBody>
          <a:bodyPr wrap="none" rtlCol="0">
            <a:spAutoFit/>
          </a:bodyPr>
          <a:lstStyle/>
          <a:p>
            <a:r>
              <a:rPr lang="en-US" altLang="ja-JP" sz="2400" b="1" i="1" dirty="0" smtClean="0">
                <a:solidFill>
                  <a:srgbClr val="00FFFF"/>
                </a:solidFill>
                <a:latin typeface="Symbol" panose="05050102010706020507" pitchFamily="18" charset="2"/>
              </a:rPr>
              <a:t>r</a:t>
            </a:r>
            <a:endParaRPr kumimoji="1" lang="ja-JP" altLang="en-US" sz="2400" b="1" i="1" dirty="0">
              <a:solidFill>
                <a:srgbClr val="00FFFF"/>
              </a:solidFill>
              <a:latin typeface="Symbol" panose="05050102010706020507" pitchFamily="18" charset="2"/>
            </a:endParaRPr>
          </a:p>
        </p:txBody>
      </p:sp>
      <p:sp>
        <p:nvSpPr>
          <p:cNvPr id="95" name="テキスト ボックス 94"/>
          <p:cNvSpPr txBox="1"/>
          <p:nvPr/>
        </p:nvSpPr>
        <p:spPr>
          <a:xfrm>
            <a:off x="3849766" y="2293112"/>
            <a:ext cx="352982" cy="461665"/>
          </a:xfrm>
          <a:prstGeom prst="rect">
            <a:avLst/>
          </a:prstGeom>
          <a:noFill/>
        </p:spPr>
        <p:txBody>
          <a:bodyPr wrap="none" rtlCol="0">
            <a:spAutoFit/>
          </a:bodyPr>
          <a:lstStyle/>
          <a:p>
            <a:r>
              <a:rPr lang="en-US" altLang="ja-JP" sz="2400" b="1" i="1" dirty="0" smtClean="0">
                <a:solidFill>
                  <a:srgbClr val="00FFFF"/>
                </a:solidFill>
                <a:latin typeface="Symbol" panose="05050102010706020507" pitchFamily="18" charset="2"/>
              </a:rPr>
              <a:t>r</a:t>
            </a:r>
            <a:endParaRPr kumimoji="1" lang="ja-JP" altLang="en-US" sz="2400" b="1" i="1" dirty="0">
              <a:solidFill>
                <a:srgbClr val="00FFFF"/>
              </a:solidFill>
              <a:latin typeface="Symbol" panose="05050102010706020507" pitchFamily="18" charset="2"/>
            </a:endParaRPr>
          </a:p>
        </p:txBody>
      </p:sp>
      <p:sp>
        <p:nvSpPr>
          <p:cNvPr id="96" name="テキスト ボックス 95"/>
          <p:cNvSpPr txBox="1"/>
          <p:nvPr/>
        </p:nvSpPr>
        <p:spPr>
          <a:xfrm>
            <a:off x="5646296" y="2510041"/>
            <a:ext cx="352982" cy="461665"/>
          </a:xfrm>
          <a:prstGeom prst="rect">
            <a:avLst/>
          </a:prstGeom>
          <a:noFill/>
        </p:spPr>
        <p:txBody>
          <a:bodyPr wrap="none" rtlCol="0">
            <a:spAutoFit/>
          </a:bodyPr>
          <a:lstStyle/>
          <a:p>
            <a:r>
              <a:rPr lang="en-US" altLang="ja-JP" sz="2400" b="1" i="1" dirty="0" smtClean="0">
                <a:solidFill>
                  <a:srgbClr val="00FFFF"/>
                </a:solidFill>
                <a:latin typeface="Symbol" panose="05050102010706020507" pitchFamily="18" charset="2"/>
              </a:rPr>
              <a:t>r</a:t>
            </a:r>
            <a:endParaRPr kumimoji="1" lang="ja-JP" altLang="en-US" sz="2400" b="1" i="1" dirty="0">
              <a:solidFill>
                <a:srgbClr val="00FFFF"/>
              </a:solidFill>
              <a:latin typeface="Symbol" panose="05050102010706020507" pitchFamily="18" charset="2"/>
            </a:endParaRPr>
          </a:p>
        </p:txBody>
      </p:sp>
      <p:sp>
        <p:nvSpPr>
          <p:cNvPr id="97" name="テキスト ボックス 96"/>
          <p:cNvSpPr txBox="1"/>
          <p:nvPr/>
        </p:nvSpPr>
        <p:spPr>
          <a:xfrm>
            <a:off x="63082" y="1236581"/>
            <a:ext cx="2225353" cy="461665"/>
          </a:xfrm>
          <a:prstGeom prst="rect">
            <a:avLst/>
          </a:prstGeom>
          <a:noFill/>
        </p:spPr>
        <p:txBody>
          <a:bodyPr wrap="none" rtlCol="0">
            <a:spAutoFit/>
          </a:bodyPr>
          <a:lstStyle/>
          <a:p>
            <a:r>
              <a:rPr kumimoji="1" lang="en-US" altLang="ja-JP" sz="2400" i="1" dirty="0" smtClean="0">
                <a:solidFill>
                  <a:schemeClr val="bg1"/>
                </a:solidFill>
              </a:rPr>
              <a:t>Strange baryons</a:t>
            </a:r>
            <a:endParaRPr kumimoji="1" lang="ja-JP" altLang="en-US" sz="2400" i="1" dirty="0">
              <a:solidFill>
                <a:schemeClr val="bg1"/>
              </a:solidFill>
            </a:endParaRPr>
          </a:p>
        </p:txBody>
      </p:sp>
      <p:sp>
        <p:nvSpPr>
          <p:cNvPr id="98" name="テキスト ボックス 97"/>
          <p:cNvSpPr txBox="1"/>
          <p:nvPr/>
        </p:nvSpPr>
        <p:spPr>
          <a:xfrm>
            <a:off x="6778531" y="1237119"/>
            <a:ext cx="2387257" cy="461665"/>
          </a:xfrm>
          <a:prstGeom prst="rect">
            <a:avLst/>
          </a:prstGeom>
          <a:noFill/>
        </p:spPr>
        <p:txBody>
          <a:bodyPr wrap="none" rtlCol="0">
            <a:spAutoFit/>
          </a:bodyPr>
          <a:lstStyle/>
          <a:p>
            <a:r>
              <a:rPr lang="en-US" altLang="ja-JP" sz="2400" i="1" dirty="0" smtClean="0">
                <a:solidFill>
                  <a:schemeClr val="bg1"/>
                </a:solidFill>
              </a:rPr>
              <a:t>Charmed</a:t>
            </a:r>
            <a:r>
              <a:rPr kumimoji="1" lang="en-US" altLang="ja-JP" sz="2400" i="1" dirty="0" smtClean="0">
                <a:solidFill>
                  <a:schemeClr val="bg1"/>
                </a:solidFill>
              </a:rPr>
              <a:t> baryons</a:t>
            </a:r>
            <a:endParaRPr kumimoji="1" lang="ja-JP" altLang="en-US" sz="2400" i="1" dirty="0">
              <a:solidFill>
                <a:schemeClr val="bg1"/>
              </a:solidFill>
            </a:endParaRPr>
          </a:p>
        </p:txBody>
      </p:sp>
      <p:cxnSp>
        <p:nvCxnSpPr>
          <p:cNvPr id="27" name="直線コネクタ 26"/>
          <p:cNvCxnSpPr/>
          <p:nvPr/>
        </p:nvCxnSpPr>
        <p:spPr>
          <a:xfrm>
            <a:off x="3483911" y="1908864"/>
            <a:ext cx="0" cy="3200400"/>
          </a:xfrm>
          <a:prstGeom prst="line">
            <a:avLst/>
          </a:prstGeom>
          <a:ln w="15875">
            <a:solidFill>
              <a:srgbClr val="FF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2461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コンテンツ プレースホルダー 58"/>
          <p:cNvPicPr>
            <a:picLocks noGrp="1" noChangeAspect="1"/>
          </p:cNvPicPr>
          <p:nvPr>
            <p:ph idx="1"/>
          </p:nvPr>
        </p:nvPicPr>
        <p:blipFill rotWithShape="1">
          <a:blip r:embed="rId3"/>
          <a:srcRect b="7428"/>
          <a:stretch/>
        </p:blipFill>
        <p:spPr>
          <a:xfrm>
            <a:off x="481873" y="1644391"/>
            <a:ext cx="8069469" cy="4634985"/>
          </a:xfrm>
          <a:prstGeom prst="rect">
            <a:avLst/>
          </a:prstGeom>
        </p:spPr>
      </p:pic>
      <p:sp>
        <p:nvSpPr>
          <p:cNvPr id="2" name="タイトル 1"/>
          <p:cNvSpPr>
            <a:spLocks noGrp="1"/>
          </p:cNvSpPr>
          <p:nvPr>
            <p:ph type="title"/>
          </p:nvPr>
        </p:nvSpPr>
        <p:spPr/>
        <p:txBody>
          <a:bodyPr/>
          <a:lstStyle/>
          <a:p>
            <a:r>
              <a:rPr lang="en-US" altLang="ja-JP" dirty="0" smtClean="0">
                <a:solidFill>
                  <a:schemeClr val="bg1"/>
                </a:solidFill>
              </a:rPr>
              <a:t>Level structure (Exp.)</a:t>
            </a:r>
            <a:endParaRPr kumimoji="1" lang="ja-JP" altLang="en-US" dirty="0">
              <a:solidFill>
                <a:schemeClr val="bg1"/>
              </a:solidFill>
            </a:endParaRPr>
          </a:p>
        </p:txBody>
      </p:sp>
      <p:sp>
        <p:nvSpPr>
          <p:cNvPr id="4" name="スライド番号プレースホルダー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83</a:t>
            </a:fld>
            <a:endParaRPr lang="ja-JP" altLang="en-US" dirty="0">
              <a:solidFill>
                <a:prstClr val="black">
                  <a:tint val="75000"/>
                </a:prstClr>
              </a:solidFill>
            </a:endParaRPr>
          </a:p>
        </p:txBody>
      </p:sp>
      <p:sp>
        <p:nvSpPr>
          <p:cNvPr id="28" name="テキスト ボックス 27"/>
          <p:cNvSpPr txBox="1"/>
          <p:nvPr/>
        </p:nvSpPr>
        <p:spPr>
          <a:xfrm>
            <a:off x="1877036" y="2466945"/>
            <a:ext cx="997389" cy="338554"/>
          </a:xfrm>
          <a:prstGeom prst="rect">
            <a:avLst/>
          </a:prstGeom>
          <a:noFill/>
        </p:spPr>
        <p:txBody>
          <a:bodyPr wrap="none" rtlCol="0">
            <a:spAutoFit/>
          </a:bodyPr>
          <a:lstStyle/>
          <a:p>
            <a:r>
              <a:rPr lang="en-US" altLang="ja-JP" sz="1600" b="1" dirty="0" smtClean="0">
                <a:solidFill>
                  <a:prstClr val="black"/>
                </a:solidFill>
              </a:rPr>
              <a:t>1830 5/2-</a:t>
            </a:r>
            <a:endParaRPr lang="ja-JP" altLang="en-US" sz="1600" b="1" dirty="0">
              <a:solidFill>
                <a:prstClr val="black"/>
              </a:solidFill>
            </a:endParaRPr>
          </a:p>
        </p:txBody>
      </p:sp>
      <p:sp>
        <p:nvSpPr>
          <p:cNvPr id="29" name="テキスト ボックス 28"/>
          <p:cNvSpPr txBox="1"/>
          <p:nvPr/>
        </p:nvSpPr>
        <p:spPr>
          <a:xfrm>
            <a:off x="1877036" y="2800320"/>
            <a:ext cx="997389" cy="338554"/>
          </a:xfrm>
          <a:prstGeom prst="rect">
            <a:avLst/>
          </a:prstGeom>
          <a:noFill/>
        </p:spPr>
        <p:txBody>
          <a:bodyPr wrap="none" rtlCol="0">
            <a:spAutoFit/>
          </a:bodyPr>
          <a:lstStyle/>
          <a:p>
            <a:r>
              <a:rPr lang="en-US" altLang="ja-JP" sz="1600" b="1" dirty="0" smtClean="0">
                <a:solidFill>
                  <a:prstClr val="black"/>
                </a:solidFill>
              </a:rPr>
              <a:t>1800 </a:t>
            </a:r>
            <a:r>
              <a:rPr lang="en-US" altLang="ja-JP" sz="1600" b="1" dirty="0">
                <a:solidFill>
                  <a:prstClr val="black"/>
                </a:solidFill>
              </a:rPr>
              <a:t>1</a:t>
            </a:r>
            <a:r>
              <a:rPr lang="en-US" altLang="ja-JP" sz="1600" b="1" dirty="0" smtClean="0">
                <a:solidFill>
                  <a:prstClr val="black"/>
                </a:solidFill>
              </a:rPr>
              <a:t>/2-</a:t>
            </a:r>
            <a:endParaRPr lang="ja-JP" altLang="en-US" sz="1600" b="1" dirty="0">
              <a:solidFill>
                <a:prstClr val="black"/>
              </a:solidFill>
            </a:endParaRPr>
          </a:p>
        </p:txBody>
      </p:sp>
      <p:sp>
        <p:nvSpPr>
          <p:cNvPr id="30" name="テキスト ボックス 29"/>
          <p:cNvSpPr txBox="1"/>
          <p:nvPr/>
        </p:nvSpPr>
        <p:spPr>
          <a:xfrm>
            <a:off x="1886561" y="3105120"/>
            <a:ext cx="997389" cy="338554"/>
          </a:xfrm>
          <a:prstGeom prst="rect">
            <a:avLst/>
          </a:prstGeom>
          <a:noFill/>
        </p:spPr>
        <p:txBody>
          <a:bodyPr wrap="none" rtlCol="0">
            <a:spAutoFit/>
          </a:bodyPr>
          <a:lstStyle/>
          <a:p>
            <a:r>
              <a:rPr lang="en-US" altLang="ja-JP" sz="1600" b="1" dirty="0" smtClean="0">
                <a:solidFill>
                  <a:prstClr val="black"/>
                </a:solidFill>
              </a:rPr>
              <a:t>1690 3/2-</a:t>
            </a:r>
            <a:endParaRPr lang="ja-JP" altLang="en-US" sz="1600" b="1" dirty="0">
              <a:solidFill>
                <a:prstClr val="black"/>
              </a:solidFill>
            </a:endParaRPr>
          </a:p>
        </p:txBody>
      </p:sp>
      <p:sp>
        <p:nvSpPr>
          <p:cNvPr id="31" name="テキスト ボックス 30"/>
          <p:cNvSpPr txBox="1"/>
          <p:nvPr/>
        </p:nvSpPr>
        <p:spPr>
          <a:xfrm>
            <a:off x="1886561" y="3400395"/>
            <a:ext cx="997389" cy="338554"/>
          </a:xfrm>
          <a:prstGeom prst="rect">
            <a:avLst/>
          </a:prstGeom>
          <a:noFill/>
        </p:spPr>
        <p:txBody>
          <a:bodyPr wrap="none" rtlCol="0">
            <a:spAutoFit/>
          </a:bodyPr>
          <a:lstStyle/>
          <a:p>
            <a:r>
              <a:rPr lang="en-US" altLang="ja-JP" sz="1600" b="1" dirty="0" smtClean="0">
                <a:solidFill>
                  <a:prstClr val="black"/>
                </a:solidFill>
              </a:rPr>
              <a:t>1670 1/2-</a:t>
            </a:r>
            <a:endParaRPr lang="ja-JP" altLang="en-US" sz="1600" b="1" dirty="0">
              <a:solidFill>
                <a:prstClr val="black"/>
              </a:solidFill>
            </a:endParaRPr>
          </a:p>
        </p:txBody>
      </p:sp>
      <p:sp>
        <p:nvSpPr>
          <p:cNvPr id="32" name="テキスト ボックス 31"/>
          <p:cNvSpPr txBox="1"/>
          <p:nvPr/>
        </p:nvSpPr>
        <p:spPr>
          <a:xfrm>
            <a:off x="3877286" y="2771745"/>
            <a:ext cx="997389" cy="338554"/>
          </a:xfrm>
          <a:prstGeom prst="rect">
            <a:avLst/>
          </a:prstGeom>
          <a:noFill/>
        </p:spPr>
        <p:txBody>
          <a:bodyPr wrap="none" rtlCol="0">
            <a:spAutoFit/>
          </a:bodyPr>
          <a:lstStyle/>
          <a:p>
            <a:r>
              <a:rPr lang="en-US" altLang="ja-JP" sz="1600" b="1" dirty="0" smtClean="0">
                <a:solidFill>
                  <a:prstClr val="black"/>
                </a:solidFill>
              </a:rPr>
              <a:t>1775 </a:t>
            </a:r>
            <a:r>
              <a:rPr lang="en-US" altLang="ja-JP" sz="1600" b="1" dirty="0">
                <a:solidFill>
                  <a:prstClr val="black"/>
                </a:solidFill>
              </a:rPr>
              <a:t>5</a:t>
            </a:r>
            <a:r>
              <a:rPr lang="en-US" altLang="ja-JP" sz="1600" b="1" dirty="0" smtClean="0">
                <a:solidFill>
                  <a:prstClr val="black"/>
                </a:solidFill>
              </a:rPr>
              <a:t>/2-</a:t>
            </a:r>
            <a:endParaRPr lang="ja-JP" altLang="en-US" sz="1600" b="1" dirty="0">
              <a:solidFill>
                <a:prstClr val="black"/>
              </a:solidFill>
            </a:endParaRPr>
          </a:p>
        </p:txBody>
      </p:sp>
      <p:sp>
        <p:nvSpPr>
          <p:cNvPr id="33" name="テキスト ボックス 32"/>
          <p:cNvSpPr txBox="1"/>
          <p:nvPr/>
        </p:nvSpPr>
        <p:spPr>
          <a:xfrm>
            <a:off x="3886811" y="2952720"/>
            <a:ext cx="997389" cy="338554"/>
          </a:xfrm>
          <a:prstGeom prst="rect">
            <a:avLst/>
          </a:prstGeom>
          <a:noFill/>
        </p:spPr>
        <p:txBody>
          <a:bodyPr wrap="none" rtlCol="0">
            <a:spAutoFit/>
          </a:bodyPr>
          <a:lstStyle/>
          <a:p>
            <a:r>
              <a:rPr lang="en-US" altLang="ja-JP" sz="1600" b="1" dirty="0" smtClean="0">
                <a:solidFill>
                  <a:prstClr val="black"/>
                </a:solidFill>
              </a:rPr>
              <a:t>1750 1/2-</a:t>
            </a:r>
            <a:endParaRPr lang="ja-JP" altLang="en-US" sz="1600" b="1" dirty="0">
              <a:solidFill>
                <a:prstClr val="black"/>
              </a:solidFill>
            </a:endParaRPr>
          </a:p>
        </p:txBody>
      </p:sp>
      <p:sp>
        <p:nvSpPr>
          <p:cNvPr id="34" name="テキスト ボックス 33"/>
          <p:cNvSpPr txBox="1"/>
          <p:nvPr/>
        </p:nvSpPr>
        <p:spPr>
          <a:xfrm>
            <a:off x="3886811" y="3171795"/>
            <a:ext cx="837089" cy="338554"/>
          </a:xfrm>
          <a:prstGeom prst="rect">
            <a:avLst/>
          </a:prstGeom>
          <a:noFill/>
        </p:spPr>
        <p:txBody>
          <a:bodyPr wrap="none" rtlCol="0">
            <a:spAutoFit/>
          </a:bodyPr>
          <a:lstStyle/>
          <a:p>
            <a:r>
              <a:rPr lang="en-US" altLang="ja-JP" sz="1600" dirty="0" smtClean="0">
                <a:solidFill>
                  <a:prstClr val="black"/>
                </a:solidFill>
              </a:rPr>
              <a:t>1690 ??</a:t>
            </a:r>
            <a:endParaRPr lang="ja-JP" altLang="en-US" sz="1600" dirty="0">
              <a:solidFill>
                <a:prstClr val="black"/>
              </a:solidFill>
            </a:endParaRPr>
          </a:p>
        </p:txBody>
      </p:sp>
      <p:sp>
        <p:nvSpPr>
          <p:cNvPr id="35" name="テキスト ボックス 34"/>
          <p:cNvSpPr txBox="1"/>
          <p:nvPr/>
        </p:nvSpPr>
        <p:spPr>
          <a:xfrm>
            <a:off x="3886811" y="3333720"/>
            <a:ext cx="997389" cy="338554"/>
          </a:xfrm>
          <a:prstGeom prst="rect">
            <a:avLst/>
          </a:prstGeom>
          <a:noFill/>
        </p:spPr>
        <p:txBody>
          <a:bodyPr wrap="none" rtlCol="0">
            <a:spAutoFit/>
          </a:bodyPr>
          <a:lstStyle/>
          <a:p>
            <a:r>
              <a:rPr lang="en-US" altLang="ja-JP" sz="1600" b="1" dirty="0" smtClean="0">
                <a:solidFill>
                  <a:prstClr val="black"/>
                </a:solidFill>
              </a:rPr>
              <a:t>1670 1/2-</a:t>
            </a:r>
            <a:endParaRPr lang="ja-JP" altLang="en-US" sz="1600" b="1" dirty="0">
              <a:solidFill>
                <a:prstClr val="black"/>
              </a:solidFill>
            </a:endParaRPr>
          </a:p>
        </p:txBody>
      </p:sp>
      <p:sp>
        <p:nvSpPr>
          <p:cNvPr id="36" name="テキスト ボックス 35"/>
          <p:cNvSpPr txBox="1"/>
          <p:nvPr/>
        </p:nvSpPr>
        <p:spPr>
          <a:xfrm>
            <a:off x="3896336" y="3724245"/>
            <a:ext cx="997389" cy="338554"/>
          </a:xfrm>
          <a:prstGeom prst="rect">
            <a:avLst/>
          </a:prstGeom>
          <a:noFill/>
        </p:spPr>
        <p:txBody>
          <a:bodyPr wrap="none" rtlCol="0">
            <a:spAutoFit/>
          </a:bodyPr>
          <a:lstStyle/>
          <a:p>
            <a:r>
              <a:rPr lang="en-US" altLang="ja-JP" sz="1600" dirty="0" smtClean="0">
                <a:solidFill>
                  <a:prstClr val="black"/>
                </a:solidFill>
              </a:rPr>
              <a:t>1580 </a:t>
            </a:r>
            <a:r>
              <a:rPr lang="en-US" altLang="ja-JP" sz="1600" dirty="0">
                <a:solidFill>
                  <a:prstClr val="black"/>
                </a:solidFill>
              </a:rPr>
              <a:t>3</a:t>
            </a:r>
            <a:r>
              <a:rPr lang="en-US" altLang="ja-JP" sz="1600" dirty="0" smtClean="0">
                <a:solidFill>
                  <a:prstClr val="black"/>
                </a:solidFill>
              </a:rPr>
              <a:t>/2-</a:t>
            </a:r>
            <a:endParaRPr lang="ja-JP" altLang="en-US" sz="1600" dirty="0">
              <a:solidFill>
                <a:prstClr val="black"/>
              </a:solidFill>
            </a:endParaRPr>
          </a:p>
        </p:txBody>
      </p:sp>
      <p:sp>
        <p:nvSpPr>
          <p:cNvPr id="37" name="テキスト ボックス 36"/>
          <p:cNvSpPr txBox="1"/>
          <p:nvPr/>
        </p:nvSpPr>
        <p:spPr>
          <a:xfrm>
            <a:off x="3896336" y="3533745"/>
            <a:ext cx="997389" cy="338554"/>
          </a:xfrm>
          <a:prstGeom prst="rect">
            <a:avLst/>
          </a:prstGeom>
          <a:noFill/>
        </p:spPr>
        <p:txBody>
          <a:bodyPr wrap="none" rtlCol="0">
            <a:spAutoFit/>
          </a:bodyPr>
          <a:lstStyle/>
          <a:p>
            <a:r>
              <a:rPr lang="en-US" altLang="ja-JP" sz="1600" dirty="0" smtClean="0">
                <a:solidFill>
                  <a:prstClr val="black"/>
                </a:solidFill>
              </a:rPr>
              <a:t>1620 1/2-</a:t>
            </a:r>
            <a:endParaRPr lang="ja-JP" altLang="en-US" sz="1600" dirty="0">
              <a:solidFill>
                <a:prstClr val="black"/>
              </a:solidFill>
            </a:endParaRPr>
          </a:p>
        </p:txBody>
      </p:sp>
      <p:sp>
        <p:nvSpPr>
          <p:cNvPr id="38" name="テキスト ボックス 37"/>
          <p:cNvSpPr txBox="1"/>
          <p:nvPr/>
        </p:nvSpPr>
        <p:spPr>
          <a:xfrm>
            <a:off x="1905611" y="3914745"/>
            <a:ext cx="997389" cy="338554"/>
          </a:xfrm>
          <a:prstGeom prst="rect">
            <a:avLst/>
          </a:prstGeom>
          <a:noFill/>
        </p:spPr>
        <p:txBody>
          <a:bodyPr wrap="none" rtlCol="0">
            <a:spAutoFit/>
          </a:bodyPr>
          <a:lstStyle/>
          <a:p>
            <a:r>
              <a:rPr lang="en-US" altLang="ja-JP" sz="1600" b="1" dirty="0" smtClean="0">
                <a:solidFill>
                  <a:prstClr val="black"/>
                </a:solidFill>
              </a:rPr>
              <a:t>1520 </a:t>
            </a:r>
            <a:r>
              <a:rPr lang="en-US" altLang="ja-JP" sz="1600" b="1" dirty="0">
                <a:solidFill>
                  <a:prstClr val="black"/>
                </a:solidFill>
              </a:rPr>
              <a:t>3</a:t>
            </a:r>
            <a:r>
              <a:rPr lang="en-US" altLang="ja-JP" sz="1600" b="1" dirty="0" smtClean="0">
                <a:solidFill>
                  <a:prstClr val="black"/>
                </a:solidFill>
              </a:rPr>
              <a:t>/2-</a:t>
            </a:r>
            <a:endParaRPr lang="ja-JP" altLang="en-US" sz="1600" b="1" dirty="0">
              <a:solidFill>
                <a:prstClr val="black"/>
              </a:solidFill>
            </a:endParaRPr>
          </a:p>
        </p:txBody>
      </p:sp>
      <p:sp>
        <p:nvSpPr>
          <p:cNvPr id="39" name="テキスト ボックス 38"/>
          <p:cNvSpPr txBox="1"/>
          <p:nvPr/>
        </p:nvSpPr>
        <p:spPr>
          <a:xfrm>
            <a:off x="1896086" y="4429095"/>
            <a:ext cx="997389" cy="338554"/>
          </a:xfrm>
          <a:prstGeom prst="rect">
            <a:avLst/>
          </a:prstGeom>
          <a:noFill/>
        </p:spPr>
        <p:txBody>
          <a:bodyPr wrap="none" rtlCol="0">
            <a:spAutoFit/>
          </a:bodyPr>
          <a:lstStyle/>
          <a:p>
            <a:r>
              <a:rPr lang="en-US" altLang="ja-JP" sz="1600" b="1" dirty="0" smtClean="0">
                <a:solidFill>
                  <a:prstClr val="black"/>
                </a:solidFill>
              </a:rPr>
              <a:t>1405 </a:t>
            </a:r>
            <a:r>
              <a:rPr lang="en-US" altLang="ja-JP" sz="1600" b="1" dirty="0">
                <a:solidFill>
                  <a:prstClr val="black"/>
                </a:solidFill>
              </a:rPr>
              <a:t>3</a:t>
            </a:r>
            <a:r>
              <a:rPr lang="en-US" altLang="ja-JP" sz="1600" b="1" dirty="0" smtClean="0">
                <a:solidFill>
                  <a:prstClr val="black"/>
                </a:solidFill>
              </a:rPr>
              <a:t>/2-</a:t>
            </a:r>
            <a:endParaRPr lang="ja-JP" altLang="en-US" sz="1600" b="1" dirty="0">
              <a:solidFill>
                <a:prstClr val="black"/>
              </a:solidFill>
            </a:endParaRPr>
          </a:p>
        </p:txBody>
      </p:sp>
      <p:sp>
        <p:nvSpPr>
          <p:cNvPr id="40" name="テキスト ボックス 39"/>
          <p:cNvSpPr txBox="1"/>
          <p:nvPr/>
        </p:nvSpPr>
        <p:spPr>
          <a:xfrm>
            <a:off x="1896086" y="5791170"/>
            <a:ext cx="1037463" cy="338554"/>
          </a:xfrm>
          <a:prstGeom prst="rect">
            <a:avLst/>
          </a:prstGeom>
          <a:noFill/>
        </p:spPr>
        <p:txBody>
          <a:bodyPr wrap="none" rtlCol="0">
            <a:spAutoFit/>
          </a:bodyPr>
          <a:lstStyle/>
          <a:p>
            <a:r>
              <a:rPr lang="en-US" altLang="ja-JP" sz="1600" b="1" dirty="0" smtClean="0">
                <a:solidFill>
                  <a:prstClr val="black"/>
                </a:solidFill>
              </a:rPr>
              <a:t>1116 1/2+</a:t>
            </a:r>
            <a:endParaRPr lang="ja-JP" altLang="en-US" sz="1600" b="1" dirty="0">
              <a:solidFill>
                <a:prstClr val="black"/>
              </a:solidFill>
            </a:endParaRPr>
          </a:p>
        </p:txBody>
      </p:sp>
      <p:sp>
        <p:nvSpPr>
          <p:cNvPr id="41" name="テキスト ボックス 40"/>
          <p:cNvSpPr txBox="1"/>
          <p:nvPr/>
        </p:nvSpPr>
        <p:spPr>
          <a:xfrm>
            <a:off x="3305786" y="5438745"/>
            <a:ext cx="1037463" cy="338554"/>
          </a:xfrm>
          <a:prstGeom prst="rect">
            <a:avLst/>
          </a:prstGeom>
          <a:noFill/>
        </p:spPr>
        <p:txBody>
          <a:bodyPr wrap="none" rtlCol="0">
            <a:spAutoFit/>
          </a:bodyPr>
          <a:lstStyle/>
          <a:p>
            <a:r>
              <a:rPr lang="en-US" altLang="ja-JP" sz="1600" b="1" dirty="0" smtClean="0">
                <a:solidFill>
                  <a:prstClr val="black"/>
                </a:solidFill>
              </a:rPr>
              <a:t>1192 1/2+</a:t>
            </a:r>
            <a:endParaRPr lang="ja-JP" altLang="en-US" sz="1600" b="1" dirty="0">
              <a:solidFill>
                <a:prstClr val="black"/>
              </a:solidFill>
            </a:endParaRPr>
          </a:p>
        </p:txBody>
      </p:sp>
      <p:sp>
        <p:nvSpPr>
          <p:cNvPr id="42" name="テキスト ボックス 41"/>
          <p:cNvSpPr txBox="1"/>
          <p:nvPr/>
        </p:nvSpPr>
        <p:spPr>
          <a:xfrm>
            <a:off x="3315311" y="4543395"/>
            <a:ext cx="1037463" cy="338554"/>
          </a:xfrm>
          <a:prstGeom prst="rect">
            <a:avLst/>
          </a:prstGeom>
          <a:noFill/>
        </p:spPr>
        <p:txBody>
          <a:bodyPr wrap="none" rtlCol="0">
            <a:spAutoFit/>
          </a:bodyPr>
          <a:lstStyle/>
          <a:p>
            <a:r>
              <a:rPr lang="en-US" altLang="ja-JP" sz="1600" b="1" dirty="0" smtClean="0">
                <a:solidFill>
                  <a:prstClr val="black"/>
                </a:solidFill>
              </a:rPr>
              <a:t>1383 </a:t>
            </a:r>
            <a:r>
              <a:rPr lang="en-US" altLang="ja-JP" sz="1600" b="1" dirty="0">
                <a:solidFill>
                  <a:prstClr val="black"/>
                </a:solidFill>
              </a:rPr>
              <a:t>3</a:t>
            </a:r>
            <a:r>
              <a:rPr lang="en-US" altLang="ja-JP" sz="1600" b="1" dirty="0" smtClean="0">
                <a:solidFill>
                  <a:prstClr val="black"/>
                </a:solidFill>
              </a:rPr>
              <a:t>/2+</a:t>
            </a:r>
            <a:endParaRPr lang="ja-JP" altLang="en-US" sz="1600" b="1" dirty="0">
              <a:solidFill>
                <a:prstClr val="black"/>
              </a:solidFill>
            </a:endParaRPr>
          </a:p>
        </p:txBody>
      </p:sp>
      <p:sp>
        <p:nvSpPr>
          <p:cNvPr id="45" name="テキスト ボックス 44"/>
          <p:cNvSpPr txBox="1"/>
          <p:nvPr/>
        </p:nvSpPr>
        <p:spPr>
          <a:xfrm>
            <a:off x="3456651" y="1667401"/>
            <a:ext cx="367408" cy="461665"/>
          </a:xfrm>
          <a:prstGeom prst="rect">
            <a:avLst/>
          </a:prstGeom>
          <a:noFill/>
        </p:spPr>
        <p:txBody>
          <a:bodyPr wrap="none" rtlCol="0">
            <a:spAutoFit/>
          </a:bodyPr>
          <a:lstStyle/>
          <a:p>
            <a:r>
              <a:rPr lang="en-US" altLang="ja-JP" sz="2400" dirty="0" smtClean="0">
                <a:solidFill>
                  <a:prstClr val="black"/>
                </a:solidFill>
                <a:latin typeface="Symbol" panose="05050102010706020507" pitchFamily="18" charset="2"/>
              </a:rPr>
              <a:t>S</a:t>
            </a:r>
            <a:endParaRPr lang="ja-JP" altLang="en-US" sz="2400" dirty="0">
              <a:solidFill>
                <a:prstClr val="black"/>
              </a:solidFill>
              <a:latin typeface="Symbol" panose="05050102010706020507" pitchFamily="18" charset="2"/>
            </a:endParaRPr>
          </a:p>
        </p:txBody>
      </p:sp>
      <p:sp>
        <p:nvSpPr>
          <p:cNvPr id="46" name="テキスト ボックス 45"/>
          <p:cNvSpPr txBox="1"/>
          <p:nvPr/>
        </p:nvSpPr>
        <p:spPr>
          <a:xfrm>
            <a:off x="2177599" y="1671905"/>
            <a:ext cx="396262" cy="461665"/>
          </a:xfrm>
          <a:prstGeom prst="rect">
            <a:avLst/>
          </a:prstGeom>
          <a:noFill/>
        </p:spPr>
        <p:txBody>
          <a:bodyPr wrap="none" rtlCol="0">
            <a:spAutoFit/>
          </a:bodyPr>
          <a:lstStyle/>
          <a:p>
            <a:r>
              <a:rPr lang="en-US" altLang="ja-JP" sz="2400" dirty="0" smtClean="0">
                <a:solidFill>
                  <a:prstClr val="black"/>
                </a:solidFill>
                <a:latin typeface="Symbol" panose="05050102010706020507" pitchFamily="18" charset="2"/>
              </a:rPr>
              <a:t>L</a:t>
            </a:r>
            <a:endParaRPr lang="ja-JP" altLang="en-US" sz="2400" dirty="0">
              <a:solidFill>
                <a:prstClr val="black"/>
              </a:solidFill>
              <a:latin typeface="Symbol" panose="05050102010706020507" pitchFamily="18" charset="2"/>
            </a:endParaRPr>
          </a:p>
        </p:txBody>
      </p:sp>
      <p:sp>
        <p:nvSpPr>
          <p:cNvPr id="49" name="テキスト ボックス 48"/>
          <p:cNvSpPr txBox="1"/>
          <p:nvPr/>
        </p:nvSpPr>
        <p:spPr>
          <a:xfrm>
            <a:off x="7132227" y="1669732"/>
            <a:ext cx="453970" cy="461665"/>
          </a:xfrm>
          <a:prstGeom prst="rect">
            <a:avLst/>
          </a:prstGeom>
          <a:noFill/>
        </p:spPr>
        <p:txBody>
          <a:bodyPr wrap="none" rtlCol="0">
            <a:spAutoFit/>
          </a:bodyPr>
          <a:lstStyle/>
          <a:p>
            <a:r>
              <a:rPr lang="en-US" altLang="ja-JP" sz="2400" dirty="0" err="1" smtClean="0">
                <a:solidFill>
                  <a:prstClr val="black"/>
                </a:solidFill>
                <a:latin typeface="Symbol" panose="05050102010706020507" pitchFamily="18" charset="2"/>
              </a:rPr>
              <a:t>S</a:t>
            </a:r>
            <a:r>
              <a:rPr lang="en-US" altLang="ja-JP" sz="2400" baseline="-25000" dirty="0" err="1" smtClean="0">
                <a:solidFill>
                  <a:prstClr val="black"/>
                </a:solidFill>
              </a:rPr>
              <a:t>c</a:t>
            </a:r>
            <a:endParaRPr lang="ja-JP" altLang="en-US" sz="2400" baseline="-25000" dirty="0">
              <a:solidFill>
                <a:prstClr val="black"/>
              </a:solidFill>
            </a:endParaRPr>
          </a:p>
        </p:txBody>
      </p:sp>
      <p:sp>
        <p:nvSpPr>
          <p:cNvPr id="50" name="テキスト ボックス 49"/>
          <p:cNvSpPr txBox="1"/>
          <p:nvPr/>
        </p:nvSpPr>
        <p:spPr>
          <a:xfrm>
            <a:off x="5834750" y="1667401"/>
            <a:ext cx="482824" cy="461665"/>
          </a:xfrm>
          <a:prstGeom prst="rect">
            <a:avLst/>
          </a:prstGeom>
          <a:noFill/>
        </p:spPr>
        <p:txBody>
          <a:bodyPr wrap="none" rtlCol="0">
            <a:spAutoFit/>
          </a:bodyPr>
          <a:lstStyle/>
          <a:p>
            <a:r>
              <a:rPr lang="en-US" altLang="ja-JP" sz="2400" dirty="0" err="1" smtClean="0">
                <a:solidFill>
                  <a:prstClr val="black"/>
                </a:solidFill>
                <a:latin typeface="Symbol" panose="05050102010706020507" pitchFamily="18" charset="2"/>
              </a:rPr>
              <a:t>L</a:t>
            </a:r>
            <a:r>
              <a:rPr lang="en-US" altLang="ja-JP" sz="2400" baseline="-25000" dirty="0" err="1" smtClean="0">
                <a:solidFill>
                  <a:prstClr val="black"/>
                </a:solidFill>
              </a:rPr>
              <a:t>c</a:t>
            </a:r>
            <a:endParaRPr lang="ja-JP" altLang="en-US" sz="2400" baseline="-25000" dirty="0">
              <a:solidFill>
                <a:prstClr val="black"/>
              </a:solidFill>
            </a:endParaRPr>
          </a:p>
        </p:txBody>
      </p:sp>
      <p:sp>
        <p:nvSpPr>
          <p:cNvPr id="51" name="テキスト ボックス 50"/>
          <p:cNvSpPr txBox="1"/>
          <p:nvPr/>
        </p:nvSpPr>
        <p:spPr>
          <a:xfrm>
            <a:off x="5601311" y="5781645"/>
            <a:ext cx="1037463" cy="338554"/>
          </a:xfrm>
          <a:prstGeom prst="rect">
            <a:avLst/>
          </a:prstGeom>
          <a:noFill/>
        </p:spPr>
        <p:txBody>
          <a:bodyPr wrap="none" rtlCol="0">
            <a:spAutoFit/>
          </a:bodyPr>
          <a:lstStyle/>
          <a:p>
            <a:r>
              <a:rPr lang="en-US" altLang="ja-JP" sz="1600" b="1" dirty="0" smtClean="0">
                <a:solidFill>
                  <a:prstClr val="black"/>
                </a:solidFill>
              </a:rPr>
              <a:t>2286 1/2+</a:t>
            </a:r>
            <a:endParaRPr lang="ja-JP" altLang="en-US" sz="1600" b="1" dirty="0">
              <a:solidFill>
                <a:prstClr val="black"/>
              </a:solidFill>
            </a:endParaRPr>
          </a:p>
        </p:txBody>
      </p:sp>
      <p:sp>
        <p:nvSpPr>
          <p:cNvPr id="52" name="テキスト ボックス 51"/>
          <p:cNvSpPr txBox="1"/>
          <p:nvPr/>
        </p:nvSpPr>
        <p:spPr>
          <a:xfrm>
            <a:off x="7025448" y="5005205"/>
            <a:ext cx="1037463" cy="338554"/>
          </a:xfrm>
          <a:prstGeom prst="rect">
            <a:avLst/>
          </a:prstGeom>
          <a:noFill/>
        </p:spPr>
        <p:txBody>
          <a:bodyPr wrap="none" rtlCol="0">
            <a:spAutoFit/>
          </a:bodyPr>
          <a:lstStyle/>
          <a:p>
            <a:r>
              <a:rPr lang="en-US" altLang="ja-JP" sz="1600" b="1" dirty="0" smtClean="0">
                <a:solidFill>
                  <a:prstClr val="black"/>
                </a:solidFill>
              </a:rPr>
              <a:t>2455 1/2+</a:t>
            </a:r>
            <a:endParaRPr lang="ja-JP" altLang="en-US" sz="1600" b="1" dirty="0">
              <a:solidFill>
                <a:prstClr val="black"/>
              </a:solidFill>
            </a:endParaRPr>
          </a:p>
        </p:txBody>
      </p:sp>
      <p:sp>
        <p:nvSpPr>
          <p:cNvPr id="53" name="テキスト ボックス 52"/>
          <p:cNvSpPr txBox="1"/>
          <p:nvPr/>
        </p:nvSpPr>
        <p:spPr>
          <a:xfrm>
            <a:off x="7014075" y="4690883"/>
            <a:ext cx="1037463" cy="338554"/>
          </a:xfrm>
          <a:prstGeom prst="rect">
            <a:avLst/>
          </a:prstGeom>
          <a:noFill/>
        </p:spPr>
        <p:txBody>
          <a:bodyPr wrap="none" rtlCol="0">
            <a:spAutoFit/>
          </a:bodyPr>
          <a:lstStyle/>
          <a:p>
            <a:r>
              <a:rPr lang="en-US" altLang="ja-JP" sz="1600" b="1" dirty="0" smtClean="0">
                <a:solidFill>
                  <a:prstClr val="black"/>
                </a:solidFill>
              </a:rPr>
              <a:t>2519 3/2+</a:t>
            </a:r>
            <a:endParaRPr lang="ja-JP" altLang="en-US" sz="1600" b="1" dirty="0">
              <a:solidFill>
                <a:prstClr val="black"/>
              </a:solidFill>
            </a:endParaRPr>
          </a:p>
        </p:txBody>
      </p:sp>
      <p:sp>
        <p:nvSpPr>
          <p:cNvPr id="54" name="テキスト ボックス 53"/>
          <p:cNvSpPr txBox="1"/>
          <p:nvPr/>
        </p:nvSpPr>
        <p:spPr>
          <a:xfrm>
            <a:off x="5586563" y="4577807"/>
            <a:ext cx="997389" cy="338554"/>
          </a:xfrm>
          <a:prstGeom prst="rect">
            <a:avLst/>
          </a:prstGeom>
          <a:noFill/>
        </p:spPr>
        <p:txBody>
          <a:bodyPr wrap="none" rtlCol="0">
            <a:spAutoFit/>
          </a:bodyPr>
          <a:lstStyle/>
          <a:p>
            <a:r>
              <a:rPr lang="en-US" altLang="ja-JP" sz="1600" b="1" dirty="0" smtClean="0">
                <a:solidFill>
                  <a:prstClr val="black"/>
                </a:solidFill>
              </a:rPr>
              <a:t>2593 1/2-</a:t>
            </a:r>
            <a:endParaRPr lang="ja-JP" altLang="en-US" sz="1600" b="1" dirty="0">
              <a:solidFill>
                <a:prstClr val="black"/>
              </a:solidFill>
            </a:endParaRPr>
          </a:p>
        </p:txBody>
      </p:sp>
      <p:sp>
        <p:nvSpPr>
          <p:cNvPr id="55" name="テキスト ボックス 54"/>
          <p:cNvSpPr txBox="1"/>
          <p:nvPr/>
        </p:nvSpPr>
        <p:spPr>
          <a:xfrm>
            <a:off x="5571815" y="4209100"/>
            <a:ext cx="997389" cy="338554"/>
          </a:xfrm>
          <a:prstGeom prst="rect">
            <a:avLst/>
          </a:prstGeom>
          <a:noFill/>
        </p:spPr>
        <p:txBody>
          <a:bodyPr wrap="none" rtlCol="0">
            <a:spAutoFit/>
          </a:bodyPr>
          <a:lstStyle/>
          <a:p>
            <a:r>
              <a:rPr lang="en-US" altLang="ja-JP" sz="1600" b="1" dirty="0" smtClean="0">
                <a:solidFill>
                  <a:prstClr val="black"/>
                </a:solidFill>
              </a:rPr>
              <a:t>2628 </a:t>
            </a:r>
            <a:r>
              <a:rPr lang="en-US" altLang="ja-JP" sz="1600" b="1" dirty="0">
                <a:solidFill>
                  <a:prstClr val="black"/>
                </a:solidFill>
              </a:rPr>
              <a:t>3</a:t>
            </a:r>
            <a:r>
              <a:rPr lang="en-US" altLang="ja-JP" sz="1600" b="1" dirty="0" smtClean="0">
                <a:solidFill>
                  <a:prstClr val="black"/>
                </a:solidFill>
              </a:rPr>
              <a:t>/2-</a:t>
            </a:r>
            <a:endParaRPr lang="ja-JP" altLang="en-US" sz="1600" b="1" dirty="0">
              <a:solidFill>
                <a:prstClr val="black"/>
              </a:solidFill>
            </a:endParaRPr>
          </a:p>
        </p:txBody>
      </p:sp>
      <p:sp>
        <p:nvSpPr>
          <p:cNvPr id="56" name="テキスト ボックス 55"/>
          <p:cNvSpPr txBox="1"/>
          <p:nvPr/>
        </p:nvSpPr>
        <p:spPr>
          <a:xfrm>
            <a:off x="5557067" y="3539277"/>
            <a:ext cx="837089" cy="338554"/>
          </a:xfrm>
          <a:prstGeom prst="rect">
            <a:avLst/>
          </a:prstGeom>
          <a:noFill/>
        </p:spPr>
        <p:txBody>
          <a:bodyPr wrap="none" rtlCol="0">
            <a:spAutoFit/>
          </a:bodyPr>
          <a:lstStyle/>
          <a:p>
            <a:r>
              <a:rPr lang="en-US" altLang="ja-JP" sz="1600" dirty="0" smtClean="0">
                <a:solidFill>
                  <a:prstClr val="black"/>
                </a:solidFill>
              </a:rPr>
              <a:t>2765 ??</a:t>
            </a:r>
            <a:endParaRPr lang="ja-JP" altLang="en-US" sz="1600" dirty="0">
              <a:solidFill>
                <a:prstClr val="black"/>
              </a:solidFill>
            </a:endParaRPr>
          </a:p>
        </p:txBody>
      </p:sp>
      <p:sp>
        <p:nvSpPr>
          <p:cNvPr id="60" name="テキスト ボックス 59"/>
          <p:cNvSpPr txBox="1"/>
          <p:nvPr/>
        </p:nvSpPr>
        <p:spPr>
          <a:xfrm>
            <a:off x="5547542" y="3272577"/>
            <a:ext cx="1132041" cy="338554"/>
          </a:xfrm>
          <a:prstGeom prst="rect">
            <a:avLst/>
          </a:prstGeom>
          <a:noFill/>
        </p:spPr>
        <p:txBody>
          <a:bodyPr wrap="none" rtlCol="0">
            <a:spAutoFit/>
          </a:bodyPr>
          <a:lstStyle/>
          <a:p>
            <a:r>
              <a:rPr lang="en-US" altLang="ja-JP" sz="1600" b="1" dirty="0" smtClean="0">
                <a:solidFill>
                  <a:prstClr val="black"/>
                </a:solidFill>
              </a:rPr>
              <a:t>2880 5/2+?</a:t>
            </a:r>
            <a:endParaRPr lang="ja-JP" altLang="en-US" sz="1600" b="1" dirty="0">
              <a:solidFill>
                <a:prstClr val="black"/>
              </a:solidFill>
            </a:endParaRPr>
          </a:p>
        </p:txBody>
      </p:sp>
      <p:sp>
        <p:nvSpPr>
          <p:cNvPr id="61" name="テキスト ボックス 60"/>
          <p:cNvSpPr txBox="1"/>
          <p:nvPr/>
        </p:nvSpPr>
        <p:spPr>
          <a:xfrm>
            <a:off x="5538017" y="2748702"/>
            <a:ext cx="837089" cy="338554"/>
          </a:xfrm>
          <a:prstGeom prst="rect">
            <a:avLst/>
          </a:prstGeom>
          <a:noFill/>
        </p:spPr>
        <p:txBody>
          <a:bodyPr wrap="none" rtlCol="0">
            <a:spAutoFit/>
          </a:bodyPr>
          <a:lstStyle/>
          <a:p>
            <a:r>
              <a:rPr lang="en-US" altLang="ja-JP" sz="1600" b="1" dirty="0" smtClean="0">
                <a:solidFill>
                  <a:prstClr val="black"/>
                </a:solidFill>
              </a:rPr>
              <a:t>2940 ??</a:t>
            </a:r>
            <a:endParaRPr lang="ja-JP" altLang="en-US" sz="1600" b="1" dirty="0">
              <a:solidFill>
                <a:prstClr val="black"/>
              </a:solidFill>
            </a:endParaRPr>
          </a:p>
        </p:txBody>
      </p:sp>
      <p:sp>
        <p:nvSpPr>
          <p:cNvPr id="62" name="テキスト ボックス 61"/>
          <p:cNvSpPr txBox="1"/>
          <p:nvPr/>
        </p:nvSpPr>
        <p:spPr>
          <a:xfrm>
            <a:off x="7023600" y="3395483"/>
            <a:ext cx="837089" cy="338554"/>
          </a:xfrm>
          <a:prstGeom prst="rect">
            <a:avLst/>
          </a:prstGeom>
          <a:noFill/>
        </p:spPr>
        <p:txBody>
          <a:bodyPr wrap="none" rtlCol="0">
            <a:spAutoFit/>
          </a:bodyPr>
          <a:lstStyle/>
          <a:p>
            <a:r>
              <a:rPr lang="en-US" altLang="ja-JP" sz="1600" b="1" dirty="0" smtClean="0">
                <a:solidFill>
                  <a:prstClr val="black"/>
                </a:solidFill>
              </a:rPr>
              <a:t>2800 ??</a:t>
            </a:r>
            <a:endParaRPr lang="ja-JP" altLang="en-US" sz="1600" b="1" dirty="0">
              <a:solidFill>
                <a:prstClr val="black"/>
              </a:solidFill>
            </a:endParaRPr>
          </a:p>
        </p:txBody>
      </p:sp>
      <p:grpSp>
        <p:nvGrpSpPr>
          <p:cNvPr id="16" name="グループ化 15"/>
          <p:cNvGrpSpPr/>
          <p:nvPr/>
        </p:nvGrpSpPr>
        <p:grpSpPr>
          <a:xfrm>
            <a:off x="1000580" y="1714500"/>
            <a:ext cx="497252" cy="4529554"/>
            <a:chOff x="1033230" y="1657350"/>
            <a:chExt cx="497252" cy="4529554"/>
          </a:xfrm>
        </p:grpSpPr>
        <p:sp>
          <p:nvSpPr>
            <p:cNvPr id="6" name="テキスト ボックス 5"/>
            <p:cNvSpPr txBox="1"/>
            <p:nvPr/>
          </p:nvSpPr>
          <p:spPr>
            <a:xfrm>
              <a:off x="1157055" y="5848350"/>
              <a:ext cx="288862" cy="338554"/>
            </a:xfrm>
            <a:prstGeom prst="rect">
              <a:avLst/>
            </a:prstGeom>
            <a:noFill/>
          </p:spPr>
          <p:txBody>
            <a:bodyPr wrap="none" rtlCol="0">
              <a:spAutoFit/>
            </a:bodyPr>
            <a:lstStyle/>
            <a:p>
              <a:r>
                <a:rPr lang="en-US" altLang="ja-JP" sz="1600" dirty="0" smtClean="0">
                  <a:solidFill>
                    <a:prstClr val="black"/>
                  </a:solidFill>
                </a:rPr>
                <a:t>0</a:t>
              </a:r>
              <a:endParaRPr lang="ja-JP" altLang="en-US" sz="1600" dirty="0">
                <a:solidFill>
                  <a:prstClr val="black"/>
                </a:solidFill>
              </a:endParaRPr>
            </a:p>
          </p:txBody>
        </p:sp>
        <p:sp>
          <p:nvSpPr>
            <p:cNvPr id="7" name="テキスト ボックス 6"/>
            <p:cNvSpPr txBox="1"/>
            <p:nvPr/>
          </p:nvSpPr>
          <p:spPr>
            <a:xfrm>
              <a:off x="1033230" y="5362575"/>
              <a:ext cx="497252" cy="338554"/>
            </a:xfrm>
            <a:prstGeom prst="rect">
              <a:avLst/>
            </a:prstGeom>
            <a:noFill/>
          </p:spPr>
          <p:txBody>
            <a:bodyPr wrap="none" rtlCol="0">
              <a:spAutoFit/>
            </a:bodyPr>
            <a:lstStyle/>
            <a:p>
              <a:r>
                <a:rPr lang="en-US" altLang="ja-JP" sz="1600" dirty="0" smtClean="0">
                  <a:solidFill>
                    <a:prstClr val="black"/>
                  </a:solidFill>
                </a:rPr>
                <a:t>100</a:t>
              </a:r>
              <a:endParaRPr lang="ja-JP" altLang="en-US" sz="1600" dirty="0">
                <a:solidFill>
                  <a:prstClr val="black"/>
                </a:solidFill>
              </a:endParaRPr>
            </a:p>
          </p:txBody>
        </p:sp>
        <p:sp>
          <p:nvSpPr>
            <p:cNvPr id="8" name="テキスト ボックス 7"/>
            <p:cNvSpPr txBox="1"/>
            <p:nvPr/>
          </p:nvSpPr>
          <p:spPr>
            <a:xfrm>
              <a:off x="1033230" y="4886325"/>
              <a:ext cx="497252" cy="338554"/>
            </a:xfrm>
            <a:prstGeom prst="rect">
              <a:avLst/>
            </a:prstGeom>
            <a:noFill/>
          </p:spPr>
          <p:txBody>
            <a:bodyPr wrap="none" rtlCol="0">
              <a:spAutoFit/>
            </a:bodyPr>
            <a:lstStyle/>
            <a:p>
              <a:r>
                <a:rPr lang="en-US" altLang="ja-JP" sz="1600" dirty="0">
                  <a:solidFill>
                    <a:prstClr val="black"/>
                  </a:solidFill>
                </a:rPr>
                <a:t>2</a:t>
              </a:r>
              <a:r>
                <a:rPr lang="en-US" altLang="ja-JP" sz="1600" dirty="0" smtClean="0">
                  <a:solidFill>
                    <a:prstClr val="black"/>
                  </a:solidFill>
                </a:rPr>
                <a:t>00</a:t>
              </a:r>
              <a:endParaRPr lang="ja-JP" altLang="en-US" sz="1600" dirty="0">
                <a:solidFill>
                  <a:prstClr val="black"/>
                </a:solidFill>
              </a:endParaRPr>
            </a:p>
          </p:txBody>
        </p:sp>
        <p:sp>
          <p:nvSpPr>
            <p:cNvPr id="9" name="テキスト ボックス 8"/>
            <p:cNvSpPr txBox="1"/>
            <p:nvPr/>
          </p:nvSpPr>
          <p:spPr>
            <a:xfrm>
              <a:off x="1033230" y="4429125"/>
              <a:ext cx="497252" cy="338554"/>
            </a:xfrm>
            <a:prstGeom prst="rect">
              <a:avLst/>
            </a:prstGeom>
            <a:noFill/>
          </p:spPr>
          <p:txBody>
            <a:bodyPr wrap="none" rtlCol="0">
              <a:spAutoFit/>
            </a:bodyPr>
            <a:lstStyle/>
            <a:p>
              <a:r>
                <a:rPr lang="en-US" altLang="ja-JP" sz="1600" dirty="0">
                  <a:solidFill>
                    <a:prstClr val="black"/>
                  </a:solidFill>
                </a:rPr>
                <a:t>3</a:t>
              </a:r>
              <a:r>
                <a:rPr lang="en-US" altLang="ja-JP" sz="1600" dirty="0" smtClean="0">
                  <a:solidFill>
                    <a:prstClr val="black"/>
                  </a:solidFill>
                </a:rPr>
                <a:t>00</a:t>
              </a:r>
              <a:endParaRPr lang="ja-JP" altLang="en-US" sz="1600" dirty="0">
                <a:solidFill>
                  <a:prstClr val="black"/>
                </a:solidFill>
              </a:endParaRPr>
            </a:p>
          </p:txBody>
        </p:sp>
        <p:sp>
          <p:nvSpPr>
            <p:cNvPr id="10" name="テキスト ボックス 9"/>
            <p:cNvSpPr txBox="1"/>
            <p:nvPr/>
          </p:nvSpPr>
          <p:spPr>
            <a:xfrm>
              <a:off x="1033230" y="3962400"/>
              <a:ext cx="497252" cy="338554"/>
            </a:xfrm>
            <a:prstGeom prst="rect">
              <a:avLst/>
            </a:prstGeom>
            <a:noFill/>
          </p:spPr>
          <p:txBody>
            <a:bodyPr wrap="none" rtlCol="0">
              <a:spAutoFit/>
            </a:bodyPr>
            <a:lstStyle/>
            <a:p>
              <a:r>
                <a:rPr lang="en-US" altLang="ja-JP" sz="1600" dirty="0">
                  <a:solidFill>
                    <a:prstClr val="black"/>
                  </a:solidFill>
                </a:rPr>
                <a:t>4</a:t>
              </a:r>
              <a:r>
                <a:rPr lang="en-US" altLang="ja-JP" sz="1600" dirty="0" smtClean="0">
                  <a:solidFill>
                    <a:prstClr val="black"/>
                  </a:solidFill>
                </a:rPr>
                <a:t>00</a:t>
              </a:r>
              <a:endParaRPr lang="ja-JP" altLang="en-US" sz="1600" dirty="0">
                <a:solidFill>
                  <a:prstClr val="black"/>
                </a:solidFill>
              </a:endParaRPr>
            </a:p>
          </p:txBody>
        </p:sp>
        <p:sp>
          <p:nvSpPr>
            <p:cNvPr id="11" name="テキスト ボックス 10"/>
            <p:cNvSpPr txBox="1"/>
            <p:nvPr/>
          </p:nvSpPr>
          <p:spPr>
            <a:xfrm>
              <a:off x="1033230" y="3505200"/>
              <a:ext cx="497252" cy="338554"/>
            </a:xfrm>
            <a:prstGeom prst="rect">
              <a:avLst/>
            </a:prstGeom>
            <a:noFill/>
          </p:spPr>
          <p:txBody>
            <a:bodyPr wrap="none" rtlCol="0">
              <a:spAutoFit/>
            </a:bodyPr>
            <a:lstStyle/>
            <a:p>
              <a:r>
                <a:rPr lang="en-US" altLang="ja-JP" sz="1600" dirty="0">
                  <a:solidFill>
                    <a:prstClr val="black"/>
                  </a:solidFill>
                </a:rPr>
                <a:t>5</a:t>
              </a:r>
              <a:r>
                <a:rPr lang="en-US" altLang="ja-JP" sz="1600" dirty="0" smtClean="0">
                  <a:solidFill>
                    <a:prstClr val="black"/>
                  </a:solidFill>
                </a:rPr>
                <a:t>00</a:t>
              </a:r>
              <a:endParaRPr lang="ja-JP" altLang="en-US" sz="1600" dirty="0">
                <a:solidFill>
                  <a:prstClr val="black"/>
                </a:solidFill>
              </a:endParaRPr>
            </a:p>
          </p:txBody>
        </p:sp>
        <p:sp>
          <p:nvSpPr>
            <p:cNvPr id="12" name="テキスト ボックス 11"/>
            <p:cNvSpPr txBox="1"/>
            <p:nvPr/>
          </p:nvSpPr>
          <p:spPr>
            <a:xfrm>
              <a:off x="1033230" y="3048000"/>
              <a:ext cx="497252" cy="338554"/>
            </a:xfrm>
            <a:prstGeom prst="rect">
              <a:avLst/>
            </a:prstGeom>
            <a:noFill/>
          </p:spPr>
          <p:txBody>
            <a:bodyPr wrap="none" rtlCol="0">
              <a:spAutoFit/>
            </a:bodyPr>
            <a:lstStyle/>
            <a:p>
              <a:r>
                <a:rPr lang="en-US" altLang="ja-JP" sz="1600" dirty="0">
                  <a:solidFill>
                    <a:prstClr val="black"/>
                  </a:solidFill>
                </a:rPr>
                <a:t>6</a:t>
              </a:r>
              <a:r>
                <a:rPr lang="en-US" altLang="ja-JP" sz="1600" dirty="0" smtClean="0">
                  <a:solidFill>
                    <a:prstClr val="black"/>
                  </a:solidFill>
                </a:rPr>
                <a:t>00</a:t>
              </a:r>
              <a:endParaRPr lang="ja-JP" altLang="en-US" sz="1600" dirty="0">
                <a:solidFill>
                  <a:prstClr val="black"/>
                </a:solidFill>
              </a:endParaRPr>
            </a:p>
          </p:txBody>
        </p:sp>
        <p:sp>
          <p:nvSpPr>
            <p:cNvPr id="13" name="テキスト ボックス 12"/>
            <p:cNvSpPr txBox="1"/>
            <p:nvPr/>
          </p:nvSpPr>
          <p:spPr>
            <a:xfrm>
              <a:off x="1033230" y="2571750"/>
              <a:ext cx="497252" cy="338554"/>
            </a:xfrm>
            <a:prstGeom prst="rect">
              <a:avLst/>
            </a:prstGeom>
            <a:noFill/>
          </p:spPr>
          <p:txBody>
            <a:bodyPr wrap="none" rtlCol="0">
              <a:spAutoFit/>
            </a:bodyPr>
            <a:lstStyle/>
            <a:p>
              <a:r>
                <a:rPr lang="en-US" altLang="ja-JP" sz="1600" dirty="0">
                  <a:solidFill>
                    <a:prstClr val="black"/>
                  </a:solidFill>
                </a:rPr>
                <a:t>7</a:t>
              </a:r>
              <a:r>
                <a:rPr lang="en-US" altLang="ja-JP" sz="1600" dirty="0" smtClean="0">
                  <a:solidFill>
                    <a:prstClr val="black"/>
                  </a:solidFill>
                </a:rPr>
                <a:t>00</a:t>
              </a:r>
              <a:endParaRPr lang="ja-JP" altLang="en-US" sz="1600" dirty="0">
                <a:solidFill>
                  <a:prstClr val="black"/>
                </a:solidFill>
              </a:endParaRPr>
            </a:p>
          </p:txBody>
        </p:sp>
        <p:sp>
          <p:nvSpPr>
            <p:cNvPr id="14" name="テキスト ボックス 13"/>
            <p:cNvSpPr txBox="1"/>
            <p:nvPr/>
          </p:nvSpPr>
          <p:spPr>
            <a:xfrm>
              <a:off x="1033230" y="2105025"/>
              <a:ext cx="497252" cy="338554"/>
            </a:xfrm>
            <a:prstGeom prst="rect">
              <a:avLst/>
            </a:prstGeom>
            <a:noFill/>
          </p:spPr>
          <p:txBody>
            <a:bodyPr wrap="none" rtlCol="0">
              <a:spAutoFit/>
            </a:bodyPr>
            <a:lstStyle/>
            <a:p>
              <a:r>
                <a:rPr lang="en-US" altLang="ja-JP" sz="1600" dirty="0">
                  <a:solidFill>
                    <a:prstClr val="black"/>
                  </a:solidFill>
                </a:rPr>
                <a:t>8</a:t>
              </a:r>
              <a:r>
                <a:rPr lang="en-US" altLang="ja-JP" sz="1600" dirty="0" smtClean="0">
                  <a:solidFill>
                    <a:prstClr val="black"/>
                  </a:solidFill>
                </a:rPr>
                <a:t>00</a:t>
              </a:r>
              <a:endParaRPr lang="ja-JP" altLang="en-US" sz="1600" dirty="0">
                <a:solidFill>
                  <a:prstClr val="black"/>
                </a:solidFill>
              </a:endParaRPr>
            </a:p>
          </p:txBody>
        </p:sp>
        <p:sp>
          <p:nvSpPr>
            <p:cNvPr id="15" name="テキスト ボックス 14"/>
            <p:cNvSpPr txBox="1"/>
            <p:nvPr/>
          </p:nvSpPr>
          <p:spPr>
            <a:xfrm>
              <a:off x="1033230" y="1657350"/>
              <a:ext cx="497252" cy="338554"/>
            </a:xfrm>
            <a:prstGeom prst="rect">
              <a:avLst/>
            </a:prstGeom>
            <a:noFill/>
          </p:spPr>
          <p:txBody>
            <a:bodyPr wrap="none" rtlCol="0">
              <a:spAutoFit/>
            </a:bodyPr>
            <a:lstStyle/>
            <a:p>
              <a:r>
                <a:rPr lang="en-US" altLang="ja-JP" sz="1600" dirty="0" smtClean="0">
                  <a:solidFill>
                    <a:prstClr val="black"/>
                  </a:solidFill>
                </a:rPr>
                <a:t>900</a:t>
              </a:r>
              <a:endParaRPr lang="ja-JP" altLang="en-US" sz="1600" dirty="0">
                <a:solidFill>
                  <a:prstClr val="black"/>
                </a:solidFill>
              </a:endParaRPr>
            </a:p>
          </p:txBody>
        </p:sp>
      </p:grpSp>
      <p:grpSp>
        <p:nvGrpSpPr>
          <p:cNvPr id="3" name="グループ化 2"/>
          <p:cNvGrpSpPr/>
          <p:nvPr/>
        </p:nvGrpSpPr>
        <p:grpSpPr>
          <a:xfrm>
            <a:off x="32398" y="1641446"/>
            <a:ext cx="1098099" cy="4637930"/>
            <a:chOff x="293648" y="1641446"/>
            <a:chExt cx="1098099" cy="4637930"/>
          </a:xfrm>
        </p:grpSpPr>
        <p:sp>
          <p:nvSpPr>
            <p:cNvPr id="69" name="正方形/長方形 68"/>
            <p:cNvSpPr/>
            <p:nvPr/>
          </p:nvSpPr>
          <p:spPr>
            <a:xfrm>
              <a:off x="295102" y="1641446"/>
              <a:ext cx="866948" cy="4637930"/>
            </a:xfrm>
            <a:prstGeom prst="rect">
              <a:avLst/>
            </a:prstGeom>
            <a:solidFill>
              <a:schemeClr val="bg1"/>
            </a:solidFill>
          </p:spPr>
          <p:txBody>
            <a:bodyPr rtlCol="0" anchor="ctr"/>
            <a:lstStyle/>
            <a:p>
              <a:pPr algn="ctr"/>
              <a:endParaRPr lang="ja-JP" altLang="en-US">
                <a:noFill/>
              </a:endParaRPr>
            </a:p>
          </p:txBody>
        </p:sp>
        <p:sp>
          <p:nvSpPr>
            <p:cNvPr id="63" name="テキスト ボックス 62"/>
            <p:cNvSpPr txBox="1"/>
            <p:nvPr/>
          </p:nvSpPr>
          <p:spPr>
            <a:xfrm>
              <a:off x="383753" y="3352864"/>
              <a:ext cx="990977" cy="338554"/>
            </a:xfrm>
            <a:prstGeom prst="rect">
              <a:avLst/>
            </a:prstGeom>
            <a:solidFill>
              <a:schemeClr val="bg1"/>
            </a:solidFill>
          </p:spPr>
          <p:txBody>
            <a:bodyPr wrap="none" rtlCol="0">
              <a:spAutoFit/>
            </a:bodyPr>
            <a:lstStyle/>
            <a:p>
              <a:r>
                <a:rPr lang="en-US" altLang="ja-JP" sz="1600" dirty="0" err="1" smtClean="0">
                  <a:solidFill>
                    <a:prstClr val="black"/>
                  </a:solidFill>
                  <a:latin typeface="Symbol" panose="05050102010706020507" pitchFamily="18" charset="2"/>
                </a:rPr>
                <a:t>Lh</a:t>
              </a:r>
              <a:r>
                <a:rPr lang="en-US" altLang="ja-JP" sz="1600" dirty="0" smtClean="0">
                  <a:solidFill>
                    <a:prstClr val="black"/>
                  </a:solidFill>
                </a:rPr>
                <a:t>(1663)</a:t>
              </a:r>
              <a:endParaRPr lang="ja-JP" altLang="en-US" sz="1600" dirty="0">
                <a:solidFill>
                  <a:prstClr val="black"/>
                </a:solidFill>
              </a:endParaRPr>
            </a:p>
          </p:txBody>
        </p:sp>
        <p:sp>
          <p:nvSpPr>
            <p:cNvPr id="64" name="テキスト ボックス 63"/>
            <p:cNvSpPr txBox="1"/>
            <p:nvPr/>
          </p:nvSpPr>
          <p:spPr>
            <a:xfrm>
              <a:off x="408064" y="2953271"/>
              <a:ext cx="971741" cy="338554"/>
            </a:xfrm>
            <a:prstGeom prst="rect">
              <a:avLst/>
            </a:prstGeom>
            <a:solidFill>
              <a:schemeClr val="bg1"/>
            </a:solidFill>
          </p:spPr>
          <p:txBody>
            <a:bodyPr wrap="none" rtlCol="0">
              <a:spAutoFit/>
            </a:bodyPr>
            <a:lstStyle/>
            <a:p>
              <a:r>
                <a:rPr lang="en-US" altLang="ja-JP" sz="1600" dirty="0" err="1" smtClean="0">
                  <a:solidFill>
                    <a:prstClr val="black"/>
                  </a:solidFill>
                  <a:latin typeface="Symbol" panose="05050102010706020507" pitchFamily="18" charset="2"/>
                </a:rPr>
                <a:t>Sh</a:t>
              </a:r>
              <a:r>
                <a:rPr lang="en-US" altLang="ja-JP" sz="1600" dirty="0" smtClean="0">
                  <a:solidFill>
                    <a:prstClr val="black"/>
                  </a:solidFill>
                </a:rPr>
                <a:t>(1740</a:t>
              </a:r>
              <a:r>
                <a:rPr lang="en-US" altLang="ja-JP" sz="1600" dirty="0">
                  <a:solidFill>
                    <a:prstClr val="black"/>
                  </a:solidFill>
                </a:rPr>
                <a:t>)</a:t>
              </a:r>
              <a:endParaRPr lang="ja-JP" altLang="en-US" sz="1600" dirty="0">
                <a:solidFill>
                  <a:prstClr val="black"/>
                </a:solidFill>
              </a:endParaRPr>
            </a:p>
          </p:txBody>
        </p:sp>
        <p:sp>
          <p:nvSpPr>
            <p:cNvPr id="65" name="テキスト ボックス 64"/>
            <p:cNvSpPr txBox="1"/>
            <p:nvPr/>
          </p:nvSpPr>
          <p:spPr>
            <a:xfrm>
              <a:off x="390158" y="4419600"/>
              <a:ext cx="966931" cy="338554"/>
            </a:xfrm>
            <a:prstGeom prst="rect">
              <a:avLst/>
            </a:prstGeom>
            <a:solidFill>
              <a:schemeClr val="bg1"/>
            </a:solidFill>
          </p:spPr>
          <p:txBody>
            <a:bodyPr wrap="none" rtlCol="0">
              <a:spAutoFit/>
            </a:bodyPr>
            <a:lstStyle/>
            <a:p>
              <a:r>
                <a:rPr lang="en-US" altLang="ja-JP" sz="1600" dirty="0">
                  <a:solidFill>
                    <a:prstClr val="black"/>
                  </a:solidFill>
                </a:rPr>
                <a:t>KN(1432)</a:t>
              </a:r>
              <a:endParaRPr lang="ja-JP" altLang="en-US" sz="1600" dirty="0">
                <a:solidFill>
                  <a:prstClr val="black"/>
                </a:solidFill>
              </a:endParaRPr>
            </a:p>
          </p:txBody>
        </p:sp>
        <p:sp>
          <p:nvSpPr>
            <p:cNvPr id="66" name="テキスト ボックス 65"/>
            <p:cNvSpPr txBox="1"/>
            <p:nvPr/>
          </p:nvSpPr>
          <p:spPr>
            <a:xfrm>
              <a:off x="396651" y="4848225"/>
              <a:ext cx="960519" cy="338554"/>
            </a:xfrm>
            <a:prstGeom prst="rect">
              <a:avLst/>
            </a:prstGeom>
            <a:solidFill>
              <a:schemeClr val="bg1"/>
            </a:solidFill>
          </p:spPr>
          <p:txBody>
            <a:bodyPr wrap="none" rtlCol="0">
              <a:spAutoFit/>
            </a:bodyPr>
            <a:lstStyle/>
            <a:p>
              <a:r>
                <a:rPr lang="en-US" altLang="ja-JP" sz="1600" dirty="0" err="1">
                  <a:solidFill>
                    <a:prstClr val="black"/>
                  </a:solidFill>
                  <a:latin typeface="Symbol" panose="05050102010706020507" pitchFamily="18" charset="2"/>
                </a:rPr>
                <a:t>Sp</a:t>
              </a:r>
              <a:r>
                <a:rPr lang="en-US" altLang="ja-JP" sz="1600" dirty="0">
                  <a:solidFill>
                    <a:prstClr val="black"/>
                  </a:solidFill>
                </a:rPr>
                <a:t>(1330)</a:t>
              </a:r>
              <a:endParaRPr lang="ja-JP" altLang="en-US" sz="1600" dirty="0">
                <a:solidFill>
                  <a:prstClr val="black"/>
                </a:solidFill>
              </a:endParaRPr>
            </a:p>
          </p:txBody>
        </p:sp>
        <p:sp>
          <p:nvSpPr>
            <p:cNvPr id="67" name="テキスト ボックス 66"/>
            <p:cNvSpPr txBox="1"/>
            <p:nvPr/>
          </p:nvSpPr>
          <p:spPr>
            <a:xfrm>
              <a:off x="322223" y="2522373"/>
              <a:ext cx="1069524" cy="338554"/>
            </a:xfrm>
            <a:prstGeom prst="rect">
              <a:avLst/>
            </a:prstGeom>
            <a:solidFill>
              <a:schemeClr val="bg1"/>
            </a:solidFill>
          </p:spPr>
          <p:txBody>
            <a:bodyPr wrap="none" rtlCol="0">
              <a:spAutoFit/>
            </a:bodyPr>
            <a:lstStyle/>
            <a:p>
              <a:r>
                <a:rPr lang="en-US" altLang="ja-JP" sz="1600" dirty="0">
                  <a:solidFill>
                    <a:prstClr val="black"/>
                  </a:solidFill>
                </a:rPr>
                <a:t>K*N(1830)</a:t>
              </a:r>
              <a:endParaRPr lang="ja-JP" altLang="en-US" sz="1600" dirty="0">
                <a:solidFill>
                  <a:prstClr val="black"/>
                </a:solidFill>
              </a:endParaRPr>
            </a:p>
          </p:txBody>
        </p:sp>
        <p:sp>
          <p:nvSpPr>
            <p:cNvPr id="68" name="テキスト ボックス 67"/>
            <p:cNvSpPr txBox="1"/>
            <p:nvPr/>
          </p:nvSpPr>
          <p:spPr>
            <a:xfrm>
              <a:off x="309585" y="3944520"/>
              <a:ext cx="1063112" cy="338554"/>
            </a:xfrm>
            <a:prstGeom prst="rect">
              <a:avLst/>
            </a:prstGeom>
            <a:solidFill>
              <a:schemeClr val="bg1"/>
            </a:solidFill>
          </p:spPr>
          <p:txBody>
            <a:bodyPr wrap="none" rtlCol="0">
              <a:spAutoFit/>
            </a:bodyPr>
            <a:lstStyle/>
            <a:p>
              <a:r>
                <a:rPr lang="en-US" altLang="ja-JP" sz="1600" dirty="0">
                  <a:solidFill>
                    <a:prstClr val="black"/>
                  </a:solidFill>
                  <a:latin typeface="Symbol" panose="05050102010706020507" pitchFamily="18" charset="2"/>
                </a:rPr>
                <a:t>S*p</a:t>
              </a:r>
              <a:r>
                <a:rPr lang="en-US" altLang="ja-JP" sz="1600" dirty="0">
                  <a:solidFill>
                    <a:prstClr val="black"/>
                  </a:solidFill>
                </a:rPr>
                <a:t>(1520)</a:t>
              </a:r>
              <a:endParaRPr lang="ja-JP" altLang="en-US" sz="1600" dirty="0">
                <a:solidFill>
                  <a:prstClr val="black"/>
                </a:solidFill>
              </a:endParaRPr>
            </a:p>
          </p:txBody>
        </p:sp>
        <p:sp>
          <p:nvSpPr>
            <p:cNvPr id="70" name="テキスト ボックス 69"/>
            <p:cNvSpPr txBox="1"/>
            <p:nvPr/>
          </p:nvSpPr>
          <p:spPr>
            <a:xfrm>
              <a:off x="293648" y="1969923"/>
              <a:ext cx="1013932" cy="338554"/>
            </a:xfrm>
            <a:prstGeom prst="rect">
              <a:avLst/>
            </a:prstGeom>
            <a:solidFill>
              <a:schemeClr val="bg1"/>
            </a:solidFill>
          </p:spPr>
          <p:txBody>
            <a:bodyPr wrap="none" rtlCol="0">
              <a:spAutoFit/>
            </a:bodyPr>
            <a:lstStyle/>
            <a:p>
              <a:r>
                <a:rPr lang="en-US" altLang="ja-JP" sz="1600" dirty="0" smtClean="0">
                  <a:solidFill>
                    <a:prstClr val="black"/>
                  </a:solidFill>
                </a:rPr>
                <a:t>Threshold</a:t>
              </a:r>
              <a:endParaRPr lang="ja-JP" altLang="en-US" sz="1600" dirty="0">
                <a:solidFill>
                  <a:prstClr val="black"/>
                </a:solidFill>
              </a:endParaRPr>
            </a:p>
          </p:txBody>
        </p:sp>
        <p:cxnSp>
          <p:nvCxnSpPr>
            <p:cNvPr id="72" name="直線矢印コネクタ 71"/>
            <p:cNvCxnSpPr/>
            <p:nvPr/>
          </p:nvCxnSpPr>
          <p:spPr>
            <a:xfrm>
              <a:off x="790748" y="2260852"/>
              <a:ext cx="1" cy="282323"/>
            </a:xfrm>
            <a:prstGeom prst="straightConnector1">
              <a:avLst/>
            </a:prstGeom>
            <a:ln w="38100">
              <a:solidFill>
                <a:srgbClr val="0D0D0D"/>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7" name="グループ化 56"/>
          <p:cNvGrpSpPr/>
          <p:nvPr/>
        </p:nvGrpSpPr>
        <p:grpSpPr>
          <a:xfrm>
            <a:off x="8093754" y="1644391"/>
            <a:ext cx="1105460" cy="4637930"/>
            <a:chOff x="293648" y="1646421"/>
            <a:chExt cx="1105460" cy="4626000"/>
          </a:xfrm>
        </p:grpSpPr>
        <p:sp>
          <p:nvSpPr>
            <p:cNvPr id="58" name="正方形/長方形 57"/>
            <p:cNvSpPr/>
            <p:nvPr/>
          </p:nvSpPr>
          <p:spPr>
            <a:xfrm>
              <a:off x="295102" y="1646421"/>
              <a:ext cx="1038078" cy="4626000"/>
            </a:xfrm>
            <a:prstGeom prst="rect">
              <a:avLst/>
            </a:prstGeom>
            <a:solidFill>
              <a:schemeClr val="bg1"/>
            </a:solidFill>
          </p:spPr>
          <p:txBody>
            <a:bodyPr rtlCol="0" anchor="ctr"/>
            <a:lstStyle/>
            <a:p>
              <a:pPr algn="ctr"/>
              <a:endParaRPr lang="ja-JP" altLang="en-US">
                <a:noFill/>
              </a:endParaRPr>
            </a:p>
          </p:txBody>
        </p:sp>
        <p:sp>
          <p:nvSpPr>
            <p:cNvPr id="74" name="テキスト ボックス 73"/>
            <p:cNvSpPr txBox="1"/>
            <p:nvPr/>
          </p:nvSpPr>
          <p:spPr>
            <a:xfrm>
              <a:off x="307033" y="3445820"/>
              <a:ext cx="986167" cy="338554"/>
            </a:xfrm>
            <a:prstGeom prst="rect">
              <a:avLst/>
            </a:prstGeom>
            <a:solidFill>
              <a:schemeClr val="bg1"/>
            </a:solidFill>
          </p:spPr>
          <p:txBody>
            <a:bodyPr wrap="none" rtlCol="0">
              <a:spAutoFit/>
            </a:bodyPr>
            <a:lstStyle/>
            <a:p>
              <a:r>
                <a:rPr lang="en-US" altLang="ja-JP" sz="1600" dirty="0" smtClean="0">
                  <a:solidFill>
                    <a:prstClr val="black"/>
                  </a:solidFill>
                </a:rPr>
                <a:t>DN(2800)</a:t>
              </a:r>
              <a:endParaRPr lang="ja-JP" altLang="en-US" sz="1600" dirty="0">
                <a:solidFill>
                  <a:prstClr val="black"/>
                </a:solidFill>
              </a:endParaRPr>
            </a:p>
          </p:txBody>
        </p:sp>
        <p:sp>
          <p:nvSpPr>
            <p:cNvPr id="75" name="テキスト ボックス 74"/>
            <p:cNvSpPr txBox="1"/>
            <p:nvPr/>
          </p:nvSpPr>
          <p:spPr>
            <a:xfrm>
              <a:off x="313526" y="4480091"/>
              <a:ext cx="960519" cy="338554"/>
            </a:xfrm>
            <a:prstGeom prst="rect">
              <a:avLst/>
            </a:prstGeom>
            <a:solidFill>
              <a:schemeClr val="bg1"/>
            </a:solidFill>
          </p:spPr>
          <p:txBody>
            <a:bodyPr wrap="none" rtlCol="0">
              <a:spAutoFit/>
            </a:bodyPr>
            <a:lstStyle/>
            <a:p>
              <a:r>
                <a:rPr lang="en-US" altLang="ja-JP" sz="1600" dirty="0" err="1" smtClean="0">
                  <a:solidFill>
                    <a:prstClr val="black"/>
                  </a:solidFill>
                  <a:latin typeface="Symbol" panose="05050102010706020507" pitchFamily="18" charset="2"/>
                </a:rPr>
                <a:t>Sp</a:t>
              </a:r>
              <a:r>
                <a:rPr lang="en-US" altLang="ja-JP" sz="1600" dirty="0" smtClean="0">
                  <a:solidFill>
                    <a:prstClr val="black"/>
                  </a:solidFill>
                </a:rPr>
                <a:t>(2590</a:t>
              </a:r>
              <a:r>
                <a:rPr lang="en-US" altLang="ja-JP" sz="1600" dirty="0">
                  <a:solidFill>
                    <a:prstClr val="black"/>
                  </a:solidFill>
                </a:rPr>
                <a:t>)</a:t>
              </a:r>
              <a:endParaRPr lang="ja-JP" altLang="en-US" sz="1600" dirty="0">
                <a:solidFill>
                  <a:prstClr val="black"/>
                </a:solidFill>
              </a:endParaRPr>
            </a:p>
          </p:txBody>
        </p:sp>
        <p:sp>
          <p:nvSpPr>
            <p:cNvPr id="76" name="テキスト ボックス 75"/>
            <p:cNvSpPr txBox="1"/>
            <p:nvPr/>
          </p:nvSpPr>
          <p:spPr>
            <a:xfrm>
              <a:off x="310348" y="2652998"/>
              <a:ext cx="1088760" cy="338554"/>
            </a:xfrm>
            <a:prstGeom prst="rect">
              <a:avLst/>
            </a:prstGeom>
            <a:solidFill>
              <a:schemeClr val="bg1"/>
            </a:solidFill>
          </p:spPr>
          <p:txBody>
            <a:bodyPr wrap="none" rtlCol="0">
              <a:spAutoFit/>
            </a:bodyPr>
            <a:lstStyle/>
            <a:p>
              <a:r>
                <a:rPr lang="en-US" altLang="ja-JP" sz="1600" dirty="0" smtClean="0">
                  <a:solidFill>
                    <a:prstClr val="black"/>
                  </a:solidFill>
                </a:rPr>
                <a:t>D*N(2950</a:t>
              </a:r>
              <a:r>
                <a:rPr lang="en-US" altLang="ja-JP" sz="1600" dirty="0">
                  <a:solidFill>
                    <a:prstClr val="black"/>
                  </a:solidFill>
                </a:rPr>
                <a:t>)</a:t>
              </a:r>
              <a:endParaRPr lang="ja-JP" altLang="en-US" sz="1600" dirty="0">
                <a:solidFill>
                  <a:prstClr val="black"/>
                </a:solidFill>
              </a:endParaRPr>
            </a:p>
          </p:txBody>
        </p:sp>
        <p:sp>
          <p:nvSpPr>
            <p:cNvPr id="77" name="テキスト ボックス 76"/>
            <p:cNvSpPr txBox="1"/>
            <p:nvPr/>
          </p:nvSpPr>
          <p:spPr>
            <a:xfrm>
              <a:off x="309585" y="4122645"/>
              <a:ext cx="1063112" cy="338554"/>
            </a:xfrm>
            <a:prstGeom prst="rect">
              <a:avLst/>
            </a:prstGeom>
            <a:solidFill>
              <a:schemeClr val="bg1"/>
            </a:solidFill>
          </p:spPr>
          <p:txBody>
            <a:bodyPr wrap="none" rtlCol="0">
              <a:spAutoFit/>
            </a:bodyPr>
            <a:lstStyle/>
            <a:p>
              <a:r>
                <a:rPr lang="en-US" altLang="ja-JP" sz="1600" dirty="0" smtClean="0">
                  <a:solidFill>
                    <a:prstClr val="black"/>
                  </a:solidFill>
                  <a:latin typeface="Symbol" panose="05050102010706020507" pitchFamily="18" charset="2"/>
                </a:rPr>
                <a:t>S*p</a:t>
              </a:r>
              <a:r>
                <a:rPr lang="en-US" altLang="ja-JP" sz="1600" dirty="0" smtClean="0">
                  <a:solidFill>
                    <a:prstClr val="black"/>
                  </a:solidFill>
                </a:rPr>
                <a:t>(2650)</a:t>
              </a:r>
              <a:endParaRPr lang="ja-JP" altLang="en-US" sz="1600" dirty="0">
                <a:solidFill>
                  <a:prstClr val="black"/>
                </a:solidFill>
              </a:endParaRPr>
            </a:p>
          </p:txBody>
        </p:sp>
        <p:sp>
          <p:nvSpPr>
            <p:cNvPr id="78" name="テキスト ボックス 77"/>
            <p:cNvSpPr txBox="1"/>
            <p:nvPr/>
          </p:nvSpPr>
          <p:spPr>
            <a:xfrm>
              <a:off x="293648" y="1969923"/>
              <a:ext cx="1013932" cy="338554"/>
            </a:xfrm>
            <a:prstGeom prst="rect">
              <a:avLst/>
            </a:prstGeom>
            <a:solidFill>
              <a:schemeClr val="bg1"/>
            </a:solidFill>
          </p:spPr>
          <p:txBody>
            <a:bodyPr wrap="none" rtlCol="0">
              <a:spAutoFit/>
            </a:bodyPr>
            <a:lstStyle/>
            <a:p>
              <a:r>
                <a:rPr lang="en-US" altLang="ja-JP" sz="1600" dirty="0" smtClean="0">
                  <a:solidFill>
                    <a:prstClr val="black"/>
                  </a:solidFill>
                </a:rPr>
                <a:t>Threshold</a:t>
              </a:r>
              <a:endParaRPr lang="ja-JP" altLang="en-US" sz="1600" dirty="0">
                <a:solidFill>
                  <a:prstClr val="black"/>
                </a:solidFill>
              </a:endParaRPr>
            </a:p>
          </p:txBody>
        </p:sp>
        <p:cxnSp>
          <p:nvCxnSpPr>
            <p:cNvPr id="79" name="直線矢印コネクタ 78"/>
            <p:cNvCxnSpPr/>
            <p:nvPr/>
          </p:nvCxnSpPr>
          <p:spPr>
            <a:xfrm>
              <a:off x="790748" y="2260852"/>
              <a:ext cx="1" cy="282323"/>
            </a:xfrm>
            <a:prstGeom prst="straightConnector1">
              <a:avLst/>
            </a:prstGeom>
            <a:ln w="38100">
              <a:solidFill>
                <a:srgbClr val="0D0D0D"/>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3125655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コンテンツ プレースホルダー 4"/>
          <p:cNvGraphicFramePr>
            <a:graphicFrameLocks noGrp="1"/>
          </p:cNvGraphicFramePr>
          <p:nvPr>
            <p:ph idx="1"/>
            <p:extLst>
              <p:ext uri="{D42A27DB-BD31-4B8C-83A1-F6EECF244321}">
                <p14:modId xmlns:p14="http://schemas.microsoft.com/office/powerpoint/2010/main" val="679489852"/>
              </p:ext>
            </p:extLst>
          </p:nvPr>
        </p:nvGraphicFramePr>
        <p:xfrm>
          <a:off x="1443137" y="100356"/>
          <a:ext cx="7631454" cy="6757644"/>
        </p:xfrm>
        <a:graphic>
          <a:graphicData uri="http://schemas.openxmlformats.org/drawingml/2006/table">
            <a:tbl>
              <a:tblPr firstRow="1" bandRow="1">
                <a:tableStyleId>{5C22544A-7EE6-4342-B048-85BDC9FD1C3A}</a:tableStyleId>
              </a:tblPr>
              <a:tblGrid>
                <a:gridCol w="962313"/>
                <a:gridCol w="1050324"/>
                <a:gridCol w="642551"/>
                <a:gridCol w="516802"/>
                <a:gridCol w="969004"/>
                <a:gridCol w="844791"/>
                <a:gridCol w="785489"/>
                <a:gridCol w="757397"/>
                <a:gridCol w="1102783"/>
              </a:tblGrid>
              <a:tr h="576636">
                <a:tc>
                  <a:txBody>
                    <a:bodyPr/>
                    <a:lstStyle/>
                    <a:p>
                      <a:endParaRPr kumimoji="1" lang="ja-JP" altLang="en-US" sz="1800" dirty="0"/>
                    </a:p>
                  </a:txBody>
                  <a:tcPr/>
                </a:tc>
                <a:tc>
                  <a:txBody>
                    <a:bodyPr/>
                    <a:lstStyle/>
                    <a:p>
                      <a:endParaRPr kumimoji="1" lang="ja-JP" altLang="en-US" sz="1800" dirty="0"/>
                    </a:p>
                  </a:txBody>
                  <a:tcPr/>
                </a:tc>
                <a:tc>
                  <a:txBody>
                    <a:bodyPr/>
                    <a:lstStyle/>
                    <a:p>
                      <a:r>
                        <a:rPr kumimoji="1" lang="en-US" altLang="ja-JP" sz="1800" dirty="0" smtClean="0"/>
                        <a:t>JP</a:t>
                      </a:r>
                      <a:endParaRPr kumimoji="1" lang="ja-JP" altLang="en-US" sz="1800" dirty="0"/>
                    </a:p>
                  </a:txBody>
                  <a:tcPr/>
                </a:tc>
                <a:tc>
                  <a:txBody>
                    <a:bodyPr/>
                    <a:lstStyle/>
                    <a:p>
                      <a:r>
                        <a:rPr kumimoji="1" lang="en-US" altLang="ja-JP" sz="1800" dirty="0" smtClean="0"/>
                        <a:t>rating</a:t>
                      </a:r>
                      <a:endParaRPr kumimoji="1" lang="ja-JP" altLang="en-US" sz="1800" dirty="0"/>
                    </a:p>
                  </a:txBody>
                  <a:tcPr/>
                </a:tc>
                <a:tc>
                  <a:txBody>
                    <a:bodyPr/>
                    <a:lstStyle/>
                    <a:p>
                      <a:r>
                        <a:rPr kumimoji="1" lang="en-US" altLang="ja-JP" sz="1800" dirty="0" smtClean="0"/>
                        <a:t>Width [MeV]</a:t>
                      </a:r>
                      <a:endParaRPr kumimoji="1" lang="ja-JP" altLang="en-US" sz="1800" dirty="0"/>
                    </a:p>
                  </a:txBody>
                  <a:tcPr/>
                </a:tc>
                <a:tc>
                  <a:txBody>
                    <a:bodyPr/>
                    <a:lstStyle/>
                    <a:p>
                      <a:r>
                        <a:rPr kumimoji="1" lang="ja-JP" altLang="en-US" sz="1800" dirty="0" smtClean="0"/>
                        <a:t>→</a:t>
                      </a:r>
                      <a:r>
                        <a:rPr kumimoji="1" lang="en-US" altLang="ja-JP" sz="1800" dirty="0" smtClean="0"/>
                        <a:t>NK</a:t>
                      </a:r>
                    </a:p>
                    <a:p>
                      <a:r>
                        <a:rPr kumimoji="1" lang="en-US" altLang="ja-JP" sz="1800" dirty="0" smtClean="0"/>
                        <a:t> [%]</a:t>
                      </a:r>
                      <a:endParaRPr kumimoji="1" lang="ja-JP" altLang="en-US" sz="1800" dirty="0"/>
                    </a:p>
                  </a:txBody>
                  <a:tcPr/>
                </a:tc>
                <a:tc>
                  <a:txBody>
                    <a:bodyPr/>
                    <a:lstStyle/>
                    <a:p>
                      <a:r>
                        <a:rPr kumimoji="1" lang="ja-JP" altLang="en-US" sz="1800" dirty="0" smtClean="0"/>
                        <a:t>→</a:t>
                      </a:r>
                      <a:r>
                        <a:rPr kumimoji="1" lang="en-US" altLang="ja-JP" sz="1800" dirty="0" err="1" smtClean="0">
                          <a:latin typeface="Symbol" panose="05050102010706020507" pitchFamily="18" charset="2"/>
                        </a:rPr>
                        <a:t>Lp</a:t>
                      </a:r>
                      <a:endParaRPr kumimoji="1" lang="en-US" altLang="ja-JP" sz="1800" dirty="0" smtClean="0"/>
                    </a:p>
                    <a:p>
                      <a:r>
                        <a:rPr kumimoji="1" lang="en-US" altLang="ja-JP" sz="1800" dirty="0" smtClean="0"/>
                        <a:t> [%]</a:t>
                      </a:r>
                      <a:endParaRPr kumimoji="1" lang="ja-JP" altLang="en-US" sz="1800" dirty="0"/>
                    </a:p>
                  </a:txBody>
                  <a:tcPr/>
                </a:tc>
                <a:tc>
                  <a:txBody>
                    <a:bodyPr/>
                    <a:lstStyle/>
                    <a:p>
                      <a:r>
                        <a:rPr kumimoji="1" lang="ja-JP" altLang="en-US" sz="1800" dirty="0" smtClean="0"/>
                        <a:t>→</a:t>
                      </a:r>
                      <a:r>
                        <a:rPr kumimoji="1" lang="en-US" altLang="ja-JP" sz="1800" dirty="0" err="1" smtClean="0">
                          <a:latin typeface="Symbol" panose="05050102010706020507" pitchFamily="18" charset="2"/>
                        </a:rPr>
                        <a:t>Sp</a:t>
                      </a:r>
                      <a:endParaRPr kumimoji="1" lang="en-US" altLang="ja-JP" sz="1800" dirty="0" smtClean="0"/>
                    </a:p>
                    <a:p>
                      <a:r>
                        <a:rPr kumimoji="1" lang="en-US" altLang="ja-JP" sz="1800" dirty="0" smtClean="0"/>
                        <a:t> [%]</a:t>
                      </a:r>
                      <a:endParaRPr kumimoji="1" lang="ja-JP" altLang="en-US" sz="1800" dirty="0" smtClean="0"/>
                    </a:p>
                  </a:txBody>
                  <a:tcPr/>
                </a:tc>
                <a:tc>
                  <a:txBody>
                    <a:bodyPr/>
                    <a:lstStyle/>
                    <a:p>
                      <a:endParaRPr kumimoji="1" lang="ja-JP" altLang="en-US" sz="1800" dirty="0"/>
                    </a:p>
                  </a:txBody>
                  <a:tcPr/>
                </a:tc>
              </a:tr>
              <a:tr h="2968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latin typeface="Symbol" panose="05050102010706020507" pitchFamily="18" charset="2"/>
                        </a:rPr>
                        <a:t>S</a:t>
                      </a:r>
                      <a:r>
                        <a:rPr kumimoji="1" lang="en-US" altLang="ja-JP" sz="1600" dirty="0" smtClean="0"/>
                        <a:t>(1940) </a:t>
                      </a:r>
                      <a:endParaRPr kumimoji="1" lang="ja-JP" alt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3/2-</a:t>
                      </a:r>
                      <a:endParaRPr kumimoji="1" lang="ja-JP" alt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4*</a:t>
                      </a:r>
                      <a:endParaRPr kumimoji="1" lang="ja-JP" altLang="en-US" sz="1600" dirty="0" smtClean="0"/>
                    </a:p>
                  </a:txBody>
                  <a:tcPr/>
                </a:tc>
                <a:tc>
                  <a:txBody>
                    <a:bodyPr/>
                    <a:lstStyle/>
                    <a:p>
                      <a:r>
                        <a:rPr kumimoji="1" lang="en-US" altLang="ja-JP" sz="1600" dirty="0" smtClean="0"/>
                        <a:t>220</a:t>
                      </a:r>
                      <a:endParaRPr kumimoji="1" lang="ja-JP" altLang="en-US" sz="1600" dirty="0"/>
                    </a:p>
                  </a:txBody>
                  <a:tcPr/>
                </a:tc>
                <a:tc>
                  <a:txBody>
                    <a:bodyPr/>
                    <a:lstStyle/>
                    <a:p>
                      <a:r>
                        <a:rPr kumimoji="1" lang="en-US" altLang="ja-JP" sz="1600" dirty="0" smtClean="0">
                          <a:solidFill>
                            <a:schemeClr val="tx1"/>
                          </a:solidFill>
                        </a:rPr>
                        <a:t>&lt;20</a:t>
                      </a:r>
                      <a:endParaRPr kumimoji="1" lang="ja-JP" altLang="en-US" sz="1600" dirty="0">
                        <a:solidFill>
                          <a:schemeClr val="tx1"/>
                        </a:solidFill>
                      </a:endParaRPr>
                    </a:p>
                  </a:txBody>
                  <a:tcPr/>
                </a:tc>
                <a:tc>
                  <a:txBody>
                    <a:bodyPr/>
                    <a:lstStyle/>
                    <a:p>
                      <a:r>
                        <a:rPr kumimoji="1" lang="en-US" altLang="ja-JP" sz="1600" dirty="0" smtClean="0"/>
                        <a:t>seen</a:t>
                      </a:r>
                      <a:endParaRPr kumimoji="1" lang="ja-JP" altLang="en-US" sz="1600" dirty="0"/>
                    </a:p>
                  </a:txBody>
                  <a:tcPr/>
                </a:tc>
                <a:tc>
                  <a:txBody>
                    <a:bodyPr/>
                    <a:lstStyle/>
                    <a:p>
                      <a:r>
                        <a:rPr kumimoji="1" lang="en-US" altLang="ja-JP" sz="1600" dirty="0" smtClean="0"/>
                        <a:t>Seen</a:t>
                      </a:r>
                      <a:endParaRPr kumimoji="1" lang="ja-JP" altLang="en-US" sz="1600" dirty="0"/>
                    </a:p>
                  </a:txBody>
                  <a:tcPr/>
                </a:tc>
                <a:tc>
                  <a:txBody>
                    <a:bodyPr/>
                    <a:lstStyle/>
                    <a:p>
                      <a:endParaRPr kumimoji="1" lang="ja-JP" altLang="en-US" sz="1600" dirty="0">
                        <a:solidFill>
                          <a:srgbClr val="FF0000"/>
                        </a:solidFill>
                      </a:endParaRPr>
                    </a:p>
                  </a:txBody>
                  <a:tcPr/>
                </a:tc>
              </a:tr>
              <a:tr h="2968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latin typeface="Symbol" panose="05050102010706020507" pitchFamily="18" charset="2"/>
                        </a:rPr>
                        <a:t>S</a:t>
                      </a:r>
                      <a:r>
                        <a:rPr kumimoji="1" lang="en-US" altLang="ja-JP" sz="1600" dirty="0" smtClean="0"/>
                        <a:t>(1915) </a:t>
                      </a:r>
                      <a:endParaRPr kumimoji="1" lang="ja-JP" alt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5/2+</a:t>
                      </a:r>
                      <a:endParaRPr kumimoji="1" lang="ja-JP" alt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3*</a:t>
                      </a:r>
                      <a:endParaRPr kumimoji="1" lang="ja-JP" altLang="en-US" sz="1600" dirty="0" smtClean="0"/>
                    </a:p>
                  </a:txBody>
                  <a:tcPr/>
                </a:tc>
                <a:tc>
                  <a:txBody>
                    <a:bodyPr/>
                    <a:lstStyle/>
                    <a:p>
                      <a:r>
                        <a:rPr kumimoji="1" lang="en-US" altLang="ja-JP" sz="1600" dirty="0" smtClean="0"/>
                        <a:t>120</a:t>
                      </a:r>
                      <a:endParaRPr kumimoji="1" lang="ja-JP" altLang="en-US" sz="1600" dirty="0"/>
                    </a:p>
                  </a:txBody>
                  <a:tcPr/>
                </a:tc>
                <a:tc>
                  <a:txBody>
                    <a:bodyPr/>
                    <a:lstStyle/>
                    <a:p>
                      <a:r>
                        <a:rPr kumimoji="1" lang="en-US" altLang="ja-JP" sz="1600" dirty="0" smtClean="0">
                          <a:solidFill>
                            <a:schemeClr val="tx1"/>
                          </a:solidFill>
                        </a:rPr>
                        <a:t>5-15</a:t>
                      </a:r>
                      <a:endParaRPr kumimoji="1" lang="ja-JP" altLang="en-US" sz="1600" dirty="0">
                        <a:solidFill>
                          <a:schemeClr val="tx1"/>
                        </a:solidFill>
                      </a:endParaRPr>
                    </a:p>
                  </a:txBody>
                  <a:tcPr/>
                </a:tc>
                <a:tc>
                  <a:txBody>
                    <a:bodyPr/>
                    <a:lstStyle/>
                    <a:p>
                      <a:r>
                        <a:rPr kumimoji="1" lang="en-US" altLang="ja-JP" sz="1600" dirty="0" smtClean="0"/>
                        <a:t>seen</a:t>
                      </a:r>
                      <a:endParaRPr kumimoji="1" lang="ja-JP" altLang="en-US" sz="1600" dirty="0"/>
                    </a:p>
                  </a:txBody>
                  <a:tcPr/>
                </a:tc>
                <a:tc>
                  <a:txBody>
                    <a:bodyPr/>
                    <a:lstStyle/>
                    <a:p>
                      <a:r>
                        <a:rPr kumimoji="1" lang="en-US" altLang="ja-JP" sz="1600" dirty="0" smtClean="0"/>
                        <a:t>Seen</a:t>
                      </a:r>
                      <a:endParaRPr kumimoji="1" lang="ja-JP" altLang="en-US" sz="1600" dirty="0"/>
                    </a:p>
                  </a:txBody>
                  <a:tcPr/>
                </a:tc>
                <a:tc>
                  <a:txBody>
                    <a:bodyPr/>
                    <a:lstStyle/>
                    <a:p>
                      <a:endParaRPr kumimoji="1" lang="ja-JP" altLang="en-US" sz="1600" dirty="0">
                        <a:solidFill>
                          <a:srgbClr val="FF0000"/>
                        </a:solidFill>
                      </a:endParaRPr>
                    </a:p>
                  </a:txBody>
                  <a:tcPr/>
                </a:tc>
              </a:tr>
              <a:tr h="2968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Λ(1890) </a:t>
                      </a:r>
                      <a:endParaRPr kumimoji="1" lang="ja-JP" alt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3/2+</a:t>
                      </a:r>
                      <a:endParaRPr kumimoji="1" lang="ja-JP" alt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4*</a:t>
                      </a:r>
                      <a:endParaRPr kumimoji="1" lang="ja-JP" alt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95</a:t>
                      </a:r>
                      <a:endParaRPr kumimoji="1" lang="ja-JP" altLang="en-US" sz="1600" dirty="0" smtClean="0"/>
                    </a:p>
                  </a:txBody>
                  <a:tcPr/>
                </a:tc>
                <a:tc>
                  <a:txBody>
                    <a:bodyPr/>
                    <a:lstStyle/>
                    <a:p>
                      <a:r>
                        <a:rPr kumimoji="1" lang="en-US" altLang="ja-JP" sz="1600" dirty="0" smtClean="0">
                          <a:solidFill>
                            <a:srgbClr val="C00000"/>
                          </a:solidFill>
                        </a:rPr>
                        <a:t>20~35</a:t>
                      </a:r>
                      <a:endParaRPr kumimoji="1" lang="ja-JP" altLang="en-US" sz="1600" dirty="0">
                        <a:solidFill>
                          <a:srgbClr val="C00000"/>
                        </a:solidFill>
                      </a:endParaRPr>
                    </a:p>
                  </a:txBody>
                  <a:tcPr/>
                </a:tc>
                <a:tc>
                  <a:txBody>
                    <a:bodyPr/>
                    <a:lstStyle/>
                    <a:p>
                      <a:endParaRPr kumimoji="1" lang="ja-JP" altLang="en-US" sz="16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rPr>
                        <a:t>3~10</a:t>
                      </a:r>
                      <a:endParaRPr kumimoji="1" lang="ja-JP" altLang="en-US" sz="1600" dirty="0" smtClean="0">
                        <a:solidFill>
                          <a:schemeClr val="tx1"/>
                        </a:solidFill>
                      </a:endParaRPr>
                    </a:p>
                  </a:txBody>
                  <a:tcPr/>
                </a:tc>
                <a:tc>
                  <a:txBody>
                    <a:bodyPr/>
                    <a:lstStyle/>
                    <a:p>
                      <a:endParaRPr kumimoji="1" lang="ja-JP" altLang="en-US" sz="1600" dirty="0">
                        <a:solidFill>
                          <a:srgbClr val="FF0000"/>
                        </a:solidFill>
                      </a:endParaRPr>
                    </a:p>
                  </a:txBody>
                  <a:tcPr/>
                </a:tc>
              </a:tr>
              <a:tr h="2968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bg1">
                              <a:lumMod val="50000"/>
                            </a:schemeClr>
                          </a:solidFill>
                          <a:latin typeface="Symbol" panose="05050102010706020507" pitchFamily="18" charset="2"/>
                        </a:rPr>
                        <a:t>S</a:t>
                      </a:r>
                      <a:r>
                        <a:rPr kumimoji="1" lang="en-US" altLang="ja-JP" sz="1600" dirty="0" smtClean="0">
                          <a:solidFill>
                            <a:schemeClr val="bg1">
                              <a:lumMod val="50000"/>
                            </a:schemeClr>
                          </a:solidFill>
                        </a:rPr>
                        <a:t>(1880)</a:t>
                      </a:r>
                      <a:endParaRPr kumimoji="1" lang="ja-JP" altLang="en-US" sz="1600" dirty="0" smtClean="0">
                        <a:solidFill>
                          <a:schemeClr val="bg1">
                            <a:lumMod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bg1">
                              <a:lumMod val="50000"/>
                            </a:schemeClr>
                          </a:solidFill>
                        </a:rPr>
                        <a:t>1/2+</a:t>
                      </a:r>
                      <a:endParaRPr kumimoji="1" lang="ja-JP" altLang="en-US" sz="1600" dirty="0" smtClean="0">
                        <a:solidFill>
                          <a:schemeClr val="bg1">
                            <a:lumMod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bg1">
                              <a:lumMod val="50000"/>
                            </a:schemeClr>
                          </a:solidFill>
                        </a:rPr>
                        <a:t>2*</a:t>
                      </a:r>
                      <a:endParaRPr kumimoji="1" lang="ja-JP" altLang="en-US" sz="1600" dirty="0" smtClean="0">
                        <a:solidFill>
                          <a:schemeClr val="bg1">
                            <a:lumMod val="50000"/>
                          </a:schemeClr>
                        </a:solidFill>
                      </a:endParaRPr>
                    </a:p>
                  </a:txBody>
                  <a:tcPr/>
                </a:tc>
                <a:tc>
                  <a:txBody>
                    <a:bodyPr/>
                    <a:lstStyle/>
                    <a:p>
                      <a:r>
                        <a:rPr kumimoji="1" lang="en-US" altLang="ja-JP" sz="1600" dirty="0" smtClean="0">
                          <a:solidFill>
                            <a:schemeClr val="bg1">
                              <a:lumMod val="50000"/>
                            </a:schemeClr>
                          </a:solidFill>
                        </a:rPr>
                        <a:t>220?</a:t>
                      </a:r>
                      <a:endParaRPr kumimoji="1" lang="ja-JP" altLang="en-US" sz="1600" dirty="0">
                        <a:solidFill>
                          <a:schemeClr val="bg1">
                            <a:lumMod val="50000"/>
                          </a:schemeClr>
                        </a:solidFill>
                      </a:endParaRPr>
                    </a:p>
                  </a:txBody>
                  <a:tcPr/>
                </a:tc>
                <a:tc>
                  <a:txBody>
                    <a:bodyPr/>
                    <a:lstStyle/>
                    <a:p>
                      <a:endParaRPr kumimoji="1" lang="ja-JP" altLang="en-US" sz="1600" dirty="0">
                        <a:solidFill>
                          <a:schemeClr val="bg1">
                            <a:lumMod val="50000"/>
                          </a:schemeClr>
                        </a:solidFill>
                      </a:endParaRPr>
                    </a:p>
                  </a:txBody>
                  <a:tcPr/>
                </a:tc>
                <a:tc>
                  <a:txBody>
                    <a:bodyPr/>
                    <a:lstStyle/>
                    <a:p>
                      <a:endParaRPr kumimoji="1" lang="ja-JP" altLang="en-US" sz="1600" dirty="0">
                        <a:solidFill>
                          <a:schemeClr val="bg1">
                            <a:lumMod val="50000"/>
                          </a:schemeClr>
                        </a:solidFill>
                      </a:endParaRPr>
                    </a:p>
                  </a:txBody>
                  <a:tcPr/>
                </a:tc>
                <a:tc>
                  <a:txBody>
                    <a:bodyPr/>
                    <a:lstStyle/>
                    <a:p>
                      <a:endParaRPr kumimoji="1" lang="ja-JP" altLang="en-US" sz="1600" dirty="0">
                        <a:solidFill>
                          <a:schemeClr val="bg1">
                            <a:lumMod val="50000"/>
                          </a:schemeClr>
                        </a:solidFill>
                      </a:endParaRPr>
                    </a:p>
                  </a:txBody>
                  <a:tcPr/>
                </a:tc>
                <a:tc>
                  <a:txBody>
                    <a:bodyPr/>
                    <a:lstStyle/>
                    <a:p>
                      <a:endParaRPr kumimoji="1" lang="ja-JP" altLang="en-US" sz="1600" dirty="0">
                        <a:solidFill>
                          <a:srgbClr val="FF0000"/>
                        </a:solidFill>
                      </a:endParaRPr>
                    </a:p>
                  </a:txBody>
                  <a:tcPr/>
                </a:tc>
              </a:tr>
              <a:tr h="2968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bg1">
                              <a:lumMod val="50000"/>
                            </a:schemeClr>
                          </a:solidFill>
                          <a:latin typeface="Symbol" panose="05050102010706020507" pitchFamily="18" charset="2"/>
                        </a:rPr>
                        <a:t>S</a:t>
                      </a:r>
                      <a:r>
                        <a:rPr kumimoji="1" lang="en-US" altLang="ja-JP" sz="1600" dirty="0" smtClean="0">
                          <a:solidFill>
                            <a:schemeClr val="bg1">
                              <a:lumMod val="50000"/>
                            </a:schemeClr>
                          </a:solidFill>
                        </a:rPr>
                        <a:t>(1840) </a:t>
                      </a:r>
                      <a:endParaRPr kumimoji="1" lang="ja-JP" altLang="en-US" sz="1600" dirty="0" smtClean="0">
                        <a:solidFill>
                          <a:schemeClr val="bg1">
                            <a:lumMod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bg1">
                              <a:lumMod val="50000"/>
                            </a:schemeClr>
                          </a:solidFill>
                        </a:rPr>
                        <a:t>3/2+</a:t>
                      </a:r>
                      <a:endParaRPr kumimoji="1" lang="ja-JP" altLang="en-US" sz="1600" dirty="0" smtClean="0">
                        <a:solidFill>
                          <a:schemeClr val="bg1">
                            <a:lumMod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bg1">
                              <a:lumMod val="50000"/>
                            </a:schemeClr>
                          </a:solidFill>
                        </a:rPr>
                        <a:t>1*</a:t>
                      </a:r>
                      <a:endParaRPr kumimoji="1" lang="ja-JP" altLang="en-US" sz="1600" dirty="0" smtClean="0">
                        <a:solidFill>
                          <a:schemeClr val="bg1">
                            <a:lumMod val="50000"/>
                          </a:schemeClr>
                        </a:solidFill>
                      </a:endParaRPr>
                    </a:p>
                  </a:txBody>
                  <a:tcPr/>
                </a:tc>
                <a:tc>
                  <a:txBody>
                    <a:bodyPr/>
                    <a:lstStyle/>
                    <a:p>
                      <a:r>
                        <a:rPr kumimoji="1" lang="en-US" altLang="ja-JP" sz="1600" dirty="0" smtClean="0">
                          <a:solidFill>
                            <a:schemeClr val="bg1">
                              <a:lumMod val="50000"/>
                            </a:schemeClr>
                          </a:solidFill>
                        </a:rPr>
                        <a:t>120?</a:t>
                      </a:r>
                      <a:endParaRPr kumimoji="1" lang="ja-JP" altLang="en-US" sz="1600" dirty="0">
                        <a:solidFill>
                          <a:schemeClr val="bg1">
                            <a:lumMod val="50000"/>
                          </a:schemeClr>
                        </a:solidFill>
                      </a:endParaRPr>
                    </a:p>
                  </a:txBody>
                  <a:tcPr/>
                </a:tc>
                <a:tc>
                  <a:txBody>
                    <a:bodyPr/>
                    <a:lstStyle/>
                    <a:p>
                      <a:endParaRPr kumimoji="1" lang="ja-JP" altLang="en-US" sz="1600" dirty="0">
                        <a:solidFill>
                          <a:schemeClr val="bg1">
                            <a:lumMod val="50000"/>
                          </a:schemeClr>
                        </a:solidFill>
                      </a:endParaRPr>
                    </a:p>
                  </a:txBody>
                  <a:tcPr/>
                </a:tc>
                <a:tc>
                  <a:txBody>
                    <a:bodyPr/>
                    <a:lstStyle/>
                    <a:p>
                      <a:endParaRPr kumimoji="1" lang="ja-JP" altLang="en-US" sz="1600" dirty="0">
                        <a:solidFill>
                          <a:schemeClr val="bg1">
                            <a:lumMod val="50000"/>
                          </a:schemeClr>
                        </a:solidFill>
                      </a:endParaRPr>
                    </a:p>
                  </a:txBody>
                  <a:tcPr/>
                </a:tc>
                <a:tc>
                  <a:txBody>
                    <a:bodyPr/>
                    <a:lstStyle/>
                    <a:p>
                      <a:endParaRPr kumimoji="1" lang="ja-JP" altLang="en-US" sz="1600" dirty="0">
                        <a:solidFill>
                          <a:schemeClr val="bg1">
                            <a:lumMod val="50000"/>
                          </a:schemeClr>
                        </a:solidFill>
                      </a:endParaRPr>
                    </a:p>
                  </a:txBody>
                  <a:tcPr/>
                </a:tc>
                <a:tc>
                  <a:txBody>
                    <a:bodyPr/>
                    <a:lstStyle/>
                    <a:p>
                      <a:endParaRPr kumimoji="1" lang="ja-JP" altLang="en-US" sz="1600" dirty="0">
                        <a:solidFill>
                          <a:srgbClr val="FF0000"/>
                        </a:solidFill>
                      </a:endParaRPr>
                    </a:p>
                  </a:txBody>
                  <a:tcPr/>
                </a:tc>
              </a:tr>
              <a:tr h="2968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b="1" dirty="0" smtClean="0">
                          <a:solidFill>
                            <a:srgbClr val="00B050"/>
                          </a:solidFill>
                        </a:rPr>
                        <a:t>Λ(1830) </a:t>
                      </a:r>
                      <a:endParaRPr kumimoji="1" lang="ja-JP" altLang="en-US" sz="1600" b="1" dirty="0" smtClean="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5/2-</a:t>
                      </a:r>
                      <a:endParaRPr kumimoji="1" lang="ja-JP" alt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4*</a:t>
                      </a:r>
                      <a:endParaRPr kumimoji="1" lang="ja-JP" alt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95</a:t>
                      </a:r>
                      <a:endParaRPr kumimoji="1" lang="ja-JP" altLang="en-US" sz="1600" dirty="0" smtClean="0"/>
                    </a:p>
                  </a:txBody>
                  <a:tcPr/>
                </a:tc>
                <a:tc>
                  <a:txBody>
                    <a:bodyPr/>
                    <a:lstStyle/>
                    <a:p>
                      <a:r>
                        <a:rPr kumimoji="1" lang="en-US" altLang="ja-JP" sz="1600" dirty="0" smtClean="0"/>
                        <a:t>3~10</a:t>
                      </a:r>
                      <a:endParaRPr kumimoji="1" lang="ja-JP" altLang="en-US" sz="1600" dirty="0"/>
                    </a:p>
                  </a:txBody>
                  <a:tcPr/>
                </a:tc>
                <a:tc>
                  <a:txBody>
                    <a:bodyPr/>
                    <a:lstStyle/>
                    <a:p>
                      <a:endParaRPr kumimoji="1" lang="ja-JP" altLang="en-US" sz="1600" dirty="0">
                        <a:solidFill>
                          <a:srgbClr val="C00000"/>
                        </a:solidFill>
                      </a:endParaRPr>
                    </a:p>
                  </a:txBody>
                  <a:tcPr/>
                </a:tc>
                <a:tc>
                  <a:txBody>
                    <a:bodyPr/>
                    <a:lstStyle/>
                    <a:p>
                      <a:r>
                        <a:rPr kumimoji="1" lang="en-US" altLang="ja-JP" sz="1600" dirty="0" smtClean="0">
                          <a:solidFill>
                            <a:srgbClr val="C00000"/>
                          </a:solidFill>
                        </a:rPr>
                        <a:t>35~75</a:t>
                      </a:r>
                      <a:endParaRPr kumimoji="1" lang="ja-JP" altLang="en-US" sz="1600" dirty="0">
                        <a:solidFill>
                          <a:srgbClr val="C00000"/>
                        </a:solidFill>
                      </a:endParaRPr>
                    </a:p>
                  </a:txBody>
                  <a:tcPr/>
                </a:tc>
                <a:tc>
                  <a:txBody>
                    <a:bodyPr/>
                    <a:lstStyle/>
                    <a:p>
                      <a:endParaRPr kumimoji="1" lang="ja-JP" altLang="en-US" sz="1600" dirty="0">
                        <a:solidFill>
                          <a:srgbClr val="FF0000"/>
                        </a:solidFill>
                      </a:endParaRPr>
                    </a:p>
                  </a:txBody>
                  <a:tcPr/>
                </a:tc>
              </a:tr>
              <a:tr h="2968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Λ(1820) </a:t>
                      </a:r>
                      <a:endParaRPr kumimoji="1" lang="ja-JP" alt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5/2+</a:t>
                      </a:r>
                      <a:endParaRPr kumimoji="1" lang="ja-JP" alt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4*</a:t>
                      </a:r>
                      <a:endParaRPr kumimoji="1" lang="ja-JP" altLang="en-US" sz="1600" dirty="0" smtClean="0"/>
                    </a:p>
                  </a:txBody>
                  <a:tcPr/>
                </a:tc>
                <a:tc>
                  <a:txBody>
                    <a:bodyPr/>
                    <a:lstStyle/>
                    <a:p>
                      <a:r>
                        <a:rPr kumimoji="1" lang="en-US" altLang="ja-JP" sz="1600" dirty="0" smtClean="0"/>
                        <a:t>80</a:t>
                      </a:r>
                      <a:endParaRPr kumimoji="1" lang="ja-JP" altLang="en-US" sz="1600" dirty="0"/>
                    </a:p>
                  </a:txBody>
                  <a:tcPr/>
                </a:tc>
                <a:tc>
                  <a:txBody>
                    <a:bodyPr/>
                    <a:lstStyle/>
                    <a:p>
                      <a:r>
                        <a:rPr kumimoji="1" lang="en-US" altLang="ja-JP" sz="1600" dirty="0" smtClean="0">
                          <a:solidFill>
                            <a:srgbClr val="C00000"/>
                          </a:solidFill>
                        </a:rPr>
                        <a:t>55~65</a:t>
                      </a:r>
                      <a:endParaRPr kumimoji="1" lang="ja-JP" altLang="en-US" sz="1600" dirty="0">
                        <a:solidFill>
                          <a:srgbClr val="C00000"/>
                        </a:solidFill>
                      </a:endParaRPr>
                    </a:p>
                  </a:txBody>
                  <a:tcPr/>
                </a:tc>
                <a:tc>
                  <a:txBody>
                    <a:bodyPr/>
                    <a:lstStyle/>
                    <a:p>
                      <a:endParaRPr kumimoji="1" lang="ja-JP" altLang="en-US" sz="1600" dirty="0"/>
                    </a:p>
                  </a:txBody>
                  <a:tcPr/>
                </a:tc>
                <a:tc>
                  <a:txBody>
                    <a:bodyPr/>
                    <a:lstStyle/>
                    <a:p>
                      <a:r>
                        <a:rPr kumimoji="1" lang="en-US" altLang="ja-JP" sz="1600" dirty="0" smtClean="0"/>
                        <a:t>8~14</a:t>
                      </a:r>
                      <a:endParaRPr kumimoji="1" lang="ja-JP" altLang="en-US" sz="1600" dirty="0"/>
                    </a:p>
                  </a:txBody>
                  <a:tcPr/>
                </a:tc>
                <a:tc>
                  <a:txBody>
                    <a:bodyPr/>
                    <a:lstStyle/>
                    <a:p>
                      <a:endParaRPr kumimoji="1" lang="ja-JP" altLang="en-US" sz="1600" dirty="0"/>
                    </a:p>
                  </a:txBody>
                  <a:tcPr/>
                </a:tc>
              </a:tr>
              <a:tr h="4178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b="0" dirty="0" smtClean="0">
                          <a:solidFill>
                            <a:schemeClr val="tx1"/>
                          </a:solidFill>
                        </a:rPr>
                        <a:t>Λ(1810) </a:t>
                      </a:r>
                      <a:endParaRPr kumimoji="1" lang="ja-JP" altLang="en-US" sz="1600" b="0" dirty="0" smtClean="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1/2+</a:t>
                      </a:r>
                      <a:endParaRPr kumimoji="1" lang="ja-JP" alt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3*</a:t>
                      </a:r>
                      <a:endParaRPr kumimoji="1" lang="ja-JP" altLang="en-US" sz="1600" dirty="0" smtClean="0"/>
                    </a:p>
                  </a:txBody>
                  <a:tcPr/>
                </a:tc>
                <a:tc>
                  <a:txBody>
                    <a:bodyPr/>
                    <a:lstStyle/>
                    <a:p>
                      <a:r>
                        <a:rPr kumimoji="1" lang="en-US" altLang="ja-JP" sz="1600" dirty="0" smtClean="0"/>
                        <a:t>150</a:t>
                      </a:r>
                      <a:endParaRPr kumimoji="1" lang="ja-JP" altLang="en-US" sz="1600" dirty="0"/>
                    </a:p>
                  </a:txBody>
                  <a:tcPr/>
                </a:tc>
                <a:tc>
                  <a:txBody>
                    <a:bodyPr/>
                    <a:lstStyle/>
                    <a:p>
                      <a:r>
                        <a:rPr kumimoji="1" lang="en-US" altLang="ja-JP" sz="1600" dirty="0" smtClean="0">
                          <a:solidFill>
                            <a:schemeClr val="tx1"/>
                          </a:solidFill>
                        </a:rPr>
                        <a:t>20~50</a:t>
                      </a:r>
                      <a:endParaRPr kumimoji="1" lang="ja-JP" altLang="en-US" sz="1600" dirty="0">
                        <a:solidFill>
                          <a:schemeClr val="tx1"/>
                        </a:solidFill>
                      </a:endParaRPr>
                    </a:p>
                  </a:txBody>
                  <a:tcPr/>
                </a:tc>
                <a:tc>
                  <a:txBody>
                    <a:bodyPr/>
                    <a:lstStyle/>
                    <a:p>
                      <a:endParaRPr kumimoji="1" lang="ja-JP" altLang="en-US" sz="1600" dirty="0"/>
                    </a:p>
                  </a:txBody>
                  <a:tcPr/>
                </a:tc>
                <a:tc>
                  <a:txBody>
                    <a:bodyPr/>
                    <a:lstStyle/>
                    <a:p>
                      <a:r>
                        <a:rPr kumimoji="1" lang="en-US" altLang="ja-JP" sz="1600" dirty="0" smtClean="0"/>
                        <a:t>10~40</a:t>
                      </a:r>
                      <a:endParaRPr kumimoji="1" lang="ja-JP" altLang="en-US" sz="1600" dirty="0"/>
                    </a:p>
                  </a:txBody>
                  <a:tcPr/>
                </a:tc>
                <a:tc>
                  <a:txBody>
                    <a:bodyPr/>
                    <a:lstStyle/>
                    <a:p>
                      <a:endParaRPr kumimoji="1" lang="ja-JP" altLang="en-US" sz="1600" dirty="0"/>
                    </a:p>
                  </a:txBody>
                  <a:tcPr/>
                </a:tc>
              </a:tr>
              <a:tr h="2968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b="1" dirty="0" smtClean="0">
                          <a:solidFill>
                            <a:srgbClr val="00B050"/>
                          </a:solidFill>
                        </a:rPr>
                        <a:t>Λ(1800) </a:t>
                      </a:r>
                      <a:endParaRPr kumimoji="1" lang="ja-JP" altLang="en-US" sz="1600" b="1" dirty="0" smtClean="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1/2-</a:t>
                      </a:r>
                      <a:endParaRPr kumimoji="1" lang="ja-JP" alt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3*</a:t>
                      </a:r>
                      <a:endParaRPr kumimoji="1" lang="ja-JP" altLang="en-US" sz="1600" dirty="0" smtClean="0"/>
                    </a:p>
                  </a:txBody>
                  <a:tcPr/>
                </a:tc>
                <a:tc>
                  <a:txBody>
                    <a:bodyPr/>
                    <a:lstStyle/>
                    <a:p>
                      <a:r>
                        <a:rPr kumimoji="1" lang="en-US" altLang="ja-JP" sz="1600" dirty="0" smtClean="0"/>
                        <a:t>300</a:t>
                      </a:r>
                      <a:endParaRPr kumimoji="1" lang="ja-JP" altLang="en-US" sz="1600" dirty="0"/>
                    </a:p>
                  </a:txBody>
                  <a:tcPr/>
                </a:tc>
                <a:tc>
                  <a:txBody>
                    <a:bodyPr/>
                    <a:lstStyle/>
                    <a:p>
                      <a:r>
                        <a:rPr kumimoji="1" lang="en-US" altLang="ja-JP" sz="1600" dirty="0" smtClean="0">
                          <a:solidFill>
                            <a:schemeClr val="tx1"/>
                          </a:solidFill>
                        </a:rPr>
                        <a:t>25~40</a:t>
                      </a:r>
                      <a:endParaRPr kumimoji="1" lang="ja-JP" altLang="en-US" sz="1600" dirty="0">
                        <a:solidFill>
                          <a:schemeClr val="tx1"/>
                        </a:solidFill>
                      </a:endParaRPr>
                    </a:p>
                  </a:txBody>
                  <a:tcPr/>
                </a:tc>
                <a:tc>
                  <a:txBody>
                    <a:bodyPr/>
                    <a:lstStyle/>
                    <a:p>
                      <a:endParaRPr kumimoji="1" lang="ja-JP" altLang="en-US" sz="1600" dirty="0"/>
                    </a:p>
                  </a:txBody>
                  <a:tcPr/>
                </a:tc>
                <a:tc>
                  <a:txBody>
                    <a:bodyPr/>
                    <a:lstStyle/>
                    <a:p>
                      <a:r>
                        <a:rPr kumimoji="1" lang="en-US" altLang="ja-JP" sz="1600" dirty="0" smtClean="0"/>
                        <a:t>Seen</a:t>
                      </a:r>
                      <a:endParaRPr kumimoji="1" lang="ja-JP" altLang="en-US" sz="1600" dirty="0"/>
                    </a:p>
                  </a:txBody>
                  <a:tcPr/>
                </a:tc>
                <a:tc>
                  <a:txBody>
                    <a:bodyPr/>
                    <a:lstStyle/>
                    <a:p>
                      <a:endParaRPr kumimoji="1" lang="ja-JP" altLang="en-US" sz="1600" dirty="0"/>
                    </a:p>
                  </a:txBody>
                  <a:tcPr/>
                </a:tc>
              </a:tr>
              <a:tr h="2968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b="1" dirty="0" smtClean="0">
                          <a:solidFill>
                            <a:srgbClr val="00B050"/>
                          </a:solidFill>
                          <a:latin typeface="Symbol" panose="05050102010706020507" pitchFamily="18" charset="2"/>
                        </a:rPr>
                        <a:t>S</a:t>
                      </a:r>
                      <a:r>
                        <a:rPr kumimoji="1" lang="en-US" altLang="ja-JP" sz="1600" b="1" dirty="0" smtClean="0">
                          <a:solidFill>
                            <a:srgbClr val="00B050"/>
                          </a:solidFill>
                        </a:rPr>
                        <a:t>(1775) </a:t>
                      </a:r>
                      <a:endParaRPr kumimoji="1" lang="ja-JP" altLang="en-US" sz="1600" b="1" dirty="0" smtClean="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5/2-</a:t>
                      </a:r>
                      <a:endParaRPr kumimoji="1" lang="ja-JP" alt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4*</a:t>
                      </a:r>
                      <a:endParaRPr kumimoji="1" lang="ja-JP" altLang="en-US" sz="1600" dirty="0" smtClean="0"/>
                    </a:p>
                  </a:txBody>
                  <a:tcPr/>
                </a:tc>
                <a:tc>
                  <a:txBody>
                    <a:bodyPr/>
                    <a:lstStyle/>
                    <a:p>
                      <a:r>
                        <a:rPr kumimoji="1" lang="en-US" altLang="ja-JP" sz="1600" dirty="0" smtClean="0"/>
                        <a:t>120</a:t>
                      </a:r>
                      <a:endParaRPr kumimoji="1" lang="ja-JP" altLang="en-US" sz="1600" dirty="0"/>
                    </a:p>
                  </a:txBody>
                  <a:tcPr/>
                </a:tc>
                <a:tc>
                  <a:txBody>
                    <a:bodyPr/>
                    <a:lstStyle/>
                    <a:p>
                      <a:r>
                        <a:rPr kumimoji="1" lang="en-US" altLang="ja-JP" sz="1600" dirty="0" smtClean="0">
                          <a:solidFill>
                            <a:srgbClr val="C00000"/>
                          </a:solidFill>
                        </a:rPr>
                        <a:t>37~43</a:t>
                      </a:r>
                      <a:endParaRPr kumimoji="1" lang="ja-JP" altLang="en-US" sz="1600" dirty="0">
                        <a:solidFill>
                          <a:srgbClr val="C00000"/>
                        </a:solidFill>
                      </a:endParaRPr>
                    </a:p>
                  </a:txBody>
                  <a:tcPr/>
                </a:tc>
                <a:tc>
                  <a:txBody>
                    <a:bodyPr/>
                    <a:lstStyle/>
                    <a:p>
                      <a:r>
                        <a:rPr kumimoji="1" lang="en-US" altLang="ja-JP" sz="1600" dirty="0" smtClean="0"/>
                        <a:t>14-20</a:t>
                      </a:r>
                      <a:endParaRPr kumimoji="1" lang="ja-JP" altLang="en-US" sz="1600" dirty="0"/>
                    </a:p>
                  </a:txBody>
                  <a:tcPr/>
                </a:tc>
                <a:tc>
                  <a:txBody>
                    <a:bodyPr/>
                    <a:lstStyle/>
                    <a:p>
                      <a:r>
                        <a:rPr kumimoji="1" lang="en-US" altLang="ja-JP" sz="1600" dirty="0" smtClean="0"/>
                        <a:t>2-5</a:t>
                      </a:r>
                      <a:endParaRPr kumimoji="1" lang="ja-JP" altLang="en-US" sz="1600" dirty="0"/>
                    </a:p>
                  </a:txBody>
                  <a:tcPr/>
                </a:tc>
                <a:tc>
                  <a:txBody>
                    <a:bodyPr/>
                    <a:lstStyle/>
                    <a:p>
                      <a:endParaRPr kumimoji="1" lang="ja-JP" altLang="en-US" sz="1600" dirty="0"/>
                    </a:p>
                  </a:txBody>
                  <a:tcPr/>
                </a:tc>
              </a:tr>
              <a:tr h="2968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b="1" dirty="0" smtClean="0">
                          <a:solidFill>
                            <a:srgbClr val="00B050"/>
                          </a:solidFill>
                        </a:rPr>
                        <a:t>Σ(1750)  </a:t>
                      </a:r>
                      <a:endParaRPr kumimoji="1" lang="ja-JP" altLang="en-US" sz="1600" b="1" dirty="0" smtClean="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1/2-</a:t>
                      </a:r>
                      <a:endParaRPr kumimoji="1" lang="ja-JP" alt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3*</a:t>
                      </a:r>
                      <a:endParaRPr kumimoji="1" lang="ja-JP" altLang="en-US" sz="1600" dirty="0" smtClean="0"/>
                    </a:p>
                  </a:txBody>
                  <a:tcPr/>
                </a:tc>
                <a:tc>
                  <a:txBody>
                    <a:bodyPr/>
                    <a:lstStyle/>
                    <a:p>
                      <a:r>
                        <a:rPr kumimoji="1" lang="en-US" altLang="ja-JP" sz="1600" dirty="0" smtClean="0"/>
                        <a:t>90</a:t>
                      </a:r>
                      <a:r>
                        <a:rPr kumimoji="1" lang="en-US" altLang="ja-JP" sz="1600" baseline="0" dirty="0" smtClean="0"/>
                        <a:t> </a:t>
                      </a:r>
                      <a:endParaRPr kumimoji="1" lang="ja-JP" altLang="en-US" sz="1600" dirty="0"/>
                    </a:p>
                  </a:txBody>
                  <a:tcPr/>
                </a:tc>
                <a:tc>
                  <a:txBody>
                    <a:bodyPr/>
                    <a:lstStyle/>
                    <a:p>
                      <a:r>
                        <a:rPr kumimoji="1" lang="en-US" altLang="ja-JP" sz="1600" dirty="0" smtClean="0"/>
                        <a:t>10~40</a:t>
                      </a:r>
                      <a:endParaRPr kumimoji="1" lang="ja-JP" altLang="en-US" sz="1600" dirty="0"/>
                    </a:p>
                  </a:txBody>
                  <a:tcPr/>
                </a:tc>
                <a:tc>
                  <a:txBody>
                    <a:bodyPr/>
                    <a:lstStyle/>
                    <a:p>
                      <a:r>
                        <a:rPr kumimoji="1" lang="ja-JP" altLang="en-US" sz="1600" dirty="0" smtClean="0"/>
                        <a:t>　</a:t>
                      </a:r>
                      <a:r>
                        <a:rPr kumimoji="1" lang="en-US" altLang="ja-JP" sz="1600" dirty="0" smtClean="0"/>
                        <a:t>seen</a:t>
                      </a:r>
                      <a:endParaRPr kumimoji="1" lang="ja-JP" altLang="en-US" sz="1600" dirty="0"/>
                    </a:p>
                  </a:txBody>
                  <a:tcPr/>
                </a:tc>
                <a:tc>
                  <a:txBody>
                    <a:bodyPr/>
                    <a:lstStyle/>
                    <a:p>
                      <a:r>
                        <a:rPr kumimoji="1" lang="en-US" altLang="ja-JP" sz="1600" dirty="0" smtClean="0"/>
                        <a:t>&lt;8</a:t>
                      </a:r>
                      <a:endParaRPr kumimoji="1" lang="ja-JP" altLang="en-US" sz="1600" dirty="0"/>
                    </a:p>
                  </a:txBody>
                  <a:tcPr/>
                </a:tc>
                <a:tc>
                  <a:txBody>
                    <a:bodyPr/>
                    <a:lstStyle/>
                    <a:p>
                      <a:r>
                        <a:rPr lang="en-US" altLang="ja-JP" sz="1600" dirty="0" smtClean="0"/>
                        <a:t>(</a:t>
                      </a:r>
                      <a:r>
                        <a:rPr lang="en-US" altLang="ja-JP" sz="1600" dirty="0" err="1" smtClean="0">
                          <a:latin typeface="Symbol" panose="05050102010706020507" pitchFamily="18" charset="2"/>
                        </a:rPr>
                        <a:t>Sh</a:t>
                      </a:r>
                      <a:r>
                        <a:rPr lang="en-US" altLang="ja-JP" sz="1600" dirty="0" smtClean="0"/>
                        <a:t>)15~55</a:t>
                      </a:r>
                      <a:endParaRPr kumimoji="1" lang="ja-JP" altLang="en-US" sz="1600" dirty="0"/>
                    </a:p>
                  </a:txBody>
                  <a:tcPr/>
                </a:tc>
              </a:tr>
              <a:tr h="2968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rgbClr val="FF0000"/>
                          </a:solidFill>
                        </a:rPr>
                        <a:t>Σ(1690) </a:t>
                      </a:r>
                      <a:endParaRPr kumimoji="1" lang="ja-JP" altLang="en-US" sz="1600" dirty="0" smtClean="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lumMod val="50000"/>
                              <a:lumOff val="50000"/>
                            </a:schemeClr>
                          </a:solidFill>
                        </a:rPr>
                        <a:t>??</a:t>
                      </a:r>
                      <a:endParaRPr kumimoji="1" lang="ja-JP" altLang="en-US" sz="1600" dirty="0" smtClean="0">
                        <a:solidFill>
                          <a:schemeClr val="tx1">
                            <a:lumMod val="50000"/>
                            <a:lumOff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lumMod val="50000"/>
                              <a:lumOff val="50000"/>
                            </a:schemeClr>
                          </a:solidFill>
                        </a:rPr>
                        <a:t>2*</a:t>
                      </a:r>
                      <a:endParaRPr kumimoji="1" lang="ja-JP" altLang="en-US" sz="1600" dirty="0" smtClean="0">
                        <a:solidFill>
                          <a:schemeClr val="tx1">
                            <a:lumMod val="50000"/>
                            <a:lumOff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dirty="0" smtClean="0">
                        <a:solidFill>
                          <a:schemeClr val="tx1">
                            <a:lumMod val="50000"/>
                            <a:lumOff val="50000"/>
                          </a:schemeClr>
                        </a:solidFill>
                      </a:endParaRPr>
                    </a:p>
                  </a:txBody>
                  <a:tcPr/>
                </a:tc>
                <a:tc>
                  <a:txBody>
                    <a:bodyPr/>
                    <a:lstStyle/>
                    <a:p>
                      <a:endParaRPr kumimoji="1" lang="ja-JP" altLang="en-US" sz="1600" dirty="0">
                        <a:solidFill>
                          <a:schemeClr val="tx1">
                            <a:lumMod val="50000"/>
                            <a:lumOff val="50000"/>
                          </a:schemeClr>
                        </a:solidFill>
                      </a:endParaRPr>
                    </a:p>
                  </a:txBody>
                  <a:tcPr/>
                </a:tc>
                <a:tc>
                  <a:txBody>
                    <a:bodyPr/>
                    <a:lstStyle/>
                    <a:p>
                      <a:endParaRPr kumimoji="1" lang="ja-JP" altLang="en-US" sz="1600" dirty="0">
                        <a:solidFill>
                          <a:schemeClr val="tx1">
                            <a:lumMod val="50000"/>
                            <a:lumOff val="50000"/>
                          </a:schemeClr>
                        </a:solidFill>
                      </a:endParaRPr>
                    </a:p>
                  </a:txBody>
                  <a:tcPr/>
                </a:tc>
                <a:tc>
                  <a:txBody>
                    <a:bodyPr/>
                    <a:lstStyle/>
                    <a:p>
                      <a:endParaRPr kumimoji="1" lang="ja-JP" altLang="en-US" sz="1600" dirty="0">
                        <a:solidFill>
                          <a:schemeClr val="tx1">
                            <a:lumMod val="50000"/>
                            <a:lumOff val="50000"/>
                          </a:schemeClr>
                        </a:solidFill>
                      </a:endParaRPr>
                    </a:p>
                  </a:txBody>
                  <a:tcPr/>
                </a:tc>
                <a:tc>
                  <a:txBody>
                    <a:bodyPr/>
                    <a:lstStyle/>
                    <a:p>
                      <a:endParaRPr kumimoji="1" lang="ja-JP" altLang="en-US" sz="1600" dirty="0">
                        <a:solidFill>
                          <a:schemeClr val="tx1">
                            <a:lumMod val="50000"/>
                            <a:lumOff val="50000"/>
                          </a:schemeClr>
                        </a:solidFill>
                      </a:endParaRPr>
                    </a:p>
                  </a:txBody>
                  <a:tcPr/>
                </a:tc>
              </a:tr>
              <a:tr h="2968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b="1" dirty="0" smtClean="0">
                          <a:solidFill>
                            <a:srgbClr val="0000FF"/>
                          </a:solidFill>
                        </a:rPr>
                        <a:t>Λ(1690) </a:t>
                      </a:r>
                      <a:endParaRPr kumimoji="1" lang="ja-JP" altLang="en-US" sz="1600" b="1" dirty="0" smtClean="0">
                        <a:solidFill>
                          <a:srgbClr val="0000FF"/>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3/2-</a:t>
                      </a:r>
                      <a:endParaRPr kumimoji="1" lang="ja-JP" alt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4*</a:t>
                      </a:r>
                      <a:endParaRPr kumimoji="1" lang="ja-JP" alt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60</a:t>
                      </a:r>
                      <a:endParaRPr kumimoji="1" lang="ja-JP" altLang="en-US" sz="1600" dirty="0" smtClean="0"/>
                    </a:p>
                  </a:txBody>
                  <a:tcPr/>
                </a:tc>
                <a:tc>
                  <a:txBody>
                    <a:bodyPr/>
                    <a:lstStyle/>
                    <a:p>
                      <a:r>
                        <a:rPr kumimoji="1" lang="en-US" altLang="ja-JP" sz="1600" dirty="0" smtClean="0"/>
                        <a:t>20~30</a:t>
                      </a:r>
                      <a:endParaRPr kumimoji="1" lang="ja-JP" altLang="en-US" sz="1600" dirty="0"/>
                    </a:p>
                  </a:txBody>
                  <a:tcPr/>
                </a:tc>
                <a:tc>
                  <a:txBody>
                    <a:bodyPr/>
                    <a:lstStyle/>
                    <a:p>
                      <a:endParaRPr kumimoji="1" lang="ja-JP" alt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20~40</a:t>
                      </a:r>
                      <a:endParaRPr kumimoji="1" lang="ja-JP" altLang="en-US" sz="1600" dirty="0" smtClean="0"/>
                    </a:p>
                  </a:txBody>
                  <a:tcPr/>
                </a:tc>
                <a:tc>
                  <a:txBody>
                    <a:bodyPr/>
                    <a:lstStyle/>
                    <a:p>
                      <a:endParaRPr kumimoji="1" lang="ja-JP" altLang="en-US" sz="1600" dirty="0"/>
                    </a:p>
                  </a:txBody>
                  <a:tcPr/>
                </a:tc>
              </a:tr>
              <a:tr h="296819">
                <a:tc>
                  <a:txBody>
                    <a:bodyPr/>
                    <a:lstStyle/>
                    <a:p>
                      <a:endParaRPr kumimoji="1" lang="ja-JP" alt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rgbClr val="FF0000"/>
                          </a:solidFill>
                        </a:rPr>
                        <a:t>Σ(1670)</a:t>
                      </a:r>
                      <a:endParaRPr kumimoji="1" lang="ja-JP" altLang="en-US" sz="1600" dirty="0" smtClean="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3/2-</a:t>
                      </a:r>
                      <a:endParaRPr kumimoji="1" lang="ja-JP" alt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4*</a:t>
                      </a:r>
                      <a:endParaRPr kumimoji="1" lang="ja-JP" altLang="en-US" sz="1600" dirty="0" smtClean="0"/>
                    </a:p>
                  </a:txBody>
                  <a:tcPr/>
                </a:tc>
                <a:tc>
                  <a:txBody>
                    <a:bodyPr/>
                    <a:lstStyle/>
                    <a:p>
                      <a:r>
                        <a:rPr kumimoji="1" lang="en-US" altLang="ja-JP" sz="1600" dirty="0" smtClean="0"/>
                        <a:t>60</a:t>
                      </a:r>
                    </a:p>
                  </a:txBody>
                  <a:tcPr/>
                </a:tc>
                <a:tc>
                  <a:txBody>
                    <a:bodyPr/>
                    <a:lstStyle/>
                    <a:p>
                      <a:r>
                        <a:rPr kumimoji="1" lang="en-US" altLang="ja-JP" sz="1600" dirty="0" smtClean="0"/>
                        <a:t>7~13</a:t>
                      </a:r>
                      <a:endParaRPr kumimoji="1" lang="ja-JP" altLang="en-US" sz="1600" dirty="0"/>
                    </a:p>
                  </a:txBody>
                  <a:tcPr/>
                </a:tc>
                <a:tc>
                  <a:txBody>
                    <a:bodyPr/>
                    <a:lstStyle/>
                    <a:p>
                      <a:r>
                        <a:rPr kumimoji="1" lang="en-US" altLang="ja-JP" sz="1600" dirty="0" smtClean="0">
                          <a:solidFill>
                            <a:srgbClr val="C00000"/>
                          </a:solidFill>
                        </a:rPr>
                        <a:t>5~15</a:t>
                      </a:r>
                      <a:endParaRPr kumimoji="1" lang="ja-JP" altLang="en-US" sz="1600" dirty="0">
                        <a:solidFill>
                          <a:srgbClr val="C00000"/>
                        </a:solidFill>
                      </a:endParaRPr>
                    </a:p>
                  </a:txBody>
                  <a:tcPr/>
                </a:tc>
                <a:tc>
                  <a:txBody>
                    <a:bodyPr/>
                    <a:lstStyle/>
                    <a:p>
                      <a:r>
                        <a:rPr kumimoji="1" lang="en-US" altLang="ja-JP" sz="1600" dirty="0" smtClean="0">
                          <a:solidFill>
                            <a:srgbClr val="C00000"/>
                          </a:solidFill>
                        </a:rPr>
                        <a:t>30-60</a:t>
                      </a:r>
                      <a:endParaRPr kumimoji="1" lang="ja-JP" altLang="en-US" sz="1600" dirty="0">
                        <a:solidFill>
                          <a:srgbClr val="C00000"/>
                        </a:solidFill>
                      </a:endParaRPr>
                    </a:p>
                  </a:txBody>
                  <a:tcPr/>
                </a:tc>
                <a:tc>
                  <a:txBody>
                    <a:bodyPr/>
                    <a:lstStyle/>
                    <a:p>
                      <a:endParaRPr kumimoji="1" lang="ja-JP" altLang="en-US" sz="1600" dirty="0"/>
                    </a:p>
                  </a:txBody>
                  <a:tcPr/>
                </a:tc>
              </a:tr>
              <a:tr h="2968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b="1" dirty="0" smtClean="0">
                          <a:solidFill>
                            <a:srgbClr val="0000FF"/>
                          </a:solidFill>
                        </a:rPr>
                        <a:t>Λ(1670) </a:t>
                      </a:r>
                      <a:endParaRPr kumimoji="1" lang="ja-JP" altLang="en-US" sz="1600" b="1" dirty="0" smtClean="0">
                        <a:solidFill>
                          <a:srgbClr val="0000FF"/>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1/2-</a:t>
                      </a:r>
                      <a:endParaRPr kumimoji="1" lang="ja-JP" alt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4*</a:t>
                      </a:r>
                      <a:endParaRPr kumimoji="1" lang="ja-JP" alt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35</a:t>
                      </a:r>
                      <a:endParaRPr kumimoji="1" lang="ja-JP" altLang="en-US" sz="1600" dirty="0" smtClean="0"/>
                    </a:p>
                  </a:txBody>
                  <a:tcPr/>
                </a:tc>
                <a:tc>
                  <a:txBody>
                    <a:bodyPr/>
                    <a:lstStyle/>
                    <a:p>
                      <a:r>
                        <a:rPr kumimoji="1" lang="en-US" altLang="ja-JP" sz="1600" dirty="0" smtClean="0"/>
                        <a:t>20~30</a:t>
                      </a:r>
                      <a:endParaRPr kumimoji="1" lang="ja-JP" altLang="en-US" sz="1600" dirty="0"/>
                    </a:p>
                  </a:txBody>
                  <a:tcPr/>
                </a:tc>
                <a:tc>
                  <a:txBody>
                    <a:bodyPr/>
                    <a:lstStyle/>
                    <a:p>
                      <a:endParaRPr kumimoji="1" lang="ja-JP" alt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25~55</a:t>
                      </a:r>
                      <a:endParaRPr kumimoji="1" lang="ja-JP" altLang="en-US" sz="1600" dirty="0" smtClean="0"/>
                    </a:p>
                  </a:txBody>
                  <a:tcPr/>
                </a:tc>
                <a:tc>
                  <a:txBody>
                    <a:bodyPr/>
                    <a:lstStyle/>
                    <a:p>
                      <a:endParaRPr kumimoji="1" lang="ja-JP" altLang="en-US" sz="1600" dirty="0"/>
                    </a:p>
                  </a:txBody>
                  <a:tcPr/>
                </a:tc>
              </a:tr>
              <a:tr h="2968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rgbClr val="0070C0"/>
                          </a:solidFill>
                        </a:rPr>
                        <a:t>Σ(1620)</a:t>
                      </a:r>
                      <a:endParaRPr kumimoji="1" lang="ja-JP" altLang="en-US" sz="1600" dirty="0" smtClean="0">
                        <a:solidFill>
                          <a:srgbClr val="0070C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lumMod val="50000"/>
                              <a:lumOff val="50000"/>
                            </a:schemeClr>
                          </a:solidFill>
                        </a:rPr>
                        <a:t>1/2-</a:t>
                      </a:r>
                      <a:endParaRPr kumimoji="1" lang="ja-JP" altLang="en-US" sz="1600" dirty="0" smtClean="0">
                        <a:solidFill>
                          <a:schemeClr val="tx1">
                            <a:lumMod val="50000"/>
                            <a:lumOff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lumMod val="50000"/>
                              <a:lumOff val="50000"/>
                            </a:schemeClr>
                          </a:solidFill>
                        </a:rPr>
                        <a:t>1*</a:t>
                      </a:r>
                      <a:endParaRPr kumimoji="1" lang="ja-JP" altLang="en-US" sz="1600" dirty="0" smtClean="0">
                        <a:solidFill>
                          <a:schemeClr val="tx1">
                            <a:lumMod val="50000"/>
                            <a:lumOff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dirty="0" smtClean="0">
                        <a:solidFill>
                          <a:schemeClr val="tx1">
                            <a:lumMod val="50000"/>
                            <a:lumOff val="50000"/>
                          </a:schemeClr>
                        </a:solidFill>
                      </a:endParaRPr>
                    </a:p>
                  </a:txBody>
                  <a:tcPr/>
                </a:tc>
                <a:tc>
                  <a:txBody>
                    <a:bodyPr/>
                    <a:lstStyle/>
                    <a:p>
                      <a:endParaRPr kumimoji="1" lang="ja-JP" altLang="en-US" sz="1600" dirty="0">
                        <a:solidFill>
                          <a:schemeClr val="tx1">
                            <a:lumMod val="50000"/>
                            <a:lumOff val="50000"/>
                          </a:schemeClr>
                        </a:solidFill>
                      </a:endParaRPr>
                    </a:p>
                  </a:txBody>
                  <a:tcPr/>
                </a:tc>
                <a:tc>
                  <a:txBody>
                    <a:bodyPr/>
                    <a:lstStyle/>
                    <a:p>
                      <a:endParaRPr kumimoji="1" lang="ja-JP" altLang="en-US" sz="1600" dirty="0">
                        <a:solidFill>
                          <a:schemeClr val="tx1">
                            <a:lumMod val="50000"/>
                            <a:lumOff val="50000"/>
                          </a:schemeClr>
                        </a:solidFill>
                      </a:endParaRPr>
                    </a:p>
                  </a:txBody>
                  <a:tcPr/>
                </a:tc>
                <a:tc>
                  <a:txBody>
                    <a:bodyPr/>
                    <a:lstStyle/>
                    <a:p>
                      <a:endParaRPr kumimoji="1" lang="ja-JP" altLang="en-US" sz="1600" dirty="0">
                        <a:solidFill>
                          <a:schemeClr val="tx1">
                            <a:lumMod val="50000"/>
                            <a:lumOff val="50000"/>
                          </a:schemeClr>
                        </a:solidFill>
                      </a:endParaRPr>
                    </a:p>
                  </a:txBody>
                  <a:tcPr/>
                </a:tc>
                <a:tc>
                  <a:txBody>
                    <a:bodyPr/>
                    <a:lstStyle/>
                    <a:p>
                      <a:endParaRPr kumimoji="1" lang="ja-JP" altLang="en-US" sz="1600" dirty="0">
                        <a:solidFill>
                          <a:schemeClr val="tx1">
                            <a:lumMod val="50000"/>
                            <a:lumOff val="50000"/>
                          </a:schemeClr>
                        </a:solidFill>
                      </a:endParaRPr>
                    </a:p>
                  </a:txBody>
                  <a:tcPr/>
                </a:tc>
              </a:tr>
              <a:tr h="2968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rgbClr val="0070C0"/>
                          </a:solidFill>
                        </a:rPr>
                        <a:t>Σ(1580)</a:t>
                      </a:r>
                      <a:endParaRPr kumimoji="1" lang="ja-JP" altLang="en-US" sz="1600" dirty="0" smtClean="0">
                        <a:solidFill>
                          <a:srgbClr val="0070C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lumMod val="50000"/>
                              <a:lumOff val="50000"/>
                            </a:schemeClr>
                          </a:solidFill>
                        </a:rPr>
                        <a:t>3/2-</a:t>
                      </a:r>
                      <a:endParaRPr kumimoji="1" lang="ja-JP" altLang="en-US" sz="1600" dirty="0" smtClean="0">
                        <a:solidFill>
                          <a:schemeClr val="tx1">
                            <a:lumMod val="50000"/>
                            <a:lumOff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lumMod val="50000"/>
                              <a:lumOff val="50000"/>
                            </a:schemeClr>
                          </a:solidFill>
                        </a:rPr>
                        <a:t>1*</a:t>
                      </a:r>
                      <a:endParaRPr kumimoji="1" lang="ja-JP" altLang="en-US" sz="1600" dirty="0" smtClean="0">
                        <a:solidFill>
                          <a:schemeClr val="tx1">
                            <a:lumMod val="50000"/>
                            <a:lumOff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dirty="0" smtClean="0">
                        <a:solidFill>
                          <a:schemeClr val="tx1">
                            <a:lumMod val="50000"/>
                            <a:lumOff val="50000"/>
                          </a:schemeClr>
                        </a:solidFill>
                      </a:endParaRPr>
                    </a:p>
                  </a:txBody>
                  <a:tcPr/>
                </a:tc>
                <a:tc>
                  <a:txBody>
                    <a:bodyPr/>
                    <a:lstStyle/>
                    <a:p>
                      <a:endParaRPr kumimoji="1" lang="ja-JP" altLang="en-US" sz="1600" dirty="0">
                        <a:solidFill>
                          <a:schemeClr val="tx1">
                            <a:lumMod val="50000"/>
                            <a:lumOff val="50000"/>
                          </a:schemeClr>
                        </a:solidFill>
                      </a:endParaRPr>
                    </a:p>
                  </a:txBody>
                  <a:tcPr/>
                </a:tc>
                <a:tc>
                  <a:txBody>
                    <a:bodyPr/>
                    <a:lstStyle/>
                    <a:p>
                      <a:endParaRPr kumimoji="1" lang="ja-JP" altLang="en-US" sz="1600" dirty="0">
                        <a:solidFill>
                          <a:schemeClr val="tx1">
                            <a:lumMod val="50000"/>
                            <a:lumOff val="50000"/>
                          </a:schemeClr>
                        </a:solidFill>
                      </a:endParaRPr>
                    </a:p>
                  </a:txBody>
                  <a:tcPr/>
                </a:tc>
                <a:tc>
                  <a:txBody>
                    <a:bodyPr/>
                    <a:lstStyle/>
                    <a:p>
                      <a:endParaRPr kumimoji="1" lang="ja-JP" altLang="en-US" sz="1600" dirty="0">
                        <a:solidFill>
                          <a:schemeClr val="tx1">
                            <a:lumMod val="50000"/>
                            <a:lumOff val="50000"/>
                          </a:schemeClr>
                        </a:solidFill>
                      </a:endParaRPr>
                    </a:p>
                  </a:txBody>
                  <a:tcPr/>
                </a:tc>
                <a:tc>
                  <a:txBody>
                    <a:bodyPr/>
                    <a:lstStyle/>
                    <a:p>
                      <a:endParaRPr kumimoji="1" lang="ja-JP" altLang="en-US" sz="1600" dirty="0">
                        <a:solidFill>
                          <a:schemeClr val="tx1">
                            <a:lumMod val="50000"/>
                            <a:lumOff val="50000"/>
                          </a:schemeClr>
                        </a:solidFill>
                      </a:endParaRPr>
                    </a:p>
                  </a:txBody>
                  <a:tcPr/>
                </a:tc>
              </a:tr>
              <a:tr h="296819">
                <a:tc>
                  <a:txBody>
                    <a:bodyPr/>
                    <a:lstStyle/>
                    <a:p>
                      <a:r>
                        <a:rPr kumimoji="1" lang="en-US" altLang="ja-JP" sz="1600" dirty="0" smtClean="0">
                          <a:solidFill>
                            <a:srgbClr val="FF0000"/>
                          </a:solidFill>
                        </a:rPr>
                        <a:t>Λ(1520)</a:t>
                      </a:r>
                      <a:endParaRPr kumimoji="1" lang="ja-JP" altLang="en-US" sz="1600" dirty="0">
                        <a:solidFill>
                          <a:srgbClr val="FF0000"/>
                        </a:solidFill>
                      </a:endParaRPr>
                    </a:p>
                  </a:txBody>
                  <a:tcPr/>
                </a:tc>
                <a:tc>
                  <a:txBody>
                    <a:bodyPr/>
                    <a:lstStyle/>
                    <a:p>
                      <a:endParaRPr kumimoji="1" lang="ja-JP" altLang="en-US" sz="1600" dirty="0"/>
                    </a:p>
                  </a:txBody>
                  <a:tcPr/>
                </a:tc>
                <a:tc>
                  <a:txBody>
                    <a:bodyPr/>
                    <a:lstStyle/>
                    <a:p>
                      <a:endParaRPr kumimoji="1" lang="ja-JP" altLang="en-US" sz="1600" dirty="0"/>
                    </a:p>
                  </a:txBody>
                  <a:tcPr/>
                </a:tc>
                <a:tc>
                  <a:txBody>
                    <a:bodyPr/>
                    <a:lstStyle/>
                    <a:p>
                      <a:r>
                        <a:rPr kumimoji="1" lang="en-US" altLang="ja-JP" sz="1600" dirty="0" smtClean="0"/>
                        <a:t>4*</a:t>
                      </a:r>
                      <a:endParaRPr kumimoji="1" lang="ja-JP" altLang="en-US" sz="1600" dirty="0"/>
                    </a:p>
                  </a:txBody>
                  <a:tcPr/>
                </a:tc>
                <a:tc>
                  <a:txBody>
                    <a:bodyPr/>
                    <a:lstStyle/>
                    <a:p>
                      <a:r>
                        <a:rPr kumimoji="1" lang="en-US" altLang="ja-JP" sz="1600" dirty="0" smtClean="0"/>
                        <a:t>19</a:t>
                      </a:r>
                      <a:endParaRPr kumimoji="1" lang="ja-JP" altLang="en-US" sz="1600" dirty="0"/>
                    </a:p>
                  </a:txBody>
                  <a:tcPr/>
                </a:tc>
                <a:tc>
                  <a:txBody>
                    <a:bodyPr/>
                    <a:lstStyle/>
                    <a:p>
                      <a:r>
                        <a:rPr kumimoji="1" lang="en-US" altLang="ja-JP" sz="1600" dirty="0" smtClean="0">
                          <a:solidFill>
                            <a:srgbClr val="CC6600"/>
                          </a:solidFill>
                        </a:rPr>
                        <a:t>45+-1</a:t>
                      </a:r>
                      <a:endParaRPr kumimoji="1" lang="ja-JP" altLang="en-US" sz="1600" dirty="0">
                        <a:solidFill>
                          <a:srgbClr val="CC6600"/>
                        </a:solidFill>
                      </a:endParaRPr>
                    </a:p>
                  </a:txBody>
                  <a:tcPr/>
                </a:tc>
                <a:tc>
                  <a:txBody>
                    <a:bodyPr/>
                    <a:lstStyle/>
                    <a:p>
                      <a:endParaRPr kumimoji="1" lang="ja-JP" alt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42+-1 </a:t>
                      </a:r>
                      <a:endParaRPr kumimoji="1" lang="ja-JP" altLang="en-US" sz="1600" dirty="0" smtClean="0"/>
                    </a:p>
                  </a:txBody>
                  <a:tcPr/>
                </a:tc>
                <a:tc>
                  <a:txBody>
                    <a:bodyPr/>
                    <a:lstStyle/>
                    <a:p>
                      <a:endParaRPr kumimoji="1" lang="ja-JP" altLang="en-US" sz="1600" dirty="0"/>
                    </a:p>
                  </a:txBody>
                  <a:tcPr/>
                </a:tc>
              </a:tr>
            </a:tbl>
          </a:graphicData>
        </a:graphic>
      </p:graphicFrame>
      <p:sp>
        <p:nvSpPr>
          <p:cNvPr id="4" name="スライド番号プレースホルダー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84</a:t>
            </a:fld>
            <a:endParaRPr lang="ja-JP" altLang="en-US" dirty="0">
              <a:solidFill>
                <a:prstClr val="black">
                  <a:tint val="75000"/>
                </a:prstClr>
              </a:solidFill>
            </a:endParaRPr>
          </a:p>
        </p:txBody>
      </p:sp>
      <p:sp>
        <p:nvSpPr>
          <p:cNvPr id="3" name="テキスト ボックス 2"/>
          <p:cNvSpPr txBox="1"/>
          <p:nvPr/>
        </p:nvSpPr>
        <p:spPr>
          <a:xfrm>
            <a:off x="0" y="5581656"/>
            <a:ext cx="1159292" cy="400110"/>
          </a:xfrm>
          <a:prstGeom prst="rect">
            <a:avLst/>
          </a:prstGeom>
          <a:noFill/>
        </p:spPr>
        <p:txBody>
          <a:bodyPr wrap="none" rtlCol="0">
            <a:spAutoFit/>
          </a:bodyPr>
          <a:lstStyle/>
          <a:p>
            <a:r>
              <a:rPr lang="en-US" altLang="ja-JP" sz="2000" dirty="0">
                <a:solidFill>
                  <a:prstClr val="white"/>
                </a:solidFill>
              </a:rPr>
              <a:t>KN(1432)</a:t>
            </a:r>
            <a:endParaRPr lang="ja-JP" altLang="en-US" sz="2000" dirty="0">
              <a:solidFill>
                <a:prstClr val="white"/>
              </a:solidFill>
            </a:endParaRPr>
          </a:p>
        </p:txBody>
      </p:sp>
      <p:sp>
        <p:nvSpPr>
          <p:cNvPr id="6" name="テキスト ボックス 5"/>
          <p:cNvSpPr txBox="1"/>
          <p:nvPr/>
        </p:nvSpPr>
        <p:spPr>
          <a:xfrm>
            <a:off x="183728" y="3943414"/>
            <a:ext cx="1191352" cy="400110"/>
          </a:xfrm>
          <a:prstGeom prst="rect">
            <a:avLst/>
          </a:prstGeom>
          <a:noFill/>
        </p:spPr>
        <p:txBody>
          <a:bodyPr wrap="none" rtlCol="0">
            <a:spAutoFit/>
          </a:bodyPr>
          <a:lstStyle/>
          <a:p>
            <a:r>
              <a:rPr lang="en-US" altLang="ja-JP" sz="2000" dirty="0" err="1">
                <a:solidFill>
                  <a:prstClr val="white"/>
                </a:solidFill>
                <a:latin typeface="Symbol" panose="05050102010706020507" pitchFamily="18" charset="2"/>
              </a:rPr>
              <a:t>Lh</a:t>
            </a:r>
            <a:r>
              <a:rPr lang="en-US" altLang="ja-JP" sz="2000" dirty="0">
                <a:solidFill>
                  <a:prstClr val="white"/>
                </a:solidFill>
              </a:rPr>
              <a:t>(1710)</a:t>
            </a:r>
            <a:endParaRPr lang="ja-JP" altLang="en-US" sz="2000" dirty="0">
              <a:solidFill>
                <a:prstClr val="white"/>
              </a:solidFill>
            </a:endParaRPr>
          </a:p>
        </p:txBody>
      </p:sp>
      <p:sp>
        <p:nvSpPr>
          <p:cNvPr id="7" name="テキスト ボックス 6"/>
          <p:cNvSpPr txBox="1"/>
          <p:nvPr/>
        </p:nvSpPr>
        <p:spPr>
          <a:xfrm>
            <a:off x="198514" y="3191396"/>
            <a:ext cx="1167307" cy="400110"/>
          </a:xfrm>
          <a:prstGeom prst="rect">
            <a:avLst/>
          </a:prstGeom>
          <a:noFill/>
        </p:spPr>
        <p:txBody>
          <a:bodyPr wrap="none" rtlCol="0">
            <a:spAutoFit/>
          </a:bodyPr>
          <a:lstStyle/>
          <a:p>
            <a:r>
              <a:rPr lang="en-US" altLang="ja-JP" sz="2000" dirty="0" err="1">
                <a:solidFill>
                  <a:prstClr val="white"/>
                </a:solidFill>
                <a:latin typeface="Symbol" panose="05050102010706020507" pitchFamily="18" charset="2"/>
              </a:rPr>
              <a:t>Sh</a:t>
            </a:r>
            <a:r>
              <a:rPr lang="en-US" altLang="ja-JP" sz="2000" dirty="0">
                <a:solidFill>
                  <a:prstClr val="white"/>
                </a:solidFill>
              </a:rPr>
              <a:t>(1790)</a:t>
            </a:r>
            <a:endParaRPr lang="ja-JP" altLang="en-US" sz="2000" dirty="0">
              <a:solidFill>
                <a:prstClr val="white"/>
              </a:solidFill>
            </a:endParaRPr>
          </a:p>
        </p:txBody>
      </p:sp>
      <p:sp>
        <p:nvSpPr>
          <p:cNvPr id="9" name="テキスト ボックス 8"/>
          <p:cNvSpPr txBox="1"/>
          <p:nvPr/>
        </p:nvSpPr>
        <p:spPr>
          <a:xfrm>
            <a:off x="-5950" y="5836224"/>
            <a:ext cx="1154483" cy="400110"/>
          </a:xfrm>
          <a:prstGeom prst="rect">
            <a:avLst/>
          </a:prstGeom>
          <a:noFill/>
        </p:spPr>
        <p:txBody>
          <a:bodyPr wrap="none" rtlCol="0">
            <a:spAutoFit/>
          </a:bodyPr>
          <a:lstStyle/>
          <a:p>
            <a:r>
              <a:rPr lang="en-US" altLang="ja-JP" sz="2000" dirty="0" err="1">
                <a:solidFill>
                  <a:prstClr val="white"/>
                </a:solidFill>
                <a:latin typeface="Symbol" panose="05050102010706020507" pitchFamily="18" charset="2"/>
              </a:rPr>
              <a:t>Sp</a:t>
            </a:r>
            <a:r>
              <a:rPr lang="en-US" altLang="ja-JP" sz="2000" dirty="0">
                <a:solidFill>
                  <a:prstClr val="white"/>
                </a:solidFill>
              </a:rPr>
              <a:t>(1330)</a:t>
            </a:r>
            <a:endParaRPr lang="ja-JP" altLang="en-US" sz="2000" dirty="0">
              <a:solidFill>
                <a:prstClr val="white"/>
              </a:solidFill>
            </a:endParaRPr>
          </a:p>
        </p:txBody>
      </p:sp>
      <p:sp>
        <p:nvSpPr>
          <p:cNvPr id="10" name="テキスト ボックス 9"/>
          <p:cNvSpPr txBox="1"/>
          <p:nvPr/>
        </p:nvSpPr>
        <p:spPr>
          <a:xfrm>
            <a:off x="141101" y="406304"/>
            <a:ext cx="1223220" cy="400110"/>
          </a:xfrm>
          <a:prstGeom prst="rect">
            <a:avLst/>
          </a:prstGeom>
          <a:noFill/>
        </p:spPr>
        <p:txBody>
          <a:bodyPr wrap="none" rtlCol="0">
            <a:spAutoFit/>
          </a:bodyPr>
          <a:lstStyle/>
          <a:p>
            <a:r>
              <a:rPr lang="en-US" altLang="ja-JP" sz="2000" dirty="0">
                <a:solidFill>
                  <a:prstClr val="white"/>
                </a:solidFill>
              </a:rPr>
              <a:t>Threshold</a:t>
            </a:r>
            <a:endParaRPr lang="ja-JP" altLang="en-US" sz="2000" dirty="0">
              <a:solidFill>
                <a:prstClr val="white"/>
              </a:solidFill>
            </a:endParaRPr>
          </a:p>
        </p:txBody>
      </p:sp>
      <p:sp>
        <p:nvSpPr>
          <p:cNvPr id="11" name="テキスト ボックス 10"/>
          <p:cNvSpPr txBox="1"/>
          <p:nvPr/>
        </p:nvSpPr>
        <p:spPr>
          <a:xfrm>
            <a:off x="130080" y="2397262"/>
            <a:ext cx="1287532" cy="400110"/>
          </a:xfrm>
          <a:prstGeom prst="rect">
            <a:avLst/>
          </a:prstGeom>
          <a:noFill/>
        </p:spPr>
        <p:txBody>
          <a:bodyPr wrap="none" rtlCol="0">
            <a:spAutoFit/>
          </a:bodyPr>
          <a:lstStyle/>
          <a:p>
            <a:r>
              <a:rPr lang="en-US" altLang="ja-JP" sz="2000" dirty="0">
                <a:solidFill>
                  <a:prstClr val="white"/>
                </a:solidFill>
              </a:rPr>
              <a:t>K*N(1830)</a:t>
            </a:r>
            <a:endParaRPr lang="ja-JP" altLang="en-US" sz="2000" dirty="0">
              <a:solidFill>
                <a:prstClr val="white"/>
              </a:solidFill>
            </a:endParaRPr>
          </a:p>
        </p:txBody>
      </p:sp>
      <p:sp>
        <p:nvSpPr>
          <p:cNvPr id="12" name="テキスト ボックス 11"/>
          <p:cNvSpPr txBox="1"/>
          <p:nvPr/>
        </p:nvSpPr>
        <p:spPr>
          <a:xfrm>
            <a:off x="160414" y="6333674"/>
            <a:ext cx="1282723" cy="400110"/>
          </a:xfrm>
          <a:prstGeom prst="rect">
            <a:avLst/>
          </a:prstGeom>
          <a:noFill/>
        </p:spPr>
        <p:txBody>
          <a:bodyPr wrap="none" rtlCol="0">
            <a:spAutoFit/>
          </a:bodyPr>
          <a:lstStyle/>
          <a:p>
            <a:r>
              <a:rPr lang="en-US" altLang="ja-JP" sz="2000" dirty="0">
                <a:solidFill>
                  <a:prstClr val="white"/>
                </a:solidFill>
                <a:latin typeface="Symbol" panose="05050102010706020507" pitchFamily="18" charset="2"/>
              </a:rPr>
              <a:t>S*p</a:t>
            </a:r>
            <a:r>
              <a:rPr lang="en-US" altLang="ja-JP" sz="2000" dirty="0">
                <a:solidFill>
                  <a:prstClr val="white"/>
                </a:solidFill>
              </a:rPr>
              <a:t>(1520)</a:t>
            </a:r>
            <a:endParaRPr lang="ja-JP" altLang="en-US" sz="2000" dirty="0">
              <a:solidFill>
                <a:prstClr val="white"/>
              </a:solidFill>
            </a:endParaRPr>
          </a:p>
        </p:txBody>
      </p:sp>
    </p:spTree>
    <p:extLst>
      <p:ext uri="{BB962C8B-B14F-4D97-AF65-F5344CB8AC3E}">
        <p14:creationId xmlns:p14="http://schemas.microsoft.com/office/powerpoint/2010/main" val="97303044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Y* production and decay channels</a:t>
            </a:r>
            <a:endParaRPr kumimoji="1" lang="ja-JP" altLang="en-US" dirty="0"/>
          </a:p>
        </p:txBody>
      </p:sp>
      <p:sp>
        <p:nvSpPr>
          <p:cNvPr id="3" name="コンテンツ プレースホルダー 2"/>
          <p:cNvSpPr>
            <a:spLocks noGrp="1"/>
          </p:cNvSpPr>
          <p:nvPr>
            <p:ph idx="1"/>
          </p:nvPr>
        </p:nvSpPr>
        <p:spPr>
          <a:xfrm>
            <a:off x="539552" y="980728"/>
            <a:ext cx="8229600" cy="5544616"/>
          </a:xfrm>
        </p:spPr>
        <p:txBody>
          <a:bodyPr>
            <a:normAutofit fontScale="92500" lnSpcReduction="10000"/>
          </a:bodyPr>
          <a:lstStyle/>
          <a:p>
            <a:r>
              <a:rPr kumimoji="1" lang="en-US" altLang="ja-JP" dirty="0" smtClean="0"/>
              <a:t>Production</a:t>
            </a:r>
          </a:p>
          <a:p>
            <a:pPr lvl="1"/>
            <a:r>
              <a:rPr kumimoji="1" lang="en-US" altLang="ja-JP" dirty="0" smtClean="0">
                <a:latin typeface="Symbol" panose="05050102010706020507" pitchFamily="18" charset="2"/>
              </a:rPr>
              <a:t>p</a:t>
            </a:r>
            <a:r>
              <a:rPr kumimoji="1" lang="en-US" altLang="ja-JP" baseline="30000" dirty="0" smtClean="0">
                <a:latin typeface="Symbol" panose="05050102010706020507" pitchFamily="18" charset="2"/>
              </a:rPr>
              <a:t>-</a:t>
            </a:r>
            <a:r>
              <a:rPr kumimoji="1" lang="en-US" altLang="ja-JP" dirty="0" smtClean="0"/>
              <a:t> + p </a:t>
            </a:r>
            <a:r>
              <a:rPr kumimoji="1" lang="ja-JP" altLang="en-US" dirty="0" smtClean="0"/>
              <a:t>→ </a:t>
            </a:r>
            <a:r>
              <a:rPr kumimoji="1" lang="en-US" altLang="ja-JP" dirty="0" smtClean="0">
                <a:latin typeface="Symbol" panose="05050102010706020507" pitchFamily="18" charset="2"/>
              </a:rPr>
              <a:t>L</a:t>
            </a:r>
            <a:r>
              <a:rPr kumimoji="1" lang="en-US" altLang="ja-JP" baseline="30000" dirty="0" smtClean="0"/>
              <a:t>*</a:t>
            </a:r>
            <a:r>
              <a:rPr kumimoji="1" lang="en-US" altLang="ja-JP" dirty="0" smtClean="0"/>
              <a:t>, </a:t>
            </a:r>
            <a:r>
              <a:rPr kumimoji="1" lang="en-US" altLang="ja-JP" dirty="0" smtClean="0">
                <a:latin typeface="Symbol" panose="05050102010706020507" pitchFamily="18" charset="2"/>
              </a:rPr>
              <a:t>S</a:t>
            </a:r>
            <a:r>
              <a:rPr kumimoji="1" lang="en-US" altLang="ja-JP" baseline="30000" dirty="0" smtClean="0"/>
              <a:t>*0 </a:t>
            </a:r>
            <a:r>
              <a:rPr kumimoji="1" lang="en-US" altLang="ja-JP" dirty="0" smtClean="0"/>
              <a:t>+ </a:t>
            </a:r>
            <a:r>
              <a:rPr kumimoji="1" lang="en-US" altLang="ja-JP" dirty="0" smtClean="0">
                <a:solidFill>
                  <a:schemeClr val="tx2"/>
                </a:solidFill>
              </a:rPr>
              <a:t>K</a:t>
            </a:r>
            <a:r>
              <a:rPr kumimoji="1" lang="en-US" altLang="ja-JP" baseline="30000" dirty="0" smtClean="0">
                <a:solidFill>
                  <a:schemeClr val="tx2"/>
                </a:solidFill>
              </a:rPr>
              <a:t>*0</a:t>
            </a:r>
            <a:r>
              <a:rPr lang="en-US" altLang="ja-JP" dirty="0"/>
              <a:t> </a:t>
            </a:r>
            <a:r>
              <a:rPr lang="en-US" altLang="ja-JP" dirty="0" smtClean="0"/>
              <a:t>(K</a:t>
            </a:r>
            <a:r>
              <a:rPr lang="en-US" altLang="ja-JP" baseline="-25000" dirty="0" smtClean="0"/>
              <a:t>s</a:t>
            </a:r>
            <a:r>
              <a:rPr lang="en-US" altLang="ja-JP" baseline="30000" dirty="0" smtClean="0"/>
              <a:t>0</a:t>
            </a:r>
            <a:r>
              <a:rPr lang="en-US" altLang="ja-JP" dirty="0" smtClean="0"/>
              <a:t>)</a:t>
            </a:r>
            <a:endParaRPr kumimoji="1" lang="en-US" altLang="ja-JP" dirty="0" smtClean="0"/>
          </a:p>
          <a:p>
            <a:pPr lvl="2"/>
            <a:r>
              <a:rPr lang="en-US" altLang="ja-JP" dirty="0" smtClean="0"/>
              <a:t>From </a:t>
            </a:r>
            <a:r>
              <a:rPr lang="en-US" altLang="ja-JP" dirty="0" smtClean="0">
                <a:solidFill>
                  <a:schemeClr val="tx2"/>
                </a:solidFill>
              </a:rPr>
              <a:t>K</a:t>
            </a:r>
            <a:r>
              <a:rPr lang="en-US" altLang="ja-JP" baseline="30000" dirty="0" smtClean="0">
                <a:solidFill>
                  <a:schemeClr val="tx2"/>
                </a:solidFill>
              </a:rPr>
              <a:t>*0</a:t>
            </a:r>
            <a:r>
              <a:rPr lang="en-US" altLang="ja-JP" dirty="0" smtClean="0">
                <a:solidFill>
                  <a:schemeClr val="tx2"/>
                </a:solidFill>
              </a:rPr>
              <a:t> </a:t>
            </a:r>
            <a:r>
              <a:rPr lang="ja-JP" altLang="en-US" dirty="0" smtClean="0">
                <a:solidFill>
                  <a:schemeClr val="tx2"/>
                </a:solidFill>
              </a:rPr>
              <a:t>→ </a:t>
            </a:r>
            <a:r>
              <a:rPr lang="en-US" altLang="ja-JP" dirty="0" smtClean="0">
                <a:solidFill>
                  <a:schemeClr val="tx2"/>
                </a:solidFill>
              </a:rPr>
              <a:t>K</a:t>
            </a:r>
            <a:r>
              <a:rPr lang="en-US" altLang="ja-JP" baseline="30000" dirty="0" smtClean="0">
                <a:solidFill>
                  <a:schemeClr val="tx2"/>
                </a:solidFill>
              </a:rPr>
              <a:t>+</a:t>
            </a:r>
            <a:r>
              <a:rPr lang="en-US" altLang="ja-JP" dirty="0" smtClean="0">
                <a:solidFill>
                  <a:schemeClr val="tx2"/>
                </a:solidFill>
              </a:rPr>
              <a:t> </a:t>
            </a:r>
            <a:r>
              <a:rPr lang="en-US" altLang="ja-JP" dirty="0" smtClean="0">
                <a:solidFill>
                  <a:schemeClr val="tx2"/>
                </a:solidFill>
                <a:latin typeface="Symbol" panose="05050102010706020507" pitchFamily="18" charset="2"/>
              </a:rPr>
              <a:t>p</a:t>
            </a:r>
            <a:r>
              <a:rPr lang="en-US" altLang="ja-JP" baseline="30000" dirty="0" smtClean="0">
                <a:solidFill>
                  <a:schemeClr val="tx2"/>
                </a:solidFill>
                <a:latin typeface="Symbol" panose="05050102010706020507" pitchFamily="18" charset="2"/>
              </a:rPr>
              <a:t>-</a:t>
            </a:r>
            <a:r>
              <a:rPr lang="en-US" altLang="ja-JP" dirty="0" smtClean="0">
                <a:solidFill>
                  <a:schemeClr val="tx2"/>
                </a:solidFill>
              </a:rPr>
              <a:t> </a:t>
            </a:r>
            <a:r>
              <a:rPr lang="en-US" altLang="ja-JP" dirty="0" smtClean="0"/>
              <a:t>reconstruction</a:t>
            </a:r>
            <a:endParaRPr kumimoji="1" lang="en-US" altLang="ja-JP" dirty="0" smtClean="0"/>
          </a:p>
          <a:p>
            <a:pPr lvl="1"/>
            <a:r>
              <a:rPr lang="en-US" altLang="ja-JP" dirty="0">
                <a:latin typeface="Symbol" panose="05050102010706020507" pitchFamily="18" charset="2"/>
              </a:rPr>
              <a:t>p</a:t>
            </a:r>
            <a:r>
              <a:rPr lang="en-US" altLang="ja-JP" baseline="30000" dirty="0">
                <a:latin typeface="Symbol" panose="05050102010706020507" pitchFamily="18" charset="2"/>
              </a:rPr>
              <a:t>-</a:t>
            </a:r>
            <a:r>
              <a:rPr lang="en-US" altLang="ja-JP" dirty="0"/>
              <a:t> + p </a:t>
            </a:r>
            <a:r>
              <a:rPr lang="ja-JP" altLang="en-US" dirty="0"/>
              <a:t>→ </a:t>
            </a:r>
            <a:r>
              <a:rPr lang="en-US" altLang="ja-JP" dirty="0" smtClean="0">
                <a:latin typeface="Symbol" panose="05050102010706020507" pitchFamily="18" charset="2"/>
              </a:rPr>
              <a:t>S</a:t>
            </a:r>
            <a:r>
              <a:rPr lang="en-US" altLang="ja-JP" baseline="30000" dirty="0" smtClean="0"/>
              <a:t>*</a:t>
            </a:r>
            <a:r>
              <a:rPr lang="en-US" altLang="ja-JP" baseline="30000" dirty="0" smtClean="0">
                <a:latin typeface="Symbol" panose="05050102010706020507" pitchFamily="18" charset="2"/>
              </a:rPr>
              <a:t>- </a:t>
            </a:r>
            <a:r>
              <a:rPr lang="en-US" altLang="ja-JP" dirty="0"/>
              <a:t>+ </a:t>
            </a:r>
            <a:r>
              <a:rPr lang="en-US" altLang="ja-JP" dirty="0" smtClean="0">
                <a:solidFill>
                  <a:schemeClr val="tx2"/>
                </a:solidFill>
              </a:rPr>
              <a:t>K</a:t>
            </a:r>
            <a:r>
              <a:rPr lang="en-US" altLang="ja-JP" baseline="30000" dirty="0" smtClean="0">
                <a:solidFill>
                  <a:schemeClr val="tx2"/>
                </a:solidFill>
              </a:rPr>
              <a:t>*+ </a:t>
            </a:r>
            <a:r>
              <a:rPr lang="en-US" altLang="ja-JP" dirty="0" smtClean="0"/>
              <a:t>(K</a:t>
            </a:r>
            <a:r>
              <a:rPr lang="en-US" altLang="ja-JP" baseline="30000" dirty="0" smtClean="0"/>
              <a:t>+</a:t>
            </a:r>
            <a:r>
              <a:rPr lang="en-US" altLang="ja-JP" dirty="0" smtClean="0"/>
              <a:t>)</a:t>
            </a:r>
            <a:endParaRPr lang="en-US" altLang="ja-JP" baseline="30000" dirty="0"/>
          </a:p>
          <a:p>
            <a:pPr lvl="2"/>
            <a:r>
              <a:rPr lang="en-US" altLang="ja-JP" dirty="0"/>
              <a:t>From </a:t>
            </a:r>
            <a:r>
              <a:rPr lang="en-US" altLang="ja-JP" dirty="0" smtClean="0">
                <a:solidFill>
                  <a:schemeClr val="tx2"/>
                </a:solidFill>
              </a:rPr>
              <a:t>K</a:t>
            </a:r>
            <a:r>
              <a:rPr lang="en-US" altLang="ja-JP" baseline="30000" dirty="0" smtClean="0">
                <a:solidFill>
                  <a:schemeClr val="tx2"/>
                </a:solidFill>
              </a:rPr>
              <a:t>*+</a:t>
            </a:r>
            <a:r>
              <a:rPr lang="en-US" altLang="ja-JP" dirty="0" smtClean="0">
                <a:solidFill>
                  <a:schemeClr val="tx2"/>
                </a:solidFill>
              </a:rPr>
              <a:t> </a:t>
            </a:r>
            <a:r>
              <a:rPr lang="ja-JP" altLang="en-US" dirty="0">
                <a:solidFill>
                  <a:schemeClr val="tx2"/>
                </a:solidFill>
              </a:rPr>
              <a:t>→ </a:t>
            </a:r>
            <a:r>
              <a:rPr lang="en-US" altLang="ja-JP" dirty="0" smtClean="0">
                <a:solidFill>
                  <a:schemeClr val="tx2"/>
                </a:solidFill>
              </a:rPr>
              <a:t>K</a:t>
            </a:r>
            <a:r>
              <a:rPr lang="en-US" altLang="ja-JP" baseline="-25000" dirty="0">
                <a:solidFill>
                  <a:schemeClr val="tx2"/>
                </a:solidFill>
              </a:rPr>
              <a:t>s</a:t>
            </a:r>
            <a:r>
              <a:rPr lang="en-US" altLang="ja-JP" baseline="30000" dirty="0">
                <a:solidFill>
                  <a:schemeClr val="tx2"/>
                </a:solidFill>
              </a:rPr>
              <a:t>0</a:t>
            </a:r>
            <a:r>
              <a:rPr lang="en-US" altLang="ja-JP" dirty="0" smtClean="0">
                <a:solidFill>
                  <a:schemeClr val="tx2"/>
                </a:solidFill>
              </a:rPr>
              <a:t> + </a:t>
            </a:r>
            <a:r>
              <a:rPr lang="en-US" altLang="ja-JP" dirty="0" smtClean="0">
                <a:solidFill>
                  <a:schemeClr val="tx2"/>
                </a:solidFill>
                <a:latin typeface="Symbol" panose="05050102010706020507" pitchFamily="18" charset="2"/>
              </a:rPr>
              <a:t>p</a:t>
            </a:r>
            <a:r>
              <a:rPr lang="en-US" altLang="ja-JP" baseline="30000" dirty="0" smtClean="0">
                <a:solidFill>
                  <a:schemeClr val="tx2"/>
                </a:solidFill>
                <a:latin typeface="Symbol" panose="05050102010706020507" pitchFamily="18" charset="2"/>
              </a:rPr>
              <a:t>+  </a:t>
            </a:r>
            <a:r>
              <a:rPr lang="ja-JP" altLang="en-US" dirty="0" smtClean="0">
                <a:solidFill>
                  <a:schemeClr val="tx2"/>
                </a:solidFill>
              </a:rPr>
              <a:t>→ </a:t>
            </a:r>
            <a:r>
              <a:rPr lang="en-US" altLang="ja-JP" dirty="0" smtClean="0">
                <a:solidFill>
                  <a:schemeClr val="tx2"/>
                </a:solidFill>
                <a:latin typeface="Symbol" panose="05050102010706020507" pitchFamily="18" charset="2"/>
              </a:rPr>
              <a:t>p</a:t>
            </a:r>
            <a:r>
              <a:rPr lang="en-US" altLang="ja-JP" baseline="30000" dirty="0">
                <a:solidFill>
                  <a:schemeClr val="tx2"/>
                </a:solidFill>
                <a:latin typeface="Symbol" panose="05050102010706020507" pitchFamily="18" charset="2"/>
              </a:rPr>
              <a:t>+ </a:t>
            </a:r>
            <a:r>
              <a:rPr lang="en-US" altLang="ja-JP" dirty="0" smtClean="0">
                <a:solidFill>
                  <a:schemeClr val="tx2"/>
                </a:solidFill>
                <a:latin typeface="Symbol" panose="05050102010706020507" pitchFamily="18" charset="2"/>
              </a:rPr>
              <a:t>p</a:t>
            </a:r>
            <a:r>
              <a:rPr lang="en-US" altLang="ja-JP" baseline="30000" dirty="0" smtClean="0">
                <a:solidFill>
                  <a:schemeClr val="tx2"/>
                </a:solidFill>
                <a:latin typeface="Symbol" panose="05050102010706020507" pitchFamily="18" charset="2"/>
              </a:rPr>
              <a:t>-</a:t>
            </a:r>
            <a:r>
              <a:rPr lang="ja-JP" altLang="en-US" dirty="0">
                <a:solidFill>
                  <a:schemeClr val="tx2"/>
                </a:solidFill>
              </a:rPr>
              <a:t> </a:t>
            </a:r>
            <a:r>
              <a:rPr lang="en-US" altLang="ja-JP" dirty="0" smtClean="0">
                <a:solidFill>
                  <a:schemeClr val="tx2"/>
                </a:solidFill>
                <a:latin typeface="Symbol" panose="05050102010706020507" pitchFamily="18" charset="2"/>
              </a:rPr>
              <a:t>p</a:t>
            </a:r>
            <a:r>
              <a:rPr lang="en-US" altLang="ja-JP" baseline="30000" dirty="0">
                <a:solidFill>
                  <a:schemeClr val="tx2"/>
                </a:solidFill>
                <a:latin typeface="Symbol" panose="05050102010706020507" pitchFamily="18" charset="2"/>
              </a:rPr>
              <a:t>+ </a:t>
            </a:r>
            <a:r>
              <a:rPr lang="en-US" altLang="ja-JP" dirty="0" smtClean="0"/>
              <a:t>reconstruction</a:t>
            </a:r>
          </a:p>
          <a:p>
            <a:pPr marL="400050" lvl="1" indent="0">
              <a:buNone/>
            </a:pPr>
            <a:r>
              <a:rPr lang="ja-JP" altLang="en-US" dirty="0" smtClean="0"/>
              <a:t>＊</a:t>
            </a:r>
            <a:r>
              <a:rPr lang="en-US" altLang="ja-JP" dirty="0" smtClean="0"/>
              <a:t>Both channels are needed to study each Y</a:t>
            </a:r>
            <a:r>
              <a:rPr lang="en-US" altLang="ja-JP" baseline="30000" dirty="0" smtClean="0"/>
              <a:t>*</a:t>
            </a:r>
            <a:r>
              <a:rPr lang="en-US" altLang="ja-JP" dirty="0" smtClean="0"/>
              <a:t> resonance</a:t>
            </a:r>
          </a:p>
          <a:p>
            <a:endParaRPr lang="en-US" altLang="ja-JP" dirty="0"/>
          </a:p>
          <a:p>
            <a:r>
              <a:rPr lang="en-US" altLang="ja-JP" dirty="0" smtClean="0"/>
              <a:t>Decay</a:t>
            </a:r>
          </a:p>
          <a:p>
            <a:pPr lvl="1"/>
            <a:r>
              <a:rPr lang="en-US" altLang="ja-JP" dirty="0" err="1" smtClean="0"/>
              <a:t>K</a:t>
            </a:r>
            <a:r>
              <a:rPr lang="en-US" altLang="ja-JP" baseline="-25000" dirty="0" err="1" smtClean="0"/>
              <a:t>bar</a:t>
            </a:r>
            <a:r>
              <a:rPr lang="en-US" altLang="ja-JP" dirty="0" err="1" smtClean="0"/>
              <a:t>N</a:t>
            </a:r>
            <a:r>
              <a:rPr lang="en-US" altLang="ja-JP" dirty="0" smtClean="0"/>
              <a:t> mode</a:t>
            </a:r>
            <a:endParaRPr lang="en-US" altLang="ja-JP" dirty="0" smtClean="0">
              <a:latin typeface="Symbol" panose="05050102010706020507" pitchFamily="18" charset="2"/>
            </a:endParaRPr>
          </a:p>
          <a:p>
            <a:pPr lvl="2"/>
            <a:r>
              <a:rPr lang="en-US" altLang="ja-JP" dirty="0" smtClean="0">
                <a:latin typeface="Symbol" panose="05050102010706020507" pitchFamily="18" charset="2"/>
              </a:rPr>
              <a:t>L</a:t>
            </a:r>
            <a:r>
              <a:rPr lang="en-US" altLang="ja-JP" baseline="30000" dirty="0" smtClean="0"/>
              <a:t>*</a:t>
            </a:r>
            <a:r>
              <a:rPr lang="en-US" altLang="ja-JP" dirty="0"/>
              <a:t> </a:t>
            </a:r>
            <a:r>
              <a:rPr lang="ja-JP" altLang="en-US" dirty="0" smtClean="0"/>
              <a:t>→ </a:t>
            </a:r>
            <a:r>
              <a:rPr lang="en-US" altLang="ja-JP" dirty="0" smtClean="0">
                <a:solidFill>
                  <a:schemeClr val="tx2"/>
                </a:solidFill>
              </a:rPr>
              <a:t>K</a:t>
            </a:r>
            <a:r>
              <a:rPr lang="en-US" altLang="ja-JP" baseline="30000" dirty="0" smtClean="0">
                <a:solidFill>
                  <a:schemeClr val="tx2"/>
                </a:solidFill>
                <a:latin typeface="Symbol" panose="05050102010706020507" pitchFamily="18" charset="2"/>
              </a:rPr>
              <a:t>-</a:t>
            </a:r>
            <a:r>
              <a:rPr lang="en-US" altLang="ja-JP" dirty="0" smtClean="0">
                <a:solidFill>
                  <a:schemeClr val="tx2"/>
                </a:solidFill>
              </a:rPr>
              <a:t> p</a:t>
            </a:r>
            <a:r>
              <a:rPr lang="en-US" altLang="ja-JP" dirty="0" smtClean="0"/>
              <a:t>, K</a:t>
            </a:r>
            <a:r>
              <a:rPr lang="en-US" altLang="ja-JP" baseline="30000" dirty="0" smtClean="0"/>
              <a:t>0</a:t>
            </a:r>
            <a:r>
              <a:rPr lang="en-US" altLang="ja-JP" baseline="-25000" dirty="0" smtClean="0"/>
              <a:t>bar</a:t>
            </a:r>
            <a:r>
              <a:rPr lang="en-US" altLang="ja-JP" dirty="0" smtClean="0"/>
              <a:t> n, (</a:t>
            </a:r>
            <a:r>
              <a:rPr lang="en-US" altLang="ja-JP" dirty="0" smtClean="0">
                <a:latin typeface="Symbol" panose="05050102010706020507" pitchFamily="18" charset="2"/>
              </a:rPr>
              <a:t>S</a:t>
            </a:r>
            <a:r>
              <a:rPr lang="en-US" altLang="ja-JP" baseline="30000" dirty="0" smtClean="0"/>
              <a:t>*0</a:t>
            </a:r>
            <a:r>
              <a:rPr lang="en-US" altLang="ja-JP" dirty="0" smtClean="0"/>
              <a:t> </a:t>
            </a:r>
            <a:r>
              <a:rPr lang="ja-JP" altLang="en-US" dirty="0"/>
              <a:t>→</a:t>
            </a:r>
            <a:r>
              <a:rPr lang="en-US" altLang="ja-JP" dirty="0">
                <a:solidFill>
                  <a:schemeClr val="tx2"/>
                </a:solidFill>
              </a:rPr>
              <a:t>K</a:t>
            </a:r>
            <a:r>
              <a:rPr lang="en-US" altLang="ja-JP" baseline="30000" dirty="0">
                <a:solidFill>
                  <a:schemeClr val="tx2"/>
                </a:solidFill>
                <a:latin typeface="Symbol" panose="05050102010706020507" pitchFamily="18" charset="2"/>
              </a:rPr>
              <a:t>-</a:t>
            </a:r>
            <a:r>
              <a:rPr lang="en-US" altLang="ja-JP" dirty="0">
                <a:solidFill>
                  <a:schemeClr val="tx2"/>
                </a:solidFill>
              </a:rPr>
              <a:t> p</a:t>
            </a:r>
            <a:r>
              <a:rPr lang="en-US" altLang="ja-JP" dirty="0"/>
              <a:t>, K</a:t>
            </a:r>
            <a:r>
              <a:rPr lang="en-US" altLang="ja-JP" baseline="30000" dirty="0"/>
              <a:t>0</a:t>
            </a:r>
            <a:r>
              <a:rPr lang="en-US" altLang="ja-JP" baseline="-25000" dirty="0"/>
              <a:t>bar</a:t>
            </a:r>
            <a:r>
              <a:rPr lang="en-US" altLang="ja-JP" dirty="0"/>
              <a:t> n</a:t>
            </a:r>
            <a:r>
              <a:rPr lang="en-US" altLang="ja-JP" dirty="0" smtClean="0"/>
              <a:t>)</a:t>
            </a:r>
          </a:p>
          <a:p>
            <a:pPr lvl="2"/>
            <a:r>
              <a:rPr lang="en-US" altLang="ja-JP" dirty="0" smtClean="0">
                <a:latin typeface="Symbol" panose="05050102010706020507" pitchFamily="18" charset="2"/>
              </a:rPr>
              <a:t>S</a:t>
            </a:r>
            <a:r>
              <a:rPr lang="en-US" altLang="ja-JP" baseline="30000" dirty="0" smtClean="0"/>
              <a:t>*</a:t>
            </a:r>
            <a:r>
              <a:rPr lang="en-US" altLang="ja-JP" baseline="30000" dirty="0" smtClean="0">
                <a:latin typeface="Symbol" panose="05050102010706020507" pitchFamily="18" charset="2"/>
              </a:rPr>
              <a:t>-</a:t>
            </a:r>
            <a:r>
              <a:rPr lang="en-US" altLang="ja-JP" dirty="0" smtClean="0"/>
              <a:t> </a:t>
            </a:r>
            <a:r>
              <a:rPr lang="ja-JP" altLang="en-US" dirty="0" smtClean="0"/>
              <a:t>→ </a:t>
            </a:r>
            <a:r>
              <a:rPr lang="en-US" altLang="ja-JP" dirty="0" smtClean="0">
                <a:solidFill>
                  <a:schemeClr val="tx2"/>
                </a:solidFill>
              </a:rPr>
              <a:t>K</a:t>
            </a:r>
            <a:r>
              <a:rPr lang="en-US" altLang="ja-JP" baseline="30000" dirty="0" smtClean="0">
                <a:solidFill>
                  <a:schemeClr val="tx2"/>
                </a:solidFill>
                <a:latin typeface="Symbol" panose="05050102010706020507" pitchFamily="18" charset="2"/>
              </a:rPr>
              <a:t>-</a:t>
            </a:r>
            <a:r>
              <a:rPr lang="en-US" altLang="ja-JP" dirty="0" smtClean="0">
                <a:solidFill>
                  <a:schemeClr val="tx2"/>
                </a:solidFill>
              </a:rPr>
              <a:t> n</a:t>
            </a:r>
          </a:p>
          <a:p>
            <a:pPr lvl="1"/>
            <a:r>
              <a:rPr lang="en-US" altLang="ja-JP" dirty="0" err="1" smtClean="0">
                <a:latin typeface="Symbol" panose="05050102010706020507" pitchFamily="18" charset="2"/>
              </a:rPr>
              <a:t>p</a:t>
            </a:r>
            <a:r>
              <a:rPr lang="en-US" altLang="ja-JP" dirty="0" err="1" smtClean="0"/>
              <a:t>Y</a:t>
            </a:r>
            <a:r>
              <a:rPr lang="en-US" altLang="ja-JP" dirty="0" smtClean="0">
                <a:latin typeface="Symbol" panose="05050102010706020507" pitchFamily="18" charset="2"/>
              </a:rPr>
              <a:t> </a:t>
            </a:r>
            <a:r>
              <a:rPr lang="en-US" altLang="ja-JP" dirty="0" smtClean="0"/>
              <a:t>mode</a:t>
            </a:r>
          </a:p>
          <a:p>
            <a:pPr lvl="2"/>
            <a:r>
              <a:rPr lang="en-US" altLang="ja-JP" dirty="0">
                <a:latin typeface="Symbol" panose="05050102010706020507" pitchFamily="18" charset="2"/>
              </a:rPr>
              <a:t>L</a:t>
            </a:r>
            <a:r>
              <a:rPr lang="en-US" altLang="ja-JP" baseline="30000" dirty="0"/>
              <a:t>*</a:t>
            </a:r>
            <a:r>
              <a:rPr lang="en-US" altLang="ja-JP" dirty="0"/>
              <a:t> </a:t>
            </a:r>
            <a:r>
              <a:rPr lang="ja-JP" altLang="en-US" dirty="0" smtClean="0"/>
              <a:t>→ </a:t>
            </a:r>
            <a:r>
              <a:rPr lang="en-US" altLang="ja-JP" dirty="0" smtClean="0">
                <a:solidFill>
                  <a:schemeClr val="tx2"/>
                </a:solidFill>
                <a:latin typeface="Symbol" panose="05050102010706020507" pitchFamily="18" charset="2"/>
              </a:rPr>
              <a:t>S</a:t>
            </a:r>
            <a:r>
              <a:rPr lang="en-US" altLang="ja-JP" baseline="30000" dirty="0" smtClean="0">
                <a:solidFill>
                  <a:schemeClr val="tx2"/>
                </a:solidFill>
                <a:latin typeface="Symbol" panose="05050102010706020507" pitchFamily="18" charset="2"/>
              </a:rPr>
              <a:t>-</a:t>
            </a:r>
            <a:r>
              <a:rPr lang="en-US" altLang="ja-JP" dirty="0" smtClean="0">
                <a:solidFill>
                  <a:schemeClr val="tx2"/>
                </a:solidFill>
              </a:rPr>
              <a:t> </a:t>
            </a:r>
            <a:r>
              <a:rPr lang="en-US" altLang="ja-JP" dirty="0" smtClean="0">
                <a:solidFill>
                  <a:schemeClr val="tx2"/>
                </a:solidFill>
                <a:latin typeface="Symbol" panose="05050102010706020507" pitchFamily="18" charset="2"/>
              </a:rPr>
              <a:t>p</a:t>
            </a:r>
            <a:r>
              <a:rPr lang="en-US" altLang="ja-JP" baseline="30000" dirty="0" smtClean="0">
                <a:solidFill>
                  <a:schemeClr val="tx2"/>
                </a:solidFill>
                <a:latin typeface="Symbol" panose="05050102010706020507" pitchFamily="18" charset="2"/>
              </a:rPr>
              <a:t>+</a:t>
            </a:r>
            <a:r>
              <a:rPr lang="en-US" altLang="ja-JP" dirty="0" smtClean="0"/>
              <a:t>, </a:t>
            </a:r>
            <a:r>
              <a:rPr lang="en-US" altLang="ja-JP" dirty="0" smtClean="0">
                <a:latin typeface="Symbol" panose="05050102010706020507" pitchFamily="18" charset="2"/>
              </a:rPr>
              <a:t>S</a:t>
            </a:r>
            <a:r>
              <a:rPr lang="en-US" altLang="ja-JP" baseline="30000" dirty="0" smtClean="0">
                <a:latin typeface="Symbol" panose="05050102010706020507" pitchFamily="18" charset="2"/>
              </a:rPr>
              <a:t>0</a:t>
            </a:r>
            <a:r>
              <a:rPr lang="en-US" altLang="ja-JP" dirty="0" smtClean="0"/>
              <a:t> </a:t>
            </a:r>
            <a:r>
              <a:rPr lang="en-US" altLang="ja-JP" dirty="0" smtClean="0">
                <a:latin typeface="Symbol" panose="05050102010706020507" pitchFamily="18" charset="2"/>
              </a:rPr>
              <a:t>p</a:t>
            </a:r>
            <a:r>
              <a:rPr lang="en-US" altLang="ja-JP" baseline="30000" dirty="0" smtClean="0">
                <a:latin typeface="Symbol" panose="05050102010706020507" pitchFamily="18" charset="2"/>
              </a:rPr>
              <a:t>0</a:t>
            </a:r>
            <a:r>
              <a:rPr lang="en-US" altLang="ja-JP" dirty="0" smtClean="0"/>
              <a:t>, </a:t>
            </a:r>
            <a:r>
              <a:rPr lang="en-US" altLang="ja-JP" dirty="0" smtClean="0">
                <a:solidFill>
                  <a:schemeClr val="tx2"/>
                </a:solidFill>
                <a:latin typeface="Symbol" panose="05050102010706020507" pitchFamily="18" charset="2"/>
              </a:rPr>
              <a:t>S</a:t>
            </a:r>
            <a:r>
              <a:rPr lang="en-US" altLang="ja-JP" baseline="30000" dirty="0" smtClean="0">
                <a:solidFill>
                  <a:schemeClr val="tx2"/>
                </a:solidFill>
                <a:latin typeface="Symbol" panose="05050102010706020507" pitchFamily="18" charset="2"/>
              </a:rPr>
              <a:t>+</a:t>
            </a:r>
            <a:r>
              <a:rPr lang="en-US" altLang="ja-JP" dirty="0" smtClean="0">
                <a:solidFill>
                  <a:schemeClr val="tx2"/>
                </a:solidFill>
              </a:rPr>
              <a:t> </a:t>
            </a:r>
            <a:r>
              <a:rPr lang="en-US" altLang="ja-JP" dirty="0" smtClean="0">
                <a:solidFill>
                  <a:schemeClr val="tx2"/>
                </a:solidFill>
                <a:latin typeface="Symbol" panose="05050102010706020507" pitchFamily="18" charset="2"/>
              </a:rPr>
              <a:t>p</a:t>
            </a:r>
            <a:r>
              <a:rPr lang="en-US" altLang="ja-JP" baseline="30000" dirty="0" smtClean="0">
                <a:solidFill>
                  <a:schemeClr val="tx2"/>
                </a:solidFill>
                <a:latin typeface="Symbol" panose="05050102010706020507" pitchFamily="18" charset="2"/>
              </a:rPr>
              <a:t>-</a:t>
            </a:r>
            <a:r>
              <a:rPr lang="en-US" altLang="ja-JP" dirty="0"/>
              <a:t> </a:t>
            </a:r>
            <a:r>
              <a:rPr lang="en-US" altLang="ja-JP" dirty="0" smtClean="0"/>
              <a:t> (</a:t>
            </a:r>
            <a:r>
              <a:rPr lang="en-US" altLang="ja-JP" dirty="0">
                <a:latin typeface="Symbol" panose="05050102010706020507" pitchFamily="18" charset="2"/>
              </a:rPr>
              <a:t>S</a:t>
            </a:r>
            <a:r>
              <a:rPr lang="en-US" altLang="ja-JP" baseline="30000" dirty="0"/>
              <a:t>*0</a:t>
            </a:r>
            <a:r>
              <a:rPr lang="en-US" altLang="ja-JP" dirty="0"/>
              <a:t> </a:t>
            </a:r>
            <a:r>
              <a:rPr lang="ja-JP" altLang="en-US" dirty="0" smtClean="0"/>
              <a:t>→ </a:t>
            </a:r>
            <a:r>
              <a:rPr lang="en-US" altLang="ja-JP" dirty="0" smtClean="0">
                <a:latin typeface="Symbol" panose="05050102010706020507" pitchFamily="18" charset="2"/>
              </a:rPr>
              <a:t>L p</a:t>
            </a:r>
            <a:r>
              <a:rPr lang="en-US" altLang="ja-JP" baseline="30000" dirty="0" smtClean="0">
                <a:latin typeface="Symbol" panose="05050102010706020507" pitchFamily="18" charset="2"/>
              </a:rPr>
              <a:t>0</a:t>
            </a:r>
            <a:r>
              <a:rPr lang="en-US" altLang="ja-JP" dirty="0" smtClean="0"/>
              <a:t>, </a:t>
            </a:r>
            <a:r>
              <a:rPr lang="en-US" altLang="ja-JP" dirty="0" smtClean="0">
                <a:solidFill>
                  <a:schemeClr val="tx2"/>
                </a:solidFill>
                <a:latin typeface="Symbol" panose="05050102010706020507" pitchFamily="18" charset="2"/>
              </a:rPr>
              <a:t>S</a:t>
            </a:r>
            <a:r>
              <a:rPr lang="en-US" altLang="ja-JP" baseline="30000" dirty="0" smtClean="0">
                <a:solidFill>
                  <a:schemeClr val="tx2"/>
                </a:solidFill>
                <a:latin typeface="Symbol" panose="05050102010706020507" pitchFamily="18" charset="2"/>
              </a:rPr>
              <a:t>-</a:t>
            </a:r>
            <a:r>
              <a:rPr lang="en-US" altLang="ja-JP" dirty="0" smtClean="0">
                <a:solidFill>
                  <a:schemeClr val="tx2"/>
                </a:solidFill>
              </a:rPr>
              <a:t> </a:t>
            </a:r>
            <a:r>
              <a:rPr lang="en-US" altLang="ja-JP" dirty="0">
                <a:solidFill>
                  <a:schemeClr val="tx2"/>
                </a:solidFill>
                <a:latin typeface="Symbol" panose="05050102010706020507" pitchFamily="18" charset="2"/>
              </a:rPr>
              <a:t>p</a:t>
            </a:r>
            <a:r>
              <a:rPr lang="en-US" altLang="ja-JP" baseline="30000" dirty="0">
                <a:solidFill>
                  <a:schemeClr val="tx2"/>
                </a:solidFill>
                <a:latin typeface="Symbol" panose="05050102010706020507" pitchFamily="18" charset="2"/>
              </a:rPr>
              <a:t>+</a:t>
            </a:r>
            <a:r>
              <a:rPr lang="en-US" altLang="ja-JP" dirty="0"/>
              <a:t>, </a:t>
            </a:r>
            <a:r>
              <a:rPr lang="en-US" altLang="ja-JP" dirty="0">
                <a:latin typeface="Symbol" panose="05050102010706020507" pitchFamily="18" charset="2"/>
              </a:rPr>
              <a:t>S</a:t>
            </a:r>
            <a:r>
              <a:rPr lang="en-US" altLang="ja-JP" baseline="30000" dirty="0">
                <a:latin typeface="Symbol" panose="05050102010706020507" pitchFamily="18" charset="2"/>
              </a:rPr>
              <a:t>0</a:t>
            </a:r>
            <a:r>
              <a:rPr lang="en-US" altLang="ja-JP" dirty="0"/>
              <a:t> </a:t>
            </a:r>
            <a:r>
              <a:rPr lang="en-US" altLang="ja-JP" dirty="0">
                <a:latin typeface="Symbol" panose="05050102010706020507" pitchFamily="18" charset="2"/>
              </a:rPr>
              <a:t>p</a:t>
            </a:r>
            <a:r>
              <a:rPr lang="en-US" altLang="ja-JP" baseline="30000" dirty="0">
                <a:latin typeface="Symbol" panose="05050102010706020507" pitchFamily="18" charset="2"/>
              </a:rPr>
              <a:t>0</a:t>
            </a:r>
            <a:r>
              <a:rPr lang="en-US" altLang="ja-JP" dirty="0"/>
              <a:t>, </a:t>
            </a:r>
            <a:r>
              <a:rPr lang="en-US" altLang="ja-JP" dirty="0">
                <a:solidFill>
                  <a:schemeClr val="tx2"/>
                </a:solidFill>
                <a:latin typeface="Symbol" panose="05050102010706020507" pitchFamily="18" charset="2"/>
              </a:rPr>
              <a:t>S</a:t>
            </a:r>
            <a:r>
              <a:rPr lang="en-US" altLang="ja-JP" baseline="30000" dirty="0">
                <a:solidFill>
                  <a:schemeClr val="tx2"/>
                </a:solidFill>
                <a:latin typeface="Symbol" panose="05050102010706020507" pitchFamily="18" charset="2"/>
              </a:rPr>
              <a:t>+</a:t>
            </a:r>
            <a:r>
              <a:rPr lang="en-US" altLang="ja-JP" dirty="0">
                <a:solidFill>
                  <a:schemeClr val="tx2"/>
                </a:solidFill>
              </a:rPr>
              <a:t> </a:t>
            </a:r>
            <a:r>
              <a:rPr lang="en-US" altLang="ja-JP" dirty="0">
                <a:solidFill>
                  <a:schemeClr val="tx2"/>
                </a:solidFill>
                <a:latin typeface="Symbol" panose="05050102010706020507" pitchFamily="18" charset="2"/>
              </a:rPr>
              <a:t>p</a:t>
            </a:r>
            <a:r>
              <a:rPr lang="en-US" altLang="ja-JP" baseline="30000" dirty="0">
                <a:solidFill>
                  <a:schemeClr val="tx2"/>
                </a:solidFill>
                <a:latin typeface="Symbol" panose="05050102010706020507" pitchFamily="18" charset="2"/>
              </a:rPr>
              <a:t>-</a:t>
            </a:r>
            <a:r>
              <a:rPr lang="en-US" altLang="ja-JP" dirty="0"/>
              <a:t> )</a:t>
            </a:r>
            <a:endParaRPr lang="en-US" altLang="ja-JP" dirty="0" smtClean="0">
              <a:solidFill>
                <a:schemeClr val="tx2"/>
              </a:solidFill>
            </a:endParaRPr>
          </a:p>
          <a:p>
            <a:pPr lvl="2"/>
            <a:r>
              <a:rPr lang="en-US" altLang="ja-JP" dirty="0">
                <a:latin typeface="Symbol" panose="05050102010706020507" pitchFamily="18" charset="2"/>
              </a:rPr>
              <a:t>S</a:t>
            </a:r>
            <a:r>
              <a:rPr lang="en-US" altLang="ja-JP" baseline="30000" dirty="0" smtClean="0"/>
              <a:t>*</a:t>
            </a:r>
            <a:r>
              <a:rPr lang="en-US" altLang="ja-JP" baseline="30000" dirty="0" smtClean="0">
                <a:latin typeface="Symbol" panose="05050102010706020507" pitchFamily="18" charset="2"/>
              </a:rPr>
              <a:t>-</a:t>
            </a:r>
            <a:r>
              <a:rPr lang="ja-JP" altLang="en-US" dirty="0" smtClean="0"/>
              <a:t>→ </a:t>
            </a:r>
            <a:r>
              <a:rPr lang="en-US" altLang="ja-JP" dirty="0" smtClean="0">
                <a:solidFill>
                  <a:schemeClr val="tx2"/>
                </a:solidFill>
                <a:latin typeface="Symbol" panose="05050102010706020507" pitchFamily="18" charset="2"/>
              </a:rPr>
              <a:t>L p</a:t>
            </a:r>
            <a:r>
              <a:rPr lang="en-US" altLang="ja-JP" baseline="30000" dirty="0" smtClean="0">
                <a:solidFill>
                  <a:schemeClr val="tx2"/>
                </a:solidFill>
                <a:latin typeface="Symbol" panose="05050102010706020507" pitchFamily="18" charset="2"/>
              </a:rPr>
              <a:t>-</a:t>
            </a:r>
            <a:r>
              <a:rPr lang="en-US" altLang="ja-JP" dirty="0" smtClean="0"/>
              <a:t>, </a:t>
            </a:r>
            <a:r>
              <a:rPr lang="en-US" altLang="ja-JP" dirty="0" smtClean="0">
                <a:latin typeface="Symbol" panose="05050102010706020507" pitchFamily="18" charset="2"/>
              </a:rPr>
              <a:t>S</a:t>
            </a:r>
            <a:r>
              <a:rPr lang="en-US" altLang="ja-JP" baseline="30000" dirty="0" smtClean="0">
                <a:latin typeface="Symbol" panose="05050102010706020507" pitchFamily="18" charset="2"/>
              </a:rPr>
              <a:t>-</a:t>
            </a:r>
            <a:r>
              <a:rPr lang="en-US" altLang="ja-JP" dirty="0" smtClean="0"/>
              <a:t> </a:t>
            </a:r>
            <a:r>
              <a:rPr lang="en-US" altLang="ja-JP" dirty="0">
                <a:latin typeface="Symbol" panose="05050102010706020507" pitchFamily="18" charset="2"/>
              </a:rPr>
              <a:t>p</a:t>
            </a:r>
            <a:r>
              <a:rPr lang="en-US" altLang="ja-JP" baseline="30000" dirty="0">
                <a:latin typeface="Symbol" panose="05050102010706020507" pitchFamily="18" charset="2"/>
              </a:rPr>
              <a:t>0</a:t>
            </a:r>
            <a:r>
              <a:rPr lang="en-US" altLang="ja-JP" dirty="0"/>
              <a:t>, </a:t>
            </a:r>
            <a:r>
              <a:rPr lang="en-US" altLang="ja-JP" dirty="0" smtClean="0">
                <a:solidFill>
                  <a:schemeClr val="tx2"/>
                </a:solidFill>
                <a:latin typeface="Symbol" panose="05050102010706020507" pitchFamily="18" charset="2"/>
              </a:rPr>
              <a:t>S</a:t>
            </a:r>
            <a:r>
              <a:rPr lang="en-US" altLang="ja-JP" baseline="30000" dirty="0" smtClean="0">
                <a:solidFill>
                  <a:schemeClr val="tx2"/>
                </a:solidFill>
                <a:latin typeface="Symbol" panose="05050102010706020507" pitchFamily="18" charset="2"/>
              </a:rPr>
              <a:t>0</a:t>
            </a:r>
            <a:r>
              <a:rPr lang="en-US" altLang="ja-JP" dirty="0" smtClean="0">
                <a:solidFill>
                  <a:schemeClr val="tx2"/>
                </a:solidFill>
              </a:rPr>
              <a:t> </a:t>
            </a:r>
            <a:r>
              <a:rPr lang="en-US" altLang="ja-JP" dirty="0">
                <a:solidFill>
                  <a:schemeClr val="tx2"/>
                </a:solidFill>
                <a:latin typeface="Symbol" panose="05050102010706020507" pitchFamily="18" charset="2"/>
              </a:rPr>
              <a:t>p</a:t>
            </a:r>
            <a:r>
              <a:rPr lang="en-US" altLang="ja-JP" baseline="30000" dirty="0">
                <a:solidFill>
                  <a:schemeClr val="tx2"/>
                </a:solidFill>
                <a:latin typeface="Symbol" panose="05050102010706020507" pitchFamily="18" charset="2"/>
              </a:rPr>
              <a:t>-</a:t>
            </a:r>
            <a:r>
              <a:rPr lang="en-US" altLang="ja-JP" dirty="0"/>
              <a:t> </a:t>
            </a:r>
            <a:endParaRPr lang="en-US" altLang="ja-JP" dirty="0" smtClean="0"/>
          </a:p>
          <a:p>
            <a:pPr marL="514350" lvl="1" indent="0">
              <a:buNone/>
            </a:pPr>
            <a:r>
              <a:rPr lang="ja-JP" altLang="en-US" dirty="0" smtClean="0"/>
              <a:t>＊</a:t>
            </a:r>
            <a:r>
              <a:rPr lang="en-US" altLang="ja-JP" dirty="0" smtClean="0"/>
              <a:t>Detection of charged </a:t>
            </a:r>
            <a:r>
              <a:rPr lang="en-US" altLang="ja-JP" dirty="0" smtClean="0">
                <a:latin typeface="Symbol" panose="05050102010706020507" pitchFamily="18" charset="2"/>
              </a:rPr>
              <a:t>p</a:t>
            </a:r>
            <a:r>
              <a:rPr lang="en-US" altLang="ja-JP" dirty="0" smtClean="0"/>
              <a:t> or K</a:t>
            </a:r>
          </a:p>
        </p:txBody>
      </p:sp>
    </p:spTree>
    <p:extLst>
      <p:ext uri="{BB962C8B-B14F-4D97-AF65-F5344CB8AC3E}">
        <p14:creationId xmlns:p14="http://schemas.microsoft.com/office/powerpoint/2010/main" val="218230715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Simulation conditions</a:t>
            </a:r>
            <a:endParaRPr kumimoji="1" lang="ja-JP" altLang="en-US" dirty="0"/>
          </a:p>
        </p:txBody>
      </p:sp>
      <p:sp>
        <p:nvSpPr>
          <p:cNvPr id="3" name="コンテンツ プレースホルダー 2"/>
          <p:cNvSpPr>
            <a:spLocks noGrp="1"/>
          </p:cNvSpPr>
          <p:nvPr>
            <p:ph idx="1"/>
          </p:nvPr>
        </p:nvSpPr>
        <p:spPr>
          <a:xfrm>
            <a:off x="467544" y="1124744"/>
            <a:ext cx="8424936" cy="5112568"/>
          </a:xfrm>
        </p:spPr>
        <p:txBody>
          <a:bodyPr>
            <a:normAutofit fontScale="77500" lnSpcReduction="20000"/>
          </a:bodyPr>
          <a:lstStyle/>
          <a:p>
            <a:r>
              <a:rPr lang="en-US" altLang="ja-JP" dirty="0" smtClean="0"/>
              <a:t>JAM simulation: </a:t>
            </a:r>
            <a:r>
              <a:rPr lang="en-US" altLang="ja-JP" dirty="0" smtClean="0">
                <a:latin typeface="Symbol" panose="05050102010706020507" pitchFamily="18" charset="2"/>
              </a:rPr>
              <a:t>p</a:t>
            </a:r>
            <a:r>
              <a:rPr lang="en-US" altLang="ja-JP" baseline="30000" dirty="0" smtClean="0">
                <a:latin typeface="Symbol" panose="05050102010706020507" pitchFamily="18" charset="2"/>
              </a:rPr>
              <a:t>-</a:t>
            </a:r>
            <a:r>
              <a:rPr lang="en-US" altLang="ja-JP" dirty="0" smtClean="0"/>
              <a:t> </a:t>
            </a:r>
            <a:r>
              <a:rPr lang="en-US" altLang="ja-JP" dirty="0"/>
              <a:t>+ p reaction @ p</a:t>
            </a:r>
            <a:r>
              <a:rPr lang="en-US" altLang="ja-JP" baseline="-25000" dirty="0">
                <a:latin typeface="Symbol" panose="05050102010706020507" pitchFamily="18" charset="2"/>
              </a:rPr>
              <a:t>p</a:t>
            </a:r>
            <a:r>
              <a:rPr lang="en-US" altLang="ja-JP" dirty="0"/>
              <a:t> = </a:t>
            </a:r>
            <a:r>
              <a:rPr lang="en-US" altLang="ja-JP" dirty="0">
                <a:solidFill>
                  <a:srgbClr val="FF0000"/>
                </a:solidFill>
              </a:rPr>
              <a:t>5</a:t>
            </a:r>
            <a:r>
              <a:rPr lang="en-US" altLang="ja-JP" dirty="0"/>
              <a:t> GeV/c (</a:t>
            </a:r>
            <a:r>
              <a:rPr lang="ja-JP" altLang="en-US" dirty="0"/>
              <a:t>√</a:t>
            </a:r>
            <a:r>
              <a:rPr lang="en-US" altLang="ja-JP" dirty="0"/>
              <a:t>s = 3.21 GeV</a:t>
            </a:r>
            <a:r>
              <a:rPr lang="en-US" altLang="ja-JP" dirty="0" smtClean="0"/>
              <a:t>)</a:t>
            </a:r>
          </a:p>
          <a:p>
            <a:pPr lvl="1"/>
            <a:r>
              <a:rPr lang="en-US" altLang="ja-JP" dirty="0" smtClean="0"/>
              <a:t>w/ Charmed baryon spectrometer system</a:t>
            </a:r>
            <a:endParaRPr lang="en-US" altLang="ja-JP" dirty="0"/>
          </a:p>
          <a:p>
            <a:pPr marL="57150" indent="0">
              <a:buNone/>
            </a:pPr>
            <a:r>
              <a:rPr lang="ja-JP" altLang="en-US" dirty="0" smtClean="0"/>
              <a:t>⇒ </a:t>
            </a:r>
            <a:r>
              <a:rPr lang="en-US" altLang="ja-JP" dirty="0" smtClean="0"/>
              <a:t>To </a:t>
            </a:r>
            <a:r>
              <a:rPr lang="en-US" altLang="ja-JP" dirty="0"/>
              <a:t>check background</a:t>
            </a:r>
          </a:p>
          <a:p>
            <a:pPr lvl="1"/>
            <a:r>
              <a:rPr lang="en-US" altLang="ja-JP" dirty="0"/>
              <a:t>K</a:t>
            </a:r>
            <a:r>
              <a:rPr lang="en-US" altLang="ja-JP" baseline="30000" dirty="0"/>
              <a:t>*0</a:t>
            </a:r>
            <a:r>
              <a:rPr lang="en-US" altLang="ja-JP" dirty="0"/>
              <a:t> </a:t>
            </a:r>
            <a:r>
              <a:rPr lang="ja-JP" altLang="en-US" dirty="0"/>
              <a:t>→ </a:t>
            </a:r>
            <a:r>
              <a:rPr lang="en-US" altLang="ja-JP" dirty="0"/>
              <a:t>K</a:t>
            </a:r>
            <a:r>
              <a:rPr lang="en-US" altLang="ja-JP" baseline="30000" dirty="0"/>
              <a:t>+</a:t>
            </a:r>
            <a:r>
              <a:rPr lang="en-US" altLang="ja-JP" dirty="0"/>
              <a:t> </a:t>
            </a:r>
            <a:r>
              <a:rPr lang="en-US" altLang="ja-JP" dirty="0">
                <a:latin typeface="Symbol" panose="05050102010706020507" pitchFamily="18" charset="2"/>
              </a:rPr>
              <a:t>p</a:t>
            </a:r>
            <a:r>
              <a:rPr lang="en-US" altLang="ja-JP" baseline="30000" dirty="0">
                <a:latin typeface="Symbol" panose="05050102010706020507" pitchFamily="18" charset="2"/>
              </a:rPr>
              <a:t>-</a:t>
            </a:r>
            <a:r>
              <a:rPr lang="en-US" altLang="ja-JP" dirty="0"/>
              <a:t> reconstruction </a:t>
            </a:r>
            <a:r>
              <a:rPr lang="en-US" altLang="ja-JP" dirty="0" smtClean="0"/>
              <a:t>(B.R. = </a:t>
            </a:r>
            <a:r>
              <a:rPr lang="en-US" altLang="ja-JP" dirty="0" smtClean="0">
                <a:solidFill>
                  <a:schemeClr val="tx2"/>
                </a:solidFill>
              </a:rPr>
              <a:t>0.67</a:t>
            </a:r>
            <a:r>
              <a:rPr lang="en-US" altLang="ja-JP" dirty="0" smtClean="0"/>
              <a:t>)</a:t>
            </a:r>
            <a:endParaRPr lang="en-US" altLang="ja-JP" dirty="0"/>
          </a:p>
          <a:p>
            <a:pPr lvl="1"/>
            <a:r>
              <a:rPr lang="en-US" altLang="ja-JP" dirty="0" smtClean="0"/>
              <a:t>K</a:t>
            </a:r>
            <a:r>
              <a:rPr lang="en-US" altLang="ja-JP" baseline="30000" dirty="0"/>
              <a:t>*+</a:t>
            </a:r>
            <a:r>
              <a:rPr lang="en-US" altLang="ja-JP" dirty="0"/>
              <a:t> </a:t>
            </a:r>
            <a:r>
              <a:rPr lang="ja-JP" altLang="en-US" dirty="0"/>
              <a:t>→ </a:t>
            </a:r>
            <a:r>
              <a:rPr lang="en-US" altLang="ja-JP" dirty="0"/>
              <a:t>K</a:t>
            </a:r>
            <a:r>
              <a:rPr lang="en-US" altLang="ja-JP" baseline="-25000" dirty="0"/>
              <a:t>s</a:t>
            </a:r>
            <a:r>
              <a:rPr lang="en-US" altLang="ja-JP" baseline="30000" dirty="0"/>
              <a:t>0</a:t>
            </a:r>
            <a:r>
              <a:rPr lang="en-US" altLang="ja-JP" dirty="0"/>
              <a:t> + </a:t>
            </a:r>
            <a:r>
              <a:rPr lang="en-US" altLang="ja-JP" dirty="0">
                <a:latin typeface="Symbol" panose="05050102010706020507" pitchFamily="18" charset="2"/>
              </a:rPr>
              <a:t>p</a:t>
            </a:r>
            <a:r>
              <a:rPr lang="en-US" altLang="ja-JP" baseline="30000" dirty="0">
                <a:latin typeface="Symbol" panose="05050102010706020507" pitchFamily="18" charset="2"/>
              </a:rPr>
              <a:t>+  </a:t>
            </a:r>
            <a:r>
              <a:rPr lang="ja-JP" altLang="en-US" dirty="0"/>
              <a:t>→ </a:t>
            </a:r>
            <a:r>
              <a:rPr lang="en-US" altLang="ja-JP" dirty="0">
                <a:latin typeface="Symbol" panose="05050102010706020507" pitchFamily="18" charset="2"/>
              </a:rPr>
              <a:t>p</a:t>
            </a:r>
            <a:r>
              <a:rPr lang="en-US" altLang="ja-JP" baseline="30000" dirty="0">
                <a:latin typeface="Symbol" panose="05050102010706020507" pitchFamily="18" charset="2"/>
              </a:rPr>
              <a:t>+ </a:t>
            </a:r>
            <a:r>
              <a:rPr lang="en-US" altLang="ja-JP" dirty="0">
                <a:latin typeface="Symbol" panose="05050102010706020507" pitchFamily="18" charset="2"/>
              </a:rPr>
              <a:t>p</a:t>
            </a:r>
            <a:r>
              <a:rPr lang="en-US" altLang="ja-JP" baseline="30000" dirty="0">
                <a:latin typeface="Symbol" panose="05050102010706020507" pitchFamily="18" charset="2"/>
              </a:rPr>
              <a:t>-</a:t>
            </a:r>
            <a:r>
              <a:rPr lang="ja-JP" altLang="en-US" dirty="0"/>
              <a:t> </a:t>
            </a:r>
            <a:r>
              <a:rPr lang="en-US" altLang="ja-JP" dirty="0">
                <a:latin typeface="Symbol" panose="05050102010706020507" pitchFamily="18" charset="2"/>
              </a:rPr>
              <a:t>p</a:t>
            </a:r>
            <a:r>
              <a:rPr lang="en-US" altLang="ja-JP" baseline="30000" dirty="0">
                <a:latin typeface="Symbol" panose="05050102010706020507" pitchFamily="18" charset="2"/>
              </a:rPr>
              <a:t>+ </a:t>
            </a:r>
            <a:r>
              <a:rPr lang="en-US" altLang="ja-JP" dirty="0" smtClean="0"/>
              <a:t>reconstruction (</a:t>
            </a:r>
            <a:r>
              <a:rPr lang="en-US" altLang="ja-JP" dirty="0"/>
              <a:t>B.R. = </a:t>
            </a:r>
            <a:r>
              <a:rPr lang="en-US" altLang="ja-JP" dirty="0" smtClean="0"/>
              <a:t>0.67×0.5×0.69 </a:t>
            </a:r>
            <a:r>
              <a:rPr lang="en-US" altLang="ja-JP" dirty="0"/>
              <a:t>= </a:t>
            </a:r>
            <a:r>
              <a:rPr lang="en-US" altLang="ja-JP" dirty="0" smtClean="0">
                <a:solidFill>
                  <a:schemeClr val="tx2"/>
                </a:solidFill>
              </a:rPr>
              <a:t>0.23</a:t>
            </a:r>
            <a:r>
              <a:rPr lang="en-US" altLang="ja-JP" dirty="0" smtClean="0"/>
              <a:t>)</a:t>
            </a:r>
          </a:p>
          <a:p>
            <a:pPr lvl="1"/>
            <a:r>
              <a:rPr lang="en-US" altLang="ja-JP" dirty="0" smtClean="0"/>
              <a:t>Production angle: Isotropic in CM</a:t>
            </a:r>
            <a:endParaRPr lang="en-US" altLang="ja-JP" dirty="0"/>
          </a:p>
          <a:p>
            <a:pPr marL="457200" lvl="1" indent="0">
              <a:buNone/>
            </a:pPr>
            <a:endParaRPr lang="en-US" altLang="ja-JP" dirty="0" smtClean="0"/>
          </a:p>
          <a:p>
            <a:r>
              <a:rPr lang="en-US" altLang="ja-JP" dirty="0" smtClean="0"/>
              <a:t>Yield</a:t>
            </a:r>
            <a:endParaRPr lang="en-US" altLang="ja-JP" dirty="0"/>
          </a:p>
          <a:p>
            <a:pPr marL="114300" indent="0">
              <a:buNone/>
            </a:pPr>
            <a:r>
              <a:rPr lang="ja-JP" altLang="en-US" dirty="0" smtClean="0"/>
              <a:t>＊</a:t>
            </a:r>
            <a:r>
              <a:rPr lang="en-US" altLang="ja-JP" dirty="0" smtClean="0"/>
              <a:t>N</a:t>
            </a:r>
            <a:r>
              <a:rPr lang="en-US" altLang="ja-JP" baseline="-25000" dirty="0" smtClean="0">
                <a:latin typeface="Symbol" panose="05050102010706020507" pitchFamily="18" charset="2"/>
              </a:rPr>
              <a:t>p</a:t>
            </a:r>
            <a:r>
              <a:rPr lang="en-US" altLang="ja-JP" dirty="0" smtClean="0"/>
              <a:t> </a:t>
            </a:r>
            <a:r>
              <a:rPr lang="en-US" altLang="ja-JP" dirty="0"/>
              <a:t>= </a:t>
            </a:r>
            <a:r>
              <a:rPr lang="en-US" altLang="ja-JP" dirty="0" smtClean="0">
                <a:solidFill>
                  <a:srgbClr val="FF0000"/>
                </a:solidFill>
              </a:rPr>
              <a:t>1.0×10</a:t>
            </a:r>
            <a:r>
              <a:rPr lang="en-US" altLang="ja-JP" baseline="30000" dirty="0" smtClean="0">
                <a:solidFill>
                  <a:srgbClr val="FF0000"/>
                </a:solidFill>
              </a:rPr>
              <a:t>12</a:t>
            </a:r>
          </a:p>
          <a:p>
            <a:pPr marL="857250" lvl="1" indent="-342900"/>
            <a:r>
              <a:rPr lang="en-US" altLang="ja-JP" dirty="0" smtClean="0"/>
              <a:t>7 M/spill ×10 days</a:t>
            </a:r>
          </a:p>
          <a:p>
            <a:pPr marL="857250" lvl="1" indent="-342900"/>
            <a:r>
              <a:rPr lang="en-US" altLang="ja-JP" dirty="0" smtClean="0"/>
              <a:t>10 M/spill×7 days</a:t>
            </a:r>
          </a:p>
          <a:p>
            <a:pPr marL="114300" indent="0">
              <a:buNone/>
            </a:pPr>
            <a:r>
              <a:rPr lang="ja-JP" altLang="en-US" dirty="0" smtClean="0"/>
              <a:t>⇒ </a:t>
            </a:r>
            <a:r>
              <a:rPr lang="en-US" altLang="ja-JP" dirty="0" smtClean="0"/>
              <a:t>N</a:t>
            </a:r>
            <a:r>
              <a:rPr lang="en-US" altLang="ja-JP" baseline="-25000" dirty="0" smtClean="0"/>
              <a:t>Y* </a:t>
            </a:r>
            <a:r>
              <a:rPr lang="en-US" altLang="ja-JP" dirty="0" smtClean="0"/>
              <a:t>= 1.0 [</a:t>
            </a:r>
            <a:r>
              <a:rPr lang="en-US" altLang="ja-JP" dirty="0" smtClean="0">
                <a:latin typeface="Symbol" panose="05050102010706020507" pitchFamily="18" charset="2"/>
              </a:rPr>
              <a:t>m</a:t>
            </a:r>
            <a:r>
              <a:rPr lang="en-US" altLang="ja-JP" dirty="0" smtClean="0"/>
              <a:t>b] × 10</a:t>
            </a:r>
            <a:r>
              <a:rPr lang="en-US" altLang="ja-JP" baseline="30000" dirty="0" smtClean="0"/>
              <a:t>-6</a:t>
            </a:r>
            <a:r>
              <a:rPr lang="en-US" altLang="ja-JP" dirty="0" smtClean="0"/>
              <a:t> </a:t>
            </a:r>
            <a:r>
              <a:rPr lang="en-US" altLang="ja-JP" dirty="0"/>
              <a:t>×</a:t>
            </a:r>
            <a:r>
              <a:rPr lang="en-US" altLang="ja-JP" dirty="0" smtClean="0"/>
              <a:t>10</a:t>
            </a:r>
            <a:r>
              <a:rPr lang="en-US" altLang="ja-JP" baseline="30000" dirty="0" smtClean="0"/>
              <a:t>-24</a:t>
            </a:r>
            <a:r>
              <a:rPr lang="en-US" altLang="ja-JP" dirty="0" smtClean="0"/>
              <a:t>×4.0 </a:t>
            </a:r>
            <a:r>
              <a:rPr lang="en-US" altLang="ja-JP" dirty="0"/>
              <a:t>[g/cm</a:t>
            </a:r>
            <a:r>
              <a:rPr lang="en-US" altLang="ja-JP" baseline="30000" dirty="0"/>
              <a:t>2</a:t>
            </a:r>
            <a:r>
              <a:rPr lang="en-US" altLang="ja-JP" dirty="0"/>
              <a:t>]×</a:t>
            </a:r>
            <a:r>
              <a:rPr lang="en-US" altLang="ja-JP" dirty="0" smtClean="0"/>
              <a:t>6.02×10</a:t>
            </a:r>
            <a:r>
              <a:rPr lang="en-US" altLang="ja-JP" baseline="30000" dirty="0" smtClean="0"/>
              <a:t>23</a:t>
            </a:r>
          </a:p>
          <a:p>
            <a:pPr marL="114300" indent="0">
              <a:buNone/>
            </a:pPr>
            <a:r>
              <a:rPr lang="en-US" altLang="ja-JP" dirty="0" smtClean="0"/>
              <a:t>×1.0×10</a:t>
            </a:r>
            <a:r>
              <a:rPr lang="en-US" altLang="ja-JP" baseline="30000" dirty="0" smtClean="0"/>
              <a:t>12</a:t>
            </a:r>
            <a:r>
              <a:rPr lang="en-US" altLang="ja-JP" dirty="0" smtClean="0"/>
              <a:t>×0.5 (acceptance)×0.5 (efficiency)</a:t>
            </a:r>
            <a:r>
              <a:rPr lang="en-US" altLang="ja-JP" baseline="30000" dirty="0" smtClean="0"/>
              <a:t> </a:t>
            </a:r>
          </a:p>
          <a:p>
            <a:pPr marL="114300" indent="0">
              <a:buNone/>
            </a:pPr>
            <a:r>
              <a:rPr lang="en-US" altLang="ja-JP" dirty="0" smtClean="0"/>
              <a:t>= </a:t>
            </a:r>
            <a:r>
              <a:rPr lang="en-US" altLang="ja-JP" dirty="0" smtClean="0">
                <a:solidFill>
                  <a:srgbClr val="FF0000"/>
                </a:solidFill>
              </a:rPr>
              <a:t>~6.0×10</a:t>
            </a:r>
            <a:r>
              <a:rPr lang="en-US" altLang="ja-JP" baseline="30000" dirty="0" smtClean="0">
                <a:solidFill>
                  <a:srgbClr val="FF0000"/>
                </a:solidFill>
              </a:rPr>
              <a:t>5</a:t>
            </a:r>
            <a:r>
              <a:rPr lang="en-US" altLang="ja-JP" dirty="0" smtClean="0">
                <a:solidFill>
                  <a:srgbClr val="FF0000"/>
                </a:solidFill>
              </a:rPr>
              <a:t> </a:t>
            </a:r>
            <a:r>
              <a:rPr lang="en-US" altLang="ja-JP" dirty="0" smtClean="0">
                <a:solidFill>
                  <a:schemeClr val="tx2"/>
                </a:solidFill>
              </a:rPr>
              <a:t>events </a:t>
            </a:r>
            <a:r>
              <a:rPr lang="en-US" altLang="ja-JP" dirty="0" smtClean="0"/>
              <a:t>(no branching ratio)</a:t>
            </a:r>
          </a:p>
        </p:txBody>
      </p:sp>
    </p:spTree>
    <p:extLst>
      <p:ext uri="{BB962C8B-B14F-4D97-AF65-F5344CB8AC3E}">
        <p14:creationId xmlns:p14="http://schemas.microsoft.com/office/powerpoint/2010/main" val="81971895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2120" y="4464496"/>
            <a:ext cx="3275428" cy="234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a:xfrm>
            <a:off x="467544" y="-27385"/>
            <a:ext cx="8229600" cy="720081"/>
          </a:xfrm>
        </p:spPr>
        <p:txBody>
          <a:bodyPr/>
          <a:lstStyle/>
          <a:p>
            <a:r>
              <a:rPr lang="en-US" altLang="ja-JP" dirty="0" smtClean="0"/>
              <a:t>Acceptance</a:t>
            </a:r>
            <a:endParaRPr kumimoji="1" lang="ja-JP" altLang="en-US" dirty="0"/>
          </a:p>
        </p:txBody>
      </p:sp>
      <p:sp>
        <p:nvSpPr>
          <p:cNvPr id="3" name="コンテンツ プレースホルダー 2"/>
          <p:cNvSpPr>
            <a:spLocks noGrp="1"/>
          </p:cNvSpPr>
          <p:nvPr>
            <p:ph idx="1"/>
          </p:nvPr>
        </p:nvSpPr>
        <p:spPr>
          <a:xfrm>
            <a:off x="467544" y="4293096"/>
            <a:ext cx="8229600" cy="2448272"/>
          </a:xfrm>
        </p:spPr>
        <p:txBody>
          <a:bodyPr>
            <a:normAutofit fontScale="62500" lnSpcReduction="20000"/>
          </a:bodyPr>
          <a:lstStyle/>
          <a:p>
            <a:r>
              <a:rPr lang="en-US" altLang="ja-JP" dirty="0"/>
              <a:t>Method: Mainly Forward scattering due Lorentz boost (</a:t>
            </a:r>
            <a:r>
              <a:rPr lang="en-US" altLang="ja-JP" dirty="0">
                <a:latin typeface="Symbol" panose="05050102010706020507" pitchFamily="18" charset="2"/>
              </a:rPr>
              <a:t>q</a:t>
            </a:r>
            <a:r>
              <a:rPr lang="ja-JP" altLang="en-US" dirty="0"/>
              <a:t> </a:t>
            </a:r>
            <a:r>
              <a:rPr lang="en-US" altLang="ja-JP" dirty="0"/>
              <a:t>&lt;</a:t>
            </a:r>
            <a:r>
              <a:rPr lang="ja-JP" altLang="en-US" dirty="0"/>
              <a:t> </a:t>
            </a:r>
            <a:r>
              <a:rPr lang="en-US" altLang="ja-JP" dirty="0"/>
              <a:t>40°)</a:t>
            </a:r>
          </a:p>
          <a:p>
            <a:pPr lvl="1"/>
            <a:r>
              <a:rPr lang="en-US" altLang="ja-JP" dirty="0"/>
              <a:t>Horizontal </a:t>
            </a:r>
            <a:r>
              <a:rPr lang="en-US" altLang="ja-JP" dirty="0" smtClean="0"/>
              <a:t>direction</a:t>
            </a:r>
          </a:p>
          <a:p>
            <a:pPr lvl="2"/>
            <a:r>
              <a:rPr lang="en-US" altLang="ja-JP" dirty="0" smtClean="0"/>
              <a:t>Internal </a:t>
            </a:r>
            <a:r>
              <a:rPr lang="en-US" altLang="ja-JP" dirty="0"/>
              <a:t>tracker and Surrounding TOF wall </a:t>
            </a:r>
          </a:p>
          <a:p>
            <a:pPr lvl="1"/>
            <a:r>
              <a:rPr lang="en-US" altLang="ja-JP" dirty="0"/>
              <a:t>Vertical </a:t>
            </a:r>
            <a:r>
              <a:rPr lang="en-US" altLang="ja-JP" dirty="0" smtClean="0"/>
              <a:t>direction</a:t>
            </a:r>
          </a:p>
          <a:p>
            <a:pPr lvl="2"/>
            <a:r>
              <a:rPr lang="en-US" altLang="ja-JP" dirty="0" smtClean="0"/>
              <a:t>Internal </a:t>
            </a:r>
            <a:r>
              <a:rPr lang="en-US" altLang="ja-JP" dirty="0"/>
              <a:t>tracker and Pole PAD TOF detector</a:t>
            </a:r>
          </a:p>
          <a:p>
            <a:pPr marL="457200" lvl="1" indent="0">
              <a:buNone/>
            </a:pPr>
            <a:r>
              <a:rPr lang="ja-JP" altLang="en-US" dirty="0"/>
              <a:t>⇒ </a:t>
            </a:r>
            <a:r>
              <a:rPr lang="en-US" altLang="ja-JP" dirty="0" smtClean="0">
                <a:solidFill>
                  <a:srgbClr val="FF0000"/>
                </a:solidFill>
              </a:rPr>
              <a:t>~70</a:t>
            </a:r>
            <a:r>
              <a:rPr lang="en-US" altLang="ja-JP" dirty="0">
                <a:solidFill>
                  <a:srgbClr val="FF0000"/>
                </a:solidFill>
              </a:rPr>
              <a:t>% </a:t>
            </a:r>
            <a:r>
              <a:rPr lang="en-US" altLang="ja-JP" dirty="0"/>
              <a:t>acceptance for K* detection</a:t>
            </a:r>
          </a:p>
          <a:p>
            <a:pPr lvl="1"/>
            <a:endParaRPr lang="en-US" altLang="ja-JP" dirty="0"/>
          </a:p>
          <a:p>
            <a:r>
              <a:rPr lang="en-US" altLang="ja-JP" dirty="0"/>
              <a:t>Decay measurement: Angle in </a:t>
            </a:r>
            <a:r>
              <a:rPr lang="en-US" altLang="ja-JP" dirty="0" smtClean="0"/>
              <a:t>CM</a:t>
            </a:r>
            <a:endParaRPr lang="en-US" altLang="ja-JP" dirty="0"/>
          </a:p>
          <a:p>
            <a:pPr marL="57150" indent="0">
              <a:buNone/>
            </a:pPr>
            <a:r>
              <a:rPr lang="ja-JP" altLang="en-US" dirty="0"/>
              <a:t>⇒ </a:t>
            </a:r>
            <a:r>
              <a:rPr lang="en-US" altLang="ja-JP" dirty="0"/>
              <a:t>Both pole and azimuthal </a:t>
            </a:r>
            <a:r>
              <a:rPr lang="en-US" altLang="ja-JP" dirty="0" smtClean="0"/>
              <a:t>angles: </a:t>
            </a:r>
            <a:r>
              <a:rPr lang="en-US" altLang="ja-JP" dirty="0" err="1" smtClean="0"/>
              <a:t>cos</a:t>
            </a:r>
            <a:r>
              <a:rPr lang="en-US" altLang="ja-JP" dirty="0" err="1" smtClean="0">
                <a:latin typeface="Symbol" panose="05050102010706020507" pitchFamily="18" charset="2"/>
              </a:rPr>
              <a:t>q</a:t>
            </a:r>
            <a:r>
              <a:rPr lang="en-US" altLang="ja-JP" dirty="0" smtClean="0"/>
              <a:t> &gt;</a:t>
            </a:r>
            <a:r>
              <a:rPr lang="ja-JP" altLang="en-US" dirty="0"/>
              <a:t> </a:t>
            </a:r>
            <a:r>
              <a:rPr lang="en-US" altLang="ja-JP" dirty="0" smtClean="0">
                <a:latin typeface="Symbol" panose="05050102010706020507" pitchFamily="18" charset="2"/>
              </a:rPr>
              <a:t>-</a:t>
            </a:r>
            <a:r>
              <a:rPr lang="en-US" altLang="ja-JP" dirty="0" smtClean="0"/>
              <a:t>0.5</a:t>
            </a:r>
            <a:endParaRPr lang="en-US" altLang="ja-JP" dirty="0"/>
          </a:p>
          <a:p>
            <a:pPr marL="457200" lvl="1" indent="0">
              <a:buNone/>
            </a:pPr>
            <a:r>
              <a:rPr lang="ja-JP" altLang="en-US" dirty="0" smtClean="0">
                <a:solidFill>
                  <a:schemeClr val="tx2"/>
                </a:solidFill>
              </a:rPr>
              <a:t>＊</a:t>
            </a:r>
            <a:r>
              <a:rPr lang="en-US" altLang="ja-JP" dirty="0" smtClean="0">
                <a:solidFill>
                  <a:schemeClr val="tx2"/>
                </a:solidFill>
              </a:rPr>
              <a:t>Minor change of detector system needed</a:t>
            </a:r>
            <a:endParaRPr lang="en-US" altLang="ja-JP" dirty="0">
              <a:solidFill>
                <a:schemeClr val="tx2"/>
              </a:solidFill>
            </a:endParaRPr>
          </a:p>
        </p:txBody>
      </p:sp>
      <p:pic>
        <p:nvPicPr>
          <p:cNvPr id="6" name="Picture 2" descr="C:\data\lab\RCNP\Workshop\20130326_JPSS\image\Screenshot-5.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91" t="15982" r="75323" b="54003"/>
          <a:stretch/>
        </p:blipFill>
        <p:spPr bwMode="auto">
          <a:xfrm flipH="1" flipV="1">
            <a:off x="547896" y="918011"/>
            <a:ext cx="3808080" cy="3168351"/>
          </a:xfrm>
          <a:prstGeom prst="rect">
            <a:avLst/>
          </a:prstGeom>
          <a:noFill/>
          <a:extLst>
            <a:ext uri="{909E8E84-426E-40DD-AFC4-6F175D3DCCD1}">
              <a14:hiddenFill xmlns:a14="http://schemas.microsoft.com/office/drawing/2010/main">
                <a:solidFill>
                  <a:srgbClr val="FFFFFF"/>
                </a:solidFill>
              </a14:hiddenFill>
            </a:ext>
          </a:extLst>
        </p:spPr>
      </p:pic>
      <p:sp>
        <p:nvSpPr>
          <p:cNvPr id="47" name="正方形/長方形 46"/>
          <p:cNvSpPr/>
          <p:nvPr/>
        </p:nvSpPr>
        <p:spPr>
          <a:xfrm>
            <a:off x="5372944" y="2412181"/>
            <a:ext cx="576064" cy="162015"/>
          </a:xfrm>
          <a:prstGeom prst="rect">
            <a:avLst/>
          </a:prstGeom>
          <a:solidFill>
            <a:srgbClr val="4F81BD"/>
          </a:solidFill>
          <a:ln w="12700" cap="flat" cmpd="sng" algn="ctr">
            <a:solidFill>
              <a:sysClr val="windowText" lastClr="000000"/>
            </a:solidFill>
            <a:prstDash val="solid"/>
          </a:ln>
          <a:effectLst/>
        </p:spPr>
        <p:txBody>
          <a:bodyPr rtlCol="0" anchor="ctr"/>
          <a:lstStyle/>
          <a:p>
            <a:pPr algn="ctr">
              <a:defRPr/>
            </a:pPr>
            <a:endParaRPr kumimoji="0" lang="ja-JP" altLang="en-US" b="1" kern="0" smtClean="0">
              <a:solidFill>
                <a:prstClr val="white"/>
              </a:solidFill>
              <a:latin typeface="Times New Roman" panose="02020603050405020304" pitchFamily="18" charset="0"/>
              <a:ea typeface="ＭＳ Ｐゴシック"/>
              <a:cs typeface="Times New Roman" panose="02020603050405020304" pitchFamily="18" charset="0"/>
            </a:endParaRPr>
          </a:p>
        </p:txBody>
      </p:sp>
      <p:sp>
        <p:nvSpPr>
          <p:cNvPr id="48" name="正方形/長方形 47"/>
          <p:cNvSpPr/>
          <p:nvPr/>
        </p:nvSpPr>
        <p:spPr>
          <a:xfrm>
            <a:off x="6093024" y="1422068"/>
            <a:ext cx="1690769" cy="504056"/>
          </a:xfrm>
          <a:prstGeom prst="rect">
            <a:avLst/>
          </a:prstGeom>
          <a:solidFill>
            <a:sysClr val="window" lastClr="FFFFFF">
              <a:lumMod val="85000"/>
            </a:sysClr>
          </a:solidFill>
          <a:ln w="12700" cap="flat" cmpd="sng" algn="ctr">
            <a:solidFill>
              <a:sysClr val="windowText" lastClr="000000"/>
            </a:solidFill>
            <a:prstDash val="solid"/>
          </a:ln>
          <a:effectLst/>
        </p:spPr>
        <p:txBody>
          <a:bodyPr rtlCol="0" anchor="ctr"/>
          <a:lstStyle/>
          <a:p>
            <a:pPr algn="ctr">
              <a:defRPr/>
            </a:pPr>
            <a:endParaRPr kumimoji="0" lang="ja-JP" altLang="en-US" b="1" kern="0" smtClean="0">
              <a:solidFill>
                <a:prstClr val="white"/>
              </a:solidFill>
              <a:latin typeface="Times New Roman" panose="02020603050405020304" pitchFamily="18" charset="0"/>
              <a:ea typeface="ＭＳ Ｐゴシック"/>
              <a:cs typeface="Times New Roman" panose="02020603050405020304" pitchFamily="18" charset="0"/>
            </a:endParaRPr>
          </a:p>
        </p:txBody>
      </p:sp>
      <p:sp>
        <p:nvSpPr>
          <p:cNvPr id="49" name="正方形/長方形 48"/>
          <p:cNvSpPr/>
          <p:nvPr/>
        </p:nvSpPr>
        <p:spPr>
          <a:xfrm>
            <a:off x="6093024" y="3078252"/>
            <a:ext cx="1690769" cy="504056"/>
          </a:xfrm>
          <a:prstGeom prst="rect">
            <a:avLst/>
          </a:prstGeom>
          <a:solidFill>
            <a:sysClr val="window" lastClr="FFFFFF">
              <a:lumMod val="85000"/>
            </a:sysClr>
          </a:solidFill>
          <a:ln w="12700" cap="flat" cmpd="sng" algn="ctr">
            <a:solidFill>
              <a:sysClr val="windowText" lastClr="000000"/>
            </a:solidFill>
            <a:prstDash val="solid"/>
          </a:ln>
          <a:effectLst/>
        </p:spPr>
        <p:txBody>
          <a:bodyPr rtlCol="0" anchor="ctr"/>
          <a:lstStyle/>
          <a:p>
            <a:pPr algn="ctr">
              <a:defRPr/>
            </a:pPr>
            <a:endParaRPr kumimoji="0" lang="ja-JP" altLang="en-US" b="1" kern="0" smtClean="0">
              <a:solidFill>
                <a:prstClr val="white"/>
              </a:solidFill>
              <a:latin typeface="Times New Roman" panose="02020603050405020304" pitchFamily="18" charset="0"/>
              <a:ea typeface="ＭＳ Ｐゴシック"/>
              <a:cs typeface="Times New Roman" panose="02020603050405020304" pitchFamily="18" charset="0"/>
            </a:endParaRPr>
          </a:p>
        </p:txBody>
      </p:sp>
      <p:sp>
        <p:nvSpPr>
          <p:cNvPr id="50" name="正方形/長方形 49"/>
          <p:cNvSpPr/>
          <p:nvPr/>
        </p:nvSpPr>
        <p:spPr>
          <a:xfrm>
            <a:off x="5372944" y="918012"/>
            <a:ext cx="3168352" cy="504056"/>
          </a:xfrm>
          <a:prstGeom prst="rect">
            <a:avLst/>
          </a:prstGeom>
          <a:solidFill>
            <a:srgbClr val="00B0F0"/>
          </a:solidFill>
          <a:ln w="12700" cap="flat" cmpd="sng" algn="ctr">
            <a:solidFill>
              <a:sysClr val="windowText" lastClr="000000"/>
            </a:solidFill>
            <a:prstDash val="solid"/>
          </a:ln>
          <a:effectLst/>
        </p:spPr>
        <p:txBody>
          <a:bodyPr rtlCol="0" anchor="ctr"/>
          <a:lstStyle/>
          <a:p>
            <a:pPr algn="ctr">
              <a:defRPr/>
            </a:pPr>
            <a:endParaRPr kumimoji="0" lang="ja-JP" altLang="en-US" b="1" kern="0" smtClean="0">
              <a:solidFill>
                <a:prstClr val="white"/>
              </a:solidFill>
              <a:latin typeface="Times New Roman" panose="02020603050405020304" pitchFamily="18" charset="0"/>
              <a:ea typeface="ＭＳ Ｐゴシック"/>
              <a:cs typeface="Times New Roman" panose="02020603050405020304" pitchFamily="18" charset="0"/>
            </a:endParaRPr>
          </a:p>
        </p:txBody>
      </p:sp>
      <p:sp>
        <p:nvSpPr>
          <p:cNvPr id="51" name="正方形/長方形 50"/>
          <p:cNvSpPr/>
          <p:nvPr/>
        </p:nvSpPr>
        <p:spPr>
          <a:xfrm>
            <a:off x="5372944" y="3582308"/>
            <a:ext cx="3168352" cy="504056"/>
          </a:xfrm>
          <a:prstGeom prst="rect">
            <a:avLst/>
          </a:prstGeom>
          <a:solidFill>
            <a:srgbClr val="00B0F0"/>
          </a:solidFill>
          <a:ln w="12700" cap="flat" cmpd="sng" algn="ctr">
            <a:solidFill>
              <a:sysClr val="windowText" lastClr="000000"/>
            </a:solidFill>
            <a:prstDash val="solid"/>
          </a:ln>
          <a:effectLst/>
        </p:spPr>
        <p:txBody>
          <a:bodyPr rtlCol="0" anchor="ctr"/>
          <a:lstStyle/>
          <a:p>
            <a:pPr algn="ctr">
              <a:defRPr/>
            </a:pPr>
            <a:endParaRPr kumimoji="0" lang="ja-JP" altLang="en-US" b="1" kern="0" smtClean="0">
              <a:solidFill>
                <a:prstClr val="white"/>
              </a:solidFill>
              <a:latin typeface="Times New Roman" panose="02020603050405020304" pitchFamily="18" charset="0"/>
              <a:ea typeface="ＭＳ Ｐゴシック"/>
              <a:cs typeface="Times New Roman" panose="02020603050405020304" pitchFamily="18" charset="0"/>
            </a:endParaRPr>
          </a:p>
        </p:txBody>
      </p:sp>
      <p:cxnSp>
        <p:nvCxnSpPr>
          <p:cNvPr id="52" name="直線コネクタ 51"/>
          <p:cNvCxnSpPr/>
          <p:nvPr/>
        </p:nvCxnSpPr>
        <p:spPr>
          <a:xfrm>
            <a:off x="4652864" y="2502188"/>
            <a:ext cx="1008112" cy="0"/>
          </a:xfrm>
          <a:prstGeom prst="line">
            <a:avLst/>
          </a:prstGeom>
          <a:noFill/>
          <a:ln w="19050" cap="flat" cmpd="sng" algn="ctr">
            <a:solidFill>
              <a:sysClr val="windowText" lastClr="000000"/>
            </a:solidFill>
            <a:prstDash val="solid"/>
            <a:headEnd type="none" w="med" len="med"/>
            <a:tailEnd type="none" w="med" len="med"/>
          </a:ln>
          <a:effectLst/>
        </p:spPr>
      </p:cxnSp>
      <p:sp>
        <p:nvSpPr>
          <p:cNvPr id="53" name="テキスト ボックス 52"/>
          <p:cNvSpPr txBox="1"/>
          <p:nvPr/>
        </p:nvSpPr>
        <p:spPr>
          <a:xfrm>
            <a:off x="4427984" y="2070140"/>
            <a:ext cx="708848" cy="338554"/>
          </a:xfrm>
          <a:prstGeom prst="rect">
            <a:avLst/>
          </a:prstGeom>
          <a:noFill/>
          <a:ln>
            <a:solidFill>
              <a:schemeClr val="tx1"/>
            </a:solidFill>
          </a:ln>
        </p:spPr>
        <p:txBody>
          <a:bodyPr wrap="none" rtlCol="0">
            <a:spAutoFit/>
          </a:bodyPr>
          <a:lstStyle/>
          <a:p>
            <a:r>
              <a:rPr lang="en-US" altLang="ja-JP" sz="1600" b="1" dirty="0" smtClean="0">
                <a:solidFill>
                  <a:prstClr val="black"/>
                </a:solidFill>
                <a:latin typeface="Times New Roman" panose="02020603050405020304" pitchFamily="18" charset="0"/>
                <a:ea typeface="ＭＳ Ｐゴシック"/>
                <a:cs typeface="Times New Roman" panose="02020603050405020304" pitchFamily="18" charset="0"/>
              </a:rPr>
              <a:t>Beam</a:t>
            </a:r>
            <a:endParaRPr lang="ja-JP" altLang="en-US" sz="1600" b="1" dirty="0">
              <a:solidFill>
                <a:prstClr val="black"/>
              </a:solidFill>
              <a:latin typeface="Times New Roman" panose="02020603050405020304" pitchFamily="18" charset="0"/>
              <a:ea typeface="ＭＳ Ｐゴシック"/>
              <a:cs typeface="Times New Roman" panose="02020603050405020304" pitchFamily="18" charset="0"/>
            </a:endParaRPr>
          </a:p>
        </p:txBody>
      </p:sp>
      <p:sp>
        <p:nvSpPr>
          <p:cNvPr id="54" name="正方形/長方形 53"/>
          <p:cNvSpPr/>
          <p:nvPr/>
        </p:nvSpPr>
        <p:spPr>
          <a:xfrm>
            <a:off x="8820472" y="1476074"/>
            <a:ext cx="72008" cy="2052228"/>
          </a:xfrm>
          <a:prstGeom prst="rect">
            <a:avLst/>
          </a:prstGeom>
          <a:solidFill>
            <a:srgbClr val="4F81BD">
              <a:lumMod val="20000"/>
              <a:lumOff val="80000"/>
            </a:srgbClr>
          </a:solidFill>
          <a:ln w="12700" cap="flat" cmpd="sng" algn="ctr">
            <a:solidFill>
              <a:sysClr val="windowText" lastClr="000000"/>
            </a:solidFill>
            <a:prstDash val="solid"/>
          </a:ln>
          <a:effectLst/>
        </p:spPr>
        <p:txBody>
          <a:bodyPr rtlCol="0" anchor="ctr"/>
          <a:lstStyle/>
          <a:p>
            <a:pPr algn="ctr">
              <a:defRPr/>
            </a:pPr>
            <a:endParaRPr kumimoji="0" lang="ja-JP" altLang="en-US" b="1" kern="0" smtClean="0">
              <a:solidFill>
                <a:prstClr val="white"/>
              </a:solidFill>
              <a:latin typeface="Times New Roman" panose="02020603050405020304" pitchFamily="18" charset="0"/>
              <a:ea typeface="ＭＳ Ｐゴシック"/>
              <a:cs typeface="Times New Roman" panose="02020603050405020304" pitchFamily="18" charset="0"/>
            </a:endParaRPr>
          </a:p>
        </p:txBody>
      </p:sp>
      <p:sp>
        <p:nvSpPr>
          <p:cNvPr id="55" name="テキスト ボックス 54"/>
          <p:cNvSpPr txBox="1"/>
          <p:nvPr/>
        </p:nvSpPr>
        <p:spPr>
          <a:xfrm>
            <a:off x="5186550" y="1998132"/>
            <a:ext cx="770147" cy="338554"/>
          </a:xfrm>
          <a:prstGeom prst="rect">
            <a:avLst/>
          </a:prstGeom>
          <a:noFill/>
          <a:ln>
            <a:solidFill>
              <a:schemeClr val="tx1"/>
            </a:solidFill>
          </a:ln>
        </p:spPr>
        <p:txBody>
          <a:bodyPr wrap="none" rtlCol="0">
            <a:spAutoFit/>
          </a:bodyPr>
          <a:lstStyle/>
          <a:p>
            <a:r>
              <a:rPr lang="en-US" altLang="ja-JP" sz="1600" b="1" dirty="0">
                <a:solidFill>
                  <a:prstClr val="black"/>
                </a:solidFill>
                <a:latin typeface="Times New Roman" panose="02020603050405020304" pitchFamily="18" charset="0"/>
                <a:ea typeface="ＭＳ Ｐゴシック"/>
                <a:cs typeface="Times New Roman" panose="02020603050405020304" pitchFamily="18" charset="0"/>
              </a:rPr>
              <a:t>T</a:t>
            </a:r>
            <a:r>
              <a:rPr lang="en-US" altLang="ja-JP" sz="1600" b="1" dirty="0" smtClean="0">
                <a:solidFill>
                  <a:prstClr val="black"/>
                </a:solidFill>
                <a:latin typeface="Times New Roman" panose="02020603050405020304" pitchFamily="18" charset="0"/>
                <a:ea typeface="ＭＳ Ｐゴシック"/>
                <a:cs typeface="Times New Roman" panose="02020603050405020304" pitchFamily="18" charset="0"/>
              </a:rPr>
              <a:t>arget</a:t>
            </a:r>
            <a:endParaRPr lang="ja-JP" altLang="en-US" sz="1600" b="1" dirty="0">
              <a:solidFill>
                <a:prstClr val="black"/>
              </a:solidFill>
              <a:latin typeface="Times New Roman" panose="02020603050405020304" pitchFamily="18" charset="0"/>
              <a:ea typeface="ＭＳ Ｐゴシック"/>
              <a:cs typeface="Times New Roman" panose="02020603050405020304" pitchFamily="18" charset="0"/>
            </a:endParaRPr>
          </a:p>
        </p:txBody>
      </p:sp>
      <p:sp>
        <p:nvSpPr>
          <p:cNvPr id="56" name="テキスト ボックス 55"/>
          <p:cNvSpPr txBox="1"/>
          <p:nvPr/>
        </p:nvSpPr>
        <p:spPr>
          <a:xfrm>
            <a:off x="6228184" y="1484784"/>
            <a:ext cx="1409360" cy="369332"/>
          </a:xfrm>
          <a:prstGeom prst="rect">
            <a:avLst/>
          </a:prstGeom>
          <a:noFill/>
        </p:spPr>
        <p:txBody>
          <a:bodyPr wrap="none" rtlCol="0">
            <a:spAutoFit/>
          </a:bodyPr>
          <a:lstStyle/>
          <a:p>
            <a:r>
              <a:rPr lang="en-US" altLang="ja-JP" b="1" dirty="0" smtClean="0">
                <a:solidFill>
                  <a:prstClr val="black"/>
                </a:solidFill>
                <a:latin typeface="Times New Roman" panose="02020603050405020304" pitchFamily="18" charset="0"/>
                <a:ea typeface="ＭＳ Ｐゴシック"/>
                <a:cs typeface="Times New Roman" panose="02020603050405020304" pitchFamily="18" charset="0"/>
              </a:rPr>
              <a:t>Magnet pole</a:t>
            </a:r>
            <a:endParaRPr lang="ja-JP" altLang="en-US" b="1" dirty="0">
              <a:solidFill>
                <a:prstClr val="black"/>
              </a:solidFill>
              <a:latin typeface="Times New Roman" panose="02020603050405020304" pitchFamily="18" charset="0"/>
              <a:ea typeface="ＭＳ Ｐゴシック"/>
              <a:cs typeface="Times New Roman" panose="02020603050405020304" pitchFamily="18" charset="0"/>
            </a:endParaRPr>
          </a:p>
        </p:txBody>
      </p:sp>
      <p:sp>
        <p:nvSpPr>
          <p:cNvPr id="61" name="正方形/長方形 60"/>
          <p:cNvSpPr/>
          <p:nvPr/>
        </p:nvSpPr>
        <p:spPr>
          <a:xfrm>
            <a:off x="6002517" y="1998132"/>
            <a:ext cx="288032" cy="1008112"/>
          </a:xfrm>
          <a:prstGeom prst="rect">
            <a:avLst/>
          </a:prstGeom>
          <a:solidFill>
            <a:srgbClr val="4F81BD">
              <a:lumMod val="20000"/>
              <a:lumOff val="80000"/>
            </a:srgbClr>
          </a:solidFill>
          <a:ln w="12700" cap="flat" cmpd="sng" algn="ctr">
            <a:solidFill>
              <a:sysClr val="windowText" lastClr="000000"/>
            </a:solidFill>
            <a:prstDash val="solid"/>
          </a:ln>
          <a:effectLst/>
        </p:spPr>
        <p:txBody>
          <a:bodyPr rtlCol="0" anchor="ctr"/>
          <a:lstStyle/>
          <a:p>
            <a:pPr algn="ctr">
              <a:defRPr/>
            </a:pPr>
            <a:endParaRPr kumimoji="0" lang="ja-JP" altLang="en-US" b="1" kern="0" smtClean="0">
              <a:solidFill>
                <a:prstClr val="white"/>
              </a:solidFill>
              <a:latin typeface="Times New Roman" panose="02020603050405020304" pitchFamily="18" charset="0"/>
              <a:ea typeface="ＭＳ Ｐゴシック"/>
              <a:cs typeface="Times New Roman" panose="02020603050405020304" pitchFamily="18" charset="0"/>
            </a:endParaRPr>
          </a:p>
        </p:txBody>
      </p:sp>
      <p:sp>
        <p:nvSpPr>
          <p:cNvPr id="62" name="正方形/長方形 61"/>
          <p:cNvSpPr/>
          <p:nvPr/>
        </p:nvSpPr>
        <p:spPr>
          <a:xfrm>
            <a:off x="8604448" y="1692244"/>
            <a:ext cx="45719" cy="1601887"/>
          </a:xfrm>
          <a:prstGeom prst="rect">
            <a:avLst/>
          </a:prstGeom>
          <a:solidFill>
            <a:srgbClr val="4F81BD">
              <a:lumMod val="20000"/>
              <a:lumOff val="80000"/>
            </a:srgbClr>
          </a:solidFill>
          <a:ln w="12700" cap="flat" cmpd="sng" algn="ctr">
            <a:solidFill>
              <a:sysClr val="windowText" lastClr="000000"/>
            </a:solidFill>
            <a:prstDash val="solid"/>
          </a:ln>
          <a:effectLst/>
        </p:spPr>
        <p:txBody>
          <a:bodyPr rtlCol="0" anchor="ctr"/>
          <a:lstStyle/>
          <a:p>
            <a:pPr algn="ctr">
              <a:defRPr/>
            </a:pPr>
            <a:endParaRPr kumimoji="0" lang="ja-JP" altLang="en-US" b="1" kern="0" smtClean="0">
              <a:solidFill>
                <a:prstClr val="white"/>
              </a:solidFill>
              <a:latin typeface="Times New Roman" panose="02020603050405020304" pitchFamily="18" charset="0"/>
              <a:ea typeface="ＭＳ Ｐゴシック"/>
              <a:cs typeface="Times New Roman" panose="02020603050405020304" pitchFamily="18" charset="0"/>
            </a:endParaRPr>
          </a:p>
        </p:txBody>
      </p:sp>
      <p:sp>
        <p:nvSpPr>
          <p:cNvPr id="63" name="二等辺三角形 62"/>
          <p:cNvSpPr/>
          <p:nvPr/>
        </p:nvSpPr>
        <p:spPr>
          <a:xfrm rot="16200000">
            <a:off x="5345435" y="1881628"/>
            <a:ext cx="1881500" cy="1250414"/>
          </a:xfrm>
          <a:prstGeom prst="triangle">
            <a:avLst/>
          </a:prstGeom>
          <a:solidFill>
            <a:srgbClr val="FF0000">
              <a:alpha val="20000"/>
            </a:srgbClr>
          </a:solidFill>
          <a:ln w="12700" cap="flat" cmpd="sng" algn="ctr">
            <a:solidFill>
              <a:srgbClr val="FF0000"/>
            </a:solidFill>
            <a:prstDash val="solid"/>
          </a:ln>
          <a:effectLst/>
        </p:spPr>
        <p:txBody>
          <a:bodyPr rtlCol="0" anchor="ctr"/>
          <a:lstStyle/>
          <a:p>
            <a:pPr algn="ctr">
              <a:defRPr/>
            </a:pPr>
            <a:endParaRPr kumimoji="0" lang="ja-JP" altLang="en-US" b="1" kern="0" smtClean="0">
              <a:solidFill>
                <a:prstClr val="white"/>
              </a:solidFill>
              <a:latin typeface="Times New Roman" panose="02020603050405020304" pitchFamily="18" charset="0"/>
              <a:ea typeface="ＭＳ Ｐゴシック"/>
              <a:cs typeface="Times New Roman" panose="02020603050405020304" pitchFamily="18" charset="0"/>
            </a:endParaRPr>
          </a:p>
        </p:txBody>
      </p:sp>
      <p:sp>
        <p:nvSpPr>
          <p:cNvPr id="66" name="正方形/長方形 65"/>
          <p:cNvSpPr/>
          <p:nvPr/>
        </p:nvSpPr>
        <p:spPr>
          <a:xfrm>
            <a:off x="6146533" y="1926125"/>
            <a:ext cx="1647922" cy="72008"/>
          </a:xfrm>
          <a:prstGeom prst="rect">
            <a:avLst/>
          </a:prstGeom>
          <a:solidFill>
            <a:schemeClr val="accent4"/>
          </a:solidFill>
          <a:ln w="12700" cap="flat" cmpd="sng" algn="ctr">
            <a:solidFill>
              <a:sysClr val="windowText" lastClr="000000"/>
            </a:solidFill>
            <a:prstDash val="solid"/>
          </a:ln>
          <a:effectLst/>
        </p:spPr>
        <p:txBody>
          <a:bodyPr rtlCol="0" anchor="ctr"/>
          <a:lstStyle/>
          <a:p>
            <a:pPr algn="ctr">
              <a:defRPr/>
            </a:pPr>
            <a:endParaRPr kumimoji="0" lang="ja-JP" altLang="en-US" b="1" kern="0" smtClean="0">
              <a:solidFill>
                <a:prstClr val="white"/>
              </a:solidFill>
              <a:latin typeface="Times New Roman" panose="02020603050405020304" pitchFamily="18" charset="0"/>
              <a:ea typeface="ＭＳ Ｐゴシック"/>
              <a:cs typeface="Times New Roman" panose="02020603050405020304" pitchFamily="18" charset="0"/>
            </a:endParaRPr>
          </a:p>
        </p:txBody>
      </p:sp>
      <p:sp>
        <p:nvSpPr>
          <p:cNvPr id="67" name="正方形/長方形 66"/>
          <p:cNvSpPr/>
          <p:nvPr/>
        </p:nvSpPr>
        <p:spPr>
          <a:xfrm>
            <a:off x="6146533" y="3006244"/>
            <a:ext cx="1647922" cy="72008"/>
          </a:xfrm>
          <a:prstGeom prst="rect">
            <a:avLst/>
          </a:prstGeom>
          <a:solidFill>
            <a:schemeClr val="accent4"/>
          </a:solidFill>
          <a:ln w="12700" cap="flat" cmpd="sng" algn="ctr">
            <a:solidFill>
              <a:sysClr val="windowText" lastClr="000000"/>
            </a:solidFill>
            <a:prstDash val="solid"/>
          </a:ln>
          <a:effectLst/>
        </p:spPr>
        <p:txBody>
          <a:bodyPr rtlCol="0" anchor="ctr"/>
          <a:lstStyle/>
          <a:p>
            <a:pPr algn="ctr">
              <a:defRPr/>
            </a:pPr>
            <a:endParaRPr kumimoji="0" lang="ja-JP" altLang="en-US" b="1" kern="0" smtClean="0">
              <a:solidFill>
                <a:prstClr val="white"/>
              </a:solidFill>
              <a:latin typeface="Times New Roman" panose="02020603050405020304" pitchFamily="18" charset="0"/>
              <a:ea typeface="ＭＳ Ｐゴシック"/>
              <a:cs typeface="Times New Roman" panose="02020603050405020304" pitchFamily="18" charset="0"/>
            </a:endParaRPr>
          </a:p>
        </p:txBody>
      </p:sp>
      <p:sp>
        <p:nvSpPr>
          <p:cNvPr id="68" name="二等辺三角形 67"/>
          <p:cNvSpPr/>
          <p:nvPr/>
        </p:nvSpPr>
        <p:spPr>
          <a:xfrm rot="16200000">
            <a:off x="606917" y="2209510"/>
            <a:ext cx="1881500" cy="576064"/>
          </a:xfrm>
          <a:prstGeom prst="triangle">
            <a:avLst/>
          </a:prstGeom>
          <a:solidFill>
            <a:srgbClr val="FFC000">
              <a:alpha val="20000"/>
            </a:srgbClr>
          </a:solidFill>
          <a:ln w="12700" cap="flat" cmpd="sng" algn="ctr">
            <a:solidFill>
              <a:srgbClr val="FFC000"/>
            </a:solidFill>
            <a:prstDash val="solid"/>
          </a:ln>
          <a:effectLst/>
        </p:spPr>
        <p:txBody>
          <a:bodyPr rtlCol="0" anchor="ctr"/>
          <a:lstStyle/>
          <a:p>
            <a:pPr algn="ctr">
              <a:defRPr/>
            </a:pPr>
            <a:endParaRPr kumimoji="0" lang="ja-JP" altLang="en-US" b="1" kern="0" smtClean="0">
              <a:solidFill>
                <a:prstClr val="white"/>
              </a:solidFill>
              <a:latin typeface="Times New Roman" panose="02020603050405020304" pitchFamily="18" charset="0"/>
              <a:ea typeface="ＭＳ Ｐゴシック"/>
              <a:cs typeface="Times New Roman" panose="02020603050405020304" pitchFamily="18" charset="0"/>
            </a:endParaRPr>
          </a:p>
        </p:txBody>
      </p:sp>
      <p:sp>
        <p:nvSpPr>
          <p:cNvPr id="69" name="テキスト ボックス 68"/>
          <p:cNvSpPr txBox="1"/>
          <p:nvPr/>
        </p:nvSpPr>
        <p:spPr>
          <a:xfrm>
            <a:off x="173434" y="2042849"/>
            <a:ext cx="708848" cy="338554"/>
          </a:xfrm>
          <a:prstGeom prst="rect">
            <a:avLst/>
          </a:prstGeom>
          <a:solidFill>
            <a:schemeClr val="bg1"/>
          </a:solidFill>
          <a:ln>
            <a:solidFill>
              <a:schemeClr val="tx1"/>
            </a:solidFill>
          </a:ln>
        </p:spPr>
        <p:txBody>
          <a:bodyPr wrap="none" rtlCol="0">
            <a:spAutoFit/>
          </a:bodyPr>
          <a:lstStyle/>
          <a:p>
            <a:r>
              <a:rPr lang="en-US" altLang="ja-JP" sz="1600" b="1" dirty="0" smtClean="0">
                <a:solidFill>
                  <a:prstClr val="black"/>
                </a:solidFill>
                <a:latin typeface="Times New Roman" panose="02020603050405020304" pitchFamily="18" charset="0"/>
                <a:ea typeface="ＭＳ Ｐゴシック"/>
                <a:cs typeface="Times New Roman" panose="02020603050405020304" pitchFamily="18" charset="0"/>
              </a:rPr>
              <a:t>Beam</a:t>
            </a:r>
            <a:endParaRPr lang="ja-JP" altLang="en-US" sz="1600" b="1" dirty="0">
              <a:solidFill>
                <a:prstClr val="black"/>
              </a:solidFill>
              <a:latin typeface="Times New Roman" panose="02020603050405020304" pitchFamily="18" charset="0"/>
              <a:ea typeface="ＭＳ Ｐゴシック"/>
              <a:cs typeface="Times New Roman" panose="02020603050405020304" pitchFamily="18" charset="0"/>
            </a:endParaRPr>
          </a:p>
        </p:txBody>
      </p:sp>
      <p:sp>
        <p:nvSpPr>
          <p:cNvPr id="70" name="テキスト ボックス 69"/>
          <p:cNvSpPr txBox="1"/>
          <p:nvPr/>
        </p:nvSpPr>
        <p:spPr>
          <a:xfrm>
            <a:off x="467544" y="2708920"/>
            <a:ext cx="770147" cy="338554"/>
          </a:xfrm>
          <a:prstGeom prst="rect">
            <a:avLst/>
          </a:prstGeom>
          <a:solidFill>
            <a:schemeClr val="bg1"/>
          </a:solidFill>
          <a:ln>
            <a:solidFill>
              <a:schemeClr val="tx1"/>
            </a:solidFill>
          </a:ln>
        </p:spPr>
        <p:txBody>
          <a:bodyPr wrap="none" rtlCol="0">
            <a:spAutoFit/>
          </a:bodyPr>
          <a:lstStyle/>
          <a:p>
            <a:r>
              <a:rPr lang="en-US" altLang="ja-JP" sz="1600" b="1" dirty="0" smtClean="0">
                <a:solidFill>
                  <a:prstClr val="black"/>
                </a:solidFill>
                <a:latin typeface="Times New Roman" panose="02020603050405020304" pitchFamily="18" charset="0"/>
                <a:ea typeface="ＭＳ Ｐゴシック"/>
                <a:cs typeface="Times New Roman" panose="02020603050405020304" pitchFamily="18" charset="0"/>
              </a:rPr>
              <a:t>Target</a:t>
            </a:r>
            <a:endParaRPr lang="ja-JP" altLang="en-US" sz="1600" b="1" dirty="0">
              <a:solidFill>
                <a:prstClr val="black"/>
              </a:solidFill>
              <a:latin typeface="Times New Roman" panose="02020603050405020304" pitchFamily="18" charset="0"/>
              <a:ea typeface="ＭＳ Ｐゴシック"/>
              <a:cs typeface="Times New Roman" panose="02020603050405020304" pitchFamily="18" charset="0"/>
            </a:endParaRPr>
          </a:p>
        </p:txBody>
      </p:sp>
      <p:sp>
        <p:nvSpPr>
          <p:cNvPr id="28672" name="テキスト ボックス 28671"/>
          <p:cNvSpPr txBox="1"/>
          <p:nvPr/>
        </p:nvSpPr>
        <p:spPr>
          <a:xfrm>
            <a:off x="3419872" y="764704"/>
            <a:ext cx="1819729" cy="369332"/>
          </a:xfrm>
          <a:prstGeom prst="rect">
            <a:avLst/>
          </a:prstGeom>
          <a:solidFill>
            <a:schemeClr val="bg1"/>
          </a:solidFill>
          <a:ln>
            <a:solidFill>
              <a:schemeClr val="tx1"/>
            </a:solidFill>
          </a:ln>
        </p:spPr>
        <p:txBody>
          <a:bodyPr wrap="none" rtlCol="0">
            <a:spAutoFit/>
          </a:bodyPr>
          <a:lstStyle/>
          <a:p>
            <a:r>
              <a:rPr lang="en-US" altLang="ja-JP" b="1" dirty="0">
                <a:solidFill>
                  <a:srgbClr val="1F497D"/>
                </a:solidFill>
                <a:latin typeface="Times New Roman" panose="02020603050405020304" pitchFamily="18" charset="0"/>
                <a:cs typeface="Times New Roman" panose="02020603050405020304" pitchFamily="18" charset="0"/>
              </a:rPr>
              <a:t>Internal </a:t>
            </a:r>
            <a:r>
              <a:rPr lang="en-US" altLang="ja-JP" b="1" dirty="0" smtClean="0">
                <a:solidFill>
                  <a:srgbClr val="1F497D"/>
                </a:solidFill>
                <a:latin typeface="Times New Roman" panose="02020603050405020304" pitchFamily="18" charset="0"/>
                <a:cs typeface="Times New Roman" panose="02020603050405020304" pitchFamily="18" charset="0"/>
              </a:rPr>
              <a:t>tracker</a:t>
            </a:r>
            <a:endParaRPr lang="ja-JP" altLang="en-US" b="1" dirty="0">
              <a:solidFill>
                <a:srgbClr val="1F497D"/>
              </a:solidFill>
              <a:latin typeface="Times New Roman" panose="02020603050405020304" pitchFamily="18" charset="0"/>
              <a:cs typeface="Times New Roman" panose="02020603050405020304" pitchFamily="18" charset="0"/>
            </a:endParaRPr>
          </a:p>
        </p:txBody>
      </p:sp>
      <p:cxnSp>
        <p:nvCxnSpPr>
          <p:cNvPr id="28675" name="直線矢印コネクタ 28674"/>
          <p:cNvCxnSpPr/>
          <p:nvPr/>
        </p:nvCxnSpPr>
        <p:spPr>
          <a:xfrm flipH="1">
            <a:off x="1763688" y="1170040"/>
            <a:ext cx="2016224" cy="1057475"/>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75" name="直線矢印コネクタ 74"/>
          <p:cNvCxnSpPr/>
          <p:nvPr/>
        </p:nvCxnSpPr>
        <p:spPr>
          <a:xfrm>
            <a:off x="4680012" y="1167668"/>
            <a:ext cx="1265464" cy="75845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7" name="テキスト ボックス 76"/>
          <p:cNvSpPr txBox="1"/>
          <p:nvPr/>
        </p:nvSpPr>
        <p:spPr>
          <a:xfrm>
            <a:off x="6876256" y="3688092"/>
            <a:ext cx="2106282" cy="369332"/>
          </a:xfrm>
          <a:prstGeom prst="rect">
            <a:avLst/>
          </a:prstGeom>
          <a:solidFill>
            <a:schemeClr val="bg1"/>
          </a:solidFill>
          <a:ln>
            <a:solidFill>
              <a:schemeClr val="tx1"/>
            </a:solidFill>
          </a:ln>
        </p:spPr>
        <p:txBody>
          <a:bodyPr wrap="none" rtlCol="0">
            <a:spAutoFit/>
          </a:bodyPr>
          <a:lstStyle/>
          <a:p>
            <a:r>
              <a:rPr lang="en-US" altLang="ja-JP" b="1" dirty="0" smtClean="0">
                <a:solidFill>
                  <a:srgbClr val="1F497D"/>
                </a:solidFill>
                <a:latin typeface="Times New Roman" panose="02020603050405020304" pitchFamily="18" charset="0"/>
                <a:cs typeface="Times New Roman" panose="02020603050405020304" pitchFamily="18" charset="0"/>
              </a:rPr>
              <a:t>Pole PAD TOF wall</a:t>
            </a:r>
            <a:endParaRPr lang="ja-JP" altLang="en-US" b="1" dirty="0">
              <a:solidFill>
                <a:srgbClr val="1F497D"/>
              </a:solidFill>
              <a:latin typeface="Times New Roman" panose="02020603050405020304" pitchFamily="18" charset="0"/>
              <a:cs typeface="Times New Roman" panose="02020603050405020304" pitchFamily="18" charset="0"/>
            </a:endParaRPr>
          </a:p>
        </p:txBody>
      </p:sp>
      <p:cxnSp>
        <p:nvCxnSpPr>
          <p:cNvPr id="78" name="直線矢印コネクタ 77"/>
          <p:cNvCxnSpPr/>
          <p:nvPr/>
        </p:nvCxnSpPr>
        <p:spPr>
          <a:xfrm flipH="1" flipV="1">
            <a:off x="7540717" y="3140968"/>
            <a:ext cx="486151" cy="52087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0" name="直線矢印コネクタ 79"/>
          <p:cNvCxnSpPr/>
          <p:nvPr/>
        </p:nvCxnSpPr>
        <p:spPr>
          <a:xfrm flipH="1" flipV="1">
            <a:off x="7234557" y="2042850"/>
            <a:ext cx="793827" cy="162828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4" name="テキスト ボックス 83"/>
          <p:cNvSpPr txBox="1"/>
          <p:nvPr/>
        </p:nvSpPr>
        <p:spPr>
          <a:xfrm>
            <a:off x="2066569" y="3789040"/>
            <a:ext cx="2433423" cy="369332"/>
          </a:xfrm>
          <a:prstGeom prst="rect">
            <a:avLst/>
          </a:prstGeom>
          <a:solidFill>
            <a:schemeClr val="bg1"/>
          </a:solidFill>
          <a:ln>
            <a:solidFill>
              <a:schemeClr val="tx1"/>
            </a:solidFill>
          </a:ln>
        </p:spPr>
        <p:txBody>
          <a:bodyPr wrap="none" rtlCol="0">
            <a:spAutoFit/>
          </a:bodyPr>
          <a:lstStyle/>
          <a:p>
            <a:r>
              <a:rPr lang="en-US" altLang="ja-JP" b="1" dirty="0" smtClean="0">
                <a:solidFill>
                  <a:srgbClr val="1F497D"/>
                </a:solidFill>
                <a:latin typeface="Times New Roman" panose="02020603050405020304" pitchFamily="18" charset="0"/>
                <a:cs typeface="Times New Roman" panose="02020603050405020304" pitchFamily="18" charset="0"/>
              </a:rPr>
              <a:t>Surrounding TOF wall</a:t>
            </a:r>
            <a:endParaRPr lang="ja-JP" altLang="en-US" b="1" dirty="0">
              <a:solidFill>
                <a:srgbClr val="1F497D"/>
              </a:solidFill>
              <a:latin typeface="Times New Roman" panose="02020603050405020304" pitchFamily="18" charset="0"/>
              <a:cs typeface="Times New Roman" panose="02020603050405020304" pitchFamily="18" charset="0"/>
            </a:endParaRPr>
          </a:p>
        </p:txBody>
      </p:sp>
      <p:cxnSp>
        <p:nvCxnSpPr>
          <p:cNvPr id="85" name="直線矢印コネクタ 84"/>
          <p:cNvCxnSpPr/>
          <p:nvPr/>
        </p:nvCxnSpPr>
        <p:spPr>
          <a:xfrm flipH="1" flipV="1">
            <a:off x="1979712" y="1854116"/>
            <a:ext cx="720081" cy="1930032"/>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8" name="直線矢印コネクタ 87"/>
          <p:cNvCxnSpPr/>
          <p:nvPr/>
        </p:nvCxnSpPr>
        <p:spPr>
          <a:xfrm flipH="1" flipV="1">
            <a:off x="2066569" y="3330280"/>
            <a:ext cx="633223" cy="453868"/>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94" name="テキスト ボックス 93"/>
          <p:cNvSpPr txBox="1"/>
          <p:nvPr/>
        </p:nvSpPr>
        <p:spPr>
          <a:xfrm>
            <a:off x="6228184" y="3140968"/>
            <a:ext cx="1409360" cy="369332"/>
          </a:xfrm>
          <a:prstGeom prst="rect">
            <a:avLst/>
          </a:prstGeom>
          <a:noFill/>
        </p:spPr>
        <p:txBody>
          <a:bodyPr wrap="none" rtlCol="0">
            <a:spAutoFit/>
          </a:bodyPr>
          <a:lstStyle/>
          <a:p>
            <a:r>
              <a:rPr lang="en-US" altLang="ja-JP" b="1" dirty="0" smtClean="0">
                <a:solidFill>
                  <a:prstClr val="black"/>
                </a:solidFill>
                <a:latin typeface="Times New Roman" panose="02020603050405020304" pitchFamily="18" charset="0"/>
                <a:ea typeface="ＭＳ Ｐゴシック"/>
                <a:cs typeface="Times New Roman" panose="02020603050405020304" pitchFamily="18" charset="0"/>
              </a:rPr>
              <a:t>Magnet pole</a:t>
            </a:r>
            <a:endParaRPr lang="ja-JP" altLang="en-US" b="1" dirty="0">
              <a:solidFill>
                <a:prstClr val="black"/>
              </a:solidFill>
              <a:latin typeface="Times New Roman" panose="02020603050405020304" pitchFamily="18" charset="0"/>
              <a:ea typeface="ＭＳ Ｐゴシック"/>
              <a:cs typeface="Times New Roman" panose="02020603050405020304" pitchFamily="18" charset="0"/>
            </a:endParaRPr>
          </a:p>
        </p:txBody>
      </p:sp>
    </p:spTree>
    <p:extLst>
      <p:ext uri="{BB962C8B-B14F-4D97-AF65-F5344CB8AC3E}">
        <p14:creationId xmlns:p14="http://schemas.microsoft.com/office/powerpoint/2010/main" val="7844238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60638" y="-11734"/>
            <a:ext cx="8807680" cy="6869734"/>
          </a:xfrm>
          <a:prstGeom prst="rect">
            <a:avLst/>
          </a:prstGeom>
        </p:spPr>
      </p:pic>
    </p:spTree>
    <p:extLst>
      <p:ext uri="{BB962C8B-B14F-4D97-AF65-F5344CB8AC3E}">
        <p14:creationId xmlns:p14="http://schemas.microsoft.com/office/powerpoint/2010/main" val="337816977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166541" y="0"/>
            <a:ext cx="8810917" cy="6858000"/>
          </a:xfrm>
          <a:prstGeom prst="rect">
            <a:avLst/>
          </a:prstGeom>
        </p:spPr>
      </p:pic>
    </p:spTree>
    <p:extLst>
      <p:ext uri="{BB962C8B-B14F-4D97-AF65-F5344CB8AC3E}">
        <p14:creationId xmlns:p14="http://schemas.microsoft.com/office/powerpoint/2010/main" val="36969096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pPr>
              <a:defRPr/>
            </a:pPr>
            <a:fld id="{8D2EEB9A-094D-4D65-8868-4E3114C651C9}" type="slidenum">
              <a:rPr lang="ja-JP" altLang="en-US" smtClean="0">
                <a:solidFill>
                  <a:prstClr val="black">
                    <a:tint val="75000"/>
                  </a:prstClr>
                </a:solidFill>
              </a:rPr>
              <a:pPr>
                <a:defRPr/>
              </a:pPr>
              <a:t>9</a:t>
            </a:fld>
            <a:endParaRPr lang="ja-JP" altLang="en-US">
              <a:solidFill>
                <a:prstClr val="black">
                  <a:tint val="75000"/>
                </a:prstClr>
              </a:solidFill>
            </a:endParaRPr>
          </a:p>
        </p:txBody>
      </p:sp>
      <p:grpSp>
        <p:nvGrpSpPr>
          <p:cNvPr id="2" name="グループ化 38"/>
          <p:cNvGrpSpPr/>
          <p:nvPr/>
        </p:nvGrpSpPr>
        <p:grpSpPr>
          <a:xfrm>
            <a:off x="-880170" y="2423442"/>
            <a:ext cx="9086850" cy="3453830"/>
            <a:chOff x="0" y="3404170"/>
            <a:chExt cx="9086850" cy="3453830"/>
          </a:xfrm>
          <a:scene3d>
            <a:camera prst="perspectiveFront">
              <a:rot lat="20700000" lon="2940000" rev="18900000"/>
            </a:camera>
            <a:lightRig rig="threePt" dir="t"/>
          </a:scene3d>
        </p:grpSpPr>
        <p:pic>
          <p:nvPicPr>
            <p:cNvPr id="65" name="Picture 2"/>
            <p:cNvPicPr>
              <a:picLocks noChangeAspect="1" noChangeArrowheads="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blip>
            <a:srcRect t="5898"/>
            <a:stretch>
              <a:fillRect/>
            </a:stretch>
          </p:blipFill>
          <p:spPr bwMode="auto">
            <a:xfrm>
              <a:off x="0" y="3404170"/>
              <a:ext cx="9086850" cy="3453830"/>
            </a:xfrm>
            <a:prstGeom prst="rect">
              <a:avLst/>
            </a:prstGeom>
            <a:solidFill>
              <a:schemeClr val="tx1"/>
            </a:solidFill>
            <a:ln w="9525">
              <a:noFill/>
              <a:miter lim="800000"/>
              <a:headEnd/>
              <a:tailEnd/>
            </a:ln>
          </p:spPr>
        </p:pic>
        <p:grpSp>
          <p:nvGrpSpPr>
            <p:cNvPr id="3" name="グループ化 51"/>
            <p:cNvGrpSpPr/>
            <p:nvPr/>
          </p:nvGrpSpPr>
          <p:grpSpPr>
            <a:xfrm>
              <a:off x="836762" y="3873381"/>
              <a:ext cx="7384212" cy="1198951"/>
              <a:chOff x="836762" y="3873381"/>
              <a:chExt cx="7384212" cy="1198951"/>
            </a:xfrm>
          </p:grpSpPr>
          <p:sp>
            <p:nvSpPr>
              <p:cNvPr id="83" name="フリーフォーム 82"/>
              <p:cNvSpPr/>
              <p:nvPr/>
            </p:nvSpPr>
            <p:spPr>
              <a:xfrm>
                <a:off x="836762" y="3942272"/>
                <a:ext cx="7384212" cy="1130060"/>
              </a:xfrm>
              <a:custGeom>
                <a:avLst/>
                <a:gdLst>
                  <a:gd name="connsiteX0" fmla="*/ 0 w 7384212"/>
                  <a:gd name="connsiteY0" fmla="*/ 0 h 1130060"/>
                  <a:gd name="connsiteX1" fmla="*/ 4201064 w 7384212"/>
                  <a:gd name="connsiteY1" fmla="*/ 336430 h 1130060"/>
                  <a:gd name="connsiteX2" fmla="*/ 4701396 w 7384212"/>
                  <a:gd name="connsiteY2" fmla="*/ 405441 h 1130060"/>
                  <a:gd name="connsiteX3" fmla="*/ 5633049 w 7384212"/>
                  <a:gd name="connsiteY3" fmla="*/ 603849 h 1130060"/>
                  <a:gd name="connsiteX4" fmla="*/ 7384212 w 7384212"/>
                  <a:gd name="connsiteY4" fmla="*/ 1130060 h 1130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4212" h="1130060">
                    <a:moveTo>
                      <a:pt x="0" y="0"/>
                    </a:moveTo>
                    <a:lnTo>
                      <a:pt x="4201064" y="336430"/>
                    </a:lnTo>
                    <a:lnTo>
                      <a:pt x="4701396" y="405441"/>
                    </a:lnTo>
                    <a:lnTo>
                      <a:pt x="5633049" y="603849"/>
                    </a:lnTo>
                    <a:lnTo>
                      <a:pt x="7384212" y="113006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ja-JP" altLang="en-US">
                  <a:solidFill>
                    <a:prstClr val="black"/>
                  </a:solidFill>
                </a:endParaRPr>
              </a:p>
            </p:txBody>
          </p:sp>
          <p:sp>
            <p:nvSpPr>
              <p:cNvPr id="84" name="正方形/長方形 83"/>
              <p:cNvSpPr/>
              <p:nvPr/>
            </p:nvSpPr>
            <p:spPr>
              <a:xfrm rot="300000">
                <a:off x="4428226" y="4191000"/>
                <a:ext cx="152400" cy="76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white"/>
                  </a:solidFill>
                </a:endParaRPr>
              </a:p>
            </p:txBody>
          </p:sp>
          <p:sp>
            <p:nvSpPr>
              <p:cNvPr id="85" name="正方形/長方形 84"/>
              <p:cNvSpPr/>
              <p:nvPr/>
            </p:nvSpPr>
            <p:spPr>
              <a:xfrm rot="300000">
                <a:off x="4627917" y="4214749"/>
                <a:ext cx="152400" cy="76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white"/>
                  </a:solidFill>
                </a:endParaRPr>
              </a:p>
            </p:txBody>
          </p:sp>
          <p:sp>
            <p:nvSpPr>
              <p:cNvPr id="86" name="正方形/長方形 85"/>
              <p:cNvSpPr/>
              <p:nvPr/>
            </p:nvSpPr>
            <p:spPr>
              <a:xfrm rot="300000">
                <a:off x="3181551" y="4096853"/>
                <a:ext cx="152400" cy="76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white"/>
                  </a:solidFill>
                </a:endParaRPr>
              </a:p>
            </p:txBody>
          </p:sp>
          <p:sp>
            <p:nvSpPr>
              <p:cNvPr id="87" name="正方形/長方形 86"/>
              <p:cNvSpPr/>
              <p:nvPr/>
            </p:nvSpPr>
            <p:spPr>
              <a:xfrm rot="300000">
                <a:off x="3368455" y="4112671"/>
                <a:ext cx="152400" cy="76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white"/>
                  </a:solidFill>
                </a:endParaRPr>
              </a:p>
            </p:txBody>
          </p:sp>
          <p:sp>
            <p:nvSpPr>
              <p:cNvPr id="88" name="正方形/長方形 87"/>
              <p:cNvSpPr/>
              <p:nvPr/>
            </p:nvSpPr>
            <p:spPr>
              <a:xfrm rot="300000">
                <a:off x="1104419" y="3933892"/>
                <a:ext cx="108000" cy="76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white"/>
                  </a:solidFill>
                </a:endParaRPr>
              </a:p>
            </p:txBody>
          </p:sp>
          <p:sp>
            <p:nvSpPr>
              <p:cNvPr id="89" name="正方形/長方形 88"/>
              <p:cNvSpPr/>
              <p:nvPr/>
            </p:nvSpPr>
            <p:spPr>
              <a:xfrm rot="300000">
                <a:off x="1248193" y="3949710"/>
                <a:ext cx="108000" cy="76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white"/>
                  </a:solidFill>
                </a:endParaRPr>
              </a:p>
            </p:txBody>
          </p:sp>
          <p:sp>
            <p:nvSpPr>
              <p:cNvPr id="90" name="正方形/長方形 89"/>
              <p:cNvSpPr/>
              <p:nvPr/>
            </p:nvSpPr>
            <p:spPr>
              <a:xfrm rot="300000">
                <a:off x="2711812" y="4060414"/>
                <a:ext cx="108000" cy="762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white"/>
                  </a:solidFill>
                </a:endParaRPr>
              </a:p>
            </p:txBody>
          </p:sp>
          <p:sp>
            <p:nvSpPr>
              <p:cNvPr id="91" name="正方形/長方形 90"/>
              <p:cNvSpPr/>
              <p:nvPr/>
            </p:nvSpPr>
            <p:spPr>
              <a:xfrm rot="300000">
                <a:off x="3601768" y="4119362"/>
                <a:ext cx="108000" cy="762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white"/>
                  </a:solidFill>
                </a:endParaRPr>
              </a:p>
            </p:txBody>
          </p:sp>
          <p:sp>
            <p:nvSpPr>
              <p:cNvPr id="92" name="正方形/長方形 91"/>
              <p:cNvSpPr/>
              <p:nvPr/>
            </p:nvSpPr>
            <p:spPr>
              <a:xfrm rot="300000">
                <a:off x="4041716" y="4162492"/>
                <a:ext cx="108000" cy="762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white"/>
                  </a:solidFill>
                </a:endParaRPr>
              </a:p>
            </p:txBody>
          </p:sp>
          <p:sp>
            <p:nvSpPr>
              <p:cNvPr id="93" name="正方形/長方形 92"/>
              <p:cNvSpPr/>
              <p:nvPr/>
            </p:nvSpPr>
            <p:spPr>
              <a:xfrm rot="360000">
                <a:off x="4976998" y="4246669"/>
                <a:ext cx="126000" cy="762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white"/>
                  </a:solidFill>
                </a:endParaRPr>
              </a:p>
            </p:txBody>
          </p:sp>
          <p:sp>
            <p:nvSpPr>
              <p:cNvPr id="94" name="正方形/長方形 93"/>
              <p:cNvSpPr/>
              <p:nvPr/>
            </p:nvSpPr>
            <p:spPr>
              <a:xfrm rot="420000">
                <a:off x="5211116" y="4273577"/>
                <a:ext cx="126000" cy="762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white"/>
                  </a:solidFill>
                </a:endParaRPr>
              </a:p>
            </p:txBody>
          </p:sp>
          <p:sp>
            <p:nvSpPr>
              <p:cNvPr id="95" name="正方形/長方形 94"/>
              <p:cNvSpPr/>
              <p:nvPr/>
            </p:nvSpPr>
            <p:spPr>
              <a:xfrm rot="480000">
                <a:off x="5462486" y="4309111"/>
                <a:ext cx="126000" cy="762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white"/>
                  </a:solidFill>
                </a:endParaRPr>
              </a:p>
            </p:txBody>
          </p:sp>
          <p:sp>
            <p:nvSpPr>
              <p:cNvPr id="96" name="正方形/長方形 95"/>
              <p:cNvSpPr/>
              <p:nvPr/>
            </p:nvSpPr>
            <p:spPr>
              <a:xfrm rot="420000">
                <a:off x="5363028" y="4288229"/>
                <a:ext cx="90000" cy="76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white"/>
                  </a:solidFill>
                </a:endParaRPr>
              </a:p>
            </p:txBody>
          </p:sp>
          <p:sp>
            <p:nvSpPr>
              <p:cNvPr id="97" name="正方形/長方形 96"/>
              <p:cNvSpPr/>
              <p:nvPr/>
            </p:nvSpPr>
            <p:spPr>
              <a:xfrm rot="540000">
                <a:off x="5731308" y="4358480"/>
                <a:ext cx="108000" cy="76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white"/>
                  </a:solidFill>
                </a:endParaRPr>
              </a:p>
            </p:txBody>
          </p:sp>
          <p:sp>
            <p:nvSpPr>
              <p:cNvPr id="98" name="正方形/長方形 97"/>
              <p:cNvSpPr/>
              <p:nvPr/>
            </p:nvSpPr>
            <p:spPr>
              <a:xfrm rot="540000">
                <a:off x="5913873" y="4401600"/>
                <a:ext cx="108000" cy="76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white"/>
                  </a:solidFill>
                </a:endParaRPr>
              </a:p>
            </p:txBody>
          </p:sp>
          <p:sp>
            <p:nvSpPr>
              <p:cNvPr id="99" name="正方形/長方形 98"/>
              <p:cNvSpPr/>
              <p:nvPr/>
            </p:nvSpPr>
            <p:spPr>
              <a:xfrm rot="480000">
                <a:off x="6032119" y="4421735"/>
                <a:ext cx="36000" cy="76200"/>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white"/>
                  </a:solidFill>
                </a:endParaRPr>
              </a:p>
            </p:txBody>
          </p:sp>
          <p:sp>
            <p:nvSpPr>
              <p:cNvPr id="100" name="正方形/長方形 99"/>
              <p:cNvSpPr/>
              <p:nvPr/>
            </p:nvSpPr>
            <p:spPr>
              <a:xfrm rot="480000">
                <a:off x="5860776" y="4380039"/>
                <a:ext cx="36000" cy="76200"/>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white"/>
                  </a:solidFill>
                </a:endParaRPr>
              </a:p>
            </p:txBody>
          </p:sp>
          <p:sp>
            <p:nvSpPr>
              <p:cNvPr id="101" name="正方形/長方形 100"/>
              <p:cNvSpPr/>
              <p:nvPr/>
            </p:nvSpPr>
            <p:spPr>
              <a:xfrm rot="360000">
                <a:off x="4809794" y="4227639"/>
                <a:ext cx="36000" cy="76200"/>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white"/>
                  </a:solidFill>
                </a:endParaRPr>
              </a:p>
            </p:txBody>
          </p:sp>
          <p:sp>
            <p:nvSpPr>
              <p:cNvPr id="102" name="正方形/長方形 101"/>
              <p:cNvSpPr/>
              <p:nvPr/>
            </p:nvSpPr>
            <p:spPr>
              <a:xfrm rot="600000">
                <a:off x="6335471" y="4478621"/>
                <a:ext cx="126000" cy="108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white"/>
                  </a:solidFill>
                </a:endParaRPr>
              </a:p>
            </p:txBody>
          </p:sp>
          <p:sp>
            <p:nvSpPr>
              <p:cNvPr id="103" name="正方形/長方形 102"/>
              <p:cNvSpPr/>
              <p:nvPr/>
            </p:nvSpPr>
            <p:spPr>
              <a:xfrm rot="720000">
                <a:off x="6476046" y="4504991"/>
                <a:ext cx="126000" cy="108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white"/>
                  </a:solidFill>
                </a:endParaRPr>
              </a:p>
            </p:txBody>
          </p:sp>
          <p:sp>
            <p:nvSpPr>
              <p:cNvPr id="104" name="正方形/長方形 103"/>
              <p:cNvSpPr/>
              <p:nvPr/>
            </p:nvSpPr>
            <p:spPr>
              <a:xfrm rot="840000">
                <a:off x="6743412" y="4605524"/>
                <a:ext cx="115200" cy="76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white"/>
                  </a:solidFill>
                </a:endParaRPr>
              </a:p>
            </p:txBody>
          </p:sp>
          <p:sp>
            <p:nvSpPr>
              <p:cNvPr id="105" name="正方形/長方形 104"/>
              <p:cNvSpPr/>
              <p:nvPr/>
            </p:nvSpPr>
            <p:spPr>
              <a:xfrm rot="840000">
                <a:off x="6872367" y="4640372"/>
                <a:ext cx="115200" cy="76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white"/>
                  </a:solidFill>
                </a:endParaRPr>
              </a:p>
            </p:txBody>
          </p:sp>
          <p:sp>
            <p:nvSpPr>
              <p:cNvPr id="106" name="正方形/長方形 105"/>
              <p:cNvSpPr/>
              <p:nvPr/>
            </p:nvSpPr>
            <p:spPr>
              <a:xfrm rot="900000">
                <a:off x="7028380" y="4666017"/>
                <a:ext cx="126000" cy="108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white"/>
                  </a:solidFill>
                </a:endParaRPr>
              </a:p>
            </p:txBody>
          </p:sp>
          <p:sp>
            <p:nvSpPr>
              <p:cNvPr id="107" name="正方形/長方形 106"/>
              <p:cNvSpPr/>
              <p:nvPr/>
            </p:nvSpPr>
            <p:spPr>
              <a:xfrm rot="1020000">
                <a:off x="7854811" y="4946039"/>
                <a:ext cx="115200" cy="76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white"/>
                  </a:solidFill>
                </a:endParaRPr>
              </a:p>
            </p:txBody>
          </p:sp>
          <p:sp>
            <p:nvSpPr>
              <p:cNvPr id="108" name="正方形/長方形 107"/>
              <p:cNvSpPr/>
              <p:nvPr/>
            </p:nvSpPr>
            <p:spPr>
              <a:xfrm rot="1020000">
                <a:off x="7584967" y="4863500"/>
                <a:ext cx="115200" cy="76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white"/>
                  </a:solidFill>
                </a:endParaRPr>
              </a:p>
            </p:txBody>
          </p:sp>
          <p:sp>
            <p:nvSpPr>
              <p:cNvPr id="109" name="正方形/長方形 108"/>
              <p:cNvSpPr/>
              <p:nvPr/>
            </p:nvSpPr>
            <p:spPr>
              <a:xfrm rot="300000">
                <a:off x="867903" y="3873381"/>
                <a:ext cx="108000" cy="144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white"/>
                  </a:solidFill>
                </a:endParaRPr>
              </a:p>
            </p:txBody>
          </p:sp>
        </p:grpSp>
        <p:grpSp>
          <p:nvGrpSpPr>
            <p:cNvPr id="5" name="グループ化 69"/>
            <p:cNvGrpSpPr/>
            <p:nvPr/>
          </p:nvGrpSpPr>
          <p:grpSpPr>
            <a:xfrm>
              <a:off x="8004800" y="4901861"/>
              <a:ext cx="482049" cy="404084"/>
              <a:chOff x="8004800" y="4901861"/>
              <a:chExt cx="482049" cy="404084"/>
            </a:xfrm>
          </p:grpSpPr>
          <p:sp>
            <p:nvSpPr>
              <p:cNvPr id="68" name="正方形/長方形 67"/>
              <p:cNvSpPr/>
              <p:nvPr/>
            </p:nvSpPr>
            <p:spPr>
              <a:xfrm rot="1020000">
                <a:off x="8103036" y="4902193"/>
                <a:ext cx="241200" cy="354096"/>
              </a:xfrm>
              <a:prstGeom prst="rect">
                <a:avLst/>
              </a:prstGeom>
              <a:noFill/>
              <a:ln w="19050">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white"/>
                  </a:solidFill>
                </a:endParaRPr>
              </a:p>
            </p:txBody>
          </p:sp>
          <p:sp>
            <p:nvSpPr>
              <p:cNvPr id="69" name="正方形/長方形 68"/>
              <p:cNvSpPr/>
              <p:nvPr/>
            </p:nvSpPr>
            <p:spPr>
              <a:xfrm rot="1020000">
                <a:off x="8162061" y="4969189"/>
                <a:ext cx="133200" cy="216000"/>
              </a:xfrm>
              <a:prstGeom prst="rect">
                <a:avLst/>
              </a:prstGeom>
              <a:no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white"/>
                  </a:solidFill>
                </a:endParaRPr>
              </a:p>
            </p:txBody>
          </p:sp>
          <p:sp>
            <p:nvSpPr>
              <p:cNvPr id="70" name="正方形/長方形 69"/>
              <p:cNvSpPr/>
              <p:nvPr/>
            </p:nvSpPr>
            <p:spPr>
              <a:xfrm rot="1020000">
                <a:off x="8142838" y="4901861"/>
                <a:ext cx="241200" cy="72000"/>
              </a:xfrm>
              <a:prstGeom prst="rect">
                <a:avLst/>
              </a:prstGeom>
              <a:solidFill>
                <a:srgbClr val="0000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white"/>
                  </a:solidFill>
                </a:endParaRPr>
              </a:p>
            </p:txBody>
          </p:sp>
          <p:sp>
            <p:nvSpPr>
              <p:cNvPr id="71" name="正方形/長方形 70"/>
              <p:cNvSpPr/>
              <p:nvPr/>
            </p:nvSpPr>
            <p:spPr>
              <a:xfrm rot="1020000">
                <a:off x="8056578" y="5172157"/>
                <a:ext cx="241200" cy="72000"/>
              </a:xfrm>
              <a:prstGeom prst="rect">
                <a:avLst/>
              </a:prstGeom>
              <a:solidFill>
                <a:srgbClr val="0000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white"/>
                  </a:solidFill>
                </a:endParaRPr>
              </a:p>
            </p:txBody>
          </p:sp>
          <p:sp>
            <p:nvSpPr>
              <p:cNvPr id="72" name="円/楕円 71"/>
              <p:cNvSpPr>
                <a:spLocks noChangeAspect="1"/>
              </p:cNvSpPr>
              <p:nvPr/>
            </p:nvSpPr>
            <p:spPr>
              <a:xfrm>
                <a:off x="8153400" y="5004756"/>
                <a:ext cx="140208" cy="140208"/>
              </a:xfrm>
              <a:prstGeom prst="ellips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white"/>
                  </a:solidFill>
                </a:endParaRPr>
              </a:p>
            </p:txBody>
          </p:sp>
          <p:sp>
            <p:nvSpPr>
              <p:cNvPr id="73" name="正方形/長方形 72"/>
              <p:cNvSpPr/>
              <p:nvPr/>
            </p:nvSpPr>
            <p:spPr>
              <a:xfrm rot="1020000">
                <a:off x="8031284" y="5004435"/>
                <a:ext cx="72000" cy="36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white"/>
                  </a:solidFill>
                </a:endParaRPr>
              </a:p>
            </p:txBody>
          </p:sp>
          <p:cxnSp>
            <p:nvCxnSpPr>
              <p:cNvPr id="74" name="直線コネクタ 73"/>
              <p:cNvCxnSpPr/>
              <p:nvPr/>
            </p:nvCxnSpPr>
            <p:spPr>
              <a:xfrm rot="1020000">
                <a:off x="8327401" y="5007229"/>
                <a:ext cx="0" cy="216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rot="1020000">
                <a:off x="8362413" y="5006443"/>
                <a:ext cx="0" cy="252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rot="5400000">
                <a:off x="8233799" y="5093782"/>
                <a:ext cx="0" cy="144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rot="7440000">
                <a:off x="8284348" y="4925564"/>
                <a:ext cx="0" cy="144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rot="1020000">
                <a:off x="8172958" y="4989222"/>
                <a:ext cx="0" cy="1440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p:nvPr/>
            </p:nvCxnSpPr>
            <p:spPr>
              <a:xfrm rot="1020000">
                <a:off x="8145040" y="4989646"/>
                <a:ext cx="0" cy="1260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rot="1020000">
                <a:off x="8119753" y="4981837"/>
                <a:ext cx="0" cy="1080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rot="1020000">
                <a:off x="8004800" y="4966189"/>
                <a:ext cx="0" cy="720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82" name="正方形/長方形 81"/>
              <p:cNvSpPr/>
              <p:nvPr/>
            </p:nvSpPr>
            <p:spPr>
              <a:xfrm rot="1020000">
                <a:off x="8396849" y="5001145"/>
                <a:ext cx="90000" cy="304800"/>
              </a:xfrm>
              <a:prstGeom prst="rect">
                <a:avLst/>
              </a:prstGeom>
              <a:solidFill>
                <a:srgbClr val="00CCFF"/>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white"/>
                  </a:solidFill>
                </a:endParaRPr>
              </a:p>
            </p:txBody>
          </p:sp>
        </p:grpSp>
      </p:grpSp>
      <p:sp>
        <p:nvSpPr>
          <p:cNvPr id="110" name="タイトル 1"/>
          <p:cNvSpPr txBox="1">
            <a:spLocks/>
          </p:cNvSpPr>
          <p:nvPr/>
        </p:nvSpPr>
        <p:spPr>
          <a:xfrm>
            <a:off x="179512" y="13246"/>
            <a:ext cx="8748464" cy="679450"/>
          </a:xfrm>
          <a:prstGeom prst="rect">
            <a:avLst/>
          </a:prstGeom>
        </p:spPr>
        <p:txBody>
          <a:bodyPr/>
          <a:lstStyle/>
          <a:p>
            <a:pPr algn="ctr">
              <a:spcBef>
                <a:spcPct val="0"/>
              </a:spcBef>
              <a:defRPr/>
            </a:pPr>
            <a:r>
              <a:rPr lang="en-US" altLang="ja-JP" sz="3600" dirty="0" smtClean="0">
                <a:solidFill>
                  <a:prstClr val="white"/>
                </a:solidFill>
                <a:latin typeface="HGPｺﾞｼｯｸE" pitchFamily="50" charset="-128"/>
              </a:rPr>
              <a:t>High-res., High-momentum Beam Line</a:t>
            </a:r>
            <a:endParaRPr lang="ja-JP" altLang="en-US" sz="3600" dirty="0" smtClean="0">
              <a:solidFill>
                <a:prstClr val="white"/>
              </a:solidFill>
              <a:latin typeface="HGPｺﾞｼｯｸE" pitchFamily="50" charset="-128"/>
            </a:endParaRPr>
          </a:p>
        </p:txBody>
      </p:sp>
      <p:sp>
        <p:nvSpPr>
          <p:cNvPr id="111" name="テキスト ボックス 4"/>
          <p:cNvSpPr txBox="1"/>
          <p:nvPr/>
        </p:nvSpPr>
        <p:spPr>
          <a:xfrm>
            <a:off x="241873" y="1497172"/>
            <a:ext cx="1479892" cy="646331"/>
          </a:xfrm>
          <a:prstGeom prst="rect">
            <a:avLst/>
          </a:prstGeom>
          <a:solidFill>
            <a:schemeClr val="bg1">
              <a:lumMod val="95000"/>
            </a:schemeClr>
          </a:solidFill>
        </p:spPr>
        <p:txBody>
          <a:bodyPr wrap="none">
            <a:spAutoFit/>
          </a:bodyPr>
          <a:lstStyle/>
          <a:p>
            <a:pPr fontAlgn="base">
              <a:spcBef>
                <a:spcPct val="0"/>
              </a:spcBef>
              <a:spcAft>
                <a:spcPct val="0"/>
              </a:spcAft>
              <a:defRPr/>
            </a:pPr>
            <a:r>
              <a:rPr lang="en-US" altLang="ja-JP" dirty="0">
                <a:solidFill>
                  <a:prstClr val="black"/>
                </a:solidFill>
                <a:latin typeface="Arial" charset="0"/>
                <a:cs typeface="ＭＳ Ｐゴシック" charset="0"/>
              </a:rPr>
              <a:t>30 </a:t>
            </a:r>
            <a:r>
              <a:rPr lang="en-US" altLang="ja-JP" dirty="0" err="1">
                <a:solidFill>
                  <a:prstClr val="black"/>
                </a:solidFill>
                <a:latin typeface="Arial" charset="0"/>
                <a:cs typeface="ＭＳ Ｐゴシック" charset="0"/>
              </a:rPr>
              <a:t>GeV</a:t>
            </a:r>
            <a:r>
              <a:rPr lang="en-US" altLang="ja-JP" dirty="0">
                <a:solidFill>
                  <a:prstClr val="black"/>
                </a:solidFill>
                <a:latin typeface="Arial" charset="0"/>
                <a:cs typeface="ＭＳ Ｐゴシック" charset="0"/>
              </a:rPr>
              <a:t> </a:t>
            </a:r>
            <a:endParaRPr lang="en-US" altLang="ja-JP" dirty="0" smtClean="0">
              <a:solidFill>
                <a:prstClr val="black"/>
              </a:solidFill>
              <a:latin typeface="Arial" charset="0"/>
              <a:cs typeface="ＭＳ Ｐゴシック" charset="0"/>
            </a:endParaRPr>
          </a:p>
          <a:p>
            <a:pPr fontAlgn="base">
              <a:spcBef>
                <a:spcPct val="0"/>
              </a:spcBef>
              <a:spcAft>
                <a:spcPct val="0"/>
              </a:spcAft>
              <a:defRPr/>
            </a:pPr>
            <a:r>
              <a:rPr lang="en-US" altLang="ja-JP" dirty="0" smtClean="0">
                <a:solidFill>
                  <a:prstClr val="black"/>
                </a:solidFill>
                <a:latin typeface="Arial" charset="0"/>
                <a:cs typeface="ＭＳ Ｐゴシック" charset="0"/>
              </a:rPr>
              <a:t>proton beam</a:t>
            </a:r>
            <a:endParaRPr lang="ja-JP" altLang="en-US" dirty="0">
              <a:solidFill>
                <a:prstClr val="black"/>
              </a:solidFill>
              <a:latin typeface="Arial" charset="0"/>
              <a:cs typeface="ＭＳ Ｐゴシック" charset="0"/>
            </a:endParaRPr>
          </a:p>
        </p:txBody>
      </p:sp>
      <p:sp>
        <p:nvSpPr>
          <p:cNvPr id="112" name="テキスト ボックス 111"/>
          <p:cNvSpPr txBox="1"/>
          <p:nvPr/>
        </p:nvSpPr>
        <p:spPr>
          <a:xfrm>
            <a:off x="269415" y="2254641"/>
            <a:ext cx="1287532" cy="646331"/>
          </a:xfrm>
          <a:prstGeom prst="rect">
            <a:avLst/>
          </a:prstGeom>
          <a:solidFill>
            <a:schemeClr val="bg1">
              <a:lumMod val="95000"/>
            </a:schemeClr>
          </a:solidFill>
        </p:spPr>
        <p:txBody>
          <a:bodyPr wrap="none">
            <a:spAutoFit/>
          </a:bodyPr>
          <a:lstStyle/>
          <a:p>
            <a:pPr algn="r" fontAlgn="base">
              <a:spcBef>
                <a:spcPct val="0"/>
              </a:spcBef>
              <a:spcAft>
                <a:spcPct val="0"/>
              </a:spcAft>
              <a:defRPr/>
            </a:pPr>
            <a:r>
              <a:rPr lang="en-US" altLang="ja-JP" dirty="0" smtClean="0">
                <a:solidFill>
                  <a:prstClr val="black"/>
                </a:solidFill>
                <a:latin typeface="Arial" charset="0"/>
                <a:cs typeface="ＭＳ Ｐゴシック" charset="0"/>
              </a:rPr>
              <a:t>Production</a:t>
            </a:r>
          </a:p>
          <a:p>
            <a:pPr algn="r" fontAlgn="base">
              <a:spcBef>
                <a:spcPct val="0"/>
              </a:spcBef>
              <a:spcAft>
                <a:spcPct val="0"/>
              </a:spcAft>
              <a:defRPr/>
            </a:pPr>
            <a:r>
              <a:rPr lang="en-US" altLang="ja-JP" dirty="0" smtClean="0">
                <a:solidFill>
                  <a:prstClr val="black"/>
                </a:solidFill>
                <a:latin typeface="Arial" charset="0"/>
                <a:cs typeface="ＭＳ Ｐゴシック" charset="0"/>
              </a:rPr>
              <a:t>Target</a:t>
            </a:r>
            <a:endParaRPr lang="ja-JP" altLang="en-US" dirty="0">
              <a:solidFill>
                <a:prstClr val="black"/>
              </a:solidFill>
              <a:latin typeface="Arial" charset="0"/>
              <a:cs typeface="ＭＳ Ｐゴシック" charset="0"/>
            </a:endParaRPr>
          </a:p>
        </p:txBody>
      </p:sp>
      <p:cxnSp>
        <p:nvCxnSpPr>
          <p:cNvPr id="113" name="直線矢印コネクタ 112"/>
          <p:cNvCxnSpPr>
            <a:stCxn id="112" idx="3"/>
          </p:cNvCxnSpPr>
          <p:nvPr/>
        </p:nvCxnSpPr>
        <p:spPr>
          <a:xfrm flipV="1">
            <a:off x="1556947" y="2254643"/>
            <a:ext cx="474662" cy="32316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6" name="グループ化 195"/>
          <p:cNvGrpSpPr>
            <a:grpSpLocks/>
          </p:cNvGrpSpPr>
          <p:nvPr/>
        </p:nvGrpSpPr>
        <p:grpSpPr bwMode="auto">
          <a:xfrm>
            <a:off x="1691680" y="2132856"/>
            <a:ext cx="6419325" cy="3380880"/>
            <a:chOff x="1638577" y="1589234"/>
            <a:chExt cx="6418286" cy="3381905"/>
          </a:xfrm>
        </p:grpSpPr>
        <p:cxnSp>
          <p:nvCxnSpPr>
            <p:cNvPr id="185" name="直線矢印コネクタ 184"/>
            <p:cNvCxnSpPr/>
            <p:nvPr/>
          </p:nvCxnSpPr>
          <p:spPr>
            <a:xfrm>
              <a:off x="1638577" y="1589234"/>
              <a:ext cx="2025331" cy="87013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6" name="直線矢印コネクタ 185"/>
            <p:cNvCxnSpPr/>
            <p:nvPr/>
          </p:nvCxnSpPr>
          <p:spPr>
            <a:xfrm>
              <a:off x="5397069" y="3904015"/>
              <a:ext cx="926950" cy="1067124"/>
            </a:xfrm>
            <a:prstGeom prst="straightConnector1">
              <a:avLst/>
            </a:prstGeom>
            <a:ln w="38100">
              <a:solidFill>
                <a:srgbClr val="00FFFF"/>
              </a:solidFill>
              <a:tailEnd type="arrow"/>
            </a:ln>
          </p:spPr>
          <p:style>
            <a:lnRef idx="1">
              <a:schemeClr val="accent1"/>
            </a:lnRef>
            <a:fillRef idx="0">
              <a:schemeClr val="accent1"/>
            </a:fillRef>
            <a:effectRef idx="0">
              <a:schemeClr val="accent1"/>
            </a:effectRef>
            <a:fontRef idx="minor">
              <a:schemeClr val="tx1"/>
            </a:fontRef>
          </p:style>
        </p:cxnSp>
        <p:sp>
          <p:nvSpPr>
            <p:cNvPr id="187" name="正方形/長方形 186"/>
            <p:cNvSpPr/>
            <p:nvPr/>
          </p:nvSpPr>
          <p:spPr>
            <a:xfrm>
              <a:off x="6092625" y="3941461"/>
              <a:ext cx="1964238" cy="646527"/>
            </a:xfrm>
            <a:prstGeom prst="rect">
              <a:avLst/>
            </a:prstGeom>
            <a:solidFill>
              <a:schemeClr val="bg1">
                <a:lumMod val="95000"/>
              </a:schemeClr>
            </a:solidFill>
          </p:spPr>
          <p:txBody>
            <a:bodyPr wrap="square">
              <a:spAutoFit/>
            </a:bodyPr>
            <a:lstStyle/>
            <a:p>
              <a:pPr algn="ctr" fontAlgn="base">
                <a:spcBef>
                  <a:spcPct val="0"/>
                </a:spcBef>
                <a:spcAft>
                  <a:spcPct val="0"/>
                </a:spcAft>
                <a:defRPr/>
              </a:pPr>
              <a:r>
                <a:rPr lang="en-US" altLang="ja-JP" b="1" dirty="0" err="1" smtClean="0">
                  <a:solidFill>
                    <a:prstClr val="black"/>
                  </a:solidFill>
                  <a:latin typeface="Arial Unicode MS" pitchFamily="50" charset="-128"/>
                  <a:ea typeface="Arial Unicode MS" pitchFamily="50" charset="-128"/>
                  <a:cs typeface="Arial Unicode MS" pitchFamily="50" charset="-128"/>
                </a:rPr>
                <a:t>Pion</a:t>
              </a:r>
              <a:r>
                <a:rPr lang="en-US" altLang="ja-JP" b="1" dirty="0" smtClean="0">
                  <a:solidFill>
                    <a:prstClr val="black"/>
                  </a:solidFill>
                  <a:latin typeface="Arial Unicode MS" pitchFamily="50" charset="-128"/>
                  <a:ea typeface="Arial Unicode MS" pitchFamily="50" charset="-128"/>
                  <a:cs typeface="Arial Unicode MS" pitchFamily="50" charset="-128"/>
                </a:rPr>
                <a:t> Beam</a:t>
              </a:r>
            </a:p>
            <a:p>
              <a:pPr algn="ctr" fontAlgn="base">
                <a:spcBef>
                  <a:spcPct val="0"/>
                </a:spcBef>
                <a:spcAft>
                  <a:spcPct val="0"/>
                </a:spcAft>
                <a:defRPr/>
              </a:pPr>
              <a:r>
                <a:rPr lang="en-US" altLang="ja-JP" b="1" dirty="0" smtClean="0">
                  <a:solidFill>
                    <a:prstClr val="black"/>
                  </a:solidFill>
                  <a:latin typeface="Arial Unicode MS" pitchFamily="50" charset="-128"/>
                  <a:ea typeface="Arial Unicode MS" pitchFamily="50" charset="-128"/>
                  <a:cs typeface="Arial Unicode MS" pitchFamily="50" charset="-128"/>
                </a:rPr>
                <a:t>Up to 20 </a:t>
              </a:r>
              <a:r>
                <a:rPr lang="en-US" altLang="ja-JP" b="1" dirty="0" err="1">
                  <a:solidFill>
                    <a:prstClr val="black"/>
                  </a:solidFill>
                  <a:latin typeface="Arial Unicode MS" pitchFamily="50" charset="-128"/>
                  <a:ea typeface="Arial Unicode MS" pitchFamily="50" charset="-128"/>
                  <a:cs typeface="Arial Unicode MS" pitchFamily="50" charset="-128"/>
                </a:rPr>
                <a:t>GeV</a:t>
              </a:r>
              <a:r>
                <a:rPr lang="en-US" altLang="ja-JP" b="1" dirty="0">
                  <a:solidFill>
                    <a:prstClr val="black"/>
                  </a:solidFill>
                  <a:latin typeface="Arial Unicode MS" pitchFamily="50" charset="-128"/>
                  <a:ea typeface="Arial Unicode MS" pitchFamily="50" charset="-128"/>
                  <a:cs typeface="Arial Unicode MS" pitchFamily="50" charset="-128"/>
                </a:rPr>
                <a:t>/c </a:t>
              </a:r>
            </a:p>
          </p:txBody>
        </p:sp>
      </p:grpSp>
      <p:cxnSp>
        <p:nvCxnSpPr>
          <p:cNvPr id="188" name="直線矢印コネクタ 187"/>
          <p:cNvCxnSpPr>
            <a:stCxn id="112" idx="3"/>
          </p:cNvCxnSpPr>
          <p:nvPr/>
        </p:nvCxnSpPr>
        <p:spPr>
          <a:xfrm flipV="1">
            <a:off x="1556947" y="2377467"/>
            <a:ext cx="741403" cy="200340"/>
          </a:xfrm>
          <a:prstGeom prst="straightConnector1">
            <a:avLst/>
          </a:prstGeom>
          <a:ln>
            <a:solidFill>
              <a:srgbClr val="00FFFF"/>
            </a:solidFill>
            <a:tailEnd type="arrow"/>
          </a:ln>
        </p:spPr>
        <p:style>
          <a:lnRef idx="1">
            <a:schemeClr val="accent1"/>
          </a:lnRef>
          <a:fillRef idx="0">
            <a:schemeClr val="accent1"/>
          </a:fillRef>
          <a:effectRef idx="0">
            <a:schemeClr val="accent1"/>
          </a:effectRef>
          <a:fontRef idx="minor">
            <a:schemeClr val="tx1"/>
          </a:fontRef>
        </p:style>
      </p:cxnSp>
      <p:sp>
        <p:nvSpPr>
          <p:cNvPr id="190" name="テキスト ボックス 132"/>
          <p:cNvSpPr txBox="1"/>
          <p:nvPr/>
        </p:nvSpPr>
        <p:spPr>
          <a:xfrm>
            <a:off x="6839361" y="5783233"/>
            <a:ext cx="1721946" cy="400110"/>
          </a:xfrm>
          <a:prstGeom prst="rect">
            <a:avLst/>
          </a:prstGeom>
          <a:solidFill>
            <a:schemeClr val="bg1">
              <a:lumMod val="95000"/>
            </a:schemeClr>
          </a:solidFill>
        </p:spPr>
        <p:txBody>
          <a:bodyPr wrap="none">
            <a:spAutoFit/>
          </a:bodyPr>
          <a:lstStyle/>
          <a:p>
            <a:pPr algn="ctr" fontAlgn="base">
              <a:spcBef>
                <a:spcPct val="0"/>
              </a:spcBef>
              <a:spcAft>
                <a:spcPct val="0"/>
              </a:spcAft>
              <a:defRPr/>
            </a:pPr>
            <a:r>
              <a:rPr lang="en-US" altLang="ja-JP" sz="2000" dirty="0" smtClean="0">
                <a:solidFill>
                  <a:prstClr val="black"/>
                </a:solidFill>
                <a:latin typeface="Arial" charset="0"/>
                <a:cs typeface="ＭＳ Ｐゴシック" charset="0"/>
              </a:rPr>
              <a:t>Spectrometer</a:t>
            </a:r>
            <a:endParaRPr lang="ja-JP" altLang="en-US" sz="2000" dirty="0">
              <a:solidFill>
                <a:prstClr val="black"/>
              </a:solidFill>
              <a:latin typeface="Arial" charset="0"/>
              <a:cs typeface="ＭＳ Ｐゴシック" charset="0"/>
            </a:endParaRPr>
          </a:p>
        </p:txBody>
      </p:sp>
      <p:sp>
        <p:nvSpPr>
          <p:cNvPr id="191" name="テキスト ボックス 190"/>
          <p:cNvSpPr txBox="1"/>
          <p:nvPr/>
        </p:nvSpPr>
        <p:spPr>
          <a:xfrm>
            <a:off x="5724128" y="3419708"/>
            <a:ext cx="453970" cy="369332"/>
          </a:xfrm>
          <a:prstGeom prst="rect">
            <a:avLst/>
          </a:prstGeom>
          <a:solidFill>
            <a:schemeClr val="bg1">
              <a:lumMod val="95000"/>
            </a:schemeClr>
          </a:solidFill>
        </p:spPr>
        <p:txBody>
          <a:bodyPr wrap="none">
            <a:spAutoFit/>
          </a:bodyPr>
          <a:lstStyle/>
          <a:p>
            <a:pPr algn="r" fontAlgn="base">
              <a:spcBef>
                <a:spcPct val="0"/>
              </a:spcBef>
              <a:spcAft>
                <a:spcPct val="0"/>
              </a:spcAft>
              <a:defRPr/>
            </a:pPr>
            <a:r>
              <a:rPr lang="en-US" altLang="ja-JP" dirty="0" smtClean="0">
                <a:solidFill>
                  <a:prstClr val="black"/>
                </a:solidFill>
                <a:latin typeface="Arial" charset="0"/>
                <a:cs typeface="ＭＳ Ｐゴシック" charset="0"/>
              </a:rPr>
              <a:t>T1</a:t>
            </a:r>
            <a:endParaRPr lang="ja-JP" altLang="en-US" dirty="0">
              <a:solidFill>
                <a:prstClr val="black"/>
              </a:solidFill>
              <a:latin typeface="Arial" charset="0"/>
              <a:cs typeface="ＭＳ Ｐゴシック" charset="0"/>
            </a:endParaRPr>
          </a:p>
        </p:txBody>
      </p:sp>
      <p:sp>
        <p:nvSpPr>
          <p:cNvPr id="192" name="コンテンツ プレースホルダー 2"/>
          <p:cNvSpPr txBox="1">
            <a:spLocks/>
          </p:cNvSpPr>
          <p:nvPr/>
        </p:nvSpPr>
        <p:spPr>
          <a:xfrm>
            <a:off x="2267744" y="836712"/>
            <a:ext cx="6768752" cy="1440160"/>
          </a:xfrm>
          <a:prstGeom prst="rect">
            <a:avLst/>
          </a:prstGeom>
        </p:spPr>
        <p:txBody>
          <a:bodyPr rtlCol="0">
            <a:normAutofit fontScale="92500" lnSpcReduction="20000"/>
          </a:bodyPr>
          <a:lstStyle/>
          <a:p>
            <a:pPr marL="342900" indent="-342900">
              <a:spcBef>
                <a:spcPct val="20000"/>
              </a:spcBef>
              <a:buFont typeface="Arial" pitchFamily="34" charset="0"/>
              <a:buChar char="•"/>
              <a:defRPr/>
            </a:pPr>
            <a:r>
              <a:rPr lang="en-US" altLang="ja-JP" sz="3200" dirty="0" smtClean="0">
                <a:solidFill>
                  <a:prstClr val="white"/>
                </a:solidFill>
              </a:rPr>
              <a:t>High-intensity  secondary </a:t>
            </a:r>
            <a:r>
              <a:rPr lang="en-US" altLang="ja-JP" sz="3200" dirty="0" err="1" smtClean="0">
                <a:solidFill>
                  <a:prstClr val="white"/>
                </a:solidFill>
              </a:rPr>
              <a:t>Pion</a:t>
            </a:r>
            <a:r>
              <a:rPr lang="en-US" altLang="ja-JP" sz="3200" dirty="0" smtClean="0">
                <a:solidFill>
                  <a:prstClr val="white"/>
                </a:solidFill>
              </a:rPr>
              <a:t> beam</a:t>
            </a:r>
            <a:endParaRPr lang="ja-JP" altLang="ja-JP" sz="3200" dirty="0" smtClean="0">
              <a:solidFill>
                <a:prstClr val="white"/>
              </a:solidFill>
            </a:endParaRPr>
          </a:p>
          <a:p>
            <a:pPr marL="742950" lvl="1" indent="-285750">
              <a:spcBef>
                <a:spcPct val="20000"/>
              </a:spcBef>
              <a:buFont typeface="Arial" pitchFamily="34" charset="0"/>
              <a:buChar char="–"/>
              <a:defRPr/>
            </a:pPr>
            <a:r>
              <a:rPr lang="en-US" altLang="ja-JP" sz="2800" dirty="0" smtClean="0">
                <a:solidFill>
                  <a:srgbClr val="FFFF00"/>
                </a:solidFill>
              </a:rPr>
              <a:t>1.0 x 10</a:t>
            </a:r>
            <a:r>
              <a:rPr lang="en-US" altLang="ja-JP" sz="2800" baseline="30000" dirty="0" smtClean="0">
                <a:solidFill>
                  <a:srgbClr val="FFFF00"/>
                </a:solidFill>
              </a:rPr>
              <a:t>7</a:t>
            </a:r>
            <a:r>
              <a:rPr lang="en-US" altLang="ja-JP" sz="2800" dirty="0" smtClean="0">
                <a:solidFill>
                  <a:srgbClr val="FFFF00"/>
                </a:solidFill>
              </a:rPr>
              <a:t> </a:t>
            </a:r>
            <a:r>
              <a:rPr lang="en-US" altLang="ja-JP" sz="2800" dirty="0" err="1" smtClean="0">
                <a:solidFill>
                  <a:srgbClr val="FFFF00"/>
                </a:solidFill>
              </a:rPr>
              <a:t>pions</a:t>
            </a:r>
            <a:r>
              <a:rPr lang="en-US" altLang="ja-JP" sz="2800" dirty="0" smtClean="0">
                <a:solidFill>
                  <a:srgbClr val="FFFF00"/>
                </a:solidFill>
              </a:rPr>
              <a:t>/sec @ 20GeV/c</a:t>
            </a:r>
            <a:endParaRPr lang="en-US" altLang="ja-JP" sz="2800" dirty="0" smtClean="0">
              <a:solidFill>
                <a:srgbClr val="00FFFF"/>
              </a:solidFill>
            </a:endParaRPr>
          </a:p>
          <a:p>
            <a:pPr marL="342900" indent="-342900">
              <a:spcBef>
                <a:spcPct val="20000"/>
              </a:spcBef>
              <a:buFont typeface="Arial" pitchFamily="34" charset="0"/>
              <a:buChar char="•"/>
              <a:defRPr/>
            </a:pPr>
            <a:r>
              <a:rPr lang="en-US" altLang="ja-JP" sz="3200" dirty="0" smtClean="0">
                <a:solidFill>
                  <a:prstClr val="white"/>
                </a:solidFill>
              </a:rPr>
              <a:t>High-resolution beam: </a:t>
            </a:r>
            <a:r>
              <a:rPr lang="en-US" altLang="ja-JP" sz="3200" dirty="0" err="1" smtClean="0">
                <a:solidFill>
                  <a:srgbClr val="FFFF00"/>
                </a:solidFill>
                <a:latin typeface="Symbol" pitchFamily="18" charset="2"/>
              </a:rPr>
              <a:t>D</a:t>
            </a:r>
            <a:r>
              <a:rPr lang="en-US" altLang="ja-JP" sz="3200" dirty="0" err="1" smtClean="0">
                <a:solidFill>
                  <a:srgbClr val="FFFF00"/>
                </a:solidFill>
              </a:rPr>
              <a:t>p</a:t>
            </a:r>
            <a:r>
              <a:rPr lang="en-US" altLang="ja-JP" sz="3200" dirty="0" smtClean="0">
                <a:solidFill>
                  <a:srgbClr val="FFFF00"/>
                </a:solidFill>
              </a:rPr>
              <a:t>/p~0.1%</a:t>
            </a:r>
            <a:endParaRPr lang="ja-JP" altLang="ja-JP" sz="3200" dirty="0" smtClean="0">
              <a:solidFill>
                <a:srgbClr val="FFFF00"/>
              </a:solidFill>
            </a:endParaRPr>
          </a:p>
        </p:txBody>
      </p:sp>
      <p:grpSp>
        <p:nvGrpSpPr>
          <p:cNvPr id="133" name="グループ化 132"/>
          <p:cNvGrpSpPr>
            <a:grpSpLocks noChangeAspect="1"/>
          </p:cNvGrpSpPr>
          <p:nvPr/>
        </p:nvGrpSpPr>
        <p:grpSpPr>
          <a:xfrm>
            <a:off x="6317405" y="2141528"/>
            <a:ext cx="2903220" cy="4380373"/>
            <a:chOff x="2130655" y="1094442"/>
            <a:chExt cx="7258050" cy="10950932"/>
          </a:xfrm>
        </p:grpSpPr>
        <p:grpSp>
          <p:nvGrpSpPr>
            <p:cNvPr id="134" name="グループ化 133"/>
            <p:cNvGrpSpPr/>
            <p:nvPr/>
          </p:nvGrpSpPr>
          <p:grpSpPr>
            <a:xfrm>
              <a:off x="2130655" y="1094442"/>
              <a:ext cx="7258050" cy="10950932"/>
              <a:chOff x="1747622" y="924502"/>
              <a:chExt cx="7258050" cy="10950932"/>
            </a:xfrm>
          </p:grpSpPr>
          <p:pic>
            <p:nvPicPr>
              <p:cNvPr id="200" name="図 199"/>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47622" y="1742125"/>
                <a:ext cx="7258050" cy="5038725"/>
              </a:xfrm>
              <a:prstGeom prst="rect">
                <a:avLst/>
              </a:prstGeom>
            </p:spPr>
          </p:pic>
          <p:cxnSp>
            <p:nvCxnSpPr>
              <p:cNvPr id="201" name="直線矢印コネクタ 200"/>
              <p:cNvCxnSpPr/>
              <p:nvPr/>
            </p:nvCxnSpPr>
            <p:spPr>
              <a:xfrm flipV="1">
                <a:off x="2162111" y="4629290"/>
                <a:ext cx="1975104" cy="64008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2" name="円弧 201"/>
              <p:cNvSpPr/>
              <p:nvPr/>
            </p:nvSpPr>
            <p:spPr>
              <a:xfrm>
                <a:off x="1899032" y="924502"/>
                <a:ext cx="4062380" cy="3713286"/>
              </a:xfrm>
              <a:prstGeom prst="arc">
                <a:avLst>
                  <a:gd name="adj1" fmla="val 2991386"/>
                  <a:gd name="adj2" fmla="val 5001570"/>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normAutofit fontScale="25000" lnSpcReduction="20000"/>
              </a:bodyPr>
              <a:lstStyle/>
              <a:p>
                <a:pPr algn="ctr"/>
                <a:endParaRPr lang="ja-JP" altLang="en-US">
                  <a:solidFill>
                    <a:prstClr val="black"/>
                  </a:solidFill>
                </a:endParaRPr>
              </a:p>
            </p:txBody>
          </p:sp>
          <p:cxnSp>
            <p:nvCxnSpPr>
              <p:cNvPr id="203" name="直線矢印コネクタ 202"/>
              <p:cNvCxnSpPr/>
              <p:nvPr/>
            </p:nvCxnSpPr>
            <p:spPr>
              <a:xfrm flipV="1">
                <a:off x="5143811" y="2594056"/>
                <a:ext cx="2012250" cy="167960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4" name="円弧 203"/>
              <p:cNvSpPr/>
              <p:nvPr/>
            </p:nvSpPr>
            <p:spPr>
              <a:xfrm rot="1201158">
                <a:off x="1871555" y="4263838"/>
                <a:ext cx="6396436" cy="7611596"/>
              </a:xfrm>
              <a:prstGeom prst="arc">
                <a:avLst>
                  <a:gd name="adj1" fmla="val 14102733"/>
                  <a:gd name="adj2" fmla="val 15164660"/>
                </a:avLst>
              </a:prstGeom>
              <a:ln w="127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normAutofit fontScale="70000" lnSpcReduction="20000"/>
              </a:bodyPr>
              <a:lstStyle/>
              <a:p>
                <a:pPr algn="ctr"/>
                <a:endParaRPr lang="ja-JP" altLang="en-US">
                  <a:solidFill>
                    <a:prstClr val="black"/>
                  </a:solidFill>
                </a:endParaRPr>
              </a:p>
            </p:txBody>
          </p:sp>
          <p:cxnSp>
            <p:nvCxnSpPr>
              <p:cNvPr id="205" name="直線矢印コネクタ 204"/>
              <p:cNvCxnSpPr/>
              <p:nvPr/>
            </p:nvCxnSpPr>
            <p:spPr>
              <a:xfrm flipV="1">
                <a:off x="5218760" y="4098199"/>
                <a:ext cx="2824245" cy="242592"/>
              </a:xfrm>
              <a:prstGeom prst="straightConnector1">
                <a:avLst/>
              </a:prstGeom>
              <a:ln w="127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06" name="円弧 205"/>
              <p:cNvSpPr/>
              <p:nvPr/>
            </p:nvSpPr>
            <p:spPr>
              <a:xfrm rot="1201158">
                <a:off x="3504132" y="4649922"/>
                <a:ext cx="2657813" cy="2194560"/>
              </a:xfrm>
              <a:prstGeom prst="arc">
                <a:avLst>
                  <a:gd name="adj1" fmla="val 13056225"/>
                  <a:gd name="adj2" fmla="val 16282353"/>
                </a:avLst>
              </a:prstGeom>
              <a:ln w="127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normAutofit fontScale="25000" lnSpcReduction="20000"/>
              </a:bodyPr>
              <a:lstStyle/>
              <a:p>
                <a:pPr algn="ctr"/>
                <a:endParaRPr lang="ja-JP" altLang="en-US">
                  <a:solidFill>
                    <a:prstClr val="black"/>
                  </a:solidFill>
                </a:endParaRPr>
              </a:p>
            </p:txBody>
          </p:sp>
          <p:cxnSp>
            <p:nvCxnSpPr>
              <p:cNvPr id="207" name="直線矢印コネクタ 206"/>
              <p:cNvCxnSpPr/>
              <p:nvPr/>
            </p:nvCxnSpPr>
            <p:spPr>
              <a:xfrm>
                <a:off x="5310581" y="4518139"/>
                <a:ext cx="1415400" cy="566183"/>
              </a:xfrm>
              <a:prstGeom prst="straightConnector1">
                <a:avLst/>
              </a:prstGeom>
              <a:ln w="127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08" name="円弧 207"/>
              <p:cNvSpPr/>
              <p:nvPr/>
            </p:nvSpPr>
            <p:spPr>
              <a:xfrm rot="20723979">
                <a:off x="2466265" y="2521535"/>
                <a:ext cx="2383673" cy="2058830"/>
              </a:xfrm>
              <a:prstGeom prst="arc">
                <a:avLst>
                  <a:gd name="adj1" fmla="val 2125479"/>
                  <a:gd name="adj2" fmla="val 4871387"/>
                </a:avLst>
              </a:prstGeom>
              <a:ln w="127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normAutofit fontScale="25000" lnSpcReduction="20000"/>
              </a:bodyPr>
              <a:lstStyle/>
              <a:p>
                <a:pPr algn="ctr"/>
                <a:endParaRPr lang="ja-JP" altLang="en-US">
                  <a:solidFill>
                    <a:prstClr val="black"/>
                  </a:solidFill>
                </a:endParaRPr>
              </a:p>
            </p:txBody>
          </p:sp>
          <p:cxnSp>
            <p:nvCxnSpPr>
              <p:cNvPr id="209" name="直線矢印コネクタ 208"/>
              <p:cNvCxnSpPr/>
              <p:nvPr/>
            </p:nvCxnSpPr>
            <p:spPr>
              <a:xfrm flipV="1">
                <a:off x="4755850" y="3069577"/>
                <a:ext cx="387961" cy="931664"/>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10" name="テキスト ボックス 209"/>
              <p:cNvSpPr txBox="1"/>
              <p:nvPr/>
            </p:nvSpPr>
            <p:spPr>
              <a:xfrm>
                <a:off x="7103475" y="2258352"/>
                <a:ext cx="455573" cy="461667"/>
              </a:xfrm>
              <a:prstGeom prst="rect">
                <a:avLst/>
              </a:prstGeom>
              <a:noFill/>
            </p:spPr>
            <p:txBody>
              <a:bodyPr wrap="none" rtlCol="0">
                <a:noAutofit/>
              </a:bodyPr>
              <a:lstStyle/>
              <a:p>
                <a:r>
                  <a:rPr lang="en-US" altLang="ja-JP" sz="1100" b="1" i="1" dirty="0" smtClean="0">
                    <a:solidFill>
                      <a:prstClr val="white"/>
                    </a:solidFill>
                  </a:rPr>
                  <a:t>K</a:t>
                </a:r>
                <a:r>
                  <a:rPr lang="en-US" altLang="ja-JP" sz="1100" b="1" baseline="30000" dirty="0" smtClean="0">
                    <a:solidFill>
                      <a:prstClr val="white"/>
                    </a:solidFill>
                  </a:rPr>
                  <a:t>+</a:t>
                </a:r>
                <a:endParaRPr lang="ja-JP" altLang="en-US" sz="1100" b="1" baseline="30000" dirty="0">
                  <a:solidFill>
                    <a:prstClr val="white"/>
                  </a:solidFill>
                </a:endParaRPr>
              </a:p>
            </p:txBody>
          </p:sp>
          <p:sp>
            <p:nvSpPr>
              <p:cNvPr id="211" name="テキスト ボックス 210"/>
              <p:cNvSpPr txBox="1"/>
              <p:nvPr/>
            </p:nvSpPr>
            <p:spPr>
              <a:xfrm>
                <a:off x="7996379" y="3811999"/>
                <a:ext cx="465193" cy="461667"/>
              </a:xfrm>
              <a:prstGeom prst="rect">
                <a:avLst/>
              </a:prstGeom>
              <a:noFill/>
            </p:spPr>
            <p:txBody>
              <a:bodyPr wrap="none" rtlCol="0">
                <a:noAutofit/>
              </a:bodyPr>
              <a:lstStyle/>
              <a:p>
                <a:r>
                  <a:rPr lang="en-US" altLang="ja-JP" sz="1000" b="1" i="1" dirty="0" smtClean="0">
                    <a:solidFill>
                      <a:prstClr val="white"/>
                    </a:solidFill>
                    <a:latin typeface="Symbol" panose="05050102010706020507" pitchFamily="18" charset="2"/>
                  </a:rPr>
                  <a:t>p</a:t>
                </a:r>
                <a:r>
                  <a:rPr lang="en-US" altLang="ja-JP" sz="1000" b="1" baseline="30000" dirty="0" smtClean="0">
                    <a:solidFill>
                      <a:prstClr val="white"/>
                    </a:solidFill>
                    <a:latin typeface="Symbol" panose="05050102010706020507" pitchFamily="18" charset="2"/>
                  </a:rPr>
                  <a:t>-</a:t>
                </a:r>
                <a:endParaRPr lang="ja-JP" altLang="en-US" sz="1000" b="1" baseline="30000" dirty="0">
                  <a:solidFill>
                    <a:prstClr val="white"/>
                  </a:solidFill>
                  <a:latin typeface="Symbol" panose="05050102010706020507" pitchFamily="18" charset="2"/>
                </a:endParaRPr>
              </a:p>
            </p:txBody>
          </p:sp>
          <p:sp>
            <p:nvSpPr>
              <p:cNvPr id="212" name="テキスト ボックス 211"/>
              <p:cNvSpPr txBox="1"/>
              <p:nvPr/>
            </p:nvSpPr>
            <p:spPr>
              <a:xfrm>
                <a:off x="6659489" y="4860455"/>
                <a:ext cx="545343" cy="461667"/>
              </a:xfrm>
              <a:prstGeom prst="rect">
                <a:avLst/>
              </a:prstGeom>
              <a:noFill/>
            </p:spPr>
            <p:txBody>
              <a:bodyPr wrap="none" rtlCol="0">
                <a:noAutofit/>
              </a:bodyPr>
              <a:lstStyle/>
              <a:p>
                <a:r>
                  <a:rPr lang="en-US" altLang="ja-JP" sz="900" b="1" i="1" dirty="0" err="1" smtClean="0">
                    <a:solidFill>
                      <a:prstClr val="white"/>
                    </a:solidFill>
                    <a:latin typeface="Symbol" panose="05050102010706020507" pitchFamily="18" charset="2"/>
                  </a:rPr>
                  <a:t>p</a:t>
                </a:r>
                <a:r>
                  <a:rPr lang="en-US" altLang="ja-JP" sz="900" b="1" i="1" baseline="-25000" dirty="0" err="1" smtClean="0">
                    <a:solidFill>
                      <a:prstClr val="white"/>
                    </a:solidFill>
                  </a:rPr>
                  <a:t>s</a:t>
                </a:r>
                <a:r>
                  <a:rPr lang="en-US" altLang="ja-JP" sz="900" b="1" baseline="30000" dirty="0" smtClean="0">
                    <a:solidFill>
                      <a:prstClr val="white"/>
                    </a:solidFill>
                    <a:latin typeface="Symbol" panose="05050102010706020507" pitchFamily="18" charset="2"/>
                  </a:rPr>
                  <a:t>-</a:t>
                </a:r>
                <a:endParaRPr lang="ja-JP" altLang="en-US" sz="900" b="1" baseline="30000" dirty="0">
                  <a:solidFill>
                    <a:prstClr val="white"/>
                  </a:solidFill>
                  <a:latin typeface="Symbol" panose="05050102010706020507" pitchFamily="18" charset="2"/>
                </a:endParaRPr>
              </a:p>
            </p:txBody>
          </p:sp>
          <p:sp>
            <p:nvSpPr>
              <p:cNvPr id="213" name="テキスト ボックス 212"/>
              <p:cNvSpPr txBox="1"/>
              <p:nvPr/>
            </p:nvSpPr>
            <p:spPr>
              <a:xfrm>
                <a:off x="4819405" y="1992412"/>
                <a:ext cx="927628" cy="830997"/>
              </a:xfrm>
              <a:prstGeom prst="rect">
                <a:avLst/>
              </a:prstGeom>
              <a:noFill/>
            </p:spPr>
            <p:txBody>
              <a:bodyPr wrap="none" rtlCol="0">
                <a:noAutofit/>
              </a:bodyPr>
              <a:lstStyle/>
              <a:p>
                <a:r>
                  <a:rPr lang="en-US" altLang="ja-JP" sz="1200" b="1" i="1" dirty="0">
                    <a:solidFill>
                      <a:srgbClr val="FFC000"/>
                    </a:solidFill>
                  </a:rPr>
                  <a:t>d</a:t>
                </a:r>
                <a:r>
                  <a:rPr lang="en-US" altLang="ja-JP" sz="1200" b="1" i="1" dirty="0" smtClean="0">
                    <a:solidFill>
                      <a:srgbClr val="FFC000"/>
                    </a:solidFill>
                  </a:rPr>
                  <a:t>ecay</a:t>
                </a:r>
              </a:p>
              <a:p>
                <a:r>
                  <a:rPr lang="en-US" altLang="ja-JP" sz="1200" b="1" i="1" dirty="0" smtClean="0">
                    <a:solidFill>
                      <a:srgbClr val="FFC000"/>
                    </a:solidFill>
                  </a:rPr>
                  <a:t>p</a:t>
                </a:r>
                <a:r>
                  <a:rPr lang="en-US" altLang="ja-JP" sz="1200" b="1" dirty="0" smtClean="0">
                    <a:solidFill>
                      <a:srgbClr val="FFC000"/>
                    </a:solidFill>
                    <a:latin typeface="Symbol" panose="05050102010706020507" pitchFamily="18" charset="2"/>
                  </a:rPr>
                  <a:t>(</a:t>
                </a:r>
                <a:r>
                  <a:rPr lang="en-US" altLang="ja-JP" sz="1200" b="1" i="1" dirty="0" smtClean="0">
                    <a:solidFill>
                      <a:srgbClr val="FFC000"/>
                    </a:solidFill>
                    <a:latin typeface="Symbol" panose="05050102010706020507" pitchFamily="18" charset="2"/>
                  </a:rPr>
                  <a:t>p</a:t>
                </a:r>
                <a:r>
                  <a:rPr lang="en-US" altLang="ja-JP" sz="1200" b="1" baseline="30000" dirty="0" smtClean="0">
                    <a:solidFill>
                      <a:srgbClr val="FFC000"/>
                    </a:solidFill>
                    <a:latin typeface="Symbol" panose="05050102010706020507" pitchFamily="18" charset="2"/>
                  </a:rPr>
                  <a:t>+</a:t>
                </a:r>
                <a:r>
                  <a:rPr lang="en-US" altLang="ja-JP" sz="1200" b="1" dirty="0" smtClean="0">
                    <a:solidFill>
                      <a:srgbClr val="FFC000"/>
                    </a:solidFill>
                    <a:latin typeface="Symbol" panose="05050102010706020507" pitchFamily="18" charset="2"/>
                  </a:rPr>
                  <a:t>)</a:t>
                </a:r>
                <a:endParaRPr lang="ja-JP" altLang="en-US" sz="1200" b="1" baseline="30000" dirty="0">
                  <a:solidFill>
                    <a:srgbClr val="FFC000"/>
                  </a:solidFill>
                  <a:latin typeface="Symbol" panose="05050102010706020507" pitchFamily="18" charset="2"/>
                </a:endParaRPr>
              </a:p>
            </p:txBody>
          </p:sp>
          <p:cxnSp>
            <p:nvCxnSpPr>
              <p:cNvPr id="214" name="直線矢印コネクタ 213"/>
              <p:cNvCxnSpPr/>
              <p:nvPr/>
            </p:nvCxnSpPr>
            <p:spPr>
              <a:xfrm flipV="1">
                <a:off x="3288978" y="4653695"/>
                <a:ext cx="855343" cy="765315"/>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15" name="直線矢印コネクタ 214"/>
              <p:cNvCxnSpPr>
                <a:stCxn id="194" idx="0"/>
              </p:cNvCxnSpPr>
              <p:nvPr/>
            </p:nvCxnSpPr>
            <p:spPr>
              <a:xfrm flipV="1">
                <a:off x="4042659" y="4708629"/>
                <a:ext cx="375449" cy="102468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16" name="直線矢印コネクタ 215"/>
              <p:cNvCxnSpPr>
                <a:stCxn id="194" idx="0"/>
              </p:cNvCxnSpPr>
              <p:nvPr/>
            </p:nvCxnSpPr>
            <p:spPr>
              <a:xfrm flipH="1" flipV="1">
                <a:off x="3715115" y="4793337"/>
                <a:ext cx="327544" cy="939975"/>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35" name="直線矢印コネクタ 134"/>
            <p:cNvCxnSpPr/>
            <p:nvPr/>
          </p:nvCxnSpPr>
          <p:spPr>
            <a:xfrm flipV="1">
              <a:off x="4974451" y="5746598"/>
              <a:ext cx="1061117" cy="427511"/>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1" name="テキスト ボックス 160"/>
            <p:cNvSpPr txBox="1"/>
            <p:nvPr/>
          </p:nvSpPr>
          <p:spPr>
            <a:xfrm rot="20327517">
              <a:off x="5302212" y="5949592"/>
              <a:ext cx="486030" cy="369333"/>
            </a:xfrm>
            <a:prstGeom prst="rect">
              <a:avLst/>
            </a:prstGeom>
            <a:noFill/>
          </p:spPr>
          <p:txBody>
            <a:bodyPr wrap="none" rtlCol="0">
              <a:noAutofit/>
            </a:bodyPr>
            <a:lstStyle/>
            <a:p>
              <a:r>
                <a:rPr lang="en-US" altLang="ja-JP" sz="1000" b="1" dirty="0" smtClean="0">
                  <a:solidFill>
                    <a:prstClr val="black"/>
                  </a:solidFill>
                </a:rPr>
                <a:t>2m</a:t>
              </a:r>
              <a:endParaRPr lang="ja-JP" altLang="en-US" sz="400" b="1" dirty="0">
                <a:solidFill>
                  <a:prstClr val="black"/>
                </a:solidFill>
              </a:endParaRPr>
            </a:p>
          </p:txBody>
        </p:sp>
        <p:sp>
          <p:nvSpPr>
            <p:cNvPr id="162" name="テキスト ボックス 161"/>
            <p:cNvSpPr txBox="1"/>
            <p:nvPr/>
          </p:nvSpPr>
          <p:spPr>
            <a:xfrm rot="20969344">
              <a:off x="3775888" y="2531267"/>
              <a:ext cx="1329210" cy="369332"/>
            </a:xfrm>
            <a:prstGeom prst="rect">
              <a:avLst/>
            </a:prstGeom>
            <a:noFill/>
          </p:spPr>
          <p:txBody>
            <a:bodyPr wrap="none" rtlCol="0">
              <a:noAutofit/>
            </a:bodyPr>
            <a:lstStyle/>
            <a:p>
              <a:r>
                <a:rPr lang="en-US" altLang="ja-JP" sz="900" b="1" dirty="0" smtClean="0">
                  <a:solidFill>
                    <a:prstClr val="black"/>
                  </a:solidFill>
                </a:rPr>
                <a:t>Dipole mag.</a:t>
              </a:r>
              <a:endParaRPr lang="ja-JP" altLang="en-US" sz="900" b="1" dirty="0">
                <a:solidFill>
                  <a:prstClr val="black"/>
                </a:solidFill>
              </a:endParaRPr>
            </a:p>
          </p:txBody>
        </p:sp>
        <p:sp>
          <p:nvSpPr>
            <p:cNvPr id="184" name="テキスト ボックス 183"/>
            <p:cNvSpPr txBox="1"/>
            <p:nvPr/>
          </p:nvSpPr>
          <p:spPr>
            <a:xfrm>
              <a:off x="6332853" y="2462932"/>
              <a:ext cx="797013" cy="461667"/>
            </a:xfrm>
            <a:prstGeom prst="rect">
              <a:avLst/>
            </a:prstGeom>
            <a:noFill/>
          </p:spPr>
          <p:txBody>
            <a:bodyPr wrap="none" rtlCol="0">
              <a:noAutofit/>
            </a:bodyPr>
            <a:lstStyle/>
            <a:p>
              <a:r>
                <a:rPr lang="en-US" altLang="ja-JP" sz="900" b="1" dirty="0" smtClean="0">
                  <a:solidFill>
                    <a:prstClr val="white"/>
                  </a:solidFill>
                </a:rPr>
                <a:t>RICH</a:t>
              </a:r>
              <a:endParaRPr lang="ja-JP" altLang="en-US" sz="900" b="1" dirty="0">
                <a:solidFill>
                  <a:prstClr val="white"/>
                </a:solidFill>
              </a:endParaRPr>
            </a:p>
          </p:txBody>
        </p:sp>
        <p:sp>
          <p:nvSpPr>
            <p:cNvPr id="193" name="テキスト ボックス 192"/>
            <p:cNvSpPr txBox="1"/>
            <p:nvPr/>
          </p:nvSpPr>
          <p:spPr>
            <a:xfrm>
              <a:off x="4493552" y="3295685"/>
              <a:ext cx="759887" cy="461667"/>
            </a:xfrm>
            <a:prstGeom prst="rect">
              <a:avLst/>
            </a:prstGeom>
            <a:noFill/>
          </p:spPr>
          <p:txBody>
            <a:bodyPr wrap="none" rtlCol="0">
              <a:noAutofit/>
            </a:bodyPr>
            <a:lstStyle/>
            <a:p>
              <a:r>
                <a:rPr lang="en-US" altLang="ja-JP" sz="1000" b="1" dirty="0" smtClean="0">
                  <a:solidFill>
                    <a:prstClr val="white"/>
                  </a:solidFill>
                </a:rPr>
                <a:t>ITOF</a:t>
              </a:r>
              <a:endParaRPr lang="ja-JP" altLang="en-US" sz="1000" b="1" dirty="0">
                <a:solidFill>
                  <a:prstClr val="white"/>
                </a:solidFill>
              </a:endParaRPr>
            </a:p>
          </p:txBody>
        </p:sp>
        <p:sp>
          <p:nvSpPr>
            <p:cNvPr id="194" name="テキスト ボックス 193"/>
            <p:cNvSpPr txBox="1"/>
            <p:nvPr/>
          </p:nvSpPr>
          <p:spPr>
            <a:xfrm>
              <a:off x="3871918" y="5903252"/>
              <a:ext cx="1107547" cy="830997"/>
            </a:xfrm>
            <a:prstGeom prst="rect">
              <a:avLst/>
            </a:prstGeom>
            <a:noFill/>
          </p:spPr>
          <p:txBody>
            <a:bodyPr wrap="none" rtlCol="0">
              <a:normAutofit fontScale="55000" lnSpcReduction="20000"/>
            </a:bodyPr>
            <a:lstStyle/>
            <a:p>
              <a:r>
                <a:rPr lang="en-US" altLang="ja-JP" sz="1600" b="1" dirty="0" smtClean="0">
                  <a:solidFill>
                    <a:prstClr val="black"/>
                  </a:solidFill>
                </a:rPr>
                <a:t>Fiber</a:t>
              </a:r>
            </a:p>
            <a:p>
              <a:r>
                <a:rPr lang="en-US" altLang="ja-JP" sz="1600" b="1" dirty="0" smtClean="0">
                  <a:solidFill>
                    <a:prstClr val="black"/>
                  </a:solidFill>
                </a:rPr>
                <a:t>Tracker</a:t>
              </a:r>
              <a:endParaRPr lang="ja-JP" altLang="en-US" sz="1600" b="1" dirty="0">
                <a:solidFill>
                  <a:prstClr val="black"/>
                </a:solidFill>
              </a:endParaRPr>
            </a:p>
          </p:txBody>
        </p:sp>
        <p:sp>
          <p:nvSpPr>
            <p:cNvPr id="195" name="テキスト ボックス 194"/>
            <p:cNvSpPr txBox="1"/>
            <p:nvPr/>
          </p:nvSpPr>
          <p:spPr>
            <a:xfrm>
              <a:off x="4390438" y="3948895"/>
              <a:ext cx="542137" cy="461667"/>
            </a:xfrm>
            <a:prstGeom prst="rect">
              <a:avLst/>
            </a:prstGeom>
            <a:noFill/>
          </p:spPr>
          <p:txBody>
            <a:bodyPr wrap="none" rtlCol="0">
              <a:noAutofit/>
            </a:bodyPr>
            <a:lstStyle/>
            <a:p>
              <a:r>
                <a:rPr lang="en-US" altLang="ja-JP" sz="1000" b="1" dirty="0" smtClean="0">
                  <a:solidFill>
                    <a:prstClr val="white"/>
                  </a:solidFill>
                </a:rPr>
                <a:t>DC</a:t>
              </a:r>
              <a:endParaRPr lang="ja-JP" altLang="en-US" sz="1000" b="1" dirty="0">
                <a:solidFill>
                  <a:prstClr val="white"/>
                </a:solidFill>
              </a:endParaRPr>
            </a:p>
          </p:txBody>
        </p:sp>
        <p:sp>
          <p:nvSpPr>
            <p:cNvPr id="196" name="テキスト ボックス 195"/>
            <p:cNvSpPr txBox="1"/>
            <p:nvPr/>
          </p:nvSpPr>
          <p:spPr>
            <a:xfrm>
              <a:off x="5269359" y="3725459"/>
              <a:ext cx="542137" cy="461667"/>
            </a:xfrm>
            <a:prstGeom prst="rect">
              <a:avLst/>
            </a:prstGeom>
            <a:noFill/>
          </p:spPr>
          <p:txBody>
            <a:bodyPr wrap="none" rtlCol="0">
              <a:noAutofit/>
            </a:bodyPr>
            <a:lstStyle/>
            <a:p>
              <a:r>
                <a:rPr lang="en-US" altLang="ja-JP" sz="1000" b="1" dirty="0" smtClean="0">
                  <a:solidFill>
                    <a:prstClr val="white"/>
                  </a:solidFill>
                </a:rPr>
                <a:t>DC</a:t>
              </a:r>
              <a:endParaRPr lang="ja-JP" altLang="en-US" sz="1000" b="1" dirty="0">
                <a:solidFill>
                  <a:prstClr val="white"/>
                </a:solidFill>
              </a:endParaRPr>
            </a:p>
          </p:txBody>
        </p:sp>
        <p:sp>
          <p:nvSpPr>
            <p:cNvPr id="197" name="テキスト ボックス 196"/>
            <p:cNvSpPr txBox="1"/>
            <p:nvPr/>
          </p:nvSpPr>
          <p:spPr>
            <a:xfrm>
              <a:off x="6148329" y="3997885"/>
              <a:ext cx="542137" cy="461667"/>
            </a:xfrm>
            <a:prstGeom prst="rect">
              <a:avLst/>
            </a:prstGeom>
            <a:noFill/>
          </p:spPr>
          <p:txBody>
            <a:bodyPr wrap="none" rtlCol="0">
              <a:noAutofit/>
            </a:bodyPr>
            <a:lstStyle/>
            <a:p>
              <a:r>
                <a:rPr lang="en-US" altLang="ja-JP" sz="1000" b="1" dirty="0" smtClean="0">
                  <a:solidFill>
                    <a:prstClr val="white"/>
                  </a:solidFill>
                </a:rPr>
                <a:t>DC</a:t>
              </a:r>
              <a:endParaRPr lang="ja-JP" altLang="en-US" sz="700" b="1" dirty="0">
                <a:solidFill>
                  <a:prstClr val="white"/>
                </a:solidFill>
              </a:endParaRPr>
            </a:p>
          </p:txBody>
        </p:sp>
        <p:sp>
          <p:nvSpPr>
            <p:cNvPr id="198" name="テキスト ボックス 197"/>
            <p:cNvSpPr txBox="1"/>
            <p:nvPr/>
          </p:nvSpPr>
          <p:spPr>
            <a:xfrm>
              <a:off x="6392089" y="3678379"/>
              <a:ext cx="678133" cy="461667"/>
            </a:xfrm>
            <a:prstGeom prst="rect">
              <a:avLst/>
            </a:prstGeom>
            <a:noFill/>
          </p:spPr>
          <p:txBody>
            <a:bodyPr wrap="none" rtlCol="0">
              <a:noAutofit/>
            </a:bodyPr>
            <a:lstStyle/>
            <a:p>
              <a:r>
                <a:rPr lang="en-US" altLang="ja-JP" sz="900" b="1" dirty="0" smtClean="0">
                  <a:solidFill>
                    <a:prstClr val="white"/>
                  </a:solidFill>
                </a:rPr>
                <a:t>TOF</a:t>
              </a:r>
              <a:endParaRPr lang="ja-JP" altLang="en-US" sz="900" b="1" dirty="0">
                <a:solidFill>
                  <a:prstClr val="white"/>
                </a:solidFill>
              </a:endParaRPr>
            </a:p>
          </p:txBody>
        </p:sp>
        <p:sp>
          <p:nvSpPr>
            <p:cNvPr id="199" name="テキスト ボックス 198"/>
            <p:cNvSpPr txBox="1"/>
            <p:nvPr/>
          </p:nvSpPr>
          <p:spPr>
            <a:xfrm>
              <a:off x="2780528" y="5576488"/>
              <a:ext cx="1042017" cy="461667"/>
            </a:xfrm>
            <a:prstGeom prst="rect">
              <a:avLst/>
            </a:prstGeom>
            <a:noFill/>
          </p:spPr>
          <p:txBody>
            <a:bodyPr wrap="none" rtlCol="0">
              <a:noAutofit/>
            </a:bodyPr>
            <a:lstStyle/>
            <a:p>
              <a:r>
                <a:rPr lang="en-US" altLang="ja-JP" sz="1000" b="1" dirty="0" smtClean="0">
                  <a:solidFill>
                    <a:prstClr val="black"/>
                  </a:solidFill>
                </a:rPr>
                <a:t>H</a:t>
              </a:r>
              <a:r>
                <a:rPr lang="en-US" altLang="ja-JP" sz="1000" b="1" baseline="-25000" dirty="0" smtClean="0">
                  <a:solidFill>
                    <a:prstClr val="black"/>
                  </a:solidFill>
                </a:rPr>
                <a:t>2</a:t>
              </a:r>
              <a:r>
                <a:rPr lang="en-US" altLang="ja-JP" sz="1000" b="1" dirty="0" smtClean="0">
                  <a:solidFill>
                    <a:prstClr val="black"/>
                  </a:solidFill>
                </a:rPr>
                <a:t> TGT</a:t>
              </a:r>
              <a:endParaRPr lang="ja-JP" altLang="en-US" sz="1000" b="1" dirty="0">
                <a:solidFill>
                  <a:prstClr val="black"/>
                </a:solidFill>
              </a:endParaRPr>
            </a:p>
          </p:txBody>
        </p:sp>
      </p:grpSp>
      <p:graphicFrame>
        <p:nvGraphicFramePr>
          <p:cNvPr id="114" name="Chart 1"/>
          <p:cNvGraphicFramePr>
            <a:graphicFrameLocks/>
          </p:cNvGraphicFramePr>
          <p:nvPr>
            <p:extLst>
              <p:ext uri="{D42A27DB-BD31-4B8C-83A1-F6EECF244321}">
                <p14:modId xmlns:p14="http://schemas.microsoft.com/office/powerpoint/2010/main" val="3933427198"/>
              </p:ext>
            </p:extLst>
          </p:nvPr>
        </p:nvGraphicFramePr>
        <p:xfrm>
          <a:off x="16433" y="4140643"/>
          <a:ext cx="4462803" cy="2678132"/>
        </p:xfrm>
        <a:graphic>
          <a:graphicData uri="http://schemas.openxmlformats.org/drawingml/2006/chart">
            <c:chart xmlns:c="http://schemas.openxmlformats.org/drawingml/2006/chart" xmlns:r="http://schemas.openxmlformats.org/officeDocument/2006/relationships" r:id="rId5"/>
          </a:graphicData>
        </a:graphic>
      </p:graphicFrame>
      <p:sp>
        <p:nvSpPr>
          <p:cNvPr id="115" name="テキスト ボックス 114"/>
          <p:cNvSpPr txBox="1"/>
          <p:nvPr/>
        </p:nvSpPr>
        <p:spPr>
          <a:xfrm>
            <a:off x="1273160" y="3938455"/>
            <a:ext cx="2883225" cy="369332"/>
          </a:xfrm>
          <a:prstGeom prst="rect">
            <a:avLst/>
          </a:prstGeom>
          <a:solidFill>
            <a:schemeClr val="bg1"/>
          </a:solidFill>
          <a:ln>
            <a:solidFill>
              <a:schemeClr val="tx1"/>
            </a:solidFill>
          </a:ln>
        </p:spPr>
        <p:txBody>
          <a:bodyPr wrap="none" rtlCol="0">
            <a:spAutoFit/>
          </a:bodyPr>
          <a:lstStyle/>
          <a:p>
            <a:r>
              <a:rPr lang="en-US" altLang="ja-JP" b="1" dirty="0">
                <a:solidFill>
                  <a:prstClr val="black"/>
                </a:solidFill>
                <a:latin typeface="Times New Roman" pitchFamily="18" charset="0"/>
                <a:cs typeface="Times New Roman" pitchFamily="18" charset="0"/>
              </a:rPr>
              <a:t> Prod. Angle = </a:t>
            </a:r>
            <a:r>
              <a:rPr lang="en-US" altLang="ja-JP" b="1" dirty="0">
                <a:solidFill>
                  <a:srgbClr val="FF0000"/>
                </a:solidFill>
                <a:latin typeface="Times New Roman" pitchFamily="18" charset="0"/>
                <a:cs typeface="Times New Roman" pitchFamily="18" charset="0"/>
              </a:rPr>
              <a:t>0</a:t>
            </a:r>
            <a:r>
              <a:rPr lang="en-US" altLang="ja-JP" b="1" dirty="0">
                <a:solidFill>
                  <a:prstClr val="black"/>
                </a:solidFill>
                <a:latin typeface="Times New Roman" pitchFamily="18" charset="0"/>
                <a:cs typeface="Times New Roman" pitchFamily="18" charset="0"/>
              </a:rPr>
              <a:t> </a:t>
            </a:r>
            <a:r>
              <a:rPr lang="en-US" altLang="ja-JP" b="1" dirty="0" smtClean="0">
                <a:solidFill>
                  <a:prstClr val="black"/>
                </a:solidFill>
                <a:latin typeface="Times New Roman" pitchFamily="18" charset="0"/>
                <a:cs typeface="Times New Roman" pitchFamily="18" charset="0"/>
              </a:rPr>
              <a:t>deg. (Neg.)</a:t>
            </a:r>
            <a:endParaRPr lang="en-US" altLang="ja-JP" b="1" dirty="0">
              <a:solidFill>
                <a:prstClr val="black"/>
              </a:solidFill>
              <a:latin typeface="Times New Roman" pitchFamily="18" charset="0"/>
              <a:cs typeface="Times New Roman" pitchFamily="18" charset="0"/>
            </a:endParaRPr>
          </a:p>
        </p:txBody>
      </p:sp>
      <p:sp>
        <p:nvSpPr>
          <p:cNvPr id="116" name="テキスト ボックス 115"/>
          <p:cNvSpPr txBox="1"/>
          <p:nvPr/>
        </p:nvSpPr>
        <p:spPr>
          <a:xfrm>
            <a:off x="-8095" y="3062139"/>
            <a:ext cx="3634393" cy="923330"/>
          </a:xfrm>
          <a:prstGeom prst="rect">
            <a:avLst/>
          </a:prstGeom>
          <a:noFill/>
        </p:spPr>
        <p:txBody>
          <a:bodyPr wrap="none" rtlCol="0">
            <a:spAutoFit/>
          </a:bodyPr>
          <a:lstStyle/>
          <a:p>
            <a:pPr fontAlgn="base">
              <a:spcBef>
                <a:spcPct val="0"/>
              </a:spcBef>
              <a:spcAft>
                <a:spcPct val="0"/>
              </a:spcAft>
            </a:pPr>
            <a:r>
              <a:rPr lang="en-US" altLang="ja-JP" dirty="0" smtClean="0">
                <a:solidFill>
                  <a:srgbClr val="00FFFF"/>
                </a:solidFill>
                <a:latin typeface="Arial" charset="0"/>
              </a:rPr>
              <a:t>Sanford-Wang</a:t>
            </a:r>
          </a:p>
          <a:p>
            <a:pPr fontAlgn="base">
              <a:spcBef>
                <a:spcPct val="0"/>
              </a:spcBef>
              <a:spcAft>
                <a:spcPct val="0"/>
              </a:spcAft>
            </a:pPr>
            <a:r>
              <a:rPr lang="en-US" altLang="ja-JP" dirty="0" smtClean="0">
                <a:solidFill>
                  <a:srgbClr val="00FFFF"/>
                </a:solidFill>
                <a:latin typeface="Arial" charset="0"/>
              </a:rPr>
              <a:t>  15 kW Loss on Pt</a:t>
            </a:r>
          </a:p>
          <a:p>
            <a:pPr fontAlgn="base">
              <a:spcBef>
                <a:spcPct val="0"/>
              </a:spcBef>
              <a:spcAft>
                <a:spcPct val="0"/>
              </a:spcAft>
            </a:pPr>
            <a:r>
              <a:rPr lang="en-US" altLang="ja-JP" dirty="0" smtClean="0">
                <a:solidFill>
                  <a:srgbClr val="00FFFF"/>
                </a:solidFill>
                <a:latin typeface="Arial" charset="0"/>
              </a:rPr>
              <a:t>   Acceptance :1.5 </a:t>
            </a:r>
            <a:r>
              <a:rPr lang="en-US" altLang="ja-JP" dirty="0" err="1" smtClean="0">
                <a:solidFill>
                  <a:srgbClr val="00FFFF"/>
                </a:solidFill>
                <a:latin typeface="Arial" charset="0"/>
              </a:rPr>
              <a:t>msr</a:t>
            </a:r>
            <a:r>
              <a:rPr lang="en-US" altLang="ja-JP" dirty="0" smtClean="0">
                <a:solidFill>
                  <a:srgbClr val="00FFFF"/>
                </a:solidFill>
                <a:latin typeface="Arial" charset="0"/>
              </a:rPr>
              <a:t>%, 133.2 m</a:t>
            </a:r>
            <a:endParaRPr lang="ja-JP" altLang="en-US" dirty="0">
              <a:solidFill>
                <a:srgbClr val="00FFFF"/>
              </a:solidFill>
              <a:latin typeface="Arial" charset="0"/>
            </a:endParaRPr>
          </a:p>
        </p:txBody>
      </p:sp>
      <p:sp>
        <p:nvSpPr>
          <p:cNvPr id="117" name="テキスト ボックス 116"/>
          <p:cNvSpPr txBox="1"/>
          <p:nvPr/>
        </p:nvSpPr>
        <p:spPr>
          <a:xfrm>
            <a:off x="4017713" y="4679912"/>
            <a:ext cx="396262" cy="369332"/>
          </a:xfrm>
          <a:prstGeom prst="rect">
            <a:avLst/>
          </a:prstGeom>
          <a:noFill/>
        </p:spPr>
        <p:txBody>
          <a:bodyPr wrap="none" rtlCol="0">
            <a:spAutoFit/>
          </a:bodyPr>
          <a:lstStyle/>
          <a:p>
            <a:r>
              <a:rPr lang="en-US" altLang="ja-JP" b="1" dirty="0">
                <a:solidFill>
                  <a:prstClr val="black"/>
                </a:solidFill>
                <a:latin typeface="Symbol" panose="05050102010706020507" pitchFamily="18" charset="2"/>
                <a:cs typeface="Times New Roman" panose="02020603050405020304" pitchFamily="18" charset="0"/>
              </a:rPr>
              <a:t>p</a:t>
            </a:r>
            <a:r>
              <a:rPr lang="en-US" altLang="ja-JP" b="1" baseline="30000" dirty="0">
                <a:solidFill>
                  <a:prstClr val="black"/>
                </a:solidFill>
                <a:latin typeface="Symbol" panose="05050102010706020507" pitchFamily="18" charset="2"/>
                <a:cs typeface="Times New Roman" panose="02020603050405020304" pitchFamily="18" charset="0"/>
              </a:rPr>
              <a:t>-</a:t>
            </a:r>
            <a:endParaRPr lang="ja-JP" altLang="en-US" b="1" baseline="30000" dirty="0">
              <a:solidFill>
                <a:prstClr val="black"/>
              </a:solidFill>
              <a:latin typeface="Symbol" panose="05050102010706020507" pitchFamily="18" charset="2"/>
              <a:cs typeface="Times New Roman" panose="02020603050405020304" pitchFamily="18" charset="0"/>
            </a:endParaRPr>
          </a:p>
        </p:txBody>
      </p:sp>
      <p:sp>
        <p:nvSpPr>
          <p:cNvPr id="118" name="テキスト ボックス 117"/>
          <p:cNvSpPr txBox="1"/>
          <p:nvPr/>
        </p:nvSpPr>
        <p:spPr>
          <a:xfrm>
            <a:off x="3997875" y="5353890"/>
            <a:ext cx="449162" cy="369332"/>
          </a:xfrm>
          <a:prstGeom prst="rect">
            <a:avLst/>
          </a:prstGeom>
          <a:noFill/>
        </p:spPr>
        <p:txBody>
          <a:bodyPr wrap="none" rtlCol="0">
            <a:spAutoFit/>
          </a:bodyPr>
          <a:lstStyle/>
          <a:p>
            <a:r>
              <a:rPr lang="en-US" altLang="ja-JP" b="1" dirty="0">
                <a:solidFill>
                  <a:prstClr val="black"/>
                </a:solidFill>
                <a:latin typeface="Times New Roman" panose="02020603050405020304" pitchFamily="18" charset="0"/>
                <a:cs typeface="Times New Roman" panose="02020603050405020304" pitchFamily="18" charset="0"/>
              </a:rPr>
              <a:t>K</a:t>
            </a:r>
            <a:r>
              <a:rPr lang="en-US" altLang="ja-JP" b="1" baseline="30000" dirty="0">
                <a:solidFill>
                  <a:prstClr val="black"/>
                </a:solidFill>
                <a:latin typeface="Symbol" panose="05050102010706020507" pitchFamily="18" charset="2"/>
                <a:cs typeface="Times New Roman" panose="02020603050405020304" pitchFamily="18" charset="0"/>
              </a:rPr>
              <a:t>-</a:t>
            </a:r>
            <a:endParaRPr lang="ja-JP" altLang="en-US" b="1" baseline="30000" dirty="0">
              <a:solidFill>
                <a:prstClr val="black"/>
              </a:solidFill>
              <a:latin typeface="Symbol" panose="05050102010706020507" pitchFamily="18" charset="2"/>
              <a:cs typeface="Times New Roman" panose="02020603050405020304" pitchFamily="18" charset="0"/>
            </a:endParaRPr>
          </a:p>
        </p:txBody>
      </p:sp>
      <p:sp>
        <p:nvSpPr>
          <p:cNvPr id="119" name="テキスト ボックス 118"/>
          <p:cNvSpPr txBox="1"/>
          <p:nvPr/>
        </p:nvSpPr>
        <p:spPr>
          <a:xfrm>
            <a:off x="3997876" y="5674009"/>
            <a:ext cx="543739" cy="369332"/>
          </a:xfrm>
          <a:prstGeom prst="rect">
            <a:avLst/>
          </a:prstGeom>
          <a:noFill/>
        </p:spPr>
        <p:txBody>
          <a:bodyPr wrap="none" rtlCol="0">
            <a:spAutoFit/>
          </a:bodyPr>
          <a:lstStyle/>
          <a:p>
            <a:r>
              <a:rPr lang="en-US" altLang="ja-JP" b="1" dirty="0" err="1">
                <a:solidFill>
                  <a:prstClr val="black"/>
                </a:solidFill>
                <a:latin typeface="Times New Roman" panose="02020603050405020304" pitchFamily="18" charset="0"/>
                <a:cs typeface="Times New Roman" panose="02020603050405020304" pitchFamily="18" charset="0"/>
              </a:rPr>
              <a:t>p</a:t>
            </a:r>
            <a:r>
              <a:rPr lang="en-US" altLang="ja-JP" b="1" baseline="-25000" dirty="0" err="1">
                <a:solidFill>
                  <a:prstClr val="black"/>
                </a:solidFill>
                <a:latin typeface="Times New Roman" panose="02020603050405020304" pitchFamily="18" charset="0"/>
                <a:cs typeface="Times New Roman" panose="02020603050405020304" pitchFamily="18" charset="0"/>
              </a:rPr>
              <a:t>bar</a:t>
            </a:r>
            <a:endParaRPr lang="ja-JP" altLang="en-US" b="1" baseline="-25000" dirty="0">
              <a:solidFill>
                <a:prstClr val="black"/>
              </a:solidFill>
              <a:latin typeface="Times New Roman" panose="02020603050405020304" pitchFamily="18" charset="0"/>
              <a:cs typeface="Times New Roman" panose="02020603050405020304" pitchFamily="18" charset="0"/>
            </a:endParaRPr>
          </a:p>
        </p:txBody>
      </p:sp>
      <p:sp>
        <p:nvSpPr>
          <p:cNvPr id="6" name="正方形/長方形 5"/>
          <p:cNvSpPr/>
          <p:nvPr/>
        </p:nvSpPr>
        <p:spPr>
          <a:xfrm>
            <a:off x="4692686" y="2145781"/>
            <a:ext cx="2826736" cy="523220"/>
          </a:xfrm>
          <a:prstGeom prst="rect">
            <a:avLst/>
          </a:prstGeom>
        </p:spPr>
        <p:txBody>
          <a:bodyPr wrap="none">
            <a:spAutoFit/>
          </a:bodyPr>
          <a:lstStyle/>
          <a:p>
            <a:r>
              <a:rPr lang="en-US" altLang="ja-JP" sz="2800" dirty="0" smtClean="0">
                <a:solidFill>
                  <a:srgbClr val="00FFFF"/>
                </a:solidFill>
              </a:rPr>
              <a:t>Charmed Particles</a:t>
            </a:r>
            <a:endParaRPr lang="ja-JP" altLang="en-US" sz="2800" dirty="0">
              <a:solidFill>
                <a:srgbClr val="00FFFF"/>
              </a:solidFill>
            </a:endParaRPr>
          </a:p>
        </p:txBody>
      </p:sp>
      <p:sp>
        <p:nvSpPr>
          <p:cNvPr id="8" name="右矢印 7"/>
          <p:cNvSpPr/>
          <p:nvPr/>
        </p:nvSpPr>
        <p:spPr>
          <a:xfrm>
            <a:off x="4127558" y="2182512"/>
            <a:ext cx="561903" cy="511771"/>
          </a:xfrm>
          <a:prstGeom prst="rightArrow">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effectLst/>
                <a:latin typeface="Times New Roman" panose="02020603050405020304" pitchFamily="18" charset="0"/>
                <a:cs typeface="Times New Roman" panose="02020603050405020304" pitchFamily="18" charset="0"/>
              </a:rPr>
              <a:t>Signal responses</a:t>
            </a:r>
            <a:endParaRPr kumimoji="1" lang="ja-JP" altLang="en-US" dirty="0">
              <a:effectLst/>
              <a:latin typeface="Times New Roman" panose="02020603050405020304" pitchFamily="18" charset="0"/>
              <a:cs typeface="Times New Roman" panose="02020603050405020304" pitchFamily="18" charset="0"/>
            </a:endParaRPr>
          </a:p>
        </p:txBody>
      </p:sp>
      <p:sp>
        <p:nvSpPr>
          <p:cNvPr id="3" name="テキスト プレースホルダー 2"/>
          <p:cNvSpPr>
            <a:spLocks noGrp="1"/>
          </p:cNvSpPr>
          <p:nvPr>
            <p:ph type="body" idx="1"/>
          </p:nvPr>
        </p:nvSpPr>
        <p:spPr/>
        <p:txBody>
          <a:bodyPr>
            <a:normAutofit/>
          </a:bodyPr>
          <a:lstStyle/>
          <a:p>
            <a:pPr marL="0" lvl="1" algn="ctr"/>
            <a:r>
              <a:rPr kumimoji="1" lang="en-US" altLang="ja-JP" sz="2400" dirty="0" smtClean="0"/>
              <a:t>p(</a:t>
            </a:r>
            <a:r>
              <a:rPr kumimoji="1" lang="en-US" altLang="ja-JP" sz="2400" dirty="0" smtClean="0">
                <a:latin typeface="Symbol" panose="05050102010706020507" pitchFamily="18" charset="2"/>
              </a:rPr>
              <a:t>p</a:t>
            </a:r>
            <a:r>
              <a:rPr kumimoji="1" lang="en-US" altLang="ja-JP" sz="2400" baseline="30000" dirty="0" smtClean="0"/>
              <a:t>-</a:t>
            </a:r>
            <a:r>
              <a:rPr kumimoji="1" lang="en-US" altLang="ja-JP" sz="2400" dirty="0" smtClean="0"/>
              <a:t>,K</a:t>
            </a:r>
            <a:r>
              <a:rPr kumimoji="1" lang="en-US" altLang="ja-JP" sz="2400" baseline="30000" dirty="0" smtClean="0"/>
              <a:t>*0</a:t>
            </a:r>
            <a:r>
              <a:rPr kumimoji="1" lang="en-US" altLang="ja-JP" sz="2400" dirty="0" smtClean="0"/>
              <a:t>)</a:t>
            </a:r>
            <a:r>
              <a:rPr kumimoji="1" lang="en-US" altLang="ja-JP" sz="2400" dirty="0" smtClean="0">
                <a:latin typeface="Symbol" panose="05050102010706020507" pitchFamily="18" charset="2"/>
              </a:rPr>
              <a:t>L,S</a:t>
            </a:r>
            <a:r>
              <a:rPr kumimoji="1" lang="en-US" altLang="ja-JP" sz="2400" baseline="30000" dirty="0" smtClean="0">
                <a:latin typeface="Symbol" panose="05050102010706020507" pitchFamily="18" charset="2"/>
              </a:rPr>
              <a:t>0</a:t>
            </a:r>
            <a:r>
              <a:rPr kumimoji="1" lang="en-US" altLang="ja-JP" sz="2400" dirty="0" smtClean="0"/>
              <a:t> and p(</a:t>
            </a:r>
            <a:r>
              <a:rPr lang="en-US" altLang="ja-JP" sz="2400" dirty="0" smtClean="0">
                <a:latin typeface="Symbol" panose="05050102010706020507" pitchFamily="18" charset="2"/>
              </a:rPr>
              <a:t>p</a:t>
            </a:r>
            <a:r>
              <a:rPr kumimoji="1" lang="en-US" altLang="ja-JP" sz="2400" baseline="30000" dirty="0" smtClean="0"/>
              <a:t>-</a:t>
            </a:r>
            <a:r>
              <a:rPr kumimoji="1" lang="en-US" altLang="ja-JP" sz="2400" dirty="0" smtClean="0"/>
              <a:t>,K</a:t>
            </a:r>
            <a:r>
              <a:rPr kumimoji="1" lang="en-US" altLang="ja-JP" sz="2400" baseline="30000" dirty="0" smtClean="0"/>
              <a:t>*+</a:t>
            </a:r>
            <a:r>
              <a:rPr kumimoji="1" lang="en-US" altLang="ja-JP" sz="2400" dirty="0" smtClean="0"/>
              <a:t>)</a:t>
            </a:r>
            <a:r>
              <a:rPr kumimoji="1" lang="en-US" altLang="ja-JP" sz="2400" dirty="0" smtClean="0">
                <a:latin typeface="Symbol" panose="05050102010706020507" pitchFamily="18" charset="2"/>
              </a:rPr>
              <a:t>S</a:t>
            </a:r>
            <a:r>
              <a:rPr kumimoji="1" lang="en-US" altLang="ja-JP" sz="2400" baseline="30000" dirty="0" smtClean="0">
                <a:latin typeface="Symbol" panose="05050102010706020507" pitchFamily="18" charset="2"/>
              </a:rPr>
              <a:t>-</a:t>
            </a:r>
            <a:endParaRPr kumimoji="1" lang="ja-JP" altLang="en-US" sz="2400" baseline="30000" dirty="0">
              <a:latin typeface="Symbol" panose="05050102010706020507" pitchFamily="18" charset="2"/>
            </a:endParaRPr>
          </a:p>
        </p:txBody>
      </p:sp>
    </p:spTree>
    <p:extLst>
      <p:ext uri="{BB962C8B-B14F-4D97-AF65-F5344CB8AC3E}">
        <p14:creationId xmlns:p14="http://schemas.microsoft.com/office/powerpoint/2010/main" val="256965214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541" y="333136"/>
            <a:ext cx="8187907" cy="43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a:xfrm>
            <a:off x="457200" y="0"/>
            <a:ext cx="8229600" cy="764704"/>
          </a:xfrm>
        </p:spPr>
        <p:txBody>
          <a:bodyPr/>
          <a:lstStyle/>
          <a:p>
            <a:r>
              <a:rPr kumimoji="1" lang="en-US" altLang="ja-JP" dirty="0" smtClean="0"/>
              <a:t>Peaking background</a:t>
            </a:r>
            <a:endParaRPr kumimoji="1" lang="ja-JP" altLang="en-US" dirty="0"/>
          </a:p>
        </p:txBody>
      </p:sp>
      <p:sp>
        <p:nvSpPr>
          <p:cNvPr id="3" name="コンテンツ プレースホルダー 2"/>
          <p:cNvSpPr>
            <a:spLocks noGrp="1"/>
          </p:cNvSpPr>
          <p:nvPr>
            <p:ph idx="1"/>
          </p:nvPr>
        </p:nvSpPr>
        <p:spPr>
          <a:xfrm>
            <a:off x="755576" y="4797152"/>
            <a:ext cx="7776864" cy="1944216"/>
          </a:xfrm>
        </p:spPr>
        <p:txBody>
          <a:bodyPr>
            <a:normAutofit fontScale="62500" lnSpcReduction="20000"/>
          </a:bodyPr>
          <a:lstStyle/>
          <a:p>
            <a:r>
              <a:rPr kumimoji="1" lang="en-US" altLang="ja-JP" dirty="0" smtClean="0"/>
              <a:t>Wrong combination of the K*</a:t>
            </a:r>
            <a:r>
              <a:rPr kumimoji="1" lang="en-US" altLang="ja-JP" baseline="30000" dirty="0" smtClean="0"/>
              <a:t>0</a:t>
            </a:r>
            <a:r>
              <a:rPr kumimoji="1" lang="en-US" altLang="ja-JP" dirty="0" smtClean="0"/>
              <a:t> background makes a fake peak.</a:t>
            </a:r>
          </a:p>
          <a:p>
            <a:pPr lvl="1"/>
            <a:r>
              <a:rPr kumimoji="1" lang="en-US" altLang="ja-JP" dirty="0" smtClean="0">
                <a:solidFill>
                  <a:schemeClr val="tx2"/>
                </a:solidFill>
              </a:rPr>
              <a:t>K*</a:t>
            </a:r>
            <a:r>
              <a:rPr kumimoji="1" lang="en-US" altLang="ja-JP" baseline="30000" dirty="0" smtClean="0">
                <a:solidFill>
                  <a:schemeClr val="tx2"/>
                </a:solidFill>
              </a:rPr>
              <a:t>0</a:t>
            </a:r>
            <a:r>
              <a:rPr kumimoji="1" lang="en-US" altLang="ja-JP" dirty="0" smtClean="0">
                <a:solidFill>
                  <a:schemeClr val="tx2"/>
                </a:solidFill>
              </a:rPr>
              <a:t> inv. mass background: K</a:t>
            </a:r>
            <a:r>
              <a:rPr kumimoji="1" lang="en-US" altLang="ja-JP" baseline="30000" dirty="0" smtClean="0">
                <a:solidFill>
                  <a:schemeClr val="tx2"/>
                </a:solidFill>
              </a:rPr>
              <a:t>+</a:t>
            </a:r>
            <a:r>
              <a:rPr kumimoji="1" lang="en-US" altLang="ja-JP" dirty="0" smtClean="0">
                <a:solidFill>
                  <a:schemeClr val="tx2"/>
                </a:solidFill>
              </a:rPr>
              <a:t> + slow </a:t>
            </a:r>
            <a:r>
              <a:rPr kumimoji="1" lang="en-US" altLang="ja-JP" dirty="0" smtClean="0">
                <a:solidFill>
                  <a:schemeClr val="tx2"/>
                </a:solidFill>
                <a:latin typeface="Symbol" panose="05050102010706020507" pitchFamily="18" charset="2"/>
              </a:rPr>
              <a:t>p</a:t>
            </a:r>
            <a:r>
              <a:rPr kumimoji="1" lang="en-US" altLang="ja-JP" baseline="30000" dirty="0" smtClean="0">
                <a:solidFill>
                  <a:schemeClr val="tx2"/>
                </a:solidFill>
                <a:latin typeface="Symbol" panose="05050102010706020507" pitchFamily="18" charset="2"/>
              </a:rPr>
              <a:t>-</a:t>
            </a:r>
            <a:r>
              <a:rPr kumimoji="1" lang="en-US" altLang="ja-JP" dirty="0" smtClean="0">
                <a:solidFill>
                  <a:schemeClr val="tx2"/>
                </a:solidFill>
              </a:rPr>
              <a:t> from </a:t>
            </a:r>
            <a:r>
              <a:rPr kumimoji="1" lang="en-US" altLang="ja-JP" dirty="0" smtClean="0">
                <a:solidFill>
                  <a:schemeClr val="tx2"/>
                </a:solidFill>
                <a:latin typeface="Symbol" panose="05050102010706020507" pitchFamily="18" charset="2"/>
              </a:rPr>
              <a:t>L</a:t>
            </a:r>
            <a:r>
              <a:rPr lang="ja-JP" altLang="en-US" dirty="0" smtClean="0">
                <a:solidFill>
                  <a:schemeClr val="tx2"/>
                </a:solidFill>
              </a:rPr>
              <a:t>→</a:t>
            </a:r>
            <a:r>
              <a:rPr lang="en-US" altLang="ja-JP" dirty="0" smtClean="0">
                <a:solidFill>
                  <a:schemeClr val="tx2"/>
                </a:solidFill>
              </a:rPr>
              <a:t>p</a:t>
            </a:r>
            <a:r>
              <a:rPr lang="ja-JP" altLang="en-US" dirty="0" smtClean="0">
                <a:solidFill>
                  <a:schemeClr val="tx2"/>
                </a:solidFill>
              </a:rPr>
              <a:t> </a:t>
            </a:r>
            <a:r>
              <a:rPr lang="en-US" altLang="ja-JP" dirty="0" smtClean="0">
                <a:solidFill>
                  <a:schemeClr val="tx2"/>
                </a:solidFill>
                <a:latin typeface="Symbol" panose="05050102010706020507" pitchFamily="18" charset="2"/>
              </a:rPr>
              <a:t>p</a:t>
            </a:r>
            <a:r>
              <a:rPr lang="en-US" altLang="ja-JP" baseline="30000" dirty="0" smtClean="0">
                <a:solidFill>
                  <a:schemeClr val="tx2"/>
                </a:solidFill>
                <a:latin typeface="Symbol" panose="05050102010706020507" pitchFamily="18" charset="2"/>
              </a:rPr>
              <a:t>- </a:t>
            </a:r>
            <a:r>
              <a:rPr lang="en-US" altLang="ja-JP" dirty="0" smtClean="0">
                <a:solidFill>
                  <a:schemeClr val="tx2"/>
                </a:solidFill>
              </a:rPr>
              <a:t>event</a:t>
            </a:r>
          </a:p>
          <a:p>
            <a:r>
              <a:rPr kumimoji="1" lang="en-US" altLang="ja-JP" dirty="0" err="1" smtClean="0">
                <a:latin typeface="Symbol" panose="05050102010706020507" pitchFamily="18" charset="2"/>
              </a:rPr>
              <a:t>q</a:t>
            </a:r>
            <a:r>
              <a:rPr kumimoji="1" lang="en-US" altLang="ja-JP" baseline="-25000" dirty="0" err="1" smtClean="0"/>
              <a:t>K</a:t>
            </a:r>
            <a:r>
              <a:rPr kumimoji="1" lang="en-US" altLang="ja-JP" baseline="-25000" dirty="0" smtClean="0"/>
              <a:t>* </a:t>
            </a:r>
            <a:r>
              <a:rPr kumimoji="1" lang="en-US" altLang="ja-JP" dirty="0" smtClean="0"/>
              <a:t>selection enhanced peak structure</a:t>
            </a:r>
          </a:p>
          <a:p>
            <a:pPr marL="0" indent="0">
              <a:buNone/>
            </a:pPr>
            <a:r>
              <a:rPr lang="ja-JP" altLang="en-US" dirty="0" smtClean="0"/>
              <a:t>⇒ </a:t>
            </a:r>
            <a:r>
              <a:rPr lang="en-US" altLang="ja-JP" dirty="0" smtClean="0">
                <a:solidFill>
                  <a:schemeClr val="tx2"/>
                </a:solidFill>
              </a:rPr>
              <a:t>Only around 2.2 GeV/c region</a:t>
            </a:r>
            <a:r>
              <a:rPr lang="en-US" altLang="ja-JP" dirty="0" smtClean="0"/>
              <a:t>: All states have same structure.</a:t>
            </a:r>
          </a:p>
          <a:p>
            <a:pPr lvl="1"/>
            <a:r>
              <a:rPr lang="en-US" altLang="ja-JP" dirty="0"/>
              <a:t>P</a:t>
            </a:r>
            <a:r>
              <a:rPr kumimoji="1" lang="en-US" altLang="ja-JP" dirty="0" smtClean="0"/>
              <a:t>eak with depends on width of the state.</a:t>
            </a:r>
          </a:p>
          <a:p>
            <a:pPr lvl="1"/>
            <a:r>
              <a:rPr lang="en-US" altLang="ja-JP" dirty="0" smtClean="0"/>
              <a:t>Continuum structure</a:t>
            </a:r>
            <a:endParaRPr kumimoji="1" lang="en-US" altLang="ja-JP" dirty="0" smtClean="0"/>
          </a:p>
          <a:p>
            <a:r>
              <a:rPr kumimoji="1" lang="en-US" altLang="ja-JP" dirty="0" smtClean="0"/>
              <a:t>Contribution</a:t>
            </a:r>
            <a:r>
              <a:rPr lang="ja-JP" altLang="en-US" dirty="0"/>
              <a:t> </a:t>
            </a:r>
            <a:r>
              <a:rPr kumimoji="1" lang="en-US" altLang="ja-JP" dirty="0" smtClean="0"/>
              <a:t>from higher K* resonance: Being checked</a:t>
            </a:r>
          </a:p>
        </p:txBody>
      </p:sp>
      <p:sp>
        <p:nvSpPr>
          <p:cNvPr id="4" name="テキスト ボックス 3"/>
          <p:cNvSpPr txBox="1"/>
          <p:nvPr/>
        </p:nvSpPr>
        <p:spPr>
          <a:xfrm>
            <a:off x="2028731" y="910461"/>
            <a:ext cx="1967205" cy="646331"/>
          </a:xfrm>
          <a:prstGeom prst="rect">
            <a:avLst/>
          </a:prstGeom>
          <a:solidFill>
            <a:schemeClr val="bg1"/>
          </a:solidFill>
          <a:ln>
            <a:solidFill>
              <a:schemeClr val="tx1"/>
            </a:solidFill>
          </a:ln>
        </p:spPr>
        <p:txBody>
          <a:bodyPr wrap="none" rtlCol="0">
            <a:spAutoFit/>
          </a:bodyPr>
          <a:lstStyle/>
          <a:p>
            <a:r>
              <a:rPr lang="en-US" altLang="ja-JP" b="1" dirty="0" smtClean="0">
                <a:solidFill>
                  <a:prstClr val="black"/>
                </a:solidFill>
                <a:latin typeface="Symbol" panose="05050102010706020507" pitchFamily="18" charset="2"/>
                <a:cs typeface="Times New Roman" panose="02020603050405020304" pitchFamily="18" charset="0"/>
              </a:rPr>
              <a:t>p</a:t>
            </a:r>
            <a:r>
              <a:rPr lang="en-US" altLang="ja-JP" b="1" baseline="30000" dirty="0" smtClean="0">
                <a:solidFill>
                  <a:prstClr val="black"/>
                </a:solidFill>
                <a:latin typeface="Symbol" panose="05050102010706020507" pitchFamily="18" charset="2"/>
                <a:cs typeface="Times New Roman" panose="02020603050405020304" pitchFamily="18" charset="0"/>
              </a:rPr>
              <a:t>-</a:t>
            </a:r>
            <a:r>
              <a:rPr lang="en-US" altLang="ja-JP" b="1" dirty="0" smtClean="0">
                <a:solidFill>
                  <a:prstClr val="black"/>
                </a:solidFill>
                <a:latin typeface="Times New Roman" panose="02020603050405020304" pitchFamily="18" charset="0"/>
                <a:cs typeface="Times New Roman" panose="02020603050405020304" pitchFamily="18" charset="0"/>
              </a:rPr>
              <a:t> p -&gt; </a:t>
            </a:r>
            <a:r>
              <a:rPr lang="en-US" altLang="ja-JP" b="1" dirty="0" smtClean="0">
                <a:solidFill>
                  <a:prstClr val="black"/>
                </a:solidFill>
                <a:latin typeface="Symbol" panose="05050102010706020507" pitchFamily="18" charset="2"/>
                <a:cs typeface="Times New Roman" panose="02020603050405020304" pitchFamily="18" charset="0"/>
              </a:rPr>
              <a:t>L</a:t>
            </a:r>
            <a:r>
              <a:rPr lang="en-US" altLang="ja-JP" b="1" dirty="0" smtClean="0">
                <a:solidFill>
                  <a:prstClr val="black"/>
                </a:solidFill>
                <a:latin typeface="Times New Roman" panose="02020603050405020304" pitchFamily="18" charset="0"/>
                <a:cs typeface="Times New Roman" panose="02020603050405020304" pitchFamily="18" charset="0"/>
              </a:rPr>
              <a:t> K</a:t>
            </a:r>
            <a:r>
              <a:rPr lang="en-US" altLang="ja-JP" b="1" baseline="30000" dirty="0" smtClean="0">
                <a:solidFill>
                  <a:prstClr val="black"/>
                </a:solidFill>
                <a:latin typeface="Times New Roman" panose="02020603050405020304" pitchFamily="18" charset="0"/>
                <a:cs typeface="Times New Roman" panose="02020603050405020304" pitchFamily="18" charset="0"/>
              </a:rPr>
              <a:t>*0</a:t>
            </a:r>
          </a:p>
          <a:p>
            <a:r>
              <a:rPr lang="en-US" altLang="ja-JP" b="1" dirty="0" smtClean="0">
                <a:solidFill>
                  <a:prstClr val="black"/>
                </a:solidFill>
                <a:latin typeface="Times New Roman" panose="02020603050405020304" pitchFamily="18" charset="0"/>
                <a:cs typeface="Times New Roman" panose="02020603050405020304" pitchFamily="18" charset="0"/>
              </a:rPr>
              <a:t>K</a:t>
            </a:r>
            <a:r>
              <a:rPr lang="en-US" altLang="ja-JP" b="1" baseline="30000" dirty="0" smtClean="0">
                <a:solidFill>
                  <a:prstClr val="black"/>
                </a:solidFill>
                <a:latin typeface="Times New Roman" panose="02020603050405020304" pitchFamily="18" charset="0"/>
                <a:cs typeface="Times New Roman" panose="02020603050405020304" pitchFamily="18" charset="0"/>
              </a:rPr>
              <a:t>*0</a:t>
            </a:r>
            <a:r>
              <a:rPr lang="en-US" altLang="ja-JP" b="1" dirty="0" smtClean="0">
                <a:solidFill>
                  <a:prstClr val="black"/>
                </a:solidFill>
                <a:latin typeface="Times New Roman" panose="02020603050405020304" pitchFamily="18" charset="0"/>
                <a:cs typeface="Times New Roman" panose="02020603050405020304" pitchFamily="18" charset="0"/>
              </a:rPr>
              <a:t> mass selection</a:t>
            </a:r>
            <a:endParaRPr lang="ja-JP" altLang="en-US" b="1" baseline="30000" dirty="0">
              <a:solidFill>
                <a:prstClr val="black"/>
              </a:solidFill>
              <a:latin typeface="Times New Roman" panose="02020603050405020304" pitchFamily="18" charset="0"/>
              <a:cs typeface="Times New Roman" panose="02020603050405020304" pitchFamily="18" charset="0"/>
            </a:endParaRPr>
          </a:p>
        </p:txBody>
      </p:sp>
      <p:sp>
        <p:nvSpPr>
          <p:cNvPr id="7" name="テキスト ボックス 6"/>
          <p:cNvSpPr txBox="1"/>
          <p:nvPr/>
        </p:nvSpPr>
        <p:spPr>
          <a:xfrm>
            <a:off x="6084168" y="908720"/>
            <a:ext cx="1967205" cy="923330"/>
          </a:xfrm>
          <a:prstGeom prst="rect">
            <a:avLst/>
          </a:prstGeom>
          <a:solidFill>
            <a:schemeClr val="bg1"/>
          </a:solidFill>
          <a:ln>
            <a:solidFill>
              <a:schemeClr val="tx1"/>
            </a:solidFill>
          </a:ln>
        </p:spPr>
        <p:txBody>
          <a:bodyPr wrap="none" rtlCol="0">
            <a:spAutoFit/>
          </a:bodyPr>
          <a:lstStyle/>
          <a:p>
            <a:r>
              <a:rPr lang="en-US" altLang="ja-JP" b="1" dirty="0" smtClean="0">
                <a:solidFill>
                  <a:prstClr val="black"/>
                </a:solidFill>
                <a:latin typeface="Symbol" panose="05050102010706020507" pitchFamily="18" charset="2"/>
                <a:cs typeface="Times New Roman" panose="02020603050405020304" pitchFamily="18" charset="0"/>
              </a:rPr>
              <a:t>p</a:t>
            </a:r>
            <a:r>
              <a:rPr lang="en-US" altLang="ja-JP" b="1" baseline="30000" dirty="0" smtClean="0">
                <a:solidFill>
                  <a:prstClr val="black"/>
                </a:solidFill>
                <a:latin typeface="Symbol" panose="05050102010706020507" pitchFamily="18" charset="2"/>
                <a:cs typeface="Times New Roman" panose="02020603050405020304" pitchFamily="18" charset="0"/>
              </a:rPr>
              <a:t>-</a:t>
            </a:r>
            <a:r>
              <a:rPr lang="en-US" altLang="ja-JP" b="1" dirty="0" smtClean="0">
                <a:solidFill>
                  <a:prstClr val="black"/>
                </a:solidFill>
                <a:latin typeface="Times New Roman" panose="02020603050405020304" pitchFamily="18" charset="0"/>
                <a:cs typeface="Times New Roman" panose="02020603050405020304" pitchFamily="18" charset="0"/>
              </a:rPr>
              <a:t> p -&gt; </a:t>
            </a:r>
            <a:r>
              <a:rPr lang="en-US" altLang="ja-JP" b="1" dirty="0" smtClean="0">
                <a:solidFill>
                  <a:prstClr val="black"/>
                </a:solidFill>
                <a:latin typeface="Symbol" panose="05050102010706020507" pitchFamily="18" charset="2"/>
                <a:cs typeface="Times New Roman" panose="02020603050405020304" pitchFamily="18" charset="0"/>
              </a:rPr>
              <a:t>L</a:t>
            </a:r>
            <a:r>
              <a:rPr lang="en-US" altLang="ja-JP" b="1" dirty="0" smtClean="0">
                <a:solidFill>
                  <a:prstClr val="black"/>
                </a:solidFill>
                <a:latin typeface="Times New Roman" panose="02020603050405020304" pitchFamily="18" charset="0"/>
                <a:cs typeface="Times New Roman" panose="02020603050405020304" pitchFamily="18" charset="0"/>
              </a:rPr>
              <a:t> K</a:t>
            </a:r>
            <a:r>
              <a:rPr lang="en-US" altLang="ja-JP" b="1" baseline="30000" dirty="0" smtClean="0">
                <a:solidFill>
                  <a:prstClr val="black"/>
                </a:solidFill>
                <a:latin typeface="Times New Roman" panose="02020603050405020304" pitchFamily="18" charset="0"/>
                <a:cs typeface="Times New Roman" panose="02020603050405020304" pitchFamily="18" charset="0"/>
              </a:rPr>
              <a:t>*0</a:t>
            </a:r>
          </a:p>
          <a:p>
            <a:r>
              <a:rPr lang="en-US" altLang="ja-JP" b="1" dirty="0" smtClean="0">
                <a:solidFill>
                  <a:prstClr val="black"/>
                </a:solidFill>
                <a:latin typeface="Times New Roman" panose="02020603050405020304" pitchFamily="18" charset="0"/>
                <a:cs typeface="Times New Roman" panose="02020603050405020304" pitchFamily="18" charset="0"/>
              </a:rPr>
              <a:t>K</a:t>
            </a:r>
            <a:r>
              <a:rPr lang="en-US" altLang="ja-JP" b="1" baseline="30000" dirty="0" smtClean="0">
                <a:solidFill>
                  <a:prstClr val="black"/>
                </a:solidFill>
                <a:latin typeface="Times New Roman" panose="02020603050405020304" pitchFamily="18" charset="0"/>
                <a:cs typeface="Times New Roman" panose="02020603050405020304" pitchFamily="18" charset="0"/>
              </a:rPr>
              <a:t>*0</a:t>
            </a:r>
            <a:r>
              <a:rPr lang="en-US" altLang="ja-JP" b="1" dirty="0" smtClean="0">
                <a:solidFill>
                  <a:prstClr val="black"/>
                </a:solidFill>
                <a:latin typeface="Times New Roman" panose="02020603050405020304" pitchFamily="18" charset="0"/>
                <a:cs typeface="Times New Roman" panose="02020603050405020304" pitchFamily="18" charset="0"/>
              </a:rPr>
              <a:t> mass selection</a:t>
            </a:r>
          </a:p>
          <a:p>
            <a:r>
              <a:rPr lang="en-US" altLang="ja-JP" b="1" dirty="0" smtClean="0">
                <a:solidFill>
                  <a:srgbClr val="FF0000"/>
                </a:solidFill>
                <a:latin typeface="Times New Roman" panose="02020603050405020304" pitchFamily="18" charset="0"/>
                <a:cs typeface="Times New Roman" panose="02020603050405020304" pitchFamily="18" charset="0"/>
              </a:rPr>
              <a:t>+ </a:t>
            </a:r>
            <a:r>
              <a:rPr lang="en-US" altLang="ja-JP" b="1" dirty="0" err="1" smtClean="0">
                <a:solidFill>
                  <a:srgbClr val="FF0000"/>
                </a:solidFill>
                <a:latin typeface="Symbol" panose="05050102010706020507" pitchFamily="18" charset="2"/>
                <a:cs typeface="Times New Roman" panose="02020603050405020304" pitchFamily="18" charset="0"/>
              </a:rPr>
              <a:t>q</a:t>
            </a:r>
            <a:r>
              <a:rPr lang="en-US" altLang="ja-JP" b="1" baseline="-25000" dirty="0" err="1" smtClean="0">
                <a:solidFill>
                  <a:srgbClr val="FF0000"/>
                </a:solidFill>
                <a:latin typeface="Times New Roman" panose="02020603050405020304" pitchFamily="18" charset="0"/>
                <a:cs typeface="Times New Roman" panose="02020603050405020304" pitchFamily="18" charset="0"/>
              </a:rPr>
              <a:t>K</a:t>
            </a:r>
            <a:r>
              <a:rPr lang="en-US" altLang="ja-JP" b="1" baseline="-25000" dirty="0" smtClean="0">
                <a:solidFill>
                  <a:srgbClr val="FF0000"/>
                </a:solidFill>
                <a:latin typeface="Times New Roman" panose="02020603050405020304" pitchFamily="18" charset="0"/>
                <a:cs typeface="Times New Roman" panose="02020603050405020304" pitchFamily="18" charset="0"/>
              </a:rPr>
              <a:t>* </a:t>
            </a:r>
            <a:r>
              <a:rPr lang="en-US" altLang="ja-JP" b="1" dirty="0" smtClean="0">
                <a:solidFill>
                  <a:srgbClr val="FF0000"/>
                </a:solidFill>
                <a:latin typeface="Times New Roman" panose="02020603050405020304" pitchFamily="18" charset="0"/>
                <a:cs typeface="Times New Roman" panose="02020603050405020304" pitchFamily="18" charset="0"/>
              </a:rPr>
              <a:t>&lt; 10°</a:t>
            </a:r>
            <a:endParaRPr lang="ja-JP" altLang="en-US" b="1" dirty="0">
              <a:solidFill>
                <a:srgbClr val="FF0000"/>
              </a:solidFill>
              <a:latin typeface="Times New Roman" panose="02020603050405020304" pitchFamily="18" charset="0"/>
              <a:cs typeface="Times New Roman" panose="02020603050405020304" pitchFamily="18" charset="0"/>
            </a:endParaRPr>
          </a:p>
        </p:txBody>
      </p:sp>
      <p:cxnSp>
        <p:nvCxnSpPr>
          <p:cNvPr id="8" name="直線矢印コネクタ 7"/>
          <p:cNvCxnSpPr/>
          <p:nvPr/>
        </p:nvCxnSpPr>
        <p:spPr>
          <a:xfrm>
            <a:off x="7690009" y="2977788"/>
            <a:ext cx="0" cy="72008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a:off x="6588224" y="3248440"/>
            <a:ext cx="0" cy="622688"/>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5652120" y="2708920"/>
            <a:ext cx="1810047" cy="523220"/>
          </a:xfrm>
          <a:prstGeom prst="rect">
            <a:avLst/>
          </a:prstGeom>
          <a:solidFill>
            <a:schemeClr val="bg1"/>
          </a:solidFill>
        </p:spPr>
        <p:txBody>
          <a:bodyPr wrap="none" rtlCol="0">
            <a:spAutoFit/>
          </a:bodyPr>
          <a:lstStyle/>
          <a:p>
            <a:r>
              <a:rPr lang="en-US" altLang="ja-JP" sz="1400" b="1" dirty="0" smtClean="0">
                <a:solidFill>
                  <a:prstClr val="black"/>
                </a:solidFill>
                <a:latin typeface="Times New Roman" panose="02020603050405020304" pitchFamily="18" charset="0"/>
                <a:cs typeface="Times New Roman" panose="02020603050405020304" pitchFamily="18" charset="0"/>
              </a:rPr>
              <a:t>Continuum structure</a:t>
            </a:r>
          </a:p>
          <a:p>
            <a:r>
              <a:rPr lang="en-US" altLang="ja-JP" sz="1400" b="1" dirty="0" smtClean="0">
                <a:solidFill>
                  <a:prstClr val="black"/>
                </a:solidFill>
                <a:latin typeface="Times New Roman" panose="02020603050405020304" pitchFamily="18" charset="0"/>
                <a:cs typeface="Times New Roman" panose="02020603050405020304" pitchFamily="18" charset="0"/>
              </a:rPr>
              <a:t>up to a fake peak</a:t>
            </a:r>
            <a:endParaRPr lang="ja-JP" altLang="en-US" sz="1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358324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540" y="339448"/>
            <a:ext cx="8187907" cy="43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a:xfrm>
            <a:off x="457200" y="0"/>
            <a:ext cx="8229600" cy="764704"/>
          </a:xfrm>
        </p:spPr>
        <p:txBody>
          <a:bodyPr/>
          <a:lstStyle/>
          <a:p>
            <a:r>
              <a:rPr kumimoji="1" lang="en-US" altLang="ja-JP" dirty="0" smtClean="0"/>
              <a:t>Peaking background</a:t>
            </a:r>
            <a:endParaRPr kumimoji="1" lang="ja-JP" altLang="en-US" dirty="0"/>
          </a:p>
        </p:txBody>
      </p:sp>
      <p:sp>
        <p:nvSpPr>
          <p:cNvPr id="3" name="コンテンツ プレースホルダー 2"/>
          <p:cNvSpPr>
            <a:spLocks noGrp="1"/>
          </p:cNvSpPr>
          <p:nvPr>
            <p:ph idx="1"/>
          </p:nvPr>
        </p:nvSpPr>
        <p:spPr>
          <a:xfrm>
            <a:off x="755576" y="4797152"/>
            <a:ext cx="7776864" cy="1944216"/>
          </a:xfrm>
        </p:spPr>
        <p:txBody>
          <a:bodyPr>
            <a:normAutofit fontScale="62500" lnSpcReduction="20000"/>
          </a:bodyPr>
          <a:lstStyle/>
          <a:p>
            <a:r>
              <a:rPr kumimoji="1" lang="en-US" altLang="ja-JP" dirty="0" smtClean="0"/>
              <a:t>Wrong combination of the K*</a:t>
            </a:r>
            <a:r>
              <a:rPr kumimoji="1" lang="en-US" altLang="ja-JP" baseline="30000" dirty="0" smtClean="0"/>
              <a:t>0</a:t>
            </a:r>
            <a:r>
              <a:rPr kumimoji="1" lang="en-US" altLang="ja-JP" dirty="0" smtClean="0"/>
              <a:t> background makes a fake peak.</a:t>
            </a:r>
          </a:p>
          <a:p>
            <a:pPr lvl="1"/>
            <a:r>
              <a:rPr kumimoji="1" lang="en-US" altLang="ja-JP" dirty="0" smtClean="0">
                <a:solidFill>
                  <a:schemeClr val="tx2"/>
                </a:solidFill>
              </a:rPr>
              <a:t>K*</a:t>
            </a:r>
            <a:r>
              <a:rPr kumimoji="1" lang="en-US" altLang="ja-JP" baseline="30000" dirty="0" smtClean="0">
                <a:solidFill>
                  <a:schemeClr val="tx2"/>
                </a:solidFill>
              </a:rPr>
              <a:t>0</a:t>
            </a:r>
            <a:r>
              <a:rPr kumimoji="1" lang="en-US" altLang="ja-JP" dirty="0" smtClean="0">
                <a:solidFill>
                  <a:schemeClr val="tx2"/>
                </a:solidFill>
              </a:rPr>
              <a:t> inv. mass background: K</a:t>
            </a:r>
            <a:r>
              <a:rPr kumimoji="1" lang="en-US" altLang="ja-JP" baseline="30000" dirty="0" smtClean="0">
                <a:solidFill>
                  <a:schemeClr val="tx2"/>
                </a:solidFill>
              </a:rPr>
              <a:t>+</a:t>
            </a:r>
            <a:r>
              <a:rPr kumimoji="1" lang="en-US" altLang="ja-JP" dirty="0" smtClean="0">
                <a:solidFill>
                  <a:schemeClr val="tx2"/>
                </a:solidFill>
              </a:rPr>
              <a:t> + slow </a:t>
            </a:r>
            <a:r>
              <a:rPr kumimoji="1" lang="en-US" altLang="ja-JP" dirty="0" smtClean="0">
                <a:solidFill>
                  <a:schemeClr val="tx2"/>
                </a:solidFill>
                <a:latin typeface="Symbol" panose="05050102010706020507" pitchFamily="18" charset="2"/>
              </a:rPr>
              <a:t>p</a:t>
            </a:r>
            <a:r>
              <a:rPr kumimoji="1" lang="en-US" altLang="ja-JP" baseline="30000" dirty="0" smtClean="0">
                <a:solidFill>
                  <a:schemeClr val="tx2"/>
                </a:solidFill>
                <a:latin typeface="Symbol" panose="05050102010706020507" pitchFamily="18" charset="2"/>
              </a:rPr>
              <a:t>-</a:t>
            </a:r>
            <a:r>
              <a:rPr kumimoji="1" lang="en-US" altLang="ja-JP" dirty="0" smtClean="0">
                <a:solidFill>
                  <a:schemeClr val="tx2"/>
                </a:solidFill>
              </a:rPr>
              <a:t> from </a:t>
            </a:r>
            <a:r>
              <a:rPr kumimoji="1" lang="en-US" altLang="ja-JP" dirty="0" smtClean="0">
                <a:solidFill>
                  <a:schemeClr val="tx2"/>
                </a:solidFill>
                <a:latin typeface="Symbol" panose="05050102010706020507" pitchFamily="18" charset="2"/>
              </a:rPr>
              <a:t>L</a:t>
            </a:r>
            <a:r>
              <a:rPr lang="ja-JP" altLang="en-US" dirty="0" smtClean="0">
                <a:solidFill>
                  <a:schemeClr val="tx2"/>
                </a:solidFill>
              </a:rPr>
              <a:t>→</a:t>
            </a:r>
            <a:r>
              <a:rPr lang="en-US" altLang="ja-JP" dirty="0" smtClean="0">
                <a:solidFill>
                  <a:schemeClr val="tx2"/>
                </a:solidFill>
              </a:rPr>
              <a:t>p</a:t>
            </a:r>
            <a:r>
              <a:rPr lang="ja-JP" altLang="en-US" dirty="0" smtClean="0">
                <a:solidFill>
                  <a:schemeClr val="tx2"/>
                </a:solidFill>
              </a:rPr>
              <a:t> </a:t>
            </a:r>
            <a:r>
              <a:rPr lang="en-US" altLang="ja-JP" dirty="0" smtClean="0">
                <a:solidFill>
                  <a:schemeClr val="tx2"/>
                </a:solidFill>
                <a:latin typeface="Symbol" panose="05050102010706020507" pitchFamily="18" charset="2"/>
              </a:rPr>
              <a:t>p</a:t>
            </a:r>
            <a:r>
              <a:rPr lang="en-US" altLang="ja-JP" baseline="30000" dirty="0" smtClean="0">
                <a:solidFill>
                  <a:schemeClr val="tx2"/>
                </a:solidFill>
                <a:latin typeface="Symbol" panose="05050102010706020507" pitchFamily="18" charset="2"/>
              </a:rPr>
              <a:t>- </a:t>
            </a:r>
            <a:r>
              <a:rPr lang="en-US" altLang="ja-JP" dirty="0" smtClean="0">
                <a:solidFill>
                  <a:schemeClr val="tx2"/>
                </a:solidFill>
              </a:rPr>
              <a:t>event</a:t>
            </a:r>
          </a:p>
          <a:p>
            <a:r>
              <a:rPr kumimoji="1" lang="en-US" altLang="ja-JP" dirty="0" err="1" smtClean="0">
                <a:latin typeface="Symbol" panose="05050102010706020507" pitchFamily="18" charset="2"/>
              </a:rPr>
              <a:t>q</a:t>
            </a:r>
            <a:r>
              <a:rPr kumimoji="1" lang="en-US" altLang="ja-JP" baseline="-25000" dirty="0" err="1" smtClean="0"/>
              <a:t>K</a:t>
            </a:r>
            <a:r>
              <a:rPr kumimoji="1" lang="en-US" altLang="ja-JP" baseline="-25000" dirty="0" smtClean="0"/>
              <a:t>* </a:t>
            </a:r>
            <a:r>
              <a:rPr kumimoji="1" lang="en-US" altLang="ja-JP" dirty="0" smtClean="0"/>
              <a:t>selection enhanced peak structure</a:t>
            </a:r>
          </a:p>
          <a:p>
            <a:pPr marL="0" indent="0">
              <a:buNone/>
            </a:pPr>
            <a:r>
              <a:rPr lang="ja-JP" altLang="en-US" dirty="0" smtClean="0"/>
              <a:t>⇒ </a:t>
            </a:r>
            <a:r>
              <a:rPr lang="en-US" altLang="ja-JP" dirty="0" smtClean="0">
                <a:solidFill>
                  <a:schemeClr val="tx2"/>
                </a:solidFill>
              </a:rPr>
              <a:t>Only around 2.2 GeV/c region</a:t>
            </a:r>
            <a:r>
              <a:rPr lang="en-US" altLang="ja-JP" dirty="0" smtClean="0"/>
              <a:t>: All states have same structure.</a:t>
            </a:r>
          </a:p>
          <a:p>
            <a:pPr lvl="1"/>
            <a:r>
              <a:rPr lang="en-US" altLang="ja-JP" dirty="0"/>
              <a:t>P</a:t>
            </a:r>
            <a:r>
              <a:rPr kumimoji="1" lang="en-US" altLang="ja-JP" dirty="0" smtClean="0"/>
              <a:t>eak with depends on width of the state.</a:t>
            </a:r>
          </a:p>
          <a:p>
            <a:pPr lvl="1"/>
            <a:r>
              <a:rPr lang="en-US" altLang="ja-JP" dirty="0" smtClean="0"/>
              <a:t>Continuum structure</a:t>
            </a:r>
            <a:endParaRPr kumimoji="1" lang="en-US" altLang="ja-JP" dirty="0" smtClean="0"/>
          </a:p>
          <a:p>
            <a:r>
              <a:rPr kumimoji="1" lang="en-US" altLang="ja-JP" dirty="0" smtClean="0"/>
              <a:t>Contribution</a:t>
            </a:r>
            <a:r>
              <a:rPr lang="ja-JP" altLang="en-US" dirty="0"/>
              <a:t> </a:t>
            </a:r>
            <a:r>
              <a:rPr kumimoji="1" lang="en-US" altLang="ja-JP" dirty="0" smtClean="0"/>
              <a:t>from higher K* resonance: Being checked</a:t>
            </a:r>
          </a:p>
        </p:txBody>
      </p:sp>
      <p:sp>
        <p:nvSpPr>
          <p:cNvPr id="4" name="テキスト ボックス 3"/>
          <p:cNvSpPr txBox="1"/>
          <p:nvPr/>
        </p:nvSpPr>
        <p:spPr>
          <a:xfrm>
            <a:off x="2699792" y="724054"/>
            <a:ext cx="2071401" cy="646331"/>
          </a:xfrm>
          <a:prstGeom prst="rect">
            <a:avLst/>
          </a:prstGeom>
          <a:solidFill>
            <a:schemeClr val="bg1"/>
          </a:solidFill>
          <a:ln>
            <a:solidFill>
              <a:schemeClr val="tx1"/>
            </a:solidFill>
          </a:ln>
        </p:spPr>
        <p:txBody>
          <a:bodyPr wrap="none" rtlCol="0">
            <a:spAutoFit/>
          </a:bodyPr>
          <a:lstStyle/>
          <a:p>
            <a:r>
              <a:rPr lang="en-US" altLang="ja-JP" b="1" dirty="0" smtClean="0">
                <a:solidFill>
                  <a:prstClr val="black"/>
                </a:solidFill>
                <a:latin typeface="Symbol" panose="05050102010706020507" pitchFamily="18" charset="2"/>
                <a:cs typeface="Times New Roman" panose="02020603050405020304" pitchFamily="18" charset="0"/>
              </a:rPr>
              <a:t>p</a:t>
            </a:r>
            <a:r>
              <a:rPr lang="en-US" altLang="ja-JP" b="1" baseline="30000" dirty="0" smtClean="0">
                <a:solidFill>
                  <a:prstClr val="black"/>
                </a:solidFill>
                <a:latin typeface="Symbol" panose="05050102010706020507" pitchFamily="18" charset="2"/>
                <a:cs typeface="Times New Roman" panose="02020603050405020304" pitchFamily="18" charset="0"/>
              </a:rPr>
              <a:t>-</a:t>
            </a:r>
            <a:r>
              <a:rPr lang="en-US" altLang="ja-JP" b="1" dirty="0" smtClean="0">
                <a:solidFill>
                  <a:prstClr val="black"/>
                </a:solidFill>
                <a:latin typeface="Times New Roman" panose="02020603050405020304" pitchFamily="18" charset="0"/>
                <a:cs typeface="Times New Roman" panose="02020603050405020304" pitchFamily="18" charset="0"/>
              </a:rPr>
              <a:t> p -&gt; </a:t>
            </a:r>
            <a:r>
              <a:rPr lang="en-US" altLang="ja-JP" b="1" dirty="0" smtClean="0">
                <a:solidFill>
                  <a:prstClr val="black"/>
                </a:solidFill>
                <a:latin typeface="Symbol" panose="05050102010706020507" pitchFamily="18" charset="2"/>
                <a:cs typeface="Times New Roman" panose="02020603050405020304" pitchFamily="18" charset="0"/>
              </a:rPr>
              <a:t>L</a:t>
            </a:r>
            <a:r>
              <a:rPr lang="en-US" altLang="ja-JP" b="1" dirty="0" smtClean="0">
                <a:solidFill>
                  <a:prstClr val="black"/>
                </a:solidFill>
                <a:latin typeface="Times New Roman" panose="02020603050405020304" pitchFamily="18" charset="0"/>
                <a:cs typeface="Times New Roman" panose="02020603050405020304" pitchFamily="18" charset="0"/>
              </a:rPr>
              <a:t>(1690) K</a:t>
            </a:r>
            <a:r>
              <a:rPr lang="en-US" altLang="ja-JP" b="1" baseline="30000" dirty="0" smtClean="0">
                <a:solidFill>
                  <a:prstClr val="black"/>
                </a:solidFill>
                <a:latin typeface="Times New Roman" panose="02020603050405020304" pitchFamily="18" charset="0"/>
                <a:cs typeface="Times New Roman" panose="02020603050405020304" pitchFamily="18" charset="0"/>
              </a:rPr>
              <a:t>*0</a:t>
            </a:r>
          </a:p>
          <a:p>
            <a:r>
              <a:rPr lang="en-US" altLang="ja-JP" b="1" dirty="0" smtClean="0">
                <a:solidFill>
                  <a:prstClr val="black"/>
                </a:solidFill>
                <a:latin typeface="Times New Roman" panose="02020603050405020304" pitchFamily="18" charset="0"/>
                <a:cs typeface="Times New Roman" panose="02020603050405020304" pitchFamily="18" charset="0"/>
              </a:rPr>
              <a:t>K</a:t>
            </a:r>
            <a:r>
              <a:rPr lang="en-US" altLang="ja-JP" b="1" baseline="30000" dirty="0" smtClean="0">
                <a:solidFill>
                  <a:prstClr val="black"/>
                </a:solidFill>
                <a:latin typeface="Times New Roman" panose="02020603050405020304" pitchFamily="18" charset="0"/>
                <a:cs typeface="Times New Roman" panose="02020603050405020304" pitchFamily="18" charset="0"/>
              </a:rPr>
              <a:t>*0</a:t>
            </a:r>
            <a:r>
              <a:rPr lang="en-US" altLang="ja-JP" b="1" dirty="0" smtClean="0">
                <a:solidFill>
                  <a:prstClr val="black"/>
                </a:solidFill>
                <a:latin typeface="Times New Roman" panose="02020603050405020304" pitchFamily="18" charset="0"/>
                <a:cs typeface="Times New Roman" panose="02020603050405020304" pitchFamily="18" charset="0"/>
              </a:rPr>
              <a:t> mass selection</a:t>
            </a:r>
            <a:endParaRPr lang="ja-JP" altLang="en-US" b="1" baseline="30000" dirty="0">
              <a:solidFill>
                <a:prstClr val="black"/>
              </a:solidFill>
              <a:latin typeface="Times New Roman" panose="02020603050405020304" pitchFamily="18" charset="0"/>
              <a:cs typeface="Times New Roman" panose="02020603050405020304" pitchFamily="18" charset="0"/>
            </a:endParaRPr>
          </a:p>
        </p:txBody>
      </p:sp>
      <p:sp>
        <p:nvSpPr>
          <p:cNvPr id="7" name="テキスト ボックス 6"/>
          <p:cNvSpPr txBox="1"/>
          <p:nvPr/>
        </p:nvSpPr>
        <p:spPr>
          <a:xfrm>
            <a:off x="6876256" y="689498"/>
            <a:ext cx="2071401" cy="923330"/>
          </a:xfrm>
          <a:prstGeom prst="rect">
            <a:avLst/>
          </a:prstGeom>
          <a:solidFill>
            <a:schemeClr val="bg1"/>
          </a:solidFill>
          <a:ln>
            <a:solidFill>
              <a:schemeClr val="tx1"/>
            </a:solidFill>
          </a:ln>
        </p:spPr>
        <p:txBody>
          <a:bodyPr wrap="none" rtlCol="0">
            <a:spAutoFit/>
          </a:bodyPr>
          <a:lstStyle/>
          <a:p>
            <a:r>
              <a:rPr lang="en-US" altLang="ja-JP" b="1" dirty="0" smtClean="0">
                <a:solidFill>
                  <a:prstClr val="black"/>
                </a:solidFill>
                <a:latin typeface="Symbol" panose="05050102010706020507" pitchFamily="18" charset="2"/>
                <a:cs typeface="Times New Roman" panose="02020603050405020304" pitchFamily="18" charset="0"/>
              </a:rPr>
              <a:t>p</a:t>
            </a:r>
            <a:r>
              <a:rPr lang="en-US" altLang="ja-JP" b="1" baseline="30000" dirty="0" smtClean="0">
                <a:solidFill>
                  <a:prstClr val="black"/>
                </a:solidFill>
                <a:latin typeface="Symbol" panose="05050102010706020507" pitchFamily="18" charset="2"/>
                <a:cs typeface="Times New Roman" panose="02020603050405020304" pitchFamily="18" charset="0"/>
              </a:rPr>
              <a:t>-</a:t>
            </a:r>
            <a:r>
              <a:rPr lang="en-US" altLang="ja-JP" b="1" dirty="0" smtClean="0">
                <a:solidFill>
                  <a:prstClr val="black"/>
                </a:solidFill>
                <a:latin typeface="Times New Roman" panose="02020603050405020304" pitchFamily="18" charset="0"/>
                <a:cs typeface="Times New Roman" panose="02020603050405020304" pitchFamily="18" charset="0"/>
              </a:rPr>
              <a:t> p -&gt; </a:t>
            </a:r>
            <a:r>
              <a:rPr lang="en-US" altLang="ja-JP" b="1" dirty="0" smtClean="0">
                <a:solidFill>
                  <a:prstClr val="black"/>
                </a:solidFill>
                <a:latin typeface="Symbol" panose="05050102010706020507" pitchFamily="18" charset="2"/>
                <a:cs typeface="Times New Roman" panose="02020603050405020304" pitchFamily="18" charset="0"/>
              </a:rPr>
              <a:t>L</a:t>
            </a:r>
            <a:r>
              <a:rPr lang="en-US" altLang="ja-JP" b="1" dirty="0" smtClean="0">
                <a:solidFill>
                  <a:prstClr val="black"/>
                </a:solidFill>
                <a:latin typeface="Times New Roman" panose="02020603050405020304" pitchFamily="18" charset="0"/>
                <a:cs typeface="Times New Roman" panose="02020603050405020304" pitchFamily="18" charset="0"/>
              </a:rPr>
              <a:t>(1690) K</a:t>
            </a:r>
            <a:r>
              <a:rPr lang="en-US" altLang="ja-JP" b="1" baseline="30000" dirty="0" smtClean="0">
                <a:solidFill>
                  <a:prstClr val="black"/>
                </a:solidFill>
                <a:latin typeface="Times New Roman" panose="02020603050405020304" pitchFamily="18" charset="0"/>
                <a:cs typeface="Times New Roman" panose="02020603050405020304" pitchFamily="18" charset="0"/>
              </a:rPr>
              <a:t>*0</a:t>
            </a:r>
          </a:p>
          <a:p>
            <a:r>
              <a:rPr lang="en-US" altLang="ja-JP" b="1" dirty="0" smtClean="0">
                <a:solidFill>
                  <a:prstClr val="black"/>
                </a:solidFill>
                <a:latin typeface="Times New Roman" panose="02020603050405020304" pitchFamily="18" charset="0"/>
                <a:cs typeface="Times New Roman" panose="02020603050405020304" pitchFamily="18" charset="0"/>
              </a:rPr>
              <a:t>K</a:t>
            </a:r>
            <a:r>
              <a:rPr lang="en-US" altLang="ja-JP" b="1" baseline="30000" dirty="0" smtClean="0">
                <a:solidFill>
                  <a:prstClr val="black"/>
                </a:solidFill>
                <a:latin typeface="Times New Roman" panose="02020603050405020304" pitchFamily="18" charset="0"/>
                <a:cs typeface="Times New Roman" panose="02020603050405020304" pitchFamily="18" charset="0"/>
              </a:rPr>
              <a:t>*0</a:t>
            </a:r>
            <a:r>
              <a:rPr lang="en-US" altLang="ja-JP" b="1" dirty="0" smtClean="0">
                <a:solidFill>
                  <a:prstClr val="black"/>
                </a:solidFill>
                <a:latin typeface="Times New Roman" panose="02020603050405020304" pitchFamily="18" charset="0"/>
                <a:cs typeface="Times New Roman" panose="02020603050405020304" pitchFamily="18" charset="0"/>
              </a:rPr>
              <a:t> mass selection</a:t>
            </a:r>
          </a:p>
          <a:p>
            <a:r>
              <a:rPr lang="en-US" altLang="ja-JP" b="1" dirty="0" smtClean="0">
                <a:solidFill>
                  <a:srgbClr val="FF0000"/>
                </a:solidFill>
                <a:latin typeface="Times New Roman" panose="02020603050405020304" pitchFamily="18" charset="0"/>
                <a:cs typeface="Times New Roman" panose="02020603050405020304" pitchFamily="18" charset="0"/>
              </a:rPr>
              <a:t>+ </a:t>
            </a:r>
            <a:r>
              <a:rPr lang="en-US" altLang="ja-JP" b="1" dirty="0" err="1" smtClean="0">
                <a:solidFill>
                  <a:srgbClr val="FF0000"/>
                </a:solidFill>
                <a:latin typeface="Symbol" panose="05050102010706020507" pitchFamily="18" charset="2"/>
                <a:cs typeface="Times New Roman" panose="02020603050405020304" pitchFamily="18" charset="0"/>
              </a:rPr>
              <a:t>q</a:t>
            </a:r>
            <a:r>
              <a:rPr lang="en-US" altLang="ja-JP" b="1" baseline="-25000" dirty="0" err="1" smtClean="0">
                <a:solidFill>
                  <a:srgbClr val="FF0000"/>
                </a:solidFill>
                <a:latin typeface="Times New Roman" panose="02020603050405020304" pitchFamily="18" charset="0"/>
                <a:cs typeface="Times New Roman" panose="02020603050405020304" pitchFamily="18" charset="0"/>
              </a:rPr>
              <a:t>K</a:t>
            </a:r>
            <a:r>
              <a:rPr lang="en-US" altLang="ja-JP" b="1" baseline="-25000" dirty="0" smtClean="0">
                <a:solidFill>
                  <a:srgbClr val="FF0000"/>
                </a:solidFill>
                <a:latin typeface="Times New Roman" panose="02020603050405020304" pitchFamily="18" charset="0"/>
                <a:cs typeface="Times New Roman" panose="02020603050405020304" pitchFamily="18" charset="0"/>
              </a:rPr>
              <a:t>* </a:t>
            </a:r>
            <a:r>
              <a:rPr lang="en-US" altLang="ja-JP" b="1" dirty="0" smtClean="0">
                <a:solidFill>
                  <a:srgbClr val="FF0000"/>
                </a:solidFill>
                <a:latin typeface="Times New Roman" panose="02020603050405020304" pitchFamily="18" charset="0"/>
                <a:cs typeface="Times New Roman" panose="02020603050405020304" pitchFamily="18" charset="0"/>
              </a:rPr>
              <a:t>&lt; 10°</a:t>
            </a:r>
            <a:endParaRPr lang="ja-JP" altLang="en-US" b="1" dirty="0">
              <a:solidFill>
                <a:srgbClr val="FF0000"/>
              </a:solidFill>
              <a:latin typeface="Times New Roman" panose="02020603050405020304" pitchFamily="18" charset="0"/>
              <a:cs typeface="Times New Roman" panose="02020603050405020304" pitchFamily="18" charset="0"/>
            </a:endParaRPr>
          </a:p>
        </p:txBody>
      </p:sp>
      <p:cxnSp>
        <p:nvCxnSpPr>
          <p:cNvPr id="12" name="直線矢印コネクタ 11"/>
          <p:cNvCxnSpPr/>
          <p:nvPr/>
        </p:nvCxnSpPr>
        <p:spPr>
          <a:xfrm>
            <a:off x="7092280" y="3045584"/>
            <a:ext cx="0" cy="677772"/>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6794401" y="2473732"/>
            <a:ext cx="1810047" cy="523220"/>
          </a:xfrm>
          <a:prstGeom prst="rect">
            <a:avLst/>
          </a:prstGeom>
          <a:solidFill>
            <a:schemeClr val="bg1"/>
          </a:solidFill>
        </p:spPr>
        <p:txBody>
          <a:bodyPr wrap="none" rtlCol="0">
            <a:spAutoFit/>
          </a:bodyPr>
          <a:lstStyle/>
          <a:p>
            <a:r>
              <a:rPr lang="en-US" altLang="ja-JP" sz="1400" b="1" dirty="0" smtClean="0">
                <a:solidFill>
                  <a:prstClr val="black"/>
                </a:solidFill>
                <a:latin typeface="Times New Roman" panose="02020603050405020304" pitchFamily="18" charset="0"/>
                <a:cs typeface="Times New Roman" panose="02020603050405020304" pitchFamily="18" charset="0"/>
              </a:rPr>
              <a:t>Continuum structure</a:t>
            </a:r>
          </a:p>
          <a:p>
            <a:r>
              <a:rPr lang="en-US" altLang="ja-JP" sz="1400" b="1" dirty="0" smtClean="0">
                <a:solidFill>
                  <a:prstClr val="black"/>
                </a:solidFill>
                <a:latin typeface="Times New Roman" panose="02020603050405020304" pitchFamily="18" charset="0"/>
                <a:cs typeface="Times New Roman" panose="02020603050405020304" pitchFamily="18" charset="0"/>
              </a:rPr>
              <a:t>up to a fake peak</a:t>
            </a:r>
            <a:endParaRPr lang="ja-JP" altLang="en-US" sz="1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170173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929" y="564210"/>
            <a:ext cx="8453301"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a:xfrm>
            <a:off x="457200" y="0"/>
            <a:ext cx="8229600" cy="749030"/>
          </a:xfrm>
        </p:spPr>
        <p:txBody>
          <a:bodyPr>
            <a:normAutofit fontScale="90000"/>
          </a:bodyPr>
          <a:lstStyle/>
          <a:p>
            <a:r>
              <a:rPr lang="en-US" altLang="ja-JP" dirty="0" smtClean="0"/>
              <a:t>Invariant mass spectrum</a:t>
            </a:r>
            <a:endParaRPr kumimoji="1" lang="ja-JP" altLang="en-US" dirty="0"/>
          </a:p>
        </p:txBody>
      </p:sp>
      <p:sp>
        <p:nvSpPr>
          <p:cNvPr id="3" name="コンテンツ プレースホルダー 2"/>
          <p:cNvSpPr>
            <a:spLocks noGrp="1"/>
          </p:cNvSpPr>
          <p:nvPr>
            <p:ph idx="1"/>
          </p:nvPr>
        </p:nvSpPr>
        <p:spPr>
          <a:xfrm>
            <a:off x="610328" y="6011694"/>
            <a:ext cx="7862464" cy="720465"/>
          </a:xfrm>
        </p:spPr>
        <p:txBody>
          <a:bodyPr>
            <a:normAutofit fontScale="77500" lnSpcReduction="20000"/>
          </a:bodyPr>
          <a:lstStyle/>
          <a:p>
            <a:r>
              <a:rPr lang="en-US" altLang="ja-JP" dirty="0" smtClean="0"/>
              <a:t>Signal: Only signals generated</a:t>
            </a:r>
          </a:p>
          <a:p>
            <a:r>
              <a:rPr lang="en-US" altLang="ja-JP" dirty="0" smtClean="0"/>
              <a:t>Background: JAM simulation output result</a:t>
            </a:r>
          </a:p>
        </p:txBody>
      </p:sp>
      <p:sp>
        <p:nvSpPr>
          <p:cNvPr id="5" name="テキスト ボックス 4"/>
          <p:cNvSpPr txBox="1"/>
          <p:nvPr/>
        </p:nvSpPr>
        <p:spPr>
          <a:xfrm>
            <a:off x="1040859" y="628014"/>
            <a:ext cx="662361" cy="307777"/>
          </a:xfrm>
          <a:prstGeom prst="rect">
            <a:avLst/>
          </a:prstGeom>
          <a:solidFill>
            <a:schemeClr val="bg1"/>
          </a:solidFill>
          <a:ln>
            <a:solidFill>
              <a:schemeClr val="tx1"/>
            </a:solidFill>
          </a:ln>
        </p:spPr>
        <p:txBody>
          <a:bodyPr wrap="none" rtlCol="0">
            <a:spAutoFit/>
          </a:bodyPr>
          <a:lstStyle/>
          <a:p>
            <a:r>
              <a:rPr lang="en-US" altLang="ja-JP" sz="1400" b="1" dirty="0" smtClean="0">
                <a:solidFill>
                  <a:prstClr val="black"/>
                </a:solidFill>
                <a:latin typeface="Times New Roman" panose="02020603050405020304" pitchFamily="18" charset="0"/>
                <a:cs typeface="Times New Roman" panose="02020603050405020304" pitchFamily="18" charset="0"/>
              </a:rPr>
              <a:t>Signal</a:t>
            </a:r>
          </a:p>
        </p:txBody>
      </p:sp>
      <p:sp>
        <p:nvSpPr>
          <p:cNvPr id="8" name="テキスト ボックス 7"/>
          <p:cNvSpPr txBox="1"/>
          <p:nvPr/>
        </p:nvSpPr>
        <p:spPr>
          <a:xfrm>
            <a:off x="6664640" y="628014"/>
            <a:ext cx="662361" cy="307777"/>
          </a:xfrm>
          <a:prstGeom prst="rect">
            <a:avLst/>
          </a:prstGeom>
          <a:solidFill>
            <a:schemeClr val="bg1"/>
          </a:solidFill>
          <a:ln>
            <a:solidFill>
              <a:schemeClr val="tx1"/>
            </a:solidFill>
          </a:ln>
        </p:spPr>
        <p:txBody>
          <a:bodyPr wrap="none" rtlCol="0">
            <a:spAutoFit/>
          </a:bodyPr>
          <a:lstStyle/>
          <a:p>
            <a:r>
              <a:rPr lang="en-US" altLang="ja-JP" sz="1400" b="1" dirty="0">
                <a:solidFill>
                  <a:prstClr val="black"/>
                </a:solidFill>
                <a:latin typeface="Times New Roman" panose="02020603050405020304" pitchFamily="18" charset="0"/>
                <a:cs typeface="Times New Roman" panose="02020603050405020304" pitchFamily="18" charset="0"/>
              </a:rPr>
              <a:t>Signal</a:t>
            </a:r>
          </a:p>
        </p:txBody>
      </p:sp>
      <p:sp>
        <p:nvSpPr>
          <p:cNvPr id="9" name="テキスト ボックス 8"/>
          <p:cNvSpPr txBox="1"/>
          <p:nvPr/>
        </p:nvSpPr>
        <p:spPr>
          <a:xfrm>
            <a:off x="3868375" y="620483"/>
            <a:ext cx="662361" cy="307777"/>
          </a:xfrm>
          <a:prstGeom prst="rect">
            <a:avLst/>
          </a:prstGeom>
          <a:solidFill>
            <a:schemeClr val="bg1"/>
          </a:solidFill>
          <a:ln>
            <a:solidFill>
              <a:schemeClr val="tx1"/>
            </a:solidFill>
          </a:ln>
        </p:spPr>
        <p:txBody>
          <a:bodyPr wrap="none" rtlCol="0">
            <a:spAutoFit/>
          </a:bodyPr>
          <a:lstStyle/>
          <a:p>
            <a:r>
              <a:rPr lang="en-US" altLang="ja-JP" sz="1400" b="1" dirty="0" smtClean="0">
                <a:solidFill>
                  <a:prstClr val="black"/>
                </a:solidFill>
                <a:latin typeface="Times New Roman" panose="02020603050405020304" pitchFamily="18" charset="0"/>
                <a:cs typeface="Times New Roman" panose="02020603050405020304" pitchFamily="18" charset="0"/>
              </a:rPr>
              <a:t>Signal</a:t>
            </a:r>
          </a:p>
        </p:txBody>
      </p:sp>
      <p:sp>
        <p:nvSpPr>
          <p:cNvPr id="6" name="テキスト ボックス 5"/>
          <p:cNvSpPr txBox="1"/>
          <p:nvPr/>
        </p:nvSpPr>
        <p:spPr>
          <a:xfrm>
            <a:off x="1773493" y="1040859"/>
            <a:ext cx="518091" cy="369332"/>
          </a:xfrm>
          <a:prstGeom prst="rect">
            <a:avLst/>
          </a:prstGeom>
          <a:solidFill>
            <a:schemeClr val="bg1"/>
          </a:solidFill>
        </p:spPr>
        <p:txBody>
          <a:bodyPr wrap="none" rtlCol="0">
            <a:spAutoFit/>
          </a:bodyPr>
          <a:lstStyle/>
          <a:p>
            <a:r>
              <a:rPr lang="en-US" altLang="ja-JP" b="1" dirty="0" smtClean="0">
                <a:solidFill>
                  <a:prstClr val="black"/>
                </a:solidFill>
                <a:latin typeface="Times New Roman" panose="02020603050405020304" pitchFamily="18" charset="0"/>
                <a:cs typeface="Times New Roman" panose="02020603050405020304" pitchFamily="18" charset="0"/>
              </a:rPr>
              <a:t>K</a:t>
            </a:r>
            <a:r>
              <a:rPr lang="en-US" altLang="ja-JP" b="1" baseline="30000" dirty="0" smtClean="0">
                <a:solidFill>
                  <a:prstClr val="black"/>
                </a:solidFill>
                <a:latin typeface="Times New Roman" panose="02020603050405020304" pitchFamily="18" charset="0"/>
                <a:cs typeface="Times New Roman" panose="02020603050405020304" pitchFamily="18" charset="0"/>
              </a:rPr>
              <a:t>*0</a:t>
            </a:r>
            <a:endParaRPr lang="ja-JP" altLang="en-US" b="1" baseline="30000" dirty="0">
              <a:solidFill>
                <a:prstClr val="black"/>
              </a:solidFill>
              <a:latin typeface="Times New Roman" panose="02020603050405020304" pitchFamily="18" charset="0"/>
              <a:cs typeface="Times New Roman" panose="02020603050405020304" pitchFamily="18" charset="0"/>
            </a:endParaRPr>
          </a:p>
        </p:txBody>
      </p:sp>
      <p:cxnSp>
        <p:nvCxnSpPr>
          <p:cNvPr id="10" name="直線矢印コネクタ 9"/>
          <p:cNvCxnSpPr/>
          <p:nvPr/>
        </p:nvCxnSpPr>
        <p:spPr>
          <a:xfrm flipH="1">
            <a:off x="1605062" y="1426877"/>
            <a:ext cx="259043" cy="1606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4499057" y="1040859"/>
            <a:ext cx="526106" cy="369332"/>
          </a:xfrm>
          <a:prstGeom prst="rect">
            <a:avLst/>
          </a:prstGeom>
          <a:solidFill>
            <a:schemeClr val="bg1"/>
          </a:solidFill>
        </p:spPr>
        <p:txBody>
          <a:bodyPr wrap="none" rtlCol="0">
            <a:spAutoFit/>
          </a:bodyPr>
          <a:lstStyle/>
          <a:p>
            <a:r>
              <a:rPr lang="en-US" altLang="ja-JP" b="1" dirty="0" smtClean="0">
                <a:solidFill>
                  <a:prstClr val="black"/>
                </a:solidFill>
                <a:latin typeface="Times New Roman" panose="02020603050405020304" pitchFamily="18" charset="0"/>
                <a:cs typeface="Times New Roman" panose="02020603050405020304" pitchFamily="18" charset="0"/>
              </a:rPr>
              <a:t>K</a:t>
            </a:r>
            <a:r>
              <a:rPr lang="en-US" altLang="ja-JP" b="1" baseline="-25000" dirty="0">
                <a:solidFill>
                  <a:prstClr val="black"/>
                </a:solidFill>
                <a:latin typeface="Times New Roman" panose="02020603050405020304" pitchFamily="18" charset="0"/>
                <a:cs typeface="Times New Roman" panose="02020603050405020304" pitchFamily="18" charset="0"/>
              </a:rPr>
              <a:t>S</a:t>
            </a:r>
            <a:r>
              <a:rPr lang="en-US" altLang="ja-JP" b="1" baseline="30000" dirty="0" smtClean="0">
                <a:solidFill>
                  <a:prstClr val="black"/>
                </a:solidFill>
                <a:latin typeface="Times New Roman" panose="02020603050405020304" pitchFamily="18" charset="0"/>
                <a:cs typeface="Times New Roman" panose="02020603050405020304" pitchFamily="18" charset="0"/>
              </a:rPr>
              <a:t>0</a:t>
            </a:r>
            <a:endParaRPr lang="ja-JP" altLang="en-US" b="1" baseline="30000" dirty="0">
              <a:solidFill>
                <a:prstClr val="black"/>
              </a:solidFill>
              <a:latin typeface="Times New Roman" panose="02020603050405020304" pitchFamily="18" charset="0"/>
              <a:cs typeface="Times New Roman" panose="02020603050405020304" pitchFamily="18" charset="0"/>
            </a:endParaRPr>
          </a:p>
        </p:txBody>
      </p:sp>
      <p:cxnSp>
        <p:nvCxnSpPr>
          <p:cNvPr id="15" name="直線矢印コネクタ 14"/>
          <p:cNvCxnSpPr/>
          <p:nvPr/>
        </p:nvCxnSpPr>
        <p:spPr>
          <a:xfrm flipH="1">
            <a:off x="4198930" y="1426877"/>
            <a:ext cx="387649" cy="1439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7491148" y="1080598"/>
            <a:ext cx="529312" cy="369332"/>
          </a:xfrm>
          <a:prstGeom prst="rect">
            <a:avLst/>
          </a:prstGeom>
          <a:solidFill>
            <a:schemeClr val="bg1"/>
          </a:solidFill>
        </p:spPr>
        <p:txBody>
          <a:bodyPr wrap="none" rtlCol="0">
            <a:spAutoFit/>
          </a:bodyPr>
          <a:lstStyle/>
          <a:p>
            <a:r>
              <a:rPr lang="en-US" altLang="ja-JP" b="1" dirty="0" smtClean="0">
                <a:solidFill>
                  <a:prstClr val="black"/>
                </a:solidFill>
                <a:latin typeface="Times New Roman" panose="02020603050405020304" pitchFamily="18" charset="0"/>
                <a:cs typeface="Times New Roman" panose="02020603050405020304" pitchFamily="18" charset="0"/>
              </a:rPr>
              <a:t>K</a:t>
            </a:r>
            <a:r>
              <a:rPr lang="en-US" altLang="ja-JP" b="1" baseline="30000" dirty="0" smtClean="0">
                <a:solidFill>
                  <a:prstClr val="black"/>
                </a:solidFill>
                <a:latin typeface="Times New Roman" panose="02020603050405020304" pitchFamily="18" charset="0"/>
                <a:cs typeface="Times New Roman" panose="02020603050405020304" pitchFamily="18" charset="0"/>
              </a:rPr>
              <a:t>*+</a:t>
            </a:r>
            <a:endParaRPr lang="ja-JP" altLang="en-US" b="1" baseline="30000" dirty="0">
              <a:solidFill>
                <a:prstClr val="black"/>
              </a:solidFill>
              <a:latin typeface="Times New Roman" panose="02020603050405020304" pitchFamily="18" charset="0"/>
              <a:cs typeface="Times New Roman" panose="02020603050405020304" pitchFamily="18" charset="0"/>
            </a:endParaRPr>
          </a:p>
        </p:txBody>
      </p:sp>
      <p:cxnSp>
        <p:nvCxnSpPr>
          <p:cNvPr id="22" name="直線矢印コネクタ 21"/>
          <p:cNvCxnSpPr/>
          <p:nvPr/>
        </p:nvCxnSpPr>
        <p:spPr>
          <a:xfrm flipH="1">
            <a:off x="7322717" y="1466616"/>
            <a:ext cx="259043" cy="1606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1047339" y="3338878"/>
            <a:ext cx="1128771" cy="307777"/>
          </a:xfrm>
          <a:prstGeom prst="rect">
            <a:avLst/>
          </a:prstGeom>
          <a:solidFill>
            <a:schemeClr val="bg1"/>
          </a:solidFill>
          <a:ln>
            <a:solidFill>
              <a:schemeClr val="tx1"/>
            </a:solidFill>
          </a:ln>
        </p:spPr>
        <p:txBody>
          <a:bodyPr wrap="none" rtlCol="0">
            <a:spAutoFit/>
          </a:bodyPr>
          <a:lstStyle/>
          <a:p>
            <a:r>
              <a:rPr lang="en-US" altLang="ja-JP" sz="1400" b="1" dirty="0" smtClean="0">
                <a:solidFill>
                  <a:prstClr val="black"/>
                </a:solidFill>
                <a:latin typeface="Times New Roman" panose="02020603050405020304" pitchFamily="18" charset="0"/>
                <a:cs typeface="Times New Roman" panose="02020603050405020304" pitchFamily="18" charset="0"/>
              </a:rPr>
              <a:t>Background</a:t>
            </a:r>
          </a:p>
        </p:txBody>
      </p:sp>
      <p:sp>
        <p:nvSpPr>
          <p:cNvPr id="24" name="テキスト ボックス 23"/>
          <p:cNvSpPr txBox="1"/>
          <p:nvPr/>
        </p:nvSpPr>
        <p:spPr>
          <a:xfrm>
            <a:off x="6671120" y="3338878"/>
            <a:ext cx="1128771" cy="307777"/>
          </a:xfrm>
          <a:prstGeom prst="rect">
            <a:avLst/>
          </a:prstGeom>
          <a:solidFill>
            <a:schemeClr val="bg1"/>
          </a:solidFill>
          <a:ln>
            <a:solidFill>
              <a:schemeClr val="tx1"/>
            </a:solidFill>
          </a:ln>
        </p:spPr>
        <p:txBody>
          <a:bodyPr wrap="none" rtlCol="0">
            <a:spAutoFit/>
          </a:bodyPr>
          <a:lstStyle/>
          <a:p>
            <a:r>
              <a:rPr lang="en-US" altLang="ja-JP" sz="1400" b="1" dirty="0">
                <a:solidFill>
                  <a:prstClr val="black"/>
                </a:solidFill>
                <a:latin typeface="Times New Roman" panose="02020603050405020304" pitchFamily="18" charset="0"/>
                <a:cs typeface="Times New Roman" panose="02020603050405020304" pitchFamily="18" charset="0"/>
              </a:rPr>
              <a:t>Background</a:t>
            </a:r>
          </a:p>
        </p:txBody>
      </p:sp>
      <p:sp>
        <p:nvSpPr>
          <p:cNvPr id="25" name="テキスト ボックス 24"/>
          <p:cNvSpPr txBox="1"/>
          <p:nvPr/>
        </p:nvSpPr>
        <p:spPr>
          <a:xfrm>
            <a:off x="3874855" y="3331347"/>
            <a:ext cx="1128771" cy="307777"/>
          </a:xfrm>
          <a:prstGeom prst="rect">
            <a:avLst/>
          </a:prstGeom>
          <a:solidFill>
            <a:schemeClr val="bg1"/>
          </a:solidFill>
          <a:ln>
            <a:solidFill>
              <a:schemeClr val="tx1"/>
            </a:solidFill>
          </a:ln>
        </p:spPr>
        <p:txBody>
          <a:bodyPr wrap="none" rtlCol="0">
            <a:spAutoFit/>
          </a:bodyPr>
          <a:lstStyle/>
          <a:p>
            <a:r>
              <a:rPr lang="en-US" altLang="ja-JP" sz="1400" b="1" dirty="0">
                <a:solidFill>
                  <a:prstClr val="black"/>
                </a:solidFill>
                <a:latin typeface="Times New Roman" panose="02020603050405020304" pitchFamily="18" charset="0"/>
                <a:cs typeface="Times New Roman" panose="02020603050405020304" pitchFamily="18" charset="0"/>
              </a:rPr>
              <a:t>Background</a:t>
            </a:r>
          </a:p>
        </p:txBody>
      </p:sp>
      <p:sp>
        <p:nvSpPr>
          <p:cNvPr id="26" name="テキスト ボックス 25"/>
          <p:cNvSpPr txBox="1"/>
          <p:nvPr/>
        </p:nvSpPr>
        <p:spPr>
          <a:xfrm>
            <a:off x="1779973" y="3654443"/>
            <a:ext cx="518091" cy="369332"/>
          </a:xfrm>
          <a:prstGeom prst="rect">
            <a:avLst/>
          </a:prstGeom>
          <a:solidFill>
            <a:schemeClr val="bg1"/>
          </a:solidFill>
        </p:spPr>
        <p:txBody>
          <a:bodyPr wrap="none" rtlCol="0">
            <a:spAutoFit/>
          </a:bodyPr>
          <a:lstStyle/>
          <a:p>
            <a:r>
              <a:rPr lang="en-US" altLang="ja-JP" b="1" dirty="0" smtClean="0">
                <a:solidFill>
                  <a:prstClr val="black"/>
                </a:solidFill>
                <a:latin typeface="Times New Roman" panose="02020603050405020304" pitchFamily="18" charset="0"/>
                <a:cs typeface="Times New Roman" panose="02020603050405020304" pitchFamily="18" charset="0"/>
              </a:rPr>
              <a:t>K</a:t>
            </a:r>
            <a:r>
              <a:rPr lang="en-US" altLang="ja-JP" b="1" baseline="30000" dirty="0" smtClean="0">
                <a:solidFill>
                  <a:prstClr val="black"/>
                </a:solidFill>
                <a:latin typeface="Times New Roman" panose="02020603050405020304" pitchFamily="18" charset="0"/>
                <a:cs typeface="Times New Roman" panose="02020603050405020304" pitchFamily="18" charset="0"/>
              </a:rPr>
              <a:t>*0</a:t>
            </a:r>
            <a:endParaRPr lang="ja-JP" altLang="en-US" b="1" baseline="30000" dirty="0">
              <a:solidFill>
                <a:prstClr val="black"/>
              </a:solidFill>
              <a:latin typeface="Times New Roman" panose="02020603050405020304" pitchFamily="18" charset="0"/>
              <a:cs typeface="Times New Roman" panose="02020603050405020304" pitchFamily="18" charset="0"/>
            </a:endParaRPr>
          </a:p>
        </p:txBody>
      </p:sp>
      <p:cxnSp>
        <p:nvCxnSpPr>
          <p:cNvPr id="27" name="直線矢印コネクタ 26"/>
          <p:cNvCxnSpPr/>
          <p:nvPr/>
        </p:nvCxnSpPr>
        <p:spPr>
          <a:xfrm flipH="1">
            <a:off x="1611542" y="4040461"/>
            <a:ext cx="259043" cy="1606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4505537" y="3654443"/>
            <a:ext cx="526106" cy="369332"/>
          </a:xfrm>
          <a:prstGeom prst="rect">
            <a:avLst/>
          </a:prstGeom>
          <a:solidFill>
            <a:schemeClr val="bg1"/>
          </a:solidFill>
        </p:spPr>
        <p:txBody>
          <a:bodyPr wrap="none" rtlCol="0">
            <a:spAutoFit/>
          </a:bodyPr>
          <a:lstStyle/>
          <a:p>
            <a:r>
              <a:rPr lang="en-US" altLang="ja-JP" b="1" dirty="0" smtClean="0">
                <a:solidFill>
                  <a:prstClr val="black"/>
                </a:solidFill>
                <a:latin typeface="Times New Roman" panose="02020603050405020304" pitchFamily="18" charset="0"/>
                <a:cs typeface="Times New Roman" panose="02020603050405020304" pitchFamily="18" charset="0"/>
              </a:rPr>
              <a:t>K</a:t>
            </a:r>
            <a:r>
              <a:rPr lang="en-US" altLang="ja-JP" b="1" baseline="-25000" dirty="0">
                <a:solidFill>
                  <a:prstClr val="black"/>
                </a:solidFill>
                <a:latin typeface="Times New Roman" panose="02020603050405020304" pitchFamily="18" charset="0"/>
                <a:cs typeface="Times New Roman" panose="02020603050405020304" pitchFamily="18" charset="0"/>
              </a:rPr>
              <a:t>S</a:t>
            </a:r>
            <a:r>
              <a:rPr lang="en-US" altLang="ja-JP" b="1" baseline="30000" dirty="0" smtClean="0">
                <a:solidFill>
                  <a:prstClr val="black"/>
                </a:solidFill>
                <a:latin typeface="Times New Roman" panose="02020603050405020304" pitchFamily="18" charset="0"/>
                <a:cs typeface="Times New Roman" panose="02020603050405020304" pitchFamily="18" charset="0"/>
              </a:rPr>
              <a:t>0</a:t>
            </a:r>
            <a:endParaRPr lang="ja-JP" altLang="en-US" b="1" baseline="30000" dirty="0">
              <a:solidFill>
                <a:prstClr val="black"/>
              </a:solidFill>
              <a:latin typeface="Times New Roman" panose="02020603050405020304" pitchFamily="18" charset="0"/>
              <a:cs typeface="Times New Roman" panose="02020603050405020304" pitchFamily="18" charset="0"/>
            </a:endParaRPr>
          </a:p>
        </p:txBody>
      </p:sp>
      <p:cxnSp>
        <p:nvCxnSpPr>
          <p:cNvPr id="29" name="直線矢印コネクタ 28"/>
          <p:cNvCxnSpPr/>
          <p:nvPr/>
        </p:nvCxnSpPr>
        <p:spPr>
          <a:xfrm flipH="1">
            <a:off x="4205410" y="4040461"/>
            <a:ext cx="387649" cy="1439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7497628" y="3694182"/>
            <a:ext cx="529312" cy="369332"/>
          </a:xfrm>
          <a:prstGeom prst="rect">
            <a:avLst/>
          </a:prstGeom>
          <a:solidFill>
            <a:schemeClr val="bg1"/>
          </a:solidFill>
        </p:spPr>
        <p:txBody>
          <a:bodyPr wrap="none" rtlCol="0">
            <a:spAutoFit/>
          </a:bodyPr>
          <a:lstStyle/>
          <a:p>
            <a:r>
              <a:rPr lang="en-US" altLang="ja-JP" b="1" dirty="0" smtClean="0">
                <a:solidFill>
                  <a:prstClr val="black"/>
                </a:solidFill>
                <a:latin typeface="Times New Roman" panose="02020603050405020304" pitchFamily="18" charset="0"/>
                <a:cs typeface="Times New Roman" panose="02020603050405020304" pitchFamily="18" charset="0"/>
              </a:rPr>
              <a:t>K</a:t>
            </a:r>
            <a:r>
              <a:rPr lang="en-US" altLang="ja-JP" b="1" baseline="30000" dirty="0" smtClean="0">
                <a:solidFill>
                  <a:prstClr val="black"/>
                </a:solidFill>
                <a:latin typeface="Times New Roman" panose="02020603050405020304" pitchFamily="18" charset="0"/>
                <a:cs typeface="Times New Roman" panose="02020603050405020304" pitchFamily="18" charset="0"/>
              </a:rPr>
              <a:t>*+</a:t>
            </a:r>
            <a:endParaRPr lang="ja-JP" altLang="en-US" b="1" baseline="30000" dirty="0">
              <a:solidFill>
                <a:prstClr val="black"/>
              </a:solidFill>
              <a:latin typeface="Times New Roman" panose="02020603050405020304" pitchFamily="18" charset="0"/>
              <a:cs typeface="Times New Roman" panose="02020603050405020304" pitchFamily="18" charset="0"/>
            </a:endParaRPr>
          </a:p>
        </p:txBody>
      </p:sp>
      <p:cxnSp>
        <p:nvCxnSpPr>
          <p:cNvPr id="31" name="直線矢印コネクタ 30"/>
          <p:cNvCxnSpPr/>
          <p:nvPr/>
        </p:nvCxnSpPr>
        <p:spPr>
          <a:xfrm flipH="1">
            <a:off x="7329197" y="4080200"/>
            <a:ext cx="259043" cy="1606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4762110" y="4429413"/>
            <a:ext cx="311304" cy="369332"/>
          </a:xfrm>
          <a:prstGeom prst="rect">
            <a:avLst/>
          </a:prstGeom>
          <a:solidFill>
            <a:schemeClr val="bg1"/>
          </a:solidFill>
        </p:spPr>
        <p:txBody>
          <a:bodyPr wrap="none" rtlCol="0">
            <a:spAutoFit/>
          </a:bodyPr>
          <a:lstStyle/>
          <a:p>
            <a:r>
              <a:rPr lang="en-US" altLang="ja-JP" b="1" dirty="0" smtClean="0">
                <a:solidFill>
                  <a:prstClr val="black"/>
                </a:solidFill>
                <a:latin typeface="Symbol" panose="05050102010706020507" pitchFamily="18" charset="2"/>
                <a:cs typeface="Times New Roman" panose="02020603050405020304" pitchFamily="18" charset="0"/>
              </a:rPr>
              <a:t>r</a:t>
            </a:r>
            <a:endParaRPr lang="ja-JP" altLang="en-US" b="1" baseline="30000" dirty="0">
              <a:solidFill>
                <a:prstClr val="black"/>
              </a:solidFill>
              <a:latin typeface="Symbol" panose="05050102010706020507" pitchFamily="18" charset="2"/>
              <a:cs typeface="Times New Roman" panose="02020603050405020304" pitchFamily="18" charset="0"/>
            </a:endParaRPr>
          </a:p>
        </p:txBody>
      </p:sp>
      <p:cxnSp>
        <p:nvCxnSpPr>
          <p:cNvPr id="33" name="直線矢印コネクタ 32"/>
          <p:cNvCxnSpPr/>
          <p:nvPr/>
        </p:nvCxnSpPr>
        <p:spPr>
          <a:xfrm flipH="1">
            <a:off x="4593679" y="4815431"/>
            <a:ext cx="259043" cy="1606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850342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028" y="567160"/>
            <a:ext cx="8453301"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a:xfrm>
            <a:off x="457200" y="0"/>
            <a:ext cx="8229600" cy="700392"/>
          </a:xfrm>
        </p:spPr>
        <p:txBody>
          <a:bodyPr>
            <a:noAutofit/>
          </a:bodyPr>
          <a:lstStyle/>
          <a:p>
            <a:r>
              <a:rPr lang="en-US" altLang="ja-JP" sz="3600" dirty="0" smtClean="0"/>
              <a:t>Decay missing mass: K</a:t>
            </a:r>
            <a:r>
              <a:rPr lang="en-US" altLang="ja-JP" sz="3600" baseline="30000" dirty="0" smtClean="0"/>
              <a:t>*0</a:t>
            </a:r>
            <a:r>
              <a:rPr lang="en-US" altLang="ja-JP" sz="3600" dirty="0" smtClean="0"/>
              <a:t> channel (</a:t>
            </a:r>
            <a:r>
              <a:rPr lang="en-US" altLang="ja-JP" sz="3600" dirty="0" smtClean="0">
                <a:latin typeface="Symbol" panose="05050102010706020507" pitchFamily="18" charset="2"/>
              </a:rPr>
              <a:t>L</a:t>
            </a:r>
            <a:r>
              <a:rPr lang="en-US" altLang="ja-JP" sz="3600" baseline="30000" dirty="0"/>
              <a:t>*</a:t>
            </a:r>
            <a:r>
              <a:rPr lang="en-US" altLang="ja-JP" sz="3600" dirty="0" smtClean="0"/>
              <a:t>)</a:t>
            </a:r>
            <a:endParaRPr kumimoji="1" lang="ja-JP" altLang="en-US" sz="3600" dirty="0"/>
          </a:p>
        </p:txBody>
      </p:sp>
      <p:sp>
        <p:nvSpPr>
          <p:cNvPr id="3" name="コンテンツ プレースホルダー 2"/>
          <p:cNvSpPr>
            <a:spLocks noGrp="1"/>
          </p:cNvSpPr>
          <p:nvPr>
            <p:ph idx="1"/>
          </p:nvPr>
        </p:nvSpPr>
        <p:spPr>
          <a:xfrm>
            <a:off x="610328" y="6011694"/>
            <a:ext cx="7862464" cy="720465"/>
          </a:xfrm>
        </p:spPr>
        <p:txBody>
          <a:bodyPr>
            <a:normAutofit fontScale="77500" lnSpcReduction="20000"/>
          </a:bodyPr>
          <a:lstStyle/>
          <a:p>
            <a:r>
              <a:rPr lang="en-US" altLang="ja-JP" dirty="0" smtClean="0"/>
              <a:t>Signal: Only signals generated</a:t>
            </a:r>
          </a:p>
          <a:p>
            <a:r>
              <a:rPr lang="en-US" altLang="ja-JP" dirty="0" smtClean="0"/>
              <a:t>Background: JAM simulation output result</a:t>
            </a:r>
          </a:p>
        </p:txBody>
      </p:sp>
      <p:sp>
        <p:nvSpPr>
          <p:cNvPr id="5" name="テキスト ボックス 4"/>
          <p:cNvSpPr txBox="1"/>
          <p:nvPr/>
        </p:nvSpPr>
        <p:spPr>
          <a:xfrm>
            <a:off x="1040859" y="628014"/>
            <a:ext cx="1572866" cy="307777"/>
          </a:xfrm>
          <a:prstGeom prst="rect">
            <a:avLst/>
          </a:prstGeom>
          <a:solidFill>
            <a:schemeClr val="bg1"/>
          </a:solidFill>
          <a:ln>
            <a:solidFill>
              <a:schemeClr val="tx1"/>
            </a:solidFill>
          </a:ln>
        </p:spPr>
        <p:txBody>
          <a:bodyPr wrap="none" rtlCol="0">
            <a:spAutoFit/>
          </a:bodyPr>
          <a:lstStyle/>
          <a:p>
            <a:r>
              <a:rPr lang="en-US" altLang="ja-JP" sz="1400" b="1" dirty="0" smtClean="0">
                <a:solidFill>
                  <a:prstClr val="black"/>
                </a:solidFill>
                <a:latin typeface="Times New Roman" panose="02020603050405020304" pitchFamily="18" charset="0"/>
                <a:cs typeface="Times New Roman" panose="02020603050405020304" pitchFamily="18" charset="0"/>
              </a:rPr>
              <a:t>Signal: </a:t>
            </a:r>
            <a:r>
              <a:rPr lang="en-US" altLang="ja-JP" sz="1400" b="1" dirty="0" smtClean="0">
                <a:solidFill>
                  <a:srgbClr val="FF0000"/>
                </a:solidFill>
                <a:latin typeface="Times New Roman" panose="02020603050405020304" pitchFamily="18" charset="0"/>
                <a:cs typeface="Times New Roman" panose="02020603050405020304" pitchFamily="18" charset="0"/>
              </a:rPr>
              <a:t>K</a:t>
            </a:r>
            <a:r>
              <a:rPr lang="en-US" altLang="ja-JP" sz="1400" b="1" baseline="30000" dirty="0" smtClean="0">
                <a:solidFill>
                  <a:srgbClr val="FF0000"/>
                </a:solidFill>
                <a:latin typeface="Symbol" panose="05050102010706020507" pitchFamily="18" charset="2"/>
                <a:cs typeface="Times New Roman" panose="02020603050405020304" pitchFamily="18" charset="0"/>
              </a:rPr>
              <a:t>-</a:t>
            </a:r>
            <a:r>
              <a:rPr lang="en-US" altLang="ja-JP" sz="1400" b="1" dirty="0" smtClean="0">
                <a:solidFill>
                  <a:prstClr val="black"/>
                </a:solidFill>
                <a:latin typeface="Times New Roman" panose="02020603050405020304" pitchFamily="18" charset="0"/>
                <a:cs typeface="Times New Roman" panose="02020603050405020304" pitchFamily="18" charset="0"/>
              </a:rPr>
              <a:t> p mode</a:t>
            </a:r>
          </a:p>
        </p:txBody>
      </p:sp>
      <p:sp>
        <p:nvSpPr>
          <p:cNvPr id="8" name="テキスト ボックス 7"/>
          <p:cNvSpPr txBox="1"/>
          <p:nvPr/>
        </p:nvSpPr>
        <p:spPr>
          <a:xfrm>
            <a:off x="6664640" y="628014"/>
            <a:ext cx="1611339" cy="307777"/>
          </a:xfrm>
          <a:prstGeom prst="rect">
            <a:avLst/>
          </a:prstGeom>
          <a:solidFill>
            <a:schemeClr val="bg1"/>
          </a:solidFill>
          <a:ln>
            <a:solidFill>
              <a:schemeClr val="tx1"/>
            </a:solidFill>
          </a:ln>
        </p:spPr>
        <p:txBody>
          <a:bodyPr wrap="none" rtlCol="0">
            <a:spAutoFit/>
          </a:bodyPr>
          <a:lstStyle/>
          <a:p>
            <a:r>
              <a:rPr lang="en-US" altLang="ja-JP" sz="1400" b="1" dirty="0" smtClean="0">
                <a:solidFill>
                  <a:prstClr val="black"/>
                </a:solidFill>
                <a:latin typeface="Times New Roman" panose="02020603050405020304" pitchFamily="18" charset="0"/>
                <a:cs typeface="Times New Roman" panose="02020603050405020304" pitchFamily="18" charset="0"/>
              </a:rPr>
              <a:t>Signal: </a:t>
            </a:r>
            <a:r>
              <a:rPr lang="en-US" altLang="ja-JP" sz="1400" b="1" dirty="0" smtClean="0">
                <a:solidFill>
                  <a:srgbClr val="FF0000"/>
                </a:solidFill>
                <a:latin typeface="Symbol" panose="05050102010706020507" pitchFamily="18" charset="2"/>
                <a:cs typeface="Times New Roman" panose="02020603050405020304" pitchFamily="18" charset="0"/>
              </a:rPr>
              <a:t>p</a:t>
            </a:r>
            <a:r>
              <a:rPr lang="en-US" altLang="ja-JP" sz="1400" b="1" baseline="30000" dirty="0" smtClean="0">
                <a:solidFill>
                  <a:srgbClr val="FF0000"/>
                </a:solidFill>
                <a:latin typeface="Symbol" panose="05050102010706020507" pitchFamily="18" charset="2"/>
                <a:cs typeface="Times New Roman" panose="02020603050405020304" pitchFamily="18" charset="0"/>
              </a:rPr>
              <a:t>-</a:t>
            </a:r>
            <a:r>
              <a:rPr lang="en-US" altLang="ja-JP" sz="1400" b="1" dirty="0" smtClean="0">
                <a:solidFill>
                  <a:prstClr val="black"/>
                </a:solidFill>
                <a:latin typeface="Symbol" panose="05050102010706020507" pitchFamily="18" charset="2"/>
                <a:cs typeface="Times New Roman" panose="02020603050405020304" pitchFamily="18" charset="0"/>
              </a:rPr>
              <a:t> S</a:t>
            </a:r>
            <a:r>
              <a:rPr lang="en-US" altLang="ja-JP" sz="1400" b="1" baseline="30000" dirty="0" smtClean="0">
                <a:solidFill>
                  <a:prstClr val="black"/>
                </a:solidFill>
                <a:latin typeface="Symbol" panose="05050102010706020507" pitchFamily="18" charset="2"/>
                <a:cs typeface="Times New Roman" panose="02020603050405020304" pitchFamily="18" charset="0"/>
              </a:rPr>
              <a:t>+</a:t>
            </a:r>
            <a:r>
              <a:rPr lang="en-US" altLang="ja-JP" sz="1400" b="1" dirty="0" smtClean="0">
                <a:solidFill>
                  <a:prstClr val="black"/>
                </a:solidFill>
                <a:latin typeface="Symbol" panose="05050102010706020507" pitchFamily="18" charset="2"/>
                <a:cs typeface="Times New Roman" panose="02020603050405020304" pitchFamily="18" charset="0"/>
              </a:rPr>
              <a:t> </a:t>
            </a:r>
            <a:r>
              <a:rPr lang="en-US" altLang="ja-JP" sz="1400" b="1" dirty="0" smtClean="0">
                <a:solidFill>
                  <a:prstClr val="black"/>
                </a:solidFill>
                <a:latin typeface="Times New Roman" panose="02020603050405020304" pitchFamily="18" charset="0"/>
                <a:cs typeface="Times New Roman" panose="02020603050405020304" pitchFamily="18" charset="0"/>
              </a:rPr>
              <a:t>mode</a:t>
            </a:r>
            <a:endParaRPr lang="en-US" altLang="ja-JP" sz="1400" b="1" dirty="0">
              <a:solidFill>
                <a:prstClr val="black"/>
              </a:solidFill>
              <a:latin typeface="Times New Roman" panose="02020603050405020304" pitchFamily="18" charset="0"/>
              <a:cs typeface="Times New Roman" panose="02020603050405020304" pitchFamily="18" charset="0"/>
            </a:endParaRPr>
          </a:p>
        </p:txBody>
      </p:sp>
      <p:sp>
        <p:nvSpPr>
          <p:cNvPr id="9" name="テキスト ボックス 8"/>
          <p:cNvSpPr txBox="1"/>
          <p:nvPr/>
        </p:nvSpPr>
        <p:spPr>
          <a:xfrm>
            <a:off x="3868375" y="620483"/>
            <a:ext cx="1611339" cy="307777"/>
          </a:xfrm>
          <a:prstGeom prst="rect">
            <a:avLst/>
          </a:prstGeom>
          <a:solidFill>
            <a:schemeClr val="bg1"/>
          </a:solidFill>
          <a:ln>
            <a:solidFill>
              <a:schemeClr val="tx1"/>
            </a:solidFill>
          </a:ln>
        </p:spPr>
        <p:txBody>
          <a:bodyPr wrap="none" rtlCol="0">
            <a:spAutoFit/>
          </a:bodyPr>
          <a:lstStyle/>
          <a:p>
            <a:r>
              <a:rPr lang="en-US" altLang="ja-JP" sz="1400" b="1" dirty="0" smtClean="0">
                <a:solidFill>
                  <a:prstClr val="black"/>
                </a:solidFill>
                <a:latin typeface="Times New Roman" panose="02020603050405020304" pitchFamily="18" charset="0"/>
                <a:cs typeface="Times New Roman" panose="02020603050405020304" pitchFamily="18" charset="0"/>
              </a:rPr>
              <a:t>Signal: </a:t>
            </a:r>
            <a:r>
              <a:rPr lang="en-US" altLang="ja-JP" sz="1400" b="1" dirty="0" smtClean="0">
                <a:solidFill>
                  <a:srgbClr val="FF0000"/>
                </a:solidFill>
                <a:latin typeface="Symbol" panose="05050102010706020507" pitchFamily="18" charset="2"/>
                <a:cs typeface="Times New Roman" panose="02020603050405020304" pitchFamily="18" charset="0"/>
              </a:rPr>
              <a:t>p</a:t>
            </a:r>
            <a:r>
              <a:rPr lang="en-US" altLang="ja-JP" sz="1400" b="1" baseline="30000" dirty="0" smtClean="0">
                <a:solidFill>
                  <a:srgbClr val="FF0000"/>
                </a:solidFill>
                <a:latin typeface="Symbol" panose="05050102010706020507" pitchFamily="18" charset="2"/>
                <a:cs typeface="Times New Roman" panose="02020603050405020304" pitchFamily="18" charset="0"/>
              </a:rPr>
              <a:t>+</a:t>
            </a:r>
            <a:r>
              <a:rPr lang="en-US" altLang="ja-JP" sz="1400" b="1" dirty="0" smtClean="0">
                <a:solidFill>
                  <a:prstClr val="black"/>
                </a:solidFill>
                <a:latin typeface="Symbol" panose="05050102010706020507" pitchFamily="18" charset="2"/>
                <a:cs typeface="Times New Roman" panose="02020603050405020304" pitchFamily="18" charset="0"/>
              </a:rPr>
              <a:t> S</a:t>
            </a:r>
            <a:r>
              <a:rPr lang="en-US" altLang="ja-JP" sz="1400" b="1" baseline="30000" dirty="0" smtClean="0">
                <a:solidFill>
                  <a:prstClr val="black"/>
                </a:solidFill>
                <a:latin typeface="Symbol" panose="05050102010706020507" pitchFamily="18" charset="2"/>
                <a:cs typeface="Times New Roman" panose="02020603050405020304" pitchFamily="18" charset="0"/>
              </a:rPr>
              <a:t>-</a:t>
            </a:r>
            <a:r>
              <a:rPr lang="en-US" altLang="ja-JP" sz="1400" b="1" dirty="0" smtClean="0">
                <a:solidFill>
                  <a:prstClr val="black"/>
                </a:solidFill>
                <a:latin typeface="Symbol" panose="05050102010706020507" pitchFamily="18" charset="2"/>
                <a:cs typeface="Times New Roman" panose="02020603050405020304" pitchFamily="18" charset="0"/>
              </a:rPr>
              <a:t> </a:t>
            </a:r>
            <a:r>
              <a:rPr lang="en-US" altLang="ja-JP" sz="1400" b="1" dirty="0" smtClean="0">
                <a:solidFill>
                  <a:prstClr val="black"/>
                </a:solidFill>
                <a:latin typeface="Times New Roman" panose="02020603050405020304" pitchFamily="18" charset="0"/>
                <a:cs typeface="Times New Roman" panose="02020603050405020304" pitchFamily="18" charset="0"/>
              </a:rPr>
              <a:t>mode</a:t>
            </a:r>
          </a:p>
        </p:txBody>
      </p:sp>
      <p:sp>
        <p:nvSpPr>
          <p:cNvPr id="6" name="テキスト ボックス 5"/>
          <p:cNvSpPr txBox="1"/>
          <p:nvPr/>
        </p:nvSpPr>
        <p:spPr>
          <a:xfrm>
            <a:off x="1608117" y="1060315"/>
            <a:ext cx="312906" cy="369332"/>
          </a:xfrm>
          <a:prstGeom prst="rect">
            <a:avLst/>
          </a:prstGeom>
          <a:solidFill>
            <a:schemeClr val="bg1"/>
          </a:solidFill>
        </p:spPr>
        <p:txBody>
          <a:bodyPr wrap="none" rtlCol="0">
            <a:spAutoFit/>
          </a:bodyPr>
          <a:lstStyle/>
          <a:p>
            <a:r>
              <a:rPr lang="en-US" altLang="ja-JP" b="1" dirty="0" smtClean="0">
                <a:solidFill>
                  <a:prstClr val="black"/>
                </a:solidFill>
                <a:latin typeface="Times New Roman" panose="02020603050405020304" pitchFamily="18" charset="0"/>
                <a:cs typeface="Times New Roman" panose="02020603050405020304" pitchFamily="18" charset="0"/>
              </a:rPr>
              <a:t>p</a:t>
            </a:r>
            <a:endParaRPr lang="ja-JP" altLang="en-US" b="1" baseline="30000" dirty="0">
              <a:solidFill>
                <a:prstClr val="black"/>
              </a:solidFill>
              <a:latin typeface="Times New Roman" panose="02020603050405020304" pitchFamily="18" charset="0"/>
              <a:cs typeface="Times New Roman" panose="02020603050405020304" pitchFamily="18" charset="0"/>
            </a:endParaRPr>
          </a:p>
        </p:txBody>
      </p:sp>
      <p:cxnSp>
        <p:nvCxnSpPr>
          <p:cNvPr id="10" name="直線矢印コネクタ 9"/>
          <p:cNvCxnSpPr/>
          <p:nvPr/>
        </p:nvCxnSpPr>
        <p:spPr>
          <a:xfrm flipH="1">
            <a:off x="1345830" y="1305950"/>
            <a:ext cx="259043" cy="1606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1047339" y="3338878"/>
            <a:ext cx="1361270" cy="307777"/>
          </a:xfrm>
          <a:prstGeom prst="rect">
            <a:avLst/>
          </a:prstGeom>
          <a:solidFill>
            <a:schemeClr val="bg1"/>
          </a:solidFill>
          <a:ln>
            <a:solidFill>
              <a:schemeClr val="tx1"/>
            </a:solidFill>
          </a:ln>
        </p:spPr>
        <p:txBody>
          <a:bodyPr wrap="none" rtlCol="0">
            <a:spAutoFit/>
          </a:bodyPr>
          <a:lstStyle/>
          <a:p>
            <a:r>
              <a:rPr lang="en-US" altLang="ja-JP" sz="1400" b="1" dirty="0" smtClean="0">
                <a:solidFill>
                  <a:prstClr val="black"/>
                </a:solidFill>
                <a:latin typeface="Times New Roman" panose="02020603050405020304" pitchFamily="18" charset="0"/>
                <a:cs typeface="Times New Roman" panose="02020603050405020304" pitchFamily="18" charset="0"/>
              </a:rPr>
              <a:t>BG: </a:t>
            </a:r>
            <a:r>
              <a:rPr lang="en-US" altLang="ja-JP" sz="1400" b="1" dirty="0">
                <a:solidFill>
                  <a:srgbClr val="FF0000"/>
                </a:solidFill>
                <a:latin typeface="Times New Roman" panose="02020603050405020304" pitchFamily="18" charset="0"/>
                <a:cs typeface="Times New Roman" panose="02020603050405020304" pitchFamily="18" charset="0"/>
              </a:rPr>
              <a:t>K</a:t>
            </a:r>
            <a:r>
              <a:rPr lang="en-US" altLang="ja-JP" sz="1400" b="1" baseline="30000" dirty="0">
                <a:solidFill>
                  <a:srgbClr val="FF0000"/>
                </a:solidFill>
                <a:latin typeface="Symbol" panose="05050102010706020507" pitchFamily="18" charset="2"/>
                <a:cs typeface="Times New Roman" panose="02020603050405020304" pitchFamily="18" charset="0"/>
              </a:rPr>
              <a:t>-</a:t>
            </a:r>
            <a:r>
              <a:rPr lang="en-US" altLang="ja-JP" sz="1400" b="1" dirty="0">
                <a:solidFill>
                  <a:prstClr val="black"/>
                </a:solidFill>
                <a:latin typeface="Times New Roman" panose="02020603050405020304" pitchFamily="18" charset="0"/>
                <a:cs typeface="Times New Roman" panose="02020603050405020304" pitchFamily="18" charset="0"/>
              </a:rPr>
              <a:t> p </a:t>
            </a:r>
            <a:r>
              <a:rPr lang="en-US" altLang="ja-JP" sz="1400" b="1" dirty="0" smtClean="0">
                <a:solidFill>
                  <a:prstClr val="black"/>
                </a:solidFill>
                <a:latin typeface="Times New Roman" panose="02020603050405020304" pitchFamily="18" charset="0"/>
                <a:cs typeface="Times New Roman" panose="02020603050405020304" pitchFamily="18" charset="0"/>
              </a:rPr>
              <a:t>mode</a:t>
            </a:r>
            <a:endParaRPr lang="en-US" altLang="ja-JP" sz="1400" b="1" dirty="0">
              <a:solidFill>
                <a:prstClr val="black"/>
              </a:solidFill>
              <a:latin typeface="Times New Roman" panose="02020603050405020304" pitchFamily="18" charset="0"/>
              <a:cs typeface="Times New Roman" panose="02020603050405020304" pitchFamily="18" charset="0"/>
            </a:endParaRPr>
          </a:p>
        </p:txBody>
      </p:sp>
      <p:sp>
        <p:nvSpPr>
          <p:cNvPr id="24" name="テキスト ボックス 23"/>
          <p:cNvSpPr txBox="1"/>
          <p:nvPr/>
        </p:nvSpPr>
        <p:spPr>
          <a:xfrm>
            <a:off x="6671120" y="3338878"/>
            <a:ext cx="1393330" cy="307777"/>
          </a:xfrm>
          <a:prstGeom prst="rect">
            <a:avLst/>
          </a:prstGeom>
          <a:solidFill>
            <a:schemeClr val="bg1"/>
          </a:solidFill>
          <a:ln>
            <a:solidFill>
              <a:schemeClr val="tx1"/>
            </a:solidFill>
          </a:ln>
        </p:spPr>
        <p:txBody>
          <a:bodyPr wrap="none" rtlCol="0">
            <a:spAutoFit/>
          </a:bodyPr>
          <a:lstStyle/>
          <a:p>
            <a:r>
              <a:rPr lang="en-US" altLang="ja-JP" sz="1400" b="1" dirty="0" smtClean="0">
                <a:solidFill>
                  <a:prstClr val="black"/>
                </a:solidFill>
                <a:latin typeface="Times New Roman" panose="02020603050405020304" pitchFamily="18" charset="0"/>
                <a:cs typeface="Times New Roman" panose="02020603050405020304" pitchFamily="18" charset="0"/>
              </a:rPr>
              <a:t>BG: </a:t>
            </a:r>
            <a:r>
              <a:rPr lang="en-US" altLang="ja-JP" sz="1400" b="1" dirty="0">
                <a:solidFill>
                  <a:srgbClr val="FF0000"/>
                </a:solidFill>
                <a:latin typeface="Symbol" panose="05050102010706020507" pitchFamily="18" charset="2"/>
                <a:cs typeface="Times New Roman" panose="02020603050405020304" pitchFamily="18" charset="0"/>
              </a:rPr>
              <a:t>p</a:t>
            </a:r>
            <a:r>
              <a:rPr lang="en-US" altLang="ja-JP" sz="1400" b="1" baseline="30000" dirty="0">
                <a:solidFill>
                  <a:srgbClr val="FF0000"/>
                </a:solidFill>
                <a:latin typeface="Symbol" panose="05050102010706020507" pitchFamily="18" charset="2"/>
                <a:cs typeface="Times New Roman" panose="02020603050405020304" pitchFamily="18" charset="0"/>
              </a:rPr>
              <a:t>-</a:t>
            </a:r>
            <a:r>
              <a:rPr lang="en-US" altLang="ja-JP" sz="1400" b="1" dirty="0">
                <a:solidFill>
                  <a:prstClr val="black"/>
                </a:solidFill>
                <a:latin typeface="Symbol" panose="05050102010706020507" pitchFamily="18" charset="2"/>
                <a:cs typeface="Times New Roman" panose="02020603050405020304" pitchFamily="18" charset="0"/>
              </a:rPr>
              <a:t> S</a:t>
            </a:r>
            <a:r>
              <a:rPr lang="en-US" altLang="ja-JP" sz="1400" b="1" baseline="30000" dirty="0">
                <a:solidFill>
                  <a:prstClr val="black"/>
                </a:solidFill>
                <a:latin typeface="Symbol" panose="05050102010706020507" pitchFamily="18" charset="2"/>
                <a:cs typeface="Times New Roman" panose="02020603050405020304" pitchFamily="18" charset="0"/>
              </a:rPr>
              <a:t>+</a:t>
            </a:r>
            <a:r>
              <a:rPr lang="en-US" altLang="ja-JP" sz="1400" b="1" dirty="0">
                <a:solidFill>
                  <a:prstClr val="black"/>
                </a:solidFill>
                <a:latin typeface="Symbol" panose="05050102010706020507" pitchFamily="18" charset="2"/>
                <a:cs typeface="Times New Roman" panose="02020603050405020304" pitchFamily="18" charset="0"/>
              </a:rPr>
              <a:t> </a:t>
            </a:r>
            <a:r>
              <a:rPr lang="en-US" altLang="ja-JP" sz="1400" b="1" dirty="0">
                <a:solidFill>
                  <a:prstClr val="black"/>
                </a:solidFill>
                <a:latin typeface="Times New Roman" panose="02020603050405020304" pitchFamily="18" charset="0"/>
                <a:cs typeface="Times New Roman" panose="02020603050405020304" pitchFamily="18" charset="0"/>
              </a:rPr>
              <a:t>mode</a:t>
            </a:r>
          </a:p>
        </p:txBody>
      </p:sp>
      <p:sp>
        <p:nvSpPr>
          <p:cNvPr id="25" name="テキスト ボックス 24"/>
          <p:cNvSpPr txBox="1"/>
          <p:nvPr/>
        </p:nvSpPr>
        <p:spPr>
          <a:xfrm>
            <a:off x="3874855" y="3331347"/>
            <a:ext cx="1393330" cy="307777"/>
          </a:xfrm>
          <a:prstGeom prst="rect">
            <a:avLst/>
          </a:prstGeom>
          <a:solidFill>
            <a:schemeClr val="bg1"/>
          </a:solidFill>
          <a:ln>
            <a:solidFill>
              <a:schemeClr val="tx1"/>
            </a:solidFill>
          </a:ln>
        </p:spPr>
        <p:txBody>
          <a:bodyPr wrap="none" rtlCol="0">
            <a:spAutoFit/>
          </a:bodyPr>
          <a:lstStyle/>
          <a:p>
            <a:r>
              <a:rPr lang="en-US" altLang="ja-JP" sz="1400" b="1" dirty="0" smtClean="0">
                <a:solidFill>
                  <a:prstClr val="black"/>
                </a:solidFill>
                <a:latin typeface="Times New Roman" panose="02020603050405020304" pitchFamily="18" charset="0"/>
                <a:cs typeface="Times New Roman" panose="02020603050405020304" pitchFamily="18" charset="0"/>
              </a:rPr>
              <a:t>BG: </a:t>
            </a:r>
            <a:r>
              <a:rPr lang="en-US" altLang="ja-JP" sz="1400" b="1" dirty="0">
                <a:solidFill>
                  <a:srgbClr val="FF0000"/>
                </a:solidFill>
                <a:latin typeface="Symbol" panose="05050102010706020507" pitchFamily="18" charset="2"/>
                <a:cs typeface="Times New Roman" panose="02020603050405020304" pitchFamily="18" charset="0"/>
              </a:rPr>
              <a:t>p</a:t>
            </a:r>
            <a:r>
              <a:rPr lang="en-US" altLang="ja-JP" sz="1400" b="1" baseline="30000" dirty="0">
                <a:solidFill>
                  <a:srgbClr val="FF0000"/>
                </a:solidFill>
                <a:latin typeface="Symbol" panose="05050102010706020507" pitchFamily="18" charset="2"/>
                <a:cs typeface="Times New Roman" panose="02020603050405020304" pitchFamily="18" charset="0"/>
              </a:rPr>
              <a:t>+</a:t>
            </a:r>
            <a:r>
              <a:rPr lang="en-US" altLang="ja-JP" sz="1400" b="1" dirty="0">
                <a:solidFill>
                  <a:prstClr val="black"/>
                </a:solidFill>
                <a:latin typeface="Symbol" panose="05050102010706020507" pitchFamily="18" charset="2"/>
                <a:cs typeface="Times New Roman" panose="02020603050405020304" pitchFamily="18" charset="0"/>
              </a:rPr>
              <a:t> S</a:t>
            </a:r>
            <a:r>
              <a:rPr lang="en-US" altLang="ja-JP" sz="1400" b="1" baseline="30000" dirty="0">
                <a:solidFill>
                  <a:prstClr val="black"/>
                </a:solidFill>
                <a:latin typeface="Symbol" panose="05050102010706020507" pitchFamily="18" charset="2"/>
                <a:cs typeface="Times New Roman" panose="02020603050405020304" pitchFamily="18" charset="0"/>
              </a:rPr>
              <a:t>-</a:t>
            </a:r>
            <a:r>
              <a:rPr lang="en-US" altLang="ja-JP" sz="1400" b="1" dirty="0">
                <a:solidFill>
                  <a:prstClr val="black"/>
                </a:solidFill>
                <a:latin typeface="Symbol" panose="05050102010706020507" pitchFamily="18" charset="2"/>
                <a:cs typeface="Times New Roman" panose="02020603050405020304" pitchFamily="18" charset="0"/>
              </a:rPr>
              <a:t> </a:t>
            </a:r>
            <a:r>
              <a:rPr lang="en-US" altLang="ja-JP" sz="1400" b="1" dirty="0">
                <a:solidFill>
                  <a:prstClr val="black"/>
                </a:solidFill>
                <a:latin typeface="Times New Roman" panose="02020603050405020304" pitchFamily="18" charset="0"/>
                <a:cs typeface="Times New Roman" panose="02020603050405020304" pitchFamily="18" charset="0"/>
              </a:rPr>
              <a:t>mode</a:t>
            </a:r>
          </a:p>
        </p:txBody>
      </p:sp>
      <p:sp>
        <p:nvSpPr>
          <p:cNvPr id="36" name="テキスト ボックス 35"/>
          <p:cNvSpPr txBox="1"/>
          <p:nvPr/>
        </p:nvSpPr>
        <p:spPr>
          <a:xfrm>
            <a:off x="1614597" y="3800363"/>
            <a:ext cx="312906" cy="369332"/>
          </a:xfrm>
          <a:prstGeom prst="rect">
            <a:avLst/>
          </a:prstGeom>
          <a:solidFill>
            <a:schemeClr val="bg1"/>
          </a:solidFill>
        </p:spPr>
        <p:txBody>
          <a:bodyPr wrap="none" rtlCol="0">
            <a:spAutoFit/>
          </a:bodyPr>
          <a:lstStyle/>
          <a:p>
            <a:r>
              <a:rPr lang="en-US" altLang="ja-JP" b="1" dirty="0" smtClean="0">
                <a:solidFill>
                  <a:prstClr val="black"/>
                </a:solidFill>
                <a:latin typeface="Times New Roman" panose="02020603050405020304" pitchFamily="18" charset="0"/>
                <a:cs typeface="Times New Roman" panose="02020603050405020304" pitchFamily="18" charset="0"/>
              </a:rPr>
              <a:t>p</a:t>
            </a:r>
            <a:endParaRPr lang="ja-JP" altLang="en-US" b="1" baseline="30000" dirty="0">
              <a:solidFill>
                <a:prstClr val="black"/>
              </a:solidFill>
              <a:latin typeface="Times New Roman" panose="02020603050405020304" pitchFamily="18" charset="0"/>
              <a:cs typeface="Times New Roman" panose="02020603050405020304" pitchFamily="18" charset="0"/>
            </a:endParaRPr>
          </a:p>
        </p:txBody>
      </p:sp>
      <p:cxnSp>
        <p:nvCxnSpPr>
          <p:cNvPr id="37" name="直線矢印コネクタ 36"/>
          <p:cNvCxnSpPr/>
          <p:nvPr/>
        </p:nvCxnSpPr>
        <p:spPr>
          <a:xfrm flipH="1">
            <a:off x="1352310" y="4045998"/>
            <a:ext cx="259043" cy="1606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4674437" y="1061995"/>
            <a:ext cx="405880" cy="369332"/>
          </a:xfrm>
          <a:prstGeom prst="rect">
            <a:avLst/>
          </a:prstGeom>
          <a:solidFill>
            <a:schemeClr val="bg1"/>
          </a:solidFill>
        </p:spPr>
        <p:txBody>
          <a:bodyPr wrap="none" rtlCol="0">
            <a:spAutoFit/>
          </a:bodyPr>
          <a:lstStyle/>
          <a:p>
            <a:r>
              <a:rPr lang="en-US" altLang="ja-JP" b="1" dirty="0">
                <a:solidFill>
                  <a:prstClr val="black"/>
                </a:solidFill>
                <a:latin typeface="Symbol" panose="05050102010706020507" pitchFamily="18" charset="2"/>
                <a:cs typeface="Times New Roman" panose="02020603050405020304" pitchFamily="18" charset="0"/>
              </a:rPr>
              <a:t>S</a:t>
            </a:r>
            <a:r>
              <a:rPr lang="en-US" altLang="ja-JP" b="1" baseline="30000" dirty="0">
                <a:solidFill>
                  <a:prstClr val="black"/>
                </a:solidFill>
                <a:latin typeface="Symbol" panose="05050102010706020507" pitchFamily="18" charset="2"/>
                <a:cs typeface="Times New Roman" panose="02020603050405020304" pitchFamily="18" charset="0"/>
              </a:rPr>
              <a:t>-</a:t>
            </a:r>
            <a:endParaRPr lang="ja-JP" altLang="en-US" b="1" baseline="30000" dirty="0">
              <a:solidFill>
                <a:prstClr val="black"/>
              </a:solidFill>
              <a:latin typeface="Times New Roman" panose="02020603050405020304" pitchFamily="18" charset="0"/>
              <a:cs typeface="Times New Roman" panose="02020603050405020304" pitchFamily="18" charset="0"/>
            </a:endParaRPr>
          </a:p>
        </p:txBody>
      </p:sp>
      <p:cxnSp>
        <p:nvCxnSpPr>
          <p:cNvPr id="27" name="直線矢印コネクタ 26"/>
          <p:cNvCxnSpPr/>
          <p:nvPr/>
        </p:nvCxnSpPr>
        <p:spPr>
          <a:xfrm flipH="1">
            <a:off x="4412150" y="1307630"/>
            <a:ext cx="259043" cy="1606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3864807" y="3756999"/>
            <a:ext cx="405880" cy="369332"/>
          </a:xfrm>
          <a:prstGeom prst="rect">
            <a:avLst/>
          </a:prstGeom>
          <a:solidFill>
            <a:schemeClr val="bg1"/>
          </a:solidFill>
        </p:spPr>
        <p:txBody>
          <a:bodyPr wrap="none" rtlCol="0">
            <a:spAutoFit/>
          </a:bodyPr>
          <a:lstStyle/>
          <a:p>
            <a:r>
              <a:rPr lang="en-US" altLang="ja-JP" b="1" dirty="0">
                <a:solidFill>
                  <a:prstClr val="black"/>
                </a:solidFill>
                <a:latin typeface="Symbol" panose="05050102010706020507" pitchFamily="18" charset="2"/>
                <a:cs typeface="Times New Roman" panose="02020603050405020304" pitchFamily="18" charset="0"/>
              </a:rPr>
              <a:t>S</a:t>
            </a:r>
            <a:r>
              <a:rPr lang="en-US" altLang="ja-JP" b="1" baseline="30000" dirty="0">
                <a:solidFill>
                  <a:prstClr val="black"/>
                </a:solidFill>
                <a:latin typeface="Symbol" panose="05050102010706020507" pitchFamily="18" charset="2"/>
                <a:cs typeface="Times New Roman" panose="02020603050405020304" pitchFamily="18" charset="0"/>
              </a:rPr>
              <a:t>-</a:t>
            </a:r>
            <a:endParaRPr lang="ja-JP" altLang="en-US" b="1" baseline="30000" dirty="0">
              <a:solidFill>
                <a:prstClr val="black"/>
              </a:solidFill>
              <a:latin typeface="Times New Roman" panose="02020603050405020304" pitchFamily="18" charset="0"/>
              <a:cs typeface="Times New Roman" panose="02020603050405020304" pitchFamily="18" charset="0"/>
            </a:endParaRPr>
          </a:p>
        </p:txBody>
      </p:sp>
      <p:cxnSp>
        <p:nvCxnSpPr>
          <p:cNvPr id="35" name="直線矢印コネクタ 34"/>
          <p:cNvCxnSpPr/>
          <p:nvPr/>
        </p:nvCxnSpPr>
        <p:spPr>
          <a:xfrm>
            <a:off x="4037602" y="4176520"/>
            <a:ext cx="172202" cy="22465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テキスト ボックス 37"/>
          <p:cNvSpPr txBox="1"/>
          <p:nvPr/>
        </p:nvSpPr>
        <p:spPr>
          <a:xfrm>
            <a:off x="7470309" y="1062322"/>
            <a:ext cx="405880" cy="369332"/>
          </a:xfrm>
          <a:prstGeom prst="rect">
            <a:avLst/>
          </a:prstGeom>
          <a:solidFill>
            <a:schemeClr val="bg1"/>
          </a:solidFill>
        </p:spPr>
        <p:txBody>
          <a:bodyPr wrap="none" rtlCol="0">
            <a:spAutoFit/>
          </a:bodyPr>
          <a:lstStyle/>
          <a:p>
            <a:r>
              <a:rPr lang="en-US" altLang="ja-JP" b="1" dirty="0" smtClean="0">
                <a:solidFill>
                  <a:prstClr val="black"/>
                </a:solidFill>
                <a:latin typeface="Symbol" panose="05050102010706020507" pitchFamily="18" charset="2"/>
                <a:cs typeface="Times New Roman" panose="02020603050405020304" pitchFamily="18" charset="0"/>
              </a:rPr>
              <a:t>S</a:t>
            </a:r>
            <a:r>
              <a:rPr lang="en-US" altLang="ja-JP" b="1" baseline="30000" dirty="0" smtClean="0">
                <a:solidFill>
                  <a:prstClr val="black"/>
                </a:solidFill>
                <a:latin typeface="Symbol" panose="05050102010706020507" pitchFamily="18" charset="2"/>
                <a:cs typeface="Times New Roman" panose="02020603050405020304" pitchFamily="18" charset="0"/>
              </a:rPr>
              <a:t>+</a:t>
            </a:r>
            <a:endParaRPr lang="ja-JP" altLang="en-US" b="1" baseline="30000" dirty="0">
              <a:solidFill>
                <a:prstClr val="black"/>
              </a:solidFill>
              <a:latin typeface="Times New Roman" panose="02020603050405020304" pitchFamily="18" charset="0"/>
              <a:cs typeface="Times New Roman" panose="02020603050405020304" pitchFamily="18" charset="0"/>
            </a:endParaRPr>
          </a:p>
        </p:txBody>
      </p:sp>
      <p:cxnSp>
        <p:nvCxnSpPr>
          <p:cNvPr id="39" name="直線矢印コネクタ 38"/>
          <p:cNvCxnSpPr/>
          <p:nvPr/>
        </p:nvCxnSpPr>
        <p:spPr>
          <a:xfrm flipH="1">
            <a:off x="7208022" y="1307957"/>
            <a:ext cx="259043" cy="1606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7283759" y="3694550"/>
            <a:ext cx="405880" cy="369332"/>
          </a:xfrm>
          <a:prstGeom prst="rect">
            <a:avLst/>
          </a:prstGeom>
          <a:solidFill>
            <a:schemeClr val="bg1"/>
          </a:solidFill>
        </p:spPr>
        <p:txBody>
          <a:bodyPr wrap="none" rtlCol="0">
            <a:spAutoFit/>
          </a:bodyPr>
          <a:lstStyle/>
          <a:p>
            <a:r>
              <a:rPr lang="en-US" altLang="ja-JP" b="1" dirty="0" smtClean="0">
                <a:solidFill>
                  <a:prstClr val="black"/>
                </a:solidFill>
                <a:latin typeface="Symbol" panose="05050102010706020507" pitchFamily="18" charset="2"/>
                <a:cs typeface="Times New Roman" panose="02020603050405020304" pitchFamily="18" charset="0"/>
              </a:rPr>
              <a:t>S</a:t>
            </a:r>
            <a:r>
              <a:rPr lang="en-US" altLang="ja-JP" b="1" baseline="30000" dirty="0" smtClean="0">
                <a:solidFill>
                  <a:prstClr val="black"/>
                </a:solidFill>
                <a:latin typeface="Symbol" panose="05050102010706020507" pitchFamily="18" charset="2"/>
                <a:cs typeface="Times New Roman" panose="02020603050405020304" pitchFamily="18" charset="0"/>
              </a:rPr>
              <a:t>+</a:t>
            </a:r>
            <a:endParaRPr lang="ja-JP" altLang="en-US" b="1" baseline="30000" dirty="0">
              <a:solidFill>
                <a:prstClr val="black"/>
              </a:solidFill>
              <a:latin typeface="Times New Roman" panose="02020603050405020304" pitchFamily="18" charset="0"/>
              <a:cs typeface="Times New Roman" panose="02020603050405020304" pitchFamily="18" charset="0"/>
            </a:endParaRPr>
          </a:p>
        </p:txBody>
      </p:sp>
      <p:cxnSp>
        <p:nvCxnSpPr>
          <p:cNvPr id="41" name="直線矢印コネクタ 40"/>
          <p:cNvCxnSpPr/>
          <p:nvPr/>
        </p:nvCxnSpPr>
        <p:spPr>
          <a:xfrm flipH="1">
            <a:off x="7177237" y="3994568"/>
            <a:ext cx="202940" cy="15359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テキスト ボックス 41"/>
          <p:cNvSpPr txBox="1"/>
          <p:nvPr/>
        </p:nvSpPr>
        <p:spPr>
          <a:xfrm>
            <a:off x="7470309" y="4998351"/>
            <a:ext cx="343364" cy="369332"/>
          </a:xfrm>
          <a:prstGeom prst="rect">
            <a:avLst/>
          </a:prstGeom>
          <a:solidFill>
            <a:schemeClr val="bg1"/>
          </a:solidFill>
        </p:spPr>
        <p:txBody>
          <a:bodyPr wrap="none" rtlCol="0">
            <a:spAutoFit/>
          </a:bodyPr>
          <a:lstStyle/>
          <a:p>
            <a:r>
              <a:rPr lang="en-US" altLang="ja-JP" b="1" dirty="0" smtClean="0">
                <a:solidFill>
                  <a:prstClr val="black"/>
                </a:solidFill>
                <a:latin typeface="Symbol" panose="05050102010706020507" pitchFamily="18" charset="2"/>
                <a:cs typeface="Times New Roman" panose="02020603050405020304" pitchFamily="18" charset="0"/>
              </a:rPr>
              <a:t>L</a:t>
            </a:r>
            <a:endParaRPr lang="ja-JP" altLang="en-US" b="1" baseline="30000" dirty="0">
              <a:solidFill>
                <a:prstClr val="black"/>
              </a:solidFill>
              <a:latin typeface="Times New Roman" panose="02020603050405020304" pitchFamily="18" charset="0"/>
              <a:cs typeface="Times New Roman" panose="02020603050405020304" pitchFamily="18" charset="0"/>
            </a:endParaRPr>
          </a:p>
        </p:txBody>
      </p:sp>
      <p:cxnSp>
        <p:nvCxnSpPr>
          <p:cNvPr id="43" name="直線矢印コネクタ 42"/>
          <p:cNvCxnSpPr/>
          <p:nvPr/>
        </p:nvCxnSpPr>
        <p:spPr>
          <a:xfrm flipH="1">
            <a:off x="6956853" y="5183017"/>
            <a:ext cx="510212" cy="767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テキスト ボックス 43"/>
          <p:cNvSpPr txBox="1"/>
          <p:nvPr/>
        </p:nvSpPr>
        <p:spPr>
          <a:xfrm>
            <a:off x="6150897" y="5419733"/>
            <a:ext cx="312906" cy="369332"/>
          </a:xfrm>
          <a:prstGeom prst="rect">
            <a:avLst/>
          </a:prstGeom>
          <a:solidFill>
            <a:schemeClr val="bg1"/>
          </a:solidFill>
        </p:spPr>
        <p:txBody>
          <a:bodyPr wrap="none" rtlCol="0">
            <a:spAutoFit/>
          </a:bodyPr>
          <a:lstStyle/>
          <a:p>
            <a:r>
              <a:rPr lang="en-US" altLang="ja-JP" b="1" dirty="0" smtClean="0">
                <a:solidFill>
                  <a:prstClr val="black"/>
                </a:solidFill>
                <a:latin typeface="Times New Roman" panose="02020603050405020304" pitchFamily="18" charset="0"/>
                <a:cs typeface="Times New Roman" panose="02020603050405020304" pitchFamily="18" charset="0"/>
              </a:rPr>
              <a:t>p</a:t>
            </a:r>
            <a:endParaRPr lang="ja-JP" altLang="en-US" b="1" baseline="30000" dirty="0">
              <a:solidFill>
                <a:prstClr val="black"/>
              </a:solidFill>
              <a:latin typeface="Times New Roman" panose="02020603050405020304" pitchFamily="18" charset="0"/>
              <a:cs typeface="Times New Roman" panose="02020603050405020304" pitchFamily="18" charset="0"/>
            </a:endParaRPr>
          </a:p>
        </p:txBody>
      </p:sp>
      <p:cxnSp>
        <p:nvCxnSpPr>
          <p:cNvPr id="45" name="直線矢印コネクタ 44"/>
          <p:cNvCxnSpPr/>
          <p:nvPr/>
        </p:nvCxnSpPr>
        <p:spPr>
          <a:xfrm flipV="1">
            <a:off x="6390752" y="4941145"/>
            <a:ext cx="349258" cy="634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64955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836712"/>
          </a:xfrm>
        </p:spPr>
        <p:txBody>
          <a:bodyPr>
            <a:normAutofit/>
          </a:bodyPr>
          <a:lstStyle/>
          <a:p>
            <a:r>
              <a:rPr lang="en-US" altLang="ja-JP" dirty="0" smtClean="0"/>
              <a:t>Summary</a:t>
            </a:r>
            <a:endParaRPr kumimoji="1" lang="ja-JP" altLang="en-US" dirty="0"/>
          </a:p>
        </p:txBody>
      </p:sp>
      <p:sp>
        <p:nvSpPr>
          <p:cNvPr id="3" name="コンテンツ プレースホルダー 2"/>
          <p:cNvSpPr>
            <a:spLocks noGrp="1"/>
          </p:cNvSpPr>
          <p:nvPr>
            <p:ph idx="1"/>
          </p:nvPr>
        </p:nvSpPr>
        <p:spPr>
          <a:xfrm>
            <a:off x="395536" y="938150"/>
            <a:ext cx="8280920" cy="5659201"/>
          </a:xfrm>
        </p:spPr>
        <p:txBody>
          <a:bodyPr>
            <a:normAutofit fontScale="85000" lnSpcReduction="20000"/>
          </a:bodyPr>
          <a:lstStyle/>
          <a:p>
            <a:pPr marL="514350" indent="-457200"/>
            <a:r>
              <a:rPr lang="en-US" altLang="ja-JP" dirty="0" smtClean="0">
                <a:ea typeface="ＭＳ Ｐゴシック" panose="020B0600070205080204" pitchFamily="50" charset="-128"/>
              </a:rPr>
              <a:t>Large Acceptance</a:t>
            </a:r>
          </a:p>
          <a:p>
            <a:pPr marL="514350" indent="-457200"/>
            <a:r>
              <a:rPr lang="en-US" altLang="ja-JP" dirty="0" smtClean="0">
                <a:ea typeface="ＭＳ Ｐゴシック" panose="020B0600070205080204" pitchFamily="50" charset="-128"/>
              </a:rPr>
              <a:t>Peaking background</a:t>
            </a:r>
          </a:p>
          <a:p>
            <a:pPr marL="914400" lvl="1" indent="-457200"/>
            <a:r>
              <a:rPr lang="en-US" altLang="ja-JP" dirty="0" smtClean="0">
                <a:ea typeface="ＭＳ Ｐゴシック" panose="020B0600070205080204" pitchFamily="50" charset="-128"/>
              </a:rPr>
              <a:t>K</a:t>
            </a:r>
            <a:r>
              <a:rPr lang="en-US" altLang="ja-JP" baseline="30000" dirty="0" smtClean="0">
                <a:ea typeface="ＭＳ Ｐゴシック" panose="020B0600070205080204" pitchFamily="50" charset="-128"/>
              </a:rPr>
              <a:t>+</a:t>
            </a:r>
            <a:r>
              <a:rPr lang="en-US" altLang="ja-JP" dirty="0" smtClean="0">
                <a:ea typeface="ＭＳ Ｐゴシック" panose="020B0600070205080204" pitchFamily="50" charset="-128"/>
              </a:rPr>
              <a:t> (K</a:t>
            </a:r>
            <a:r>
              <a:rPr lang="en-US" altLang="ja-JP" baseline="30000" dirty="0" smtClean="0">
                <a:ea typeface="ＭＳ Ｐゴシック" panose="020B0600070205080204" pitchFamily="50" charset="-128"/>
              </a:rPr>
              <a:t>0</a:t>
            </a:r>
            <a:r>
              <a:rPr lang="en-US" altLang="ja-JP" dirty="0" smtClean="0">
                <a:ea typeface="ＭＳ Ｐゴシック" panose="020B0600070205080204" pitchFamily="50" charset="-128"/>
              </a:rPr>
              <a:t>) + slow </a:t>
            </a:r>
            <a:r>
              <a:rPr lang="en-US" altLang="ja-JP" dirty="0" smtClean="0">
                <a:latin typeface="Symbol" panose="05050102010706020507" pitchFamily="18" charset="2"/>
                <a:ea typeface="ＭＳ Ｐゴシック" panose="020B0600070205080204" pitchFamily="50" charset="-128"/>
              </a:rPr>
              <a:t>p</a:t>
            </a:r>
            <a:r>
              <a:rPr lang="en-US" altLang="ja-JP" dirty="0" smtClean="0">
                <a:ea typeface="ＭＳ Ｐゴシック" panose="020B0600070205080204" pitchFamily="50" charset="-128"/>
              </a:rPr>
              <a:t>: wrong combination</a:t>
            </a:r>
            <a:r>
              <a:rPr lang="ja-JP" altLang="en-US" dirty="0">
                <a:ea typeface="ＭＳ Ｐゴシック" panose="020B0600070205080204" pitchFamily="50" charset="-128"/>
              </a:rPr>
              <a:t> </a:t>
            </a:r>
            <a:r>
              <a:rPr lang="en-US" altLang="ja-JP" dirty="0" smtClean="0">
                <a:ea typeface="ＭＳ Ｐゴシック" panose="020B0600070205080204" pitchFamily="50" charset="-128"/>
              </a:rPr>
              <a:t>makes a fake peak at ~2.2 </a:t>
            </a:r>
            <a:r>
              <a:rPr lang="en-US" altLang="ja-JP" dirty="0" err="1" smtClean="0">
                <a:ea typeface="ＭＳ Ｐゴシック" panose="020B0600070205080204" pitchFamily="50" charset="-128"/>
              </a:rPr>
              <a:t>GeV</a:t>
            </a:r>
            <a:r>
              <a:rPr lang="en-US" altLang="ja-JP" dirty="0" smtClean="0">
                <a:ea typeface="ＭＳ Ｐゴシック" panose="020B0600070205080204" pitchFamily="50" charset="-128"/>
              </a:rPr>
              <a:t>/c</a:t>
            </a:r>
            <a:r>
              <a:rPr lang="en-US" altLang="ja-JP" baseline="30000" dirty="0">
                <a:ea typeface="ＭＳ Ｐゴシック" panose="020B0600070205080204" pitchFamily="50" charset="-128"/>
              </a:rPr>
              <a:t>2</a:t>
            </a:r>
            <a:endParaRPr lang="en-US" altLang="ja-JP" baseline="30000" dirty="0" smtClean="0">
              <a:ea typeface="ＭＳ Ｐゴシック" panose="020B0600070205080204" pitchFamily="50" charset="-128"/>
            </a:endParaRPr>
          </a:p>
          <a:p>
            <a:pPr marL="1314450" lvl="2" indent="-457200"/>
            <a:r>
              <a:rPr lang="en-US" altLang="ja-JP" dirty="0" smtClean="0">
                <a:ea typeface="ＭＳ Ｐゴシック" panose="020B0600070205080204" pitchFamily="50" charset="-128"/>
              </a:rPr>
              <a:t>No affect &lt; 2 </a:t>
            </a:r>
            <a:r>
              <a:rPr lang="en-US" altLang="ja-JP" dirty="0" err="1" smtClean="0">
                <a:ea typeface="ＭＳ Ｐゴシック" panose="020B0600070205080204" pitchFamily="50" charset="-128"/>
              </a:rPr>
              <a:t>GeV</a:t>
            </a:r>
            <a:endParaRPr lang="en-US" altLang="ja-JP" dirty="0" smtClean="0">
              <a:ea typeface="ＭＳ Ｐゴシック" panose="020B0600070205080204" pitchFamily="50" charset="-128"/>
            </a:endParaRPr>
          </a:p>
          <a:p>
            <a:pPr marL="914400" lvl="1" indent="-457200"/>
            <a:r>
              <a:rPr lang="en-US" altLang="ja-JP" dirty="0" smtClean="0">
                <a:ea typeface="ＭＳ Ｐゴシック" panose="020B0600070205080204" pitchFamily="50" charset="-128"/>
              </a:rPr>
              <a:t>Continuum BG above the Resonance mass</a:t>
            </a:r>
          </a:p>
          <a:p>
            <a:pPr marL="1314450" lvl="2" indent="-457200"/>
            <a:r>
              <a:rPr lang="en-US" altLang="ja-JP" dirty="0" smtClean="0">
                <a:ea typeface="ＭＳ Ｐゴシック" panose="020B0600070205080204" pitchFamily="50" charset="-128"/>
              </a:rPr>
              <a:t>No affect peak shapes</a:t>
            </a:r>
            <a:endParaRPr lang="en-US" altLang="ja-JP" dirty="0">
              <a:ea typeface="ＭＳ Ｐゴシック" panose="020B0600070205080204" pitchFamily="50" charset="-128"/>
            </a:endParaRPr>
          </a:p>
          <a:p>
            <a:pPr marL="514350" indent="-457200"/>
            <a:r>
              <a:rPr lang="en-US" altLang="ja-JP" dirty="0" smtClean="0">
                <a:ea typeface="ＭＳ Ｐゴシック" panose="020B0600070205080204" pitchFamily="50" charset="-128"/>
              </a:rPr>
              <a:t>Missing mass spectrum</a:t>
            </a:r>
          </a:p>
          <a:p>
            <a:pPr marL="914400" lvl="1" indent="-457200"/>
            <a:r>
              <a:rPr lang="en-US" altLang="ja-JP" dirty="0" smtClean="0">
                <a:ea typeface="ＭＳ Ｐゴシック" panose="020B0600070205080204" pitchFamily="50" charset="-128"/>
              </a:rPr>
              <a:t>Major structure can be observed in the inclusive spectrum.</a:t>
            </a:r>
          </a:p>
          <a:p>
            <a:pPr marL="914400" lvl="1" indent="-457200"/>
            <a:r>
              <a:rPr lang="en-US" altLang="ja-JP" dirty="0" smtClean="0">
                <a:latin typeface="Symbol" panose="05050102010706020507" pitchFamily="18" charset="2"/>
                <a:ea typeface="ＭＳ Ｐゴシック" panose="020B0600070205080204" pitchFamily="50" charset="-128"/>
              </a:rPr>
              <a:t>l/r</a:t>
            </a:r>
            <a:r>
              <a:rPr lang="en-US" altLang="ja-JP" dirty="0" smtClean="0">
                <a:ea typeface="ＭＳ Ｐゴシック" panose="020B0600070205080204" pitchFamily="50" charset="-128"/>
              </a:rPr>
              <a:t> mode separation</a:t>
            </a:r>
          </a:p>
          <a:p>
            <a:pPr marL="1314450" lvl="2" indent="-457200"/>
            <a:r>
              <a:rPr lang="en-US" altLang="ja-JP" dirty="0" smtClean="0">
                <a:ea typeface="ＭＳ Ｐゴシック" panose="020B0600070205080204" pitchFamily="50" charset="-128"/>
              </a:rPr>
              <a:t>Improve S/N in coincidence with a decay mode</a:t>
            </a:r>
          </a:p>
          <a:p>
            <a:pPr marL="914400" lvl="1" indent="-457200"/>
            <a:r>
              <a:rPr lang="en-US" altLang="ja-JP" dirty="0" smtClean="0">
                <a:ea typeface="ＭＳ Ｐゴシック" panose="020B0600070205080204" pitchFamily="50" charset="-128"/>
              </a:rPr>
              <a:t>Possible selection: Prod./Decay modes/Angular Dist.</a:t>
            </a:r>
          </a:p>
          <a:p>
            <a:pPr marL="1314450" lvl="2" indent="-457200"/>
            <a:r>
              <a:rPr lang="en-US" altLang="ja-JP" dirty="0" smtClean="0">
                <a:ea typeface="ＭＳ Ｐゴシック" panose="020B0600070205080204" pitchFamily="50" charset="-128"/>
              </a:rPr>
              <a:t>Decay Branching Ratios</a:t>
            </a:r>
          </a:p>
          <a:p>
            <a:pPr marL="1314450" lvl="2" indent="-457200"/>
            <a:r>
              <a:rPr lang="en-US" altLang="ja-JP" dirty="0">
                <a:ea typeface="ＭＳ Ｐゴシック" panose="020B0600070205080204" pitchFamily="50" charset="-128"/>
              </a:rPr>
              <a:t>Production </a:t>
            </a:r>
            <a:r>
              <a:rPr lang="en-US" altLang="ja-JP" dirty="0" smtClean="0">
                <a:ea typeface="ＭＳ Ｐゴシック" panose="020B0600070205080204" pitchFamily="50" charset="-128"/>
              </a:rPr>
              <a:t>rate, density matrix</a:t>
            </a:r>
            <a:endParaRPr lang="en-US" altLang="ja-JP" dirty="0">
              <a:ea typeface="ＭＳ Ｐゴシック" panose="020B0600070205080204" pitchFamily="50" charset="-128"/>
            </a:endParaRPr>
          </a:p>
          <a:p>
            <a:pPr marL="514350" indent="-457200"/>
            <a:r>
              <a:rPr lang="en-US" altLang="ja-JP" dirty="0" smtClean="0">
                <a:ea typeface="ＭＳ Ｐゴシック" panose="020B0600070205080204" pitchFamily="50" charset="-128"/>
              </a:rPr>
              <a:t>Background Estimation</a:t>
            </a:r>
          </a:p>
          <a:p>
            <a:pPr marL="914400" lvl="1" indent="-457200"/>
            <a:r>
              <a:rPr lang="en-US" altLang="ja-JP" dirty="0" smtClean="0">
                <a:ea typeface="ＭＳ Ｐゴシック" panose="020B0600070205080204" pitchFamily="50" charset="-128"/>
              </a:rPr>
              <a:t>Major </a:t>
            </a:r>
            <a:r>
              <a:rPr lang="en-US" altLang="ja-JP" dirty="0">
                <a:ea typeface="ＭＳ Ｐゴシック" panose="020B0600070205080204" pitchFamily="50" charset="-128"/>
              </a:rPr>
              <a:t>s</a:t>
            </a:r>
            <a:r>
              <a:rPr lang="en-US" altLang="ja-JP" dirty="0" smtClean="0">
                <a:ea typeface="ＭＳ Ｐゴシック" panose="020B0600070205080204" pitchFamily="50" charset="-128"/>
              </a:rPr>
              <a:t>tructure can be observed at the signal level of 1 </a:t>
            </a:r>
            <a:r>
              <a:rPr lang="en-US" altLang="ja-JP" dirty="0" err="1" smtClean="0">
                <a:latin typeface="Symbol" panose="05050102010706020507" pitchFamily="18" charset="2"/>
                <a:ea typeface="ＭＳ Ｐゴシック" panose="020B0600070205080204" pitchFamily="50" charset="-128"/>
              </a:rPr>
              <a:t>m</a:t>
            </a:r>
            <a:r>
              <a:rPr lang="en-US" altLang="ja-JP" dirty="0" err="1" smtClean="0">
                <a:ea typeface="ＭＳ Ｐゴシック" panose="020B0600070205080204" pitchFamily="50" charset="-128"/>
              </a:rPr>
              <a:t>b</a:t>
            </a:r>
            <a:r>
              <a:rPr lang="en-US" altLang="ja-JP" dirty="0" smtClean="0">
                <a:ea typeface="ＭＳ Ｐゴシック" panose="020B0600070205080204" pitchFamily="50" charset="-128"/>
              </a:rPr>
              <a:t>.</a:t>
            </a:r>
          </a:p>
          <a:p>
            <a:pPr marL="914400" lvl="1" indent="-457200"/>
            <a:r>
              <a:rPr lang="en-US" altLang="ja-JP" dirty="0" smtClean="0">
                <a:ea typeface="ＭＳ Ｐゴシック" panose="020B0600070205080204" pitchFamily="50" charset="-128"/>
              </a:rPr>
              <a:t>BG shape seems a smooth function.</a:t>
            </a:r>
          </a:p>
          <a:p>
            <a:pPr marL="1314450" lvl="2" indent="-457200"/>
            <a:r>
              <a:rPr lang="en-US" altLang="ja-JP" dirty="0" smtClean="0">
                <a:ea typeface="ＭＳ Ｐゴシック" panose="020B0600070205080204" pitchFamily="50" charset="-128"/>
              </a:rPr>
              <a:t>BG subtraction should be demonstrated.</a:t>
            </a:r>
          </a:p>
        </p:txBody>
      </p:sp>
    </p:spTree>
    <p:extLst>
      <p:ext uri="{BB962C8B-B14F-4D97-AF65-F5344CB8AC3E}">
        <p14:creationId xmlns:p14="http://schemas.microsoft.com/office/powerpoint/2010/main" val="33643329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effectLst/>
                <a:latin typeface="Times New Roman" panose="02020603050405020304" pitchFamily="18" charset="0"/>
                <a:cs typeface="Times New Roman" panose="02020603050405020304" pitchFamily="18" charset="0"/>
              </a:rPr>
              <a:t>Trigger</a:t>
            </a:r>
            <a:endParaRPr kumimoji="1" lang="ja-JP" altLang="en-US" dirty="0">
              <a:effectLst/>
              <a:latin typeface="Times New Roman" panose="02020603050405020304" pitchFamily="18" charset="0"/>
              <a:cs typeface="Times New Roman" panose="02020603050405020304" pitchFamily="18" charset="0"/>
            </a:endParaRPr>
          </a:p>
        </p:txBody>
      </p:sp>
      <p:sp>
        <p:nvSpPr>
          <p:cNvPr id="3" name="テキス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19486482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6660" r="34983" b="1879"/>
          <a:stretch/>
        </p:blipFill>
        <p:spPr bwMode="auto">
          <a:xfrm>
            <a:off x="5004048" y="908720"/>
            <a:ext cx="4065054"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a:xfrm>
            <a:off x="457200" y="0"/>
            <a:ext cx="8229600" cy="836712"/>
          </a:xfrm>
        </p:spPr>
        <p:txBody>
          <a:bodyPr/>
          <a:lstStyle/>
          <a:p>
            <a:r>
              <a:rPr lang="en-US" altLang="ja-JP" sz="4000" dirty="0" smtClean="0"/>
              <a:t>DAQ for charm</a:t>
            </a:r>
            <a:r>
              <a:rPr lang="ja-JP" altLang="en-US" sz="4000" dirty="0" smtClean="0"/>
              <a:t> </a:t>
            </a:r>
            <a:r>
              <a:rPr lang="en-US" altLang="ja-JP" sz="4000" dirty="0" smtClean="0"/>
              <a:t>experiment</a:t>
            </a:r>
            <a:endParaRPr kumimoji="1" lang="ja-JP" altLang="en-US" sz="4000" dirty="0"/>
          </a:p>
        </p:txBody>
      </p:sp>
      <p:sp>
        <p:nvSpPr>
          <p:cNvPr id="3" name="コンテンツ プレースホルダー 2"/>
          <p:cNvSpPr>
            <a:spLocks noGrp="1"/>
          </p:cNvSpPr>
          <p:nvPr>
            <p:ph idx="1"/>
          </p:nvPr>
        </p:nvSpPr>
        <p:spPr>
          <a:xfrm>
            <a:off x="323528" y="980728"/>
            <a:ext cx="8640960" cy="5616624"/>
          </a:xfrm>
        </p:spPr>
        <p:txBody>
          <a:bodyPr>
            <a:normAutofit fontScale="70000" lnSpcReduction="20000"/>
          </a:bodyPr>
          <a:lstStyle/>
          <a:p>
            <a:r>
              <a:rPr lang="en-US" altLang="ja-JP" dirty="0" smtClean="0">
                <a:ea typeface="ＭＳ Ｐゴシック" pitchFamily="50" charset="-128"/>
              </a:rPr>
              <a:t>Front-end</a:t>
            </a:r>
          </a:p>
          <a:p>
            <a:pPr lvl="1"/>
            <a:r>
              <a:rPr lang="en-US" altLang="ja-JP" dirty="0" smtClean="0">
                <a:ea typeface="ＭＳ Ｐゴシック" pitchFamily="50" charset="-128"/>
              </a:rPr>
              <a:t>Fiber tracker: </a:t>
            </a:r>
            <a:r>
              <a:rPr lang="en-US" altLang="ja-JP" dirty="0" smtClean="0"/>
              <a:t>EASIROC</a:t>
            </a:r>
            <a:endParaRPr lang="en-US" altLang="ja-JP" dirty="0" smtClean="0">
              <a:ea typeface="ＭＳ Ｐゴシック" pitchFamily="50" charset="-128"/>
            </a:endParaRPr>
          </a:p>
          <a:p>
            <a:pPr lvl="1"/>
            <a:r>
              <a:rPr lang="en-US" altLang="ja-JP" dirty="0" smtClean="0">
                <a:ea typeface="ＭＳ Ｐゴシック" pitchFamily="50" charset="-128"/>
              </a:rPr>
              <a:t>DC: Belle2 CDC</a:t>
            </a:r>
            <a:r>
              <a:rPr lang="ja-JP" altLang="en-US" dirty="0" smtClean="0">
                <a:ea typeface="ＭＳ Ｐゴシック" pitchFamily="50" charset="-128"/>
              </a:rPr>
              <a:t> </a:t>
            </a:r>
            <a:r>
              <a:rPr lang="en-US" altLang="ja-JP" dirty="0" smtClean="0">
                <a:ea typeface="ＭＳ Ｐゴシック" pitchFamily="50" charset="-128"/>
              </a:rPr>
              <a:t>system</a:t>
            </a:r>
          </a:p>
          <a:p>
            <a:pPr lvl="1"/>
            <a:r>
              <a:rPr lang="en-US" altLang="ja-JP" dirty="0" smtClean="0">
                <a:ea typeface="ＭＳ Ｐゴシック" pitchFamily="50" charset="-128"/>
              </a:rPr>
              <a:t>SSD: APV25s1</a:t>
            </a:r>
          </a:p>
          <a:p>
            <a:pPr lvl="1"/>
            <a:r>
              <a:rPr lang="en-US" altLang="ja-JP" dirty="0" smtClean="0">
                <a:ea typeface="ＭＳ Ｐゴシック" pitchFamily="50" charset="-128"/>
              </a:rPr>
              <a:t>PMT1 (RICH): DRS4 or EASIROC</a:t>
            </a:r>
          </a:p>
          <a:p>
            <a:pPr lvl="1"/>
            <a:r>
              <a:rPr lang="en-US" altLang="ja-JP" dirty="0" smtClean="0">
                <a:ea typeface="ＭＳ Ｐゴシック" pitchFamily="50" charset="-128"/>
              </a:rPr>
              <a:t>PMT2 (Timing counter): DRS4</a:t>
            </a:r>
          </a:p>
          <a:p>
            <a:pPr marL="457200" lvl="1" indent="0">
              <a:buNone/>
            </a:pPr>
            <a:r>
              <a:rPr lang="ja-JP" altLang="en-US" dirty="0" smtClean="0">
                <a:ea typeface="ＭＳ Ｐゴシック" pitchFamily="50" charset="-128"/>
              </a:rPr>
              <a:t>＊</a:t>
            </a:r>
            <a:r>
              <a:rPr lang="en-US" altLang="ja-JP" dirty="0" smtClean="0">
                <a:ea typeface="ＭＳ Ｐゴシック" pitchFamily="50" charset="-128"/>
              </a:rPr>
              <a:t>LVDS signals are used for trigger.</a:t>
            </a:r>
          </a:p>
          <a:p>
            <a:pPr marL="457200" lvl="1" indent="0">
              <a:buNone/>
            </a:pPr>
            <a:endParaRPr lang="en-US" altLang="ja-JP" dirty="0" smtClean="0">
              <a:ea typeface="ＭＳ Ｐゴシック" pitchFamily="50" charset="-128"/>
            </a:endParaRPr>
          </a:p>
          <a:p>
            <a:r>
              <a:rPr lang="en-US" altLang="ja-JP" dirty="0">
                <a:ea typeface="ＭＳ Ｐゴシック" pitchFamily="50" charset="-128"/>
              </a:rPr>
              <a:t>Trigger</a:t>
            </a:r>
            <a:r>
              <a:rPr lang="ja-JP" altLang="en-US" dirty="0">
                <a:ea typeface="ＭＳ Ｐゴシック" pitchFamily="50" charset="-128"/>
              </a:rPr>
              <a:t> </a:t>
            </a:r>
            <a:r>
              <a:rPr lang="en-US" altLang="ja-JP" dirty="0">
                <a:ea typeface="ＭＳ Ｐゴシック" pitchFamily="50" charset="-128"/>
              </a:rPr>
              <a:t>generation</a:t>
            </a:r>
            <a:r>
              <a:rPr lang="ja-JP" altLang="en-US" dirty="0">
                <a:ea typeface="ＭＳ Ｐゴシック" pitchFamily="50" charset="-128"/>
              </a:rPr>
              <a:t>⇒ </a:t>
            </a:r>
            <a:r>
              <a:rPr lang="en-US" altLang="ja-JP" dirty="0">
                <a:ea typeface="ＭＳ Ｐゴシック" pitchFamily="50" charset="-128"/>
              </a:rPr>
              <a:t>FPGA (UT3</a:t>
            </a:r>
            <a:r>
              <a:rPr lang="en-US" altLang="ja-JP" dirty="0" smtClean="0">
                <a:ea typeface="ＭＳ Ｐゴシック" pitchFamily="50" charset="-128"/>
              </a:rPr>
              <a:t>)</a:t>
            </a:r>
          </a:p>
          <a:p>
            <a:pPr marL="914400" lvl="1" indent="-514350">
              <a:buFont typeface="+mj-lt"/>
              <a:buAutoNum type="arabicPeriod"/>
            </a:pPr>
            <a:r>
              <a:rPr lang="en-US" altLang="ja-JP" dirty="0">
                <a:ea typeface="ＭＳ Ｐゴシック" pitchFamily="50" charset="-128"/>
              </a:rPr>
              <a:t>Trigger merger: Event tagging</a:t>
            </a:r>
          </a:p>
          <a:p>
            <a:pPr lvl="2"/>
            <a:r>
              <a:rPr lang="en-US" altLang="ja-JP" dirty="0" smtClean="0">
                <a:ea typeface="ＭＳ Ｐゴシック" pitchFamily="50" charset="-128"/>
              </a:rPr>
              <a:t>Signa</a:t>
            </a:r>
            <a:r>
              <a:rPr lang="en-US" altLang="ja-JP" dirty="0">
                <a:ea typeface="ＭＳ Ｐゴシック" pitchFamily="50" charset="-128"/>
              </a:rPr>
              <a:t>l</a:t>
            </a:r>
            <a:r>
              <a:rPr lang="ja-JP" altLang="en-US" dirty="0" smtClean="0">
                <a:ea typeface="ＭＳ Ｐゴシック" pitchFamily="50" charset="-128"/>
              </a:rPr>
              <a:t>を</a:t>
            </a:r>
            <a:r>
              <a:rPr lang="en-US" altLang="ja-JP" dirty="0">
                <a:ea typeface="ＭＳ Ｐゴシック" pitchFamily="50" charset="-128"/>
              </a:rPr>
              <a:t>64 ns</a:t>
            </a:r>
            <a:r>
              <a:rPr lang="ja-JP" altLang="en-US" dirty="0">
                <a:ea typeface="ＭＳ Ｐゴシック" pitchFamily="50" charset="-128"/>
              </a:rPr>
              <a:t>ごとに</a:t>
            </a:r>
            <a:r>
              <a:rPr lang="en-US" altLang="ja-JP" dirty="0">
                <a:ea typeface="ＭＳ Ｐゴシック" pitchFamily="50" charset="-128"/>
              </a:rPr>
              <a:t>event tag</a:t>
            </a:r>
            <a:r>
              <a:rPr lang="ja-JP" altLang="en-US" dirty="0">
                <a:ea typeface="ＭＳ Ｐゴシック" pitchFamily="50" charset="-128"/>
              </a:rPr>
              <a:t>をつけ</a:t>
            </a:r>
            <a:r>
              <a:rPr lang="en-US" altLang="ja-JP" dirty="0">
                <a:ea typeface="ＭＳ Ｐゴシック" pitchFamily="50" charset="-128"/>
              </a:rPr>
              <a:t>UT3</a:t>
            </a:r>
            <a:r>
              <a:rPr lang="ja-JP" altLang="en-US" dirty="0">
                <a:ea typeface="ＭＳ Ｐゴシック" pitchFamily="50" charset="-128"/>
              </a:rPr>
              <a:t>に</a:t>
            </a:r>
            <a:r>
              <a:rPr lang="ja-JP" altLang="en-US" dirty="0" smtClean="0">
                <a:ea typeface="ＭＳ Ｐゴシック" pitchFamily="50" charset="-128"/>
              </a:rPr>
              <a:t>転送</a:t>
            </a:r>
            <a:endParaRPr lang="en-US" altLang="ja-JP" dirty="0" smtClean="0">
              <a:ea typeface="ＭＳ Ｐゴシック" pitchFamily="50" charset="-128"/>
            </a:endParaRPr>
          </a:p>
          <a:p>
            <a:pPr marL="914400" lvl="2" indent="0">
              <a:buNone/>
            </a:pPr>
            <a:r>
              <a:rPr lang="en-US" altLang="ja-JP" dirty="0">
                <a:ea typeface="ＭＳ Ｐゴシック" pitchFamily="50" charset="-128"/>
              </a:rPr>
              <a:t> </a:t>
            </a:r>
            <a:r>
              <a:rPr lang="en-US" altLang="ja-JP" dirty="0" smtClean="0">
                <a:ea typeface="ＭＳ Ｐゴシック" pitchFamily="50" charset="-128"/>
              </a:rPr>
              <a:t>     (c.f.  E16: Detector</a:t>
            </a:r>
            <a:r>
              <a:rPr lang="ja-JP" altLang="en-US" dirty="0" smtClean="0">
                <a:ea typeface="ＭＳ Ｐゴシック" pitchFamily="50" charset="-128"/>
              </a:rPr>
              <a:t>→</a:t>
            </a:r>
            <a:r>
              <a:rPr lang="en-US" altLang="ja-JP" dirty="0" smtClean="0">
                <a:ea typeface="ＭＳ Ｐゴシック" pitchFamily="50" charset="-128"/>
              </a:rPr>
              <a:t>merger</a:t>
            </a:r>
            <a:r>
              <a:rPr lang="ja-JP" altLang="en-US" dirty="0" smtClean="0">
                <a:ea typeface="ＭＳ Ｐゴシック" pitchFamily="50" charset="-128"/>
              </a:rPr>
              <a:t>（</a:t>
            </a:r>
            <a:r>
              <a:rPr lang="en-US" altLang="ja-JP" dirty="0" smtClean="0">
                <a:ea typeface="ＭＳ Ｐゴシック" pitchFamily="50" charset="-128"/>
              </a:rPr>
              <a:t>LVDS</a:t>
            </a:r>
            <a:r>
              <a:rPr lang="ja-JP" altLang="en-US" dirty="0" smtClean="0">
                <a:ea typeface="ＭＳ Ｐゴシック" pitchFamily="50" charset="-128"/>
              </a:rPr>
              <a:t>）、</a:t>
            </a:r>
            <a:r>
              <a:rPr lang="en-US" altLang="ja-JP" dirty="0" smtClean="0">
                <a:ea typeface="ＭＳ Ｐゴシック" pitchFamily="50" charset="-128"/>
              </a:rPr>
              <a:t>merger</a:t>
            </a:r>
            <a:r>
              <a:rPr lang="ja-JP" altLang="en-US" dirty="0" smtClean="0">
                <a:ea typeface="ＭＳ Ｐゴシック" pitchFamily="50" charset="-128"/>
              </a:rPr>
              <a:t>→</a:t>
            </a:r>
            <a:r>
              <a:rPr lang="en-US" altLang="ja-JP" dirty="0" smtClean="0">
                <a:ea typeface="ＭＳ Ｐゴシック" pitchFamily="50" charset="-128"/>
              </a:rPr>
              <a:t>UT</a:t>
            </a:r>
            <a:r>
              <a:rPr lang="en-US" altLang="ja-JP" dirty="0">
                <a:ea typeface="ＭＳ Ｐゴシック" pitchFamily="50" charset="-128"/>
              </a:rPr>
              <a:t>3</a:t>
            </a:r>
            <a:r>
              <a:rPr lang="ja-JP" altLang="en-US" dirty="0" smtClean="0">
                <a:ea typeface="ＭＳ Ｐゴシック" pitchFamily="50" charset="-128"/>
              </a:rPr>
              <a:t>（光））</a:t>
            </a:r>
            <a:endParaRPr lang="en-US" altLang="ja-JP" dirty="0">
              <a:ea typeface="ＭＳ Ｐゴシック" pitchFamily="50" charset="-128"/>
            </a:endParaRPr>
          </a:p>
          <a:p>
            <a:pPr marL="914400" lvl="1" indent="-514350">
              <a:buFont typeface="+mj-lt"/>
              <a:buAutoNum type="arabicPeriod"/>
            </a:pPr>
            <a:r>
              <a:rPr lang="en-US" altLang="ja-JP" dirty="0">
                <a:ea typeface="ＭＳ Ｐゴシック" pitchFamily="50" charset="-128"/>
              </a:rPr>
              <a:t>UT3: </a:t>
            </a:r>
            <a:r>
              <a:rPr lang="en-US" altLang="ja-JP" dirty="0" smtClean="0">
                <a:ea typeface="ＭＳ Ｐゴシック" pitchFamily="50" charset="-128"/>
              </a:rPr>
              <a:t>Trigger</a:t>
            </a:r>
            <a:r>
              <a:rPr lang="ja-JP" altLang="en-US" dirty="0" smtClean="0">
                <a:ea typeface="ＭＳ Ｐゴシック" pitchFamily="50" charset="-128"/>
              </a:rPr>
              <a:t> </a:t>
            </a:r>
            <a:r>
              <a:rPr lang="en-US" altLang="ja-JP" dirty="0">
                <a:ea typeface="ＭＳ Ｐゴシック" pitchFamily="50" charset="-128"/>
              </a:rPr>
              <a:t>generation</a:t>
            </a:r>
          </a:p>
          <a:p>
            <a:pPr lvl="2"/>
            <a:r>
              <a:rPr lang="ja-JP" altLang="en-US" dirty="0">
                <a:ea typeface="ＭＳ Ｐゴシック" pitchFamily="50" charset="-128"/>
              </a:rPr>
              <a:t>ここがいわゆる</a:t>
            </a:r>
            <a:r>
              <a:rPr lang="en-US" altLang="ja-JP" dirty="0">
                <a:ea typeface="ＭＳ Ｐゴシック" pitchFamily="50" charset="-128"/>
              </a:rPr>
              <a:t>FPGA  trigger</a:t>
            </a:r>
            <a:r>
              <a:rPr lang="ja-JP" altLang="en-US" dirty="0">
                <a:ea typeface="ＭＳ Ｐゴシック" pitchFamily="50" charset="-128"/>
              </a:rPr>
              <a:t>を作る場所</a:t>
            </a:r>
            <a:endParaRPr lang="en-US" altLang="ja-JP" dirty="0">
              <a:ea typeface="ＭＳ Ｐゴシック" pitchFamily="50" charset="-128"/>
            </a:endParaRPr>
          </a:p>
          <a:p>
            <a:pPr marL="914400" lvl="1" indent="-514350">
              <a:buFont typeface="+mj-lt"/>
              <a:buAutoNum type="arabicPeriod"/>
            </a:pPr>
            <a:r>
              <a:rPr lang="en-US" altLang="ja-JP" dirty="0">
                <a:ea typeface="ＭＳ Ｐゴシック" pitchFamily="50" charset="-128"/>
              </a:rPr>
              <a:t>Trigger distributer</a:t>
            </a:r>
          </a:p>
          <a:p>
            <a:pPr lvl="2"/>
            <a:r>
              <a:rPr lang="ja-JP" altLang="en-US" dirty="0">
                <a:ea typeface="ＭＳ Ｐゴシック" pitchFamily="50" charset="-128"/>
              </a:rPr>
              <a:t>各</a:t>
            </a:r>
            <a:r>
              <a:rPr lang="en-US" altLang="ja-JP" dirty="0">
                <a:ea typeface="ＭＳ Ｐゴシック" pitchFamily="50" charset="-128"/>
              </a:rPr>
              <a:t>distributer</a:t>
            </a:r>
            <a:r>
              <a:rPr lang="ja-JP" altLang="en-US" dirty="0">
                <a:ea typeface="ＭＳ Ｐゴシック" pitchFamily="50" charset="-128"/>
              </a:rPr>
              <a:t>を</a:t>
            </a:r>
            <a:r>
              <a:rPr lang="en-US" altLang="ja-JP" dirty="0">
                <a:ea typeface="ＭＳ Ｐゴシック" pitchFamily="50" charset="-128"/>
              </a:rPr>
              <a:t>clock</a:t>
            </a:r>
            <a:r>
              <a:rPr lang="ja-JP" altLang="en-US" dirty="0">
                <a:ea typeface="ＭＳ Ｐゴシック" pitchFamily="50" charset="-128"/>
              </a:rPr>
              <a:t>同期させ</a:t>
            </a:r>
            <a:r>
              <a:rPr lang="en-US" altLang="ja-JP" dirty="0">
                <a:ea typeface="ＭＳ Ｐゴシック" pitchFamily="50" charset="-128"/>
              </a:rPr>
              <a:t>UT3</a:t>
            </a:r>
            <a:r>
              <a:rPr lang="ja-JP" altLang="en-US" dirty="0">
                <a:ea typeface="ＭＳ Ｐゴシック" pitchFamily="50" charset="-128"/>
              </a:rPr>
              <a:t>からの</a:t>
            </a:r>
            <a:r>
              <a:rPr lang="en-US" altLang="ja-JP" dirty="0">
                <a:ea typeface="ＭＳ Ｐゴシック" pitchFamily="50" charset="-128"/>
              </a:rPr>
              <a:t>trigger</a:t>
            </a:r>
            <a:r>
              <a:rPr lang="ja-JP" altLang="en-US" dirty="0">
                <a:ea typeface="ＭＳ Ｐゴシック" pitchFamily="50" charset="-128"/>
              </a:rPr>
              <a:t>信号を</a:t>
            </a:r>
            <a:r>
              <a:rPr lang="en-US" altLang="ja-JP" dirty="0">
                <a:ea typeface="ＭＳ Ｐゴシック" pitchFamily="50" charset="-128"/>
              </a:rPr>
              <a:t>module</a:t>
            </a:r>
            <a:r>
              <a:rPr lang="ja-JP" altLang="en-US" dirty="0">
                <a:ea typeface="ＭＳ Ｐゴシック" pitchFamily="50" charset="-128"/>
              </a:rPr>
              <a:t>に送る</a:t>
            </a:r>
            <a:endParaRPr lang="en-US" altLang="ja-JP" dirty="0">
              <a:ea typeface="ＭＳ Ｐゴシック" pitchFamily="50" charset="-128"/>
            </a:endParaRPr>
          </a:p>
          <a:p>
            <a:pPr marL="0" indent="0">
              <a:buNone/>
            </a:pPr>
            <a:r>
              <a:rPr lang="ja-JP" altLang="en-US" dirty="0">
                <a:ea typeface="ＭＳ Ｐゴシック" pitchFamily="50" charset="-128"/>
              </a:rPr>
              <a:t>＊</a:t>
            </a:r>
            <a:r>
              <a:rPr lang="en-US" altLang="ja-JP" dirty="0">
                <a:ea typeface="ＭＳ Ｐゴシック" pitchFamily="50" charset="-128"/>
              </a:rPr>
              <a:t>Trigger</a:t>
            </a:r>
            <a:r>
              <a:rPr lang="ja-JP" altLang="en-US" dirty="0">
                <a:ea typeface="ＭＳ Ｐゴシック" pitchFamily="50" charset="-128"/>
              </a:rPr>
              <a:t>生成関連</a:t>
            </a:r>
            <a:r>
              <a:rPr lang="en-US" altLang="ja-JP" dirty="0">
                <a:ea typeface="ＭＳ Ｐゴシック" pitchFamily="50" charset="-128"/>
              </a:rPr>
              <a:t>module</a:t>
            </a:r>
            <a:r>
              <a:rPr lang="ja-JP" altLang="en-US" dirty="0">
                <a:ea typeface="ＭＳ Ｐゴシック" pitchFamily="50" charset="-128"/>
              </a:rPr>
              <a:t>は</a:t>
            </a:r>
            <a:r>
              <a:rPr lang="en-US" altLang="ja-JP" dirty="0">
                <a:solidFill>
                  <a:srgbClr val="FF0000"/>
                </a:solidFill>
                <a:ea typeface="ＭＳ Ｐゴシック" pitchFamily="50" charset="-128"/>
              </a:rPr>
              <a:t>E16</a:t>
            </a:r>
            <a:r>
              <a:rPr lang="ja-JP" altLang="en-US" dirty="0">
                <a:solidFill>
                  <a:srgbClr val="FF0000"/>
                </a:solidFill>
                <a:ea typeface="ＭＳ Ｐゴシック" pitchFamily="50" charset="-128"/>
              </a:rPr>
              <a:t>と共通</a:t>
            </a:r>
            <a:endParaRPr lang="en-US" altLang="ja-JP" dirty="0">
              <a:solidFill>
                <a:srgbClr val="FF0000"/>
              </a:solidFill>
              <a:ea typeface="ＭＳ Ｐゴシック" pitchFamily="50" charset="-128"/>
            </a:endParaRPr>
          </a:p>
          <a:p>
            <a:pPr lvl="1"/>
            <a:r>
              <a:rPr lang="en-US" altLang="ja-JP" dirty="0" smtClean="0">
                <a:ea typeface="ＭＳ Ｐゴシック" pitchFamily="50" charset="-128"/>
              </a:rPr>
              <a:t>Module</a:t>
            </a:r>
            <a:r>
              <a:rPr lang="ja-JP" altLang="en-US" dirty="0" smtClean="0">
                <a:ea typeface="ＭＳ Ｐゴシック" pitchFamily="50" charset="-128"/>
              </a:rPr>
              <a:t>数は読みだす</a:t>
            </a:r>
            <a:r>
              <a:rPr lang="en-US" altLang="ja-JP" dirty="0" smtClean="0">
                <a:ea typeface="ＭＳ Ｐゴシック" pitchFamily="50" charset="-128"/>
              </a:rPr>
              <a:t>channel</a:t>
            </a:r>
            <a:r>
              <a:rPr lang="ja-JP" altLang="en-US" dirty="0" smtClean="0">
                <a:ea typeface="ＭＳ Ｐゴシック" pitchFamily="50" charset="-128"/>
              </a:rPr>
              <a:t>数に依る </a:t>
            </a:r>
            <a:r>
              <a:rPr lang="en-US" altLang="ja-JP" dirty="0" smtClean="0">
                <a:ea typeface="ＭＳ Ｐゴシック" pitchFamily="50" charset="-128"/>
              </a:rPr>
              <a:t>(c.f. E16: 97156 </a:t>
            </a:r>
            <a:r>
              <a:rPr lang="en-US" altLang="ja-JP" dirty="0" err="1" smtClean="0">
                <a:ea typeface="ＭＳ Ｐゴシック" pitchFamily="50" charset="-128"/>
              </a:rPr>
              <a:t>ch</a:t>
            </a:r>
            <a:r>
              <a:rPr lang="en-US" altLang="ja-JP" dirty="0" smtClean="0">
                <a:ea typeface="ＭＳ Ｐゴシック" pitchFamily="50" charset="-128"/>
              </a:rPr>
              <a:t>)</a:t>
            </a:r>
            <a:endParaRPr lang="en-US" altLang="ja-JP" dirty="0">
              <a:ea typeface="ＭＳ Ｐゴシック" pitchFamily="50" charset="-128"/>
            </a:endParaRPr>
          </a:p>
          <a:p>
            <a:pPr marL="457200" lvl="1" indent="0">
              <a:buNone/>
            </a:pPr>
            <a:endParaRPr lang="en-US" altLang="ja-JP" dirty="0">
              <a:ea typeface="ＭＳ Ｐゴシック" pitchFamily="50" charset="-128"/>
            </a:endParaRPr>
          </a:p>
          <a:p>
            <a:r>
              <a:rPr lang="en-US" altLang="ja-JP" dirty="0" smtClean="0">
                <a:ea typeface="ＭＳ Ｐゴシック" pitchFamily="50" charset="-128"/>
              </a:rPr>
              <a:t>Trigger: Mass trigger</a:t>
            </a:r>
            <a:endParaRPr lang="en-US" altLang="ja-JP" dirty="0">
              <a:ea typeface="ＭＳ Ｐゴシック" pitchFamily="50" charset="-128"/>
            </a:endParaRPr>
          </a:p>
          <a:p>
            <a:pPr lvl="1"/>
            <a:r>
              <a:rPr lang="en-US" altLang="ja-JP" dirty="0" smtClean="0">
                <a:ea typeface="ＭＳ Ｐゴシック" pitchFamily="50" charset="-128"/>
              </a:rPr>
              <a:t>Momentum analysis by DCs and fiber tracker</a:t>
            </a:r>
          </a:p>
          <a:p>
            <a:pPr marL="57150" indent="0">
              <a:buNone/>
            </a:pPr>
            <a:endParaRPr lang="en-US" altLang="ja-JP" dirty="0" smtClean="0">
              <a:ea typeface="ＭＳ Ｐゴシック" pitchFamily="50" charset="-128"/>
            </a:endParaRPr>
          </a:p>
          <a:p>
            <a:pPr lvl="1"/>
            <a:endParaRPr lang="en-US" altLang="ja-JP" dirty="0" smtClean="0">
              <a:ea typeface="ＭＳ Ｐゴシック" pitchFamily="50" charset="-128"/>
            </a:endParaRPr>
          </a:p>
          <a:p>
            <a:pPr marL="457200" lvl="1" indent="0">
              <a:buNone/>
            </a:pPr>
            <a:endParaRPr lang="en-US" altLang="ja-JP" dirty="0" smtClean="0">
              <a:ea typeface="ＭＳ Ｐゴシック" pitchFamily="50" charset="-128"/>
            </a:endParaRPr>
          </a:p>
          <a:p>
            <a:endParaRPr lang="en-US" altLang="ja-JP" dirty="0">
              <a:ea typeface="ＭＳ Ｐゴシック" pitchFamily="50" charset="-128"/>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solidFill>
              </a:rPr>
              <a:pPr/>
              <a:t>97</a:t>
            </a:fld>
            <a:endParaRPr lang="ja-JP" altLang="en-US" dirty="0">
              <a:solidFill>
                <a:prstClr val="black"/>
              </a:solidFill>
            </a:endParaRPr>
          </a:p>
        </p:txBody>
      </p:sp>
    </p:spTree>
    <p:extLst>
      <p:ext uri="{BB962C8B-B14F-4D97-AF65-F5344CB8AC3E}">
        <p14:creationId xmlns:p14="http://schemas.microsoft.com/office/powerpoint/2010/main" val="217873525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836712"/>
          </a:xfrm>
        </p:spPr>
        <p:txBody>
          <a:bodyPr/>
          <a:lstStyle/>
          <a:p>
            <a:r>
              <a:rPr lang="en-US" altLang="ja-JP" sz="4000" dirty="0" smtClean="0"/>
              <a:t>Trigger rate estimation for charm</a:t>
            </a:r>
            <a:endParaRPr kumimoji="1" lang="ja-JP" altLang="en-US" sz="4000" dirty="0"/>
          </a:p>
        </p:txBody>
      </p:sp>
      <p:sp>
        <p:nvSpPr>
          <p:cNvPr id="3" name="コンテンツ プレースホルダー 2"/>
          <p:cNvSpPr>
            <a:spLocks noGrp="1"/>
          </p:cNvSpPr>
          <p:nvPr>
            <p:ph idx="1"/>
          </p:nvPr>
        </p:nvSpPr>
        <p:spPr>
          <a:xfrm>
            <a:off x="467544" y="836712"/>
            <a:ext cx="8208912" cy="5760640"/>
          </a:xfrm>
        </p:spPr>
        <p:txBody>
          <a:bodyPr>
            <a:normAutofit fontScale="70000" lnSpcReduction="20000"/>
          </a:bodyPr>
          <a:lstStyle/>
          <a:p>
            <a:pPr marL="57150" indent="0">
              <a:buNone/>
            </a:pPr>
            <a:r>
              <a:rPr lang="en-US" altLang="ja-JP" dirty="0" smtClean="0">
                <a:ea typeface="ＭＳ Ｐゴシック" pitchFamily="50" charset="-128"/>
              </a:rPr>
              <a:t>Reaction rate: 3.63×10</a:t>
            </a:r>
            <a:r>
              <a:rPr lang="en-US" altLang="ja-JP" baseline="30000" dirty="0" smtClean="0">
                <a:ea typeface="ＭＳ Ｐゴシック" pitchFamily="50" charset="-128"/>
              </a:rPr>
              <a:t>6</a:t>
            </a:r>
            <a:r>
              <a:rPr lang="en-US" altLang="ja-JP" dirty="0" smtClean="0">
                <a:ea typeface="ＭＳ Ｐゴシック" pitchFamily="50" charset="-128"/>
              </a:rPr>
              <a:t> /2.0 sec spill (LH</a:t>
            </a:r>
            <a:r>
              <a:rPr lang="en-US" altLang="ja-JP" baseline="-25000" dirty="0" smtClean="0">
                <a:ea typeface="ＭＳ Ｐゴシック" pitchFamily="50" charset="-128"/>
              </a:rPr>
              <a:t>2</a:t>
            </a:r>
            <a:r>
              <a:rPr lang="en-US" altLang="ja-JP" dirty="0" smtClean="0">
                <a:ea typeface="ＭＳ Ｐゴシック" pitchFamily="50" charset="-128"/>
              </a:rPr>
              <a:t>:4.0 g/cm</a:t>
            </a:r>
            <a:r>
              <a:rPr lang="en-US" altLang="ja-JP" baseline="30000" dirty="0" smtClean="0">
                <a:ea typeface="ＭＳ Ｐゴシック" pitchFamily="50" charset="-128"/>
              </a:rPr>
              <a:t>2</a:t>
            </a:r>
            <a:r>
              <a:rPr lang="en-US" altLang="ja-JP" dirty="0" smtClean="0">
                <a:ea typeface="ＭＳ Ｐゴシック" pitchFamily="50" charset="-128"/>
              </a:rPr>
              <a:t>, 6.0×10</a:t>
            </a:r>
            <a:r>
              <a:rPr lang="en-US" altLang="ja-JP" baseline="30000" dirty="0" smtClean="0">
                <a:ea typeface="ＭＳ Ｐゴシック" pitchFamily="50" charset="-128"/>
              </a:rPr>
              <a:t>7</a:t>
            </a:r>
            <a:r>
              <a:rPr lang="en-US" altLang="ja-JP" dirty="0" smtClean="0">
                <a:ea typeface="ＭＳ Ｐゴシック" pitchFamily="50" charset="-128"/>
              </a:rPr>
              <a:t> /spill)</a:t>
            </a:r>
          </a:p>
          <a:p>
            <a:pPr marL="457200" lvl="1" indent="0"/>
            <a:r>
              <a:rPr lang="en-US" altLang="ja-JP" dirty="0" smtClean="0">
                <a:ea typeface="ＭＳ Ｐゴシック" pitchFamily="50" charset="-128"/>
              </a:rPr>
              <a:t>  </a:t>
            </a:r>
            <a:r>
              <a:rPr lang="en-US" altLang="ja-JP" dirty="0" smtClean="0">
                <a:solidFill>
                  <a:schemeClr val="tx2"/>
                </a:solidFill>
                <a:ea typeface="ＭＳ Ｐゴシック" pitchFamily="50" charset="-128"/>
              </a:rPr>
              <a:t>Charged track rate: 3×10</a:t>
            </a:r>
            <a:r>
              <a:rPr lang="en-US" altLang="ja-JP" baseline="30000" dirty="0" smtClean="0">
                <a:solidFill>
                  <a:schemeClr val="tx2"/>
                </a:solidFill>
                <a:ea typeface="ＭＳ Ｐゴシック" pitchFamily="50" charset="-128"/>
              </a:rPr>
              <a:t>6</a:t>
            </a:r>
            <a:r>
              <a:rPr lang="en-US" altLang="ja-JP" dirty="0" smtClean="0">
                <a:solidFill>
                  <a:schemeClr val="tx2"/>
                </a:solidFill>
                <a:ea typeface="ＭＳ Ｐゴシック" pitchFamily="50" charset="-128"/>
              </a:rPr>
              <a:t> /2.0 sec spill</a:t>
            </a:r>
          </a:p>
          <a:p>
            <a:pPr marL="457200" lvl="1" indent="0"/>
            <a:r>
              <a:rPr lang="en-US" altLang="ja-JP" dirty="0" smtClean="0">
                <a:ea typeface="ＭＳ Ｐゴシック" pitchFamily="50" charset="-128"/>
              </a:rPr>
              <a:t>  Average charged track multiplicity: 4</a:t>
            </a:r>
          </a:p>
          <a:p>
            <a:pPr marL="57150" indent="0">
              <a:buNone/>
            </a:pPr>
            <a:endParaRPr lang="en-US" altLang="ja-JP" dirty="0" smtClean="0">
              <a:solidFill>
                <a:srgbClr val="FF0000"/>
              </a:solidFill>
              <a:ea typeface="ＭＳ Ｐゴシック" pitchFamily="50" charset="-128"/>
            </a:endParaRPr>
          </a:p>
          <a:p>
            <a:pPr marL="57150" indent="0">
              <a:buNone/>
            </a:pPr>
            <a:r>
              <a:rPr lang="en-US" altLang="ja-JP" dirty="0" smtClean="0">
                <a:ea typeface="ＭＳ Ｐゴシック" pitchFamily="50" charset="-128"/>
              </a:rPr>
              <a:t>Momentum analysis in trigger level</a:t>
            </a:r>
            <a:endParaRPr lang="en-US" altLang="ja-JP" dirty="0">
              <a:ea typeface="ＭＳ Ｐゴシック" pitchFamily="50" charset="-128"/>
            </a:endParaRPr>
          </a:p>
          <a:p>
            <a:pPr marL="914400" lvl="1" indent="-457200"/>
            <a:r>
              <a:rPr lang="en-US" altLang="ja-JP" dirty="0">
                <a:ea typeface="ＭＳ Ｐゴシック" pitchFamily="50" charset="-128"/>
              </a:rPr>
              <a:t>TOF &gt;=2 &amp; ITOF(negative) &gt;=</a:t>
            </a:r>
            <a:r>
              <a:rPr lang="en-US" altLang="ja-JP" dirty="0" smtClean="0">
                <a:ea typeface="ＭＳ Ｐゴシック" pitchFamily="50" charset="-128"/>
              </a:rPr>
              <a:t>1</a:t>
            </a:r>
            <a:r>
              <a:rPr lang="en-US" altLang="ja-JP" dirty="0">
                <a:ea typeface="ＭＳ Ｐゴシック" pitchFamily="50" charset="-128"/>
              </a:rPr>
              <a:t> </a:t>
            </a:r>
            <a:r>
              <a:rPr lang="en-US" altLang="ja-JP" dirty="0" smtClean="0">
                <a:ea typeface="ＭＳ Ｐゴシック" pitchFamily="50" charset="-128"/>
              </a:rPr>
              <a:t>&amp; SFT </a:t>
            </a:r>
            <a:r>
              <a:rPr lang="en-US" altLang="ja-JP" dirty="0">
                <a:ea typeface="ＭＳ Ｐゴシック" pitchFamily="50" charset="-128"/>
              </a:rPr>
              <a:t>&gt;=</a:t>
            </a:r>
            <a:r>
              <a:rPr lang="en-US" altLang="ja-JP" dirty="0" smtClean="0">
                <a:ea typeface="ＭＳ Ｐゴシック" pitchFamily="50" charset="-128"/>
              </a:rPr>
              <a:t>3 </a:t>
            </a:r>
          </a:p>
          <a:p>
            <a:pPr marL="914400" lvl="1" indent="-457200"/>
            <a:r>
              <a:rPr lang="en-US" altLang="ja-JP" dirty="0" smtClean="0">
                <a:ea typeface="ＭＳ Ｐゴシック" pitchFamily="50" charset="-128"/>
              </a:rPr>
              <a:t>Momentum analysis by DC &amp; Fiber</a:t>
            </a:r>
          </a:p>
          <a:p>
            <a:pPr marL="914400" lvl="1" indent="-457200"/>
            <a:r>
              <a:rPr lang="en-US" altLang="ja-JP" dirty="0" smtClean="0">
                <a:ea typeface="ＭＳ Ｐゴシック" pitchFamily="50" charset="-128"/>
              </a:rPr>
              <a:t>Charge information</a:t>
            </a:r>
          </a:p>
          <a:p>
            <a:pPr marL="457200" lvl="1" indent="0">
              <a:buNone/>
            </a:pPr>
            <a:r>
              <a:rPr lang="ja-JP" altLang="en-US" dirty="0" smtClean="0">
                <a:ea typeface="ＭＳ Ｐゴシック" pitchFamily="50" charset="-128"/>
              </a:rPr>
              <a:t>⇒ </a:t>
            </a:r>
            <a:r>
              <a:rPr lang="en-US" altLang="ja-JP" dirty="0" smtClean="0">
                <a:ea typeface="ＭＳ Ｐゴシック" pitchFamily="50" charset="-128"/>
              </a:rPr>
              <a:t>Mass calculation from </a:t>
            </a:r>
            <a:r>
              <a:rPr lang="en-US" altLang="ja-JP" dirty="0" smtClean="0">
                <a:solidFill>
                  <a:schemeClr val="tx2"/>
                </a:solidFill>
                <a:ea typeface="ＭＳ Ｐゴシック" pitchFamily="50" charset="-128"/>
              </a:rPr>
              <a:t>any positive and negative charge particles</a:t>
            </a:r>
          </a:p>
          <a:p>
            <a:pPr marL="857250" lvl="2" indent="0"/>
            <a:r>
              <a:rPr lang="en-US" altLang="ja-JP" dirty="0" smtClean="0">
                <a:solidFill>
                  <a:schemeClr val="tx2"/>
                </a:solidFill>
                <a:ea typeface="ＭＳ Ｐゴシック" pitchFamily="50" charset="-128"/>
              </a:rPr>
              <a:t> </a:t>
            </a:r>
            <a:r>
              <a:rPr lang="en-US" altLang="ja-JP" dirty="0" smtClean="0">
                <a:ea typeface="ＭＳ Ｐゴシック" pitchFamily="50" charset="-128"/>
              </a:rPr>
              <a:t>Mass assumed as positive = K</a:t>
            </a:r>
            <a:r>
              <a:rPr lang="en-US" altLang="ja-JP" baseline="30000" dirty="0" smtClean="0">
                <a:ea typeface="ＭＳ Ｐゴシック" pitchFamily="50" charset="-128"/>
              </a:rPr>
              <a:t>+</a:t>
            </a:r>
            <a:r>
              <a:rPr lang="en-US" altLang="ja-JP" dirty="0" smtClean="0">
                <a:ea typeface="ＭＳ Ｐゴシック" pitchFamily="50" charset="-128"/>
              </a:rPr>
              <a:t> and negative = </a:t>
            </a:r>
            <a:r>
              <a:rPr lang="en-US" altLang="ja-JP" dirty="0" smtClean="0">
                <a:latin typeface="Symbol" panose="05050102010706020507" pitchFamily="18" charset="2"/>
                <a:ea typeface="ＭＳ Ｐゴシック" pitchFamily="50" charset="-128"/>
              </a:rPr>
              <a:t>p</a:t>
            </a:r>
            <a:r>
              <a:rPr lang="en-US" altLang="ja-JP" baseline="30000" dirty="0" smtClean="0">
                <a:latin typeface="Symbol" panose="05050102010706020507" pitchFamily="18" charset="2"/>
                <a:ea typeface="ＭＳ Ｐゴシック" pitchFamily="50" charset="-128"/>
              </a:rPr>
              <a:t>-</a:t>
            </a:r>
          </a:p>
          <a:p>
            <a:pPr marL="457200" lvl="1" indent="0">
              <a:buNone/>
            </a:pPr>
            <a:r>
              <a:rPr lang="ja-JP" altLang="en-US" dirty="0" smtClean="0">
                <a:ea typeface="ＭＳ Ｐゴシック" pitchFamily="50" charset="-128"/>
              </a:rPr>
              <a:t>⇒ </a:t>
            </a:r>
            <a:r>
              <a:rPr lang="en-US" altLang="ja-JP" dirty="0" smtClean="0">
                <a:ea typeface="ＭＳ Ｐゴシック" pitchFamily="50" charset="-128"/>
              </a:rPr>
              <a:t>Mass &gt; 1.50 GeV/c &amp; p</a:t>
            </a:r>
            <a:r>
              <a:rPr lang="en-US" altLang="ja-JP" baseline="30000" dirty="0" smtClean="0">
                <a:ea typeface="ＭＳ Ｐゴシック" pitchFamily="50" charset="-128"/>
              </a:rPr>
              <a:t>+ </a:t>
            </a:r>
            <a:r>
              <a:rPr lang="en-US" altLang="ja-JP" dirty="0" smtClean="0">
                <a:ea typeface="ＭＳ Ｐゴシック" pitchFamily="50" charset="-128"/>
              </a:rPr>
              <a:t>+ p</a:t>
            </a:r>
            <a:r>
              <a:rPr lang="en-US" altLang="ja-JP" baseline="30000" dirty="0" smtClean="0">
                <a:latin typeface="Symbol" panose="05050102010706020507" pitchFamily="18" charset="2"/>
                <a:ea typeface="ＭＳ Ｐゴシック" pitchFamily="50" charset="-128"/>
              </a:rPr>
              <a:t>-</a:t>
            </a:r>
            <a:r>
              <a:rPr lang="en-US" altLang="ja-JP" dirty="0" smtClean="0">
                <a:ea typeface="ＭＳ Ｐゴシック" pitchFamily="50" charset="-128"/>
              </a:rPr>
              <a:t> &gt; 11.0 GeV/c : </a:t>
            </a:r>
            <a:r>
              <a:rPr lang="en-US" altLang="ja-JP" dirty="0" smtClean="0">
                <a:solidFill>
                  <a:srgbClr val="FF0000"/>
                </a:solidFill>
                <a:ea typeface="ＭＳ Ｐゴシック" pitchFamily="50" charset="-128"/>
              </a:rPr>
              <a:t>5</a:t>
            </a:r>
            <a:r>
              <a:rPr lang="en-US" altLang="ja-JP" dirty="0" smtClean="0">
                <a:solidFill>
                  <a:srgbClr val="FF0000"/>
                </a:solidFill>
                <a:latin typeface="Symbol" pitchFamily="18" charset="2"/>
                <a:ea typeface="ＭＳ Ｐゴシック" pitchFamily="50" charset="-128"/>
              </a:rPr>
              <a:t>-</a:t>
            </a:r>
            <a:r>
              <a:rPr lang="en-US" altLang="ja-JP" dirty="0" smtClean="0">
                <a:solidFill>
                  <a:srgbClr val="FF0000"/>
                </a:solidFill>
                <a:ea typeface="ＭＳ Ｐゴシック" pitchFamily="50" charset="-128"/>
              </a:rPr>
              <a:t>10 kHz</a:t>
            </a:r>
          </a:p>
          <a:p>
            <a:pPr marL="857250" lvl="2" indent="0"/>
            <a:r>
              <a:rPr lang="en-US" altLang="ja-JP" dirty="0" smtClean="0">
                <a:ea typeface="ＭＳ Ｐゴシック" pitchFamily="50" charset="-128"/>
              </a:rPr>
              <a:t> 5% mass resolution (~4</a:t>
            </a:r>
            <a:r>
              <a:rPr lang="en-US" altLang="ja-JP" dirty="0" smtClean="0">
                <a:latin typeface="Symbol" pitchFamily="18" charset="2"/>
                <a:ea typeface="ＭＳ Ｐゴシック" pitchFamily="50" charset="-128"/>
              </a:rPr>
              <a:t>s</a:t>
            </a:r>
            <a:r>
              <a:rPr lang="en-US" altLang="ja-JP" dirty="0" smtClean="0">
                <a:ea typeface="ＭＳ Ｐゴシック" pitchFamily="50" charset="-128"/>
              </a:rPr>
              <a:t> from D</a:t>
            </a:r>
            <a:r>
              <a:rPr lang="en-US" altLang="ja-JP" baseline="30000" dirty="0" smtClean="0">
                <a:ea typeface="ＭＳ Ｐゴシック" pitchFamily="50" charset="-128"/>
              </a:rPr>
              <a:t>0</a:t>
            </a:r>
            <a:r>
              <a:rPr lang="en-US" altLang="ja-JP" dirty="0" smtClean="0">
                <a:ea typeface="ＭＳ Ｐゴシック" pitchFamily="50" charset="-128"/>
              </a:rPr>
              <a:t> mass)</a:t>
            </a:r>
          </a:p>
          <a:p>
            <a:pPr marL="857250" lvl="2" indent="0"/>
            <a:r>
              <a:rPr lang="en-US" altLang="ja-JP" dirty="0" smtClean="0">
                <a:ea typeface="ＭＳ Ｐゴシック" pitchFamily="50" charset="-128"/>
              </a:rPr>
              <a:t> No accidental hits </a:t>
            </a:r>
          </a:p>
          <a:p>
            <a:pPr marL="57150" indent="0">
              <a:buNone/>
            </a:pPr>
            <a:endParaRPr lang="en-US" altLang="ja-JP" dirty="0" smtClean="0">
              <a:ea typeface="ＭＳ Ｐゴシック" pitchFamily="50" charset="-128"/>
            </a:endParaRPr>
          </a:p>
          <a:p>
            <a:pPr marL="57150" indent="0">
              <a:buNone/>
            </a:pPr>
            <a:r>
              <a:rPr lang="en-US" altLang="ja-JP" dirty="0" smtClean="0">
                <a:ea typeface="ＭＳ Ｐゴシック" pitchFamily="50" charset="-128"/>
              </a:rPr>
              <a:t>DAQ system trigger rate capability: 20 kHz (90% efficiency)</a:t>
            </a:r>
          </a:p>
          <a:p>
            <a:pPr marL="457200" lvl="1" indent="0"/>
            <a:r>
              <a:rPr lang="en-US" altLang="ja-JP" dirty="0" smtClean="0">
                <a:ea typeface="ＭＳ Ｐゴシック" pitchFamily="50" charset="-128"/>
              </a:rPr>
              <a:t> Less than 10 kHz needed for by-product trigger</a:t>
            </a:r>
          </a:p>
          <a:p>
            <a:pPr marL="57150" indent="0">
              <a:buNone/>
            </a:pPr>
            <a:endParaRPr lang="en-US" altLang="ja-JP" dirty="0" smtClean="0">
              <a:ea typeface="ＭＳ Ｐゴシック" pitchFamily="50" charset="-128"/>
            </a:endParaRPr>
          </a:p>
          <a:p>
            <a:pPr marL="57150" indent="0">
              <a:buNone/>
            </a:pPr>
            <a:r>
              <a:rPr lang="en-US" altLang="ja-JP" dirty="0" smtClean="0">
                <a:ea typeface="ＭＳ Ｐゴシック" pitchFamily="50" charset="-128"/>
              </a:rPr>
              <a:t>Momentum analysis </a:t>
            </a:r>
          </a:p>
          <a:p>
            <a:pPr marL="457200" lvl="1" indent="0"/>
            <a:r>
              <a:rPr lang="en-US" altLang="ja-JP" dirty="0" smtClean="0">
                <a:ea typeface="ＭＳ Ｐゴシック" pitchFamily="50" charset="-128"/>
              </a:rPr>
              <a:t> Tracking: Trackers at the entrance and exit of the dipole magnet</a:t>
            </a:r>
          </a:p>
          <a:p>
            <a:pPr marL="457200" lvl="1" indent="0"/>
            <a:r>
              <a:rPr lang="en-US" altLang="ja-JP" dirty="0" smtClean="0">
                <a:ea typeface="ＭＳ Ｐゴシック" pitchFamily="50" charset="-128"/>
              </a:rPr>
              <a:t> Transfer matrix: A few order of matrix needed</a:t>
            </a:r>
          </a:p>
          <a:p>
            <a:pPr marL="457200" lvl="1" indent="0"/>
            <a:r>
              <a:rPr lang="en-US" altLang="ja-JP" dirty="0" smtClean="0">
                <a:ea typeface="ＭＳ Ｐゴシック" pitchFamily="50" charset="-128"/>
              </a:rPr>
              <a:t> Momentum resolution: 2</a:t>
            </a:r>
            <a:r>
              <a:rPr lang="en-US" altLang="ja-JP" dirty="0" smtClean="0">
                <a:latin typeface="Symbol" pitchFamily="18" charset="2"/>
                <a:ea typeface="ＭＳ Ｐゴシック" pitchFamily="50" charset="-128"/>
              </a:rPr>
              <a:t>-</a:t>
            </a:r>
            <a:r>
              <a:rPr lang="en-US" altLang="ja-JP" dirty="0" smtClean="0">
                <a:ea typeface="ＭＳ Ｐゴシック" pitchFamily="50" charset="-128"/>
              </a:rPr>
              <a:t>5% (Cell size position resolution)</a:t>
            </a:r>
          </a:p>
          <a:p>
            <a:pPr marL="57150" indent="0">
              <a:buNone/>
            </a:pPr>
            <a:endParaRPr lang="en-US" altLang="ja-JP" dirty="0" smtClean="0">
              <a:ea typeface="ＭＳ Ｐゴシック" pitchFamily="50" charset="-128"/>
            </a:endParaRPr>
          </a:p>
        </p:txBody>
      </p:sp>
      <p:sp>
        <p:nvSpPr>
          <p:cNvPr id="5" name="スライド番号プレースホルダ 4"/>
          <p:cNvSpPr>
            <a:spLocks noGrp="1"/>
          </p:cNvSpPr>
          <p:nvPr>
            <p:ph type="sldNum" sz="quarter" idx="12"/>
          </p:nvPr>
        </p:nvSpPr>
        <p:spPr/>
        <p:txBody>
          <a:bodyPr/>
          <a:lstStyle/>
          <a:p>
            <a:fld id="{D2D8002D-B5B0-4BAC-B1F6-782DDCCE6D9C}" type="slidenum">
              <a:rPr lang="ja-JP" altLang="en-US" smtClean="0">
                <a:solidFill>
                  <a:prstClr val="black"/>
                </a:solidFill>
              </a:rPr>
              <a:pPr/>
              <a:t>98</a:t>
            </a:fld>
            <a:endParaRPr lang="ja-JP" altLang="en-US" dirty="0">
              <a:solidFill>
                <a:prstClr val="black"/>
              </a:solidFill>
            </a:endParaRPr>
          </a:p>
        </p:txBody>
      </p:sp>
    </p:spTree>
    <p:extLst>
      <p:ext uri="{BB962C8B-B14F-4D97-AF65-F5344CB8AC3E}">
        <p14:creationId xmlns:p14="http://schemas.microsoft.com/office/powerpoint/2010/main" val="394864203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0"/>
            <a:ext cx="8640960" cy="836712"/>
          </a:xfrm>
        </p:spPr>
        <p:txBody>
          <a:bodyPr>
            <a:normAutofit/>
          </a:bodyPr>
          <a:lstStyle/>
          <a:p>
            <a:r>
              <a:rPr lang="en-US" altLang="ja-JP" dirty="0"/>
              <a:t>Trigger R</a:t>
            </a:r>
            <a:r>
              <a:rPr lang="en-US" altLang="ja-JP" dirty="0" smtClean="0"/>
              <a:t>ate and Yield </a:t>
            </a:r>
            <a:r>
              <a:rPr lang="en-US" altLang="ja-JP" dirty="0"/>
              <a:t>E</a:t>
            </a:r>
            <a:r>
              <a:rPr lang="en-US" altLang="ja-JP" dirty="0" smtClean="0"/>
              <a:t>stimations</a:t>
            </a:r>
            <a:endParaRPr kumimoji="1" lang="ja-JP" altLang="en-US" dirty="0"/>
          </a:p>
        </p:txBody>
      </p:sp>
      <p:sp>
        <p:nvSpPr>
          <p:cNvPr id="3" name="コンテンツ プレースホルダー 2"/>
          <p:cNvSpPr>
            <a:spLocks noGrp="1"/>
          </p:cNvSpPr>
          <p:nvPr>
            <p:ph idx="1"/>
          </p:nvPr>
        </p:nvSpPr>
        <p:spPr>
          <a:xfrm>
            <a:off x="611560" y="980728"/>
            <a:ext cx="7992888" cy="5616624"/>
          </a:xfrm>
        </p:spPr>
        <p:txBody>
          <a:bodyPr>
            <a:normAutofit fontScale="62500" lnSpcReduction="20000"/>
          </a:bodyPr>
          <a:lstStyle/>
          <a:p>
            <a:pPr marL="57150" indent="0">
              <a:buNone/>
            </a:pPr>
            <a:r>
              <a:rPr lang="en-US" altLang="ja-JP" dirty="0">
                <a:ea typeface="ＭＳ Ｐゴシック" panose="020B0600070205080204" pitchFamily="50" charset="-128"/>
              </a:rPr>
              <a:t>Reaction rate: </a:t>
            </a:r>
            <a:r>
              <a:rPr lang="en-US" altLang="ja-JP" dirty="0" smtClean="0">
                <a:ea typeface="ＭＳ Ｐゴシック" panose="020B0600070205080204" pitchFamily="50" charset="-128"/>
              </a:rPr>
              <a:t>7.2×10</a:t>
            </a:r>
            <a:r>
              <a:rPr lang="en-US" altLang="ja-JP" baseline="30000" dirty="0" smtClean="0">
                <a:ea typeface="ＭＳ Ｐゴシック" pitchFamily="50" charset="-128"/>
              </a:rPr>
              <a:t>5</a:t>
            </a:r>
            <a:r>
              <a:rPr lang="en-US" altLang="ja-JP" dirty="0" smtClean="0">
                <a:ea typeface="ＭＳ Ｐゴシック" panose="020B0600070205080204" pitchFamily="50" charset="-128"/>
              </a:rPr>
              <a:t> </a:t>
            </a:r>
            <a:r>
              <a:rPr lang="en-US" altLang="ja-JP" dirty="0">
                <a:ea typeface="ＭＳ Ｐゴシック" panose="020B0600070205080204" pitchFamily="50" charset="-128"/>
              </a:rPr>
              <a:t>/2.0 sec </a:t>
            </a:r>
            <a:r>
              <a:rPr lang="en-US" altLang="ja-JP" dirty="0" smtClean="0">
                <a:ea typeface="ＭＳ Ｐゴシック" panose="020B0600070205080204" pitchFamily="50" charset="-128"/>
              </a:rPr>
              <a:t>spill (360 kHz)</a:t>
            </a:r>
          </a:p>
          <a:p>
            <a:pPr lvl="1"/>
            <a:r>
              <a:rPr lang="en-US" altLang="ja-JP" dirty="0" smtClean="0">
                <a:ea typeface="ＭＳ Ｐゴシック" panose="020B0600070205080204" pitchFamily="50" charset="-128"/>
              </a:rPr>
              <a:t>LH</a:t>
            </a:r>
            <a:r>
              <a:rPr lang="en-US" altLang="ja-JP" baseline="-25000" dirty="0" smtClean="0">
                <a:ea typeface="ＭＳ Ｐゴシック" pitchFamily="50" charset="-128"/>
              </a:rPr>
              <a:t>2</a:t>
            </a:r>
            <a:r>
              <a:rPr lang="en-US" altLang="ja-JP" dirty="0" smtClean="0">
                <a:ea typeface="ＭＳ Ｐゴシック" panose="020B0600070205080204" pitchFamily="50" charset="-128"/>
              </a:rPr>
              <a:t>: 4.0 </a:t>
            </a:r>
            <a:r>
              <a:rPr lang="en-US" altLang="ja-JP" dirty="0">
                <a:ea typeface="ＭＳ Ｐゴシック" panose="020B0600070205080204" pitchFamily="50" charset="-128"/>
              </a:rPr>
              <a:t>g/cm</a:t>
            </a:r>
            <a:r>
              <a:rPr lang="en-US" altLang="ja-JP" baseline="30000" dirty="0">
                <a:ea typeface="ＭＳ Ｐゴシック" pitchFamily="50" charset="-128"/>
              </a:rPr>
              <a:t>2</a:t>
            </a:r>
            <a:r>
              <a:rPr lang="en-US" altLang="ja-JP" dirty="0">
                <a:ea typeface="ＭＳ Ｐゴシック" panose="020B0600070205080204" pitchFamily="50" charset="-128"/>
              </a:rPr>
              <a:t>, </a:t>
            </a:r>
            <a:r>
              <a:rPr lang="en-US" altLang="ja-JP" dirty="0" smtClean="0">
                <a:ea typeface="ＭＳ Ｐゴシック" panose="020B0600070205080204" pitchFamily="50" charset="-128"/>
              </a:rPr>
              <a:t>10 M </a:t>
            </a:r>
            <a:r>
              <a:rPr lang="en-US" altLang="ja-JP" dirty="0">
                <a:ea typeface="ＭＳ Ｐゴシック" panose="020B0600070205080204" pitchFamily="50" charset="-128"/>
              </a:rPr>
              <a:t>/</a:t>
            </a:r>
            <a:r>
              <a:rPr lang="en-US" altLang="ja-JP" dirty="0" smtClean="0">
                <a:ea typeface="ＭＳ Ｐゴシック" panose="020B0600070205080204" pitchFamily="50" charset="-128"/>
              </a:rPr>
              <a:t>spill</a:t>
            </a:r>
            <a:endParaRPr lang="en-US" altLang="ja-JP" dirty="0">
              <a:ea typeface="ＭＳ Ｐゴシック" panose="020B0600070205080204" pitchFamily="50" charset="-128"/>
            </a:endParaRPr>
          </a:p>
          <a:p>
            <a:pPr marL="457200" lvl="1" indent="0"/>
            <a:r>
              <a:rPr lang="en-US" altLang="ja-JP" dirty="0">
                <a:ea typeface="ＭＳ Ｐゴシック" panose="020B0600070205080204" pitchFamily="50" charset="-128"/>
              </a:rPr>
              <a:t>  </a:t>
            </a:r>
            <a:r>
              <a:rPr lang="en-US" altLang="ja-JP" dirty="0">
                <a:solidFill>
                  <a:schemeClr val="tx2"/>
                </a:solidFill>
                <a:ea typeface="ＭＳ Ｐゴシック" pitchFamily="50" charset="-128"/>
              </a:rPr>
              <a:t>Charged track rate: </a:t>
            </a:r>
            <a:r>
              <a:rPr lang="en-US" altLang="ja-JP" dirty="0" smtClean="0">
                <a:solidFill>
                  <a:schemeClr val="tx2"/>
                </a:solidFill>
                <a:ea typeface="ＭＳ Ｐゴシック" pitchFamily="50" charset="-128"/>
              </a:rPr>
              <a:t>6.8×10</a:t>
            </a:r>
            <a:r>
              <a:rPr lang="en-US" altLang="ja-JP" baseline="30000" dirty="0" smtClean="0">
                <a:solidFill>
                  <a:schemeClr val="tx2"/>
                </a:solidFill>
                <a:ea typeface="ＭＳ Ｐゴシック" pitchFamily="50" charset="-128"/>
              </a:rPr>
              <a:t>5</a:t>
            </a:r>
            <a:r>
              <a:rPr lang="en-US" altLang="ja-JP" dirty="0" smtClean="0">
                <a:solidFill>
                  <a:schemeClr val="tx2"/>
                </a:solidFill>
                <a:ea typeface="ＭＳ Ｐゴシック" pitchFamily="50" charset="-128"/>
              </a:rPr>
              <a:t> </a:t>
            </a:r>
            <a:r>
              <a:rPr lang="en-US" altLang="ja-JP" dirty="0">
                <a:solidFill>
                  <a:schemeClr val="tx2"/>
                </a:solidFill>
                <a:ea typeface="ＭＳ Ｐゴシック" pitchFamily="50" charset="-128"/>
              </a:rPr>
              <a:t>/2.0 sec </a:t>
            </a:r>
            <a:r>
              <a:rPr lang="en-US" altLang="ja-JP" dirty="0" smtClean="0">
                <a:solidFill>
                  <a:schemeClr val="tx2"/>
                </a:solidFill>
                <a:ea typeface="ＭＳ Ｐゴシック" pitchFamily="50" charset="-128"/>
              </a:rPr>
              <a:t>spill (340 kHz)</a:t>
            </a:r>
            <a:endParaRPr lang="en-US" altLang="ja-JP" dirty="0">
              <a:solidFill>
                <a:schemeClr val="tx2"/>
              </a:solidFill>
              <a:ea typeface="ＭＳ Ｐゴシック" pitchFamily="50" charset="-128"/>
            </a:endParaRPr>
          </a:p>
          <a:p>
            <a:pPr marL="457200" lvl="1" indent="0"/>
            <a:r>
              <a:rPr lang="en-US" altLang="ja-JP" dirty="0">
                <a:ea typeface="ＭＳ Ｐゴシック" panose="020B0600070205080204" pitchFamily="50" charset="-128"/>
              </a:rPr>
              <a:t>  Average charged track </a:t>
            </a:r>
            <a:r>
              <a:rPr lang="en-US" altLang="ja-JP" dirty="0" smtClean="0">
                <a:ea typeface="ＭＳ Ｐゴシック" panose="020B0600070205080204" pitchFamily="50" charset="-128"/>
              </a:rPr>
              <a:t>multiplicity:</a:t>
            </a:r>
            <a:r>
              <a:rPr lang="ja-JP" altLang="en-US" dirty="0">
                <a:ea typeface="ＭＳ Ｐゴシック" panose="020B0600070205080204" pitchFamily="50" charset="-128"/>
              </a:rPr>
              <a:t> </a:t>
            </a:r>
            <a:r>
              <a:rPr lang="en-US" altLang="ja-JP" dirty="0" smtClean="0">
                <a:ea typeface="ＭＳ Ｐゴシック" panose="020B0600070205080204" pitchFamily="50" charset="-128"/>
              </a:rPr>
              <a:t>2.8 </a:t>
            </a:r>
            <a:r>
              <a:rPr lang="ja-JP" altLang="en-US" dirty="0" smtClean="0">
                <a:ea typeface="ＭＳ Ｐゴシック" panose="020B0600070205080204" pitchFamily="50" charset="-128"/>
              </a:rPr>
              <a:t>⇒ </a:t>
            </a:r>
            <a:r>
              <a:rPr lang="en-US" altLang="ja-JP" dirty="0" smtClean="0">
                <a:ea typeface="ＭＳ Ｐゴシック" panose="020B0600070205080204" pitchFamily="50" charset="-128"/>
              </a:rPr>
              <a:t>2(56%), 4(37%), 6(4.2%) </a:t>
            </a:r>
            <a:endParaRPr lang="en-US" altLang="ja-JP" dirty="0">
              <a:ea typeface="ＭＳ Ｐゴシック" panose="020B0600070205080204" pitchFamily="50" charset="-128"/>
            </a:endParaRPr>
          </a:p>
          <a:p>
            <a:pPr marL="57150" indent="0">
              <a:buNone/>
            </a:pPr>
            <a:endParaRPr lang="en-US" altLang="ja-JP" dirty="0">
              <a:solidFill>
                <a:srgbClr val="FF0000"/>
              </a:solidFill>
              <a:ea typeface="ＭＳ Ｐゴシック" pitchFamily="50" charset="-128"/>
            </a:endParaRPr>
          </a:p>
          <a:p>
            <a:pPr marL="57150" indent="0">
              <a:buNone/>
            </a:pPr>
            <a:r>
              <a:rPr lang="en-US" altLang="ja-JP" dirty="0">
                <a:ea typeface="ＭＳ Ｐゴシック" panose="020B0600070205080204" pitchFamily="50" charset="-128"/>
              </a:rPr>
              <a:t>Momentum analysis in trigger level</a:t>
            </a:r>
          </a:p>
          <a:p>
            <a:pPr marL="914400" lvl="1" indent="-457200"/>
            <a:r>
              <a:rPr lang="en-US" altLang="ja-JP" dirty="0">
                <a:ea typeface="ＭＳ Ｐゴシック" panose="020B0600070205080204" pitchFamily="50" charset="-128"/>
              </a:rPr>
              <a:t>TOF </a:t>
            </a:r>
            <a:r>
              <a:rPr lang="en-US" altLang="ja-JP" dirty="0" smtClean="0">
                <a:ea typeface="ＭＳ Ｐゴシック" panose="020B0600070205080204" pitchFamily="50" charset="-128"/>
              </a:rPr>
              <a:t>or ITOF &gt;=</a:t>
            </a:r>
            <a:r>
              <a:rPr lang="ja-JP" altLang="en-US" dirty="0">
                <a:ea typeface="ＭＳ Ｐゴシック" panose="020B0600070205080204" pitchFamily="50" charset="-128"/>
              </a:rPr>
              <a:t> </a:t>
            </a:r>
            <a:r>
              <a:rPr lang="en-US" altLang="ja-JP" dirty="0" smtClean="0">
                <a:ea typeface="ＭＳ Ｐゴシック" panose="020B0600070205080204" pitchFamily="50" charset="-128"/>
              </a:rPr>
              <a:t>2 </a:t>
            </a:r>
            <a:r>
              <a:rPr lang="en-US" altLang="ja-JP" dirty="0">
                <a:ea typeface="ＭＳ Ｐゴシック" panose="020B0600070205080204" pitchFamily="50" charset="-128"/>
              </a:rPr>
              <a:t>&amp; SFT </a:t>
            </a:r>
            <a:r>
              <a:rPr lang="en-US" altLang="ja-JP" dirty="0" smtClean="0">
                <a:ea typeface="ＭＳ Ｐゴシック" panose="020B0600070205080204" pitchFamily="50" charset="-128"/>
              </a:rPr>
              <a:t>&gt;= 2</a:t>
            </a:r>
            <a:endParaRPr lang="en-US" altLang="ja-JP" dirty="0">
              <a:ea typeface="ＭＳ Ｐゴシック" panose="020B0600070205080204" pitchFamily="50" charset="-128"/>
            </a:endParaRPr>
          </a:p>
          <a:p>
            <a:pPr marL="914400" lvl="1" indent="-457200"/>
            <a:r>
              <a:rPr lang="en-US" altLang="ja-JP" dirty="0">
                <a:ea typeface="ＭＳ Ｐゴシック" panose="020B0600070205080204" pitchFamily="50" charset="-128"/>
              </a:rPr>
              <a:t>Momentum analysis by DC &amp; Fiber</a:t>
            </a:r>
          </a:p>
          <a:p>
            <a:pPr marL="914400" lvl="1" indent="-457200"/>
            <a:r>
              <a:rPr lang="en-US" altLang="ja-JP" dirty="0">
                <a:ea typeface="ＭＳ Ｐゴシック" panose="020B0600070205080204" pitchFamily="50" charset="-128"/>
              </a:rPr>
              <a:t>Charge information</a:t>
            </a:r>
          </a:p>
          <a:p>
            <a:pPr marL="457200" lvl="1" indent="0">
              <a:buNone/>
            </a:pPr>
            <a:r>
              <a:rPr lang="ja-JP" altLang="en-US" dirty="0">
                <a:ea typeface="ＭＳ Ｐゴシック" pitchFamily="50" charset="-128"/>
              </a:rPr>
              <a:t>⇒ </a:t>
            </a:r>
            <a:r>
              <a:rPr lang="en-US" altLang="ja-JP" dirty="0">
                <a:ea typeface="ＭＳ Ｐゴシック" panose="020B0600070205080204" pitchFamily="50" charset="-128"/>
              </a:rPr>
              <a:t>Mass calculation from </a:t>
            </a:r>
            <a:r>
              <a:rPr lang="en-US" altLang="ja-JP" dirty="0">
                <a:solidFill>
                  <a:schemeClr val="tx2"/>
                </a:solidFill>
                <a:ea typeface="ＭＳ Ｐゴシック" pitchFamily="50" charset="-128"/>
              </a:rPr>
              <a:t>any positive and negative charge particles</a:t>
            </a:r>
          </a:p>
          <a:p>
            <a:pPr marL="857250" lvl="2" indent="0"/>
            <a:r>
              <a:rPr lang="en-US" altLang="ja-JP" dirty="0" smtClean="0">
                <a:ea typeface="ＭＳ Ｐゴシック" panose="020B0600070205080204" pitchFamily="50" charset="-128"/>
              </a:rPr>
              <a:t>K</a:t>
            </a:r>
            <a:r>
              <a:rPr lang="en-US" altLang="ja-JP" baseline="30000" dirty="0" smtClean="0">
                <a:ea typeface="ＭＳ Ｐゴシック" panose="020B0600070205080204" pitchFamily="50" charset="-128"/>
              </a:rPr>
              <a:t>*0</a:t>
            </a:r>
            <a:r>
              <a:rPr lang="en-US" altLang="ja-JP" dirty="0" smtClean="0">
                <a:ea typeface="ＭＳ Ｐゴシック" panose="020B0600070205080204" pitchFamily="50" charset="-128"/>
              </a:rPr>
              <a:t> : Mass </a:t>
            </a:r>
            <a:r>
              <a:rPr lang="en-US" altLang="ja-JP" dirty="0">
                <a:ea typeface="ＭＳ Ｐゴシック" panose="020B0600070205080204" pitchFamily="50" charset="-128"/>
              </a:rPr>
              <a:t>assumed as positive = K</a:t>
            </a:r>
            <a:r>
              <a:rPr lang="en-US" altLang="ja-JP" baseline="30000" dirty="0">
                <a:ea typeface="ＭＳ Ｐゴシック" pitchFamily="50" charset="-128"/>
              </a:rPr>
              <a:t>+</a:t>
            </a:r>
            <a:r>
              <a:rPr lang="en-US" altLang="ja-JP" dirty="0">
                <a:ea typeface="ＭＳ Ｐゴシック" panose="020B0600070205080204" pitchFamily="50" charset="-128"/>
              </a:rPr>
              <a:t> and negative = </a:t>
            </a:r>
            <a:r>
              <a:rPr lang="en-US" altLang="ja-JP" dirty="0" smtClean="0">
                <a:latin typeface="Symbol" panose="05050102010706020507" pitchFamily="18" charset="2"/>
                <a:ea typeface="ＭＳ Ｐゴシック" pitchFamily="50" charset="-128"/>
              </a:rPr>
              <a:t>p</a:t>
            </a:r>
            <a:r>
              <a:rPr lang="en-US" altLang="ja-JP" baseline="30000" dirty="0" smtClean="0">
                <a:latin typeface="Symbol" panose="05050102010706020507" pitchFamily="18" charset="2"/>
                <a:ea typeface="ＭＳ Ｐゴシック" pitchFamily="50" charset="-128"/>
              </a:rPr>
              <a:t>-</a:t>
            </a:r>
            <a:r>
              <a:rPr lang="en-US" altLang="ja-JP" dirty="0" smtClean="0">
                <a:solidFill>
                  <a:schemeClr val="tx2"/>
                </a:solidFill>
                <a:ea typeface="ＭＳ Ｐゴシック" pitchFamily="50" charset="-128"/>
              </a:rPr>
              <a:t> </a:t>
            </a:r>
          </a:p>
          <a:p>
            <a:pPr marL="857250" lvl="2" indent="0"/>
            <a:r>
              <a:rPr lang="en-US" altLang="ja-JP" dirty="0" smtClean="0">
                <a:ea typeface="ＭＳ Ｐゴシック" panose="020B0600070205080204" pitchFamily="50" charset="-128"/>
              </a:rPr>
              <a:t>K</a:t>
            </a:r>
            <a:r>
              <a:rPr lang="en-US" altLang="ja-JP" baseline="-25000" dirty="0" smtClean="0">
                <a:ea typeface="ＭＳ Ｐゴシック" panose="020B0600070205080204" pitchFamily="50" charset="-128"/>
              </a:rPr>
              <a:t>S</a:t>
            </a:r>
            <a:r>
              <a:rPr lang="en-US" altLang="ja-JP" baseline="30000" dirty="0" smtClean="0">
                <a:ea typeface="ＭＳ Ｐゴシック" panose="020B0600070205080204" pitchFamily="50" charset="-128"/>
              </a:rPr>
              <a:t>0 </a:t>
            </a:r>
            <a:r>
              <a:rPr lang="en-US" altLang="ja-JP" dirty="0" smtClean="0">
                <a:ea typeface="ＭＳ Ｐゴシック" panose="020B0600070205080204" pitchFamily="50" charset="-128"/>
              </a:rPr>
              <a:t>: Mass </a:t>
            </a:r>
            <a:r>
              <a:rPr lang="en-US" altLang="ja-JP" dirty="0">
                <a:ea typeface="ＭＳ Ｐゴシック" panose="020B0600070205080204" pitchFamily="50" charset="-128"/>
              </a:rPr>
              <a:t>assumed as positive = </a:t>
            </a:r>
            <a:r>
              <a:rPr lang="en-US" altLang="ja-JP" dirty="0" smtClean="0">
                <a:latin typeface="Symbol" panose="05050102010706020507" pitchFamily="18" charset="2"/>
                <a:ea typeface="ＭＳ Ｐゴシック" panose="020B0600070205080204" pitchFamily="50" charset="-128"/>
              </a:rPr>
              <a:t>p</a:t>
            </a:r>
            <a:r>
              <a:rPr lang="en-US" altLang="ja-JP" baseline="30000" dirty="0" smtClean="0">
                <a:ea typeface="ＭＳ Ｐゴシック" pitchFamily="50" charset="-128"/>
              </a:rPr>
              <a:t>+</a:t>
            </a:r>
            <a:r>
              <a:rPr lang="en-US" altLang="ja-JP" dirty="0" smtClean="0">
                <a:ea typeface="ＭＳ Ｐゴシック" panose="020B0600070205080204" pitchFamily="50" charset="-128"/>
              </a:rPr>
              <a:t> </a:t>
            </a:r>
            <a:r>
              <a:rPr lang="en-US" altLang="ja-JP" dirty="0">
                <a:ea typeface="ＭＳ Ｐゴシック" panose="020B0600070205080204" pitchFamily="50" charset="-128"/>
              </a:rPr>
              <a:t>and negative = </a:t>
            </a:r>
            <a:r>
              <a:rPr lang="en-US" altLang="ja-JP" dirty="0">
                <a:latin typeface="Symbol" panose="05050102010706020507" pitchFamily="18" charset="2"/>
                <a:ea typeface="ＭＳ Ｐゴシック" pitchFamily="50" charset="-128"/>
              </a:rPr>
              <a:t>p</a:t>
            </a:r>
            <a:r>
              <a:rPr lang="en-US" altLang="ja-JP" baseline="30000" dirty="0">
                <a:latin typeface="Symbol" panose="05050102010706020507" pitchFamily="18" charset="2"/>
                <a:ea typeface="ＭＳ Ｐゴシック" pitchFamily="50" charset="-128"/>
              </a:rPr>
              <a:t>-</a:t>
            </a:r>
          </a:p>
          <a:p>
            <a:pPr lvl="1"/>
            <a:r>
              <a:rPr lang="en-US" altLang="ja-JP" dirty="0" smtClean="0">
                <a:ea typeface="ＭＳ Ｐゴシック" pitchFamily="50" charset="-128"/>
              </a:rPr>
              <a:t>Trigger rate</a:t>
            </a:r>
          </a:p>
          <a:p>
            <a:pPr marL="457200" lvl="1" indent="0">
              <a:buNone/>
            </a:pPr>
            <a:r>
              <a:rPr lang="ja-JP" altLang="en-US" dirty="0" smtClean="0">
                <a:ea typeface="ＭＳ Ｐゴシック" pitchFamily="50" charset="-128"/>
              </a:rPr>
              <a:t>＊</a:t>
            </a:r>
            <a:r>
              <a:rPr lang="en-US" altLang="ja-JP" dirty="0" smtClean="0">
                <a:ea typeface="ＭＳ Ｐゴシック" panose="020B0600070205080204" pitchFamily="50" charset="-128"/>
              </a:rPr>
              <a:t>K</a:t>
            </a:r>
            <a:r>
              <a:rPr lang="en-US" altLang="ja-JP" baseline="30000" dirty="0" smtClean="0">
                <a:ea typeface="ＭＳ Ｐゴシック" panose="020B0600070205080204" pitchFamily="50" charset="-128"/>
              </a:rPr>
              <a:t>*0</a:t>
            </a:r>
            <a:r>
              <a:rPr lang="en-US" altLang="ja-JP" dirty="0" smtClean="0">
                <a:ea typeface="ＭＳ Ｐゴシック" panose="020B0600070205080204" pitchFamily="50" charset="-128"/>
              </a:rPr>
              <a:t>: 0.8 &lt; Mass &lt; 1.0 GeV/c</a:t>
            </a:r>
            <a:r>
              <a:rPr lang="en-US" altLang="ja-JP" baseline="30000" dirty="0" smtClean="0">
                <a:ea typeface="ＭＳ Ｐゴシック" panose="020B0600070205080204" pitchFamily="50" charset="-128"/>
              </a:rPr>
              <a:t>2</a:t>
            </a:r>
            <a:r>
              <a:rPr lang="en-US" altLang="ja-JP" dirty="0" smtClean="0">
                <a:ea typeface="ＭＳ Ｐゴシック" panose="020B0600070205080204" pitchFamily="50" charset="-128"/>
              </a:rPr>
              <a:t>: </a:t>
            </a:r>
            <a:r>
              <a:rPr lang="en-US" altLang="ja-JP" dirty="0">
                <a:solidFill>
                  <a:srgbClr val="FF0000"/>
                </a:solidFill>
                <a:ea typeface="ＭＳ Ｐゴシック" pitchFamily="50" charset="-128"/>
              </a:rPr>
              <a:t> </a:t>
            </a:r>
            <a:r>
              <a:rPr lang="en-US" altLang="ja-JP" dirty="0" smtClean="0">
                <a:solidFill>
                  <a:srgbClr val="FF0000"/>
                </a:solidFill>
                <a:ea typeface="ＭＳ Ｐゴシック" pitchFamily="50" charset="-128"/>
              </a:rPr>
              <a:t>45 kHz @ 4 g/cm</a:t>
            </a:r>
            <a:r>
              <a:rPr lang="en-US" altLang="ja-JP" baseline="30000" dirty="0" smtClean="0">
                <a:solidFill>
                  <a:srgbClr val="FF0000"/>
                </a:solidFill>
                <a:ea typeface="ＭＳ Ｐゴシック" pitchFamily="50" charset="-128"/>
              </a:rPr>
              <a:t>2</a:t>
            </a:r>
            <a:r>
              <a:rPr lang="en-US" altLang="ja-JP" dirty="0" smtClean="0">
                <a:solidFill>
                  <a:srgbClr val="FF0000"/>
                </a:solidFill>
                <a:ea typeface="ＭＳ Ｐゴシック" pitchFamily="50" charset="-128"/>
              </a:rPr>
              <a:t>, 10 M/spill</a:t>
            </a:r>
          </a:p>
          <a:p>
            <a:pPr marL="457200" lvl="1" indent="0">
              <a:buNone/>
            </a:pPr>
            <a:r>
              <a:rPr lang="ja-JP" altLang="en-US" dirty="0">
                <a:ea typeface="ＭＳ Ｐゴシック" pitchFamily="50" charset="-128"/>
              </a:rPr>
              <a:t>＊</a:t>
            </a:r>
            <a:r>
              <a:rPr lang="en-US" altLang="ja-JP" dirty="0" smtClean="0">
                <a:ea typeface="ＭＳ Ｐゴシック" panose="020B0600070205080204" pitchFamily="50" charset="-128"/>
              </a:rPr>
              <a:t>K</a:t>
            </a:r>
            <a:r>
              <a:rPr lang="en-US" altLang="ja-JP" baseline="-25000" dirty="0">
                <a:ea typeface="ＭＳ Ｐゴシック" panose="020B0600070205080204" pitchFamily="50" charset="-128"/>
              </a:rPr>
              <a:t>S</a:t>
            </a:r>
            <a:r>
              <a:rPr lang="en-US" altLang="ja-JP" baseline="30000" dirty="0">
                <a:ea typeface="ＭＳ Ｐゴシック" panose="020B0600070205080204" pitchFamily="50" charset="-128"/>
              </a:rPr>
              <a:t>0</a:t>
            </a:r>
            <a:r>
              <a:rPr lang="en-US" altLang="ja-JP" dirty="0" smtClean="0">
                <a:ea typeface="ＭＳ Ｐゴシック" panose="020B0600070205080204" pitchFamily="50" charset="-128"/>
              </a:rPr>
              <a:t>: 0.44 &lt; </a:t>
            </a:r>
            <a:r>
              <a:rPr lang="en-US" altLang="ja-JP" dirty="0">
                <a:ea typeface="ＭＳ Ｐゴシック" panose="020B0600070205080204" pitchFamily="50" charset="-128"/>
              </a:rPr>
              <a:t>Mass &lt; </a:t>
            </a:r>
            <a:r>
              <a:rPr lang="en-US" altLang="ja-JP" dirty="0" smtClean="0">
                <a:ea typeface="ＭＳ Ｐゴシック" panose="020B0600070205080204" pitchFamily="50" charset="-128"/>
              </a:rPr>
              <a:t>0.55 </a:t>
            </a:r>
            <a:r>
              <a:rPr lang="en-US" altLang="ja-JP" dirty="0">
                <a:ea typeface="ＭＳ Ｐゴシック" panose="020B0600070205080204" pitchFamily="50" charset="-128"/>
              </a:rPr>
              <a:t>GeV/c</a:t>
            </a:r>
            <a:r>
              <a:rPr lang="en-US" altLang="ja-JP" baseline="30000" dirty="0">
                <a:ea typeface="ＭＳ Ｐゴシック" panose="020B0600070205080204" pitchFamily="50" charset="-128"/>
              </a:rPr>
              <a:t>2</a:t>
            </a:r>
            <a:r>
              <a:rPr lang="en-US" altLang="ja-JP" dirty="0">
                <a:ea typeface="ＭＳ Ｐゴシック" panose="020B0600070205080204" pitchFamily="50" charset="-128"/>
              </a:rPr>
              <a:t>: </a:t>
            </a:r>
            <a:r>
              <a:rPr lang="en-US" altLang="ja-JP" dirty="0" smtClean="0">
                <a:solidFill>
                  <a:srgbClr val="FF0000"/>
                </a:solidFill>
                <a:ea typeface="ＭＳ Ｐゴシック" pitchFamily="50" charset="-128"/>
              </a:rPr>
              <a:t>31 kHz </a:t>
            </a:r>
            <a:r>
              <a:rPr lang="en-US" altLang="ja-JP" dirty="0">
                <a:solidFill>
                  <a:srgbClr val="FF0000"/>
                </a:solidFill>
                <a:ea typeface="ＭＳ Ｐゴシック" pitchFamily="50" charset="-128"/>
              </a:rPr>
              <a:t>@ </a:t>
            </a:r>
            <a:r>
              <a:rPr lang="en-US" altLang="ja-JP" dirty="0" smtClean="0">
                <a:solidFill>
                  <a:srgbClr val="FF0000"/>
                </a:solidFill>
                <a:ea typeface="ＭＳ Ｐゴシック" pitchFamily="50" charset="-128"/>
              </a:rPr>
              <a:t>4 </a:t>
            </a:r>
            <a:r>
              <a:rPr lang="en-US" altLang="ja-JP" dirty="0">
                <a:solidFill>
                  <a:srgbClr val="FF0000"/>
                </a:solidFill>
                <a:ea typeface="ＭＳ Ｐゴシック" pitchFamily="50" charset="-128"/>
              </a:rPr>
              <a:t>g/cm</a:t>
            </a:r>
            <a:r>
              <a:rPr lang="en-US" altLang="ja-JP" baseline="30000" dirty="0">
                <a:solidFill>
                  <a:srgbClr val="FF0000"/>
                </a:solidFill>
                <a:ea typeface="ＭＳ Ｐゴシック" pitchFamily="50" charset="-128"/>
              </a:rPr>
              <a:t>2</a:t>
            </a:r>
            <a:r>
              <a:rPr lang="en-US" altLang="ja-JP" dirty="0">
                <a:solidFill>
                  <a:srgbClr val="FF0000"/>
                </a:solidFill>
                <a:ea typeface="ＭＳ Ｐゴシック" pitchFamily="50" charset="-128"/>
              </a:rPr>
              <a:t>, 10 </a:t>
            </a:r>
            <a:r>
              <a:rPr lang="en-US" altLang="ja-JP" dirty="0" smtClean="0">
                <a:solidFill>
                  <a:srgbClr val="FF0000"/>
                </a:solidFill>
                <a:ea typeface="ＭＳ Ｐゴシック" pitchFamily="50" charset="-128"/>
              </a:rPr>
              <a:t>M/spill</a:t>
            </a:r>
            <a:endParaRPr lang="en-US" altLang="ja-JP" dirty="0">
              <a:solidFill>
                <a:srgbClr val="FF0000"/>
              </a:solidFill>
              <a:ea typeface="ＭＳ Ｐゴシック" pitchFamily="50" charset="-128"/>
            </a:endParaRPr>
          </a:p>
          <a:p>
            <a:pPr marL="914400" lvl="1" indent="-457200"/>
            <a:r>
              <a:rPr lang="en-US" altLang="ja-JP" dirty="0">
                <a:ea typeface="ＭＳ Ｐゴシック" pitchFamily="50" charset="-128"/>
              </a:rPr>
              <a:t>DAQ system trigger rate capability: 20 kHz (90% efficiency)</a:t>
            </a:r>
          </a:p>
          <a:p>
            <a:pPr marL="57150" indent="0">
              <a:buNone/>
            </a:pPr>
            <a:endParaRPr lang="en-US" altLang="ja-JP" dirty="0" smtClean="0">
              <a:ea typeface="ＭＳ Ｐゴシック" pitchFamily="50" charset="-128"/>
            </a:endParaRPr>
          </a:p>
          <a:p>
            <a:pPr marL="114300" indent="0">
              <a:buNone/>
            </a:pPr>
            <a:r>
              <a:rPr lang="ja-JP" altLang="en-US" dirty="0"/>
              <a:t>＊</a:t>
            </a:r>
            <a:r>
              <a:rPr lang="en-US" altLang="ja-JP" dirty="0"/>
              <a:t>N</a:t>
            </a:r>
            <a:r>
              <a:rPr lang="en-US" altLang="ja-JP" baseline="-25000" dirty="0">
                <a:latin typeface="Symbol" panose="05050102010706020507" pitchFamily="18" charset="2"/>
              </a:rPr>
              <a:t>p</a:t>
            </a:r>
            <a:r>
              <a:rPr lang="en-US" altLang="ja-JP" dirty="0"/>
              <a:t> = </a:t>
            </a:r>
            <a:r>
              <a:rPr lang="en-US" altLang="ja-JP" dirty="0">
                <a:solidFill>
                  <a:schemeClr val="tx2"/>
                </a:solidFill>
              </a:rPr>
              <a:t>1.0×10</a:t>
            </a:r>
            <a:r>
              <a:rPr lang="en-US" altLang="ja-JP" baseline="30000" dirty="0">
                <a:solidFill>
                  <a:schemeClr val="tx2"/>
                </a:solidFill>
              </a:rPr>
              <a:t>12</a:t>
            </a:r>
          </a:p>
          <a:p>
            <a:pPr marL="857250" lvl="1" indent="-342900"/>
            <a:r>
              <a:rPr lang="en-US" altLang="ja-JP" dirty="0"/>
              <a:t>7 M/spill ×10 days</a:t>
            </a:r>
          </a:p>
          <a:p>
            <a:pPr marL="857250" lvl="1" indent="-342900"/>
            <a:r>
              <a:rPr lang="en-US" altLang="ja-JP" dirty="0"/>
              <a:t>10 M/spill×7 days</a:t>
            </a:r>
          </a:p>
          <a:p>
            <a:pPr marL="114300" indent="0">
              <a:buNone/>
            </a:pPr>
            <a:r>
              <a:rPr lang="ja-JP" altLang="en-US" dirty="0"/>
              <a:t>⇒ </a:t>
            </a:r>
            <a:r>
              <a:rPr lang="en-US" altLang="ja-JP" dirty="0"/>
              <a:t>N</a:t>
            </a:r>
            <a:r>
              <a:rPr lang="en-US" altLang="ja-JP" baseline="-25000" dirty="0"/>
              <a:t>Y* </a:t>
            </a:r>
            <a:r>
              <a:rPr lang="en-US" altLang="ja-JP" dirty="0"/>
              <a:t>= 1.0 [</a:t>
            </a:r>
            <a:r>
              <a:rPr lang="en-US" altLang="ja-JP" dirty="0">
                <a:latin typeface="Symbol" panose="05050102010706020507" pitchFamily="18" charset="2"/>
              </a:rPr>
              <a:t>m</a:t>
            </a:r>
            <a:r>
              <a:rPr lang="en-US" altLang="ja-JP" dirty="0"/>
              <a:t>b] × 10</a:t>
            </a:r>
            <a:r>
              <a:rPr lang="en-US" altLang="ja-JP" baseline="30000" dirty="0"/>
              <a:t>-6</a:t>
            </a:r>
            <a:r>
              <a:rPr lang="en-US" altLang="ja-JP" dirty="0"/>
              <a:t> ×</a:t>
            </a:r>
            <a:r>
              <a:rPr lang="en-US" altLang="ja-JP" dirty="0" smtClean="0"/>
              <a:t>10</a:t>
            </a:r>
            <a:r>
              <a:rPr lang="en-US" altLang="ja-JP" baseline="30000" dirty="0" smtClean="0"/>
              <a:t>-24</a:t>
            </a:r>
            <a:r>
              <a:rPr lang="en-US" altLang="ja-JP" dirty="0" smtClean="0"/>
              <a:t>×4.0 </a:t>
            </a:r>
            <a:r>
              <a:rPr lang="en-US" altLang="ja-JP" dirty="0"/>
              <a:t>[g/cm</a:t>
            </a:r>
            <a:r>
              <a:rPr lang="en-US" altLang="ja-JP" baseline="30000" dirty="0"/>
              <a:t>2</a:t>
            </a:r>
            <a:r>
              <a:rPr lang="en-US" altLang="ja-JP" dirty="0"/>
              <a:t>]×</a:t>
            </a:r>
            <a:r>
              <a:rPr lang="en-US" altLang="ja-JP" dirty="0" smtClean="0"/>
              <a:t>6.02×10</a:t>
            </a:r>
            <a:r>
              <a:rPr lang="en-US" altLang="ja-JP" baseline="30000" dirty="0" smtClean="0"/>
              <a:t>23</a:t>
            </a:r>
            <a:r>
              <a:rPr lang="en-US" altLang="ja-JP" dirty="0" smtClean="0"/>
              <a:t> ×1.0×10</a:t>
            </a:r>
            <a:r>
              <a:rPr lang="en-US" altLang="ja-JP" baseline="30000" dirty="0" smtClean="0"/>
              <a:t>12</a:t>
            </a:r>
          </a:p>
          <a:p>
            <a:pPr marL="114300" indent="0">
              <a:buNone/>
            </a:pPr>
            <a:r>
              <a:rPr lang="en-US" altLang="ja-JP" dirty="0" smtClean="0"/>
              <a:t>×0.5 </a:t>
            </a:r>
            <a:r>
              <a:rPr lang="en-US" altLang="ja-JP" dirty="0"/>
              <a:t>(acceptance)×0.5 (efficiency)</a:t>
            </a:r>
            <a:r>
              <a:rPr lang="en-US" altLang="ja-JP" baseline="30000" dirty="0"/>
              <a:t> </a:t>
            </a:r>
          </a:p>
          <a:p>
            <a:pPr marL="114300" indent="0">
              <a:buNone/>
            </a:pPr>
            <a:r>
              <a:rPr lang="en-US" altLang="ja-JP" dirty="0"/>
              <a:t>= </a:t>
            </a:r>
            <a:r>
              <a:rPr lang="en-US" altLang="ja-JP" dirty="0" smtClean="0"/>
              <a:t>~</a:t>
            </a:r>
            <a:r>
              <a:rPr lang="en-US" altLang="ja-JP" dirty="0">
                <a:solidFill>
                  <a:schemeClr val="tx2"/>
                </a:solidFill>
              </a:rPr>
              <a:t>6</a:t>
            </a:r>
            <a:r>
              <a:rPr lang="en-US" altLang="ja-JP" dirty="0" smtClean="0">
                <a:solidFill>
                  <a:schemeClr val="tx2"/>
                </a:solidFill>
              </a:rPr>
              <a:t>×10</a:t>
            </a:r>
            <a:r>
              <a:rPr lang="en-US" altLang="ja-JP" baseline="30000" dirty="0" smtClean="0">
                <a:solidFill>
                  <a:schemeClr val="tx2"/>
                </a:solidFill>
              </a:rPr>
              <a:t>5</a:t>
            </a:r>
            <a:r>
              <a:rPr lang="en-US" altLang="ja-JP" dirty="0" smtClean="0">
                <a:solidFill>
                  <a:schemeClr val="tx2"/>
                </a:solidFill>
              </a:rPr>
              <a:t> </a:t>
            </a:r>
            <a:r>
              <a:rPr lang="en-US" altLang="ja-JP" dirty="0">
                <a:solidFill>
                  <a:schemeClr val="tx2"/>
                </a:solidFill>
              </a:rPr>
              <a:t>events </a:t>
            </a:r>
            <a:r>
              <a:rPr lang="en-US" altLang="ja-JP" dirty="0"/>
              <a:t>(no branching ratio</a:t>
            </a:r>
            <a:r>
              <a:rPr lang="en-US" altLang="ja-JP" dirty="0" smtClean="0"/>
              <a:t>)</a:t>
            </a:r>
            <a:endParaRPr lang="en-US" altLang="ja-JP" dirty="0"/>
          </a:p>
        </p:txBody>
      </p:sp>
    </p:spTree>
    <p:extLst>
      <p:ext uri="{BB962C8B-B14F-4D97-AF65-F5344CB8AC3E}">
        <p14:creationId xmlns:p14="http://schemas.microsoft.com/office/powerpoint/2010/main" val="191762800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0.xml.rels><?xml version="1.0" encoding="UTF-8" standalone="yes"?>
<Relationships xmlns="http://schemas.openxmlformats.org/package/2006/relationships"><Relationship Id="rId1" Type="http://schemas.openxmlformats.org/officeDocument/2006/relationships/image" Target="../media/image2.jpeg"/></Relationships>
</file>

<file path=ppt/theme/_rels/theme11.xml.rels><?xml version="1.0" encoding="UTF-8" standalone="yes"?>
<Relationships xmlns="http://schemas.openxmlformats.org/package/2006/relationships"><Relationship Id="rId1" Type="http://schemas.openxmlformats.org/officeDocument/2006/relationships/image" Target="../media/image2.jpeg"/></Relationships>
</file>

<file path=ppt/theme/_rels/theme12.xml.rels><?xml version="1.0" encoding="UTF-8" standalone="yes"?>
<Relationships xmlns="http://schemas.openxmlformats.org/package/2006/relationships"><Relationship Id="rId1" Type="http://schemas.openxmlformats.org/officeDocument/2006/relationships/image" Target="../media/image2.jpeg"/></Relationships>
</file>

<file path=ppt/theme/_rels/theme13.xml.rels><?xml version="1.0" encoding="UTF-8" standalone="yes"?>
<Relationships xmlns="http://schemas.openxmlformats.org/package/2006/relationships"><Relationship Id="rId1" Type="http://schemas.openxmlformats.org/officeDocument/2006/relationships/image" Target="../media/image2.jpeg"/></Relationships>
</file>

<file path=ppt/theme/_rels/theme14.xml.rels><?xml version="1.0" encoding="UTF-8" standalone="yes"?>
<Relationships xmlns="http://schemas.openxmlformats.org/package/2006/relationships"><Relationship Id="rId1" Type="http://schemas.openxmlformats.org/officeDocument/2006/relationships/image" Target="../media/image2.jpeg"/></Relationships>
</file>

<file path=ppt/theme/_rels/theme15.xml.rels><?xml version="1.0" encoding="UTF-8" standalone="yes"?>
<Relationships xmlns="http://schemas.openxmlformats.org/package/2006/relationships"><Relationship Id="rId1" Type="http://schemas.openxmlformats.org/officeDocument/2006/relationships/image" Target="../media/image2.jpeg"/></Relationships>
</file>

<file path=ppt/theme/_rels/theme16.xml.rels><?xml version="1.0" encoding="UTF-8" standalone="yes"?>
<Relationships xmlns="http://schemas.openxmlformats.org/package/2006/relationships"><Relationship Id="rId1" Type="http://schemas.openxmlformats.org/officeDocument/2006/relationships/image" Target="../media/image2.jpeg"/></Relationships>
</file>

<file path=ppt/theme/_rels/theme17.xml.rels><?xml version="1.0" encoding="UTF-8" standalone="yes"?>
<Relationships xmlns="http://schemas.openxmlformats.org/package/2006/relationships"><Relationship Id="rId1" Type="http://schemas.openxmlformats.org/officeDocument/2006/relationships/image" Target="../media/image2.jpeg"/></Relationships>
</file>

<file path=ppt/theme/_rels/theme20.xml.rels><?xml version="1.0" encoding="UTF-8" standalone="yes"?>
<Relationships xmlns="http://schemas.openxmlformats.org/package/2006/relationships"><Relationship Id="rId1" Type="http://schemas.openxmlformats.org/officeDocument/2006/relationships/image" Target="../media/image2.jpeg"/></Relationships>
</file>

<file path=ppt/theme/_rels/theme21.xml.rels><?xml version="1.0" encoding="UTF-8" standalone="yes"?>
<Relationships xmlns="http://schemas.openxmlformats.org/package/2006/relationships"><Relationship Id="rId1" Type="http://schemas.openxmlformats.org/officeDocument/2006/relationships/image" Target="../media/image2.jpeg"/></Relationships>
</file>

<file path=ppt/theme/_rels/theme22.xml.rels><?xml version="1.0" encoding="UTF-8" standalone="yes"?>
<Relationships xmlns="http://schemas.openxmlformats.org/package/2006/relationships"><Relationship Id="rId1" Type="http://schemas.openxmlformats.org/officeDocument/2006/relationships/image" Target="../media/image2.jpeg"/></Relationships>
</file>

<file path=ppt/theme/_rels/theme23.xml.rels><?xml version="1.0" encoding="UTF-8" standalone="yes"?>
<Relationships xmlns="http://schemas.openxmlformats.org/package/2006/relationships"><Relationship Id="rId1" Type="http://schemas.openxmlformats.org/officeDocument/2006/relationships/image" Target="../media/image2.jpeg"/></Relationships>
</file>

<file path=ppt/theme/_rels/theme24.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_rels/theme7.xml.rels><?xml version="1.0" encoding="UTF-8" standalone="yes"?>
<Relationships xmlns="http://schemas.openxmlformats.org/package/2006/relationships"><Relationship Id="rId1" Type="http://schemas.openxmlformats.org/officeDocument/2006/relationships/image" Target="../media/image2.jpeg"/></Relationships>
</file>

<file path=ppt/theme/_rels/theme8.xml.rels><?xml version="1.0" encoding="UTF-8" standalone="yes"?>
<Relationships xmlns="http://schemas.openxmlformats.org/package/2006/relationships"><Relationship Id="rId1" Type="http://schemas.openxmlformats.org/officeDocument/2006/relationships/image" Target="../media/image2.jpeg"/></Relationships>
</file>

<file path=ppt/theme/_rels/theme9.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8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0">
          <a:blip xmlns:r="http://schemas.openxmlformats.org/officeDocument/2006/relationships" r:embed="rId1" cstate="print"/>
          <a:stretch>
            <a:fillRect b="-7692"/>
          </a:stretch>
        </a:blipFill>
      </a:spPr>
      <a:bodyPr/>
      <a:lstStyle>
        <a:defPPr>
          <a:defRPr>
            <a:noFill/>
          </a:defRPr>
        </a:defPPr>
      </a:lstStyle>
    </a:spDef>
  </a:objectDefaults>
  <a:extraClrSchemeLst/>
</a:theme>
</file>

<file path=ppt/theme/theme10.xml><?xml version="1.0" encoding="utf-8"?>
<a:theme xmlns:a="http://schemas.openxmlformats.org/drawingml/2006/main" name="13_エグゼクティブ">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クラシック">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11.xml><?xml version="1.0" encoding="utf-8"?>
<a:theme xmlns:a="http://schemas.openxmlformats.org/drawingml/2006/main" name="20_エグゼクティブ">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エグゼクティブ">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12.xml><?xml version="1.0" encoding="utf-8"?>
<a:theme xmlns:a="http://schemas.openxmlformats.org/drawingml/2006/main" name="22_エグゼクティブ">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エグゼクティブ">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13.xml><?xml version="1.0" encoding="utf-8"?>
<a:theme xmlns:a="http://schemas.openxmlformats.org/drawingml/2006/main" name="23_エグゼクティブ">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エグゼクティブ">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14.xml><?xml version="1.0" encoding="utf-8"?>
<a:theme xmlns:a="http://schemas.openxmlformats.org/drawingml/2006/main" name="24_エグゼクティブ">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エグゼクティブ">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15.xml><?xml version="1.0" encoding="utf-8"?>
<a:theme xmlns:a="http://schemas.openxmlformats.org/drawingml/2006/main" name="25_エグゼクティブ">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エグゼクティブ">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16.xml><?xml version="1.0" encoding="utf-8"?>
<a:theme xmlns:a="http://schemas.openxmlformats.org/drawingml/2006/main" name="26_エグゼクティブ">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エグゼクティブ">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17.xml><?xml version="1.0" encoding="utf-8"?>
<a:theme xmlns:a="http://schemas.openxmlformats.org/drawingml/2006/main" name="5_エグゼクティブ">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18.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7_エグゼクティブ">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エグゼクティブ">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1.xml><?xml version="1.0" encoding="utf-8"?>
<a:theme xmlns:a="http://schemas.openxmlformats.org/drawingml/2006/main" name="4_エグゼクティブ">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クラシック">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2.xml><?xml version="1.0" encoding="utf-8"?>
<a:theme xmlns:a="http://schemas.openxmlformats.org/drawingml/2006/main" name="12_エグゼクティブ">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エグゼクティブ">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3.xml><?xml version="1.0" encoding="utf-8"?>
<a:theme xmlns:a="http://schemas.openxmlformats.org/drawingml/2006/main" name="6_エグゼクティブ">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エグゼクティブ">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4.xml><?xml version="1.0" encoding="utf-8"?>
<a:theme xmlns:a="http://schemas.openxmlformats.org/drawingml/2006/main" name="8_エグゼクティブ">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エグゼクティブ">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5.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エグゼクティブ">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エグゼクティブ">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1_エグゼクティブ">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エグゼクティブ">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2_エグゼクティブ">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エグゼクティブ">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3_エグゼクティブ">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エグゼクティブ">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7.xml><?xml version="1.0" encoding="utf-8"?>
<a:theme xmlns:a="http://schemas.openxmlformats.org/drawingml/2006/main" name="9_エグゼクティブ">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エグゼクティブ">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8.xml><?xml version="1.0" encoding="utf-8"?>
<a:theme xmlns:a="http://schemas.openxmlformats.org/drawingml/2006/main" name="10_エグゼクティブ">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エグゼクティブ">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9.xml><?xml version="1.0" encoding="utf-8"?>
<a:theme xmlns:a="http://schemas.openxmlformats.org/drawingml/2006/main" name="11_エグゼクティブ">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エグゼクティブ">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60335</TotalTime>
  <Words>11134</Words>
  <Application>Microsoft Office PowerPoint</Application>
  <PresentationFormat>画面に合わせる (4:3)</PresentationFormat>
  <Paragraphs>2502</Paragraphs>
  <Slides>103</Slides>
  <Notes>55</Notes>
  <HiddenSlides>0</HiddenSlides>
  <MMClips>0</MMClips>
  <ScaleCrop>false</ScaleCrop>
  <HeadingPairs>
    <vt:vector size="8" baseType="variant">
      <vt:variant>
        <vt:lpstr>使用されているフォント</vt:lpstr>
      </vt:variant>
      <vt:variant>
        <vt:i4>20</vt:i4>
      </vt:variant>
      <vt:variant>
        <vt:lpstr>テーマ</vt:lpstr>
      </vt:variant>
      <vt:variant>
        <vt:i4>25</vt:i4>
      </vt:variant>
      <vt:variant>
        <vt:lpstr>埋め込まれた OLE サーバー</vt:lpstr>
      </vt:variant>
      <vt:variant>
        <vt:i4>2</vt:i4>
      </vt:variant>
      <vt:variant>
        <vt:lpstr>スライド タイトル</vt:lpstr>
      </vt:variant>
      <vt:variant>
        <vt:i4>103</vt:i4>
      </vt:variant>
    </vt:vector>
  </HeadingPairs>
  <TitlesOfParts>
    <vt:vector size="150" baseType="lpstr">
      <vt:lpstr>Arial Unicode MS</vt:lpstr>
      <vt:lpstr>HGPｺﾞｼｯｸE</vt:lpstr>
      <vt:lpstr>HGP創英角ｺﾞｼｯｸUB</vt:lpstr>
      <vt:lpstr>HGS明朝E</vt:lpstr>
      <vt:lpstr>HGｺﾞｼｯｸM</vt:lpstr>
      <vt:lpstr>ＭＳ Ｐゴシック</vt:lpstr>
      <vt:lpstr>ＭＳ Ｐ明朝</vt:lpstr>
      <vt:lpstr>新細明體</vt:lpstr>
      <vt:lpstr>Arial</vt:lpstr>
      <vt:lpstr>Arial</vt:lpstr>
      <vt:lpstr>Calibri</vt:lpstr>
      <vt:lpstr>Calibri Light</vt:lpstr>
      <vt:lpstr>Cambria Math</vt:lpstr>
      <vt:lpstr>Century Gothic</vt:lpstr>
      <vt:lpstr>Courier New</vt:lpstr>
      <vt:lpstr>Palatino Linotype</vt:lpstr>
      <vt:lpstr>Symbol</vt:lpstr>
      <vt:lpstr>Times</vt:lpstr>
      <vt:lpstr>Times New Roman</vt:lpstr>
      <vt:lpstr>Wingdings</vt:lpstr>
      <vt:lpstr>8_Office テーマ</vt:lpstr>
      <vt:lpstr>5_Office テーマ</vt:lpstr>
      <vt:lpstr>エグゼクティブ</vt:lpstr>
      <vt:lpstr>1_エグゼクティブ</vt:lpstr>
      <vt:lpstr>2_エグゼクティブ</vt:lpstr>
      <vt:lpstr>3_エグゼクティブ</vt:lpstr>
      <vt:lpstr>9_エグゼクティブ</vt:lpstr>
      <vt:lpstr>10_エグゼクティブ</vt:lpstr>
      <vt:lpstr>11_エグゼクティブ</vt:lpstr>
      <vt:lpstr>13_エグゼクティブ</vt:lpstr>
      <vt:lpstr>20_エグゼクティブ</vt:lpstr>
      <vt:lpstr>22_エグゼクティブ</vt:lpstr>
      <vt:lpstr>23_エグゼクティブ</vt:lpstr>
      <vt:lpstr>24_エグゼクティブ</vt:lpstr>
      <vt:lpstr>25_エグゼクティブ</vt:lpstr>
      <vt:lpstr>26_エグゼクティブ</vt:lpstr>
      <vt:lpstr>5_エグゼクティブ</vt:lpstr>
      <vt:lpstr>Office テーマ</vt:lpstr>
      <vt:lpstr>6_Office テーマ</vt:lpstr>
      <vt:lpstr>7_エグゼクティブ</vt:lpstr>
      <vt:lpstr>4_エグゼクティブ</vt:lpstr>
      <vt:lpstr>12_エグゼクティブ</vt:lpstr>
      <vt:lpstr>6_エグゼクティブ</vt:lpstr>
      <vt:lpstr>8_エグゼクティブ</vt:lpstr>
      <vt:lpstr>Office 佈景主題</vt:lpstr>
      <vt:lpstr>Equation</vt:lpstr>
      <vt:lpstr>数式</vt:lpstr>
      <vt:lpstr>PowerPoint プレゼンテーション</vt:lpstr>
      <vt:lpstr>How Hadrons are formed?</vt:lpstr>
      <vt:lpstr>Composite Quasi-Particle</vt:lpstr>
      <vt:lpstr>      What we can learn  from               baryons with heavy flavors</vt:lpstr>
      <vt:lpstr>Schematic Level Structure of Heavy Baryons</vt:lpstr>
      <vt:lpstr>Lambda Baryons (P-wave)</vt:lpstr>
      <vt:lpstr>Lambda Baryons (P-wave)</vt:lpstr>
      <vt:lpstr>Lambda Baryons (P-wave)</vt:lpstr>
      <vt:lpstr>PowerPoint プレゼンテーション</vt:lpstr>
      <vt:lpstr>CHARM Spectrometer Design</vt:lpstr>
      <vt:lpstr>Charmed Baryon Spectroscopy Using Missing Mass Techniques</vt:lpstr>
      <vt:lpstr>PowerPoint プレゼンテーション</vt:lpstr>
      <vt:lpstr>PowerPoint プレゼンテーション</vt:lpstr>
      <vt:lpstr>Yc* Decays (sim.)</vt:lpstr>
      <vt:lpstr>Level Structure of double-Q baryons</vt:lpstr>
      <vt:lpstr>Xi Baryons</vt:lpstr>
      <vt:lpstr>Double Strange Baryon Spectroscopy Using Missing Mass Techniques</vt:lpstr>
      <vt:lpstr>Little is known for X </vt:lpstr>
      <vt:lpstr>Summary</vt:lpstr>
      <vt:lpstr>Backup slide</vt:lpstr>
      <vt:lpstr>Collaboration</vt:lpstr>
      <vt:lpstr>Next Term Plan at RCNP</vt:lpstr>
      <vt:lpstr>Lambda Baryons (P-wave)</vt:lpstr>
      <vt:lpstr>Designed Spectrometer</vt:lpstr>
      <vt:lpstr>R&amp;D for Key Devices</vt:lpstr>
      <vt:lpstr>RICH: Design</vt:lpstr>
      <vt:lpstr>RICH: Test Exp. at Tohoku/ELPH</vt:lpstr>
      <vt:lpstr>Fiber Tracker</vt:lpstr>
      <vt:lpstr>High-speed DAQ system</vt:lpstr>
      <vt:lpstr>High-speed DAQ system</vt:lpstr>
      <vt:lpstr>X Baryon Spectroscopy w/ the High-p Secondary Beam</vt:lpstr>
      <vt:lpstr> 〖P_c (4380),P_c (4450)〗_</vt:lpstr>
      <vt:lpstr>PowerPoint プレゼンテーション</vt:lpstr>
      <vt:lpstr>Lambda Baryons (P-wave)</vt:lpstr>
      <vt:lpstr>Strange Baryon Spectroscopy Using Missing Mass Techniques</vt:lpstr>
      <vt:lpstr>L(1405)</vt:lpstr>
      <vt:lpstr>Quark counting rule in hadron reactions</vt:lpstr>
      <vt:lpstr>High-speed DAQ system</vt:lpstr>
      <vt:lpstr>High-speed DAQ system</vt:lpstr>
      <vt:lpstr>Decay Properties</vt:lpstr>
      <vt:lpstr>Strategy</vt:lpstr>
      <vt:lpstr>Populated states via p(p-,K*0)X</vt:lpstr>
      <vt:lpstr>Hyperon production via p(p-,K*0)X</vt:lpstr>
      <vt:lpstr>Hyperon production via p(p-,K*0)X</vt:lpstr>
      <vt:lpstr>Hyperon production via p(p-,K*0)X</vt:lpstr>
      <vt:lpstr>Hyperon Production (Fitting Results)</vt:lpstr>
      <vt:lpstr>Decay mode: G (NK)/G (pS)</vt:lpstr>
      <vt:lpstr>Decay mode: G (NK)/G (pS)</vt:lpstr>
      <vt:lpstr>Baryon spectroscopy in different flavors</vt:lpstr>
      <vt:lpstr>Peak fitting for p(p+,K*+)S*+ </vt:lpstr>
      <vt:lpstr>Expected Yield</vt:lpstr>
      <vt:lpstr>PowerPoint プレゼンテーション</vt:lpstr>
      <vt:lpstr>PowerPoint プレゼンテーション</vt:lpstr>
      <vt:lpstr>Basic performances</vt:lpstr>
      <vt:lpstr>Backup slides for estimation of the production Cross Section</vt:lpstr>
      <vt:lpstr>Calculated production rates (revised)</vt:lpstr>
      <vt:lpstr>Populated states: (p-,K*0)</vt:lpstr>
      <vt:lpstr>Production Rate</vt:lpstr>
      <vt:lpstr>Production Cross Section</vt:lpstr>
      <vt:lpstr>Comment on the Coupling Constant</vt:lpstr>
      <vt:lpstr>Comparison in strange sector</vt:lpstr>
      <vt:lpstr>Backup slides for the BG studies</vt:lpstr>
      <vt:lpstr>Considered BG for BG reduction</vt:lpstr>
      <vt:lpstr>Main background</vt:lpstr>
      <vt:lpstr>String model for JAM</vt:lpstr>
      <vt:lpstr>JAM simulation check</vt:lpstr>
      <vt:lpstr>JAM simulation check: M(K+ p-)</vt:lpstr>
      <vt:lpstr>Backup slides for the BG reduction</vt:lpstr>
      <vt:lpstr>Background reduction</vt:lpstr>
      <vt:lpstr>Background reduction</vt:lpstr>
      <vt:lpstr>S/N ratio</vt:lpstr>
      <vt:lpstr>D0, D*- spectrum</vt:lpstr>
      <vt:lpstr>D0, D*- spectrum</vt:lpstr>
      <vt:lpstr>D0, D*- spectrum</vt:lpstr>
      <vt:lpstr>Decay measurement</vt:lpstr>
      <vt:lpstr>Decay measurement</vt:lpstr>
      <vt:lpstr>Decay missing mass spectrum: SUM</vt:lpstr>
      <vt:lpstr>Study condition</vt:lpstr>
      <vt:lpstr>Comments</vt:lpstr>
      <vt:lpstr>“Schematic” Level Structure of Heavy Baryons</vt:lpstr>
      <vt:lpstr>“Schematic” Level Structure of Heavy Baryons</vt:lpstr>
      <vt:lpstr>Baryon spectroscopy in different flavors</vt:lpstr>
      <vt:lpstr>Level structure (Exp.)</vt:lpstr>
      <vt:lpstr>PowerPoint プレゼンテーション</vt:lpstr>
      <vt:lpstr>Y* production and decay channels</vt:lpstr>
      <vt:lpstr>Simulation conditions</vt:lpstr>
      <vt:lpstr>Acceptance</vt:lpstr>
      <vt:lpstr>PowerPoint プレゼンテーション</vt:lpstr>
      <vt:lpstr>PowerPoint プレゼンテーション</vt:lpstr>
      <vt:lpstr>Signal responses</vt:lpstr>
      <vt:lpstr>Peaking background</vt:lpstr>
      <vt:lpstr>Peaking background</vt:lpstr>
      <vt:lpstr>Invariant mass spectrum</vt:lpstr>
      <vt:lpstr>Decay missing mass: K*0 channel (L*)</vt:lpstr>
      <vt:lpstr>Summary</vt:lpstr>
      <vt:lpstr>Trigger</vt:lpstr>
      <vt:lpstr>DAQ for charm experiment</vt:lpstr>
      <vt:lpstr>Trigger rate estimation for charm</vt:lpstr>
      <vt:lpstr>Trigger Rate and Yield Estimations</vt:lpstr>
      <vt:lpstr>How to check trigger system</vt:lpstr>
      <vt:lpstr>Backup slides for  Spectroscopy of QQq system</vt:lpstr>
      <vt:lpstr>qQQ Baryon spectroscopy</vt:lpstr>
      <vt:lpstr>Structure and Decay Partial Width</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supi</dc:title>
  <dc:creator>野海博之</dc:creator>
  <cp:lastModifiedBy>野海博之</cp:lastModifiedBy>
  <cp:revision>883</cp:revision>
  <cp:lastPrinted>2014-04-29T04:35:29Z</cp:lastPrinted>
  <dcterms:created xsi:type="dcterms:W3CDTF">2014-02-07T00:17:03Z</dcterms:created>
  <dcterms:modified xsi:type="dcterms:W3CDTF">2015-09-14T17:42:57Z</dcterms:modified>
</cp:coreProperties>
</file>