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89" r:id="rId10"/>
    <p:sldId id="287" r:id="rId11"/>
    <p:sldId id="288" r:id="rId12"/>
    <p:sldId id="264" r:id="rId13"/>
    <p:sldId id="265" r:id="rId14"/>
    <p:sldId id="290" r:id="rId15"/>
    <p:sldId id="266" r:id="rId16"/>
    <p:sldId id="267" r:id="rId17"/>
    <p:sldId id="268" r:id="rId18"/>
    <p:sldId id="270" r:id="rId19"/>
    <p:sldId id="296" r:id="rId20"/>
    <p:sldId id="297" r:id="rId21"/>
    <p:sldId id="299" r:id="rId22"/>
    <p:sldId id="298" r:id="rId23"/>
    <p:sldId id="300" r:id="rId24"/>
    <p:sldId id="271" r:id="rId25"/>
    <p:sldId id="291" r:id="rId26"/>
    <p:sldId id="292" r:id="rId27"/>
    <p:sldId id="293" r:id="rId28"/>
    <p:sldId id="294" r:id="rId29"/>
    <p:sldId id="272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4" r:id="rId39"/>
    <p:sldId id="285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0" autoAdjust="0"/>
  </p:normalViewPr>
  <p:slideViewPr>
    <p:cSldViewPr snapToGrid="0" snapToObjects="1">
      <p:cViewPr varScale="1">
        <p:scale>
          <a:sx n="100" d="100"/>
          <a:sy n="100" d="100"/>
        </p:scale>
        <p:origin x="-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wmf"/><Relationship Id="rId11" Type="http://schemas.openxmlformats.org/officeDocument/2006/relationships/image" Target="../media/image24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C3FE-1DCA-E247-870F-FB9CAC115238}" type="datetimeFigureOut">
              <a:rPr lang="en-US" smtClean="0"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973A-D00B-AF43-A803-9D808DD52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0542-1E4C-5E43-ADC6-24A9066DB566}" type="datetimeFigureOut">
              <a:rPr lang="en-US" smtClean="0"/>
              <a:t>2/23/11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B30E-E0F5-C343-97A0-5FD88355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4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4923" y="6275668"/>
            <a:ext cx="1028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6353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4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wmf"/><Relationship Id="rId3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21" Type="http://schemas.openxmlformats.org/officeDocument/2006/relationships/image" Target="../media/image58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21" Type="http://schemas.openxmlformats.org/officeDocument/2006/relationships/image" Target="../media/image58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2171701"/>
          </a:xfrm>
        </p:spPr>
        <p:txBody>
          <a:bodyPr/>
          <a:lstStyle/>
          <a:p>
            <a:r>
              <a:rPr lang="en-US" dirty="0"/>
              <a:t>Spectroscopy: </a:t>
            </a:r>
            <a:r>
              <a:rPr lang="en-US" dirty="0" smtClean="0"/>
              <a:t>Experimental Status </a:t>
            </a:r>
            <a:r>
              <a:rPr lang="en-US" dirty="0"/>
              <a:t>and </a:t>
            </a:r>
            <a:r>
              <a:rPr lang="en-US" dirty="0" smtClean="0"/>
              <a:t>Prospects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784600"/>
            <a:ext cx="6498159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Curtis A. Meyer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Carnegie Mellon University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5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1915334" cy="587862"/>
          </a:xfrm>
        </p:spPr>
        <p:txBody>
          <a:bodyPr/>
          <a:lstStyle/>
          <a:p>
            <a:r>
              <a:rPr lang="en-US" sz="3200" b="1" dirty="0" smtClean="0"/>
              <a:t>Analysis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6" y="3060700"/>
            <a:ext cx="13208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73" y="3060700"/>
            <a:ext cx="13589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035300"/>
            <a:ext cx="13335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82" y="3035300"/>
            <a:ext cx="13335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21" y="3035300"/>
            <a:ext cx="18796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449" y="695438"/>
            <a:ext cx="8328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PWA coupling data from many channels together into a single analysis.  Includes cross section, beam asymmetries, target asymmetries, recoil asymmetries, double-polarization observables and data to resolve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isospin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contributions.  Data are not sufficient to converge to a unique solution.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1915334" cy="587862"/>
          </a:xfrm>
        </p:spPr>
        <p:txBody>
          <a:bodyPr/>
          <a:lstStyle/>
          <a:p>
            <a:r>
              <a:rPr lang="en-US" sz="3200" b="1" dirty="0" smtClean="0"/>
              <a:t>Analysis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06" y="3060700"/>
            <a:ext cx="13208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73" y="3060700"/>
            <a:ext cx="13589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035300"/>
            <a:ext cx="13335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682" y="3035300"/>
            <a:ext cx="1333500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21" y="3035300"/>
            <a:ext cx="18796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449" y="695438"/>
            <a:ext cx="8328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PWA coupling data from many channels together into a single analysis.  Includes cross section, beam asymmetries, target asymmetries, recoil asymmetries, double-polarization observables and data to resolve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isospin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contributions.  Data are not sufficient to converge to a unique solution.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14373" y="4421699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5473" y="4734641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55473" y="4399706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9094" y="3981459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61083" y="3275002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9600" y="4734641"/>
            <a:ext cx="1547679" cy="593315"/>
          </a:xfrm>
          <a:prstGeom prst="ellipse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31921" y="3980784"/>
            <a:ext cx="1547679" cy="5933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1153" y="134596"/>
            <a:ext cx="581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Baryons from this Analysis.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D4C98-6396-8F42-94D7-B1DAFD431988}" type="slidenum">
              <a:rPr lang="en-US"/>
              <a:pPr/>
              <a:t>12</a:t>
            </a:fld>
            <a:endParaRPr lang="en-US"/>
          </a:p>
        </p:txBody>
      </p:sp>
      <p:pic>
        <p:nvPicPr>
          <p:cNvPr id="88068" name="Picture 4" descr="yields_3-5+_with_err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438150"/>
            <a:ext cx="4324350" cy="2562225"/>
          </a:xfrm>
          <a:prstGeom prst="rect">
            <a:avLst/>
          </a:prstGeom>
          <a:noFill/>
        </p:spPr>
      </p:pic>
      <p:pic>
        <p:nvPicPr>
          <p:cNvPr id="88069" name="Picture 5" descr="dphase_3-5+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3055938"/>
            <a:ext cx="4324350" cy="2562225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1"/>
            <a:ext cx="3886689" cy="660400"/>
          </a:xfrm>
        </p:spPr>
        <p:txBody>
          <a:bodyPr/>
          <a:lstStyle/>
          <a:p>
            <a:r>
              <a:rPr lang="en-US" sz="3200" b="1" dirty="0" smtClean="0"/>
              <a:t>CLAS PWA </a:t>
            </a:r>
            <a:r>
              <a:rPr lang="en-US" sz="3200" b="1" dirty="0"/>
              <a:t>Results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39700" y="752475"/>
            <a:ext cx="43656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Fit showing three amplitudes.</a:t>
            </a:r>
          </a:p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(3/2)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 D</a:t>
            </a:r>
            <a:r>
              <a:rPr lang="en-US" baseline="-25000">
                <a:solidFill>
                  <a:srgbClr val="CC0000"/>
                </a:solidFill>
              </a:rPr>
              <a:t>13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CC0000"/>
                </a:solidFill>
              </a:rPr>
              <a:t>(5/2)</a:t>
            </a:r>
            <a:r>
              <a:rPr lang="en-US" baseline="30000">
                <a:solidFill>
                  <a:srgbClr val="CC0000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 F</a:t>
            </a:r>
            <a:r>
              <a:rPr lang="en-US" baseline="-25000">
                <a:solidFill>
                  <a:srgbClr val="CC0000"/>
                </a:solidFill>
              </a:rPr>
              <a:t>15</a:t>
            </a:r>
            <a:endParaRPr lang="en-US">
              <a:solidFill>
                <a:srgbClr val="CC0000"/>
              </a:solidFill>
            </a:endParaRPr>
          </a:p>
          <a:p>
            <a:r>
              <a:rPr lang="en-US">
                <a:solidFill>
                  <a:srgbClr val="CC0000"/>
                </a:solidFill>
              </a:rPr>
              <a:t>t-channel 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2146300" y="1568450"/>
            <a:ext cx="236855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2079625" y="2203450"/>
            <a:ext cx="2444750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 rot="20940000">
            <a:off x="2101850" y="1311275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Intensities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 rot="2220000">
            <a:off x="1687513" y="3071813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Phase Difference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38113" y="3622675"/>
            <a:ext cx="3130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Strong evidence for:</a:t>
            </a:r>
          </a:p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(3/2)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N(1700) ***</a:t>
            </a:r>
          </a:p>
          <a:p>
            <a:r>
              <a:rPr lang="en-US">
                <a:solidFill>
                  <a:srgbClr val="CC0000"/>
                </a:solidFill>
              </a:rPr>
              <a:t>(5/2)</a:t>
            </a:r>
            <a:r>
              <a:rPr lang="en-US" baseline="30000">
                <a:solidFill>
                  <a:srgbClr val="CC0000"/>
                </a:solidFill>
              </a:rPr>
              <a:t>+</a:t>
            </a:r>
            <a:r>
              <a:rPr lang="en-US">
                <a:solidFill>
                  <a:srgbClr val="CC0000"/>
                </a:solidFill>
              </a:rPr>
              <a:t> N(1680) ****</a:t>
            </a:r>
          </a:p>
          <a:p>
            <a:r>
              <a:rPr lang="en-US">
                <a:solidFill>
                  <a:srgbClr val="CC0000"/>
                </a:solidFill>
              </a:rPr>
              <a:t>(7/2)</a:t>
            </a:r>
            <a:r>
              <a:rPr lang="en-US" baseline="30000">
                <a:solidFill>
                  <a:srgbClr val="CC0000"/>
                </a:solidFill>
              </a:rPr>
              <a:t>-</a:t>
            </a:r>
            <a:r>
              <a:rPr lang="en-US">
                <a:solidFill>
                  <a:srgbClr val="CC0000"/>
                </a:solidFill>
              </a:rPr>
              <a:t> N(2190) ****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664200" y="0"/>
            <a:ext cx="1403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latin typeface="cmmi10" pitchFamily="34" charset="0"/>
              </a:rPr>
              <a:t>γp→ωp</a:t>
            </a:r>
            <a:endParaRPr lang="en-US" sz="2800" dirty="0"/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0" y="1238199"/>
            <a:ext cx="1916113" cy="6937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0" y="3052763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Not Expected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1146175" y="2079625"/>
            <a:ext cx="57150" cy="9620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3050" y="5845175"/>
            <a:ext cx="598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The strong signals are well known states!</a:t>
            </a:r>
          </a:p>
        </p:txBody>
      </p:sp>
    </p:spTree>
    <p:extLst>
      <p:ext uri="{BB962C8B-B14F-4D97-AF65-F5344CB8AC3E}">
        <p14:creationId xmlns:p14="http://schemas.microsoft.com/office/powerpoint/2010/main" val="279180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EB75-5042-6841-ACCD-81D25C3E072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4078288" y="828675"/>
            <a:ext cx="4700587" cy="4613275"/>
            <a:chOff x="2799" y="503"/>
            <a:chExt cx="2961" cy="2906"/>
          </a:xfrm>
        </p:grpSpPr>
        <p:pic>
          <p:nvPicPr>
            <p:cNvPr id="129029" name="Picture 5" descr="decay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2" y="514"/>
              <a:ext cx="2528" cy="2895"/>
            </a:xfrm>
            <a:prstGeom prst="rect">
              <a:avLst/>
            </a:prstGeom>
            <a:noFill/>
          </p:spPr>
        </p:pic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2799" y="503"/>
              <a:ext cx="449" cy="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(7/2)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endParaRPr lang="en-US" sz="1500">
                <a:solidFill>
                  <a:srgbClr val="003300"/>
                </a:solidFill>
              </a:endParaRPr>
            </a:p>
          </p:txBody>
        </p:sp>
      </p:grpSp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095750" cy="989013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What is seen?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73050" y="1571625"/>
            <a:ext cx="3130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Strong evidence for:</a:t>
            </a:r>
          </a:p>
          <a:p>
            <a:endParaRPr lang="en-US" dirty="0"/>
          </a:p>
          <a:p>
            <a:r>
              <a:rPr lang="en-US" dirty="0">
                <a:solidFill>
                  <a:srgbClr val="CC0000"/>
                </a:solidFill>
              </a:rPr>
              <a:t>(3/2)</a:t>
            </a:r>
            <a:r>
              <a:rPr lang="en-US" baseline="30000" dirty="0">
                <a:solidFill>
                  <a:srgbClr val="CC0000"/>
                </a:solidFill>
              </a:rPr>
              <a:t>-</a:t>
            </a:r>
            <a:r>
              <a:rPr lang="en-US" dirty="0">
                <a:solidFill>
                  <a:srgbClr val="CC0000"/>
                </a:solidFill>
              </a:rPr>
              <a:t> N(1700) ***</a:t>
            </a:r>
          </a:p>
          <a:p>
            <a:r>
              <a:rPr lang="en-US" dirty="0">
                <a:solidFill>
                  <a:srgbClr val="CC0000"/>
                </a:solidFill>
              </a:rPr>
              <a:t>(5/2)</a:t>
            </a:r>
            <a:r>
              <a:rPr lang="en-US" baseline="30000" dirty="0">
                <a:solidFill>
                  <a:srgbClr val="CC0000"/>
                </a:solidFill>
              </a:rPr>
              <a:t>+</a:t>
            </a:r>
            <a:r>
              <a:rPr lang="en-US" dirty="0">
                <a:solidFill>
                  <a:srgbClr val="CC0000"/>
                </a:solidFill>
              </a:rPr>
              <a:t> N(1680) ****</a:t>
            </a:r>
          </a:p>
          <a:p>
            <a:r>
              <a:rPr lang="en-US" dirty="0">
                <a:solidFill>
                  <a:srgbClr val="CC0000"/>
                </a:solidFill>
              </a:rPr>
              <a:t>(7/2)</a:t>
            </a:r>
            <a:r>
              <a:rPr lang="en-US" baseline="30000" dirty="0">
                <a:solidFill>
                  <a:srgbClr val="CC0000"/>
                </a:solidFill>
              </a:rPr>
              <a:t>-</a:t>
            </a:r>
            <a:r>
              <a:rPr lang="en-US" dirty="0">
                <a:solidFill>
                  <a:srgbClr val="CC0000"/>
                </a:solidFill>
              </a:rPr>
              <a:t> N(2190) ****</a:t>
            </a: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V="1">
            <a:off x="3195638" y="1703388"/>
            <a:ext cx="933450" cy="7699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3302000" y="2830513"/>
            <a:ext cx="836613" cy="1270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3195638" y="3233738"/>
            <a:ext cx="990600" cy="27336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4124325" y="5718175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(7/2)</a:t>
            </a:r>
            <a:r>
              <a:rPr lang="en-US" sz="2000" baseline="30000"/>
              <a:t>-</a:t>
            </a:r>
            <a:r>
              <a:rPr lang="en-US" sz="2000"/>
              <a:t> G</a:t>
            </a:r>
            <a:r>
              <a:rPr lang="en-US" sz="2000" baseline="-25000"/>
              <a:t>17</a:t>
            </a:r>
            <a:r>
              <a:rPr lang="en-US" sz="2000"/>
              <a:t>(2190) ****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331788" y="3597759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Hints?</a:t>
            </a:r>
          </a:p>
        </p:txBody>
      </p:sp>
      <p:sp>
        <p:nvSpPr>
          <p:cNvPr id="129041" name="AutoShape 17"/>
          <p:cNvSpPr>
            <a:spLocks/>
          </p:cNvSpPr>
          <p:nvPr/>
        </p:nvSpPr>
        <p:spPr bwMode="auto">
          <a:xfrm>
            <a:off x="4040188" y="3167063"/>
            <a:ext cx="88900" cy="750887"/>
          </a:xfrm>
          <a:prstGeom prst="leftBrace">
            <a:avLst>
              <a:gd name="adj1" fmla="val 70387"/>
              <a:gd name="adj2" fmla="val 50000"/>
            </a:avLst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535043" y="3533913"/>
            <a:ext cx="2385392" cy="309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98173" y="4152348"/>
            <a:ext cx="290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Evidence for: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(5/2)</a:t>
            </a:r>
            <a:r>
              <a:rPr lang="en-US" baseline="30000" dirty="0" smtClean="0">
                <a:solidFill>
                  <a:srgbClr val="CC0000"/>
                </a:solidFill>
              </a:rPr>
              <a:t>+</a:t>
            </a:r>
            <a:r>
              <a:rPr lang="en-US" dirty="0" smtClean="0">
                <a:solidFill>
                  <a:srgbClr val="CC0000"/>
                </a:solidFill>
              </a:rPr>
              <a:t> N(2000)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059043" y="4439478"/>
            <a:ext cx="1027044" cy="231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485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09176"/>
            <a:ext cx="3832225" cy="590924"/>
          </a:xfrm>
        </p:spPr>
        <p:txBody>
          <a:bodyPr/>
          <a:lstStyle/>
          <a:p>
            <a:r>
              <a:rPr lang="en-US" sz="3200" b="1" dirty="0" smtClean="0"/>
              <a:t>Baryon Summary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" y="1435100"/>
            <a:ext cx="7731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 lot of work currently underway to add new data using polarized targets.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Analysis efforts are taking advantage of large data sets.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Starting to see results on missing baryons, but more work is still required.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2B87-FD79-0346-82CA-C63E7DA39726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8100" y="203200"/>
            <a:ext cx="2578100" cy="558800"/>
          </a:xfrm>
        </p:spPr>
        <p:txBody>
          <a:bodyPr/>
          <a:lstStyle/>
          <a:p>
            <a:r>
              <a:rPr lang="en-US" sz="3200" b="1" dirty="0" err="1"/>
              <a:t>Positronium</a:t>
            </a:r>
            <a:endParaRPr lang="en-US" sz="3200" b="1" dirty="0"/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760" y="1400"/>
            <a:chExt cx="1256" cy="518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824" y="152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760" y="1400"/>
              <a:ext cx="272" cy="518"/>
              <a:chOff x="760" y="1400"/>
              <a:chExt cx="272" cy="518"/>
            </a:xfrm>
          </p:grpSpPr>
          <p:sp>
            <p:nvSpPr>
              <p:cNvPr id="14341" name="Line 5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9" name="Oval 3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e</a:t>
                </a:r>
                <a:r>
                  <a:rPr lang="en-US" baseline="3000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744" y="1400"/>
              <a:ext cx="272" cy="518"/>
              <a:chOff x="1360" y="1416"/>
              <a:chExt cx="272" cy="518"/>
            </a:xfrm>
          </p:grpSpPr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0" name="Oval 4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e</a:t>
                </a:r>
                <a:r>
                  <a:rPr lang="en-US" baseline="30000">
                    <a:solidFill>
                      <a:srgbClr val="0000CC"/>
                    </a:solidFill>
                  </a:rPr>
                  <a:t>-</a:t>
                </a:r>
              </a:p>
            </p:txBody>
          </p:sp>
        </p:grp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304" y="186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352" y="152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87325" y="1417638"/>
            <a:ext cx="301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Spin:  </a:t>
            </a:r>
            <a:r>
              <a:rPr lang="en-US">
                <a:solidFill>
                  <a:srgbClr val="CC0066"/>
                </a:solidFill>
              </a:rPr>
              <a:t>S=S</a:t>
            </a:r>
            <a:r>
              <a:rPr lang="en-US" baseline="-25000">
                <a:solidFill>
                  <a:srgbClr val="CC0066"/>
                </a:solidFill>
              </a:rPr>
              <a:t>1</a:t>
            </a:r>
            <a:r>
              <a:rPr lang="en-US">
                <a:solidFill>
                  <a:srgbClr val="CC0066"/>
                </a:solidFill>
              </a:rPr>
              <a:t>+S</a:t>
            </a:r>
            <a:r>
              <a:rPr lang="en-US" baseline="-25000">
                <a:solidFill>
                  <a:srgbClr val="CC0066"/>
                </a:solidFill>
              </a:rPr>
              <a:t>2</a:t>
            </a:r>
            <a:r>
              <a:rPr lang="en-US">
                <a:solidFill>
                  <a:srgbClr val="CC0066"/>
                </a:solidFill>
              </a:rPr>
              <a:t>=(0,1)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77800" y="1925638"/>
            <a:ext cx="549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Orbital Angular Momentum: </a:t>
            </a:r>
            <a:r>
              <a:rPr lang="en-US">
                <a:solidFill>
                  <a:srgbClr val="CC0066"/>
                </a:solidFill>
              </a:rPr>
              <a:t>L=0,1,2,…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6225" y="4313238"/>
            <a:ext cx="3611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Reflection in a mirror</a:t>
            </a:r>
            <a:r>
              <a:rPr lang="en-US"/>
              <a:t>:   </a:t>
            </a:r>
          </a:p>
          <a:p>
            <a:r>
              <a:rPr lang="en-US"/>
              <a:t>     Parity: </a:t>
            </a:r>
            <a:r>
              <a:rPr lang="en-US">
                <a:solidFill>
                  <a:srgbClr val="CC0066"/>
                </a:solidFill>
              </a:rPr>
              <a:t>P=-(-1)</a:t>
            </a:r>
            <a:r>
              <a:rPr lang="en-US" baseline="30000">
                <a:solidFill>
                  <a:srgbClr val="CC0066"/>
                </a:solidFill>
              </a:rPr>
              <a:t>(L)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38125" y="2471738"/>
            <a:ext cx="512603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Total Spin: </a:t>
            </a:r>
            <a:r>
              <a:rPr lang="en-US">
                <a:solidFill>
                  <a:srgbClr val="CC0066"/>
                </a:solidFill>
              </a:rPr>
              <a:t>J=L+S   </a:t>
            </a:r>
          </a:p>
          <a:p>
            <a:r>
              <a:rPr lang="en-US">
                <a:solidFill>
                  <a:srgbClr val="CC0066"/>
                </a:solidFill>
              </a:rPr>
              <a:t>L=0, S=0 : J=0    </a:t>
            </a:r>
            <a:r>
              <a:rPr lang="en-US">
                <a:solidFill>
                  <a:srgbClr val="006699"/>
                </a:solidFill>
              </a:rPr>
              <a:t>L=0, S=1 : J=1</a:t>
            </a:r>
          </a:p>
          <a:p>
            <a:r>
              <a:rPr lang="en-US">
                <a:solidFill>
                  <a:srgbClr val="CC0066"/>
                </a:solidFill>
              </a:rPr>
              <a:t>L=1 , S=0 : J=1    </a:t>
            </a:r>
            <a:r>
              <a:rPr lang="en-US">
                <a:solidFill>
                  <a:srgbClr val="006699"/>
                </a:solidFill>
              </a:rPr>
              <a:t>L=1,  S=1 : J=0,1,2</a:t>
            </a:r>
          </a:p>
          <a:p>
            <a:r>
              <a:rPr lang="en-US">
                <a:solidFill>
                  <a:srgbClr val="CC0066"/>
                </a:solidFill>
              </a:rPr>
              <a:t>    </a:t>
            </a:r>
            <a:r>
              <a:rPr lang="en-US" sz="3200">
                <a:solidFill>
                  <a:srgbClr val="CC0066"/>
                </a:solidFill>
              </a:rPr>
              <a:t>…</a:t>
            </a:r>
            <a:r>
              <a:rPr lang="en-US">
                <a:solidFill>
                  <a:srgbClr val="CC0066"/>
                </a:solidFill>
              </a:rPr>
              <a:t>                          </a:t>
            </a:r>
            <a:r>
              <a:rPr lang="en-US" sz="3200">
                <a:solidFill>
                  <a:srgbClr val="006699"/>
                </a:solidFill>
              </a:rPr>
              <a:t>…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035425" y="4325938"/>
            <a:ext cx="4425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     Particle&lt;-&gt;Antiparticle</a:t>
            </a:r>
            <a:r>
              <a:rPr lang="en-US"/>
              <a:t>: </a:t>
            </a:r>
          </a:p>
          <a:p>
            <a:r>
              <a:rPr lang="en-US"/>
              <a:t>Charge Conjugation: </a:t>
            </a:r>
            <a:r>
              <a:rPr lang="en-US">
                <a:solidFill>
                  <a:srgbClr val="CC0066"/>
                </a:solidFill>
              </a:rPr>
              <a:t>C=(-1)</a:t>
            </a:r>
            <a:r>
              <a:rPr lang="en-US" baseline="30000">
                <a:solidFill>
                  <a:srgbClr val="CC0066"/>
                </a:solidFill>
              </a:rPr>
              <a:t>(L+S)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77825" y="5494338"/>
            <a:ext cx="6661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Notation:   J</a:t>
            </a:r>
            <a:r>
              <a:rPr lang="en-US" baseline="30000"/>
              <a:t>(PC) </a:t>
            </a:r>
            <a:r>
              <a:rPr lang="en-US"/>
              <a:t>        </a:t>
            </a:r>
            <a:r>
              <a:rPr lang="en-US">
                <a:solidFill>
                  <a:srgbClr val="CC0066"/>
                </a:solidFill>
              </a:rPr>
              <a:t>0</a:t>
            </a:r>
            <a:r>
              <a:rPr lang="en-US" baseline="30000">
                <a:solidFill>
                  <a:srgbClr val="CC0066"/>
                </a:solidFill>
              </a:rPr>
              <a:t>-+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--</a:t>
            </a:r>
            <a:r>
              <a:rPr lang="en-US">
                <a:solidFill>
                  <a:srgbClr val="CC0066"/>
                </a:solidFill>
              </a:rPr>
              <a:t>,  1</a:t>
            </a:r>
            <a:r>
              <a:rPr lang="en-US" baseline="30000">
                <a:solidFill>
                  <a:srgbClr val="CC0066"/>
                </a:solidFill>
              </a:rPr>
              <a:t>+-</a:t>
            </a:r>
            <a:r>
              <a:rPr lang="en-US">
                <a:solidFill>
                  <a:srgbClr val="CC0066"/>
                </a:solidFill>
              </a:rPr>
              <a:t>,  0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1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>
                <a:solidFill>
                  <a:srgbClr val="CC0066"/>
                </a:solidFill>
              </a:rPr>
              <a:t>,  2</a:t>
            </a:r>
            <a:r>
              <a:rPr lang="en-US" baseline="30000">
                <a:solidFill>
                  <a:srgbClr val="CC0066"/>
                </a:solidFill>
              </a:rPr>
              <a:t>++</a:t>
            </a:r>
            <a:r>
              <a:rPr lang="en-US"/>
              <a:t> </a:t>
            </a:r>
          </a:p>
          <a:p>
            <a:r>
              <a:rPr lang="en-US"/>
              <a:t>                 </a:t>
            </a:r>
            <a:r>
              <a:rPr lang="en-US" baseline="30000"/>
              <a:t>(2S+1)</a:t>
            </a:r>
            <a:r>
              <a:rPr lang="en-US"/>
              <a:t>L</a:t>
            </a:r>
            <a:r>
              <a:rPr lang="en-US" baseline="-25000"/>
              <a:t>J       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S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0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1</a:t>
            </a:r>
            <a:r>
              <a:rPr lang="en-US">
                <a:solidFill>
                  <a:srgbClr val="0000CC"/>
                </a:solidFill>
              </a:rPr>
              <a:t>, </a:t>
            </a:r>
            <a:r>
              <a:rPr lang="en-US" baseline="30000">
                <a:solidFill>
                  <a:srgbClr val="0000CC"/>
                </a:solidFill>
              </a:rPr>
              <a:t>3</a:t>
            </a:r>
            <a:r>
              <a:rPr lang="en-US">
                <a:solidFill>
                  <a:srgbClr val="0000CC"/>
                </a:solidFill>
              </a:rPr>
              <a:t>P</a:t>
            </a:r>
            <a:r>
              <a:rPr lang="en-US" baseline="-25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,…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5425" y="165100"/>
            <a:ext cx="32778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Spectroscopy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A probe of QED</a:t>
            </a:r>
          </a:p>
        </p:txBody>
      </p:sp>
    </p:spTree>
    <p:extLst>
      <p:ext uri="{BB962C8B-B14F-4D97-AF65-F5344CB8AC3E}">
        <p14:creationId xmlns:p14="http://schemas.microsoft.com/office/powerpoint/2010/main" val="261688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47FE-1D26-4944-B5B9-73C4A1BE55A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5470" name="Group 110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Rectangle 8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71" name="Group 111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Rectangle 11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Rectangle 11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Rectangle 12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Rectangle 12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86" name="Group 126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Rectangle 129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Rectangle 131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Rectangle 134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Rectangle 136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Rectangle 137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01" name="Group 141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5502" name="Rectangle 142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Rectangle 146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Rectangle 147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Rectangle 149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Rectangle 152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Rectangle 154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Rectangle 155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5369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440" name="Group 80"/>
          <p:cNvGrpSpPr>
            <a:grpSpLocks/>
          </p:cNvGrpSpPr>
          <p:nvPr/>
        </p:nvGrpSpPr>
        <p:grpSpPr bwMode="auto">
          <a:xfrm>
            <a:off x="136525" y="2030413"/>
            <a:ext cx="3629026" cy="4303712"/>
            <a:chOff x="329" y="744"/>
            <a:chExt cx="2286" cy="2711"/>
          </a:xfrm>
        </p:grpSpPr>
        <p:grpSp>
          <p:nvGrpSpPr>
            <p:cNvPr id="15404" name="Group 44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5375" name="Rectangle 15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Rectangle 18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Rectangle 19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Rectangle 20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Rectangle 21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Rectangle 22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Rectangle 23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4" name="Rectangle 24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Rectangle 25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7" name="Rectangle 27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8" name="Rectangle 28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9" name="Rectangle 29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5" name="Text Box 35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5397" name="Text Box 37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8" name="Text Box 38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5400" name="Text Box 40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2" name="Text Box 42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5403" name="Text Box 43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2223" y="2995"/>
              <a:ext cx="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solidFill>
                    <a:srgbClr val="9966FF"/>
                  </a:solidFill>
                </a:rPr>
                <a:t>S=1</a:t>
              </a:r>
            </a:p>
            <a:p>
              <a:r>
                <a:rPr lang="en-US" sz="1800" b="1" dirty="0">
                  <a:solidFill>
                    <a:srgbClr val="969696"/>
                  </a:solidFill>
                </a:rPr>
                <a:t>S=0</a:t>
              </a:r>
              <a:endParaRPr lang="en-US" sz="1800" b="1" dirty="0">
                <a:solidFill>
                  <a:srgbClr val="9966FF"/>
                </a:solidFill>
              </a:endParaRP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5516" name="Text Box 156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grpSp>
        <p:nvGrpSpPr>
          <p:cNvPr id="15532" name="Group 172"/>
          <p:cNvGrpSpPr>
            <a:grpSpLocks/>
          </p:cNvGrpSpPr>
          <p:nvPr/>
        </p:nvGrpSpPr>
        <p:grpSpPr bwMode="auto">
          <a:xfrm>
            <a:off x="4221163" y="1868488"/>
            <a:ext cx="3875087" cy="1271587"/>
            <a:chOff x="2659" y="1177"/>
            <a:chExt cx="2441" cy="801"/>
          </a:xfrm>
        </p:grpSpPr>
        <p:sp>
          <p:nvSpPr>
            <p:cNvPr id="15517" name="Text Box 157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D60093"/>
                  </a:solidFill>
                </a:rPr>
                <a:t>Consider the three lightest quarks</a:t>
              </a:r>
            </a:p>
          </p:txBody>
        </p:sp>
        <p:graphicFrame>
          <p:nvGraphicFramePr>
            <p:cNvPr id="15518" name="Object 158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" name="Equation" r:id="rId3" imgW="660240" imgH="291960" progId="Equation.3">
                    <p:embed/>
                  </p:oleObj>
                </mc:Choice>
                <mc:Fallback>
                  <p:oleObj name="Equation" r:id="rId3" imgW="660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2" y="1454"/>
                          <a:ext cx="581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19" name="Object 159"/>
            <p:cNvGraphicFramePr>
              <a:graphicFrameLocks noChangeAspect="1"/>
            </p:cNvGraphicFramePr>
            <p:nvPr/>
          </p:nvGraphicFramePr>
          <p:xfrm>
            <a:off x="2659" y="1711"/>
            <a:ext cx="597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" name="Equation" r:id="rId5" imgW="711000" imgH="317160" progId="Equation.3">
                    <p:embed/>
                  </p:oleObj>
                </mc:Choice>
                <mc:Fallback>
                  <p:oleObj name="Equation" r:id="rId5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9" y="1711"/>
                          <a:ext cx="597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20" name="AutoShape 160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Text Box 161"/>
            <p:cNvSpPr txBox="1">
              <a:spLocks noChangeArrowheads="1"/>
            </p:cNvSpPr>
            <p:nvPr/>
          </p:nvSpPr>
          <p:spPr bwMode="auto">
            <a:xfrm>
              <a:off x="3517" y="1583"/>
              <a:ext cx="1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9 Combinations</a:t>
              </a:r>
            </a:p>
          </p:txBody>
        </p:sp>
      </p:grpSp>
      <p:grpSp>
        <p:nvGrpSpPr>
          <p:cNvPr id="15531" name="Group 171"/>
          <p:cNvGrpSpPr>
            <a:grpSpLocks/>
          </p:cNvGrpSpPr>
          <p:nvPr/>
        </p:nvGrpSpPr>
        <p:grpSpPr bwMode="auto">
          <a:xfrm>
            <a:off x="3765550" y="3683000"/>
            <a:ext cx="5035550" cy="2554288"/>
            <a:chOff x="2372" y="2320"/>
            <a:chExt cx="3172" cy="1609"/>
          </a:xfrm>
        </p:grpSpPr>
        <p:graphicFrame>
          <p:nvGraphicFramePr>
            <p:cNvPr id="15522" name="Object 162"/>
            <p:cNvGraphicFramePr>
              <a:graphicFrameLocks noChangeAspect="1"/>
            </p:cNvGraphicFramePr>
            <p:nvPr/>
          </p:nvGraphicFramePr>
          <p:xfrm>
            <a:off x="3428" y="2560"/>
            <a:ext cx="1088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8" name="Equation" r:id="rId7" imgW="1434960" imgH="622080" progId="Equation.3">
                    <p:embed/>
                  </p:oleObj>
                </mc:Choice>
                <mc:Fallback>
                  <p:oleObj name="Equation" r:id="rId7" imgW="143496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" y="2560"/>
                          <a:ext cx="1088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3" name="Object 163"/>
            <p:cNvGraphicFramePr>
              <a:graphicFrameLocks noChangeAspect="1"/>
            </p:cNvGraphicFramePr>
            <p:nvPr/>
          </p:nvGraphicFramePr>
          <p:xfrm>
            <a:off x="2372" y="3455"/>
            <a:ext cx="1480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" name="Equation" r:id="rId9" imgW="1942920" imgH="622080" progId="Equation.3">
                    <p:embed/>
                  </p:oleObj>
                </mc:Choice>
                <mc:Fallback>
                  <p:oleObj name="Equation" r:id="rId9" imgW="19429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3455"/>
                          <a:ext cx="1480" cy="4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4" name="Object 164"/>
            <p:cNvGraphicFramePr>
              <a:graphicFrameLocks noChangeAspect="1"/>
            </p:cNvGraphicFramePr>
            <p:nvPr/>
          </p:nvGraphicFramePr>
          <p:xfrm>
            <a:off x="3960" y="3455"/>
            <a:ext cx="1584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" name="Equation" r:id="rId11" imgW="2082600" imgH="622080" progId="Equation.3">
                    <p:embed/>
                  </p:oleObj>
                </mc:Choice>
                <mc:Fallback>
                  <p:oleObj name="Equation" r:id="rId11" imgW="208260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0" y="3455"/>
                          <a:ext cx="1584" cy="4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5" name="Object 165"/>
            <p:cNvGraphicFramePr>
              <a:graphicFrameLocks noChangeAspect="1"/>
            </p:cNvGraphicFramePr>
            <p:nvPr/>
          </p:nvGraphicFramePr>
          <p:xfrm>
            <a:off x="4752" y="2655"/>
            <a:ext cx="24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" name="Equation" r:id="rId13" imgW="330120" imgH="279360" progId="Equation.3">
                    <p:embed/>
                  </p:oleObj>
                </mc:Choice>
                <mc:Fallback>
                  <p:oleObj name="Equation" r:id="rId13" imgW="330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2655"/>
                          <a:ext cx="248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6" name="Object 166"/>
            <p:cNvGraphicFramePr>
              <a:graphicFrameLocks noChangeAspect="1"/>
            </p:cNvGraphicFramePr>
            <p:nvPr/>
          </p:nvGraphicFramePr>
          <p:xfrm>
            <a:off x="2904" y="2671"/>
            <a:ext cx="25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" name="Equation" r:id="rId15" imgW="330120" imgH="253800" progId="Equation.3">
                    <p:embed/>
                  </p:oleObj>
                </mc:Choice>
                <mc:Fallback>
                  <p:oleObj name="Equation" r:id="rId15" imgW="3301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4" y="2671"/>
                          <a:ext cx="253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7" name="Object 167"/>
            <p:cNvGraphicFramePr>
              <a:graphicFrameLocks noChangeAspect="1"/>
            </p:cNvGraphicFramePr>
            <p:nvPr/>
          </p:nvGraphicFramePr>
          <p:xfrm>
            <a:off x="4512" y="2320"/>
            <a:ext cx="213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" name="Equation" r:id="rId17" imgW="279360" imgH="215640" progId="Equation.3">
                    <p:embed/>
                  </p:oleObj>
                </mc:Choice>
                <mc:Fallback>
                  <p:oleObj name="Equation" r:id="rId17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320"/>
                          <a:ext cx="213" cy="1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8" name="Object 168"/>
            <p:cNvGraphicFramePr>
              <a:graphicFrameLocks noChangeAspect="1"/>
            </p:cNvGraphicFramePr>
            <p:nvPr/>
          </p:nvGraphicFramePr>
          <p:xfrm>
            <a:off x="3244" y="2320"/>
            <a:ext cx="25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" name="Equation" r:id="rId19" imgW="291960" imgH="253800" progId="Equation.3">
                    <p:embed/>
                  </p:oleObj>
                </mc:Choice>
                <mc:Fallback>
                  <p:oleObj name="Equation" r:id="rId19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2320"/>
                          <a:ext cx="253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29" name="Object 169"/>
            <p:cNvGraphicFramePr>
              <a:graphicFrameLocks noChangeAspect="1"/>
            </p:cNvGraphicFramePr>
            <p:nvPr/>
          </p:nvGraphicFramePr>
          <p:xfrm>
            <a:off x="4512" y="3144"/>
            <a:ext cx="23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5" name="Equation" r:id="rId21" imgW="304560" imgH="215640" progId="Equation.3">
                    <p:embed/>
                  </p:oleObj>
                </mc:Choice>
                <mc:Fallback>
                  <p:oleObj name="Equation" r:id="rId21" imgW="304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144"/>
                          <a:ext cx="230" cy="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30" name="Object 170"/>
            <p:cNvGraphicFramePr>
              <a:graphicFrameLocks noChangeAspect="1"/>
            </p:cNvGraphicFramePr>
            <p:nvPr/>
          </p:nvGraphicFramePr>
          <p:xfrm>
            <a:off x="3244" y="3113"/>
            <a:ext cx="242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6" name="Equation" r:id="rId23" imgW="317160" imgH="279360" progId="Equation.3">
                    <p:embed/>
                  </p:oleObj>
                </mc:Choice>
                <mc:Fallback>
                  <p:oleObj name="Equation" r:id="rId23" imgW="3171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3113"/>
                          <a:ext cx="242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533" name="Text Box 173"/>
          <p:cNvSpPr txBox="1">
            <a:spLocks noChangeArrowheads="1"/>
          </p:cNvSpPr>
          <p:nvPr/>
        </p:nvSpPr>
        <p:spPr bwMode="auto">
          <a:xfrm rot="-2573388">
            <a:off x="1063625" y="1462088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CC0066"/>
                </a:solidFill>
              </a:rPr>
              <a:t>radial </a:t>
            </a:r>
          </a:p>
        </p:txBody>
      </p:sp>
      <p:sp>
        <p:nvSpPr>
          <p:cNvPr id="15534" name="Rectangle 174"/>
          <p:cNvSpPr>
            <a:spLocks noChangeArrowheads="1"/>
          </p:cNvSpPr>
          <p:nvPr/>
        </p:nvSpPr>
        <p:spPr bwMode="auto">
          <a:xfrm>
            <a:off x="0" y="73025"/>
            <a:ext cx="386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and QCD</a:t>
            </a:r>
          </a:p>
        </p:txBody>
      </p:sp>
      <p:sp>
        <p:nvSpPr>
          <p:cNvPr id="134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8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BBB1-ED7D-6F43-A440-FB8B14CF45A7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1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7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31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4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8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3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solidFill>
                  <a:srgbClr val="3366CC"/>
                </a:solidFill>
              </a:rPr>
              <a:t>Quarkonium</a:t>
            </a:r>
            <a:endParaRPr lang="en-US" sz="3200" b="1" dirty="0">
              <a:solidFill>
                <a:srgbClr val="3366CC"/>
              </a:solidFill>
            </a:endParaRPr>
          </a:p>
        </p:txBody>
      </p:sp>
      <p:grpSp>
        <p:nvGrpSpPr>
          <p:cNvPr id="16447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16448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449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16450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1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16452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16453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136525" y="2030413"/>
            <a:ext cx="2247901" cy="4303712"/>
            <a:chOff x="329" y="744"/>
            <a:chExt cx="1416" cy="2711"/>
          </a:xfrm>
        </p:grpSpPr>
        <p:grpSp>
          <p:nvGrpSpPr>
            <p:cNvPr id="16460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16461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2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3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4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5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7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9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1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2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3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4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5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76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79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0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1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16482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3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4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16485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6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7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16488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16490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16511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806450"/>
            <a:ext cx="1609725" cy="44450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Mesons</a:t>
            </a:r>
          </a:p>
        </p:txBody>
      </p:sp>
      <p:graphicFrame>
        <p:nvGraphicFramePr>
          <p:cNvPr id="16513" name="Object 129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152280" imgH="317160" progId="Equation.3">
                  <p:embed/>
                </p:oleObj>
              </mc:Choice>
              <mc:Fallback>
                <p:oleObj name="Equation" r:id="rId3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70250"/>
                        <a:ext cx="152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4" name="Text Box 130"/>
          <p:cNvSpPr txBox="1">
            <a:spLocks noChangeArrowheads="1"/>
          </p:cNvSpPr>
          <p:nvPr/>
        </p:nvSpPr>
        <p:spPr bwMode="auto">
          <a:xfrm>
            <a:off x="3549650" y="585946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5" name="Text Box 131"/>
          <p:cNvSpPr txBox="1">
            <a:spLocks noChangeArrowheads="1"/>
          </p:cNvSpPr>
          <p:nvPr/>
        </p:nvSpPr>
        <p:spPr bwMode="auto">
          <a:xfrm>
            <a:off x="3549650" y="53721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16" name="Text Box 132"/>
          <p:cNvSpPr txBox="1">
            <a:spLocks noChangeArrowheads="1"/>
          </p:cNvSpPr>
          <p:nvPr/>
        </p:nvSpPr>
        <p:spPr bwMode="auto">
          <a:xfrm>
            <a:off x="3657600" y="4632325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b,K,h,h’</a:t>
            </a:r>
          </a:p>
        </p:txBody>
      </p: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3657600" y="4140200"/>
            <a:ext cx="114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a,K,f,f’</a:t>
            </a: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3549650" y="3440113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p</a:t>
            </a:r>
            <a:r>
              <a:rPr lang="en-US"/>
              <a:t>,K,</a:t>
            </a:r>
            <a:r>
              <a:rPr lang="en-US">
                <a:latin typeface="Symbol" charset="2"/>
              </a:rPr>
              <a:t>h</a:t>
            </a:r>
            <a:r>
              <a:rPr lang="en-US"/>
              <a:t>,</a:t>
            </a:r>
            <a:r>
              <a:rPr lang="en-US">
                <a:latin typeface="Symbol" charset="2"/>
              </a:rPr>
              <a:t>h</a:t>
            </a:r>
            <a:r>
              <a:rPr lang="en-US"/>
              <a:t>’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3549650" y="28702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r</a:t>
            </a:r>
            <a:r>
              <a:rPr lang="en-US"/>
              <a:t>,K*,</a:t>
            </a:r>
            <a:r>
              <a:rPr lang="en-US">
                <a:latin typeface="Symbol" charset="2"/>
              </a:rPr>
              <a:t>w</a:t>
            </a:r>
            <a:r>
              <a:rPr lang="en-US"/>
              <a:t>,</a:t>
            </a:r>
            <a:r>
              <a:rPr lang="en-US">
                <a:latin typeface="Symbol" charset="2"/>
              </a:rPr>
              <a:t>f</a:t>
            </a:r>
          </a:p>
        </p:txBody>
      </p:sp>
      <p:sp>
        <p:nvSpPr>
          <p:cNvPr id="16520" name="AutoShape 136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1" name="Text Box 137"/>
          <p:cNvSpPr txBox="1">
            <a:spLocks noChangeArrowheads="1"/>
          </p:cNvSpPr>
          <p:nvPr/>
        </p:nvSpPr>
        <p:spPr bwMode="auto">
          <a:xfrm>
            <a:off x="5524500" y="2846388"/>
            <a:ext cx="335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Mesons come in </a:t>
            </a:r>
          </a:p>
          <a:p>
            <a:r>
              <a:rPr lang="en-US">
                <a:solidFill>
                  <a:srgbClr val="CC0066"/>
                </a:solidFill>
              </a:rPr>
              <a:t>Nonets of the same</a:t>
            </a:r>
          </a:p>
          <a:p>
            <a:r>
              <a:rPr lang="en-US">
                <a:solidFill>
                  <a:srgbClr val="CC0066"/>
                </a:solidFill>
              </a:rPr>
              <a:t>J</a:t>
            </a:r>
            <a:r>
              <a:rPr lang="en-US" baseline="30000">
                <a:solidFill>
                  <a:srgbClr val="CC0066"/>
                </a:solidFill>
              </a:rPr>
              <a:t>PC</a:t>
            </a:r>
            <a:r>
              <a:rPr lang="en-US">
                <a:solidFill>
                  <a:srgbClr val="CC0066"/>
                </a:solidFill>
              </a:rPr>
              <a:t> Quantum Numbers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>
            <a:off x="5516563" y="4772025"/>
            <a:ext cx="3363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SU(3) is broken</a:t>
            </a:r>
          </a:p>
          <a:p>
            <a:r>
              <a:rPr lang="en-US">
                <a:solidFill>
                  <a:srgbClr val="0000FF"/>
                </a:solidFill>
              </a:rPr>
              <a:t>Last two members mix</a:t>
            </a: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 QCD</a:t>
            </a:r>
          </a:p>
        </p:txBody>
      </p:sp>
      <p:sp>
        <p:nvSpPr>
          <p:cNvPr id="125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A9F0-0C26-CD46-84F7-1F374975A0D4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012950" y="1511300"/>
            <a:ext cx="1130300" cy="4178300"/>
            <a:chOff x="3720" y="1296"/>
            <a:chExt cx="712" cy="2632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819275" y="1663700"/>
            <a:ext cx="1130300" cy="4178300"/>
            <a:chOff x="3720" y="1296"/>
            <a:chExt cx="712" cy="2632"/>
          </a:xfrm>
        </p:grpSpPr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590675" y="1789113"/>
            <a:ext cx="1130300" cy="4178300"/>
            <a:chOff x="3720" y="1296"/>
            <a:chExt cx="712" cy="2632"/>
          </a:xfrm>
        </p:grpSpPr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1414463" y="1898650"/>
            <a:ext cx="1130300" cy="4178300"/>
            <a:chOff x="3720" y="1296"/>
            <a:chExt cx="712" cy="2632"/>
          </a:xfrm>
        </p:grpSpPr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3720" y="362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3720" y="3144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720" y="251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3720" y="377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3720" y="2992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720" y="236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720" y="3296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3720" y="284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3720" y="220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3720" y="205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3720" y="1752"/>
              <a:ext cx="712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3720" y="1448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3720" y="1600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3720" y="1296"/>
              <a:ext cx="712" cy="15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3366CC"/>
                </a:solidFill>
              </a:rPr>
              <a:t>Quarkonium</a:t>
            </a:r>
          </a:p>
        </p:txBody>
      </p:sp>
      <p:grpSp>
        <p:nvGrpSpPr>
          <p:cNvPr id="29759" name="Group 63"/>
          <p:cNvGrpSpPr>
            <a:grpSpLocks/>
          </p:cNvGrpSpPr>
          <p:nvPr/>
        </p:nvGrpSpPr>
        <p:grpSpPr bwMode="auto">
          <a:xfrm>
            <a:off x="6604000" y="825500"/>
            <a:ext cx="1993900" cy="822325"/>
            <a:chOff x="4160" y="520"/>
            <a:chExt cx="1256" cy="518"/>
          </a:xfrm>
        </p:grpSpPr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61" name="Group 6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29762" name="Line 6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3" name="Oval 6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29764" name="Group 6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29765" name="Line 6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6" name="Oval 7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8" name="Line 7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9" name="Line 7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136525" y="2030413"/>
            <a:ext cx="2247900" cy="4303712"/>
            <a:chOff x="329" y="744"/>
            <a:chExt cx="1416" cy="2711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702" y="744"/>
              <a:ext cx="1043" cy="2711"/>
              <a:chOff x="181" y="1272"/>
              <a:chExt cx="1043" cy="2711"/>
            </a:xfrm>
          </p:grpSpPr>
          <p:sp>
            <p:nvSpPr>
              <p:cNvPr id="29773" name="Rectangle 77"/>
              <p:cNvSpPr>
                <a:spLocks noChangeArrowheads="1"/>
              </p:cNvSpPr>
              <p:nvPr/>
            </p:nvSpPr>
            <p:spPr bwMode="auto">
              <a:xfrm>
                <a:off x="512" y="360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512" y="3120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512" y="248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/>
            </p:nvSpPr>
            <p:spPr bwMode="auto">
              <a:xfrm>
                <a:off x="512" y="375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7" name="Rectangle 81"/>
              <p:cNvSpPr>
                <a:spLocks noChangeArrowheads="1"/>
              </p:cNvSpPr>
              <p:nvPr/>
            </p:nvSpPr>
            <p:spPr bwMode="auto">
              <a:xfrm>
                <a:off x="512" y="2968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/>
            </p:nvSpPr>
            <p:spPr bwMode="auto">
              <a:xfrm>
                <a:off x="512" y="233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/>
            </p:nvSpPr>
            <p:spPr bwMode="auto">
              <a:xfrm>
                <a:off x="512" y="3272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/>
            </p:nvSpPr>
            <p:spPr bwMode="auto">
              <a:xfrm>
                <a:off x="512" y="281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/>
            </p:nvSpPr>
            <p:spPr bwMode="auto">
              <a:xfrm>
                <a:off x="512" y="218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/>
            </p:nvSpPr>
            <p:spPr bwMode="auto">
              <a:xfrm>
                <a:off x="512" y="203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512" y="1728"/>
                <a:ext cx="712" cy="15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512" y="1424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/>
            </p:nvSpPr>
            <p:spPr bwMode="auto">
              <a:xfrm>
                <a:off x="512" y="1576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/>
            </p:nvSpPr>
            <p:spPr bwMode="auto">
              <a:xfrm>
                <a:off x="512" y="1272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7" name="Text Box 91"/>
              <p:cNvSpPr txBox="1">
                <a:spLocks noChangeArrowheads="1"/>
              </p:cNvSpPr>
              <p:nvPr/>
            </p:nvSpPr>
            <p:spPr bwMode="auto">
              <a:xfrm>
                <a:off x="222" y="3752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216" y="3261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+-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222" y="3568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216" y="310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0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216" y="2968"/>
                <a:ext cx="2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2" name="Text Box 96"/>
              <p:cNvSpPr txBox="1">
                <a:spLocks noChangeArrowheads="1"/>
              </p:cNvSpPr>
              <p:nvPr/>
            </p:nvSpPr>
            <p:spPr bwMode="auto">
              <a:xfrm>
                <a:off x="193" y="281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3" name="Text Box 97"/>
              <p:cNvSpPr txBox="1">
                <a:spLocks noChangeArrowheads="1"/>
              </p:cNvSpPr>
              <p:nvPr/>
            </p:nvSpPr>
            <p:spPr bwMode="auto">
              <a:xfrm>
                <a:off x="193" y="2451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-+</a:t>
                </a:r>
              </a:p>
            </p:txBody>
          </p:sp>
          <p:sp>
            <p:nvSpPr>
              <p:cNvPr id="29794" name="Text Box 98"/>
              <p:cNvSpPr txBox="1">
                <a:spLocks noChangeArrowheads="1"/>
              </p:cNvSpPr>
              <p:nvPr/>
            </p:nvSpPr>
            <p:spPr bwMode="auto">
              <a:xfrm>
                <a:off x="216" y="2304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1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5" name="Text Box 99"/>
              <p:cNvSpPr txBox="1">
                <a:spLocks noChangeArrowheads="1"/>
              </p:cNvSpPr>
              <p:nvPr/>
            </p:nvSpPr>
            <p:spPr bwMode="auto">
              <a:xfrm>
                <a:off x="205" y="2141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6" name="Text Box 100"/>
              <p:cNvSpPr txBox="1">
                <a:spLocks noChangeArrowheads="1"/>
              </p:cNvSpPr>
              <p:nvPr/>
            </p:nvSpPr>
            <p:spPr bwMode="auto">
              <a:xfrm>
                <a:off x="216" y="20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--</a:t>
                </a: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193" y="1272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4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193" y="1576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2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799" name="Text Box 103"/>
              <p:cNvSpPr txBox="1">
                <a:spLocks noChangeArrowheads="1"/>
              </p:cNvSpPr>
              <p:nvPr/>
            </p:nvSpPr>
            <p:spPr bwMode="auto">
              <a:xfrm>
                <a:off x="181" y="1424"/>
                <a:ext cx="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++</a:t>
                </a:r>
              </a:p>
            </p:txBody>
          </p:sp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187" y="1728"/>
                <a:ext cx="2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/>
                  <a:t>3</a:t>
                </a:r>
                <a:r>
                  <a:rPr lang="en-US" sz="1800" baseline="30000"/>
                  <a:t>+-</a:t>
                </a:r>
              </a:p>
            </p:txBody>
          </p:sp>
        </p:grpSp>
        <p:sp>
          <p:nvSpPr>
            <p:cNvPr id="29802" name="Text Box 106"/>
            <p:cNvSpPr txBox="1">
              <a:spLocks noChangeArrowheads="1"/>
            </p:cNvSpPr>
            <p:nvPr/>
          </p:nvSpPr>
          <p:spPr bwMode="auto">
            <a:xfrm>
              <a:off x="329" y="314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L=0</a:t>
              </a: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329" y="2462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L=1</a:t>
              </a: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352" y="169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L=2</a:t>
              </a: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352" y="952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L=3</a:t>
              </a:r>
            </a:p>
          </p:txBody>
        </p:sp>
      </p:grp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308100" y="8382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Mesons</a:t>
            </a:r>
          </a:p>
        </p:txBody>
      </p:sp>
      <p:sp>
        <p:nvSpPr>
          <p:cNvPr id="29824" name="Text Box 128"/>
          <p:cNvSpPr txBox="1">
            <a:spLocks noChangeArrowheads="1"/>
          </p:cNvSpPr>
          <p:nvPr/>
        </p:nvSpPr>
        <p:spPr bwMode="auto">
          <a:xfrm>
            <a:off x="3870325" y="2560638"/>
            <a:ext cx="474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66"/>
                </a:solidFill>
              </a:rPr>
              <a:t>Allowed J</a:t>
            </a:r>
            <a:r>
              <a:rPr lang="en-US" b="1" baseline="30000">
                <a:solidFill>
                  <a:srgbClr val="CC0066"/>
                </a:solidFill>
              </a:rPr>
              <a:t>PC</a:t>
            </a:r>
            <a:r>
              <a:rPr lang="en-US" b="1">
                <a:solidFill>
                  <a:srgbClr val="CC0066"/>
                </a:solidFill>
              </a:rPr>
              <a:t> Quantum numbers:</a:t>
            </a:r>
          </a:p>
        </p:txBody>
      </p:sp>
      <p:sp>
        <p:nvSpPr>
          <p:cNvPr id="29825" name="Text Box 129"/>
          <p:cNvSpPr txBox="1">
            <a:spLocks noChangeArrowheads="1"/>
          </p:cNvSpPr>
          <p:nvPr/>
        </p:nvSpPr>
        <p:spPr bwMode="auto">
          <a:xfrm>
            <a:off x="3921125" y="3233738"/>
            <a:ext cx="178802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     </a:t>
            </a: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++ 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–-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baseline="30000" dirty="0">
                <a:solidFill>
                  <a:srgbClr val="0000FF"/>
                </a:solidFill>
              </a:rPr>
              <a:t>+- </a:t>
            </a:r>
          </a:p>
          <a:p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baseline="30000" dirty="0">
                <a:solidFill>
                  <a:srgbClr val="0000FF"/>
                </a:solidFill>
              </a:rPr>
              <a:t>++ </a:t>
            </a:r>
            <a:r>
              <a:rPr lang="en-US" b="1" dirty="0">
                <a:solidFill>
                  <a:srgbClr val="0000FF"/>
                </a:solidFill>
              </a:rPr>
              <a:t>       3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  <a:p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++  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b="1" baseline="30000" dirty="0">
                <a:solidFill>
                  <a:srgbClr val="0000FF"/>
                </a:solidFill>
              </a:rPr>
              <a:t>-+ </a:t>
            </a:r>
          </a:p>
          <a:p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--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++          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b="1" baseline="30000" dirty="0">
                <a:solidFill>
                  <a:srgbClr val="0000FF"/>
                </a:solidFill>
              </a:rPr>
              <a:t>+-</a:t>
            </a:r>
          </a:p>
        </p:txBody>
      </p:sp>
      <p:sp>
        <p:nvSpPr>
          <p:cNvPr id="29826" name="Text Box 130"/>
          <p:cNvSpPr txBox="1">
            <a:spLocks noChangeArrowheads="1"/>
          </p:cNvSpPr>
          <p:nvPr/>
        </p:nvSpPr>
        <p:spPr bwMode="auto">
          <a:xfrm>
            <a:off x="3921125" y="3217863"/>
            <a:ext cx="207476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baseline="30000" dirty="0">
                <a:solidFill>
                  <a:srgbClr val="FF0000"/>
                </a:solidFill>
              </a:rPr>
              <a:t>--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</a:rPr>
              <a:t>  0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2</a:t>
            </a:r>
            <a:r>
              <a:rPr lang="en-US" b="1" baseline="30000" dirty="0">
                <a:solidFill>
                  <a:srgbClr val="FF0000"/>
                </a:solidFill>
              </a:rPr>
              <a:t>+- 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  4</a:t>
            </a:r>
            <a:r>
              <a:rPr lang="en-US" b="1" baseline="30000" dirty="0">
                <a:solidFill>
                  <a:srgbClr val="FF0000"/>
                </a:solidFill>
              </a:rPr>
              <a:t>+-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 5</a:t>
            </a:r>
            <a:r>
              <a:rPr lang="en-US" b="1" baseline="30000" dirty="0">
                <a:solidFill>
                  <a:srgbClr val="FF0000"/>
                </a:solidFill>
              </a:rPr>
              <a:t>-+</a:t>
            </a:r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3832225" y="5481638"/>
            <a:ext cx="39449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Exotic Quantum Numbers</a:t>
            </a:r>
          </a:p>
          <a:p>
            <a:r>
              <a:rPr lang="en-US" sz="1800">
                <a:solidFill>
                  <a:srgbClr val="9966FF"/>
                </a:solidFill>
              </a:rPr>
              <a:t>non quark-antiquark description</a:t>
            </a:r>
          </a:p>
        </p:txBody>
      </p:sp>
      <p:sp>
        <p:nvSpPr>
          <p:cNvPr id="29828" name="Rectangle 132"/>
          <p:cNvSpPr>
            <a:spLocks noChangeArrowheads="1"/>
          </p:cNvSpPr>
          <p:nvPr/>
        </p:nvSpPr>
        <p:spPr bwMode="auto">
          <a:xfrm>
            <a:off x="0" y="73025"/>
            <a:ext cx="366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dirty="0">
                <a:solidFill>
                  <a:schemeClr val="bg2">
                    <a:lumMod val="50000"/>
                  </a:schemeClr>
                </a:solidFill>
              </a:rPr>
              <a:t>Spectroscopy an QCD</a:t>
            </a:r>
          </a:p>
        </p:txBody>
      </p: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3143251" y="5603875"/>
            <a:ext cx="62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9966FF"/>
                </a:solidFill>
              </a:rPr>
              <a:t>S=1</a:t>
            </a:r>
          </a:p>
          <a:p>
            <a:r>
              <a:rPr lang="en-US" sz="1800" b="1" dirty="0">
                <a:solidFill>
                  <a:srgbClr val="969696"/>
                </a:solidFill>
              </a:rPr>
              <a:t>S=0</a:t>
            </a:r>
            <a:endParaRPr lang="en-US" sz="18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utoUpdateAnimBg="0"/>
      <p:bldP spid="2982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29E98-DE7B-B344-8869-30D7C8BD4644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52400"/>
            <a:ext cx="7631206" cy="469900"/>
          </a:xfrm>
        </p:spPr>
        <p:txBody>
          <a:bodyPr/>
          <a:lstStyle/>
          <a:p>
            <a:r>
              <a:rPr lang="en-US" sz="3200" b="1" dirty="0"/>
              <a:t>Lattice QCD </a:t>
            </a:r>
            <a:r>
              <a:rPr lang="en-US" sz="3200" b="1" dirty="0" smtClean="0"/>
              <a:t>Glueball Predictions</a:t>
            </a:r>
            <a:endParaRPr lang="en-US" sz="3200" b="1" dirty="0"/>
          </a:p>
        </p:txBody>
      </p:sp>
      <p:pic>
        <p:nvPicPr>
          <p:cNvPr id="24579" name="Picture 3" descr="glue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312863"/>
            <a:ext cx="435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725" y="820738"/>
            <a:ext cx="48609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Gluons can bind to form </a:t>
            </a:r>
            <a:r>
              <a:rPr lang="en-US" dirty="0" err="1">
                <a:solidFill>
                  <a:srgbClr val="0000FF"/>
                </a:solidFill>
              </a:rPr>
              <a:t>glueballs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   </a:t>
            </a:r>
            <a:r>
              <a:rPr lang="en-US" dirty="0">
                <a:solidFill>
                  <a:srgbClr val="CC0066"/>
                </a:solidFill>
              </a:rPr>
              <a:t>EM analogue: massive globs</a:t>
            </a:r>
          </a:p>
          <a:p>
            <a:r>
              <a:rPr lang="en-US" dirty="0">
                <a:solidFill>
                  <a:srgbClr val="CC0066"/>
                </a:solidFill>
              </a:rPr>
              <a:t>   of pure light.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Lattice QCD predicts masses</a:t>
            </a:r>
          </a:p>
          <a:p>
            <a:r>
              <a:rPr lang="en-US" dirty="0">
                <a:solidFill>
                  <a:srgbClr val="CC0066"/>
                </a:solidFill>
              </a:rPr>
              <a:t>    The lightest </a:t>
            </a:r>
            <a:r>
              <a:rPr lang="en-US" dirty="0" err="1">
                <a:solidFill>
                  <a:srgbClr val="CC0066"/>
                </a:solidFill>
              </a:rPr>
              <a:t>glueballs</a:t>
            </a:r>
            <a:r>
              <a:rPr lang="en-US" dirty="0">
                <a:solidFill>
                  <a:srgbClr val="CC0066"/>
                </a:solidFill>
              </a:rPr>
              <a:t> have</a:t>
            </a:r>
          </a:p>
          <a:p>
            <a:r>
              <a:rPr lang="en-US" dirty="0">
                <a:solidFill>
                  <a:srgbClr val="CC0066"/>
                </a:solidFill>
              </a:rPr>
              <a:t>     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“</a:t>
            </a:r>
            <a:r>
              <a:rPr lang="en-US" dirty="0">
                <a:solidFill>
                  <a:srgbClr val="CC0066"/>
                </a:solidFill>
              </a:rPr>
              <a:t>normal</a:t>
            </a:r>
            <a:r>
              <a:rPr lang="ja-JP" altLang="en-US" dirty="0">
                <a:solidFill>
                  <a:srgbClr val="CC0066"/>
                </a:solidFill>
                <a:latin typeface="Arial"/>
              </a:rPr>
              <a:t>”</a:t>
            </a:r>
            <a:r>
              <a:rPr lang="en-US" dirty="0">
                <a:solidFill>
                  <a:srgbClr val="CC0066"/>
                </a:solidFill>
              </a:rPr>
              <a:t> quantum numbers.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Glueballs will Q.M. mix</a:t>
            </a:r>
          </a:p>
          <a:p>
            <a:r>
              <a:rPr lang="en-US" dirty="0">
                <a:solidFill>
                  <a:srgbClr val="CC0066"/>
                </a:solidFill>
              </a:rPr>
              <a:t>     The observed states will</a:t>
            </a:r>
          </a:p>
          <a:p>
            <a:r>
              <a:rPr lang="en-US" dirty="0">
                <a:solidFill>
                  <a:srgbClr val="CC0066"/>
                </a:solidFill>
              </a:rPr>
              <a:t>      be mixed with normal </a:t>
            </a:r>
          </a:p>
          <a:p>
            <a:r>
              <a:rPr lang="en-US" dirty="0">
                <a:solidFill>
                  <a:srgbClr val="CC0066"/>
                </a:solidFill>
              </a:rPr>
              <a:t>      mesons.</a:t>
            </a:r>
          </a:p>
          <a:p>
            <a:endParaRPr lang="en-US" dirty="0">
              <a:solidFill>
                <a:srgbClr val="CC0066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Strong experimental evidence </a:t>
            </a:r>
          </a:p>
          <a:p>
            <a:r>
              <a:rPr lang="en-US" dirty="0">
                <a:solidFill>
                  <a:schemeClr val="accent2"/>
                </a:solidFill>
              </a:rPr>
              <a:t>For the lightest state.</a:t>
            </a:r>
          </a:p>
        </p:txBody>
      </p:sp>
    </p:spTree>
    <p:extLst>
      <p:ext uri="{BB962C8B-B14F-4D97-AF65-F5344CB8AC3E}">
        <p14:creationId xmlns:p14="http://schemas.microsoft.com/office/powerpoint/2010/main" val="385488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2308225" cy="57822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63601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Baryons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Mesons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QCD Exotics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Glueballs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Hybrid Mesons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717F-F37A-864B-9E68-CA52FF4EF20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92088" y="1770063"/>
            <a:ext cx="7356475" cy="1236662"/>
            <a:chOff x="150" y="637"/>
            <a:chExt cx="4634" cy="779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336" y="1032"/>
              <a:ext cx="4384" cy="384"/>
            </a:xfrm>
            <a:prstGeom prst="rect">
              <a:avLst/>
            </a:prstGeom>
            <a:solidFill>
              <a:srgbClr val="99CCFF"/>
            </a:solidFill>
            <a:ln w="317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50" y="637"/>
              <a:ext cx="46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99FF"/>
                  </a:solidFill>
                </a:rPr>
                <a:t>Glueballs should decay in a flavor-blind fashion.</a:t>
              </a:r>
            </a:p>
          </p:txBody>
        </p:sp>
        <p:graphicFrame>
          <p:nvGraphicFramePr>
            <p:cNvPr id="52231" name="Object 7"/>
            <p:cNvGraphicFramePr>
              <a:graphicFrameLocks noChangeAspect="1"/>
            </p:cNvGraphicFramePr>
            <p:nvPr/>
          </p:nvGraphicFramePr>
          <p:xfrm>
            <a:off x="364" y="1060"/>
            <a:ext cx="4288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3" imgW="4254480" imgH="317160" progId="Equation.3">
                    <p:embed/>
                  </p:oleObj>
                </mc:Choice>
                <mc:Fallback>
                  <p:oleObj name="Equation" r:id="rId3" imgW="425448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1060"/>
                          <a:ext cx="4288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5499100" cy="622300"/>
          </a:xfrm>
        </p:spPr>
        <p:txBody>
          <a:bodyPr/>
          <a:lstStyle/>
          <a:p>
            <a:r>
              <a:rPr lang="en-US" sz="3200" b="1" dirty="0"/>
              <a:t>Identification of Glueballs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6063" y="844550"/>
            <a:ext cx="841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Lightest Glueball predicted near two states of same Q.N..</a:t>
            </a:r>
          </a:p>
          <a:p>
            <a:r>
              <a:rPr lang="en-US"/>
              <a:t>    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“</a:t>
            </a:r>
            <a:r>
              <a:rPr lang="en-US">
                <a:solidFill>
                  <a:srgbClr val="0000FF"/>
                </a:solidFill>
              </a:rPr>
              <a:t>Over population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”</a:t>
            </a:r>
            <a:r>
              <a:rPr lang="en-US">
                <a:solidFill>
                  <a:srgbClr val="0000FF"/>
                </a:solidFill>
              </a:rPr>
              <a:t> Predict 2, see 3 states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92100" y="3359150"/>
            <a:ext cx="7456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Production Mechanisms:</a:t>
            </a:r>
          </a:p>
          <a:p>
            <a:r>
              <a:rPr lang="en-US"/>
              <a:t>    </a:t>
            </a:r>
            <a:r>
              <a:rPr lang="en-US">
                <a:solidFill>
                  <a:srgbClr val="0000FF"/>
                </a:solidFill>
              </a:rPr>
              <a:t>Certain are expected to by Glue-rich, others are</a:t>
            </a:r>
          </a:p>
          <a:p>
            <a:r>
              <a:rPr lang="en-US">
                <a:solidFill>
                  <a:srgbClr val="0000FF"/>
                </a:solidFill>
              </a:rPr>
              <a:t>    Glue-poor. Where do you see them?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12775" y="456565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Proton-antiproton</a:t>
            </a:r>
          </a:p>
          <a:p>
            <a:r>
              <a:rPr lang="en-US"/>
              <a:t>Central Production</a:t>
            </a:r>
          </a:p>
          <a:p>
            <a:r>
              <a:rPr lang="en-US"/>
              <a:t>J/</a:t>
            </a:r>
            <a:r>
              <a:rPr lang="en-US">
                <a:latin typeface="Symbol" charset="0"/>
              </a:rPr>
              <a:t>y</a:t>
            </a:r>
            <a:r>
              <a:rPr lang="en-US"/>
              <a:t> decays</a:t>
            </a:r>
          </a:p>
        </p:txBody>
      </p:sp>
    </p:spTree>
    <p:extLst>
      <p:ext uri="{BB962C8B-B14F-4D97-AF65-F5344CB8AC3E}">
        <p14:creationId xmlns:p14="http://schemas.microsoft.com/office/powerpoint/2010/main" val="39775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6FC8-D858-134E-AB9A-1991FFD713A4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65100" y="190500"/>
            <a:ext cx="480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Experimental Evidence</a:t>
            </a:r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304800" y="876300"/>
            <a:ext cx="2794000" cy="2832100"/>
            <a:chOff x="456" y="592"/>
            <a:chExt cx="1760" cy="1784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56" y="592"/>
              <a:ext cx="1760" cy="1784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0" name="Picture 12" descr="3pi0c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691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778625" y="2540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b="1">
              <a:solidFill>
                <a:srgbClr val="CC0066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717925" y="1163638"/>
            <a:ext cx="418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Scalar (0</a:t>
            </a:r>
            <a:r>
              <a:rPr lang="en-US" baseline="30000">
                <a:solidFill>
                  <a:schemeClr val="accent2"/>
                </a:solidFill>
              </a:rPr>
              <a:t>++</a:t>
            </a:r>
            <a:r>
              <a:rPr lang="en-US">
                <a:solidFill>
                  <a:schemeClr val="accent2"/>
                </a:solidFill>
              </a:rPr>
              <a:t>) Glueball and two</a:t>
            </a:r>
          </a:p>
          <a:p>
            <a:r>
              <a:rPr lang="en-US">
                <a:solidFill>
                  <a:schemeClr val="accent2"/>
                </a:solidFill>
              </a:rPr>
              <a:t>nearby mesons are mixed.</a:t>
            </a:r>
          </a:p>
        </p:txBody>
      </p:sp>
      <p:grpSp>
        <p:nvGrpSpPr>
          <p:cNvPr id="37907" name="Group 19"/>
          <p:cNvGrpSpPr>
            <a:grpSpLocks/>
          </p:cNvGrpSpPr>
          <p:nvPr/>
        </p:nvGrpSpPr>
        <p:grpSpPr bwMode="auto">
          <a:xfrm>
            <a:off x="5219700" y="1841500"/>
            <a:ext cx="3662363" cy="3048000"/>
            <a:chOff x="152" y="2264"/>
            <a:chExt cx="2307" cy="1920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768" y="2376"/>
              <a:ext cx="648" cy="179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2" y="2376"/>
              <a:ext cx="600" cy="178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792" y="2368"/>
              <a:ext cx="952" cy="181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776" y="2368"/>
              <a:ext cx="0" cy="18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806" y="3967"/>
              <a:ext cx="4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808" y="269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(1500)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808" y="3030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(1370)</a:t>
              </a: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808" y="2366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f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(1710)</a:t>
              </a: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280" y="4040"/>
              <a:ext cx="448" cy="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36" y="2920"/>
              <a:ext cx="424" cy="5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12" y="2736"/>
              <a:ext cx="448" cy="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1320" y="2376"/>
              <a:ext cx="4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48" y="3958"/>
              <a:ext cx="4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(980)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93" y="2838"/>
              <a:ext cx="5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a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(1450)</a:t>
              </a: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1664" y="226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2224" y="2264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 flipH="1">
              <a:off x="1912" y="2632"/>
              <a:ext cx="3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801" y="2846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K*</a:t>
              </a:r>
              <a:r>
                <a:rPr lang="en-US" sz="1600" baseline="-25000">
                  <a:solidFill>
                    <a:srgbClr val="A50021"/>
                  </a:solidFill>
                  <a:latin typeface="Times New Roman" charset="0"/>
                </a:rPr>
                <a:t>0</a:t>
              </a:r>
              <a:r>
                <a:rPr lang="en-US" sz="1600">
                  <a:solidFill>
                    <a:srgbClr val="A50021"/>
                  </a:solidFill>
                  <a:latin typeface="Times New Roman" charset="0"/>
                </a:rPr>
                <a:t>(1430)</a:t>
              </a:r>
            </a:p>
          </p:txBody>
        </p:sp>
      </p:grpSp>
      <p:grpSp>
        <p:nvGrpSpPr>
          <p:cNvPr id="37932" name="Group 44"/>
          <p:cNvGrpSpPr>
            <a:grpSpLocks/>
          </p:cNvGrpSpPr>
          <p:nvPr/>
        </p:nvGrpSpPr>
        <p:grpSpPr bwMode="auto">
          <a:xfrm>
            <a:off x="304800" y="3911600"/>
            <a:ext cx="4114800" cy="2336800"/>
            <a:chOff x="192" y="2464"/>
            <a:chExt cx="2592" cy="1472"/>
          </a:xfrm>
        </p:grpSpPr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192" y="2464"/>
              <a:ext cx="2592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7" name="Picture 39" descr="glue_m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" y="2531"/>
              <a:ext cx="1359" cy="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29" name="AutoShape 41"/>
            <p:cNvSpPr>
              <a:spLocks/>
            </p:cNvSpPr>
            <p:nvPr/>
          </p:nvSpPr>
          <p:spPr bwMode="auto">
            <a:xfrm>
              <a:off x="1704" y="2528"/>
              <a:ext cx="184" cy="1352"/>
            </a:xfrm>
            <a:prstGeom prst="rightBrace">
              <a:avLst>
                <a:gd name="adj1" fmla="val 61232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902" y="2749"/>
              <a:ext cx="83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66"/>
                  </a:solidFill>
                </a:rPr>
                <a:t>Glueball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 spread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over 3</a:t>
              </a:r>
            </a:p>
            <a:p>
              <a:r>
                <a:rPr lang="en-US" b="1">
                  <a:solidFill>
                    <a:srgbClr val="CC0066"/>
                  </a:solidFill>
                </a:rPr>
                <a:t>mesons</a:t>
              </a:r>
            </a:p>
          </p:txBody>
        </p:sp>
      </p:grp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4848225" y="5454650"/>
            <a:ext cx="3806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Are there other </a:t>
            </a:r>
            <a:r>
              <a:rPr lang="en-US" sz="2200" b="1" dirty="0" err="1">
                <a:solidFill>
                  <a:srgbClr val="0000FF"/>
                </a:solidFill>
              </a:rPr>
              <a:t>glueballs</a:t>
            </a:r>
            <a:r>
              <a:rPr lang="en-US" sz="22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493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44-E070-4243-A702-1F5EA4B1E04E}" type="slidenum">
              <a:rPr lang="en-US"/>
              <a:pPr/>
              <a:t>22</a:t>
            </a:fld>
            <a:endParaRPr lang="en-US"/>
          </a:p>
        </p:txBody>
      </p:sp>
      <p:pic>
        <p:nvPicPr>
          <p:cNvPr id="55301" name="Picture 5" descr="fraction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fraction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raction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157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0" y="1905000"/>
            <a:ext cx="2960688" cy="1020763"/>
            <a:chOff x="0" y="701"/>
            <a:chExt cx="1865" cy="643"/>
          </a:xfrm>
        </p:grpSpPr>
        <p:grpSp>
          <p:nvGrpSpPr>
            <p:cNvPr id="55305" name="Group 9"/>
            <p:cNvGrpSpPr>
              <a:grpSpLocks noChangeAspect="1"/>
            </p:cNvGrpSpPr>
            <p:nvPr/>
          </p:nvGrpSpPr>
          <p:grpSpPr bwMode="auto">
            <a:xfrm>
              <a:off x="336" y="768"/>
              <a:ext cx="489" cy="171"/>
              <a:chOff x="103" y="527"/>
              <a:chExt cx="820" cy="286"/>
            </a:xfrm>
          </p:grpSpPr>
          <p:sp>
            <p:nvSpPr>
              <p:cNvPr id="55306" name="Freeform 1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08" name="Group 12"/>
            <p:cNvGrpSpPr>
              <a:grpSpLocks noChangeAspect="1"/>
            </p:cNvGrpSpPr>
            <p:nvPr/>
          </p:nvGrpSpPr>
          <p:grpSpPr bwMode="auto">
            <a:xfrm>
              <a:off x="336" y="1056"/>
              <a:ext cx="489" cy="171"/>
              <a:chOff x="103" y="527"/>
              <a:chExt cx="820" cy="286"/>
            </a:xfrm>
          </p:grpSpPr>
          <p:sp>
            <p:nvSpPr>
              <p:cNvPr id="55309" name="Freeform 1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1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1" name="Oval 15"/>
            <p:cNvSpPr>
              <a:spLocks noChangeArrowheads="1"/>
            </p:cNvSpPr>
            <p:nvPr/>
          </p:nvSpPr>
          <p:spPr bwMode="auto">
            <a:xfrm>
              <a:off x="816" y="720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912" y="816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912" y="91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912" y="1152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912" y="1248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1190" y="701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200" y="105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18" name="Text Box 22"/>
            <p:cNvSpPr txBox="1">
              <a:spLocks noChangeArrowheads="1"/>
            </p:cNvSpPr>
            <p:nvPr/>
          </p:nvSpPr>
          <p:spPr bwMode="auto">
            <a:xfrm>
              <a:off x="0" y="864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</p:grpSp>
      <p:grpSp>
        <p:nvGrpSpPr>
          <p:cNvPr id="55319" name="Group 23"/>
          <p:cNvGrpSpPr>
            <a:grpSpLocks/>
          </p:cNvGrpSpPr>
          <p:nvPr/>
        </p:nvGrpSpPr>
        <p:grpSpPr bwMode="auto">
          <a:xfrm>
            <a:off x="152400" y="838200"/>
            <a:ext cx="2808288" cy="1020763"/>
            <a:chOff x="384" y="1824"/>
            <a:chExt cx="1769" cy="643"/>
          </a:xfrm>
        </p:grpSpPr>
        <p:sp>
          <p:nvSpPr>
            <p:cNvPr id="55320" name="Oval 24"/>
            <p:cNvSpPr>
              <a:spLocks noChangeArrowheads="1"/>
            </p:cNvSpPr>
            <p:nvPr/>
          </p:nvSpPr>
          <p:spPr bwMode="auto">
            <a:xfrm>
              <a:off x="1104" y="1843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>
              <a:off x="1200" y="1939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1200" y="203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1200" y="2275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1200" y="2371"/>
              <a:ext cx="24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1478" y="182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1488" y="2179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528" y="1920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528" y="2352"/>
              <a:ext cx="57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384" y="2016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grpSp>
        <p:nvGrpSpPr>
          <p:cNvPr id="55330" name="Group 34"/>
          <p:cNvGrpSpPr>
            <a:grpSpLocks/>
          </p:cNvGrpSpPr>
          <p:nvPr/>
        </p:nvGrpSpPr>
        <p:grpSpPr bwMode="auto">
          <a:xfrm>
            <a:off x="0" y="2895600"/>
            <a:ext cx="3341688" cy="1173163"/>
            <a:chOff x="624" y="1853"/>
            <a:chExt cx="2105" cy="739"/>
          </a:xfrm>
        </p:grpSpPr>
        <p:grpSp>
          <p:nvGrpSpPr>
            <p:cNvPr id="55331" name="Group 35"/>
            <p:cNvGrpSpPr>
              <a:grpSpLocks noChangeAspect="1"/>
            </p:cNvGrpSpPr>
            <p:nvPr/>
          </p:nvGrpSpPr>
          <p:grpSpPr bwMode="auto">
            <a:xfrm>
              <a:off x="960" y="1987"/>
              <a:ext cx="489" cy="171"/>
              <a:chOff x="103" y="527"/>
              <a:chExt cx="820" cy="286"/>
            </a:xfrm>
          </p:grpSpPr>
          <p:sp>
            <p:nvSpPr>
              <p:cNvPr id="55332" name="Freeform 36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37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960" y="2275"/>
              <a:ext cx="489" cy="171"/>
              <a:chOff x="103" y="527"/>
              <a:chExt cx="820" cy="286"/>
            </a:xfrm>
          </p:grpSpPr>
          <p:sp>
            <p:nvSpPr>
              <p:cNvPr id="55335" name="Freeform 39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7" name="Oval 41"/>
            <p:cNvSpPr>
              <a:spLocks noChangeArrowheads="1"/>
            </p:cNvSpPr>
            <p:nvPr/>
          </p:nvSpPr>
          <p:spPr bwMode="auto">
            <a:xfrm>
              <a:off x="1440" y="1939"/>
              <a:ext cx="96" cy="576"/>
            </a:xfrm>
            <a:prstGeom prst="ellipse">
              <a:avLst/>
            </a:prstGeom>
            <a:solidFill>
              <a:srgbClr val="FF66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Text Box 42"/>
            <p:cNvSpPr txBox="1">
              <a:spLocks noChangeArrowheads="1"/>
            </p:cNvSpPr>
            <p:nvPr/>
          </p:nvSpPr>
          <p:spPr bwMode="auto">
            <a:xfrm>
              <a:off x="624" y="2083"/>
              <a:ext cx="8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Glueball</a:t>
              </a:r>
            </a:p>
          </p:txBody>
        </p:sp>
        <p:grpSp>
          <p:nvGrpSpPr>
            <p:cNvPr id="55339" name="Group 43"/>
            <p:cNvGrpSpPr>
              <a:grpSpLocks noChangeAspect="1"/>
            </p:cNvGrpSpPr>
            <p:nvPr/>
          </p:nvGrpSpPr>
          <p:grpSpPr bwMode="auto">
            <a:xfrm>
              <a:off x="1488" y="1872"/>
              <a:ext cx="489" cy="171"/>
              <a:chOff x="103" y="527"/>
              <a:chExt cx="820" cy="286"/>
            </a:xfrm>
          </p:grpSpPr>
          <p:sp>
            <p:nvSpPr>
              <p:cNvPr id="55340" name="Freeform 44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2" name="Group 46"/>
            <p:cNvGrpSpPr>
              <a:grpSpLocks noChangeAspect="1"/>
            </p:cNvGrpSpPr>
            <p:nvPr/>
          </p:nvGrpSpPr>
          <p:grpSpPr bwMode="auto">
            <a:xfrm>
              <a:off x="1488" y="2016"/>
              <a:ext cx="489" cy="171"/>
              <a:chOff x="103" y="527"/>
              <a:chExt cx="820" cy="286"/>
            </a:xfrm>
          </p:grpSpPr>
          <p:sp>
            <p:nvSpPr>
              <p:cNvPr id="55343" name="Freeform 47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5" name="Group 49"/>
            <p:cNvGrpSpPr>
              <a:grpSpLocks noChangeAspect="1"/>
            </p:cNvGrpSpPr>
            <p:nvPr/>
          </p:nvGrpSpPr>
          <p:grpSpPr bwMode="auto">
            <a:xfrm>
              <a:off x="1488" y="2256"/>
              <a:ext cx="489" cy="171"/>
              <a:chOff x="103" y="527"/>
              <a:chExt cx="820" cy="286"/>
            </a:xfrm>
          </p:grpSpPr>
          <p:sp>
            <p:nvSpPr>
              <p:cNvPr id="55346" name="Freeform 50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48" name="Group 52"/>
            <p:cNvGrpSpPr>
              <a:grpSpLocks noChangeAspect="1"/>
            </p:cNvGrpSpPr>
            <p:nvPr/>
          </p:nvGrpSpPr>
          <p:grpSpPr bwMode="auto">
            <a:xfrm>
              <a:off x="1488" y="2400"/>
              <a:ext cx="489" cy="171"/>
              <a:chOff x="103" y="527"/>
              <a:chExt cx="820" cy="286"/>
            </a:xfrm>
          </p:grpSpPr>
          <p:sp>
            <p:nvSpPr>
              <p:cNvPr id="55349" name="Freeform 53"/>
              <p:cNvSpPr>
                <a:spLocks noChangeAspect="1"/>
              </p:cNvSpPr>
              <p:nvPr/>
            </p:nvSpPr>
            <p:spPr bwMode="auto">
              <a:xfrm>
                <a:off x="103" y="52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 noChangeAspect="1"/>
              </p:cNvSpPr>
              <p:nvPr/>
            </p:nvSpPr>
            <p:spPr bwMode="auto">
              <a:xfrm rot="10800000" flipH="1">
                <a:off x="107" y="537"/>
                <a:ext cx="816" cy="276"/>
              </a:xfrm>
              <a:custGeom>
                <a:avLst/>
                <a:gdLst>
                  <a:gd name="T0" fmla="*/ 0 w 816"/>
                  <a:gd name="T1" fmla="*/ 280 h 552"/>
                  <a:gd name="T2" fmla="*/ 96 w 816"/>
                  <a:gd name="T3" fmla="*/ 40 h 552"/>
                  <a:gd name="T4" fmla="*/ 192 w 816"/>
                  <a:gd name="T5" fmla="*/ 520 h 552"/>
                  <a:gd name="T6" fmla="*/ 288 w 816"/>
                  <a:gd name="T7" fmla="*/ 40 h 552"/>
                  <a:gd name="T8" fmla="*/ 384 w 816"/>
                  <a:gd name="T9" fmla="*/ 520 h 552"/>
                  <a:gd name="T10" fmla="*/ 480 w 816"/>
                  <a:gd name="T11" fmla="*/ 40 h 552"/>
                  <a:gd name="T12" fmla="*/ 576 w 816"/>
                  <a:gd name="T13" fmla="*/ 520 h 552"/>
                  <a:gd name="T14" fmla="*/ 672 w 816"/>
                  <a:gd name="T15" fmla="*/ 40 h 552"/>
                  <a:gd name="T16" fmla="*/ 768 w 816"/>
                  <a:gd name="T17" fmla="*/ 520 h 552"/>
                  <a:gd name="T18" fmla="*/ 816 w 816"/>
                  <a:gd name="T19" fmla="*/ 23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6" h="552">
                    <a:moveTo>
                      <a:pt x="0" y="280"/>
                    </a:moveTo>
                    <a:cubicBezTo>
                      <a:pt x="32" y="140"/>
                      <a:pt x="64" y="0"/>
                      <a:pt x="96" y="40"/>
                    </a:cubicBezTo>
                    <a:cubicBezTo>
                      <a:pt x="128" y="80"/>
                      <a:pt x="160" y="520"/>
                      <a:pt x="192" y="520"/>
                    </a:cubicBezTo>
                    <a:cubicBezTo>
                      <a:pt x="224" y="520"/>
                      <a:pt x="256" y="40"/>
                      <a:pt x="288" y="40"/>
                    </a:cubicBezTo>
                    <a:cubicBezTo>
                      <a:pt x="320" y="40"/>
                      <a:pt x="352" y="520"/>
                      <a:pt x="384" y="520"/>
                    </a:cubicBezTo>
                    <a:cubicBezTo>
                      <a:pt x="416" y="520"/>
                      <a:pt x="448" y="40"/>
                      <a:pt x="480" y="40"/>
                    </a:cubicBezTo>
                    <a:cubicBezTo>
                      <a:pt x="512" y="40"/>
                      <a:pt x="544" y="520"/>
                      <a:pt x="576" y="520"/>
                    </a:cubicBezTo>
                    <a:cubicBezTo>
                      <a:pt x="608" y="520"/>
                      <a:pt x="640" y="40"/>
                      <a:pt x="672" y="40"/>
                    </a:cubicBezTo>
                    <a:cubicBezTo>
                      <a:pt x="704" y="40"/>
                      <a:pt x="744" y="488"/>
                      <a:pt x="768" y="520"/>
                    </a:cubicBezTo>
                    <a:cubicBezTo>
                      <a:pt x="792" y="552"/>
                      <a:pt x="808" y="280"/>
                      <a:pt x="816" y="232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1968" y="1920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auto">
            <a:xfrm>
              <a:off x="1968" y="2304"/>
              <a:ext cx="96" cy="240"/>
            </a:xfrm>
            <a:prstGeom prst="ellipse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Text Box 57"/>
            <p:cNvSpPr txBox="1">
              <a:spLocks noChangeArrowheads="1"/>
            </p:cNvSpPr>
            <p:nvPr/>
          </p:nvSpPr>
          <p:spPr bwMode="auto">
            <a:xfrm>
              <a:off x="2054" y="1853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2064" y="2304"/>
              <a:ext cx="6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meson</a:t>
              </a:r>
            </a:p>
          </p:txBody>
        </p:sp>
      </p:grpSp>
      <p:sp>
        <p:nvSpPr>
          <p:cNvPr id="55355" name="Text Box 59"/>
          <p:cNvSpPr txBox="1">
            <a:spLocks noChangeArrowheads="1"/>
          </p:cNvSpPr>
          <p:nvPr/>
        </p:nvSpPr>
        <p:spPr bwMode="auto">
          <a:xfrm>
            <a:off x="3429000" y="114300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5356" name="Text Box 60"/>
          <p:cNvSpPr txBox="1">
            <a:spLocks noChangeArrowheads="1"/>
          </p:cNvSpPr>
          <p:nvPr/>
        </p:nvSpPr>
        <p:spPr bwMode="auto">
          <a:xfrm>
            <a:off x="3429000" y="2133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3429000" y="32766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3</a:t>
            </a:r>
          </a:p>
        </p:txBody>
      </p:sp>
      <p:graphicFrame>
        <p:nvGraphicFramePr>
          <p:cNvPr id="55358" name="Object 62"/>
          <p:cNvGraphicFramePr>
            <a:graphicFrameLocks noChangeAspect="1"/>
          </p:cNvGraphicFramePr>
          <p:nvPr/>
        </p:nvGraphicFramePr>
        <p:xfrm>
          <a:off x="0" y="45720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6" imgW="927000" imgH="291960" progId="Equation.3">
                  <p:embed/>
                </p:oleObj>
              </mc:Choice>
              <mc:Fallback>
                <p:oleObj name="Equation" r:id="rId6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1219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9" name="Text Box 63"/>
          <p:cNvSpPr txBox="1">
            <a:spLocks noChangeArrowheads="1"/>
          </p:cNvSpPr>
          <p:nvPr/>
        </p:nvSpPr>
        <p:spPr bwMode="auto">
          <a:xfrm>
            <a:off x="1295400" y="4572000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flavor blind?    r</a:t>
            </a:r>
          </a:p>
        </p:txBody>
      </p:sp>
      <p:sp>
        <p:nvSpPr>
          <p:cNvPr id="55360" name="Text Box 64"/>
          <p:cNvSpPr txBox="1">
            <a:spLocks noChangeArrowheads="1"/>
          </p:cNvSpPr>
          <p:nvPr/>
        </p:nvSpPr>
        <p:spPr bwMode="auto">
          <a:xfrm>
            <a:off x="365125" y="5532438"/>
            <a:ext cx="3738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Solve for mixing scheme </a:t>
            </a:r>
          </a:p>
        </p:txBody>
      </p:sp>
      <p:graphicFrame>
        <p:nvGraphicFramePr>
          <p:cNvPr id="55361" name="Object 65"/>
          <p:cNvGraphicFramePr>
            <a:graphicFrameLocks noChangeAspect="1"/>
          </p:cNvGraphicFramePr>
          <p:nvPr/>
        </p:nvGraphicFramePr>
        <p:xfrm>
          <a:off x="1066800" y="5029200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8" imgW="1066680" imgH="317160" progId="Equation.3">
                  <p:embed/>
                </p:oleObj>
              </mc:Choice>
              <mc:Fallback>
                <p:oleObj name="Equation" r:id="rId8" imgW="1066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3" name="Rectangle 6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70500" cy="622300"/>
          </a:xfrm>
        </p:spPr>
        <p:txBody>
          <a:bodyPr/>
          <a:lstStyle/>
          <a:p>
            <a:r>
              <a:rPr lang="en-US" sz="3200" b="1" dirty="0" smtClean="0"/>
              <a:t>Glueball-Meson Mixing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060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3933-A480-654A-9DBE-335808A030A3}" type="slidenum">
              <a:rPr lang="en-US"/>
              <a:pPr/>
              <a:t>23</a:t>
            </a:fld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65125" y="884238"/>
            <a:ext cx="7726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Part of the BES-III program will be to search </a:t>
            </a:r>
            <a:r>
              <a:rPr lang="en-US" dirty="0" smtClean="0"/>
              <a:t>for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radiative</a:t>
            </a:r>
            <a:r>
              <a:rPr lang="en-US" dirty="0"/>
              <a:t> J/</a:t>
            </a:r>
            <a:r>
              <a:rPr lang="en-US" dirty="0">
                <a:sym typeface="Symbol" charset="0"/>
              </a:rPr>
              <a:t> </a:t>
            </a:r>
            <a:r>
              <a:rPr lang="en-US" dirty="0" smtClean="0">
                <a:sym typeface="Symbol" charset="0"/>
              </a:rPr>
              <a:t>decays. Also part of the PANDA program at GSI.</a:t>
            </a:r>
            <a:endParaRPr lang="en-US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Lattice predicts that the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0000CC"/>
                </a:solidFill>
              </a:rPr>
              <a:t> and the </a:t>
            </a:r>
            <a:r>
              <a:rPr lang="en-US">
                <a:solidFill>
                  <a:srgbClr val="006600"/>
                </a:solidFill>
              </a:rPr>
              <a:t>0</a:t>
            </a:r>
            <a:r>
              <a:rPr lang="en-US" baseline="30000">
                <a:solidFill>
                  <a:srgbClr val="006600"/>
                </a:solidFill>
              </a:rPr>
              <a:t>-+</a:t>
            </a:r>
            <a:r>
              <a:rPr lang="en-US">
                <a:solidFill>
                  <a:srgbClr val="0000CC"/>
                </a:solidFill>
              </a:rPr>
              <a:t> are the </a:t>
            </a:r>
          </a:p>
          <a:p>
            <a:r>
              <a:rPr lang="en-US">
                <a:solidFill>
                  <a:srgbClr val="0000CC"/>
                </a:solidFill>
              </a:rPr>
              <a:t>next two, with masses just above 2GeV/c</a:t>
            </a:r>
            <a:r>
              <a:rPr lang="en-US" baseline="30000">
                <a:solidFill>
                  <a:srgbClr val="0000CC"/>
                </a:solidFill>
              </a:rPr>
              <a:t>2.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609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Radial Excitations of the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ground state</a:t>
            </a:r>
          </a:p>
          <a:p>
            <a:r>
              <a:rPr lang="en-US">
                <a:solidFill>
                  <a:srgbClr val="FF0000"/>
                </a:solidFill>
              </a:rPr>
              <a:t>L=3  2</a:t>
            </a:r>
            <a:r>
              <a:rPr lang="en-US" baseline="30000">
                <a:solidFill>
                  <a:srgbClr val="FF0000"/>
                </a:solidFill>
              </a:rPr>
              <a:t>++</a:t>
            </a:r>
            <a:r>
              <a:rPr lang="en-US">
                <a:solidFill>
                  <a:srgbClr val="FF0000"/>
                </a:solidFill>
              </a:rPr>
              <a:t> States + Radial excitations</a:t>
            </a:r>
          </a:p>
          <a:p>
            <a:r>
              <a:rPr lang="en-US">
                <a:solidFill>
                  <a:srgbClr val="FF0000"/>
                </a:solidFill>
              </a:rPr>
              <a:t>f2(1950), f2(2010), f2(2300), f2(2340)…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7525" y="4160838"/>
            <a:ext cx="63230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2</a:t>
            </a:r>
            <a:r>
              <a:rPr lang="ja-JP" altLang="en-US">
                <a:solidFill>
                  <a:srgbClr val="006600"/>
                </a:solidFill>
                <a:latin typeface="Arial"/>
              </a:rPr>
              <a:t>’</a:t>
            </a:r>
            <a:r>
              <a:rPr lang="en-US">
                <a:solidFill>
                  <a:srgbClr val="006600"/>
                </a:solidFill>
              </a:rPr>
              <a:t>nd Radial Excitations of the 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 and </a:t>
            </a:r>
            <a:r>
              <a:rPr lang="ja-JP" altLang="en-US">
                <a:solidFill>
                  <a:srgbClr val="006600"/>
                </a:solidFill>
                <a:latin typeface="Arial"/>
                <a:sym typeface="Symbol" charset="0"/>
              </a:rPr>
              <a:t>’</a:t>
            </a:r>
            <a:r>
              <a:rPr lang="en-US">
                <a:solidFill>
                  <a:srgbClr val="006600"/>
                </a:solidFill>
                <a:sym typeface="Symbol" charset="0"/>
              </a:rPr>
              <a:t>,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perhaps a bit cleaner environment! (I would</a:t>
            </a:r>
          </a:p>
          <a:p>
            <a:r>
              <a:rPr lang="en-US">
                <a:solidFill>
                  <a:srgbClr val="006600"/>
                </a:solidFill>
                <a:sym typeface="Symbol" charset="0"/>
              </a:rPr>
              <a:t>Not count on it though….)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7525" y="5595938"/>
            <a:ext cx="541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 expect this to be very challenging. 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0"/>
            <a:ext cx="5868987" cy="801688"/>
          </a:xfrm>
        </p:spPr>
        <p:txBody>
          <a:bodyPr/>
          <a:lstStyle/>
          <a:p>
            <a:r>
              <a:rPr lang="en-US" sz="3200" b="1" dirty="0"/>
              <a:t>Higher Mass Glueballs?</a:t>
            </a:r>
          </a:p>
        </p:txBody>
      </p:sp>
    </p:spTree>
    <p:extLst>
      <p:ext uri="{BB962C8B-B14F-4D97-AF65-F5344CB8AC3E}">
        <p14:creationId xmlns:p14="http://schemas.microsoft.com/office/powerpoint/2010/main" val="41297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48C4-0139-6B40-894C-0DC62161975B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444500"/>
          </a:xfrm>
        </p:spPr>
        <p:txBody>
          <a:bodyPr/>
          <a:lstStyle/>
          <a:p>
            <a:r>
              <a:rPr lang="en-US" sz="3200" b="1" dirty="0"/>
              <a:t>QCD 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excited flux-tube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  m=1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Gluonic Excitations provide an</a:t>
            </a:r>
          </a:p>
          <a:p>
            <a:r>
              <a:rPr lang="en-US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>
                <a:solidFill>
                  <a:srgbClr val="660066"/>
                </a:solidFill>
              </a:rPr>
              <a:t>the excited QCD potential.</a:t>
            </a:r>
            <a:r>
              <a:rPr lang="en-US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838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>
                <a:solidFill>
                  <a:srgbClr val="660066"/>
                </a:solidFill>
              </a:rPr>
              <a:t>the best experimental signal of gluonic excitations.</a:t>
            </a:r>
          </a:p>
        </p:txBody>
      </p:sp>
    </p:spTree>
    <p:extLst>
      <p:ext uri="{BB962C8B-B14F-4D97-AF65-F5344CB8AC3E}">
        <p14:creationId xmlns:p14="http://schemas.microsoft.com/office/powerpoint/2010/main" val="22388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9" grpId="0" animBg="1"/>
      <p:bldP spid="25621" grpId="0" autoUpdateAnimBg="0"/>
      <p:bldP spid="256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800" y="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Predictions</a:t>
            </a:r>
          </a:p>
        </p:txBody>
      </p:sp>
      <p:pic>
        <p:nvPicPr>
          <p:cNvPr id="6" name="Picture 5" descr="fig01_exotic_mass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1311215"/>
            <a:ext cx="3886200" cy="2400300"/>
          </a:xfrm>
          <a:prstGeom prst="rect">
            <a:avLst/>
          </a:prstGeom>
        </p:spPr>
      </p:pic>
      <p:pic>
        <p:nvPicPr>
          <p:cNvPr id="7" name="Picture 6" descr="fig02_exotic_spectru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72" y="3593159"/>
            <a:ext cx="39243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0400" y="6254323"/>
            <a:ext cx="3340100" cy="406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Lattice QCD Calculations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0684" y="487303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 dirty="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 dirty="0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 dirty="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 dirty="0">
              <a:latin typeface="Comic Sans MS" pitchFamily="6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S=0</a:t>
            </a: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4" charset="0"/>
              </a:rPr>
              <a:t>S=1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7200" y="3065463"/>
            <a:ext cx="1652716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-+ 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1.9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~2.2</a:t>
            </a:r>
            <a:endParaRPr lang="en-US" sz="2400" baseline="30000" dirty="0" smtClean="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       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 ~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2.2</a:t>
            </a:r>
            <a:endParaRPr lang="en-US" sz="2400" dirty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311" y="2665353"/>
            <a:ext cx="2705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QCD Calculations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264617" y="3065463"/>
            <a:ext cx="178330" cy="12003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2947" y="3261110"/>
            <a:ext cx="181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physical </a:t>
            </a:r>
            <a:r>
              <a:rPr lang="en-US" dirty="0" err="1" smtClean="0"/>
              <a:t>pion</a:t>
            </a:r>
            <a:r>
              <a:rPr lang="en-US" dirty="0" smtClean="0"/>
              <a:t> mass?</a:t>
            </a:r>
            <a:endParaRPr lang="en-US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73640" y="4517084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665" y="5884993"/>
            <a:ext cx="394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models predict exotic-QN hybrids.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4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5530" y="5160661"/>
            <a:ext cx="82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344613"/>
            <a:ext cx="149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 identical quarks, </a:t>
            </a:r>
            <a:r>
              <a:rPr lang="en-US" sz="1400" dirty="0" err="1" smtClean="0"/>
              <a:t>pion</a:t>
            </a:r>
            <a:r>
              <a:rPr lang="en-US" sz="1400" dirty="0" smtClean="0"/>
              <a:t> mass~700MeV</a:t>
            </a:r>
          </a:p>
          <a:p>
            <a:endParaRPr lang="en-US" sz="1400" dirty="0" smtClean="0"/>
          </a:p>
          <a:p>
            <a:r>
              <a:rPr lang="en-US" sz="1400" dirty="0" smtClean="0"/>
              <a:t>Two lattice volumes.</a:t>
            </a:r>
          </a:p>
        </p:txBody>
      </p:sp>
    </p:spTree>
    <p:extLst>
      <p:ext uri="{BB962C8B-B14F-4D97-AF65-F5344CB8AC3E}">
        <p14:creationId xmlns:p14="http://schemas.microsoft.com/office/powerpoint/2010/main" val="20259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3934" y="5314550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38" y="3736975"/>
            <a:ext cx="4699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325" y="5380038"/>
            <a:ext cx="4699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5076825"/>
            <a:ext cx="4572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5663" y="3457575"/>
            <a:ext cx="457200" cy="215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738" y="3178175"/>
            <a:ext cx="7366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663" y="3200400"/>
            <a:ext cx="520700" cy="2159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75" y="4064000"/>
            <a:ext cx="482600" cy="215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4263" y="4098925"/>
            <a:ext cx="698500" cy="215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3381" y="2439988"/>
            <a:ext cx="4826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3513" y="2439988"/>
            <a:ext cx="6985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0438" y="2024063"/>
            <a:ext cx="736600" cy="215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1100" y="1524000"/>
            <a:ext cx="736600" cy="215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1325" y="2408238"/>
            <a:ext cx="469900" cy="2159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3113" y="1593850"/>
            <a:ext cx="457200" cy="215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5475" y="1989138"/>
            <a:ext cx="520700" cy="2159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7413" y="1476375"/>
            <a:ext cx="508000" cy="215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007" y="2301945"/>
            <a:ext cx="12554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Extra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tates ???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500" y="2408238"/>
            <a:ext cx="6857939" cy="5277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11325" y="4314825"/>
            <a:ext cx="597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Large overlap with non-trivial operators in the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gluonic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fields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832" y="3736975"/>
            <a:ext cx="454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—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178175"/>
            <a:ext cx="128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Non-exotic</a:t>
            </a:r>
          </a:p>
          <a:p>
            <a:r>
              <a:rPr lang="en-US" dirty="0" smtClean="0"/>
              <a:t>QN hybrids.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3"/>
          </p:cNvCxnSpPr>
          <p:nvPr/>
        </p:nvCxnSpPr>
        <p:spPr>
          <a:xfrm flipV="1">
            <a:off x="710779" y="2624138"/>
            <a:ext cx="2694407" cy="1851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0779" y="2736056"/>
            <a:ext cx="1519659" cy="144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02626" y="2944176"/>
            <a:ext cx="1016853" cy="100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qcd_spectrum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1452" r="-11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26163"/>
            <a:ext cx="3070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J.J.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Dudek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(et al.) arXiv:1004.4930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52" y="821048"/>
            <a:ext cx="588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Dynamical calculation of the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isospin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-one light-quark mesons.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186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3381" y="5941497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6196" y="5909231"/>
            <a:ext cx="41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30000" dirty="0" smtClean="0"/>
              <a:t>PC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3934" y="5314550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(exotic)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44613"/>
            <a:ext cx="2095500" cy="177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0" y="1284288"/>
            <a:ext cx="2120900" cy="228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164" y="1319213"/>
            <a:ext cx="800100" cy="2286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38" y="3736975"/>
            <a:ext cx="4699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325" y="5380038"/>
            <a:ext cx="4699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5076825"/>
            <a:ext cx="4572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5663" y="3457575"/>
            <a:ext cx="457200" cy="2159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738" y="3178175"/>
            <a:ext cx="736600" cy="2159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663" y="3200400"/>
            <a:ext cx="520700" cy="2159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975" y="4064000"/>
            <a:ext cx="482600" cy="215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4263" y="4098925"/>
            <a:ext cx="698500" cy="215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3381" y="2439988"/>
            <a:ext cx="482600" cy="2159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3513" y="2439988"/>
            <a:ext cx="698500" cy="2159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0438" y="2024063"/>
            <a:ext cx="736600" cy="215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51100" y="1524000"/>
            <a:ext cx="736600" cy="215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1325" y="2408238"/>
            <a:ext cx="469900" cy="2159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3113" y="1593850"/>
            <a:ext cx="457200" cy="2159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5475" y="1989138"/>
            <a:ext cx="520700" cy="2159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7413" y="1476375"/>
            <a:ext cx="508000" cy="2159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7007" y="2301945"/>
            <a:ext cx="12554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Extra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tates ???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500" y="2408238"/>
            <a:ext cx="6857939" cy="5277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11325" y="4314825"/>
            <a:ext cx="597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Large overlap with non-trivial operators in the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gluonic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fields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832" y="3736975"/>
            <a:ext cx="454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—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178175"/>
            <a:ext cx="128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Non-exotic</a:t>
            </a:r>
          </a:p>
          <a:p>
            <a:r>
              <a:rPr lang="en-US" dirty="0" smtClean="0"/>
              <a:t>QN hybrids.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3" idx="3"/>
          </p:cNvCxnSpPr>
          <p:nvPr/>
        </p:nvCxnSpPr>
        <p:spPr>
          <a:xfrm flipV="1">
            <a:off x="710779" y="2624138"/>
            <a:ext cx="2694407" cy="1851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0779" y="2736056"/>
            <a:ext cx="1519659" cy="144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02626" y="2944176"/>
            <a:ext cx="1016853" cy="100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10779" y="139699"/>
            <a:ext cx="6665012" cy="482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LQCD: The Spectrum of Mesons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419850" y="1159602"/>
            <a:ext cx="2171701" cy="2234473"/>
          </a:xfrm>
          <a:prstGeom prst="ellipse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187700" y="3567738"/>
            <a:ext cx="5116513" cy="2340769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6890" y="4475639"/>
            <a:ext cx="497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This does not look like the flux-tube spectrum. At first glance, it looks more like the bag model predictions?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6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95DDD-51FE-B842-BE79-CFB3167BA970}" type="slidenum">
              <a:rPr lang="en-US"/>
              <a:pPr/>
              <a:t>29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03700" cy="571500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Looking for Hybrids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6181725" y="0"/>
            <a:ext cx="2767013" cy="3046413"/>
            <a:chOff x="3390" y="381"/>
            <a:chExt cx="1743" cy="1919"/>
          </a:xfrm>
        </p:grpSpPr>
        <p:grpSp>
          <p:nvGrpSpPr>
            <p:cNvPr id="44051" name="Group 19"/>
            <p:cNvGrpSpPr>
              <a:grpSpLocks/>
            </p:cNvGrpSpPr>
            <p:nvPr/>
          </p:nvGrpSpPr>
          <p:grpSpPr bwMode="auto">
            <a:xfrm>
              <a:off x="3541" y="840"/>
              <a:ext cx="1592" cy="1460"/>
              <a:chOff x="701" y="1520"/>
              <a:chExt cx="1592" cy="1460"/>
            </a:xfrm>
          </p:grpSpPr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960" y="199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928" y="2472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37" name="Group 5"/>
              <p:cNvGrpSpPr>
                <a:grpSpLocks/>
              </p:cNvGrpSpPr>
              <p:nvPr/>
            </p:nvGrpSpPr>
            <p:grpSpPr bwMode="auto">
              <a:xfrm>
                <a:off x="701" y="1856"/>
                <a:ext cx="288" cy="692"/>
                <a:chOff x="701" y="1856"/>
                <a:chExt cx="288" cy="692"/>
              </a:xfrm>
            </p:grpSpPr>
            <p:sp>
              <p:nvSpPr>
                <p:cNvPr id="44035" name="Oval 3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36" name="Text Box 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1464" y="2472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 rot="18520701">
                <a:off x="1512" y="1744"/>
                <a:ext cx="496" cy="28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auto">
              <a:xfrm>
                <a:off x="1523" y="1968"/>
                <a:ext cx="541" cy="624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85" y="168"/>
                  </a:cxn>
                  <a:cxn ang="0">
                    <a:pos x="29" y="240"/>
                  </a:cxn>
                  <a:cxn ang="0">
                    <a:pos x="37" y="368"/>
                  </a:cxn>
                  <a:cxn ang="0">
                    <a:pos x="149" y="456"/>
                  </a:cxn>
                  <a:cxn ang="0">
                    <a:pos x="429" y="624"/>
                  </a:cxn>
                </a:cxnLst>
                <a:rect l="0" t="0" r="r" b="b"/>
                <a:pathLst>
                  <a:path w="541" h="624">
                    <a:moveTo>
                      <a:pt x="541" y="0"/>
                    </a:moveTo>
                    <a:cubicBezTo>
                      <a:pt x="355" y="64"/>
                      <a:pt x="170" y="128"/>
                      <a:pt x="85" y="168"/>
                    </a:cubicBezTo>
                    <a:cubicBezTo>
                      <a:pt x="0" y="208"/>
                      <a:pt x="37" y="207"/>
                      <a:pt x="29" y="240"/>
                    </a:cubicBezTo>
                    <a:cubicBezTo>
                      <a:pt x="21" y="273"/>
                      <a:pt x="17" y="332"/>
                      <a:pt x="37" y="368"/>
                    </a:cubicBezTo>
                    <a:cubicBezTo>
                      <a:pt x="57" y="404"/>
                      <a:pt x="84" y="413"/>
                      <a:pt x="149" y="456"/>
                    </a:cubicBezTo>
                    <a:cubicBezTo>
                      <a:pt x="214" y="499"/>
                      <a:pt x="321" y="561"/>
                      <a:pt x="429" y="624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045" name="Group 13"/>
              <p:cNvGrpSpPr>
                <a:grpSpLocks/>
              </p:cNvGrpSpPr>
              <p:nvPr/>
            </p:nvGrpSpPr>
            <p:grpSpPr bwMode="auto">
              <a:xfrm>
                <a:off x="1893" y="2288"/>
                <a:ext cx="288" cy="692"/>
                <a:chOff x="701" y="1856"/>
                <a:chExt cx="288" cy="692"/>
              </a:xfrm>
            </p:grpSpPr>
            <p:sp>
              <p:nvSpPr>
                <p:cNvPr id="44046" name="Oval 14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47" name="Text Box 1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  <p:grpSp>
            <p:nvGrpSpPr>
              <p:cNvPr id="44048" name="Group 16"/>
              <p:cNvGrpSpPr>
                <a:grpSpLocks/>
              </p:cNvGrpSpPr>
              <p:nvPr/>
            </p:nvGrpSpPr>
            <p:grpSpPr bwMode="auto">
              <a:xfrm rot="-1331629">
                <a:off x="2005" y="1520"/>
                <a:ext cx="288" cy="692"/>
                <a:chOff x="701" y="1856"/>
                <a:chExt cx="288" cy="692"/>
              </a:xfrm>
            </p:grpSpPr>
            <p:sp>
              <p:nvSpPr>
                <p:cNvPr id="44049" name="Oval 17"/>
                <p:cNvSpPr>
                  <a:spLocks noChangeArrowheads="1"/>
                </p:cNvSpPr>
                <p:nvPr/>
              </p:nvSpPr>
              <p:spPr bwMode="auto">
                <a:xfrm>
                  <a:off x="736" y="1856"/>
                  <a:ext cx="248" cy="680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50" name="Text Box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02" y="2061"/>
                  <a:ext cx="68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/>
                    <a:t>Meson</a:t>
                  </a:r>
                </a:p>
              </p:txBody>
            </p:sp>
          </p:grpSp>
        </p:grp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3390" y="381"/>
              <a:ext cx="17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66"/>
                  </a:solidFill>
                </a:rPr>
                <a:t>Decay Predictions</a:t>
              </a:r>
            </a:p>
          </p:txBody>
        </p:sp>
      </p:grpSp>
      <p:grpSp>
        <p:nvGrpSpPr>
          <p:cNvPr id="44056" name="Group 24"/>
          <p:cNvGrpSpPr>
            <a:grpSpLocks/>
          </p:cNvGrpSpPr>
          <p:nvPr/>
        </p:nvGrpSpPr>
        <p:grpSpPr bwMode="auto">
          <a:xfrm>
            <a:off x="6146800" y="2159000"/>
            <a:ext cx="831850" cy="528638"/>
            <a:chOff x="3072" y="2376"/>
            <a:chExt cx="524" cy="333"/>
          </a:xfrm>
        </p:grpSpPr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3072" y="2376"/>
              <a:ext cx="0" cy="312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Text Box 23"/>
            <p:cNvSpPr txBox="1">
              <a:spLocks noChangeArrowheads="1"/>
            </p:cNvSpPr>
            <p:nvPr/>
          </p:nvSpPr>
          <p:spPr bwMode="auto">
            <a:xfrm>
              <a:off x="3134" y="2421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66FF"/>
                  </a:solidFill>
                </a:rPr>
                <a:t>L</a:t>
              </a:r>
              <a:r>
                <a:rPr lang="en-US" baseline="-25000">
                  <a:solidFill>
                    <a:srgbClr val="9966FF"/>
                  </a:solidFill>
                </a:rPr>
                <a:t>glue</a:t>
              </a:r>
            </a:p>
          </p:txBody>
        </p:sp>
      </p:grp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7124700" y="1816100"/>
            <a:ext cx="317500" cy="1270000"/>
            <a:chOff x="4488" y="1144"/>
            <a:chExt cx="200" cy="800"/>
          </a:xfrm>
        </p:grpSpPr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 flipV="1">
              <a:off x="4688" y="1144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 flipV="1">
              <a:off x="4488" y="1696"/>
              <a:ext cx="1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27"/>
            <p:cNvSpPr>
              <a:spLocks noChangeShapeType="1"/>
            </p:cNvSpPr>
            <p:nvPr/>
          </p:nvSpPr>
          <p:spPr bwMode="auto">
            <a:xfrm flipV="1">
              <a:off x="4600" y="1472"/>
              <a:ext cx="0" cy="248"/>
            </a:xfrm>
            <a:prstGeom prst="line">
              <a:avLst/>
            </a:prstGeom>
            <a:noFill/>
            <a:ln w="50800">
              <a:solidFill>
                <a:srgbClr val="CC0066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7200900" y="2425700"/>
            <a:ext cx="228600" cy="254000"/>
            <a:chOff x="1184" y="2864"/>
            <a:chExt cx="144" cy="160"/>
          </a:xfrm>
        </p:grpSpPr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184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 flipH="1">
              <a:off x="1184" y="2864"/>
              <a:ext cx="128" cy="1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5162550" y="2986088"/>
            <a:ext cx="398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66"/>
                </a:solidFill>
              </a:rPr>
              <a:t>Angular momentum</a:t>
            </a:r>
          </a:p>
          <a:p>
            <a:r>
              <a:rPr lang="en-US" sz="2000">
                <a:solidFill>
                  <a:srgbClr val="CC0066"/>
                </a:solidFill>
              </a:rPr>
              <a:t>in the gluon flux stays confined</a:t>
            </a:r>
            <a:r>
              <a:rPr lang="en-US"/>
              <a:t>.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85738" y="5980113"/>
            <a:ext cx="762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This leads to complicated multi-particle final states.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77800" y="798513"/>
            <a:ext cx="3243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accent2"/>
                </a:solidFill>
              </a:rPr>
              <a:t>Analysis Method</a:t>
            </a:r>
          </a:p>
          <a:p>
            <a:r>
              <a:rPr lang="en-US">
                <a:solidFill>
                  <a:srgbClr val="CC0066"/>
                </a:solidFill>
              </a:rPr>
              <a:t>Partial Wave Analysis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220663" y="1704975"/>
            <a:ext cx="4294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66FF"/>
                </a:solidFill>
              </a:rPr>
              <a:t>Fit n-D angular distributions</a:t>
            </a:r>
          </a:p>
          <a:p>
            <a:r>
              <a:rPr lang="en-US">
                <a:solidFill>
                  <a:schemeClr val="accent2"/>
                </a:solidFill>
              </a:rPr>
              <a:t>Fit Models of production and</a:t>
            </a:r>
          </a:p>
          <a:p>
            <a:r>
              <a:rPr lang="en-US">
                <a:solidFill>
                  <a:schemeClr val="accent2"/>
                </a:solidFill>
              </a:rPr>
              <a:t>      decay of resonances</a:t>
            </a:r>
            <a:r>
              <a:rPr lang="en-US"/>
              <a:t>.</a:t>
            </a:r>
          </a:p>
        </p:txBody>
      </p: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1697038" y="3698875"/>
            <a:ext cx="7446962" cy="2209800"/>
            <a:chOff x="0" y="2592"/>
            <a:chExt cx="4691" cy="1392"/>
          </a:xfrm>
        </p:grpSpPr>
        <p:sp>
          <p:nvSpPr>
            <p:cNvPr id="44070" name="Text Box 38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44072" name="Group 40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44073" name="AutoShape 41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5" name="Oval 43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6" name="Oval 44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7" name="Oval 4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8" name="Oval 46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9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83" name="Rectangle 51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44084" name="Rectangle 52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1700213" y="4751388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Nine state</a:t>
            </a:r>
          </a:p>
        </p:txBody>
      </p:sp>
    </p:spTree>
    <p:extLst>
      <p:ext uri="{BB962C8B-B14F-4D97-AF65-F5344CB8AC3E}">
        <p14:creationId xmlns:p14="http://schemas.microsoft.com/office/powerpoint/2010/main" val="20981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12725" y="779463"/>
            <a:ext cx="40751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In the quark model picture,</a:t>
            </a:r>
          </a:p>
          <a:p>
            <a:r>
              <a:rPr lang="en-US">
                <a:solidFill>
                  <a:srgbClr val="6600CC"/>
                </a:solidFill>
              </a:rPr>
              <a:t>allow individual quarks to</a:t>
            </a:r>
          </a:p>
          <a:p>
            <a:r>
              <a:rPr lang="en-US">
                <a:solidFill>
                  <a:srgbClr val="6600CC"/>
                </a:solidFill>
              </a:rPr>
              <a:t>be excited to higher levels:</a:t>
            </a:r>
          </a:p>
          <a:p>
            <a:r>
              <a:rPr lang="en-US" sz="2000">
                <a:solidFill>
                  <a:srgbClr val="000066"/>
                </a:solidFill>
              </a:rPr>
              <a:t>baryon:     q(1s)q(1s)q(1s)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001713" y="2306638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1s -&gt; 2s, 1s -&gt; 2p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(1880)    +     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(1870)    +        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(1910) 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(1950)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(2000)    +      **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(1995)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17</a:t>
            </a:r>
            <a:r>
              <a:rPr lang="en-US">
                <a:solidFill>
                  <a:srgbClr val="003399"/>
                </a:solidFill>
              </a:rPr>
              <a:t>(1990)    +       **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719138" y="512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f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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2</a:t>
            </a:r>
            <a:r>
              <a:rPr lang="en-GB" sz="2400" dirty="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29606" y="4979427"/>
            <a:ext cx="501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9138" y="385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</p:spTree>
    <p:extLst>
      <p:ext uri="{BB962C8B-B14F-4D97-AF65-F5344CB8AC3E}">
        <p14:creationId xmlns:p14="http://schemas.microsoft.com/office/powerpoint/2010/main" val="324536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390268" cy="3049169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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</a:t>
            </a:r>
            <a:r>
              <a:rPr lang="en-GB" sz="2400" dirty="0">
                <a:solidFill>
                  <a:srgbClr val="3366FF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3366FF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3366FF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 ,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 err="1">
                <a:latin typeface="Symbol" pitchFamily="16" charset="2"/>
              </a:rPr>
              <a:t>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 err="1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29606" y="4979427"/>
            <a:ext cx="5014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  <a:p>
            <a:endParaRPr lang="en-US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Other interesting channels for amplitude analysis.</a:t>
            </a:r>
            <a:endParaRPr lang="en-US" b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19138" y="38518"/>
            <a:ext cx="4724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</p:spTree>
    <p:extLst>
      <p:ext uri="{BB962C8B-B14F-4D97-AF65-F5344CB8AC3E}">
        <p14:creationId xmlns:p14="http://schemas.microsoft.com/office/powerpoint/2010/main" val="7401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82013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 is 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Crystal Barrel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lso just started to see results from the </a:t>
            </a:r>
            <a:r>
              <a:rPr lang="en-US" b="1" dirty="0" smtClean="0"/>
              <a:t>COMPASS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CERN.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4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164" y="977191"/>
            <a:ext cx="8281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result. We have 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Also just started to see results from the </a:t>
            </a:r>
            <a:r>
              <a:rPr lang="en-US" sz="1600" b="1" dirty="0" smtClean="0"/>
              <a:t>COMPASS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experiment at CERN.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 descr="fig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4" y="2467219"/>
            <a:ext cx="3033395" cy="2461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605" y="3438451"/>
            <a:ext cx="2548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E852:    </a:t>
            </a:r>
            <a:r>
              <a:rPr lang="en-US" dirty="0" smtClean="0"/>
              <a:t>    18 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VES           </a:t>
            </a:r>
            <a:r>
              <a:rPr lang="en-US" dirty="0" smtClean="0"/>
              <a:t>37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COMPASS</a:t>
            </a:r>
            <a:r>
              <a:rPr lang="en-US" dirty="0" smtClean="0"/>
              <a:t>:160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38451"/>
            <a:ext cx="21209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4077808"/>
            <a:ext cx="1473200" cy="190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0" y="4578796"/>
            <a:ext cx="1701800" cy="190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5" y="5058015"/>
            <a:ext cx="31242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5757" y="2879516"/>
            <a:ext cx="243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pple Casual"/>
              </a:rPr>
              <a:t>Diffractive production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19" y="5375515"/>
            <a:ext cx="189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M: spin projection</a:t>
            </a:r>
          </a:p>
          <a:p>
            <a:r>
              <a:rPr lang="en-US" dirty="0" smtClean="0"/>
              <a:t>    : reflectivity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8" y="5765800"/>
            <a:ext cx="139700" cy="16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5442634"/>
            <a:ext cx="40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Natural-parity-exchange:    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Unnatural-parity-exchange: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51502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880" y="2622713"/>
            <a:ext cx="68437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168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±20+150-12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1660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±10+64-0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269±21+42-64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09910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5063688"/>
            <a:ext cx="6843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69989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5880" y="897118"/>
            <a:ext cx="7294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1400   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1818047"/>
            <a:ext cx="444500" cy="279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0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43" y="1351502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897118"/>
            <a:ext cx="7078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1400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83" y="2750058"/>
            <a:ext cx="4251960" cy="3606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3235" y="2380726"/>
            <a:ext cx="20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+ CBAR (1997)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750058"/>
            <a:ext cx="45559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While everyone seems to agree that there is intensity in the P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+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 exotic wave, there are a number of alternative (non-resonant) explanations for this state.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Unlikely to be a hybrid based on its mass. Also , the only observed decay should not couple to a member of an SU(3) octet. It could couple to an SU(3) decuplet state (e.g. 4-quark).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94" y="3285549"/>
            <a:ext cx="317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85549"/>
            <a:ext cx="304800" cy="22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23" y="1754072"/>
            <a:ext cx="3683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06090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993" y="615553"/>
            <a:ext cx="7295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168±20+150-12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E852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’π    1597±10+45-10     340±40±50  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185±25±38                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E852,VES,CBAR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1709±24±41          403±80±115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E852,VES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1660 ±10+64-0      269±21+42-64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COMPASS</a:t>
            </a:r>
            <a:endParaRPr lang="en-US" sz="1600" dirty="0"/>
          </a:p>
        </p:txBody>
      </p:sp>
      <p:pic>
        <p:nvPicPr>
          <p:cNvPr id="9" name="Picture 6" descr="fig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4289"/>
            <a:ext cx="3744468" cy="2248281"/>
          </a:xfrm>
          <a:prstGeom prst="rect">
            <a:avLst/>
          </a:prstGeom>
          <a:noFill/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23768"/>
            <a:ext cx="495300" cy="32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318" y="2523768"/>
            <a:ext cx="396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Decay mode sensitive to model</a:t>
            </a:r>
            <a:endParaRPr lang="en-US" sz="2000" dirty="0"/>
          </a:p>
        </p:txBody>
      </p:sp>
      <p:pic>
        <p:nvPicPr>
          <p:cNvPr id="13" name="Picture 12" descr="t_0p1_1p0_zemach_42waves_tdep_30a_6w_nobgr2mp_6_compass_pr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2529974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2_6_compass_pr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4699000"/>
            <a:ext cx="2880360" cy="215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901" y="3240421"/>
            <a:ext cx="19113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not in</a:t>
            </a:r>
          </a:p>
          <a:p>
            <a:r>
              <a:rPr lang="en-US" dirty="0" smtClean="0"/>
              <a:t>COMPASS</a:t>
            </a:r>
          </a:p>
          <a:p>
            <a:endParaRPr lang="en-US" dirty="0" smtClean="0"/>
          </a:p>
          <a:p>
            <a:r>
              <a:rPr lang="en-US" dirty="0" smtClean="0"/>
              <a:t>Exactly the same mass and width as the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443" y="4949170"/>
            <a:ext cx="9525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548257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Confused production in E852??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540" y="5894685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This is consistent with a hybrid meson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981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F3B9-89F0-7A49-8C3D-F3D72409BFA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968093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015" y="996386"/>
            <a:ext cx="711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E852</a:t>
            </a:r>
            <a:endParaRPr lang="en-US" dirty="0"/>
          </a:p>
        </p:txBody>
      </p:sp>
      <p:pic>
        <p:nvPicPr>
          <p:cNvPr id="8" name="Picture 7" descr="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60271"/>
            <a:ext cx="4749800" cy="271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6179" y="2771162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06179" y="2401830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8212" y="27711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48212" y="3140494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02200" y="2260271"/>
            <a:ext cx="330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0580" y="1940165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Need two J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PC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=1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-+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states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156022"/>
            <a:ext cx="80371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Seen in one experiment with low statistics It needs confirmation. If this exists, it is also a good candidate for an exotic hybrid meson.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36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1639" y="0"/>
            <a:ext cx="28457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1133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K</a:t>
              </a:r>
              <a:r>
                <a:rPr lang="en-US" b="1" baseline="-25000" dirty="0">
                  <a:solidFill>
                    <a:srgbClr val="CC0099"/>
                  </a:solidFill>
                </a:rPr>
                <a:t>1</a:t>
              </a:r>
              <a:r>
                <a:rPr lang="en-US" dirty="0">
                  <a:solidFill>
                    <a:srgbClr val="CC0099"/>
                  </a:solidFill>
                </a:rPr>
                <a:t>  I</a:t>
              </a:r>
              <a:r>
                <a:rPr lang="en-US" b="1" baseline="30000" dirty="0">
                  <a:solidFill>
                    <a:srgbClr val="CC0099"/>
                  </a:solidFill>
                </a:rPr>
                <a:t>G</a:t>
              </a:r>
              <a:r>
                <a:rPr lang="en-US" dirty="0">
                  <a:solidFill>
                    <a:srgbClr val="CC0099"/>
                  </a:solidFill>
                </a:rPr>
                <a:t>(J</a:t>
              </a:r>
              <a:r>
                <a:rPr lang="en-US" b="1" baseline="30000" dirty="0">
                  <a:solidFill>
                    <a:srgbClr val="CC0099"/>
                  </a:solidFill>
                </a:rPr>
                <a:t>PC</a:t>
              </a:r>
              <a:r>
                <a:rPr lang="en-US" dirty="0">
                  <a:solidFill>
                    <a:srgbClr val="CC0099"/>
                  </a:solidFill>
                </a:rPr>
                <a:t>)= </a:t>
              </a:r>
              <a:r>
                <a:rPr lang="en-US" sz="3200" dirty="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 dirty="0">
                  <a:solidFill>
                    <a:srgbClr val="CC0099"/>
                  </a:solidFill>
                </a:rPr>
                <a:t> (1</a:t>
              </a:r>
              <a:r>
                <a:rPr lang="en-US" b="1" baseline="30000" dirty="0">
                  <a:solidFill>
                    <a:srgbClr val="CC0099"/>
                  </a:solidFill>
                </a:rPr>
                <a:t>-</a:t>
              </a:r>
              <a:r>
                <a:rPr lang="en-US" dirty="0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32046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η’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645611" y="4898464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2635" y="4632220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  <p:sp>
        <p:nvSpPr>
          <p:cNvPr id="33" name="Right Brace 32"/>
          <p:cNvSpPr/>
          <p:nvPr/>
        </p:nvSpPr>
        <p:spPr>
          <a:xfrm>
            <a:off x="5111276" y="4531000"/>
            <a:ext cx="253681" cy="1077218"/>
          </a:xfrm>
          <a:prstGeom prst="rightBrac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43603" y="4484833"/>
            <a:ext cx="392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What are the mixing angles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between the isoscalar states?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305878" y="1600200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305878" y="2276856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8" y="2178050"/>
            <a:ext cx="1320800" cy="3683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38" y="1492250"/>
            <a:ext cx="1320800" cy="3683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84358" y="2865438"/>
            <a:ext cx="175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</a:rPr>
              <a:t>Lattice shows two states here.</a:t>
            </a:r>
            <a:endParaRPr lang="en-US" sz="2000" dirty="0">
              <a:solidFill>
                <a:srgbClr val="008000"/>
              </a:solidFill>
              <a:latin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8326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11</a:t>
            </a:r>
            <a:r>
              <a:rPr lang="en-US">
                <a:solidFill>
                  <a:srgbClr val="FF0000"/>
                </a:solidFill>
              </a:rPr>
              <a:t>(1880)    +     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11</a:t>
            </a:r>
            <a:r>
              <a:rPr lang="en-US">
                <a:solidFill>
                  <a:srgbClr val="FF0000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(1870)    +        *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(1910)     +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(1950)    +</a:t>
            </a:r>
          </a:p>
          <a:p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13</a:t>
            </a:r>
            <a:r>
              <a:rPr lang="en-US">
                <a:solidFill>
                  <a:srgbClr val="FF0000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(2000)    +      **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(1995)    +</a:t>
            </a:r>
          </a:p>
          <a:p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17</a:t>
            </a:r>
            <a:r>
              <a:rPr lang="en-US">
                <a:solidFill>
                  <a:srgbClr val="FF0000"/>
                </a:solidFill>
              </a:rPr>
              <a:t>(1990)    +       **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257800" y="609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Missing Baryons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212725" y="779463"/>
            <a:ext cx="407511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In the quark model picture,</a:t>
            </a:r>
          </a:p>
          <a:p>
            <a:r>
              <a:rPr lang="en-US">
                <a:solidFill>
                  <a:srgbClr val="6600CC"/>
                </a:solidFill>
              </a:rPr>
              <a:t>allow individual quarks to</a:t>
            </a:r>
          </a:p>
          <a:p>
            <a:r>
              <a:rPr lang="en-US">
                <a:solidFill>
                  <a:srgbClr val="6600CC"/>
                </a:solidFill>
              </a:rPr>
              <a:t>be excited to higher levels:</a:t>
            </a:r>
          </a:p>
          <a:p>
            <a:r>
              <a:rPr lang="en-US" sz="2000">
                <a:solidFill>
                  <a:srgbClr val="000066"/>
                </a:solidFill>
              </a:rPr>
              <a:t>baryon:     q(1s)q(1s)q(1s)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001713" y="2306638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1s -&gt; 2s, 1s -&gt; 2p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" y="126424"/>
            <a:ext cx="3726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Future Prospects: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295400"/>
            <a:ext cx="756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COMPASS at CERN collected a large data set in 2009. Analysis is underway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 III in China has been running for over a year. Analysis on </a:t>
            </a:r>
            <a:r>
              <a:rPr lang="en-US" dirty="0" err="1" smtClean="0"/>
              <a:t>χdecays</a:t>
            </a:r>
            <a:r>
              <a:rPr lang="en-US" dirty="0" smtClean="0"/>
              <a:t> are looking for light-quark exotics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GlueX at Jefferson Lab will use photo-production to look for exotic mesons at Jefferson Lab. First physics in 2015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PANDA at GSI will use antiprotons to search for charmed hybrid states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 at Jefferson Lab will look at low-multiplicity final states in very-low Q**2 reactions.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12725" y="1265238"/>
            <a:ext cx="43695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Treat a </a:t>
            </a:r>
            <a:r>
              <a:rPr lang="en-US" smtClean="0">
                <a:solidFill>
                  <a:srgbClr val="6600CC"/>
                </a:solidFill>
              </a:rPr>
              <a:t>quark </a:t>
            </a:r>
            <a:r>
              <a:rPr lang="en-US">
                <a:solidFill>
                  <a:srgbClr val="6600CC"/>
                </a:solidFill>
              </a:rPr>
              <a:t>and a </a:t>
            </a:r>
            <a:r>
              <a:rPr lang="en-US" dirty="0" err="1">
                <a:solidFill>
                  <a:srgbClr val="6600CC"/>
                </a:solidFill>
              </a:rPr>
              <a:t>diquark</a:t>
            </a:r>
            <a:endParaRPr lang="en-US" dirty="0">
              <a:solidFill>
                <a:srgbClr val="6600CC"/>
              </a:solidFill>
            </a:endParaRPr>
          </a:p>
          <a:p>
            <a:r>
              <a:rPr lang="en-US" dirty="0">
                <a:solidFill>
                  <a:srgbClr val="6600CC"/>
                </a:solidFill>
              </a:rPr>
              <a:t>as the fundamental particles.</a:t>
            </a:r>
          </a:p>
          <a:p>
            <a:r>
              <a:rPr lang="en-US" dirty="0">
                <a:solidFill>
                  <a:srgbClr val="6600CC"/>
                </a:solidFill>
              </a:rPr>
              <a:t>Allow excitations as before:</a:t>
            </a:r>
            <a:endParaRPr lang="en-US" dirty="0"/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152400" y="2971800"/>
            <a:ext cx="4572000" cy="3441700"/>
            <a:chOff x="2736" y="96"/>
            <a:chExt cx="2880" cy="2168"/>
          </a:xfrm>
        </p:grpSpPr>
        <p:sp>
          <p:nvSpPr>
            <p:cNvPr id="80902" name="Text Box 6"/>
            <p:cNvSpPr txBox="1">
              <a:spLocks noChangeArrowheads="1"/>
            </p:cNvSpPr>
            <p:nvPr/>
          </p:nvSpPr>
          <p:spPr bwMode="auto">
            <a:xfrm>
              <a:off x="2784" y="96"/>
              <a:ext cx="275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               Nucleon</a:t>
              </a:r>
            </a:p>
            <a:p>
              <a:r>
                <a:rPr lang="en-US">
                  <a:solidFill>
                    <a:srgbClr val="660033"/>
                  </a:solidFill>
                </a:rPr>
                <a:t>L</a:t>
              </a:r>
              <a:r>
                <a:rPr lang="en-US" baseline="-25000">
                  <a:solidFill>
                    <a:srgbClr val="660033"/>
                  </a:solidFill>
                </a:rPr>
                <a:t>2I,2J</a:t>
              </a:r>
              <a:r>
                <a:rPr lang="en-US">
                  <a:solidFill>
                    <a:srgbClr val="660033"/>
                  </a:solidFill>
                </a:rPr>
                <a:t> (Mass)   Parity    Status</a:t>
              </a:r>
            </a:p>
            <a:p>
              <a:endParaRPr lang="en-US"/>
            </a:p>
            <a:p>
              <a:r>
                <a:rPr lang="en-US">
                  <a:solidFill>
                    <a:srgbClr val="000066"/>
                  </a:solidFill>
                </a:rPr>
                <a:t>P</a:t>
              </a:r>
              <a:r>
                <a:rPr lang="en-US" baseline="-25000">
                  <a:solidFill>
                    <a:srgbClr val="000066"/>
                  </a:solidFill>
                </a:rPr>
                <a:t>11</a:t>
              </a:r>
              <a:r>
                <a:rPr lang="en-US">
                  <a:solidFill>
                    <a:srgbClr val="000066"/>
                  </a:solidFill>
                </a:rPr>
                <a:t>(938)             +           ****</a:t>
              </a:r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2736" y="1056"/>
              <a:ext cx="288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(1535)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</a:t>
              </a:r>
              <a:r>
                <a:rPr lang="en-US" baseline="-25000">
                  <a:solidFill>
                    <a:srgbClr val="800000"/>
                  </a:solidFill>
                </a:rPr>
                <a:t>11</a:t>
              </a:r>
              <a:r>
                <a:rPr lang="en-US">
                  <a:solidFill>
                    <a:srgbClr val="800000"/>
                  </a:solidFill>
                </a:rPr>
                <a:t>(1650)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(1520)           -           ****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13</a:t>
              </a:r>
              <a:r>
                <a:rPr lang="en-US">
                  <a:solidFill>
                    <a:srgbClr val="800000"/>
                  </a:solidFill>
                </a:rPr>
                <a:t>(1700)           -             ***</a:t>
              </a:r>
            </a:p>
            <a:p>
              <a:r>
                <a:rPr lang="en-US">
                  <a:solidFill>
                    <a:srgbClr val="800000"/>
                  </a:solidFill>
                </a:rPr>
                <a:t>D</a:t>
              </a:r>
              <a:r>
                <a:rPr lang="en-US" baseline="-25000">
                  <a:solidFill>
                    <a:srgbClr val="800000"/>
                  </a:solidFill>
                </a:rPr>
                <a:t>15</a:t>
              </a:r>
              <a:r>
                <a:rPr lang="en-US">
                  <a:solidFill>
                    <a:srgbClr val="800000"/>
                  </a:solidFill>
                </a:rPr>
                <a:t>(1675)           -           ****</a:t>
              </a:r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029200" y="1371600"/>
            <a:ext cx="29670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(1440)    +   ****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11</a:t>
            </a:r>
            <a:r>
              <a:rPr lang="en-US">
                <a:solidFill>
                  <a:srgbClr val="003399"/>
                </a:solidFill>
              </a:rPr>
              <a:t>(1710)     +    *** 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11</a:t>
            </a:r>
            <a:r>
              <a:rPr lang="en-US">
                <a:solidFill>
                  <a:srgbClr val="DDDDDD"/>
                </a:solidFill>
              </a:rPr>
              <a:t>(1880)    +     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11</a:t>
            </a:r>
            <a:r>
              <a:rPr lang="en-US">
                <a:solidFill>
                  <a:srgbClr val="DDDDDD"/>
                </a:solidFill>
              </a:rPr>
              <a:t>(1975)    +</a:t>
            </a:r>
          </a:p>
          <a:p>
            <a:r>
              <a:rPr lang="en-US">
                <a:solidFill>
                  <a:srgbClr val="003399"/>
                </a:solidFill>
              </a:rPr>
              <a:t>P</a:t>
            </a:r>
            <a:r>
              <a:rPr lang="en-US" baseline="-25000">
                <a:solidFill>
                  <a:srgbClr val="003399"/>
                </a:solidFill>
              </a:rPr>
              <a:t>13</a:t>
            </a:r>
            <a:r>
              <a:rPr lang="en-US">
                <a:solidFill>
                  <a:srgbClr val="003399"/>
                </a:solidFill>
              </a:rPr>
              <a:t>(1720)    +   ****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(1870)    +        *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(1910)     +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(1950)    +</a:t>
            </a:r>
          </a:p>
          <a:p>
            <a:r>
              <a:rPr lang="en-US">
                <a:solidFill>
                  <a:srgbClr val="DDDDDD"/>
                </a:solidFill>
              </a:rPr>
              <a:t>P</a:t>
            </a:r>
            <a:r>
              <a:rPr lang="en-US" baseline="-25000">
                <a:solidFill>
                  <a:srgbClr val="DDDDDD"/>
                </a:solidFill>
              </a:rPr>
              <a:t>13</a:t>
            </a:r>
            <a:r>
              <a:rPr lang="en-US">
                <a:solidFill>
                  <a:srgbClr val="DDDDDD"/>
                </a:solidFill>
              </a:rPr>
              <a:t>(2030)    +</a:t>
            </a:r>
          </a:p>
          <a:p>
            <a:r>
              <a:rPr lang="en-US">
                <a:solidFill>
                  <a:srgbClr val="003399"/>
                </a:solidFill>
              </a:rPr>
              <a:t>F</a:t>
            </a:r>
            <a:r>
              <a:rPr lang="en-US" baseline="-25000">
                <a:solidFill>
                  <a:srgbClr val="003399"/>
                </a:solidFill>
              </a:rPr>
              <a:t>15</a:t>
            </a:r>
            <a:r>
              <a:rPr lang="en-US">
                <a:solidFill>
                  <a:srgbClr val="003399"/>
                </a:solidFill>
              </a:rPr>
              <a:t>(1680)    +   ****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15</a:t>
            </a:r>
            <a:r>
              <a:rPr lang="en-US">
                <a:solidFill>
                  <a:srgbClr val="DDDDDD"/>
                </a:solidFill>
              </a:rPr>
              <a:t>(2000)    +      **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15</a:t>
            </a:r>
            <a:r>
              <a:rPr lang="en-US">
                <a:solidFill>
                  <a:srgbClr val="DDDDDD"/>
                </a:solidFill>
              </a:rPr>
              <a:t>(1995)    +</a:t>
            </a:r>
          </a:p>
          <a:p>
            <a:r>
              <a:rPr lang="en-US">
                <a:solidFill>
                  <a:srgbClr val="DDDDDD"/>
                </a:solidFill>
              </a:rPr>
              <a:t>F</a:t>
            </a:r>
            <a:r>
              <a:rPr lang="en-US" baseline="-25000">
                <a:solidFill>
                  <a:srgbClr val="DDDDDD"/>
                </a:solidFill>
              </a:rPr>
              <a:t>17</a:t>
            </a:r>
            <a:r>
              <a:rPr lang="en-US">
                <a:solidFill>
                  <a:srgbClr val="DDDDDD"/>
                </a:solidFill>
              </a:rPr>
              <a:t>(1990)    +       **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467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Baryon Spectrum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894263" y="0"/>
            <a:ext cx="424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****, ***</a:t>
            </a:r>
            <a:r>
              <a:rPr lang="en-US"/>
              <a:t>  Known   </a:t>
            </a:r>
            <a:r>
              <a:rPr lang="en-US">
                <a:solidFill>
                  <a:srgbClr val="0000FF"/>
                </a:solidFill>
              </a:rPr>
              <a:t>**,*</a:t>
            </a:r>
            <a:r>
              <a:rPr lang="en-US"/>
              <a:t> Hints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972175" cy="584200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Looking in the wrong place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11125" y="852488"/>
            <a:ext cx="40384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Nearly all the data used to </a:t>
            </a:r>
          </a:p>
          <a:p>
            <a:r>
              <a:rPr lang="en-US" dirty="0">
                <a:solidFill>
                  <a:srgbClr val="990000"/>
                </a:solidFill>
              </a:rPr>
              <a:t>identify baryons has come</a:t>
            </a:r>
            <a:endParaRPr lang="en-US" dirty="0" smtClean="0">
              <a:solidFill>
                <a:srgbClr val="990000"/>
              </a:solidFill>
            </a:endParaRPr>
          </a:p>
          <a:p>
            <a:r>
              <a:rPr lang="en-US" dirty="0" smtClean="0">
                <a:solidFill>
                  <a:srgbClr val="990000"/>
                </a:solidFill>
              </a:rPr>
              <a:t>From </a:t>
            </a:r>
            <a:r>
              <a:rPr lang="en-US" dirty="0" err="1">
                <a:solidFill>
                  <a:srgbClr val="990000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N scattering.</a:t>
            </a:r>
          </a:p>
          <a:p>
            <a:endParaRPr lang="en-US" dirty="0">
              <a:solidFill>
                <a:srgbClr val="990000"/>
              </a:solidFill>
            </a:endParaRPr>
          </a:p>
          <a:p>
            <a:r>
              <a:rPr lang="en-US" dirty="0">
                <a:latin typeface="cmmi10" pitchFamily="34" charset="0"/>
              </a:rPr>
              <a:t>         </a:t>
            </a:r>
            <a:r>
              <a:rPr lang="en-US" dirty="0" smtClean="0">
                <a:latin typeface="cmmi10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sy10" pitchFamily="34" charset="0"/>
              </a:rPr>
              <a:t>→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990000"/>
                </a:solidFill>
              </a:rPr>
              <a:t>What if the missing states</a:t>
            </a:r>
          </a:p>
          <a:p>
            <a:r>
              <a:rPr lang="en-US" dirty="0">
                <a:solidFill>
                  <a:srgbClr val="990000"/>
                </a:solidFill>
              </a:rPr>
              <a:t>do not couple to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  <a:latin typeface="cmmi10" pitchFamily="34" charset="0"/>
              </a:rPr>
              <a:t>π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990000"/>
                </a:solidFill>
              </a:rPr>
              <a:t>N ?</a:t>
            </a:r>
          </a:p>
        </p:txBody>
      </p:sp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4443413" y="798513"/>
            <a:ext cx="4700587" cy="4613275"/>
            <a:chOff x="2799" y="503"/>
            <a:chExt cx="2961" cy="2906"/>
          </a:xfrm>
        </p:grpSpPr>
        <p:pic>
          <p:nvPicPr>
            <p:cNvPr id="105477" name="Picture 5" descr="decay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2" y="514"/>
              <a:ext cx="2528" cy="2895"/>
            </a:xfrm>
            <a:prstGeom prst="rect">
              <a:avLst/>
            </a:prstGeom>
            <a:noFill/>
          </p:spPr>
        </p:pic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2799" y="503"/>
              <a:ext cx="449" cy="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-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(1/2)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(3/2)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(5/2)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r>
                <a:rPr lang="en-US" sz="1500">
                  <a:solidFill>
                    <a:srgbClr val="003300"/>
                  </a:solidFill>
                </a:rPr>
                <a:t>(7/2)</a:t>
              </a:r>
              <a:r>
                <a:rPr lang="en-US" sz="1500" baseline="30000">
                  <a:solidFill>
                    <a:srgbClr val="003300"/>
                  </a:solidFill>
                </a:rPr>
                <a:t>+</a:t>
              </a:r>
              <a:endParaRPr lang="en-US" sz="1500">
                <a:solidFill>
                  <a:srgbClr val="003300"/>
                </a:solidFill>
              </a:endParaRPr>
            </a:p>
            <a:p>
              <a:endParaRPr lang="en-US" sz="1500">
                <a:solidFill>
                  <a:srgbClr val="003300"/>
                </a:solidFill>
              </a:endParaRPr>
            </a:p>
          </p:txBody>
        </p:sp>
      </p:grp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317875" y="3451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182563" y="3998913"/>
            <a:ext cx="44322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Quark model predictions that</a:t>
            </a:r>
          </a:p>
          <a:p>
            <a:r>
              <a:rPr lang="en-US" dirty="0">
                <a:solidFill>
                  <a:srgbClr val="FF6600"/>
                </a:solidFill>
              </a:rPr>
              <a:t>many of the missing states</a:t>
            </a:r>
          </a:p>
          <a:p>
            <a:r>
              <a:rPr lang="en-US" dirty="0">
                <a:solidFill>
                  <a:srgbClr val="FF6600"/>
                </a:solidFill>
              </a:rPr>
              <a:t>have strong couplings to </a:t>
            </a:r>
          </a:p>
          <a:p>
            <a:r>
              <a:rPr lang="en-US" dirty="0">
                <a:solidFill>
                  <a:srgbClr val="FF6600"/>
                </a:solidFill>
              </a:rPr>
              <a:t>other final states:</a:t>
            </a:r>
          </a:p>
          <a:p>
            <a:r>
              <a:rPr lang="en-US" dirty="0"/>
              <a:t>          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  <a:latin typeface="cmmi10" pitchFamily="34" charset="0"/>
              </a:rPr>
              <a:t>η</a:t>
            </a:r>
            <a:r>
              <a:rPr lang="en-US" dirty="0" smtClean="0">
                <a:solidFill>
                  <a:srgbClr val="0000FF"/>
                </a:solidFill>
              </a:rPr>
              <a:t>  Nω</a:t>
            </a:r>
            <a:r>
              <a:rPr lang="en-US" dirty="0" smtClean="0">
                <a:solidFill>
                  <a:srgbClr val="0000FF"/>
                </a:solidFill>
                <a:latin typeface="cmmi10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E88A-4A63-9644-BC25-ECBD79B28EB6}" type="slidenum">
              <a:rPr lang="en-US"/>
              <a:pPr/>
              <a:t>7</a:t>
            </a:fld>
            <a:endParaRPr lang="en-US"/>
          </a:p>
        </p:txBody>
      </p:sp>
      <p:pic>
        <p:nvPicPr>
          <p:cNvPr id="83972" name="Picture 4" descr="nucleon_spectrum_ex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0" y="1766888"/>
            <a:ext cx="3656013" cy="4570412"/>
          </a:xfrm>
          <a:prstGeom prst="rect">
            <a:avLst/>
          </a:prstGeom>
          <a:noFill/>
        </p:spPr>
      </p:pic>
      <p:pic>
        <p:nvPicPr>
          <p:cNvPr id="83973" name="Picture 5" descr="nucleon_spectrum_n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781175"/>
            <a:ext cx="3656012" cy="4570413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100638" cy="623888"/>
          </a:xfrm>
        </p:spPr>
        <p:txBody>
          <a:bodyPr/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Lattice Calculations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76250" y="668338"/>
            <a:ext cx="7302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First lattice calculation for baryons (</a:t>
            </a:r>
            <a:r>
              <a:rPr lang="en-US" dirty="0" smtClean="0"/>
              <a:t>2009)</a:t>
            </a:r>
            <a:r>
              <a:rPr lang="en-US" dirty="0"/>
              <a:t>. Many</a:t>
            </a:r>
          </a:p>
          <a:p>
            <a:r>
              <a:rPr lang="en-US" dirty="0"/>
              <a:t>approximations, but shows what will be possible.</a:t>
            </a:r>
          </a:p>
        </p:txBody>
      </p:sp>
    </p:spTree>
    <p:extLst>
      <p:ext uri="{BB962C8B-B14F-4D97-AF65-F5344CB8AC3E}">
        <p14:creationId xmlns:p14="http://schemas.microsoft.com/office/powerpoint/2010/main" val="352371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4" y="107576"/>
            <a:ext cx="6715125" cy="565524"/>
          </a:xfrm>
        </p:spPr>
        <p:txBody>
          <a:bodyPr/>
          <a:lstStyle/>
          <a:p>
            <a:r>
              <a:rPr lang="en-US" sz="3200" b="1" dirty="0" smtClean="0"/>
              <a:t>Observables in Photo-production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800" y="2704762"/>
            <a:ext cx="78654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beam           Target         Recoil            Target-Recoil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x’   y’   z’     x’  x’  x’  y’  y’  y’  z’  z’  z’</a:t>
            </a:r>
          </a:p>
          <a:p>
            <a:r>
              <a:rPr lang="en-US" dirty="0" smtClean="0"/>
              <a:t>                               x   y   z                        x   y   z   x   y   z   x   y   z</a:t>
            </a:r>
          </a:p>
          <a:p>
            <a:endParaRPr lang="en-US" dirty="0" smtClean="0"/>
          </a:p>
          <a:p>
            <a:r>
              <a:rPr lang="en-US" dirty="0" smtClean="0"/>
              <a:t>Unpolarized      σ        T               P           T</a:t>
            </a:r>
            <a:r>
              <a:rPr lang="en-US" baseline="-25000" dirty="0" smtClean="0"/>
              <a:t>x’        </a:t>
            </a:r>
            <a:r>
              <a:rPr lang="en-US" dirty="0" smtClean="0"/>
              <a:t>L</a:t>
            </a:r>
            <a:r>
              <a:rPr lang="en-US" baseline="-25000" dirty="0" smtClean="0"/>
              <a:t>x’        </a:t>
            </a:r>
            <a:r>
              <a:rPr lang="en-US" dirty="0" smtClean="0"/>
              <a:t>Σ       T</a:t>
            </a:r>
            <a:r>
              <a:rPr lang="en-US" baseline="-25000" dirty="0" smtClean="0"/>
              <a:t>z’        </a:t>
            </a:r>
            <a:r>
              <a:rPr lang="en-US" dirty="0" smtClean="0"/>
              <a:t>L</a:t>
            </a:r>
            <a:r>
              <a:rPr lang="en-US" baseline="-25000" dirty="0" smtClean="0"/>
              <a:t>z’</a:t>
            </a:r>
            <a:endParaRPr lang="en-US" baseline="-25000" dirty="0"/>
          </a:p>
          <a:p>
            <a:r>
              <a:rPr lang="en-US" dirty="0" smtClean="0"/>
              <a:t>Linearly    P</a:t>
            </a:r>
            <a:r>
              <a:rPr lang="en-US" baseline="-25000" dirty="0" smtClean="0"/>
              <a:t>γ</a:t>
            </a:r>
            <a:r>
              <a:rPr lang="en-US" dirty="0" smtClean="0"/>
              <a:t>    Σ   H   P   G    O</a:t>
            </a:r>
            <a:r>
              <a:rPr lang="en-US" baseline="-25000" dirty="0" smtClean="0"/>
              <a:t>x’ </a:t>
            </a:r>
            <a:r>
              <a:rPr lang="en-US" dirty="0" smtClean="0"/>
              <a:t>T   O</a:t>
            </a:r>
            <a:r>
              <a:rPr lang="en-US" baseline="-25000" dirty="0" smtClean="0"/>
              <a:t>z’       </a:t>
            </a:r>
            <a:r>
              <a:rPr lang="en-US" dirty="0" smtClean="0"/>
              <a:t>L</a:t>
            </a:r>
            <a:r>
              <a:rPr lang="en-US" baseline="-25000" dirty="0" smtClean="0"/>
              <a:t>z’ </a:t>
            </a:r>
            <a:r>
              <a:rPr lang="en-US" dirty="0" smtClean="0"/>
              <a:t>C</a:t>
            </a:r>
            <a:r>
              <a:rPr lang="en-US" baseline="-25000" dirty="0" smtClean="0"/>
              <a:t>z’ </a:t>
            </a:r>
            <a:r>
              <a:rPr lang="en-US" dirty="0" smtClean="0"/>
              <a:t>T</a:t>
            </a:r>
            <a:r>
              <a:rPr lang="en-US" baseline="-25000" dirty="0" smtClean="0"/>
              <a:t>z’  </a:t>
            </a:r>
            <a:r>
              <a:rPr lang="en-US" dirty="0" smtClean="0"/>
              <a:t>E       F    L</a:t>
            </a:r>
            <a:r>
              <a:rPr lang="en-US" baseline="-25000" dirty="0" smtClean="0"/>
              <a:t>x’ </a:t>
            </a:r>
            <a:r>
              <a:rPr lang="en-US" dirty="0" smtClean="0"/>
              <a:t>C</a:t>
            </a:r>
            <a:r>
              <a:rPr lang="en-US" baseline="-25000" dirty="0" smtClean="0"/>
              <a:t>x’</a:t>
            </a:r>
            <a:r>
              <a:rPr lang="en-US" dirty="0" smtClean="0"/>
              <a:t>T</a:t>
            </a:r>
            <a:r>
              <a:rPr lang="en-US" baseline="-25000" dirty="0" smtClean="0"/>
              <a:t>x’      </a:t>
            </a:r>
          </a:p>
          <a:p>
            <a:r>
              <a:rPr lang="en-US" dirty="0" smtClean="0"/>
              <a:t>Circular    P</a:t>
            </a:r>
            <a:r>
              <a:rPr lang="en-US" baseline="-25000" dirty="0" smtClean="0"/>
              <a:t>γ</a:t>
            </a:r>
            <a:r>
              <a:rPr lang="en-US" dirty="0" smtClean="0"/>
              <a:t>           F        E    C</a:t>
            </a:r>
            <a:r>
              <a:rPr lang="en-US" baseline="-25000" dirty="0" smtClean="0"/>
              <a:t>x’         </a:t>
            </a:r>
            <a:r>
              <a:rPr lang="en-US" dirty="0" smtClean="0"/>
              <a:t>C</a:t>
            </a:r>
            <a:r>
              <a:rPr lang="en-US" baseline="-25000" dirty="0" smtClean="0"/>
              <a:t>z’       </a:t>
            </a:r>
            <a:r>
              <a:rPr lang="en-US" dirty="0" smtClean="0"/>
              <a:t>O</a:t>
            </a:r>
            <a:r>
              <a:rPr lang="en-US" baseline="-25000" dirty="0" smtClean="0"/>
              <a:t>z’               </a:t>
            </a:r>
            <a:r>
              <a:rPr lang="en-US" dirty="0" smtClean="0"/>
              <a:t>G       H        O</a:t>
            </a:r>
            <a:r>
              <a:rPr lang="en-US" baseline="-25000" dirty="0" smtClean="0"/>
              <a:t>x’        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1244600"/>
            <a:ext cx="7660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Photo-production of pseudo scalar mesons:</a:t>
            </a:r>
          </a:p>
          <a:p>
            <a:r>
              <a:rPr lang="en-US" sz="2800" dirty="0" smtClean="0"/>
              <a:t>		</a:t>
            </a:r>
            <a:r>
              <a:rPr lang="en-US" sz="2800" dirty="0" err="1" smtClean="0"/>
              <a:t>γN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/>
              <a:t>M(0</a:t>
            </a:r>
            <a:r>
              <a:rPr lang="en-US" sz="2800" baseline="30000" dirty="0" smtClean="0"/>
              <a:t>-+</a:t>
            </a:r>
            <a:r>
              <a:rPr lang="en-US" sz="2800" dirty="0" smtClean="0"/>
              <a:t>) N’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5218668"/>
            <a:ext cx="832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16 observables for these reactions.</a:t>
            </a:r>
          </a:p>
          <a:p>
            <a:r>
              <a:rPr lang="en-US" dirty="0" smtClean="0"/>
              <a:t>Program in place with CLAS at Jefferson Lab to measure these for several</a:t>
            </a:r>
            <a:r>
              <a:rPr lang="en-US" dirty="0"/>
              <a:t> </a:t>
            </a:r>
            <a:r>
              <a:rPr lang="en-US" dirty="0" smtClean="0"/>
              <a:t>systems.</a:t>
            </a:r>
          </a:p>
        </p:txBody>
      </p:sp>
    </p:spTree>
    <p:extLst>
      <p:ext uri="{BB962C8B-B14F-4D97-AF65-F5344CB8AC3E}">
        <p14:creationId xmlns:p14="http://schemas.microsoft.com/office/powerpoint/2010/main" val="172130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1" y="107576"/>
            <a:ext cx="5220194" cy="608453"/>
          </a:xfrm>
        </p:spPr>
        <p:txBody>
          <a:bodyPr/>
          <a:lstStyle/>
          <a:p>
            <a:r>
              <a:rPr lang="en-US" sz="3200" b="1" dirty="0" smtClean="0"/>
              <a:t>Photo-production Data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Excited Hadronic States and the Deconfinement Transition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9" y="1011462"/>
            <a:ext cx="16256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2094" y="1011462"/>
            <a:ext cx="40416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CLAS, CBELSA</a:t>
            </a:r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CLAS,CBELSA,LNS,GRAAL</a:t>
            </a:r>
          </a:p>
          <a:p>
            <a:endParaRPr lang="en-US" sz="2400" dirty="0"/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</a:t>
            </a:r>
          </a:p>
          <a:p>
            <a:r>
              <a:rPr lang="en-US" sz="2400" dirty="0" smtClean="0"/>
              <a:t>CLAS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94332" y="2365679"/>
            <a:ext cx="3648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Extensive data sets have recently been published. A large effort is pushing polarization measurements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58" y="3836832"/>
            <a:ext cx="7390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Analysis of the physical observables is being undertaken by several groups to achieve a consistent description of these data sets. EBAC, SAID,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η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-MAID, Bonn-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Gatchina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Analyses hint at missing baryons: 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4976380"/>
            <a:ext cx="1333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6179</TotalTime>
  <Words>4875</Words>
  <Application>Microsoft Macintosh PowerPoint</Application>
  <PresentationFormat>On-screen Show (4:3)</PresentationFormat>
  <Paragraphs>771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Breeze</vt:lpstr>
      <vt:lpstr>Equation</vt:lpstr>
      <vt:lpstr>Spectroscopy: Experimental Status and Prospects</vt:lpstr>
      <vt:lpstr>Outline</vt:lpstr>
      <vt:lpstr>PowerPoint Presentation</vt:lpstr>
      <vt:lpstr>PowerPoint Presentation</vt:lpstr>
      <vt:lpstr>PowerPoint Presentation</vt:lpstr>
      <vt:lpstr>Looking in the wrong place</vt:lpstr>
      <vt:lpstr>Lattice Calculations</vt:lpstr>
      <vt:lpstr>Observables in Photo-production</vt:lpstr>
      <vt:lpstr>Photo-production Data</vt:lpstr>
      <vt:lpstr>Analysis</vt:lpstr>
      <vt:lpstr>Analysis</vt:lpstr>
      <vt:lpstr>CLAS PWA Results</vt:lpstr>
      <vt:lpstr>What is seen?</vt:lpstr>
      <vt:lpstr>Baryon Summary</vt:lpstr>
      <vt:lpstr>Positronium</vt:lpstr>
      <vt:lpstr>PowerPoint Presentation</vt:lpstr>
      <vt:lpstr>Mesons</vt:lpstr>
      <vt:lpstr>PowerPoint Presentation</vt:lpstr>
      <vt:lpstr>Lattice QCD Glueball Predictions</vt:lpstr>
      <vt:lpstr>Identification of Glueballs</vt:lpstr>
      <vt:lpstr>PowerPoint Presentation</vt:lpstr>
      <vt:lpstr>Glueball-Meson Mixing</vt:lpstr>
      <vt:lpstr>Higher Mass Glueballs?</vt:lpstr>
      <vt:lpstr>QCD Potential</vt:lpstr>
      <vt:lpstr>PowerPoint Presentation</vt:lpstr>
      <vt:lpstr>LQCD: The Spectrum of Mesons</vt:lpstr>
      <vt:lpstr>LQCD: The Spectrum of Mesons</vt:lpstr>
      <vt:lpstr>LQCD: The Spectrum of Mesons</vt:lpstr>
      <vt:lpstr>Looking for Hybrids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Spectroscopy: Experimental Status and Prospects</dc:title>
  <dc:creator>Curtis Meyer</dc:creator>
  <cp:lastModifiedBy>Curtis Meyer</cp:lastModifiedBy>
  <cp:revision>51</cp:revision>
  <dcterms:created xsi:type="dcterms:W3CDTF">2011-02-16T13:20:42Z</dcterms:created>
  <dcterms:modified xsi:type="dcterms:W3CDTF">2011-02-24T13:22:17Z</dcterms:modified>
</cp:coreProperties>
</file>