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5" r:id="rId2"/>
  </p:sldMasterIdLst>
  <p:notesMasterIdLst>
    <p:notesMasterId r:id="rId21"/>
  </p:notesMasterIdLst>
  <p:sldIdLst>
    <p:sldId id="476" r:id="rId3"/>
    <p:sldId id="776" r:id="rId4"/>
    <p:sldId id="763" r:id="rId5"/>
    <p:sldId id="761" r:id="rId6"/>
    <p:sldId id="712" r:id="rId7"/>
    <p:sldId id="739" r:id="rId8"/>
    <p:sldId id="765" r:id="rId9"/>
    <p:sldId id="777" r:id="rId10"/>
    <p:sldId id="713" r:id="rId11"/>
    <p:sldId id="742" r:id="rId12"/>
    <p:sldId id="743" r:id="rId13"/>
    <p:sldId id="745" r:id="rId14"/>
    <p:sldId id="724" r:id="rId15"/>
    <p:sldId id="769" r:id="rId16"/>
    <p:sldId id="770" r:id="rId17"/>
    <p:sldId id="771" r:id="rId18"/>
    <p:sldId id="772" r:id="rId19"/>
    <p:sldId id="773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3955" autoAdjust="0"/>
  </p:normalViewPr>
  <p:slideViewPr>
    <p:cSldViewPr>
      <p:cViewPr varScale="1">
        <p:scale>
          <a:sx n="96" d="100"/>
          <a:sy n="96" d="100"/>
        </p:scale>
        <p:origin x="-3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1/18/16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</a:t>
            </a:r>
            <a:r>
              <a:rPr lang="en-US" baseline="0" dirty="0" smtClean="0"/>
              <a:t> </a:t>
            </a:r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298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77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22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4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985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162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599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292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5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763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557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AE24E4-8973-4825-A757-5731715FC7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E097363-E24F-4933-A1B3-7C61CB263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kindrew@jlab.or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Relationship Id="rId3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552" y="1052736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Hall A Collaboration Meeting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January 2016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0" y="2204864"/>
            <a:ext cx="486445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568" y="3140968"/>
            <a:ext cx="3779912" cy="2833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908720"/>
            <a:ext cx="378105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" y="188640"/>
            <a:ext cx="4095455" cy="4968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6632"/>
            <a:ext cx="4091946" cy="306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852936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283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6632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Moving to more future installations – MOLLER and </a:t>
            </a:r>
            <a:r>
              <a:rPr lang="en-US" dirty="0" err="1" smtClean="0">
                <a:solidFill>
                  <a:srgbClr val="FF0000"/>
                </a:solidFill>
              </a:rPr>
              <a:t>SoLID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74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508104" y="3005049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" y="3068960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851920" y="2348880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Supporting ongoing magnet and collimator development work at MIT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New Moller </a:t>
            </a:r>
            <a:r>
              <a:rPr lang="en-US" sz="2000" dirty="0" err="1" smtClean="0">
                <a:latin typeface="Arial"/>
                <a:cs typeface="Arial"/>
              </a:rPr>
              <a:t>polarimeter</a:t>
            </a:r>
            <a:r>
              <a:rPr lang="en-US" sz="2000" dirty="0" smtClean="0">
                <a:latin typeface="Arial"/>
                <a:cs typeface="Arial"/>
              </a:rPr>
              <a:t> (in place)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Anticipate Director’s cost, schedule, technical review in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latin typeface="Arial"/>
                <a:cs typeface="Arial"/>
              </a:rPr>
              <a:t>Working on updating documentation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dvanced conceptual design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Looking towards CD0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/>
              <a:t>SoLID</a:t>
            </a:r>
            <a:endParaRPr lang="en-US" sz="2800" b="0" dirty="0" smtClean="0"/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3672408" cy="24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CLEO_assembly_photo"/>
          <p:cNvPicPr>
            <a:picLocks noChangeAspect="1" noChangeArrowheads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4464496" cy="3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744416"/>
            <a:ext cx="3419872" cy="2564904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836712"/>
            <a:ext cx="583264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Director’s Review February 23,24, 2015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ddressing recommendations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TMD Workshop at Stony Brook Jan 28-30</a:t>
            </a: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Cornell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to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disassemble solenoid through Summer 2016</a:t>
            </a:r>
          </a:p>
          <a:p>
            <a:pPr lvl="3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Assist and observe (Ed </a:t>
            </a:r>
            <a:r>
              <a:rPr lang="en-US" sz="2000" dirty="0" err="1" smtClean="0">
                <a:solidFill>
                  <a:schemeClr val="accent4"/>
                </a:solidFill>
                <a:latin typeface="Arial" charset="0"/>
                <a:cs typeface="Arial" charset="0"/>
              </a:rPr>
              <a:t>Folts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Fall 2015 trip)</a:t>
            </a:r>
          </a:p>
          <a:p>
            <a:pPr lvl="3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Anticipate move to </a:t>
            </a:r>
            <a:r>
              <a:rPr lang="en-US" sz="2000" dirty="0" err="1" smtClean="0">
                <a:solidFill>
                  <a:schemeClr val="accent4"/>
                </a:solidFill>
                <a:latin typeface="Arial" charset="0"/>
                <a:cs typeface="Arial" charset="0"/>
              </a:rPr>
              <a:t>JLab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FY 2017</a:t>
            </a:r>
            <a:endParaRPr lang="en-US" sz="2000" dirty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Looking towards Science Review in 2017, CD0 in 2018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/>
              <a:t>Back to 6 </a:t>
            </a:r>
            <a:r>
              <a:rPr lang="en-US" sz="2400" b="0" dirty="0" err="1" smtClean="0"/>
              <a:t>GeV</a:t>
            </a:r>
            <a:r>
              <a:rPr lang="en-US" sz="2400" b="0" dirty="0" smtClean="0"/>
              <a:t>! 2015 </a:t>
            </a:r>
            <a:r>
              <a:rPr lang="en-US" sz="2400" b="0" dirty="0" smtClean="0"/>
              <a:t>Publications (in no order….</a:t>
            </a:r>
            <a:r>
              <a:rPr lang="en-US" sz="2000" b="0" i="1" dirty="0" smtClean="0"/>
              <a:t>More?</a:t>
            </a:r>
            <a:r>
              <a:rPr lang="en-US" sz="2400" b="0" dirty="0" smtClean="0"/>
              <a:t>)</a:t>
            </a:r>
            <a:endParaRPr lang="en-US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69640"/>
            <a:ext cx="8784976" cy="5411688"/>
          </a:xfrm>
        </p:spPr>
        <p:txBody>
          <a:bodyPr/>
          <a:lstStyle/>
          <a:p>
            <a:r>
              <a:rPr lang="is-IS" sz="2000" dirty="0" smtClean="0"/>
              <a:t>M</a:t>
            </a:r>
            <a:r>
              <a:rPr lang="is-IS" sz="2000" dirty="0"/>
              <a:t>. Defurne </a:t>
            </a:r>
            <a:r>
              <a:rPr lang="is-IS" sz="2000" i="1" dirty="0" smtClean="0"/>
              <a:t>et al., </a:t>
            </a:r>
            <a:r>
              <a:rPr lang="en-US" sz="2000" b="1" dirty="0" err="1" smtClean="0"/>
              <a:t>Phys.Rev</a:t>
            </a:r>
            <a:r>
              <a:rPr lang="en-US" sz="2000" b="1" dirty="0"/>
              <a:t>. C92 (2015) 5, 055202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/>
              <a:t>Y.W. </a:t>
            </a:r>
            <a:r>
              <a:rPr lang="en-US" sz="2000" dirty="0" smtClean="0"/>
              <a:t>Zhang</a:t>
            </a:r>
            <a:r>
              <a:rPr lang="en-US" sz="2000" i="1" dirty="0" smtClean="0"/>
              <a:t> </a:t>
            </a:r>
            <a:r>
              <a:rPr lang="en-US" sz="2000" i="1" dirty="0"/>
              <a:t>et </a:t>
            </a:r>
            <a:r>
              <a:rPr lang="en-US" sz="2000" i="1" dirty="0" smtClean="0"/>
              <a:t>al., </a:t>
            </a:r>
            <a:r>
              <a:rPr lang="en-US" sz="2000" b="1" dirty="0" err="1" smtClean="0"/>
              <a:t>Phys.Rev.Lett</a:t>
            </a:r>
            <a:r>
              <a:rPr lang="en-US" sz="2000" b="1" dirty="0"/>
              <a:t>. 115 (2015) 17, </a:t>
            </a:r>
            <a:r>
              <a:rPr lang="en-US" sz="2000" b="1" dirty="0" smtClean="0"/>
              <a:t>172502</a:t>
            </a:r>
          </a:p>
          <a:p>
            <a:r>
              <a:rPr lang="nb-NO" sz="2000" dirty="0"/>
              <a:t>Y.X. </a:t>
            </a:r>
            <a:r>
              <a:rPr lang="nb-NO" sz="2000" dirty="0" err="1"/>
              <a:t>Zhao</a:t>
            </a:r>
            <a:r>
              <a:rPr lang="nb-NO" sz="2000" dirty="0"/>
              <a:t> </a:t>
            </a:r>
            <a:r>
              <a:rPr lang="nb-NO" sz="2000" i="1" dirty="0" smtClean="0"/>
              <a:t>et al., </a:t>
            </a:r>
            <a:r>
              <a:rPr lang="en-US" sz="2000" b="1" dirty="0" err="1" smtClean="0"/>
              <a:t>Phys.Rev</a:t>
            </a:r>
            <a:r>
              <a:rPr lang="en-US" sz="2000" b="1" dirty="0"/>
              <a:t>. C92 (2015) 1, 015207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/>
              <a:t>K. </a:t>
            </a:r>
            <a:r>
              <a:rPr lang="en-US" sz="2000" dirty="0" err="1"/>
              <a:t>Chirapatpimol</a:t>
            </a:r>
            <a:r>
              <a:rPr lang="en-US" sz="2000" dirty="0"/>
              <a:t> </a:t>
            </a:r>
            <a:r>
              <a:rPr lang="en-US" sz="2000" i="1" dirty="0" smtClean="0"/>
              <a:t>et </a:t>
            </a:r>
            <a:r>
              <a:rPr lang="en-US" sz="2000" i="1" dirty="0"/>
              <a:t>al</a:t>
            </a:r>
            <a:r>
              <a:rPr lang="en-US" sz="2000" i="1" dirty="0" smtClean="0"/>
              <a:t>., </a:t>
            </a:r>
            <a:r>
              <a:rPr lang="en-US" sz="2000" b="1" dirty="0" err="1" smtClean="0"/>
              <a:t>Phys.Rev.Lett</a:t>
            </a:r>
            <a:r>
              <a:rPr lang="en-US" sz="2000" b="1" dirty="0"/>
              <a:t>. 114 (2015) 19, </a:t>
            </a:r>
            <a:r>
              <a:rPr lang="en-US" sz="2000" b="1" dirty="0" smtClean="0"/>
              <a:t>192503</a:t>
            </a:r>
          </a:p>
          <a:p>
            <a:r>
              <a:rPr lang="da-DK" sz="2000" dirty="0"/>
              <a:t>D. Wang </a:t>
            </a:r>
            <a:r>
              <a:rPr lang="da-DK" sz="2000" i="1" dirty="0" smtClean="0"/>
              <a:t>et al., </a:t>
            </a:r>
            <a:r>
              <a:rPr lang="en-US" sz="2000" b="1" dirty="0" smtClean="0"/>
              <a:t>Phys. Rev</a:t>
            </a:r>
            <a:r>
              <a:rPr lang="en-US" sz="2000" b="1" dirty="0"/>
              <a:t>. C91 (2015) 4, 045506</a:t>
            </a:r>
            <a:r>
              <a:rPr lang="en-US" sz="2000" dirty="0"/>
              <a:t> </a:t>
            </a:r>
            <a:r>
              <a:rPr lang="en-US" sz="2000" dirty="0" smtClean="0"/>
              <a:t>  </a:t>
            </a:r>
          </a:p>
          <a:p>
            <a:r>
              <a:rPr lang="en-US" sz="2000" dirty="0" err="1" smtClean="0"/>
              <a:t>Higinbotham</a:t>
            </a:r>
            <a:r>
              <a:rPr lang="en-US" sz="2000" dirty="0" smtClean="0"/>
              <a:t> </a:t>
            </a:r>
            <a:r>
              <a:rPr lang="en-US" sz="2000" i="1" dirty="0"/>
              <a:t>et al.</a:t>
            </a:r>
            <a:r>
              <a:rPr lang="en-US" sz="2000" dirty="0"/>
              <a:t>, </a:t>
            </a:r>
            <a:r>
              <a:rPr lang="en-US" sz="2000" b="1" dirty="0" err="1"/>
              <a:t>Phys.Rev.Lett</a:t>
            </a:r>
            <a:r>
              <a:rPr lang="en-US" sz="2000" b="1" dirty="0"/>
              <a:t>., 114 (2015) </a:t>
            </a:r>
            <a:r>
              <a:rPr lang="en-US" sz="2000" b="1" dirty="0" smtClean="0"/>
              <a:t>169201 </a:t>
            </a:r>
          </a:p>
          <a:p>
            <a:r>
              <a:rPr lang="hu-HU" sz="2000" dirty="0" smtClean="0"/>
              <a:t>Mihovilovic </a:t>
            </a:r>
            <a:r>
              <a:rPr lang="hu-HU" sz="2000" i="1" dirty="0"/>
              <a:t>et al.</a:t>
            </a:r>
            <a:r>
              <a:rPr lang="hu-HU" sz="2000" dirty="0"/>
              <a:t>, </a:t>
            </a:r>
            <a:r>
              <a:rPr lang="hu-HU" sz="2000" b="1" dirty="0"/>
              <a:t>Phys.Rev.Lett., 113 (2014) </a:t>
            </a:r>
            <a:r>
              <a:rPr lang="hu-HU" sz="2000" b="1" dirty="0" smtClean="0"/>
              <a:t>232505 </a:t>
            </a:r>
          </a:p>
          <a:p>
            <a:r>
              <a:rPr lang="nb-NO" sz="2000" dirty="0" err="1" smtClean="0"/>
              <a:t>Parno</a:t>
            </a:r>
            <a:r>
              <a:rPr lang="nb-NO" sz="2000" dirty="0" smtClean="0"/>
              <a:t> </a:t>
            </a:r>
            <a:r>
              <a:rPr lang="nb-NO" sz="2000" i="1" dirty="0"/>
              <a:t>et al.</a:t>
            </a:r>
            <a:r>
              <a:rPr lang="nb-NO" sz="2000" dirty="0"/>
              <a:t>, </a:t>
            </a:r>
            <a:r>
              <a:rPr lang="nb-NO" sz="2000" b="1" dirty="0" err="1"/>
              <a:t>Phys</a:t>
            </a:r>
            <a:r>
              <a:rPr lang="nb-NO" sz="2000" b="1" dirty="0" smtClean="0"/>
              <a:t>. Lett</a:t>
            </a:r>
            <a:r>
              <a:rPr lang="nb-NO" sz="2000" b="1" dirty="0"/>
              <a:t>., B744 (2015) 309-</a:t>
            </a:r>
            <a:r>
              <a:rPr lang="nb-NO" sz="2000" b="1" dirty="0" smtClean="0"/>
              <a:t>314</a:t>
            </a:r>
          </a:p>
          <a:p>
            <a:r>
              <a:rPr lang="fi-FI" sz="2000" dirty="0" err="1" smtClean="0"/>
              <a:t>Urciuoli</a:t>
            </a:r>
            <a:r>
              <a:rPr lang="fi-FI" sz="2000" dirty="0" smtClean="0"/>
              <a:t> </a:t>
            </a:r>
            <a:r>
              <a:rPr lang="fi-FI" sz="2000" i="1" dirty="0"/>
              <a:t>et al.</a:t>
            </a:r>
            <a:r>
              <a:rPr lang="fi-FI" sz="2000" dirty="0"/>
              <a:t>, </a:t>
            </a:r>
            <a:r>
              <a:rPr lang="fi-FI" sz="2000" b="1" dirty="0" err="1"/>
              <a:t>Phys</a:t>
            </a:r>
            <a:r>
              <a:rPr lang="fi-FI" sz="2000" b="1" dirty="0" smtClean="0"/>
              <a:t>. </a:t>
            </a:r>
            <a:r>
              <a:rPr lang="fi-FI" sz="2000" b="1" dirty="0" err="1" smtClean="0"/>
              <a:t>Rev</a:t>
            </a:r>
            <a:r>
              <a:rPr lang="fi-FI" sz="2000" b="1" dirty="0"/>
              <a:t>., C91 (2015) </a:t>
            </a:r>
            <a:r>
              <a:rPr lang="fi-FI" sz="2000" b="1" dirty="0" smtClean="0"/>
              <a:t>034308</a:t>
            </a:r>
          </a:p>
          <a:p>
            <a:r>
              <a:rPr lang="nb-NO" sz="2000" dirty="0"/>
              <a:t>A. </a:t>
            </a:r>
            <a:r>
              <a:rPr lang="nb-NO" sz="2000" dirty="0" smtClean="0"/>
              <a:t>Blomberg</a:t>
            </a:r>
            <a:r>
              <a:rPr lang="nb-NO" sz="2000" i="1" dirty="0"/>
              <a:t> </a:t>
            </a:r>
            <a:r>
              <a:rPr lang="nb-NO" sz="2000" i="1" dirty="0" smtClean="0"/>
              <a:t>et al., </a:t>
            </a:r>
            <a:r>
              <a:rPr lang="nb-NO" sz="2000" b="1" dirty="0" smtClean="0"/>
              <a:t>arXiv</a:t>
            </a:r>
            <a:r>
              <a:rPr lang="nb-NO" sz="2000" b="1" dirty="0"/>
              <a:t>:</a:t>
            </a:r>
            <a:r>
              <a:rPr lang="nb-NO" sz="2000" b="1" dirty="0" smtClean="0"/>
              <a:t>1509.00780 (2015</a:t>
            </a:r>
            <a:r>
              <a:rPr lang="nb-NO" sz="2000" b="1" dirty="0" smtClean="0"/>
              <a:t>)</a:t>
            </a:r>
          </a:p>
          <a:p>
            <a:endParaRPr lang="nb-NO" sz="2000" b="1" dirty="0" smtClean="0"/>
          </a:p>
          <a:p>
            <a:r>
              <a:rPr lang="nb-NO" sz="2000" b="1" dirty="0" smtClean="0"/>
              <a:t>6 </a:t>
            </a:r>
            <a:r>
              <a:rPr lang="nb-NO" sz="2000" b="1" dirty="0" err="1" smtClean="0"/>
              <a:t>GeV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era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closing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out</a:t>
            </a:r>
            <a:r>
              <a:rPr lang="nb-NO" sz="2000" b="1" dirty="0" smtClean="0"/>
              <a:t> </a:t>
            </a:r>
            <a:r>
              <a:rPr lang="nb-NO" sz="2000" b="1" dirty="0" smtClean="0">
                <a:sym typeface="Wingdings"/>
              </a:rPr>
              <a:t></a:t>
            </a:r>
            <a:endParaRPr lang="nb-NO" sz="2000" b="1" dirty="0"/>
          </a:p>
          <a:p>
            <a:r>
              <a:rPr lang="nb-NO" sz="2000" b="1" dirty="0" smtClean="0"/>
              <a:t>Still </a:t>
            </a:r>
            <a:r>
              <a:rPr lang="nb-NO" sz="2000" b="1" dirty="0" err="1" smtClean="0"/>
              <a:t>waiting</a:t>
            </a:r>
            <a:r>
              <a:rPr lang="nb-NO" sz="2000" b="1" dirty="0" smtClean="0"/>
              <a:t> for ….. (</a:t>
            </a:r>
            <a:r>
              <a:rPr lang="nb-NO" sz="2000" b="1" dirty="0" err="1" smtClean="0"/>
              <a:t>you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know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who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you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are</a:t>
            </a:r>
            <a:r>
              <a:rPr lang="nb-NO" sz="2000" b="1" smtClean="0"/>
              <a:t>!)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6106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JLAB Publications and Public Access Timeline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146175" indent="-1146175">
              <a:buNone/>
            </a:pPr>
            <a:r>
              <a:rPr lang="en-US" dirty="0" smtClean="0"/>
              <a:t>2013 – Public Access mandated by White House</a:t>
            </a:r>
          </a:p>
          <a:p>
            <a:pPr marL="1146175" indent="-1146175">
              <a:buNone/>
            </a:pPr>
            <a:endParaRPr lang="en-US" dirty="0" smtClean="0"/>
          </a:p>
          <a:p>
            <a:pPr marL="1146175" indent="-1146175">
              <a:buNone/>
            </a:pPr>
            <a:r>
              <a:rPr lang="en-US" dirty="0" smtClean="0"/>
              <a:t>2014 – DOE’s Public Access Plan approved by White House</a:t>
            </a:r>
          </a:p>
          <a:p>
            <a:pPr marL="1146175" indent="-1146175">
              <a:buNone/>
            </a:pPr>
            <a:r>
              <a:rPr lang="en-US" dirty="0"/>
              <a:t>	</a:t>
            </a:r>
            <a:r>
              <a:rPr lang="en-US" b="1" dirty="0" smtClean="0">
                <a:solidFill>
                  <a:srgbClr val="FF0000"/>
                </a:solidFill>
              </a:rPr>
              <a:t>JLAB must provide final, peer-reviewed accepted manuscripts or final published documents that are</a:t>
            </a:r>
          </a:p>
          <a:p>
            <a:pPr marL="1825625"/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authored by JLAB authors or </a:t>
            </a:r>
          </a:p>
          <a:p>
            <a:pPr marL="1825625"/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produced as a result of work done at JLAB.</a:t>
            </a:r>
          </a:p>
          <a:p>
            <a:pPr marL="1146175" indent="-1146175">
              <a:buNone/>
            </a:pPr>
            <a:endParaRPr lang="en-US" dirty="0" smtClean="0"/>
          </a:p>
          <a:p>
            <a:pPr marL="1146175" indent="-1146175">
              <a:buNone/>
            </a:pPr>
            <a:r>
              <a:rPr lang="en-US" dirty="0" smtClean="0"/>
              <a:t>2015 – DOE launches Public </a:t>
            </a:r>
            <a:r>
              <a:rPr lang="en-US" dirty="0"/>
              <a:t>A</a:t>
            </a:r>
            <a:r>
              <a:rPr lang="en-US" dirty="0" smtClean="0"/>
              <a:t>ccess Plan in test phase, live in FY2016</a:t>
            </a:r>
          </a:p>
          <a:p>
            <a:pPr marL="1146175" indent="-1146175">
              <a:buNone/>
            </a:pPr>
            <a:endParaRPr lang="en-US" dirty="0" smtClean="0"/>
          </a:p>
          <a:p>
            <a:pPr marL="1146175" indent="-1146175">
              <a:buNone/>
            </a:pPr>
            <a:r>
              <a:rPr lang="en-US" dirty="0" smtClean="0"/>
              <a:t>2016 - New PEMP metrics for DOE sites, &amp; JLAB Notable Outcome</a:t>
            </a:r>
          </a:p>
          <a:p>
            <a:pPr marL="1092200" lvl="1" indent="0">
              <a:buNone/>
            </a:pPr>
            <a:r>
              <a:rPr lang="en-US" dirty="0" smtClean="0"/>
              <a:t>JLAB working toward compliance success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Disclaimer: Next 3 slides are from  </a:t>
            </a:r>
            <a:r>
              <a:rPr lang="en-US" sz="18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JLab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Publications </a:t>
            </a:r>
            <a:r>
              <a:rPr lang="en-US" sz="18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Records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Management </a:t>
            </a:r>
            <a:endParaRPr lang="en-US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6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Collaborator Responsibilities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Refer to User/Collaborator agreement which you signed:</a:t>
            </a:r>
          </a:p>
          <a:p>
            <a:pPr marL="0" indent="0">
              <a:buNone/>
              <a:tabLst>
                <a:tab pos="346075" algn="l"/>
              </a:tabLst>
            </a:pPr>
            <a:r>
              <a:rPr lang="en-US" dirty="0"/>
              <a:t>	</a:t>
            </a:r>
          </a:p>
          <a:p>
            <a:pPr marL="0" indent="0">
              <a:buNone/>
              <a:tabLst>
                <a:tab pos="346075" algn="l"/>
              </a:tabLst>
            </a:pPr>
            <a:r>
              <a:rPr lang="en-US" dirty="0" smtClean="0"/>
              <a:t>	Part 4</a:t>
            </a:r>
            <a:r>
              <a:rPr lang="en-US" dirty="0"/>
              <a:t>.         </a:t>
            </a:r>
            <a:r>
              <a:rPr lang="en-US" b="1" dirty="0"/>
              <a:t>Publications</a:t>
            </a:r>
            <a:endParaRPr lang="en-US" dirty="0"/>
          </a:p>
          <a:p>
            <a:pPr marL="914400" indent="0">
              <a:buNone/>
            </a:pPr>
            <a:r>
              <a:rPr lang="en-US" dirty="0" smtClean="0"/>
              <a:t>4.1</a:t>
            </a:r>
            <a:r>
              <a:rPr lang="en-US" dirty="0"/>
              <a:t>    The Collaborator will submit to JSA/</a:t>
            </a:r>
            <a:r>
              <a:rPr lang="en-US" dirty="0" err="1"/>
              <a:t>JLab</a:t>
            </a:r>
            <a:r>
              <a:rPr lang="en-US" dirty="0"/>
              <a:t> a copy of each professional publication produced in whole or part pertaining to all collaborative efforts performed at Jefferson Lab.  A “professional publication” is defined as any professional work suitable for a journal or conference proceedings that is presented for public consumption.  It may be in the form of a paper document, an electronic document (e-print or Internet), an audio or video recording, or other media. When feasible, copies of publications citing JSA/</a:t>
            </a:r>
            <a:r>
              <a:rPr lang="en-US" dirty="0" err="1"/>
              <a:t>JLab</a:t>
            </a:r>
            <a:r>
              <a:rPr lang="en-US" dirty="0"/>
              <a:t> publications should also be provided. </a:t>
            </a:r>
          </a:p>
          <a:p>
            <a:pPr marL="914400" indent="0">
              <a:buNone/>
            </a:pPr>
            <a:r>
              <a:rPr lang="en-US" dirty="0"/>
              <a:t>   </a:t>
            </a:r>
            <a:endParaRPr lang="en-US" dirty="0" smtClean="0"/>
          </a:p>
          <a:p>
            <a:pPr marL="914400" indent="0">
              <a:buNone/>
            </a:pPr>
            <a:r>
              <a:rPr lang="en-US" dirty="0" smtClean="0"/>
              <a:t>4.2</a:t>
            </a:r>
            <a:r>
              <a:rPr lang="en-US" dirty="0"/>
              <a:t>    All experiments, research, and/or other collaborative endeavors conducted pursuant to this agreement shall be nonproprietary in nature, publishable in open literature, and considered a part of the public domain.</a:t>
            </a:r>
            <a:r>
              <a:rPr lang="en-US" b="1" dirty="0"/>
              <a:t> 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latin typeface="+mn-lt"/>
              </a:rPr>
              <a:t>JLab</a:t>
            </a:r>
            <a:r>
              <a:rPr lang="en-US" sz="3200" b="1" dirty="0">
                <a:latin typeface="+mn-lt"/>
              </a:rPr>
              <a:t> Publications </a:t>
            </a:r>
            <a:r>
              <a:rPr lang="en-US" sz="3200" b="1" dirty="0" smtClean="0">
                <a:latin typeface="+mn-lt"/>
              </a:rPr>
              <a:t>Procedure for Collaborations</a:t>
            </a:r>
            <a:endParaRPr lang="en-US" sz="3200" b="1" dirty="0">
              <a:latin typeface="+mn-lt"/>
              <a:cs typeface="Traja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Write collaboration paper (journal article, conference proceedings paper, </a:t>
            </a:r>
            <a:r>
              <a:rPr lang="en-US" sz="2600" dirty="0" err="1" smtClean="0"/>
              <a:t>eprint</a:t>
            </a:r>
            <a:r>
              <a:rPr lang="en-US" sz="2600" dirty="0" smtClean="0"/>
              <a:t>, etc.)  Papers must include proper contract acknowledgement.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A JLAB collaboration member will submit into JLAB publications system and receive JLAB number.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Submit to </a:t>
            </a:r>
            <a:r>
              <a:rPr lang="en-US" sz="2600" dirty="0" err="1" smtClean="0"/>
              <a:t>arxiv</a:t>
            </a:r>
            <a:r>
              <a:rPr lang="en-US" sz="2600" dirty="0" smtClean="0"/>
              <a:t> and/or publisher.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Contact Rhonda Scales (JLAB Legal Counsel) for all copyright and licensing activities.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UNLESS published Open Access </a:t>
            </a:r>
            <a:r>
              <a:rPr lang="en-US" sz="2600" dirty="0" smtClean="0"/>
              <a:t>, provide final, peer-reviewed, accepted manuscript to Kim Edwards (</a:t>
            </a:r>
            <a:r>
              <a:rPr lang="en-US" sz="2600" dirty="0" smtClean="0">
                <a:hlinkClick r:id="rId3"/>
              </a:rPr>
              <a:t>kindrew@jlab.org</a:t>
            </a:r>
            <a:r>
              <a:rPr lang="en-US" sz="2600" dirty="0" smtClean="0"/>
              <a:t>) 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Submit the final, peer-reviewed version to </a:t>
            </a:r>
            <a:r>
              <a:rPr lang="en-US" sz="2600" dirty="0" err="1" smtClean="0"/>
              <a:t>eprint</a:t>
            </a:r>
            <a:r>
              <a:rPr lang="en-US" sz="2600" dirty="0" smtClean="0"/>
              <a:t> </a:t>
            </a:r>
            <a:r>
              <a:rPr lang="en-US" sz="2600" dirty="0" err="1" smtClean="0"/>
              <a:t>arxiv</a:t>
            </a:r>
            <a:r>
              <a:rPr lang="en-US" sz="2600" dirty="0" smtClean="0"/>
              <a:t> and notify Kim Edwards when it is available.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468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Happy Birthday Juliette!</a:t>
            </a:r>
          </a:p>
          <a:p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Thanks!</a:t>
            </a:r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7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updated 2/2015</a:t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651936"/>
              </p:ext>
            </p:extLst>
          </p:nvPr>
        </p:nvGraphicFramePr>
        <p:xfrm>
          <a:off x="827584" y="1041559"/>
          <a:ext cx="8255002" cy="4931454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031875"/>
                <a:gridCol w="1018977"/>
                <a:gridCol w="1006078"/>
                <a:gridCol w="1109271"/>
                <a:gridCol w="1109261"/>
                <a:gridCol w="1109266"/>
                <a:gridCol w="993180"/>
                <a:gridCol w="877094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</a:tr>
              <a:tr h="72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943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*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1768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6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</a:t>
                      </a:r>
                      <a:r>
                        <a:rPr lang="tr-TR" sz="16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e’p</a:t>
                      </a: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85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SBS Start?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557128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2015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107504" y="3528010"/>
            <a:ext cx="108012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07504" y="2467381"/>
            <a:ext cx="1080120" cy="7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2016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07504" y="5085454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5400000" flipH="1">
            <a:off x="4787012" y="468392"/>
            <a:ext cx="369332" cy="2095500"/>
          </a:xfrm>
          <a:prstGeom prst="leftBrac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870" tIns="57936" rIns="115870" bIns="57936" numCol="1" spcCol="0" rtlCol="0" anchor="t" anchorCtr="0" compatLnSpc="1">
            <a:prstTxWarp prst="textNoShape">
              <a:avLst/>
            </a:prstTxWarp>
          </a:bodyPr>
          <a:lstStyle/>
          <a:p>
            <a:pPr defTabSz="11587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>
              <a:latin typeface="Times" pitchFamily="18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5400000" flipH="1">
            <a:off x="6962111" y="525541"/>
            <a:ext cx="369332" cy="1981202"/>
          </a:xfrm>
          <a:prstGeom prst="leftBrac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870" tIns="57936" rIns="115870" bIns="57936" numCol="1" spcCol="0" rtlCol="0" anchor="t" anchorCtr="0" compatLnSpc="1">
            <a:prstTxWarp prst="textNoShape">
              <a:avLst/>
            </a:prstTxWarp>
          </a:bodyPr>
          <a:lstStyle/>
          <a:p>
            <a:pPr defTabSz="11587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>
              <a:latin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6903" y="1134513"/>
            <a:ext cx="1511300" cy="422755"/>
          </a:xfrm>
          <a:prstGeom prst="rect">
            <a:avLst/>
          </a:prstGeom>
          <a:noFill/>
        </p:spPr>
        <p:txBody>
          <a:bodyPr wrap="square" lIns="115870" tIns="57936" rIns="115870" bIns="57936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run “group”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7803" y="1147073"/>
            <a:ext cx="1511300" cy="422755"/>
          </a:xfrm>
          <a:prstGeom prst="rect">
            <a:avLst/>
          </a:prstGeom>
          <a:noFill/>
        </p:spPr>
        <p:txBody>
          <a:bodyPr wrap="square" lIns="115870" tIns="57936" rIns="115870" bIns="57936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run “group”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0100" y="151784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602128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*best effort</a:t>
            </a:r>
            <a:endParaRPr lang="en-US" sz="20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3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36" y="-99392"/>
            <a:ext cx="9144000" cy="914400"/>
          </a:xfrm>
        </p:spPr>
        <p:txBody>
          <a:bodyPr/>
          <a:lstStyle/>
          <a:p>
            <a:r>
              <a:rPr lang="en-US" sz="2800" b="0" dirty="0" smtClean="0"/>
              <a:t>Hall A over the past year</a:t>
            </a:r>
            <a:endParaRPr lang="en-US" sz="2800" b="0" dirty="0"/>
          </a:p>
        </p:txBody>
      </p:sp>
      <p:sp>
        <p:nvSpPr>
          <p:cNvPr id="4" name="Rectangle 3"/>
          <p:cNvSpPr/>
          <p:nvPr/>
        </p:nvSpPr>
        <p:spPr>
          <a:xfrm>
            <a:off x="179512" y="751344"/>
            <a:ext cx="4392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Spring 2015: 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</a:rPr>
              <a:t>E </a:t>
            </a:r>
            <a:r>
              <a:rPr lang="en-US" sz="1800" dirty="0">
                <a:solidFill>
                  <a:srgbClr val="000090"/>
                </a:solidFill>
              </a:rPr>
              <a:t>= 9.6 </a:t>
            </a:r>
            <a:r>
              <a:rPr lang="en-US" sz="1800" dirty="0" err="1">
                <a:solidFill>
                  <a:srgbClr val="000090"/>
                </a:solidFill>
              </a:rPr>
              <a:t>GeV</a:t>
            </a:r>
            <a:r>
              <a:rPr lang="en-US" sz="1800" dirty="0">
                <a:solidFill>
                  <a:srgbClr val="000090"/>
                </a:solidFill>
              </a:rPr>
              <a:t>, </a:t>
            </a:r>
            <a:r>
              <a:rPr lang="en-US" sz="1800" i="1" dirty="0">
                <a:solidFill>
                  <a:srgbClr val="000090"/>
                </a:solidFill>
              </a:rPr>
              <a:t>then </a:t>
            </a:r>
            <a:r>
              <a:rPr lang="en-US" sz="1800" i="1" dirty="0" smtClean="0">
                <a:solidFill>
                  <a:srgbClr val="000090"/>
                </a:solidFill>
              </a:rPr>
              <a:t>E </a:t>
            </a:r>
            <a:r>
              <a:rPr lang="en-US" sz="1800" i="1" dirty="0">
                <a:solidFill>
                  <a:srgbClr val="000090"/>
                </a:solidFill>
              </a:rPr>
              <a:t>= 2.2 </a:t>
            </a:r>
            <a:r>
              <a:rPr lang="en-US" sz="1800" i="1" dirty="0" err="1" smtClean="0">
                <a:solidFill>
                  <a:srgbClr val="000090"/>
                </a:solidFill>
              </a:rPr>
              <a:t>GeV</a:t>
            </a:r>
            <a:r>
              <a:rPr lang="en-US" sz="1800" i="1" dirty="0">
                <a:solidFill>
                  <a:srgbClr val="000090"/>
                </a:solidFill>
              </a:rPr>
              <a:t> </a:t>
            </a:r>
            <a:r>
              <a:rPr lang="en-US" sz="1800" i="1" dirty="0" smtClean="0">
                <a:solidFill>
                  <a:srgbClr val="CC0066"/>
                </a:solidFill>
              </a:rPr>
              <a:t>(no</a:t>
            </a:r>
            <a:r>
              <a:rPr lang="en-US" sz="1800" i="1" dirty="0">
                <a:solidFill>
                  <a:srgbClr val="CC0066"/>
                </a:solidFill>
              </a:rPr>
              <a:t> </a:t>
            </a:r>
            <a:r>
              <a:rPr lang="en-US" sz="1800" i="1" dirty="0" smtClean="0">
                <a:solidFill>
                  <a:srgbClr val="CC0066"/>
                </a:solidFill>
              </a:rPr>
              <a:t>physics)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New </a:t>
            </a:r>
            <a:r>
              <a:rPr lang="en-US" sz="1800" dirty="0"/>
              <a:t>raster system commissioning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BPM &amp; BCM calibrations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Compton </a:t>
            </a:r>
            <a:r>
              <a:rPr lang="en-US" sz="1800" dirty="0" err="1"/>
              <a:t>polarimeter</a:t>
            </a:r>
            <a:r>
              <a:rPr lang="en-US" sz="1800" dirty="0"/>
              <a:t> commissioning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HRS optics calibrations (R-HRS with SOS quad) 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Target </a:t>
            </a:r>
            <a:r>
              <a:rPr lang="en-US" sz="1800" dirty="0"/>
              <a:t>boiling studies</a:t>
            </a:r>
          </a:p>
        </p:txBody>
      </p:sp>
      <p:pic>
        <p:nvPicPr>
          <p:cNvPr id="5" name="Picture 4" descr="DVCSG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10619"/>
            <a:ext cx="6048672" cy="26427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88024" y="764704"/>
            <a:ext cx="79928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Fall </a:t>
            </a:r>
            <a:r>
              <a:rPr lang="en-US" dirty="0">
                <a:solidFill>
                  <a:srgbClr val="000090"/>
                </a:solidFill>
              </a:rPr>
              <a:t>2015: 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i="1" dirty="0" smtClean="0">
                <a:solidFill>
                  <a:srgbClr val="CC0066"/>
                </a:solidFill>
              </a:rPr>
              <a:t>(no planned physics, so no target or </a:t>
            </a:r>
          </a:p>
          <a:p>
            <a:pPr lvl="1"/>
            <a:r>
              <a:rPr lang="en-US" sz="1800" i="1" dirty="0">
                <a:solidFill>
                  <a:srgbClr val="CC0066"/>
                </a:solidFill>
              </a:rPr>
              <a:t>	</a:t>
            </a:r>
            <a:r>
              <a:rPr lang="en-US" sz="1800" i="1" dirty="0" smtClean="0">
                <a:solidFill>
                  <a:srgbClr val="CC0066"/>
                </a:solidFill>
              </a:rPr>
              <a:t>spectrometers)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11 </a:t>
            </a:r>
            <a:r>
              <a:rPr lang="en-US" sz="1800" dirty="0" err="1" smtClean="0"/>
              <a:t>GeV</a:t>
            </a:r>
            <a:r>
              <a:rPr lang="en-US" sz="1800" dirty="0" smtClean="0"/>
              <a:t> successfully delivered to Hall </a:t>
            </a: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High current (up to ~55+ </a:t>
            </a:r>
            <a:r>
              <a:rPr lang="en-US" sz="1800" dirty="0" err="1" smtClean="0"/>
              <a:t>uAmps</a:t>
            </a:r>
            <a:r>
              <a:rPr lang="en-US" sz="1800" dirty="0" smtClean="0"/>
              <a:t>,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 many trips at highest current)</a:t>
            </a: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New high field Moller </a:t>
            </a:r>
            <a:r>
              <a:rPr lang="en-US" sz="1800" dirty="0" err="1"/>
              <a:t>polarimeter</a:t>
            </a:r>
            <a:r>
              <a:rPr lang="en-US" sz="1800" dirty="0"/>
              <a:t> </a:t>
            </a:r>
            <a:endParaRPr lang="en-US" sz="1800" dirty="0" smtClean="0"/>
          </a:p>
          <a:p>
            <a:pPr lvl="1"/>
            <a:r>
              <a:rPr lang="en-US" sz="1800" dirty="0"/>
              <a:t>	</a:t>
            </a:r>
            <a:r>
              <a:rPr lang="en-US" sz="1800" dirty="0" smtClean="0"/>
              <a:t>commissioning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Parity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instrumentation tests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Beam delivered through Compton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chicane 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444208" y="4293096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Now ready for physics!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0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36512" y="836711"/>
            <a:ext cx="5363204" cy="4261257"/>
            <a:chOff x="-31630" y="986116"/>
            <a:chExt cx="6241951" cy="4975948"/>
          </a:xfrm>
        </p:grpSpPr>
        <p:grpSp>
          <p:nvGrpSpPr>
            <p:cNvPr id="67" name="Group 66"/>
            <p:cNvGrpSpPr/>
            <p:nvPr/>
          </p:nvGrpSpPr>
          <p:grpSpPr>
            <a:xfrm>
              <a:off x="-31630" y="986116"/>
              <a:ext cx="6241951" cy="4975948"/>
              <a:chOff x="-31630" y="986116"/>
              <a:chExt cx="6241951" cy="4975948"/>
            </a:xfrm>
          </p:grpSpPr>
          <p:pic>
            <p:nvPicPr>
              <p:cNvPr id="69" name="Picture 2" descr="C:\Users\munoz\Desktop\c1.ep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630" y="986117"/>
                <a:ext cx="6241951" cy="4975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0" name="Group 69"/>
              <p:cNvGrpSpPr/>
              <p:nvPr/>
            </p:nvGrpSpPr>
            <p:grpSpPr>
              <a:xfrm>
                <a:off x="899592" y="986116"/>
                <a:ext cx="3670564" cy="4296458"/>
                <a:chOff x="899592" y="986116"/>
                <a:chExt cx="3670564" cy="4296458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>
                  <a:off x="169168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05172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267744" y="2999821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763688" y="43254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771800" y="480312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212232" y="4325489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3932312" y="4803123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487402" y="43375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691680" y="34327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123356" y="34246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267744" y="3424689"/>
                  <a:ext cx="57606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 days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770186" y="4601649"/>
                  <a:ext cx="67338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 days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2467397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05983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41987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55577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963626" y="5067130"/>
                  <a:ext cx="63626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16 days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688457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421011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1225465" y="986116"/>
                  <a:ext cx="3137013" cy="3830977"/>
                  <a:chOff x="1225465" y="986116"/>
                  <a:chExt cx="3137013" cy="3830977"/>
                </a:xfrm>
              </p:grpSpPr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1691680" y="4325489"/>
                    <a:ext cx="2088232" cy="491604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2106878" y="2930335"/>
                    <a:ext cx="592914" cy="864096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1225465" y="986116"/>
                    <a:ext cx="313701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libri"/>
                        <a:ea typeface="+mn-ea"/>
                        <a:cs typeface="+mn-cs"/>
                      </a:rPr>
                      <a:t>10 calendar weeks in Spring’16</a:t>
                    </a:r>
                    <a:endParaRPr lang="en-US" sz="1800" b="1" dirty="0">
                      <a:solidFill>
                        <a:srgbClr val="F79646">
                          <a:lumMod val="75000"/>
                        </a:srgbClr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899592" y="2930335"/>
                  <a:ext cx="1152128" cy="864096"/>
                  <a:chOff x="899592" y="2930335"/>
                  <a:chExt cx="1152128" cy="864096"/>
                </a:xfrm>
              </p:grpSpPr>
              <p:sp>
                <p:nvSpPr>
                  <p:cNvPr id="106" name="Oval 105"/>
                  <p:cNvSpPr/>
                  <p:nvPr/>
                </p:nvSpPr>
                <p:spPr>
                  <a:xfrm>
                    <a:off x="1691680" y="2930335"/>
                    <a:ext cx="360040" cy="864096"/>
                  </a:xfrm>
                  <a:prstGeom prst="ellipse">
                    <a:avLst/>
                  </a:prstGeom>
                  <a:noFill/>
                  <a:ln>
                    <a:solidFill>
                      <a:srgbClr val="1AA9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99592" y="3107543"/>
                    <a:ext cx="83600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199E12"/>
                        </a:solidFill>
                        <a:latin typeface="Calibri"/>
                        <a:ea typeface="+mn-ea"/>
                        <a:cs typeface="+mn-cs"/>
                      </a:rPr>
                      <a:t>Fall’14</a:t>
                    </a:r>
                    <a:endParaRPr lang="en-US" sz="1800" b="1" dirty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5" name="TextBox 94"/>
                <p:cNvSpPr txBox="1"/>
                <p:nvPr/>
              </p:nvSpPr>
              <p:spPr>
                <a:xfrm>
                  <a:off x="1644496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172830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239875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3069204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404429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566366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2901591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3655848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4158686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2089809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2314947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ounded Rectangle 67"/>
            <p:cNvSpPr/>
            <p:nvPr/>
          </p:nvSpPr>
          <p:spPr>
            <a:xfrm>
              <a:off x="3640637" y="4865259"/>
              <a:ext cx="355299" cy="417315"/>
            </a:xfrm>
            <a:prstGeom prst="roundRect">
              <a:avLst/>
            </a:prstGeom>
            <a:noFill/>
            <a:ln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7" name="Picture 26" descr="gmp_qsq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743200"/>
            <a:ext cx="4648200" cy="3645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8680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DVCS-I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err="1" smtClean="0"/>
              <a:t>p</a:t>
            </a:r>
            <a:r>
              <a:rPr lang="en-US" dirty="0" smtClean="0"/>
              <a:t>: Concurrent Experiments in </a:t>
            </a:r>
            <a:r>
              <a:rPr lang="en-US" dirty="0"/>
              <a:t>Hall A at 11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990600"/>
            <a:ext cx="3886200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impact experiment for 3D nucleon imaging </a:t>
            </a:r>
          </a:p>
          <a:p>
            <a:pPr lvl="1"/>
            <a:r>
              <a:rPr lang="en-US" sz="1400" dirty="0"/>
              <a:t>Deeply Virtual Compton Scattering (DVCS) provides access to Generalized Parton Distributions (GPDs)</a:t>
            </a:r>
          </a:p>
          <a:p>
            <a:pPr lvl="0"/>
            <a:r>
              <a:rPr lang="en-US" sz="1400" b="1" i="1" dirty="0"/>
              <a:t>Will provide highest available Q</a:t>
            </a:r>
            <a:r>
              <a:rPr lang="en-US" sz="1400" b="1" i="1" baseline="30000" dirty="0"/>
              <a:t>2 </a:t>
            </a:r>
            <a:r>
              <a:rPr lang="en-US" sz="1400" b="1" i="1" dirty="0"/>
              <a:t>measurement of the DVCS cross section</a:t>
            </a:r>
          </a:p>
          <a:p>
            <a:pPr lvl="1"/>
            <a:r>
              <a:rPr lang="en-US" sz="1400" dirty="0"/>
              <a:t>Demonstration of scaling </a:t>
            </a:r>
            <a:r>
              <a:rPr lang="en-US" sz="1400" dirty="0" smtClean="0"/>
              <a:t>critical to full </a:t>
            </a:r>
            <a:r>
              <a:rPr lang="en-US" sz="1400" dirty="0" err="1" smtClean="0"/>
              <a:t>JLab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en-US" sz="1400" dirty="0" err="1"/>
              <a:t>GeV</a:t>
            </a:r>
            <a:r>
              <a:rPr lang="en-US" sz="1400" dirty="0"/>
              <a:t> GPD </a:t>
            </a: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28" name="Oval 27"/>
          <p:cNvSpPr/>
          <p:nvPr/>
        </p:nvSpPr>
        <p:spPr bwMode="auto">
          <a:xfrm>
            <a:off x="6705600" y="4038600"/>
            <a:ext cx="242664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2484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4008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086600" y="4038600"/>
            <a:ext cx="293712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138315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DVCS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3400" y="3276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3300"/>
                </a:solidFill>
              </a:rPr>
              <a:t>G</a:t>
            </a:r>
            <a:r>
              <a:rPr lang="en-US" baseline="-25000" dirty="0" err="1" smtClean="0">
                <a:solidFill>
                  <a:srgbClr val="FF3300"/>
                </a:solidFill>
              </a:rPr>
              <a:t>M</a:t>
            </a:r>
            <a:r>
              <a:rPr lang="en-US" baseline="30000" dirty="0" err="1" smtClean="0">
                <a:solidFill>
                  <a:srgbClr val="FF3300"/>
                </a:solidFill>
              </a:rPr>
              <a:t>p</a:t>
            </a:r>
            <a:endParaRPr lang="en-US" baseline="30000" dirty="0">
              <a:solidFill>
                <a:srgbClr val="FF3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9976" y="5139769"/>
            <a:ext cx="3206080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</a:t>
            </a:r>
            <a:r>
              <a:rPr lang="en-US" sz="1400" b="1" i="1" dirty="0" smtClean="0"/>
              <a:t>Q</a:t>
            </a:r>
            <a:r>
              <a:rPr lang="en-US" sz="1400" b="1" i="1" baseline="30000" dirty="0" smtClean="0"/>
              <a:t>2 </a:t>
            </a:r>
            <a:r>
              <a:rPr lang="en-US" sz="1400" b="1" i="1" dirty="0" smtClean="0"/>
              <a:t>Form Factors</a:t>
            </a:r>
            <a:endParaRPr lang="en-US" sz="1400" b="1" i="1" baseline="30000" dirty="0"/>
          </a:p>
          <a:p>
            <a:pPr lvl="1"/>
            <a:r>
              <a:rPr lang="en-US" sz="1400" dirty="0" smtClean="0"/>
              <a:t>Reducing </a:t>
            </a:r>
            <a:r>
              <a:rPr lang="en-US" sz="1400" dirty="0" err="1"/>
              <a:t>G</a:t>
            </a:r>
            <a:r>
              <a:rPr lang="en-US" sz="1400" baseline="-25000" dirty="0" err="1"/>
              <a:t>M</a:t>
            </a:r>
            <a:r>
              <a:rPr lang="en-US" sz="1400" baseline="30000" dirty="0" err="1"/>
              <a:t>p</a:t>
            </a:r>
            <a:r>
              <a:rPr lang="en-US" sz="1400" dirty="0"/>
              <a:t> </a:t>
            </a:r>
            <a:r>
              <a:rPr lang="en-US" sz="1400" dirty="0" smtClean="0"/>
              <a:t>uncertainties will enable Super </a:t>
            </a:r>
            <a:r>
              <a:rPr lang="en-US" sz="1400" dirty="0" err="1" smtClean="0"/>
              <a:t>BigBite</a:t>
            </a:r>
            <a:r>
              <a:rPr lang="en-US" sz="1400" dirty="0" smtClean="0"/>
              <a:t> high impact program of Form Factor Measurements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539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36" y="138336"/>
            <a:ext cx="9144000" cy="914400"/>
          </a:xfrm>
        </p:spPr>
        <p:txBody>
          <a:bodyPr/>
          <a:lstStyle/>
          <a:p>
            <a:r>
              <a:rPr lang="en-US" sz="2800" b="0" dirty="0"/>
              <a:t>DVCS / </a:t>
            </a:r>
            <a:r>
              <a:rPr lang="en-US" sz="2800" b="0" dirty="0" err="1"/>
              <a:t>G</a:t>
            </a:r>
            <a:r>
              <a:rPr lang="en-US" sz="2800" b="0" baseline="-25000" dirty="0" err="1"/>
              <a:t>M</a:t>
            </a:r>
            <a:r>
              <a:rPr lang="en-US" sz="2800" b="0" baseline="30000" dirty="0" err="1"/>
              <a:t>p</a:t>
            </a:r>
            <a:r>
              <a:rPr lang="en-US" sz="2800" b="0" baseline="30000" dirty="0"/>
              <a:t> </a:t>
            </a:r>
            <a:r>
              <a:rPr lang="en-US" sz="2800" b="0" dirty="0" smtClean="0"/>
              <a:t>Experiments in the Hall now</a:t>
            </a:r>
            <a:r>
              <a:rPr lang="en-US" sz="2800" b="0" baseline="30000" dirty="0"/>
              <a:t/>
            </a:r>
            <a:br>
              <a:rPr lang="en-US" sz="2800" b="0" baseline="30000" dirty="0"/>
            </a:b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5256584" cy="5178425"/>
          </a:xfrm>
        </p:spPr>
        <p:txBody>
          <a:bodyPr/>
          <a:lstStyle/>
          <a:p>
            <a:pPr>
              <a:buFont typeface="Lucida Grande"/>
              <a:buChar char="-"/>
            </a:pPr>
            <a:endParaRPr lang="en-US" sz="2000" dirty="0" smtClean="0"/>
          </a:p>
          <a:p>
            <a:pPr>
              <a:buFont typeface="Lucida Grande"/>
              <a:buChar char="-"/>
            </a:pPr>
            <a:r>
              <a:rPr lang="en-US" sz="2000" dirty="0" smtClean="0"/>
              <a:t>Start </a:t>
            </a:r>
            <a:r>
              <a:rPr lang="en-US" sz="2000" dirty="0" smtClean="0"/>
              <a:t>up again </a:t>
            </a:r>
            <a:r>
              <a:rPr lang="en-US" sz="2000" dirty="0" smtClean="0"/>
              <a:t>~February </a:t>
            </a:r>
            <a:r>
              <a:rPr lang="en-US" sz="2000" dirty="0"/>
              <a:t>5</a:t>
            </a:r>
            <a:r>
              <a:rPr lang="en-US" sz="2000" dirty="0" smtClean="0"/>
              <a:t> </a:t>
            </a:r>
            <a:r>
              <a:rPr lang="en-US" sz="2000" dirty="0" smtClean="0"/>
              <a:t>with </a:t>
            </a:r>
            <a:r>
              <a:rPr lang="en-US" sz="2000" dirty="0" smtClean="0"/>
              <a:t>high current (20 </a:t>
            </a:r>
            <a:r>
              <a:rPr lang="en-US" sz="2000" dirty="0" err="1" smtClean="0"/>
              <a:t>uAmp</a:t>
            </a:r>
            <a:r>
              <a:rPr lang="en-US" sz="2000" dirty="0" smtClean="0"/>
              <a:t> DVCS), </a:t>
            </a:r>
            <a:r>
              <a:rPr lang="en-US" sz="2000" dirty="0" smtClean="0"/>
              <a:t>11 </a:t>
            </a:r>
            <a:r>
              <a:rPr lang="en-US" sz="2000" dirty="0" err="1" smtClean="0"/>
              <a:t>GeV</a:t>
            </a:r>
            <a:r>
              <a:rPr lang="en-US" sz="2000" dirty="0" smtClean="0"/>
              <a:t> beam</a:t>
            </a:r>
          </a:p>
          <a:p>
            <a:pPr>
              <a:buFont typeface="Lucida Grande"/>
              <a:buChar char="-"/>
            </a:pPr>
            <a:r>
              <a:rPr lang="en-US" sz="2000" dirty="0"/>
              <a:t>Q1-R </a:t>
            </a:r>
            <a:r>
              <a:rPr lang="en-US" sz="2000" dirty="0" smtClean="0"/>
              <a:t>permanently replaced with </a:t>
            </a:r>
            <a:r>
              <a:rPr lang="en-US" sz="2000" dirty="0"/>
              <a:t>old SOS </a:t>
            </a:r>
            <a:r>
              <a:rPr lang="en-US" sz="2000" dirty="0" smtClean="0"/>
              <a:t>quad</a:t>
            </a:r>
          </a:p>
          <a:p>
            <a:pPr>
              <a:buFont typeface="Lucida Grande"/>
              <a:buChar char="-"/>
            </a:pPr>
            <a:r>
              <a:rPr lang="en-US" sz="2000" dirty="0" smtClean="0"/>
              <a:t>Problems with HRS Q1-L </a:t>
            </a:r>
            <a:r>
              <a:rPr lang="en-US" sz="2000" dirty="0" smtClean="0"/>
              <a:t>still a concern (new resistive quad to arrive in June)</a:t>
            </a:r>
            <a:endParaRPr lang="en-US" sz="2000" dirty="0" smtClean="0"/>
          </a:p>
          <a:p>
            <a:pPr>
              <a:buFont typeface="Lucida Grande"/>
              <a:buChar char="-"/>
            </a:pPr>
            <a:r>
              <a:rPr lang="en-US" sz="2000" dirty="0" smtClean="0"/>
              <a:t>New Moller </a:t>
            </a:r>
            <a:r>
              <a:rPr lang="en-US" sz="2000" dirty="0" err="1" smtClean="0"/>
              <a:t>polarimeter</a:t>
            </a:r>
            <a:r>
              <a:rPr lang="en-US" sz="2000" dirty="0" smtClean="0"/>
              <a:t>, additional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instrumentation</a:t>
            </a:r>
          </a:p>
          <a:p>
            <a:pPr marL="0" indent="0">
              <a:buNone/>
            </a:pPr>
            <a:endParaRPr lang="en-US" i="1" dirty="0" smtClean="0"/>
          </a:p>
          <a:p>
            <a:pPr>
              <a:buFont typeface="Lucida Grande"/>
              <a:buChar char="-"/>
            </a:pPr>
            <a:r>
              <a:rPr lang="en-US" sz="2000" i="1" dirty="0" smtClean="0"/>
              <a:t>10 Graduate students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836712"/>
            <a:ext cx="3168352" cy="3052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907709"/>
            <a:ext cx="3627811" cy="24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5319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Preparations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1843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2" y="34290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2" y="811765"/>
            <a:ext cx="4476750" cy="26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836712"/>
            <a:ext cx="432048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 experiments, </a:t>
            </a:r>
            <a:r>
              <a:rPr lang="en-US" sz="2000" dirty="0" smtClean="0"/>
              <a:t>2 PAC 40 “high impact</a:t>
            </a:r>
            <a:r>
              <a:rPr lang="en-US" sz="2000" dirty="0" smtClean="0"/>
              <a:t>”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12 graduate students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Successful target safety/design review September </a:t>
            </a:r>
            <a:r>
              <a:rPr lang="en-US" sz="2000" dirty="0" smtClean="0"/>
              <a:t>2015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Still a lot to do!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Integration into the Hall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Combined experiment planning meeting December </a:t>
            </a:r>
            <a:r>
              <a:rPr lang="en-US" sz="2000" dirty="0" smtClean="0"/>
              <a:t>2015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Prepare for readiness review March 16</a:t>
            </a:r>
            <a:endParaRPr lang="en-US" sz="2000" dirty="0" smtClean="0"/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BigBite</a:t>
            </a:r>
            <a:r>
              <a:rPr lang="en-US" sz="2000" dirty="0"/>
              <a:t> under (re-)construction </a:t>
            </a:r>
            <a:r>
              <a:rPr lang="en-US" sz="2000" dirty="0" smtClean="0"/>
              <a:t>Modified </a:t>
            </a:r>
            <a:r>
              <a:rPr lang="en-US" sz="2000" dirty="0"/>
              <a:t>Cerenkov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i="1" dirty="0" smtClean="0"/>
              <a:t>Just determined will</a:t>
            </a:r>
            <a:r>
              <a:rPr lang="en-US" sz="2000" i="1" dirty="0" smtClean="0"/>
              <a:t> </a:t>
            </a:r>
            <a:r>
              <a:rPr lang="en-US" sz="2000" i="1" dirty="0"/>
              <a:t>not be </a:t>
            </a:r>
            <a:r>
              <a:rPr lang="en-US" sz="2000" i="1" dirty="0" smtClean="0"/>
              <a:t>used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40152" y="2492896"/>
            <a:ext cx="3168352" cy="2376264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900608" y="915988"/>
            <a:ext cx="6480720" cy="6473452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b="1" dirty="0" smtClean="0"/>
              <a:t>PREX-II/</a:t>
            </a:r>
            <a:r>
              <a:rPr lang="en-US" sz="1800" b="1" dirty="0" smtClean="0"/>
              <a:t>CREX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i="1" dirty="0" smtClean="0">
                <a:solidFill>
                  <a:srgbClr val="660066"/>
                </a:solidFill>
              </a:rPr>
              <a:t>Combined </a:t>
            </a:r>
            <a:r>
              <a:rPr lang="en-US" sz="1800" dirty="0" smtClean="0"/>
              <a:t>target </a:t>
            </a:r>
            <a:r>
              <a:rPr lang="en-US" sz="1800" dirty="0" smtClean="0"/>
              <a:t>chamber (CREX upstream),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/>
              <a:t>S</a:t>
            </a:r>
            <a:r>
              <a:rPr lang="en-US" sz="1800" dirty="0" smtClean="0"/>
              <a:t>hielding design </a:t>
            </a:r>
            <a:r>
              <a:rPr lang="en-US" sz="1800" dirty="0" smtClean="0"/>
              <a:t>underway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Computation fluid dynamics for target </a:t>
            </a:r>
            <a:r>
              <a:rPr lang="en-US" sz="1800" dirty="0" smtClean="0"/>
              <a:t>design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err="1"/>
              <a:t>Pb</a:t>
            </a:r>
            <a:r>
              <a:rPr lang="en-US" sz="1800" dirty="0"/>
              <a:t> and diamond </a:t>
            </a:r>
            <a:r>
              <a:rPr lang="en-US" sz="1800" dirty="0" smtClean="0"/>
              <a:t>targets, new </a:t>
            </a:r>
            <a:r>
              <a:rPr lang="en-US" sz="1800" dirty="0"/>
              <a:t>coils purchased (and here at lab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lvl="3" eaLnBrk="1" hangingPunct="1">
              <a:buFont typeface="Lucida Grande"/>
              <a:buChar char="-"/>
            </a:pPr>
            <a:r>
              <a:rPr lang="en-US" sz="1800" dirty="0" err="1" smtClean="0"/>
              <a:t>Beamline</a:t>
            </a:r>
            <a:r>
              <a:rPr lang="en-US" sz="1800" dirty="0" smtClean="0"/>
              <a:t> upgrades completed</a:t>
            </a:r>
          </a:p>
          <a:p>
            <a:pPr lvl="4">
              <a:buFont typeface="Arial"/>
              <a:buChar char="•"/>
            </a:pPr>
            <a:r>
              <a:rPr lang="en-US" sz="1800" dirty="0" smtClean="0"/>
              <a:t>Second </a:t>
            </a:r>
            <a:r>
              <a:rPr lang="en-US" sz="1800" dirty="0" err="1" smtClean="0"/>
              <a:t>x,y,Q</a:t>
            </a:r>
            <a:r>
              <a:rPr lang="en-US" sz="1800" dirty="0" smtClean="0"/>
              <a:t> girder (from Hall C), new “</a:t>
            </a:r>
            <a:r>
              <a:rPr lang="en-US" sz="1800" dirty="0" err="1" smtClean="0"/>
              <a:t>Musson</a:t>
            </a:r>
            <a:r>
              <a:rPr lang="en-US" sz="1800" dirty="0" smtClean="0"/>
              <a:t>” cavity electronics, Hall C halo </a:t>
            </a:r>
            <a:r>
              <a:rPr lang="en-US" sz="1800" dirty="0" smtClean="0"/>
              <a:t>monitor, </a:t>
            </a:r>
            <a:r>
              <a:rPr lang="en-US" sz="1800" dirty="0" err="1" smtClean="0"/>
              <a:t>lumi</a:t>
            </a:r>
            <a:r>
              <a:rPr lang="en-US" sz="1800" dirty="0" smtClean="0"/>
              <a:t> monitors </a:t>
            </a:r>
            <a:r>
              <a:rPr lang="en-US" sz="1800" dirty="0"/>
              <a:t>installed in A </a:t>
            </a:r>
            <a:r>
              <a:rPr lang="en-US" sz="1800" dirty="0" smtClean="0"/>
              <a:t>and first pass tests </a:t>
            </a:r>
            <a:r>
              <a:rPr lang="en-US" sz="1800" dirty="0" smtClean="0"/>
              <a:t>started Fall 2015 run</a:t>
            </a:r>
            <a:endParaRPr lang="en-US" sz="1800" dirty="0" smtClean="0"/>
          </a:p>
          <a:p>
            <a:pPr lvl="3" eaLnBrk="1" hangingPunct="1">
              <a:buFont typeface="Lucida Grande"/>
              <a:buChar char="-"/>
            </a:pPr>
            <a:r>
              <a:rPr lang="en-US" sz="1800" dirty="0" err="1" smtClean="0"/>
              <a:t>Polarimetry</a:t>
            </a:r>
            <a:r>
              <a:rPr lang="en-US" sz="1800" dirty="0" smtClean="0"/>
              <a:t> </a:t>
            </a:r>
          </a:p>
          <a:p>
            <a:pPr lvl="4">
              <a:buFont typeface="Arial"/>
              <a:buChar char="•"/>
            </a:pPr>
            <a:r>
              <a:rPr lang="en-US" sz="1800" dirty="0" smtClean="0"/>
              <a:t>Plan to continue to test Compton in Spring 2016 Run</a:t>
            </a:r>
          </a:p>
          <a:p>
            <a:pPr lvl="4">
              <a:buFont typeface="Arial"/>
              <a:buChar char="•"/>
            </a:pPr>
            <a:r>
              <a:rPr lang="en-US" sz="1800" dirty="0"/>
              <a:t>N</a:t>
            </a:r>
            <a:r>
              <a:rPr lang="en-US" sz="1800" dirty="0" smtClean="0"/>
              <a:t>ew high field Moller commissioning started</a:t>
            </a: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6" name="Picture 5" descr="C:\Users\folts\Desktop\IMG_19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b="44661"/>
          <a:stretch/>
        </p:blipFill>
        <p:spPr bwMode="auto">
          <a:xfrm>
            <a:off x="5076056" y="4869160"/>
            <a:ext cx="4049489" cy="1512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folts\Desktop\IMG_19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36712"/>
            <a:ext cx="2880320" cy="2081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6048672" cy="5753372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/>
              <a:t>APEX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/>
              <a:t>New septum magnet purchased by </a:t>
            </a:r>
            <a:r>
              <a:rPr lang="en-US" sz="1800" dirty="0" smtClean="0"/>
              <a:t>collaboration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 smtClean="0"/>
              <a:t>Water fittings, </a:t>
            </a:r>
            <a:r>
              <a:rPr lang="en-US" sz="1800" dirty="0" err="1" smtClean="0"/>
              <a:t>busbar</a:t>
            </a:r>
            <a:r>
              <a:rPr lang="en-US" sz="1800" dirty="0" smtClean="0"/>
              <a:t>, connections near complete (</a:t>
            </a:r>
            <a:r>
              <a:rPr lang="en-US" sz="1800" dirty="0" err="1" smtClean="0"/>
              <a:t>JLab</a:t>
            </a:r>
            <a:r>
              <a:rPr lang="en-US" sz="1800" dirty="0" smtClean="0"/>
              <a:t>)</a:t>
            </a:r>
            <a:endParaRPr lang="en-US" sz="1800" dirty="0"/>
          </a:p>
          <a:p>
            <a:pPr lvl="3" eaLnBrk="1" hangingPunct="1">
              <a:buFont typeface="Lucida Grande"/>
              <a:buChar char="-"/>
            </a:pPr>
            <a:r>
              <a:rPr lang="en-US" sz="1800" dirty="0"/>
              <a:t>Shielding designs underway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/>
              <a:t>Computation fluid dynamics for target </a:t>
            </a:r>
            <a:r>
              <a:rPr lang="en-US" sz="1800" dirty="0" smtClean="0"/>
              <a:t>design</a:t>
            </a:r>
            <a:endParaRPr lang="en-US" sz="1800" dirty="0" smtClean="0"/>
          </a:p>
          <a:p>
            <a:pPr lvl="2" eaLnBrk="1" hangingPunct="1">
              <a:buFont typeface="Arial"/>
              <a:buChar char="•"/>
            </a:pPr>
            <a:endParaRPr lang="en-US" sz="1800" dirty="0" smtClean="0"/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Polarized </a:t>
            </a:r>
            <a:r>
              <a:rPr lang="en-US" sz="1800" baseline="30000" dirty="0"/>
              <a:t>3</a:t>
            </a:r>
            <a:r>
              <a:rPr lang="en-US" sz="1800" dirty="0"/>
              <a:t>He target improvements and continued development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/>
              <a:t>Convection, new lasers, metal windows, </a:t>
            </a:r>
            <a:r>
              <a:rPr lang="en-US" sz="1800" dirty="0" smtClean="0"/>
              <a:t>…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Design report in January</a:t>
            </a:r>
          </a:p>
          <a:p>
            <a:pPr marL="1371600" lvl="3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052" y="2474218"/>
            <a:ext cx="3187948" cy="3979118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26659" r="33585" b="24125"/>
          <a:stretch/>
        </p:blipFill>
        <p:spPr>
          <a:xfrm>
            <a:off x="5472608" y="764704"/>
            <a:ext cx="3707904" cy="26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836712"/>
            <a:ext cx="4591620" cy="5656262"/>
          </a:xfrm>
        </p:spPr>
        <p:txBody>
          <a:bodyPr/>
          <a:lstStyle/>
          <a:p>
            <a:pPr eaLnBrk="1" hangingPunct="1"/>
            <a:r>
              <a:rPr lang="en-US" sz="1800" dirty="0" smtClean="0"/>
              <a:t>Project started October 2012 (FY13)</a:t>
            </a:r>
          </a:p>
          <a:p>
            <a:pPr lvl="1" eaLnBrk="1" hangingPunct="1"/>
            <a:r>
              <a:rPr lang="en-US" sz="1800" dirty="0" smtClean="0"/>
              <a:t>Successfully passed third annual review November 2015</a:t>
            </a:r>
          </a:p>
          <a:p>
            <a:pPr lvl="1" eaLnBrk="1" hangingPunct="1"/>
            <a:r>
              <a:rPr lang="en-US" sz="1800" dirty="0" smtClean="0"/>
              <a:t>Some concerns about thermal annealing/design </a:t>
            </a:r>
            <a:r>
              <a:rPr lang="en-US" sz="1800" dirty="0"/>
              <a:t>of </a:t>
            </a:r>
            <a:r>
              <a:rPr lang="en-US" sz="1800" dirty="0" smtClean="0"/>
              <a:t>ECAL and 3He target </a:t>
            </a:r>
            <a:r>
              <a:rPr lang="en-US" sz="1800" dirty="0" err="1" smtClean="0"/>
              <a:t>timelin</a:t>
            </a:r>
            <a:endParaRPr lang="en-US" sz="1800" dirty="0" smtClean="0"/>
          </a:p>
          <a:p>
            <a:pPr lvl="1" eaLnBrk="1" hangingPunct="1"/>
            <a:r>
              <a:rPr lang="en-US" sz="1800" i="1" u="sng" dirty="0" smtClean="0">
                <a:solidFill>
                  <a:srgbClr val="FF0000"/>
                </a:solidFill>
              </a:rPr>
              <a:t>Overall </a:t>
            </a:r>
            <a:r>
              <a:rPr lang="en-US" sz="1800" i="1" u="sng" dirty="0">
                <a:solidFill>
                  <a:srgbClr val="FF0000"/>
                </a:solidFill>
              </a:rPr>
              <a:t>very positive, project on </a:t>
            </a:r>
            <a:r>
              <a:rPr lang="en-US" sz="1800" i="1" u="sng" dirty="0" smtClean="0">
                <a:solidFill>
                  <a:srgbClr val="FF0000"/>
                </a:solidFill>
              </a:rPr>
              <a:t>track</a:t>
            </a:r>
          </a:p>
          <a:p>
            <a:pPr eaLnBrk="1" hangingPunct="1"/>
            <a:r>
              <a:rPr lang="en-US" sz="1800" dirty="0" smtClean="0"/>
              <a:t>Spectrometer, ECAL work at </a:t>
            </a:r>
            <a:r>
              <a:rPr lang="en-US" sz="1800" dirty="0" err="1" smtClean="0"/>
              <a:t>JLab</a:t>
            </a:r>
            <a:endParaRPr lang="en-US" sz="1800" dirty="0" smtClean="0"/>
          </a:p>
          <a:p>
            <a:pPr lvl="1" eaLnBrk="1" hangingPunct="1"/>
            <a:r>
              <a:rPr lang="en-US" sz="1800" dirty="0" smtClean="0"/>
              <a:t>Power Supply in hall</a:t>
            </a:r>
          </a:p>
          <a:p>
            <a:pPr lvl="1" eaLnBrk="1" hangingPunct="1"/>
            <a:r>
              <a:rPr lang="en-US" sz="1800" dirty="0" smtClean="0"/>
              <a:t>48D48 magnet modified, assembled, tested in test lab</a:t>
            </a:r>
          </a:p>
          <a:p>
            <a:pPr lvl="1" eaLnBrk="1" hangingPunct="1"/>
            <a:r>
              <a:rPr lang="en-US" sz="1800" dirty="0" smtClean="0"/>
              <a:t>Working on support, stand (here at lab) </a:t>
            </a:r>
            <a:r>
              <a:rPr lang="en-US" sz="1800" dirty="0" err="1" smtClean="0"/>
              <a:t>beamline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GEM construction at UVA</a:t>
            </a:r>
          </a:p>
          <a:p>
            <a:pPr eaLnBrk="1" hangingPunct="1"/>
            <a:r>
              <a:rPr lang="en-US" sz="1800" dirty="0" smtClean="0"/>
              <a:t>Coordinate detector at Idaho State</a:t>
            </a:r>
            <a:endParaRPr lang="en-US" sz="1800" u="sng" dirty="0" smtClean="0"/>
          </a:p>
          <a:p>
            <a:pPr eaLnBrk="1" hangingPunct="1"/>
            <a:r>
              <a:rPr lang="en-US" sz="1800" dirty="0" smtClean="0"/>
              <a:t>HCAL Hadron calorimeter at CMU </a:t>
            </a:r>
            <a:r>
              <a:rPr lang="en-US" sz="1800" i="1" dirty="0" smtClean="0">
                <a:solidFill>
                  <a:srgbClr val="660066"/>
                </a:solidFill>
              </a:rPr>
              <a:t>and </a:t>
            </a:r>
            <a:r>
              <a:rPr lang="en-US" sz="1800" i="1" dirty="0" err="1" smtClean="0">
                <a:solidFill>
                  <a:srgbClr val="660066"/>
                </a:solidFill>
              </a:rPr>
              <a:t>JLab</a:t>
            </a:r>
            <a:r>
              <a:rPr lang="en-US" sz="1800" i="1" dirty="0" smtClean="0">
                <a:solidFill>
                  <a:srgbClr val="660066"/>
                </a:solidFill>
              </a:rPr>
              <a:t> </a:t>
            </a:r>
            <a:r>
              <a:rPr lang="en-US" sz="1800" i="1" dirty="0" smtClean="0">
                <a:solidFill>
                  <a:srgbClr val="660066"/>
                </a:solidFill>
              </a:rPr>
              <a:t>(103/288 modules)</a:t>
            </a:r>
            <a:endParaRPr lang="en-US" sz="1800" i="1" dirty="0">
              <a:solidFill>
                <a:srgbClr val="660066"/>
              </a:solidFill>
            </a:endParaRPr>
          </a:p>
          <a:p>
            <a:pPr marL="914400" lvl="2" indent="0" eaLnBrk="1" hangingPunct="1"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068960"/>
            <a:ext cx="4392488" cy="351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502" y="116632"/>
            <a:ext cx="4363271" cy="29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88295</TotalTime>
  <Words>1130</Words>
  <Application>Microsoft Macintosh PowerPoint</Application>
  <PresentationFormat>On-screen Show (4:3)</PresentationFormat>
  <Paragraphs>236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3_JLab_PowerPoint1</vt:lpstr>
      <vt:lpstr>Office Theme</vt:lpstr>
      <vt:lpstr>PowerPoint Presentation</vt:lpstr>
      <vt:lpstr>Hall A Projected Experiment Schedule, updated 2/2015  Experiments in red represent PAC42 “high impact” experiments </vt:lpstr>
      <vt:lpstr>Hall A over the past year</vt:lpstr>
      <vt:lpstr>PowerPoint Presentation</vt:lpstr>
      <vt:lpstr>DVCS / GMp Experiments in the Hall now </vt:lpstr>
      <vt:lpstr>PowerPoint Presentation</vt:lpstr>
      <vt:lpstr>Beyond 3H</vt:lpstr>
      <vt:lpstr>Beyond 3H</vt:lpstr>
      <vt:lpstr>SBS Construction</vt:lpstr>
      <vt:lpstr>PowerPoint Presentation</vt:lpstr>
      <vt:lpstr>PowerPoint Presentation</vt:lpstr>
      <vt:lpstr>MOLLER</vt:lpstr>
      <vt:lpstr>SoLID</vt:lpstr>
      <vt:lpstr>Back to 6 GeV! 2015 Publications (in no order….More?)</vt:lpstr>
      <vt:lpstr>JLAB Publications and Public Access Timeline</vt:lpstr>
      <vt:lpstr>Collaborator Responsibilities</vt:lpstr>
      <vt:lpstr>JLab Publications Procedure for Collaborations</vt:lpstr>
      <vt:lpstr>PowerPoint Presentation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Governmental Relations</cp:lastModifiedBy>
  <cp:revision>573</cp:revision>
  <cp:lastPrinted>2016-01-09T13:48:20Z</cp:lastPrinted>
  <dcterms:created xsi:type="dcterms:W3CDTF">2010-06-22T16:39:58Z</dcterms:created>
  <dcterms:modified xsi:type="dcterms:W3CDTF">2016-01-19T13:45:38Z</dcterms:modified>
</cp:coreProperties>
</file>