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05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9" r:id="rId12"/>
    <p:sldId id="280" r:id="rId13"/>
    <p:sldId id="281" r:id="rId14"/>
    <p:sldId id="282" r:id="rId15"/>
    <p:sldId id="283" r:id="rId16"/>
    <p:sldId id="284" r:id="rId17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CCCCFF"/>
    <a:srgbClr val="FFCCFF"/>
    <a:srgbClr val="CC99FF"/>
    <a:srgbClr val="CCFFCC"/>
    <a:srgbClr val="0000CC"/>
    <a:srgbClr val="C1E3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1523" autoAdjust="0"/>
  </p:normalViewPr>
  <p:slideViewPr>
    <p:cSldViewPr>
      <p:cViewPr varScale="1">
        <p:scale>
          <a:sx n="69" d="100"/>
          <a:sy n="69" d="100"/>
        </p:scale>
        <p:origin x="-14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232" y="-84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DD773638-1F7A-47E9-B362-9C259B599A23}" type="datetimeFigureOut">
              <a:rPr lang="en-US"/>
              <a:pPr>
                <a:defRPr/>
              </a:pPr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AB41853B-1ACF-434F-A6B8-FAF00BD78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5358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86263"/>
            <a:ext cx="5546725" cy="415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935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6935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451A5439-5556-4392-9631-155E20E6CC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94036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 smtClean="0"/>
              <a:t>Show picture</a:t>
            </a:r>
            <a:r>
              <a:rPr lang="en-US" baseline="0" dirty="0" smtClean="0"/>
              <a:t> of the temperature in the ARC tunnel when running ? There is one in </a:t>
            </a:r>
            <a:r>
              <a:rPr lang="en-US" baseline="0" dirty="0" err="1" smtClean="0"/>
              <a:t>december</a:t>
            </a:r>
            <a:r>
              <a:rPr lang="en-US" baseline="0" dirty="0" smtClean="0"/>
              <a:t>  by A. Comer after conditioning was installed.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1A5439-5556-4392-9631-155E20E6CC5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4349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restoring</a:t>
            </a:r>
            <a:r>
              <a:rPr lang="en-US" baseline="0" dirty="0" smtClean="0"/>
              <a:t> the machine </a:t>
            </a:r>
            <a:r>
              <a:rPr lang="en-US" baseline="0" dirty="0" err="1" smtClean="0"/>
              <a:t>january</a:t>
            </a:r>
            <a:r>
              <a:rPr lang="en-US" baseline="0" dirty="0" smtClean="0"/>
              <a:t> 28</a:t>
            </a:r>
            <a:r>
              <a:rPr lang="en-US" baseline="30000" dirty="0" smtClean="0"/>
              <a:t>th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We are planning to start physics in hall A </a:t>
            </a:r>
            <a:r>
              <a:rPr lang="en-US" baseline="0" dirty="0" err="1" smtClean="0"/>
              <a:t>february</a:t>
            </a:r>
            <a:r>
              <a:rPr lang="en-US" baseline="0" dirty="0" smtClean="0"/>
              <a:t> 4</a:t>
            </a:r>
            <a:r>
              <a:rPr lang="en-US" baseline="30000" dirty="0" smtClean="0"/>
              <a:t>th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1A5439-5556-4392-9631-155E20E6CC54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509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Measurements very reproducible.</a:t>
            </a:r>
            <a:r>
              <a:rPr lang="en-US" baseline="0" dirty="0" smtClean="0"/>
              <a:t> (green points grouped together). </a:t>
            </a:r>
          </a:p>
          <a:p>
            <a:r>
              <a:rPr lang="en-US" baseline="0" dirty="0" smtClean="0"/>
              <a:t>Red is the design value we expect.</a:t>
            </a:r>
          </a:p>
          <a:p>
            <a:r>
              <a:rPr lang="en-US" baseline="0" dirty="0" smtClean="0"/>
              <a:t>Still trying to understand the systematic multiplier (it’s a log scale). Maybe an overall renormalization problem.</a:t>
            </a:r>
          </a:p>
          <a:p>
            <a:r>
              <a:rPr lang="en-US" baseline="0" dirty="0" smtClean="0"/>
              <a:t>Nevertheless, it is behaving exactly as we predict as far as synch rad is concerned.</a:t>
            </a:r>
          </a:p>
          <a:p>
            <a:r>
              <a:rPr lang="en-US" baseline="0" dirty="0" smtClean="0"/>
              <a:t>It meets the initial year specifications.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1A5439-5556-4392-9631-155E20E6CC5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450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Same pattern as in the horizontal one. We meet spec as well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1A5439-5556-4392-9631-155E20E6CC5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450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Slightly bigger than we predict/expect.</a:t>
            </a:r>
          </a:p>
          <a:p>
            <a:endParaRPr lang="en-US" dirty="0" smtClean="0"/>
          </a:p>
          <a:p>
            <a:r>
              <a:rPr lang="en-US" dirty="0" smtClean="0"/>
              <a:t>We</a:t>
            </a:r>
            <a:r>
              <a:rPr lang="en-US" baseline="0" dirty="0" smtClean="0"/>
              <a:t> now have a robust method to measure this and this will help us in </a:t>
            </a:r>
            <a:r>
              <a:rPr lang="en-US" baseline="0" dirty="0" err="1" smtClean="0"/>
              <a:t>controling</a:t>
            </a:r>
            <a:r>
              <a:rPr lang="en-US" baseline="0" dirty="0" smtClean="0"/>
              <a:t> things such as the halo as well</a:t>
            </a:r>
          </a:p>
          <a:p>
            <a:r>
              <a:rPr lang="en-US" baseline="0" dirty="0" smtClean="0"/>
              <a:t>As the transverse emittance (a large </a:t>
            </a:r>
            <a:r>
              <a:rPr lang="en-US" baseline="0" dirty="0" err="1" smtClean="0"/>
              <a:t>bunchlength</a:t>
            </a:r>
            <a:r>
              <a:rPr lang="en-US" baseline="0" dirty="0" smtClean="0"/>
              <a:t> can degrade the beam in transverse as well)</a:t>
            </a:r>
          </a:p>
          <a:p>
            <a:endParaRPr lang="en-US" baseline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1A5439-5556-4392-9631-155E20E6CC5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593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Maintenance means helium reprocessing</a:t>
            </a:r>
            <a:r>
              <a:rPr lang="en-US" baseline="0" dirty="0" smtClean="0"/>
              <a:t> and gradient management and adding a C75 zone every year.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 Most of the program is at full energy so we need a solid setup at this energy with a reasonable  trip rate.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1A5439-5556-4392-9631-155E20E6CC5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696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MQA1C07, MQA1C10, MQA1C11, MQA1C13, </a:t>
            </a:r>
          </a:p>
          <a:p>
            <a:r>
              <a:rPr lang="en-US" dirty="0" smtClean="0"/>
              <a:t>and MQA1C14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1A5439-5556-4392-9631-155E20E6CC5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692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used these</a:t>
            </a:r>
            <a:r>
              <a:rPr lang="en-US" baseline="0" dirty="0" smtClean="0"/>
              <a:t> to do a full power CW run in Hall A.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1A5439-5556-4392-9631-155E20E6CC54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192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went right up to the machine</a:t>
            </a:r>
            <a:r>
              <a:rPr lang="en-US" baseline="0" dirty="0" smtClean="0"/>
              <a:t> envelope (800 kW). That’s 70*11=770 kW.</a:t>
            </a:r>
          </a:p>
          <a:p>
            <a:r>
              <a:rPr lang="en-US" baseline="0" dirty="0" smtClean="0"/>
              <a:t> This had only be done once in the past in the lab.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Almost no losses, but quite a few RF trips. This gave us information on what to do to make the machine more stable.</a:t>
            </a:r>
          </a:p>
          <a:p>
            <a:endParaRPr lang="en-US" baseline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1A5439-5556-4392-9631-155E20E6CC54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03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Coordinate with me on these tasks.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1A5439-5556-4392-9631-155E20E6CC54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099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143000" y="6460976"/>
            <a:ext cx="5257800" cy="365125"/>
          </a:xfrm>
          <a:prstGeom prst="rect">
            <a:avLst/>
          </a:prstGeom>
        </p:spPr>
        <p:txBody>
          <a:bodyPr/>
          <a:lstStyle>
            <a:lvl1pPr>
              <a:defRPr sz="1600" b="1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Yves Roblin, HALLA winter meeting, January 19-20,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29400" y="6460976"/>
            <a:ext cx="1066800" cy="365125"/>
          </a:xfrm>
        </p:spPr>
        <p:txBody>
          <a:bodyPr/>
          <a:lstStyle>
            <a:lvl1pPr>
              <a:defRPr sz="1600" b="0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--</a:t>
            </a:r>
            <a:fld id="{045D7771-C512-4210-A2E7-C9FC1305859F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478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29400" y="6460976"/>
            <a:ext cx="1066800" cy="365125"/>
          </a:xfrm>
        </p:spPr>
        <p:txBody>
          <a:bodyPr/>
          <a:lstStyle>
            <a:lvl1pPr>
              <a:defRPr sz="1600" b="0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--</a:t>
            </a:r>
            <a:fld id="{045D7771-C512-4210-A2E7-C9FC1305859F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--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143000" y="6460976"/>
            <a:ext cx="5257800" cy="365125"/>
          </a:xfrm>
          <a:prstGeom prst="rect">
            <a:avLst/>
          </a:prstGeom>
        </p:spPr>
        <p:txBody>
          <a:bodyPr/>
          <a:lstStyle>
            <a:lvl1pPr>
              <a:defRPr sz="1600" b="1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Yves Roblin, HALLA winter meeting, January 19-20,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194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77724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629400" y="6460976"/>
            <a:ext cx="10668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FF"/>
                </a:solidFill>
                <a:latin typeface="Times" charset="0"/>
              </a:defRPr>
            </a:lvl1pPr>
          </a:lstStyle>
          <a:p>
            <a:pPr>
              <a:defRPr/>
            </a:pPr>
            <a:r>
              <a:rPr lang="en-US" dirty="0" smtClean="0"/>
              <a:t>--</a:t>
            </a:r>
            <a:fld id="{459E11F6-37C3-45EC-A221-A5794041953D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--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143000" y="6460976"/>
            <a:ext cx="5257800" cy="365125"/>
          </a:xfrm>
          <a:prstGeom prst="rect">
            <a:avLst/>
          </a:prstGeom>
        </p:spPr>
        <p:txBody>
          <a:bodyPr/>
          <a:lstStyle>
            <a:lvl1pPr>
              <a:defRPr sz="1600" b="1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Yves Roblin, HALLA winter meeting, January 19-20, 2016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57200" y="914400"/>
            <a:ext cx="8328025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13208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 charset="0"/>
              </a:defRPr>
            </a:lvl9pPr>
          </a:lstStyle>
          <a:p>
            <a:pPr>
              <a:defRPr/>
            </a:pPr>
            <a:r>
              <a:rPr lang="en-US" sz="3200" kern="0" dirty="0" smtClean="0">
                <a:latin typeface="Candara"/>
                <a:cs typeface="Candara"/>
              </a:rPr>
              <a:t>Accelerator status after the 12 GeV upgrade</a:t>
            </a:r>
            <a:endParaRPr lang="en-US" sz="3200" kern="0" dirty="0">
              <a:latin typeface="Candara"/>
              <a:ea typeface="ヒラギノ角ゴ ProN W3" charset="0"/>
              <a:cs typeface="Candara"/>
              <a:sym typeface="Papyrus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20713" y="4076700"/>
            <a:ext cx="8001000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13208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39688">
              <a:buFont typeface="Times" charset="0"/>
              <a:buNone/>
              <a:defRPr/>
            </a:pPr>
            <a:endParaRPr lang="en-US" b="1" kern="0" dirty="0" smtClean="0">
              <a:latin typeface="Candara"/>
              <a:cs typeface="Candara"/>
              <a:sym typeface="Papyrus" charset="0"/>
            </a:endParaRPr>
          </a:p>
          <a:p>
            <a:pPr marL="39688">
              <a:buFont typeface="Times" charset="0"/>
              <a:buNone/>
              <a:defRPr/>
            </a:pPr>
            <a:endParaRPr lang="en-US" b="1" kern="0" dirty="0" smtClean="0">
              <a:latin typeface="Candara"/>
              <a:cs typeface="Candara"/>
              <a:sym typeface="Papyrus" charset="0"/>
            </a:endParaRPr>
          </a:p>
          <a:p>
            <a:pPr marL="39688">
              <a:buFont typeface="Times" charset="0"/>
              <a:buNone/>
              <a:defRPr/>
            </a:pPr>
            <a:r>
              <a:rPr lang="en-US" b="1" kern="0" dirty="0" smtClean="0">
                <a:latin typeface="Candara"/>
                <a:cs typeface="Candara"/>
                <a:sym typeface="Papyrus" charset="0"/>
              </a:rPr>
              <a:t>Yves R. Roblin</a:t>
            </a:r>
            <a:endParaRPr lang="en-US" b="1" kern="0" dirty="0" smtClean="0">
              <a:latin typeface="Candara"/>
              <a:ea typeface="ヒラギノ角ゴ ProN W3" charset="0"/>
              <a:cs typeface="Candara"/>
              <a:sym typeface="Papyrus" charset="0"/>
            </a:endParaRPr>
          </a:p>
          <a:p>
            <a:pPr marL="39688">
              <a:lnSpc>
                <a:spcPct val="80000"/>
              </a:lnSpc>
              <a:buFont typeface="Times" charset="0"/>
              <a:buNone/>
              <a:defRPr/>
            </a:pPr>
            <a:r>
              <a:rPr lang="en-US" sz="1800" kern="0" dirty="0" smtClean="0">
                <a:latin typeface="Candara"/>
                <a:cs typeface="Candara"/>
                <a:sym typeface="Papyrus" charset="0"/>
              </a:rPr>
              <a:t>Center for Advanced Studies of Accelerators (CASA), Jefferson Lab</a:t>
            </a:r>
            <a:endParaRPr lang="en-US" sz="1600" kern="0" dirty="0" smtClean="0">
              <a:latin typeface="Candara"/>
              <a:cs typeface="Candara"/>
              <a:sym typeface="Papyrus" charset="0"/>
            </a:endParaRPr>
          </a:p>
          <a:p>
            <a:pPr marL="39688">
              <a:buFont typeface="Times" charset="0"/>
              <a:buNone/>
              <a:defRPr/>
            </a:pPr>
            <a:endParaRPr lang="en-US" sz="1600" kern="0" dirty="0">
              <a:latin typeface="Candara"/>
              <a:cs typeface="Candara"/>
              <a:sym typeface="Papyrus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419"/>
    </mc:Choice>
    <mc:Fallback>
      <p:transition spd="slow" advTm="1541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Hall A optics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--</a:t>
            </a:r>
            <a:fld id="{045D7771-C512-4210-A2E7-C9FC1305859F}" type="slidenum">
              <a:rPr lang="en-US" smtClean="0"/>
              <a:pPr>
                <a:defRPr/>
              </a:pPr>
              <a:t>10</a:t>
            </a:fld>
            <a:r>
              <a:rPr lang="en-US" smtClean="0"/>
              <a:t>--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Yves Roblin, HALLA winter meeting, January 19-20, 2016</a:t>
            </a:r>
            <a:endParaRPr lang="en-US" dirty="0"/>
          </a:p>
        </p:txBody>
      </p:sp>
      <p:pic>
        <p:nvPicPr>
          <p:cNvPr id="6" name="Picture 2" descr="C:\baseline\hallaprevious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115" y="762000"/>
            <a:ext cx="6900531" cy="5322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856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653"/>
    </mc:Choice>
    <mc:Fallback>
      <p:transition spd="slow" advTm="35653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" y="1302401"/>
            <a:ext cx="6156960" cy="4749119"/>
          </a:xfrm>
        </p:spPr>
      </p:pic>
      <p:sp>
        <p:nvSpPr>
          <p:cNvPr id="5" name="Oval 4"/>
          <p:cNvSpPr/>
          <p:nvPr/>
        </p:nvSpPr>
        <p:spPr bwMode="auto">
          <a:xfrm>
            <a:off x="3352800" y="4253450"/>
            <a:ext cx="829340" cy="818707"/>
          </a:xfrm>
          <a:prstGeom prst="ellipse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4182140" y="4859079"/>
            <a:ext cx="2888511" cy="8931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6019800" y="5856105"/>
            <a:ext cx="2722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Compton 110x70</a:t>
            </a:r>
            <a:r>
              <a:rPr lang="el-GR" dirty="0" smtClean="0"/>
              <a:t>μ</a:t>
            </a:r>
            <a:r>
              <a:rPr lang="en-US" dirty="0" smtClean="0"/>
              <a:t>m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295400"/>
            <a:ext cx="2446458" cy="1887055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 bwMode="auto">
          <a:xfrm>
            <a:off x="4572000" y="4359350"/>
            <a:ext cx="414670" cy="499729"/>
          </a:xfrm>
          <a:prstGeom prst="ellipse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14" name="Straight Arrow Connector 13"/>
          <p:cNvCxnSpPr>
            <a:stCxn id="12" idx="6"/>
          </p:cNvCxnSpPr>
          <p:nvPr/>
        </p:nvCxnSpPr>
        <p:spPr bwMode="auto">
          <a:xfrm flipV="1">
            <a:off x="4986670" y="4359350"/>
            <a:ext cx="1334162" cy="2498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476073" y="4147549"/>
            <a:ext cx="2445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&lt;200 </a:t>
            </a:r>
            <a:r>
              <a:rPr lang="el-GR" dirty="0" smtClean="0"/>
              <a:t>μ</a:t>
            </a:r>
            <a:r>
              <a:rPr lang="en-US" dirty="0" smtClean="0"/>
              <a:t>m  at target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6066" y="0"/>
            <a:ext cx="7772400" cy="914400"/>
          </a:xfrm>
        </p:spPr>
        <p:txBody>
          <a:bodyPr/>
          <a:lstStyle/>
          <a:p>
            <a:r>
              <a:rPr lang="en-US" dirty="0" smtClean="0"/>
              <a:t>New HALLA optics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739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710"/>
    </mc:Choice>
    <mc:Fallback>
      <p:transition spd="slow" advTm="7071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HALLA to 70 </a:t>
            </a:r>
            <a:r>
              <a:rPr lang="el-GR" dirty="0" smtClean="0"/>
              <a:t>μ</a:t>
            </a:r>
            <a:r>
              <a:rPr lang="en-US" dirty="0"/>
              <a:t>A</a:t>
            </a:r>
            <a:r>
              <a:rPr lang="en-US" dirty="0" smtClean="0"/>
              <a:t> CW at 11GeV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--</a:t>
            </a:r>
            <a:fld id="{045D7771-C512-4210-A2E7-C9FC1305859F}" type="slidenum">
              <a:rPr lang="en-US" smtClean="0"/>
              <a:pPr>
                <a:defRPr/>
              </a:pPr>
              <a:t>12</a:t>
            </a:fld>
            <a:r>
              <a:rPr lang="en-US" smtClean="0"/>
              <a:t>--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Yves Roblin, HALLA winter meeting, January 19-20, 2016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14401"/>
            <a:ext cx="5638800" cy="29959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114800"/>
            <a:ext cx="2718591" cy="217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791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1877"/>
    </mc:Choice>
    <mc:Fallback>
      <p:transition spd="slow" advTm="51877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HALLA at full energy.</a:t>
            </a:r>
          </a:p>
          <a:p>
            <a:r>
              <a:rPr lang="en-US" dirty="0" smtClean="0"/>
              <a:t>Harps 1C07A/B and 1C18A/B updated to standard accelerator harps (rather than photomultipliers)</a:t>
            </a:r>
          </a:p>
          <a:p>
            <a:r>
              <a:rPr lang="en-US" dirty="0" smtClean="0"/>
              <a:t>Need to:</a:t>
            </a:r>
          </a:p>
          <a:p>
            <a:pPr lvl="1"/>
            <a:r>
              <a:rPr lang="en-US" dirty="0" smtClean="0"/>
              <a:t>Establish beam to Hall A</a:t>
            </a:r>
          </a:p>
          <a:p>
            <a:pPr lvl="1"/>
            <a:r>
              <a:rPr lang="en-US" dirty="0" smtClean="0"/>
              <a:t>Recommission raster after B. Gunning repairs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Test the new optics setup method (pre-match </a:t>
            </a:r>
            <a:r>
              <a:rPr lang="en-US" smtClean="0"/>
              <a:t>at </a:t>
            </a:r>
            <a:r>
              <a:rPr lang="en-US" smtClean="0"/>
              <a:t>1C05 </a:t>
            </a:r>
            <a:r>
              <a:rPr lang="en-US" dirty="0" smtClean="0"/>
              <a:t>with </a:t>
            </a:r>
            <a:r>
              <a:rPr lang="en-US" dirty="0" err="1" smtClean="0"/>
              <a:t>dumplette</a:t>
            </a:r>
            <a:r>
              <a:rPr lang="en-US" dirty="0" smtClean="0"/>
              <a:t> on then another match at 1C07 or 1C08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run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--</a:t>
            </a:r>
            <a:fld id="{045D7771-C512-4210-A2E7-C9FC1305859F}" type="slidenum">
              <a:rPr lang="en-US" smtClean="0"/>
              <a:pPr>
                <a:defRPr/>
              </a:pPr>
              <a:t>13</a:t>
            </a:fld>
            <a:r>
              <a:rPr lang="en-US" smtClean="0"/>
              <a:t>--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Yves Roblin, HALLA winter meeting, January 19-20,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963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5801"/>
    </mc:Choice>
    <mc:Fallback>
      <p:transition spd="slow" advTm="15580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need 2 shifts to match the beam into Hall A once it is in Hall A.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Dedicated time to tune for </a:t>
            </a:r>
            <a:r>
              <a:rPr lang="en-US" dirty="0"/>
              <a:t>C</a:t>
            </a:r>
            <a:r>
              <a:rPr lang="en-US" dirty="0" smtClean="0"/>
              <a:t>ompton ?</a:t>
            </a:r>
          </a:p>
          <a:p>
            <a:r>
              <a:rPr lang="en-US" dirty="0" smtClean="0"/>
              <a:t>Moeller run ?</a:t>
            </a:r>
          </a:p>
          <a:p>
            <a:r>
              <a:rPr lang="en-US" dirty="0" smtClean="0"/>
              <a:t>Energy measurement ?</a:t>
            </a:r>
          </a:p>
          <a:p>
            <a:endParaRPr lang="en-US" dirty="0"/>
          </a:p>
          <a:p>
            <a:r>
              <a:rPr lang="en-US" dirty="0"/>
              <a:t>Issues pending:</a:t>
            </a:r>
          </a:p>
          <a:p>
            <a:pPr lvl="1"/>
            <a:r>
              <a:rPr lang="en-US" dirty="0"/>
              <a:t>The MQM1H02 power supply  can not meet 315 amps without tripping a lot (voltage drops below 40Volt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field map calibration for the Compton dipole is off by quite a bit. I determined the optimal BDL last run for 11GeV.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run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--</a:t>
            </a:r>
            <a:fld id="{045D7771-C512-4210-A2E7-C9FC1305859F}" type="slidenum">
              <a:rPr lang="en-US" smtClean="0"/>
              <a:pPr>
                <a:defRPr/>
              </a:pPr>
              <a:t>14</a:t>
            </a:fld>
            <a:r>
              <a:rPr lang="en-US" smtClean="0"/>
              <a:t>--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Yves Roblin, HALLA winter meeting, January 19-20,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01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5906"/>
    </mc:Choice>
    <mc:Fallback>
      <p:transition spd="slow" advTm="125906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run 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--</a:t>
            </a:r>
            <a:fld id="{045D7771-C512-4210-A2E7-C9FC1305859F}" type="slidenum">
              <a:rPr lang="en-US" smtClean="0"/>
              <a:pPr>
                <a:defRPr/>
              </a:pPr>
              <a:t>15</a:t>
            </a:fld>
            <a:r>
              <a:rPr lang="en-US" smtClean="0"/>
              <a:t>--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Yves Roblin, HALLA winter meeting, January 19-20, 2016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" y="1447800"/>
            <a:ext cx="9161639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4310" y="5410200"/>
            <a:ext cx="8747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Access from OPS logbook under useful links-&gt;12GeV CEBAF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606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1295"/>
    </mc:Choice>
    <mc:Fallback>
      <p:transition spd="slow" advTm="61295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838200"/>
            <a:ext cx="7772400" cy="5334000"/>
          </a:xfrm>
        </p:spPr>
        <p:txBody>
          <a:bodyPr/>
          <a:lstStyle/>
          <a:p>
            <a:r>
              <a:rPr lang="en-US" dirty="0" smtClean="0"/>
              <a:t>12 GeV energy reach was established for both Hall A and Hall D at full power.</a:t>
            </a:r>
          </a:p>
          <a:p>
            <a:r>
              <a:rPr lang="en-US" dirty="0" smtClean="0"/>
              <a:t>Initial year specifications fully met.</a:t>
            </a:r>
          </a:p>
          <a:p>
            <a:r>
              <a:rPr lang="en-US" dirty="0" smtClean="0"/>
              <a:t>750 </a:t>
            </a:r>
            <a:r>
              <a:rPr lang="en-US" dirty="0" err="1" smtClean="0"/>
              <a:t>Mhz</a:t>
            </a:r>
            <a:r>
              <a:rPr lang="en-US" dirty="0" smtClean="0"/>
              <a:t> separator cavity commissioned. We delivered beam to Hall A and D simultaneously with the RF separator.</a:t>
            </a:r>
          </a:p>
          <a:p>
            <a:r>
              <a:rPr lang="en-US" dirty="0" smtClean="0"/>
              <a:t>Laser table will be modified to add a fourth laser to reach D+3 capabilities</a:t>
            </a:r>
          </a:p>
          <a:p>
            <a:r>
              <a:rPr lang="en-US" dirty="0" smtClean="0"/>
              <a:t>We are planning to increase the robustness of the machine by adding a new C75 module every year in the linac to replace the older C20 modules. This will drastically reduce the trip rate and give us margin</a:t>
            </a:r>
          </a:p>
          <a:p>
            <a:r>
              <a:rPr lang="en-US" dirty="0" smtClean="0"/>
              <a:t>We developed a robust setup method as well as metrics and performance data for downtime analysis,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--</a:t>
            </a:r>
            <a:fld id="{045D7771-C512-4210-A2E7-C9FC1305859F}" type="slidenum">
              <a:rPr lang="en-US" smtClean="0"/>
              <a:pPr>
                <a:defRPr/>
              </a:pPr>
              <a:t>16</a:t>
            </a:fld>
            <a:r>
              <a:rPr lang="en-US" smtClean="0"/>
              <a:t>--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Yves Roblin, HALLA winter meeting, January 19-20,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187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2559"/>
    </mc:Choice>
    <mc:Fallback>
      <p:transition spd="slow" advTm="8255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--</a:t>
            </a:r>
            <a:fld id="{045D7771-C512-4210-A2E7-C9FC1305859F}" type="slidenum">
              <a:rPr lang="en-US" smtClean="0"/>
              <a:pPr>
                <a:defRPr/>
              </a:pPr>
              <a:t>2</a:t>
            </a:fld>
            <a:r>
              <a:rPr lang="en-US" smtClean="0"/>
              <a:t>--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Yves Roblin, HALLA winter meeting, January 19-20, 2016</a:t>
            </a:r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762000" y="914400"/>
            <a:ext cx="7772400" cy="5334000"/>
          </a:xfrm>
        </p:spPr>
        <p:txBody>
          <a:bodyPr/>
          <a:lstStyle/>
          <a:p>
            <a:r>
              <a:rPr lang="en-US" dirty="0" smtClean="0"/>
              <a:t> 2015 Goals:</a:t>
            </a:r>
          </a:p>
          <a:p>
            <a:pPr lvl="1"/>
            <a:r>
              <a:rPr lang="en-US" dirty="0" smtClean="0"/>
              <a:t>Define setup for main machine</a:t>
            </a:r>
          </a:p>
          <a:p>
            <a:pPr lvl="1"/>
            <a:r>
              <a:rPr lang="en-US" dirty="0" smtClean="0"/>
              <a:t>Commission </a:t>
            </a:r>
            <a:r>
              <a:rPr lang="en-US" dirty="0" err="1" smtClean="0"/>
              <a:t>pathlength</a:t>
            </a:r>
            <a:r>
              <a:rPr lang="en-US" dirty="0" smtClean="0"/>
              <a:t> system (doglegs)</a:t>
            </a:r>
          </a:p>
          <a:p>
            <a:pPr lvl="1"/>
            <a:r>
              <a:rPr lang="en-US" dirty="0" smtClean="0"/>
              <a:t>Quad center, perform beam matching and characterizations</a:t>
            </a:r>
          </a:p>
          <a:p>
            <a:pPr lvl="1"/>
            <a:r>
              <a:rPr lang="en-US" dirty="0" smtClean="0"/>
              <a:t>Push for full energy, CW to Hall A and Hall </a:t>
            </a:r>
          </a:p>
          <a:p>
            <a:pPr lvl="1"/>
            <a:r>
              <a:rPr lang="en-US" dirty="0" smtClean="0"/>
              <a:t>Commission 750 </a:t>
            </a:r>
            <a:r>
              <a:rPr lang="en-US" dirty="0" err="1" smtClean="0"/>
              <a:t>Mhz</a:t>
            </a:r>
            <a:r>
              <a:rPr lang="en-US" dirty="0" smtClean="0"/>
              <a:t> separator for D+3 program</a:t>
            </a:r>
          </a:p>
          <a:p>
            <a:pPr lvl="1"/>
            <a:r>
              <a:rPr lang="en-US" dirty="0" smtClean="0"/>
              <a:t>Work on stabilizing and improving the RF trip rate</a:t>
            </a:r>
          </a:p>
          <a:p>
            <a:pPr lvl="1"/>
            <a:r>
              <a:rPr lang="en-US" dirty="0" smtClean="0"/>
              <a:t>Demonstrate a high power CW capability at full energy</a:t>
            </a:r>
            <a:br>
              <a:rPr lang="en-US" dirty="0" smtClean="0"/>
            </a:br>
            <a:r>
              <a:rPr lang="en-US" dirty="0" smtClean="0"/>
              <a:t>onto the Hall A dump</a:t>
            </a:r>
          </a:p>
          <a:p>
            <a:r>
              <a:rPr lang="en-US" b="1" dirty="0" smtClean="0"/>
              <a:t>Establish machine setup for the spring 2016 physics run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05830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3141"/>
    </mc:Choice>
    <mc:Fallback>
      <p:transition spd="slow" advTm="22314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12 GeV upgrade projects were completed:</a:t>
            </a:r>
          </a:p>
          <a:p>
            <a:pPr lvl="1"/>
            <a:r>
              <a:rPr lang="en-US" dirty="0" smtClean="0"/>
              <a:t>Updated CHL2 heat exchanger in the </a:t>
            </a:r>
            <a:r>
              <a:rPr lang="en-US" dirty="0" err="1" smtClean="0"/>
              <a:t>cryo</a:t>
            </a:r>
            <a:r>
              <a:rPr lang="en-US" dirty="0" smtClean="0"/>
              <a:t> facility</a:t>
            </a:r>
          </a:p>
          <a:p>
            <a:pPr lvl="1"/>
            <a:r>
              <a:rPr lang="en-US" dirty="0" smtClean="0"/>
              <a:t>Installed ARC tunnel air conditioning</a:t>
            </a:r>
          </a:p>
          <a:p>
            <a:r>
              <a:rPr lang="en-US" dirty="0" smtClean="0"/>
              <a:t>Other projects  towards preparing the machine for a full energy run for that fall were done:</a:t>
            </a:r>
          </a:p>
          <a:p>
            <a:pPr lvl="1"/>
            <a:r>
              <a:rPr lang="en-US" dirty="0" smtClean="0"/>
              <a:t>Cooling towers upgraded on accelerator site (for LCW)</a:t>
            </a:r>
          </a:p>
          <a:p>
            <a:pPr lvl="1"/>
            <a:r>
              <a:rPr lang="en-US" dirty="0" smtClean="0"/>
              <a:t>2K  </a:t>
            </a:r>
            <a:r>
              <a:rPr lang="en-US" dirty="0" err="1" smtClean="0"/>
              <a:t>cryo</a:t>
            </a:r>
            <a:r>
              <a:rPr lang="en-US" dirty="0" smtClean="0"/>
              <a:t> cold box replacement</a:t>
            </a:r>
          </a:p>
          <a:p>
            <a:pPr lvl="1"/>
            <a:r>
              <a:rPr lang="en-US" dirty="0" smtClean="0"/>
              <a:t>Dogleg upgrade (</a:t>
            </a:r>
            <a:r>
              <a:rPr lang="en-US" dirty="0" err="1" smtClean="0"/>
              <a:t>pathlength</a:t>
            </a:r>
            <a:r>
              <a:rPr lang="en-US" dirty="0" smtClean="0"/>
              <a:t> correction system)</a:t>
            </a:r>
          </a:p>
          <a:p>
            <a:pPr lvl="1"/>
            <a:r>
              <a:rPr lang="en-US" dirty="0" smtClean="0"/>
              <a:t>750 </a:t>
            </a:r>
            <a:r>
              <a:rPr lang="en-US" dirty="0" err="1" smtClean="0"/>
              <a:t>Mhz</a:t>
            </a:r>
            <a:r>
              <a:rPr lang="en-US" dirty="0" smtClean="0"/>
              <a:t> separator work (for D+3 capability)</a:t>
            </a:r>
          </a:p>
          <a:p>
            <a:pPr lvl="1"/>
            <a:r>
              <a:rPr lang="en-US" dirty="0" smtClean="0"/>
              <a:t>Helium processing of CEBAF cavities (for energy reach and trip rate management)</a:t>
            </a:r>
          </a:p>
          <a:p>
            <a:pPr lvl="1"/>
            <a:r>
              <a:rPr lang="en-US" dirty="0" smtClean="0"/>
              <a:t>Various I&amp;C projects (Hall D FFB 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bpms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--</a:t>
            </a:r>
            <a:fld id="{045D7771-C512-4210-A2E7-C9FC1305859F}" type="slidenum">
              <a:rPr lang="en-US" smtClean="0"/>
              <a:pPr>
                <a:defRPr/>
              </a:pPr>
              <a:t>3</a:t>
            </a:fld>
            <a:r>
              <a:rPr lang="en-US" smtClean="0"/>
              <a:t>--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Yves Roblin, HALLA winter meeting, January 19-20,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093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13"/>
    </mc:Choice>
    <mc:Fallback>
      <p:transition spd="slow" advTm="181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Main Goal: Establish full 12GeV reach at full CW power</a:t>
            </a:r>
          </a:p>
          <a:p>
            <a:r>
              <a:rPr lang="en-US" dirty="0" smtClean="0"/>
              <a:t>Systematic machine setup and characterization arc by arc</a:t>
            </a:r>
          </a:p>
          <a:p>
            <a:r>
              <a:rPr lang="en-US" dirty="0" smtClean="0"/>
              <a:t>Quadrupole centering of the majority of the machine</a:t>
            </a:r>
          </a:p>
          <a:p>
            <a:r>
              <a:rPr lang="en-US" dirty="0" smtClean="0"/>
              <a:t>Optics validation and refinements</a:t>
            </a:r>
          </a:p>
          <a:p>
            <a:r>
              <a:rPr lang="en-US" dirty="0" smtClean="0"/>
              <a:t>Establish the 11GeV, 750 </a:t>
            </a:r>
            <a:r>
              <a:rPr lang="en-US" dirty="0" err="1" smtClean="0"/>
              <a:t>Mhz</a:t>
            </a:r>
            <a:r>
              <a:rPr lang="en-US" dirty="0" smtClean="0"/>
              <a:t> separation for a D+3 capability</a:t>
            </a:r>
          </a:p>
          <a:p>
            <a:r>
              <a:rPr lang="en-US" dirty="0" smtClean="0"/>
              <a:t>Demonstrate high power operations to Hall A and D.</a:t>
            </a:r>
          </a:p>
          <a:p>
            <a:r>
              <a:rPr lang="en-US" b="1" dirty="0" smtClean="0"/>
              <a:t>Establish machine setup for physics running in spring 2016</a:t>
            </a:r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--</a:t>
            </a:r>
            <a:fld id="{045D7771-C512-4210-A2E7-C9FC1305859F}" type="slidenum">
              <a:rPr lang="en-US" smtClean="0"/>
              <a:pPr>
                <a:defRPr/>
              </a:pPr>
              <a:t>4</a:t>
            </a:fld>
            <a:r>
              <a:rPr lang="en-US" smtClean="0"/>
              <a:t>--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Yves Roblin, HALLA winter meeting, January 19-20,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117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18"/>
    </mc:Choice>
    <mc:Fallback>
      <p:transition spd="slow" advTm="181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geometric emittance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--</a:t>
            </a:r>
            <a:fld id="{045D7771-C512-4210-A2E7-C9FC1305859F}" type="slidenum">
              <a:rPr lang="en-US" smtClean="0"/>
              <a:pPr>
                <a:defRPr/>
              </a:pPr>
              <a:t>5</a:t>
            </a:fld>
            <a:r>
              <a:rPr lang="en-US" smtClean="0"/>
              <a:t>--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Yves Roblin, HALLA winter meeting, January 19-20, 2016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714375"/>
            <a:ext cx="8926512" cy="556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6439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1914"/>
    </mc:Choice>
    <mc:Fallback>
      <p:transition spd="slow" advTm="24191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geometric emittance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--</a:t>
            </a:r>
            <a:fld id="{045D7771-C512-4210-A2E7-C9FC1305859F}" type="slidenum">
              <a:rPr lang="en-US" smtClean="0"/>
              <a:pPr>
                <a:defRPr/>
              </a:pPr>
              <a:t>6</a:t>
            </a:fld>
            <a:r>
              <a:rPr lang="en-US" smtClean="0"/>
              <a:t>--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Yves Roblin, HALLA winter meeting, January 19-20, 2016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914400"/>
            <a:ext cx="8770937" cy="554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5286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695"/>
    </mc:Choice>
    <mc:Fallback>
      <p:transition spd="slow" advTm="3969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Longitudinal measurements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--</a:t>
            </a:r>
            <a:fld id="{045D7771-C512-4210-A2E7-C9FC1305859F}" type="slidenum">
              <a:rPr lang="en-US" smtClean="0"/>
              <a:pPr>
                <a:defRPr/>
              </a:pPr>
              <a:t>7</a:t>
            </a:fld>
            <a:r>
              <a:rPr lang="en-US" smtClean="0"/>
              <a:t>--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Yves Roblin, HALLA winter meeting, January 19-20, 2016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762000"/>
            <a:ext cx="8740775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38600" y="5606017"/>
            <a:ext cx="4749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Mahmoud Ahmad ODU grad student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076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2065"/>
    </mc:Choice>
    <mc:Fallback>
      <p:transition spd="slow" advTm="12206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 for Energy Reach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--</a:t>
            </a:r>
            <a:fld id="{045D7771-C512-4210-A2E7-C9FC1305859F}" type="slidenum">
              <a:rPr lang="en-US" smtClean="0"/>
              <a:pPr>
                <a:defRPr/>
              </a:pPr>
              <a:t>8</a:t>
            </a:fld>
            <a:r>
              <a:rPr lang="en-US" smtClean="0"/>
              <a:t>--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Yves Roblin, HALLA winter meeting, January 19-20, 2016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60413"/>
            <a:ext cx="8831263" cy="534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1026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2591"/>
    </mc:Choice>
    <mc:Fallback>
      <p:transition spd="slow" advTm="10259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Hall A standard optics were not optimized for high energy</a:t>
            </a:r>
          </a:p>
          <a:p>
            <a:pPr lvl="1"/>
            <a:r>
              <a:rPr lang="en-US" dirty="0" smtClean="0"/>
              <a:t>Excessive emittance growth in the 1C arc</a:t>
            </a:r>
          </a:p>
          <a:p>
            <a:pPr lvl="1"/>
            <a:r>
              <a:rPr lang="en-US" dirty="0" smtClean="0"/>
              <a:t>Excessive dispersive peak at 1C12 </a:t>
            </a:r>
          </a:p>
          <a:p>
            <a:pPr lvl="1"/>
            <a:r>
              <a:rPr lang="en-US" dirty="0" smtClean="0"/>
              <a:t>Difficulty in reaching a small beam spot at </a:t>
            </a:r>
            <a:r>
              <a:rPr lang="en-US" dirty="0" err="1" smtClean="0"/>
              <a:t>compton</a:t>
            </a:r>
            <a:r>
              <a:rPr lang="en-US" dirty="0" smtClean="0"/>
              <a:t> and target</a:t>
            </a:r>
          </a:p>
          <a:p>
            <a:r>
              <a:rPr lang="en-US" dirty="0" smtClean="0"/>
              <a:t>New optics were proposed to alleviate these problems.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This resulted in upgrading the power supplies for five quadrupoles in Hall A (from MQA to MQK)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HALLA optics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--</a:t>
            </a:r>
            <a:fld id="{045D7771-C512-4210-A2E7-C9FC1305859F}" type="slidenum">
              <a:rPr lang="en-US" smtClean="0"/>
              <a:pPr>
                <a:defRPr/>
              </a:pPr>
              <a:t>9</a:t>
            </a:fld>
            <a:r>
              <a:rPr lang="en-US" smtClean="0"/>
              <a:t>--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Yves Roblin, HALLA winter meeting, January 19-20,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813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0089"/>
    </mc:Choice>
    <mc:Fallback>
      <p:transition spd="slow" advTm="170089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Lab">
  <a:themeElements>
    <a:clrScheme name="JLab_PowerPoint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JLab_PowerPoint1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JLab_PowerPoint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68358</TotalTime>
  <Words>1113</Words>
  <Application>Microsoft Office PowerPoint</Application>
  <PresentationFormat>On-screen Show (4:3)</PresentationFormat>
  <Paragraphs>143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JLab</vt:lpstr>
      <vt:lpstr>PowerPoint Presentation</vt:lpstr>
      <vt:lpstr>Overview</vt:lpstr>
      <vt:lpstr>Summer 2015</vt:lpstr>
      <vt:lpstr>Fall 2015</vt:lpstr>
      <vt:lpstr>Horizontal geometric emittance</vt:lpstr>
      <vt:lpstr>vertical geometric emittance</vt:lpstr>
      <vt:lpstr>Longitudinal measurements</vt:lpstr>
      <vt:lpstr>The Quest for Energy Reach</vt:lpstr>
      <vt:lpstr>HALLA optics</vt:lpstr>
      <vt:lpstr>Old Hall A optics</vt:lpstr>
      <vt:lpstr>New HALLA optics</vt:lpstr>
      <vt:lpstr>HALLA to 70 μA CW at 11GeV</vt:lpstr>
      <vt:lpstr>Upcoming run</vt:lpstr>
      <vt:lpstr>Upcoming run (cont)</vt:lpstr>
      <vt:lpstr>Upcoming run schedule</vt:lpstr>
      <vt:lpstr>Summary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Yves Roblin</dc:creator>
  <cp:lastModifiedBy>Yves Roblin</cp:lastModifiedBy>
  <cp:revision>854</cp:revision>
  <cp:lastPrinted>2015-10-05T17:19:56Z</cp:lastPrinted>
  <dcterms:created xsi:type="dcterms:W3CDTF">2007-06-12T14:12:08Z</dcterms:created>
  <dcterms:modified xsi:type="dcterms:W3CDTF">2016-01-19T04:08:47Z</dcterms:modified>
</cp:coreProperties>
</file>