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2" r:id="rId3"/>
    <p:sldId id="315" r:id="rId4"/>
    <p:sldId id="258" r:id="rId5"/>
    <p:sldId id="259" r:id="rId6"/>
    <p:sldId id="260" r:id="rId7"/>
    <p:sldId id="261" r:id="rId8"/>
    <p:sldId id="311" r:id="rId9"/>
    <p:sldId id="272" r:id="rId10"/>
    <p:sldId id="274" r:id="rId11"/>
    <p:sldId id="279" r:id="rId12"/>
    <p:sldId id="280" r:id="rId13"/>
    <p:sldId id="282" r:id="rId14"/>
    <p:sldId id="283" r:id="rId15"/>
    <p:sldId id="284" r:id="rId16"/>
    <p:sldId id="313" r:id="rId17"/>
    <p:sldId id="314" r:id="rId18"/>
    <p:sldId id="316" r:id="rId19"/>
    <p:sldId id="286" r:id="rId20"/>
    <p:sldId id="287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sign overview" id="{D9D78AD7-735B-42AF-9B88-145761C41013}">
          <p14:sldIdLst>
            <p14:sldId id="256"/>
            <p14:sldId id="312"/>
            <p14:sldId id="315"/>
            <p14:sldId id="258"/>
            <p14:sldId id="259"/>
            <p14:sldId id="260"/>
            <p14:sldId id="261"/>
            <p14:sldId id="311"/>
          </p14:sldIdLst>
        </p14:section>
        <p14:section name="Exhaust system" id="{6166D7BE-643F-449C-A794-C4E3E7BC2A32}">
          <p14:sldIdLst>
            <p14:sldId id="272"/>
            <p14:sldId id="274"/>
          </p14:sldIdLst>
        </p14:section>
        <p14:section name="Beamline" id="{E25D70AA-A106-4347-AEC9-1C222F8E8F79}">
          <p14:sldIdLst>
            <p14:sldId id="279"/>
            <p14:sldId id="280"/>
          </p14:sldIdLst>
        </p14:section>
        <p14:section name="Cryo" id="{B27A1B3B-168C-42E8-AFD8-126A035200E6}">
          <p14:sldIdLst>
            <p14:sldId id="282"/>
          </p14:sldIdLst>
        </p14:section>
        <p14:section name="Performance" id="{7863F136-810F-4820-9C46-54177CAF70B5}">
          <p14:sldIdLst>
            <p14:sldId id="283"/>
            <p14:sldId id="284"/>
          </p14:sldIdLst>
        </p14:section>
        <p14:section name="Status and schedule" id="{808DC46D-752D-4F3C-9E30-AC819D6C126E}">
          <p14:sldIdLst>
            <p14:sldId id="313"/>
            <p14:sldId id="314"/>
            <p14:sldId id="316"/>
          </p14:sldIdLst>
        </p14:section>
        <p14:section name="Backup" id="{21551C29-2B34-4FFF-8DB0-B4BA10D3BEFE}">
          <p14:sldIdLst>
            <p14:sldId id="286"/>
            <p14:sldId id="287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315-E67F-4701-ADDB-CA9D6992FF09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99FE8-0C0A-44E9-85FF-D97D4F6F9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3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1F241-477A-44DF-B079-1E283E12D309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FC7E-3FA3-48CA-9F6E-2613A48C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8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7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2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36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5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9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02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80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24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32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1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8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71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41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5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78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8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0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7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2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8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6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9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1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2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5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0D2A-7791-4ADB-A151-106A78968ABA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Visio_Drawing333.vsdx"/><Relationship Id="rId5" Type="http://schemas.openxmlformats.org/officeDocument/2006/relationships/image" Target="../media/image8.emf"/><Relationship Id="rId4" Type="http://schemas.openxmlformats.org/officeDocument/2006/relationships/package" Target="../embeddings/Microsoft_Visio_Drawing222.vs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Visio_Drawing444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jlab.org/jlab_tritium_target_wiki/index.php/Main_Pag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5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111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Hall A Tritium Target Status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Meekins</a:t>
            </a:r>
          </a:p>
          <a:p>
            <a:r>
              <a:rPr lang="en-US" dirty="0" smtClean="0"/>
              <a:t>7 December 2015</a:t>
            </a:r>
          </a:p>
        </p:txBody>
      </p:sp>
    </p:spTree>
    <p:extLst>
      <p:ext uri="{BB962C8B-B14F-4D97-AF65-F5344CB8AC3E}">
        <p14:creationId xmlns:p14="http://schemas.microsoft.com/office/powerpoint/2010/main" val="49081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Routing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9022"/>
            <a:ext cx="8229600" cy="4208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 Alterations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 plans to substantially alter beamline</a:t>
            </a:r>
          </a:p>
          <a:p>
            <a:r>
              <a:rPr lang="en-US" dirty="0" smtClean="0"/>
              <a:t>Upstream beamline shall be isolated by a Be window</a:t>
            </a:r>
          </a:p>
          <a:p>
            <a:pPr lvl="1"/>
            <a:r>
              <a:rPr lang="en-US" dirty="0" smtClean="0"/>
              <a:t>0.008” thick 1” ID.</a:t>
            </a:r>
          </a:p>
          <a:p>
            <a:pPr lvl="1"/>
            <a:r>
              <a:rPr lang="en-US" dirty="0" smtClean="0"/>
              <a:t>Water cooled (3W beam power 25 µA)</a:t>
            </a:r>
          </a:p>
          <a:p>
            <a:pPr lvl="1"/>
            <a:r>
              <a:rPr lang="en-US" dirty="0" smtClean="0"/>
              <a:t>Reentrant (Resides in chamber)</a:t>
            </a:r>
          </a:p>
          <a:p>
            <a:r>
              <a:rPr lang="en-US" dirty="0" smtClean="0"/>
              <a:t>Downstream beamline to be isolated if effects to the physics are not unacceptable</a:t>
            </a:r>
          </a:p>
          <a:p>
            <a:r>
              <a:rPr lang="en-US" dirty="0" smtClean="0"/>
              <a:t>Window is 15 cm from entrance to cell</a:t>
            </a:r>
          </a:p>
          <a:p>
            <a:r>
              <a:rPr lang="en-US" dirty="0" err="1" smtClean="0"/>
              <a:t>Densimet</a:t>
            </a:r>
            <a:r>
              <a:rPr lang="en-US" dirty="0" smtClean="0"/>
              <a:t> collimator 10 cm long installed in tube upstream of window. (W 90% , Cu 8%, Ni 2%)</a:t>
            </a:r>
          </a:p>
          <a:p>
            <a:r>
              <a:rPr lang="en-US" dirty="0" smtClean="0"/>
              <a:t>Maintenance is possible if required.</a:t>
            </a:r>
          </a:p>
          <a:p>
            <a:r>
              <a:rPr lang="en-US" dirty="0" smtClean="0"/>
              <a:t>12 mm thick collimator attached to cells</a:t>
            </a:r>
          </a:p>
          <a:p>
            <a:r>
              <a:rPr lang="en-US" dirty="0" smtClean="0"/>
              <a:t>Collimators should prevent steering error from affecting cell</a:t>
            </a:r>
          </a:p>
          <a:p>
            <a:pPr lvl="1"/>
            <a:r>
              <a:rPr lang="en-US" dirty="0" smtClean="0"/>
              <a:t>Last steering element is 8 m upstream and 2” radius beam pipe.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 Isolation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 noChangeAspect="1"/>
          </p:cNvGraphicFramePr>
          <p:nvPr>
            <p:extLst/>
          </p:nvPr>
        </p:nvGraphicFramePr>
        <p:xfrm>
          <a:off x="4876801" y="1066800"/>
          <a:ext cx="5656505" cy="287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Visio" r:id="rId4" imgW="4743565" imgH="2409791" progId="Visio.Drawing.15">
                  <p:embed/>
                </p:oleObj>
              </mc:Choice>
              <mc:Fallback>
                <p:oleObj name="Visio" r:id="rId4" imgW="4743565" imgH="240979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1" y="1066800"/>
                        <a:ext cx="5656505" cy="287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057400" y="1295401"/>
          <a:ext cx="25527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Visio" r:id="rId6" imgW="3228841" imgH="5724593" progId="Visio.Drawing.15">
                  <p:embed/>
                </p:oleObj>
              </mc:Choice>
              <mc:Fallback>
                <p:oleObj name="Visio" r:id="rId6" imgW="3228841" imgH="572459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1295401"/>
                        <a:ext cx="255270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62600" y="441960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0.008” Be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Cooled by self contained water chiller to 10C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collimator </a:t>
            </a:r>
            <a:r>
              <a:rPr lang="en-US" dirty="0" err="1"/>
              <a:t>Densimet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-System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267201" y="971550"/>
          <a:ext cx="615407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Visio" r:id="rId4" imgW="4448143" imgH="3800373" progId="Visio.Drawing.15">
                  <p:embed/>
                </p:oleObj>
              </mc:Choice>
              <mc:Fallback>
                <p:oleObj name="Visio" r:id="rId4" imgW="4448143" imgH="380037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1" y="971550"/>
                        <a:ext cx="6154077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8411" y="1447800"/>
            <a:ext cx="39559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ESR 15K He for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return ~25K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PID Control heater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mixed with bypass.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Bypass valve on PID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Alarms/interlocks on  TS-5 (a/b) and TS-6 (a/b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Similar controls to </a:t>
            </a:r>
            <a:r>
              <a:rPr lang="en-US" dirty="0" err="1" smtClean="0">
                <a:solidFill>
                  <a:srgbClr val="FF0000"/>
                </a:solidFill>
              </a:rPr>
              <a:t>Cryotarget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5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Characteristics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914401"/>
                <a:ext cx="8229600" cy="52117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½ life for tritium is ~12 .5 years</a:t>
                </a:r>
              </a:p>
              <a:p>
                <a:pPr lvl="1"/>
                <a:r>
                  <a:rPr lang="en-US" dirty="0" smtClean="0"/>
                  <a:t>5% conversion to He-3 over 1 year run</a:t>
                </a:r>
              </a:p>
              <a:p>
                <a:pPr lvl="1"/>
                <a:r>
                  <a:rPr lang="en-US" dirty="0" smtClean="0"/>
                  <a:t>Conversion starts immediately</a:t>
                </a:r>
              </a:p>
              <a:p>
                <a:pPr lvl="1"/>
                <a:r>
                  <a:rPr lang="en-US" dirty="0" smtClean="0"/>
                  <a:t>Fill as close to run date as possible</a:t>
                </a:r>
              </a:p>
              <a:p>
                <a:r>
                  <a:rPr lang="en-US" dirty="0" smtClean="0"/>
                  <a:t>Fill purity 99.8% T2 +/- 0.02%</a:t>
                </a:r>
              </a:p>
              <a:p>
                <a:r>
                  <a:rPr lang="en-US" dirty="0" smtClean="0"/>
                  <a:t>Quantity of T2 from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𝑛𝑅𝑇𝑍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=1.01</m:t>
                    </m:r>
                  </m:oMath>
                </a14:m>
                <a:r>
                  <a:rPr lang="en-US" dirty="0"/>
                  <a:t> is the compressibility of tritium at the fill pressure of 200 </a:t>
                </a:r>
                <a:r>
                  <a:rPr lang="en-US" dirty="0" err="1"/>
                  <a:t>psia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uncertainties on the quantities above 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𝑝𝑠𝑖𝑎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0.5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=0.025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gives an uncertainty of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  <a:latin typeface="GreekC" panose="00000400000000000000" pitchFamily="2" charset="0"/>
                    <a:cs typeface="GreekC" panose="00000400000000000000" pitchFamily="2" charset="0"/>
                  </a:rPr>
                  <a:t>r=0.0026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g/cm^3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FF0000"/>
                        </a:solidFill>
                        <a:latin typeface="GreekC" panose="00000400000000000000" pitchFamily="2" charset="0"/>
                        <a:cs typeface="GreekC" panose="00000400000000000000" pitchFamily="2" charset="0"/>
                      </a:rPr>
                      <m:t>r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=1.5%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914401"/>
                <a:ext cx="8229600" cy="5211763"/>
              </a:xfrm>
              <a:blipFill rotWithShape="0">
                <a:blip r:embed="rId3"/>
                <a:stretch>
                  <a:fillRect l="-1111" t="-2924" r="-1333" b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Change in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74" y="1600201"/>
            <a:ext cx="73068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6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2174"/>
          </a:xfrm>
        </p:spPr>
        <p:txBody>
          <a:bodyPr/>
          <a:lstStyle/>
          <a:p>
            <a:pPr algn="ctr"/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Successful review on 15 September 2015</a:t>
            </a:r>
          </a:p>
          <a:p>
            <a:pPr lvl="1"/>
            <a:r>
              <a:rPr lang="en-US" dirty="0" smtClean="0"/>
              <a:t>Report available on wiki</a:t>
            </a:r>
          </a:p>
          <a:p>
            <a:pPr lvl="1"/>
            <a:r>
              <a:rPr lang="en-US" dirty="0" smtClean="0"/>
              <a:t>Pressure system calculations reviewed by 2/1/2016</a:t>
            </a:r>
          </a:p>
          <a:p>
            <a:pPr lvl="1"/>
            <a:r>
              <a:rPr lang="en-US" dirty="0" smtClean="0"/>
              <a:t>Final ladder assembly fixed by </a:t>
            </a:r>
            <a:r>
              <a:rPr lang="en-US" dirty="0" smtClean="0"/>
              <a:t>3/1/2016</a:t>
            </a:r>
          </a:p>
          <a:p>
            <a:pPr lvl="1"/>
            <a:r>
              <a:rPr lang="en-US" dirty="0" smtClean="0"/>
              <a:t>ERR 3/16/2016</a:t>
            </a:r>
            <a:endParaRPr lang="en-US" dirty="0" smtClean="0"/>
          </a:p>
          <a:p>
            <a:r>
              <a:rPr lang="en-US" dirty="0" smtClean="0"/>
              <a:t>Design </a:t>
            </a:r>
            <a:r>
              <a:rPr lang="en-US" dirty="0" smtClean="0"/>
              <a:t>of platform complete</a:t>
            </a:r>
          </a:p>
          <a:p>
            <a:r>
              <a:rPr lang="en-US" dirty="0" smtClean="0"/>
              <a:t>Construction of handling hut complete</a:t>
            </a:r>
          </a:p>
          <a:p>
            <a:r>
              <a:rPr lang="en-US" dirty="0" smtClean="0"/>
              <a:t>Cell design and prototyping/testing complete</a:t>
            </a:r>
          </a:p>
          <a:p>
            <a:pPr lvl="1"/>
            <a:r>
              <a:rPr lang="en-US" dirty="0" smtClean="0"/>
              <a:t>Fabrication underway for actual cells</a:t>
            </a:r>
          </a:p>
          <a:p>
            <a:r>
              <a:rPr lang="en-US" dirty="0" smtClean="0"/>
              <a:t>Modifications to </a:t>
            </a:r>
            <a:r>
              <a:rPr lang="en-US" dirty="0" err="1" smtClean="0"/>
              <a:t>Qweak</a:t>
            </a:r>
            <a:r>
              <a:rPr lang="en-US" dirty="0" smtClean="0"/>
              <a:t> target underway</a:t>
            </a:r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 err="1" smtClean="0"/>
              <a:t>sytem</a:t>
            </a:r>
            <a:r>
              <a:rPr lang="en-US" dirty="0" smtClean="0"/>
              <a:t>/piping ~50% complete</a:t>
            </a:r>
          </a:p>
          <a:p>
            <a:r>
              <a:rPr lang="en-US" dirty="0" smtClean="0"/>
              <a:t>Material testing is underway at </a:t>
            </a:r>
            <a:r>
              <a:rPr lang="en-US" dirty="0" smtClean="0"/>
              <a:t>SRS/SRTE/SRNL</a:t>
            </a:r>
          </a:p>
          <a:p>
            <a:r>
              <a:rPr lang="en-US" dirty="0" smtClean="0"/>
              <a:t>Working through unresolved issues regarding shipping</a:t>
            </a:r>
          </a:p>
          <a:p>
            <a:r>
              <a:rPr lang="en-US" dirty="0" smtClean="0"/>
              <a:t>NEPA analysis is complete should be presented to our site office by 2/1/2016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02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5"/>
          </a:xfrm>
        </p:spPr>
        <p:txBody>
          <a:bodyPr/>
          <a:lstStyle/>
          <a:p>
            <a:pPr algn="ctr"/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1"/>
            <a:ext cx="10515600" cy="511428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Hut and Platform	</a:t>
            </a:r>
          </a:p>
          <a:p>
            <a:pPr lvl="1"/>
            <a:r>
              <a:rPr lang="en-US" dirty="0" smtClean="0"/>
              <a:t>Fabrication complete by 3/1/2016</a:t>
            </a:r>
          </a:p>
          <a:p>
            <a:pPr lvl="1"/>
            <a:r>
              <a:rPr lang="en-US" dirty="0" smtClean="0"/>
              <a:t>Test install June 2016</a:t>
            </a:r>
          </a:p>
          <a:p>
            <a:r>
              <a:rPr lang="en-US" dirty="0" smtClean="0"/>
              <a:t>T2 Exhaust system</a:t>
            </a:r>
          </a:p>
          <a:p>
            <a:pPr lvl="1"/>
            <a:r>
              <a:rPr lang="en-US" dirty="0" smtClean="0"/>
              <a:t>Internal vent install April 2016</a:t>
            </a:r>
          </a:p>
          <a:p>
            <a:pPr lvl="1"/>
            <a:r>
              <a:rPr lang="en-US" dirty="0" smtClean="0"/>
              <a:t>External May and June 2016</a:t>
            </a:r>
          </a:p>
          <a:p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Complete modifications to </a:t>
            </a:r>
            <a:r>
              <a:rPr lang="en-US" dirty="0" err="1" smtClean="0"/>
              <a:t>Qweak</a:t>
            </a:r>
            <a:r>
              <a:rPr lang="en-US" dirty="0" smtClean="0"/>
              <a:t> 3/1/2016</a:t>
            </a:r>
          </a:p>
          <a:p>
            <a:pPr lvl="1"/>
            <a:r>
              <a:rPr lang="en-US" dirty="0" smtClean="0"/>
              <a:t>Assembly complete 8/1/2016</a:t>
            </a:r>
          </a:p>
          <a:p>
            <a:pPr lvl="1"/>
            <a:r>
              <a:rPr lang="en-US" dirty="0" smtClean="0"/>
              <a:t>T2 cell install 10/1/2016</a:t>
            </a:r>
          </a:p>
          <a:p>
            <a:r>
              <a:rPr lang="en-US" dirty="0" smtClean="0"/>
              <a:t>Interlocks</a:t>
            </a:r>
          </a:p>
          <a:p>
            <a:pPr lvl="1"/>
            <a:r>
              <a:rPr lang="en-US" dirty="0" smtClean="0"/>
              <a:t>Checkout complete 8/30/2016</a:t>
            </a:r>
          </a:p>
          <a:p>
            <a:r>
              <a:rPr lang="en-US" dirty="0" smtClean="0"/>
              <a:t>ERR 3/16/2016</a:t>
            </a:r>
          </a:p>
          <a:p>
            <a:r>
              <a:rPr lang="en-US" dirty="0" smtClean="0"/>
              <a:t>Checkout review 9/1/2016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Dates are estimates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73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8"/>
          </a:xfrm>
        </p:spPr>
        <p:txBody>
          <a:bodyPr/>
          <a:lstStyle/>
          <a:p>
            <a:pPr algn="ctr"/>
            <a:r>
              <a:rPr lang="en-US" dirty="0" smtClean="0"/>
              <a:t>What We Need from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9774"/>
            <a:ext cx="10515600" cy="5031902"/>
          </a:xfrm>
        </p:spPr>
        <p:txBody>
          <a:bodyPr/>
          <a:lstStyle/>
          <a:p>
            <a:r>
              <a:rPr lang="en-US" dirty="0" smtClean="0"/>
              <a:t>Decision on Bit Bite</a:t>
            </a:r>
          </a:p>
          <a:p>
            <a:pPr lvl="1"/>
            <a:r>
              <a:rPr lang="en-US" dirty="0" smtClean="0"/>
              <a:t>Affects access and work procedures</a:t>
            </a:r>
          </a:p>
          <a:p>
            <a:pPr lvl="1"/>
            <a:r>
              <a:rPr lang="en-US" dirty="0" smtClean="0"/>
              <a:t>Affects installation plan</a:t>
            </a:r>
          </a:p>
          <a:p>
            <a:pPr lvl="1"/>
            <a:r>
              <a:rPr lang="en-US" dirty="0" smtClean="0"/>
              <a:t>Affects experiment scheduling</a:t>
            </a:r>
          </a:p>
          <a:p>
            <a:r>
              <a:rPr lang="en-US" dirty="0" smtClean="0"/>
              <a:t>Target Ladder</a:t>
            </a:r>
          </a:p>
          <a:p>
            <a:pPr lvl="1"/>
            <a:r>
              <a:rPr lang="en-US" dirty="0" smtClean="0"/>
              <a:t>Final list of targets due by 3/1/2016</a:t>
            </a:r>
          </a:p>
          <a:p>
            <a:r>
              <a:rPr lang="en-US" dirty="0" smtClean="0"/>
              <a:t>ERR preparation</a:t>
            </a:r>
          </a:p>
          <a:p>
            <a:r>
              <a:rPr lang="en-US" dirty="0" smtClean="0"/>
              <a:t>Training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542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1"/>
                <a:ext cx="8229600" cy="48307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Al 7075 is unlisted</a:t>
                </a:r>
              </a:p>
              <a:p>
                <a:pPr lvl="1"/>
                <a:r>
                  <a:rPr lang="en-US" dirty="0" smtClean="0"/>
                  <a:t>Design basis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=72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endParaRPr lang="en-US" i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=61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endParaRPr lang="en-US" i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=24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r>
                  <a:rPr lang="en-US" dirty="0" smtClean="0"/>
                  <a:t> for tension</a:t>
                </a:r>
              </a:p>
              <a:p>
                <a:pPr lvl="2"/>
                <a:r>
                  <a:rPr lang="en-US" dirty="0" smtClean="0"/>
                  <a:t>= 80% of 24 </a:t>
                </a:r>
                <a:r>
                  <a:rPr lang="en-US" dirty="0" err="1" smtClean="0"/>
                  <a:t>ksi</a:t>
                </a:r>
                <a:r>
                  <a:rPr lang="en-US" dirty="0" smtClean="0"/>
                  <a:t> for shear</a:t>
                </a:r>
              </a:p>
              <a:p>
                <a:pPr lvl="2"/>
                <a:r>
                  <a:rPr lang="en-US" dirty="0" smtClean="0"/>
                  <a:t>= 150% OF 24 </a:t>
                </a:r>
                <a:r>
                  <a:rPr lang="en-US" dirty="0" err="1" smtClean="0"/>
                  <a:t>ksi</a:t>
                </a:r>
                <a:r>
                  <a:rPr lang="en-US" dirty="0"/>
                  <a:t> </a:t>
                </a:r>
                <a:r>
                  <a:rPr lang="en-US" dirty="0" smtClean="0"/>
                  <a:t>bending</a:t>
                </a:r>
              </a:p>
              <a:p>
                <a:r>
                  <a:rPr lang="en-US" dirty="0" smtClean="0"/>
                  <a:t>Other wetted materials are SST </a:t>
                </a:r>
              </a:p>
              <a:p>
                <a:pPr lvl="1"/>
                <a:r>
                  <a:rPr lang="en-US" dirty="0" smtClean="0"/>
                  <a:t>304/304L</a:t>
                </a:r>
              </a:p>
              <a:p>
                <a:pPr lvl="1"/>
                <a:r>
                  <a:rPr lang="en-US" dirty="0" smtClean="0"/>
                  <a:t>316/316L</a:t>
                </a:r>
              </a:p>
              <a:p>
                <a:pPr lvl="1"/>
                <a:r>
                  <a:rPr lang="en-US" dirty="0" smtClean="0"/>
                  <a:t>ER316L Filler for welds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1"/>
                <a:ext cx="8229600" cy="4830763"/>
              </a:xfrm>
              <a:blipFill rotWithShape="0">
                <a:blip r:embed="rId3"/>
                <a:stretch>
                  <a:fillRect l="-1333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6909"/>
            <a:ext cx="4118264" cy="2680855"/>
          </a:xfrm>
        </p:spPr>
        <p:txBody>
          <a:bodyPr>
            <a:normAutofit/>
          </a:bodyPr>
          <a:lstStyle/>
          <a:p>
            <a:r>
              <a:rPr lang="en-US" dirty="0" smtClean="0"/>
              <a:t>Target Design</a:t>
            </a:r>
          </a:p>
          <a:p>
            <a:pPr lvl="1"/>
            <a:r>
              <a:rPr lang="en-US" dirty="0" smtClean="0"/>
              <a:t>System design</a:t>
            </a:r>
          </a:p>
          <a:p>
            <a:pPr lvl="1"/>
            <a:r>
              <a:rPr lang="en-US" dirty="0" smtClean="0"/>
              <a:t>Cell design</a:t>
            </a:r>
          </a:p>
          <a:p>
            <a:pPr lvl="1"/>
            <a:r>
              <a:rPr lang="en-US" dirty="0" smtClean="0"/>
              <a:t>Exhaust system</a:t>
            </a:r>
          </a:p>
          <a:p>
            <a:pPr lvl="1"/>
            <a:r>
              <a:rPr lang="en-US" dirty="0" smtClean="0"/>
              <a:t>Beamline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246909"/>
            <a:ext cx="5867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Review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Timeline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5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Materials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990601"/>
                <a:ext cx="8229600" cy="51355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Tritium and Hydrogen </a:t>
                </a:r>
                <a:r>
                  <a:rPr lang="en-US" dirty="0"/>
                  <a:t>Compatibility</a:t>
                </a:r>
              </a:p>
              <a:p>
                <a:pPr lvl="1"/>
                <a:r>
                  <a:rPr lang="en-US" dirty="0"/>
                  <a:t>Extensive experience with H2</a:t>
                </a:r>
              </a:p>
              <a:p>
                <a:pPr lvl="1"/>
                <a:r>
                  <a:rPr lang="en-US" dirty="0"/>
                  <a:t>Beam induced corrosion not expected </a:t>
                </a:r>
                <a:r>
                  <a:rPr lang="en-US" dirty="0" smtClean="0"/>
                  <a:t>below 180K </a:t>
                </a:r>
                <a:r>
                  <a:rPr lang="en-US" dirty="0"/>
                  <a:t>(Flower et. al.)</a:t>
                </a:r>
              </a:p>
              <a:p>
                <a:pPr lvl="1"/>
                <a:r>
                  <a:rPr lang="en-US" dirty="0"/>
                  <a:t>Beam assisted embrittlement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Increases </a:t>
                </a:r>
                <a:r>
                  <a:rPr lang="en-US" dirty="0" smtClean="0"/>
                  <a:t>fugacity</a:t>
                </a:r>
              </a:p>
              <a:p>
                <a:pPr lvl="3"/>
                <a:r>
                  <a:rPr lang="en-US" dirty="0" smtClean="0"/>
                  <a:t>Atomic tritium recombines rapidly</a:t>
                </a:r>
                <a:endParaRPr lang="en-US" dirty="0"/>
              </a:p>
              <a:p>
                <a:pPr lvl="2"/>
                <a:r>
                  <a:rPr lang="en-US" dirty="0"/>
                  <a:t>Modeled room </a:t>
                </a:r>
                <a:r>
                  <a:rPr lang="en-US" dirty="0" smtClean="0"/>
                  <a:t>fugacity ~3100 </a:t>
                </a:r>
                <a:r>
                  <a:rPr lang="en-US" dirty="0"/>
                  <a:t>psi</a:t>
                </a:r>
              </a:p>
              <a:p>
                <a:pPr lvl="2"/>
                <a:r>
                  <a:rPr lang="en-US" dirty="0"/>
                  <a:t>Below </a:t>
                </a:r>
                <a:r>
                  <a:rPr lang="en-US" dirty="0" smtClean="0"/>
                  <a:t>threshold for H2 embrittlement</a:t>
                </a:r>
              </a:p>
              <a:p>
                <a:pPr lvl="2"/>
                <a:r>
                  <a:rPr lang="en-US" dirty="0" smtClean="0"/>
                  <a:t>Many orders of magnitude below He-3 swelling threshold (</a:t>
                </a:r>
                <a:r>
                  <a:rPr lang="en-US" dirty="0" err="1" smtClean="0"/>
                  <a:t>Louthan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Test SRNL/SRTE using </a:t>
                </a:r>
                <a:r>
                  <a:rPr lang="en-US" dirty="0" err="1" smtClean="0"/>
                  <a:t>precracked</a:t>
                </a:r>
                <a:r>
                  <a:rPr lang="en-US" dirty="0" smtClean="0"/>
                  <a:t> coupons exposed to 2500 psi T2 underway</a:t>
                </a:r>
              </a:p>
              <a:p>
                <a:pPr lvl="1"/>
                <a:r>
                  <a:rPr lang="en-US" dirty="0" smtClean="0"/>
                  <a:t>Test follows ASTM 1820 G168 (</a:t>
                </a:r>
                <a:r>
                  <a:rPr lang="en-US" dirty="0" err="1" smtClean="0"/>
                  <a:t>Precracked</a:t>
                </a:r>
                <a:r>
                  <a:rPr lang="en-US" dirty="0" smtClean="0"/>
                  <a:t> Stress Corrosion Testing) </a:t>
                </a:r>
              </a:p>
              <a:p>
                <a:pPr lvl="1"/>
                <a:r>
                  <a:rPr lang="en-US" dirty="0" smtClean="0"/>
                  <a:t>Samples exposed for 4, 8, 12 months</a:t>
                </a:r>
              </a:p>
              <a:p>
                <a:pPr lvl="1"/>
                <a:r>
                  <a:rPr lang="en-US" dirty="0" smtClean="0"/>
                  <a:t>M. Morgan, A. Duncan (SRNL)</a:t>
                </a:r>
              </a:p>
              <a:p>
                <a:r>
                  <a:rPr lang="en-US" dirty="0" smtClean="0"/>
                  <a:t>Tritium is expected to permeate through the cell and seals</a:t>
                </a:r>
              </a:p>
              <a:p>
                <a:pPr lvl="1"/>
                <a:r>
                  <a:rPr lang="en-US" dirty="0" smtClean="0"/>
                  <a:t>~0.5 Ci /year  very conservative</a:t>
                </a:r>
              </a:p>
              <a:p>
                <a:r>
                  <a:rPr lang="en-US" dirty="0" smtClean="0"/>
                  <a:t>Calculations given in TGT-CALC-103-010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990601"/>
                <a:ext cx="8229600" cy="5135563"/>
              </a:xfrm>
              <a:blipFill rotWithShape="0">
                <a:blip r:embed="rId3"/>
                <a:stretch>
                  <a:fillRect l="-963" t="-273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Load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room temp</a:t>
            </a:r>
          </a:p>
          <a:p>
            <a:pPr lvl="1"/>
            <a:r>
              <a:rPr lang="en-US" dirty="0" smtClean="0"/>
              <a:t>P = 200 psi        </a:t>
            </a:r>
          </a:p>
          <a:p>
            <a:r>
              <a:rPr lang="en-US" dirty="0" smtClean="0"/>
              <a:t>At 40K  </a:t>
            </a:r>
            <a:r>
              <a:rPr lang="en-US" dirty="0" smtClean="0">
                <a:solidFill>
                  <a:srgbClr val="0070C0"/>
                </a:solidFill>
              </a:rPr>
              <a:t>Beam Off</a:t>
            </a:r>
          </a:p>
          <a:p>
            <a:pPr lvl="1"/>
            <a:r>
              <a:rPr lang="en-US" dirty="0" smtClean="0"/>
              <a:t>Pressure = ~30 psi</a:t>
            </a:r>
          </a:p>
          <a:p>
            <a:pPr lvl="1"/>
            <a:r>
              <a:rPr lang="en-US" dirty="0" smtClean="0"/>
              <a:t>Max Temperature = 40K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Beam On</a:t>
            </a:r>
          </a:p>
          <a:p>
            <a:pPr lvl="1"/>
            <a:r>
              <a:rPr lang="en-US" dirty="0" smtClean="0"/>
              <a:t>Pressure = 36 psi (</a:t>
            </a:r>
            <a:r>
              <a:rPr lang="en-US" dirty="0" err="1" smtClean="0"/>
              <a:t>avg</a:t>
            </a:r>
            <a:r>
              <a:rPr lang="en-US" dirty="0" smtClean="0"/>
              <a:t> temp of T2 = 53K)</a:t>
            </a:r>
          </a:p>
          <a:p>
            <a:pPr lvl="1"/>
            <a:r>
              <a:rPr lang="en-US" dirty="0" smtClean="0"/>
              <a:t>Max Temperature =  ~125K</a:t>
            </a:r>
          </a:p>
          <a:p>
            <a:r>
              <a:rPr lang="en-US" dirty="0" smtClean="0"/>
              <a:t>Cyclic loads</a:t>
            </a:r>
          </a:p>
          <a:p>
            <a:pPr lvl="1"/>
            <a:r>
              <a:rPr lang="en-US" dirty="0" smtClean="0"/>
              <a:t>Cool down/warm up operating cycles = 20</a:t>
            </a:r>
          </a:p>
          <a:p>
            <a:pPr lvl="1"/>
            <a:r>
              <a:rPr lang="en-US" dirty="0" smtClean="0"/>
              <a:t>17800 beam trips (cycles between Beam On and Off)</a:t>
            </a:r>
          </a:p>
          <a:p>
            <a:pPr lvl="2"/>
            <a:r>
              <a:rPr lang="en-US" dirty="0" smtClean="0"/>
              <a:t>150 days, 33% duty factor, 15 trips/</a:t>
            </a:r>
            <a:r>
              <a:rPr lang="en-US" dirty="0" err="1" smtClean="0"/>
              <a:t>hr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Applicable Code ASME B31.3 (2014)</a:t>
            </a:r>
          </a:p>
          <a:p>
            <a:pPr lvl="1"/>
            <a:r>
              <a:rPr lang="en-US" dirty="0" smtClean="0"/>
              <a:t>Section 304.7.2 because of odd geometry</a:t>
            </a:r>
          </a:p>
          <a:p>
            <a:pPr lvl="1"/>
            <a:r>
              <a:rPr lang="en-US" dirty="0" smtClean="0"/>
              <a:t>Used both Hand Calculations and FEA</a:t>
            </a:r>
          </a:p>
          <a:p>
            <a:pPr lvl="1"/>
            <a:r>
              <a:rPr lang="en-US" dirty="0" smtClean="0"/>
              <a:t>Analysis conforming to ASME BPVC VIII D2 with load factors from B31.3 (i.e. 3 instead of 2.4 on P)</a:t>
            </a:r>
          </a:p>
          <a:p>
            <a:r>
              <a:rPr lang="en-US" dirty="0" smtClean="0"/>
              <a:t>Used cyclic screening analysis from D2</a:t>
            </a:r>
          </a:p>
          <a:p>
            <a:pPr lvl="1"/>
            <a:r>
              <a:rPr lang="en-US" dirty="0" smtClean="0"/>
              <a:t>Depth of loads do not require a fatigue analysis</a:t>
            </a:r>
          </a:p>
          <a:p>
            <a:pPr lvl="2"/>
            <a:r>
              <a:rPr lang="en-US" dirty="0" smtClean="0"/>
              <a:t>175 psi pressure cycle (it is closer to 10 psi)</a:t>
            </a:r>
          </a:p>
          <a:p>
            <a:pPr lvl="2"/>
            <a:r>
              <a:rPr lang="en-US" dirty="0" smtClean="0"/>
              <a:t>Considers temperature cycle from 40K to 125K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 pressure 675 psi</a:t>
            </a:r>
          </a:p>
          <a:p>
            <a:r>
              <a:rPr lang="en-US" dirty="0" smtClean="0"/>
              <a:t>No source of overpressure</a:t>
            </a:r>
          </a:p>
          <a:p>
            <a:r>
              <a:rPr lang="en-US" dirty="0" smtClean="0"/>
              <a:t>Calculations:  TGT-CALC-103-002, 7, 8, 12, 13, 14, 15, 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Thermo-Mechanical </a:t>
            </a:r>
            <a:r>
              <a:rPr lang="en-US" dirty="0" smtClean="0"/>
              <a:t>Model-1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temperature load</a:t>
            </a:r>
          </a:p>
          <a:p>
            <a:pPr lvl="1"/>
            <a:r>
              <a:rPr lang="en-US" dirty="0" smtClean="0"/>
              <a:t>Beam on at 20 µA</a:t>
            </a:r>
            <a:r>
              <a:rPr lang="en-US" dirty="0"/>
              <a:t> </a:t>
            </a:r>
            <a:r>
              <a:rPr lang="en-US" dirty="0" smtClean="0"/>
              <a:t> 2x2 mm raster</a:t>
            </a:r>
          </a:p>
          <a:p>
            <a:pPr lvl="1"/>
            <a:r>
              <a:rPr lang="en-US" dirty="0" smtClean="0"/>
              <a:t>Pressure load 400 psi internal (more than 10x)</a:t>
            </a:r>
          </a:p>
          <a:p>
            <a:pPr lvl="1"/>
            <a:r>
              <a:rPr lang="en-US" dirty="0" smtClean="0"/>
              <a:t>Cooling using 40K heat sink</a:t>
            </a:r>
          </a:p>
          <a:p>
            <a:r>
              <a:rPr lang="en-US" dirty="0" smtClean="0"/>
              <a:t>Using an elastic-plastic model</a:t>
            </a:r>
          </a:p>
          <a:p>
            <a:pPr lvl="1"/>
            <a:r>
              <a:rPr lang="en-US" dirty="0" smtClean="0"/>
              <a:t>Model solves and stresses are still below allowable even for over conservative case</a:t>
            </a:r>
          </a:p>
          <a:p>
            <a:pPr lvl="1"/>
            <a:r>
              <a:rPr lang="en-US" dirty="0" smtClean="0"/>
              <a:t>Local plastic failure requirements met</a:t>
            </a:r>
          </a:p>
          <a:p>
            <a:pPr lvl="1"/>
            <a:r>
              <a:rPr lang="en-US" dirty="0" smtClean="0"/>
              <a:t>Analysis not required because of screening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Thermo-Mechanical </a:t>
            </a:r>
            <a:r>
              <a:rPr lang="en-US" dirty="0" smtClean="0"/>
              <a:t>Model-2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78120"/>
            <a:ext cx="8229600" cy="397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Thermo-Mechanical</a:t>
            </a:r>
            <a:r>
              <a:rPr lang="en-US" baseline="0" dirty="0" smtClean="0"/>
              <a:t> Model-3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752600"/>
            <a:ext cx="7581773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Mech</a:t>
            </a:r>
            <a:r>
              <a:rPr lang="en-US" dirty="0" smtClean="0"/>
              <a:t> </a:t>
            </a:r>
            <a:r>
              <a:rPr lang="en-US" dirty="0" err="1" smtClean="0"/>
              <a:t>Therm</a:t>
            </a:r>
            <a:r>
              <a:rPr lang="en-US" dirty="0" smtClean="0"/>
              <a:t> Model of Raster </a:t>
            </a:r>
            <a:r>
              <a:rPr lang="en-US" dirty="0"/>
              <a:t>O</a:t>
            </a:r>
            <a:r>
              <a:rPr lang="en-US" dirty="0" smtClean="0"/>
              <a:t>ff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78120"/>
            <a:ext cx="8229600" cy="397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</a:t>
            </a:r>
            <a:r>
              <a:rPr lang="en-US" baseline="0" dirty="0" smtClean="0"/>
              <a:t> Off Time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27</a:t>
            </a:fld>
            <a:endParaRPr lang="en-US"/>
          </a:p>
        </p:txBody>
      </p:sp>
      <p:pic>
        <p:nvPicPr>
          <p:cNvPr id="5" name="no-raster-movi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1" y="1524001"/>
            <a:ext cx="8629253" cy="3985101"/>
          </a:xfrm>
        </p:spPr>
      </p:pic>
    </p:spTree>
    <p:extLst>
      <p:ext uri="{BB962C8B-B14F-4D97-AF65-F5344CB8AC3E}">
        <p14:creationId xmlns:p14="http://schemas.microsoft.com/office/powerpoint/2010/main" val="7367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T2 properties derived from H2</a:t>
            </a:r>
          </a:p>
          <a:p>
            <a:pPr lvl="1"/>
            <a:r>
              <a:rPr lang="en-US" dirty="0" smtClean="0"/>
              <a:t>Viscosity, Thermal Conductivity, Heat Capacity, etc.</a:t>
            </a:r>
          </a:p>
          <a:p>
            <a:pPr lvl="1"/>
            <a:r>
              <a:rPr lang="en-US" dirty="0" smtClean="0"/>
              <a:t>Assumed a Real Gas model</a:t>
            </a:r>
          </a:p>
          <a:p>
            <a:pPr lvl="1"/>
            <a:r>
              <a:rPr lang="en-US" dirty="0" smtClean="0"/>
              <a:t>Buoyancy, convection on wall included</a:t>
            </a:r>
          </a:p>
          <a:p>
            <a:r>
              <a:rPr lang="en-US" dirty="0" smtClean="0"/>
              <a:t>Assumed fixed 2.8W from 20 µA and 2x2 mm raster (11 </a:t>
            </a:r>
            <a:r>
              <a:rPr lang="en-US" dirty="0" err="1" smtClean="0"/>
              <a:t>mW</a:t>
            </a:r>
            <a:r>
              <a:rPr lang="en-US" dirty="0" smtClean="0"/>
              <a:t>/mm linear power density)</a:t>
            </a:r>
          </a:p>
          <a:p>
            <a:pPr lvl="1"/>
            <a:r>
              <a:rPr lang="en-US" dirty="0" smtClean="0"/>
              <a:t>Did not correct heat load for density</a:t>
            </a:r>
          </a:p>
          <a:p>
            <a:r>
              <a:rPr lang="en-US" dirty="0" smtClean="0"/>
              <a:t>Averaged 20% reduction in density along beam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73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Scattering chamber (standard Hall A)</a:t>
            </a:r>
          </a:p>
          <a:p>
            <a:pPr lvl="1"/>
            <a:r>
              <a:rPr lang="en-US" dirty="0" smtClean="0"/>
              <a:t>1900 liters</a:t>
            </a:r>
          </a:p>
          <a:p>
            <a:pPr lvl="1"/>
            <a:r>
              <a:rPr lang="en-US" dirty="0" smtClean="0"/>
              <a:t>Thin sections for recoil particles (0.014” aluminum)</a:t>
            </a:r>
          </a:p>
          <a:p>
            <a:r>
              <a:rPr lang="en-US" dirty="0" smtClean="0"/>
              <a:t>Two 800 l/s turbos backed by </a:t>
            </a:r>
            <a:r>
              <a:rPr lang="en-US" dirty="0" err="1" smtClean="0"/>
              <a:t>Leybold</a:t>
            </a:r>
            <a:r>
              <a:rPr lang="en-US" dirty="0" smtClean="0"/>
              <a:t> D60 </a:t>
            </a:r>
            <a:r>
              <a:rPr lang="en-US" dirty="0" err="1" smtClean="0"/>
              <a:t>Mech</a:t>
            </a:r>
            <a:r>
              <a:rPr lang="en-US" dirty="0" smtClean="0"/>
              <a:t> pump</a:t>
            </a:r>
          </a:p>
          <a:p>
            <a:r>
              <a:rPr lang="en-US" dirty="0" smtClean="0"/>
              <a:t>NEG Pump with backing turbo and </a:t>
            </a:r>
            <a:r>
              <a:rPr lang="en-US" dirty="0" err="1" smtClean="0"/>
              <a:t>mech</a:t>
            </a:r>
            <a:r>
              <a:rPr lang="en-US" dirty="0" smtClean="0"/>
              <a:t> pumps</a:t>
            </a:r>
          </a:p>
          <a:p>
            <a:r>
              <a:rPr lang="en-US" dirty="0" smtClean="0"/>
              <a:t>Vacuum exhaust part of Tritium Exhaust System and is continuously purged with N2 (1 cfm)</a:t>
            </a:r>
          </a:p>
          <a:p>
            <a:r>
              <a:rPr lang="en-US" dirty="0" smtClean="0"/>
              <a:t>Isolated from upstream beamline vacuum (Be window)</a:t>
            </a:r>
          </a:p>
          <a:p>
            <a:r>
              <a:rPr lang="en-US" dirty="0" smtClean="0"/>
              <a:t>Remote RGA may help diagnose leaks. Serve as leak detector.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Information and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476"/>
            <a:ext cx="10515600" cy="4636487"/>
          </a:xfrm>
        </p:spPr>
        <p:txBody>
          <a:bodyPr/>
          <a:lstStyle/>
          <a:p>
            <a:r>
              <a:rPr lang="en-US" dirty="0"/>
              <a:t>New wiki for the tritium target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wiki.jlab.org/jlab_tritium_target_wiki/index.php/Main_Page</a:t>
            </a:r>
            <a:endParaRPr lang="en-US" dirty="0" smtClean="0"/>
          </a:p>
          <a:p>
            <a:pPr lvl="1"/>
            <a:r>
              <a:rPr lang="en-US" dirty="0" smtClean="0"/>
              <a:t>Reports:  design and technical</a:t>
            </a:r>
            <a:endParaRPr lang="en-US" dirty="0"/>
          </a:p>
          <a:p>
            <a:pPr lvl="1"/>
            <a:r>
              <a:rPr lang="en-US" dirty="0" smtClean="0"/>
              <a:t>Drawings</a:t>
            </a:r>
          </a:p>
          <a:p>
            <a:pPr lvl="1"/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Calculations</a:t>
            </a:r>
          </a:p>
          <a:p>
            <a:pPr lvl="1"/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Review</a:t>
            </a:r>
          </a:p>
          <a:p>
            <a:pPr lvl="2"/>
            <a:r>
              <a:rPr lang="en-US" dirty="0" smtClean="0"/>
              <a:t>Presentations, Responses, Committee reports</a:t>
            </a:r>
          </a:p>
        </p:txBody>
      </p:sp>
    </p:spTree>
    <p:extLst>
      <p:ext uri="{BB962C8B-B14F-4D97-AF65-F5344CB8AC3E}">
        <p14:creationId xmlns:p14="http://schemas.microsoft.com/office/powerpoint/2010/main" val="8619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09801" y="549588"/>
          <a:ext cx="7485717" cy="55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Visio" r:id="rId3" imgW="5514841" imgH="4086327" progId="Visio.Drawing.15">
                  <p:embed/>
                </p:oleObj>
              </mc:Choice>
              <mc:Fallback>
                <p:oleObj name="Visio" r:id="rId3" imgW="5514841" imgH="408632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1" y="549588"/>
                        <a:ext cx="7485717" cy="554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252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dirty="0" smtClean="0"/>
              <a:t>Main Body and Entrance </a:t>
            </a:r>
          </a:p>
          <a:p>
            <a:pPr lvl="1"/>
            <a:r>
              <a:rPr lang="en-US" dirty="0" smtClean="0"/>
              <a:t>Aluminum 7075-T651 ASTM B209</a:t>
            </a:r>
          </a:p>
          <a:p>
            <a:pPr lvl="1"/>
            <a:r>
              <a:rPr lang="en-US" dirty="0" smtClean="0"/>
              <a:t>Extensive use of this allow for 15 years</a:t>
            </a:r>
          </a:p>
          <a:p>
            <a:pPr lvl="1"/>
            <a:r>
              <a:rPr lang="en-US" dirty="0" smtClean="0"/>
              <a:t>Strong, ductile, hard, non </a:t>
            </a:r>
            <a:r>
              <a:rPr lang="en-US" dirty="0" err="1" smtClean="0"/>
              <a:t>weldable</a:t>
            </a:r>
            <a:endParaRPr lang="en-US" dirty="0" smtClean="0"/>
          </a:p>
          <a:p>
            <a:r>
              <a:rPr lang="en-US" dirty="0" smtClean="0"/>
              <a:t>Seals are Al 1100</a:t>
            </a:r>
          </a:p>
          <a:p>
            <a:r>
              <a:rPr lang="en-US" dirty="0" smtClean="0"/>
              <a:t>Valve assembly</a:t>
            </a:r>
          </a:p>
          <a:p>
            <a:pPr lvl="1"/>
            <a:r>
              <a:rPr lang="en-US" dirty="0" smtClean="0"/>
              <a:t>SST 304/304L Fitting</a:t>
            </a:r>
          </a:p>
          <a:p>
            <a:pPr lvl="1"/>
            <a:r>
              <a:rPr lang="en-US" dirty="0" smtClean="0"/>
              <a:t>Swagelok valve all metal bellows sealed (316L)</a:t>
            </a:r>
          </a:p>
          <a:p>
            <a:pPr lvl="1"/>
            <a:r>
              <a:rPr lang="en-US" dirty="0" smtClean="0"/>
              <a:t>Butt welded ER316L (100% VT in process and 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Beam Heating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990600"/>
            <a:ext cx="4331891" cy="32583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98924"/>
            <a:ext cx="6153693" cy="2968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5658" y="990600"/>
                <a:ext cx="386398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Max beam current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𝑟𝑎𝑠𝑡𝑒𝑟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min raster</a:t>
                </a:r>
              </a:p>
              <a:p>
                <a:endParaRPr lang="en-US" dirty="0"/>
              </a:p>
              <a:p>
                <a:r>
                  <a:rPr lang="en-US" dirty="0"/>
                  <a:t>3W in Entrance</a:t>
                </a:r>
              </a:p>
              <a:p>
                <a:r>
                  <a:rPr lang="en-US" dirty="0"/>
                  <a:t>3.3 W in Exit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on exit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on entrance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7" y="990600"/>
                <a:ext cx="3863987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1420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4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hydrotests</a:t>
            </a:r>
            <a:r>
              <a:rPr lang="en-US" dirty="0"/>
              <a:t> </a:t>
            </a:r>
            <a:r>
              <a:rPr lang="en-US" dirty="0" smtClean="0"/>
              <a:t>on components and assemblies</a:t>
            </a:r>
          </a:p>
          <a:p>
            <a:r>
              <a:rPr lang="en-US" dirty="0" smtClean="0"/>
              <a:t>Entrance:  Minimum burst above 2900 psi</a:t>
            </a:r>
          </a:p>
          <a:p>
            <a:r>
              <a:rPr lang="en-US" dirty="0" smtClean="0"/>
              <a:t>Main body:  Minimum burst above 3400 psi (0.014” section)</a:t>
            </a:r>
          </a:p>
          <a:p>
            <a:r>
              <a:rPr lang="en-US" dirty="0" smtClean="0"/>
              <a:t>Assembly with covers</a:t>
            </a:r>
          </a:p>
          <a:p>
            <a:pPr lvl="1"/>
            <a:r>
              <a:rPr lang="en-US" dirty="0" smtClean="0"/>
              <a:t>Leaked above 4000 psi (seal was damaged)</a:t>
            </a:r>
          </a:p>
          <a:p>
            <a:pPr lvl="1"/>
            <a:r>
              <a:rPr lang="en-US" dirty="0" smtClean="0"/>
              <a:t>Failed above 5500 psi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5377366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Off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1524000"/>
            <a:ext cx="335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Beam on full raster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 </a:t>
            </a:r>
            <a:r>
              <a:rPr lang="en-US" dirty="0" err="1"/>
              <a:t>microA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Exit window is worst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spot no raster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0.150 mm diameter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Square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high energy beam this spot size is very conservative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Tune shall be checked at each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term operations at these conditions are forbidden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 FSD for raster failure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&lt; 10 </a:t>
            </a:r>
            <a:r>
              <a:rPr lang="en-US" dirty="0" err="1"/>
              <a:t>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 curve is upstream section temperature</a:t>
            </a:r>
          </a:p>
        </p:txBody>
      </p:sp>
    </p:spTree>
    <p:extLst>
      <p:ext uri="{BB962C8B-B14F-4D97-AF65-F5344CB8AC3E}">
        <p14:creationId xmlns:p14="http://schemas.microsoft.com/office/powerpoint/2010/main" val="41998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General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Collect T2 from any release inside Hall A and exhaust in a controlled fashion</a:t>
            </a:r>
          </a:p>
          <a:p>
            <a:r>
              <a:rPr lang="en-US" dirty="0" smtClean="0"/>
              <a:t>Exhaust point shall be 20 m above grade at site boundary</a:t>
            </a:r>
          </a:p>
          <a:p>
            <a:r>
              <a:rPr lang="en-US" dirty="0" smtClean="0"/>
              <a:t>Must serve as part of the smoke removal system (at least 1/3 of the 36000 cfm required)</a:t>
            </a:r>
          </a:p>
          <a:p>
            <a:r>
              <a:rPr lang="en-US" dirty="0" smtClean="0"/>
              <a:t>Must have at least two modes to service hut and to exhaust from Hall A. (500 and 12000 cfm)</a:t>
            </a:r>
          </a:p>
          <a:p>
            <a:r>
              <a:rPr lang="en-US" dirty="0" smtClean="0"/>
              <a:t>Must stack vacuum pump exhaust</a:t>
            </a:r>
          </a:p>
          <a:p>
            <a:pPr lvl="1"/>
            <a:r>
              <a:rPr lang="en-US" dirty="0" smtClean="0"/>
              <a:t>Scattering chamber, dump line, getter system</a:t>
            </a:r>
          </a:p>
          <a:p>
            <a:r>
              <a:rPr lang="en-US" dirty="0" smtClean="0"/>
              <a:t>Makeup air comes from new louvered door at bottom of ramp.</a:t>
            </a:r>
          </a:p>
          <a:p>
            <a:pPr lvl="1"/>
            <a:r>
              <a:rPr lang="en-US" dirty="0" smtClean="0"/>
              <a:t>Prevents </a:t>
            </a:r>
            <a:r>
              <a:rPr lang="en-US" smtClean="0"/>
              <a:t>overpressure on ramp </a:t>
            </a:r>
            <a:r>
              <a:rPr lang="en-US" dirty="0" smtClean="0"/>
              <a:t>door.</a:t>
            </a:r>
          </a:p>
          <a:p>
            <a:pPr lvl="1"/>
            <a:r>
              <a:rPr lang="en-US" dirty="0" smtClean="0"/>
              <a:t>Test required for louver system</a:t>
            </a:r>
          </a:p>
          <a:p>
            <a:pPr lvl="1"/>
            <a:r>
              <a:rPr lang="en-US" dirty="0" smtClean="0"/>
              <a:t>Air from outside from smoke removal system on ramp with damper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Exhausts secondary (vacuum chamber) and tertiary (Hall A) containment to 20 m stack</a:t>
            </a:r>
          </a:p>
          <a:p>
            <a:r>
              <a:rPr lang="en-US" dirty="0" smtClean="0"/>
              <a:t>Two speed</a:t>
            </a:r>
          </a:p>
          <a:p>
            <a:pPr lvl="1"/>
            <a:r>
              <a:rPr lang="en-US" dirty="0" smtClean="0"/>
              <a:t>~500 cfm </a:t>
            </a:r>
          </a:p>
          <a:p>
            <a:pPr lvl="1"/>
            <a:r>
              <a:rPr lang="en-US" dirty="0" smtClean="0"/>
              <a:t>12000 cfm</a:t>
            </a:r>
          </a:p>
          <a:p>
            <a:r>
              <a:rPr lang="en-US" dirty="0" smtClean="0"/>
              <a:t>Exhaust system activated</a:t>
            </a:r>
          </a:p>
          <a:p>
            <a:pPr lvl="1"/>
            <a:r>
              <a:rPr lang="en-US" dirty="0" smtClean="0"/>
              <a:t>Vacuum switch failure (interlock)</a:t>
            </a:r>
          </a:p>
          <a:p>
            <a:pPr lvl="1"/>
            <a:r>
              <a:rPr lang="en-US" dirty="0" smtClean="0"/>
              <a:t>Truck ramp lower door (interlock)</a:t>
            </a:r>
          </a:p>
          <a:p>
            <a:pPr lvl="1"/>
            <a:r>
              <a:rPr lang="en-US" dirty="0" smtClean="0"/>
              <a:t>Manual activation (Hall and Counting House) (manual)</a:t>
            </a:r>
          </a:p>
          <a:p>
            <a:pPr lvl="1"/>
            <a:r>
              <a:rPr lang="en-US" dirty="0" smtClean="0"/>
              <a:t>Low speed activated manually for hut (manual)</a:t>
            </a:r>
          </a:p>
          <a:p>
            <a:pPr lvl="1"/>
            <a:r>
              <a:rPr lang="en-US" dirty="0" smtClean="0"/>
              <a:t>T2 monitor (interlock)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4459474" cy="6264274"/>
          </a:xfrm>
        </p:spPr>
      </p:pic>
      <p:sp>
        <p:nvSpPr>
          <p:cNvPr id="8" name="TextBox 7"/>
          <p:cNvSpPr txBox="1"/>
          <p:nvPr/>
        </p:nvSpPr>
        <p:spPr>
          <a:xfrm>
            <a:off x="6781800" y="1828800"/>
            <a:ext cx="3429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Repurposed Qweak H2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 existing Cryostat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Alter internal piping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 two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H2 Loop piping and cell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 cryo piping and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K He from ESR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Motion in “X” and “Y”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system is similar to Hall A cryotarget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“New Construction” pressure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846" y="225136"/>
            <a:ext cx="3918661" cy="1143000"/>
          </a:xfrm>
        </p:spPr>
        <p:txBody>
          <a:bodyPr/>
          <a:lstStyle/>
          <a:p>
            <a:r>
              <a:rPr lang="en-US" dirty="0" smtClean="0"/>
              <a:t>Target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Ladder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676400"/>
            <a:ext cx="7012359" cy="4038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3733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sink cooled by ESR to 40K</a:t>
            </a:r>
          </a:p>
          <a:p>
            <a:r>
              <a:rPr lang="en-US" dirty="0"/>
              <a:t>Stabilized by heater</a:t>
            </a:r>
          </a:p>
        </p:txBody>
      </p:sp>
    </p:spTree>
    <p:extLst>
      <p:ext uri="{BB962C8B-B14F-4D97-AF65-F5344CB8AC3E}">
        <p14:creationId xmlns:p14="http://schemas.microsoft.com/office/powerpoint/2010/main" val="3346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Cell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9022"/>
            <a:ext cx="8229600" cy="4208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160020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Body and Entrance Window</a:t>
            </a:r>
          </a:p>
          <a:p>
            <a:r>
              <a:rPr lang="en-US" dirty="0"/>
              <a:t>   ASTM B209 AL 7075-T651</a:t>
            </a:r>
          </a:p>
          <a:p>
            <a:r>
              <a:rPr lang="en-US" dirty="0"/>
              <a:t>Valve </a:t>
            </a:r>
            <a:r>
              <a:rPr lang="en-US" dirty="0" err="1"/>
              <a:t>assy</a:t>
            </a:r>
            <a:r>
              <a:rPr lang="en-US" dirty="0"/>
              <a:t>:</a:t>
            </a:r>
          </a:p>
          <a:p>
            <a:r>
              <a:rPr lang="en-US" dirty="0"/>
              <a:t>   SST 316 and 304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1400" y="41910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1090 Ci of T2 (0.1 g)</a:t>
            </a:r>
          </a:p>
          <a:p>
            <a:r>
              <a:rPr lang="en-US" dirty="0"/>
              <a:t>~200 psi at 295K</a:t>
            </a:r>
          </a:p>
          <a:p>
            <a:r>
              <a:rPr lang="en-US" dirty="0"/>
              <a:t>25 cm long </a:t>
            </a:r>
          </a:p>
          <a:p>
            <a:r>
              <a:rPr lang="en-US" dirty="0"/>
              <a:t>ID of 12.7mm</a:t>
            </a:r>
          </a:p>
          <a:p>
            <a:r>
              <a:rPr lang="en-US" dirty="0"/>
              <a:t>Volume = 34 cc</a:t>
            </a:r>
          </a:p>
          <a:p>
            <a:r>
              <a:rPr lang="en-US" dirty="0"/>
              <a:t>Aluminum CF seals</a:t>
            </a:r>
          </a:p>
        </p:txBody>
      </p:sp>
    </p:spTree>
    <p:extLst>
      <p:ext uri="{BB962C8B-B14F-4D97-AF65-F5344CB8AC3E}">
        <p14:creationId xmlns:p14="http://schemas.microsoft.com/office/powerpoint/2010/main" val="22092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Cross Section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31" y="1524000"/>
            <a:ext cx="6858823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1600" y="266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0.018” wall</a:t>
            </a:r>
          </a:p>
        </p:txBody>
      </p:sp>
    </p:spTree>
    <p:extLst>
      <p:ext uri="{BB962C8B-B14F-4D97-AF65-F5344CB8AC3E}">
        <p14:creationId xmlns:p14="http://schemas.microsoft.com/office/powerpoint/2010/main" val="17045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484"/>
          </a:xfrm>
        </p:spPr>
        <p:txBody>
          <a:bodyPr/>
          <a:lstStyle/>
          <a:p>
            <a:pPr algn="ctr"/>
            <a:r>
              <a:rPr lang="en-US" dirty="0" smtClean="0"/>
              <a:t>Operational Limits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6909"/>
                <a:ext cx="10515600" cy="493005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Beam Current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𝑐𝑒𝑙𝑙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25 µA on all others</a:t>
                </a:r>
              </a:p>
              <a:p>
                <a:r>
                  <a:rPr lang="en-US" dirty="0" smtClean="0"/>
                  <a:t>Raster</a:t>
                </a:r>
              </a:p>
              <a:p>
                <a:pPr lvl="1"/>
                <a:r>
                  <a:rPr lang="en-US" dirty="0" smtClean="0"/>
                  <a:t>2x2 mm minimum</a:t>
                </a:r>
              </a:p>
              <a:p>
                <a:r>
                  <a:rPr lang="en-US" dirty="0" smtClean="0"/>
                  <a:t>Beam Trip </a:t>
                </a:r>
                <a:r>
                  <a:rPr lang="en-US" dirty="0" smtClean="0"/>
                  <a:t>limit (18000 trips)</a:t>
                </a:r>
                <a:endParaRPr lang="en-US" dirty="0" smtClean="0"/>
              </a:p>
              <a:p>
                <a:r>
                  <a:rPr lang="en-US" dirty="0" smtClean="0"/>
                  <a:t>Temperature</a:t>
                </a:r>
              </a:p>
              <a:p>
                <a:pPr lvl="1"/>
                <a:r>
                  <a:rPr lang="en-US" dirty="0" smtClean="0"/>
                  <a:t>Heat sink must be ~40K</a:t>
                </a:r>
              </a:p>
              <a:p>
                <a:r>
                  <a:rPr lang="en-US" dirty="0" smtClean="0"/>
                  <a:t>Target Operator 24/7 when cold</a:t>
                </a:r>
              </a:p>
              <a:p>
                <a:r>
                  <a:rPr lang="en-US" dirty="0" smtClean="0"/>
                  <a:t>Tritium effects access procedures and training requirements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6909"/>
                <a:ext cx="10515600" cy="4930054"/>
              </a:xfrm>
              <a:blipFill rotWithShape="1">
                <a:blip r:embed="rId2"/>
                <a:stretch>
                  <a:fillRect l="-1043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Exhaust</a:t>
            </a:r>
            <a:r>
              <a:rPr lang="en-US" baseline="0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743882" y="1066801"/>
          <a:ext cx="5485969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Visio" r:id="rId4" imgW="5105349" imgH="4467191" progId="Visio.Drawing.15">
                  <p:embed/>
                </p:oleObj>
              </mc:Choice>
              <mc:Fallback>
                <p:oleObj name="Visio" r:id="rId4" imgW="5105349" imgH="446719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3882" y="1066801"/>
                        <a:ext cx="5485969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1295401"/>
            <a:ext cx="304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36</a:t>
            </a:r>
            <a:r>
              <a:rPr lang="en-US" dirty="0" smtClean="0"/>
              <a:t>” </a:t>
            </a:r>
            <a:r>
              <a:rPr lang="en-US" dirty="0"/>
              <a:t>OD 20m tall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12000 cfm blower multispeed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2” pump exhaust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Run parallel to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Stack must also serve as smoke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controlled release of secondary and tertiary containment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Pump exhaust is 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Blower activated: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Interlocks</a:t>
            </a:r>
          </a:p>
        </p:txBody>
      </p:sp>
    </p:spTree>
    <p:extLst>
      <p:ext uri="{BB962C8B-B14F-4D97-AF65-F5344CB8AC3E}">
        <p14:creationId xmlns:p14="http://schemas.microsoft.com/office/powerpoint/2010/main" val="16088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1636</Words>
  <Application>Microsoft Office PowerPoint</Application>
  <PresentationFormat>Custom</PresentationFormat>
  <Paragraphs>353</Paragraphs>
  <Slides>36</Slides>
  <Notes>26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Visio</vt:lpstr>
      <vt:lpstr>Hall A Tritium Target Status </vt:lpstr>
      <vt:lpstr>Overview</vt:lpstr>
      <vt:lpstr>Information and Documentation</vt:lpstr>
      <vt:lpstr>Target System</vt:lpstr>
      <vt:lpstr>Target Ladder</vt:lpstr>
      <vt:lpstr>Target Cell</vt:lpstr>
      <vt:lpstr>Cell Cross Section</vt:lpstr>
      <vt:lpstr>Operational Limits</vt:lpstr>
      <vt:lpstr>Exhaust System</vt:lpstr>
      <vt:lpstr>Exhaust Routing</vt:lpstr>
      <vt:lpstr>Beamline Alterations</vt:lpstr>
      <vt:lpstr>Be Isolation Window</vt:lpstr>
      <vt:lpstr>Cryo-System</vt:lpstr>
      <vt:lpstr>Performance Characteristics</vt:lpstr>
      <vt:lpstr>Density Change in Beam</vt:lpstr>
      <vt:lpstr>Status</vt:lpstr>
      <vt:lpstr>Schedule</vt:lpstr>
      <vt:lpstr>What We Need from Experiments</vt:lpstr>
      <vt:lpstr>Materials-2</vt:lpstr>
      <vt:lpstr>Materials 3</vt:lpstr>
      <vt:lpstr>Load Conditions</vt:lpstr>
      <vt:lpstr>Analysis</vt:lpstr>
      <vt:lpstr>Thermo-Mechanical Model-1</vt:lpstr>
      <vt:lpstr>Thermo-Mechanical Model-2</vt:lpstr>
      <vt:lpstr>Thermo-Mechanical Model-3</vt:lpstr>
      <vt:lpstr>Mech Therm Model of Raster Off</vt:lpstr>
      <vt:lpstr>Raster Off Time Dependence</vt:lpstr>
      <vt:lpstr>Density Model</vt:lpstr>
      <vt:lpstr>Vacuum System</vt:lpstr>
      <vt:lpstr>PowerPoint Presentation</vt:lpstr>
      <vt:lpstr>Materials</vt:lpstr>
      <vt:lpstr>Beam Heating</vt:lpstr>
      <vt:lpstr>Summary of Test Results</vt:lpstr>
      <vt:lpstr>Raster Off</vt:lpstr>
      <vt:lpstr>General Requirements</vt:lpstr>
      <vt:lpstr>Exhaust 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A Tritium Target Status</dc:title>
  <dc:creator>David Meekins</dc:creator>
  <cp:lastModifiedBy>David Meekins</cp:lastModifiedBy>
  <cp:revision>20</cp:revision>
  <dcterms:created xsi:type="dcterms:W3CDTF">2015-12-06T03:15:11Z</dcterms:created>
  <dcterms:modified xsi:type="dcterms:W3CDTF">2016-01-18T20:42:16Z</dcterms:modified>
</cp:coreProperties>
</file>