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48" r:id="rId1"/>
    <p:sldMasterId id="2147483649" r:id="rId2"/>
  </p:sldMasterIdLst>
  <p:notesMasterIdLst>
    <p:notesMasterId r:id="rId52"/>
  </p:notesMasterIdLst>
  <p:sldIdLst>
    <p:sldId id="256" r:id="rId3"/>
    <p:sldId id="331" r:id="rId4"/>
    <p:sldId id="390" r:id="rId5"/>
    <p:sldId id="355" r:id="rId6"/>
    <p:sldId id="356" r:id="rId7"/>
    <p:sldId id="391" r:id="rId8"/>
    <p:sldId id="392" r:id="rId9"/>
    <p:sldId id="393" r:id="rId10"/>
    <p:sldId id="357" r:id="rId11"/>
    <p:sldId id="359" r:id="rId12"/>
    <p:sldId id="363" r:id="rId13"/>
    <p:sldId id="364" r:id="rId14"/>
    <p:sldId id="366" r:id="rId15"/>
    <p:sldId id="368" r:id="rId16"/>
    <p:sldId id="369" r:id="rId17"/>
    <p:sldId id="370" r:id="rId18"/>
    <p:sldId id="371" r:id="rId19"/>
    <p:sldId id="372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8" r:id="rId32"/>
    <p:sldId id="333" r:id="rId33"/>
    <p:sldId id="334" r:id="rId34"/>
    <p:sldId id="353" r:id="rId35"/>
    <p:sldId id="335" r:id="rId36"/>
    <p:sldId id="338" r:id="rId37"/>
    <p:sldId id="339" r:id="rId38"/>
    <p:sldId id="340" r:id="rId39"/>
    <p:sldId id="343" r:id="rId40"/>
    <p:sldId id="344" r:id="rId41"/>
    <p:sldId id="347" r:id="rId42"/>
    <p:sldId id="350" r:id="rId43"/>
    <p:sldId id="351" r:id="rId44"/>
    <p:sldId id="348" r:id="rId45"/>
    <p:sldId id="319" r:id="rId46"/>
    <p:sldId id="352" r:id="rId47"/>
    <p:sldId id="394" r:id="rId48"/>
    <p:sldId id="395" r:id="rId49"/>
    <p:sldId id="281" r:id="rId50"/>
    <p:sldId id="304" r:id="rId51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93" y="-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zh-CN" altLang="en-US">
              <a:latin typeface="Arial" charset="0"/>
              <a:ea typeface="宋体" charset="-122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zh-CN" altLang="en-US">
              <a:latin typeface="Arial" charset="0"/>
              <a:ea typeface="宋体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zh-CN" noProof="0" smtClean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zh-CN" altLang="en-US">
              <a:latin typeface="Arial" charset="0"/>
              <a:ea typeface="宋体" charset="-122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1pPr>
          </a:lstStyle>
          <a:p>
            <a:pPr>
              <a:defRPr/>
            </a:pPr>
            <a:fld id="{20FCBD78-D6AF-4428-A827-BC7A2E794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87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F1D30EB-7D30-4E11-ABFF-4EC64BD9DC47}" type="slidenum">
              <a:rPr lang="en-US" altLang="zh-CN" smtClean="0">
                <a:latin typeface="Calibri" pitchFamily="34" charset="0"/>
                <a:ea typeface="宋体" pitchFamily="2" charset="-122"/>
              </a:rPr>
              <a:pPr/>
              <a:t>1</a:t>
            </a:fld>
            <a:endParaRPr lang="en-US" altLang="zh-CN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zh-CN" altLang="zh-CN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04DE-52DA-4A5F-9E5A-3086241B1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7D6C3-626B-41FB-8D23-F39399CBE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6A2B9-6B20-4A7A-923C-BB3B433C8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2F3E2-0362-4030-8488-21B7CF0D2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FF4C3-6B8B-4587-A0DC-EFAD44C74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9444B-665B-4EE1-99B2-B3276D53A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6348E-3E5F-4E00-99C0-653977FA5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90"/>
            <a:ext cx="2243868" cy="42860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3071802" y="6429396"/>
            <a:ext cx="3306268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dirty="0" smtClean="0">
                <a:solidFill>
                  <a:srgbClr val="0070C0"/>
                </a:solidFill>
                <a:latin typeface="Calibri" pitchFamily="32" charset="0"/>
                <a:ea typeface="宋体" charset="-122"/>
              </a:rPr>
              <a:t>Joint meeting of HALL A</a:t>
            </a:r>
            <a:r>
              <a:rPr lang="en-US" sz="1200" baseline="0" dirty="0" smtClean="0">
                <a:solidFill>
                  <a:srgbClr val="0070C0"/>
                </a:solidFill>
                <a:latin typeface="Calibri" pitchFamily="32" charset="0"/>
                <a:ea typeface="宋体" charset="-122"/>
              </a:rPr>
              <a:t> and HALL C, </a:t>
            </a:r>
            <a:r>
              <a:rPr lang="en-US" sz="1200" dirty="0" smtClean="0">
                <a:solidFill>
                  <a:srgbClr val="0070C0"/>
                </a:solidFill>
                <a:latin typeface="Calibri" pitchFamily="32" charset="0"/>
                <a:ea typeface="宋体" charset="-122"/>
              </a:rPr>
              <a:t>2015.7.17</a:t>
            </a:r>
            <a:r>
              <a:rPr lang="en-US" altLang="zh-CN" sz="1200" dirty="0" smtClean="0">
                <a:solidFill>
                  <a:srgbClr val="0070C0"/>
                </a:solidFill>
                <a:latin typeface="Calibri" pitchFamily="32" charset="0"/>
                <a:ea typeface="宋体" charset="-122"/>
              </a:rPr>
              <a:t>-18</a:t>
            </a:r>
            <a:endParaRPr lang="en-US" sz="1200" dirty="0">
              <a:solidFill>
                <a:srgbClr val="0070C0"/>
              </a:solidFill>
              <a:latin typeface="Calibri" pitchFamily="32" charset="0"/>
              <a:ea typeface="宋体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3155F-7128-4F23-A823-8868545CB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6DE6F-A3C1-44C6-B2AB-E21B2CC83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8F6CC-AA1D-4720-87F1-78D277E26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FCADC-898C-4A52-8C9D-40CBF4ADD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714375" y="1071563"/>
            <a:ext cx="7500938" cy="1587"/>
          </a:xfrm>
          <a:prstGeom prst="line">
            <a:avLst/>
          </a:prstGeom>
          <a:noFill/>
          <a:ln w="25560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zh-CN" altLang="en-US">
              <a:latin typeface="Arial" charset="0"/>
              <a:ea typeface="宋体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77200" y="114300"/>
            <a:ext cx="928688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36525" y="6429375"/>
            <a:ext cx="24066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>
                <a:solidFill>
                  <a:srgbClr val="0070C0"/>
                </a:solidFill>
                <a:latin typeface="Calibri" pitchFamily="32" charset="0"/>
                <a:ea typeface="宋体" charset="-122"/>
              </a:rPr>
              <a:t>Wang Yi, Tsinghua University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2286000" y="6429375"/>
            <a:ext cx="3746580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dirty="0" smtClean="0">
                <a:solidFill>
                  <a:srgbClr val="0070C0"/>
                </a:solidFill>
                <a:latin typeface="Calibri" pitchFamily="32" charset="0"/>
                <a:ea typeface="宋体" charset="-122"/>
              </a:rPr>
              <a:t>AIDA,</a:t>
            </a:r>
            <a:r>
              <a:rPr lang="en-US" sz="1200" baseline="0" dirty="0" smtClean="0">
                <a:solidFill>
                  <a:srgbClr val="0070C0"/>
                </a:solidFill>
                <a:latin typeface="Calibri" pitchFamily="32" charset="0"/>
                <a:ea typeface="宋体" charset="-122"/>
              </a:rPr>
              <a:t> 24-25 March 2014 Vienna University of Technology</a:t>
            </a:r>
            <a:endParaRPr lang="en-US" sz="1200" dirty="0">
              <a:solidFill>
                <a:srgbClr val="0070C0"/>
              </a:solidFill>
              <a:latin typeface="Calibri" pitchFamily="32" charset="0"/>
              <a:ea typeface="宋体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714375" y="1071563"/>
            <a:ext cx="7500938" cy="1587"/>
          </a:xfrm>
          <a:prstGeom prst="line">
            <a:avLst/>
          </a:prstGeom>
          <a:noFill/>
          <a:ln w="25560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zh-CN" altLang="en-US">
              <a:latin typeface="Arial" charset="0"/>
              <a:ea typeface="宋体" charset="-12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77200" y="114300"/>
            <a:ext cx="928688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36525" y="6429375"/>
            <a:ext cx="24066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>
                <a:solidFill>
                  <a:srgbClr val="0070C0"/>
                </a:solidFill>
                <a:latin typeface="Calibri" pitchFamily="32" charset="0"/>
                <a:ea typeface="宋体" charset="-122"/>
              </a:rPr>
              <a:t>Wang Yi, Tsinghua University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857500" y="3000375"/>
            <a:ext cx="366236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zh-CN" altLang="en-US">
              <a:latin typeface="Arial" charset="0"/>
              <a:ea typeface="宋体" charset="-122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215313" y="6356350"/>
            <a:ext cx="46990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ea typeface="宋体" charset="-122"/>
              </a:defRPr>
            </a:lvl1pPr>
          </a:lstStyle>
          <a:p>
            <a:pPr>
              <a:defRPr/>
            </a:pPr>
            <a:fld id="{5278BDB3-D970-4EA4-8439-C0C5469EF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alibri" pitchFamily="32" charset="0"/>
          <a:ea typeface="宋体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52.e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395536" y="1489076"/>
            <a:ext cx="8435279" cy="192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4000" b="1" dirty="0" err="1">
                <a:solidFill>
                  <a:srgbClr val="FF0000"/>
                </a:solidFill>
                <a:latin typeface="Calibri" pitchFamily="34" charset="0"/>
              </a:rPr>
              <a:t>SoLID</a:t>
            </a:r>
            <a:r>
              <a:rPr lang="en-US" altLang="zh-CN" sz="4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altLang="zh-CN" sz="4000" b="1" dirty="0" smtClean="0">
                <a:solidFill>
                  <a:srgbClr val="FF0000"/>
                </a:solidFill>
                <a:latin typeface="Calibri" pitchFamily="34" charset="0"/>
              </a:rPr>
              <a:t>status and Chinese contribution</a:t>
            </a:r>
            <a:endParaRPr lang="en-US" altLang="zh-CN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8215313" y="6356350"/>
            <a:ext cx="4714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25EC579-DB52-4504-912A-F23C313EA58A}" type="slidenum">
              <a:rPr lang="en-US" altLang="zh-CN" sz="1400">
                <a:solidFill>
                  <a:srgbClr val="000000"/>
                </a:solidFill>
                <a:latin typeface="Calibri" pitchFamily="34" charset="0"/>
              </a:rPr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en-US" altLang="zh-CN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2625725" y="3571875"/>
            <a:ext cx="4161630" cy="1479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17375E"/>
                </a:solidFill>
              </a:rPr>
              <a:t>                        Wang Yi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dirty="0">
              <a:solidFill>
                <a:srgbClr val="17375E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17375E"/>
                </a:solidFill>
              </a:rPr>
              <a:t>   Department of Engineering Physics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17375E"/>
                </a:solidFill>
              </a:rPr>
              <a:t>   </a:t>
            </a:r>
            <a:r>
              <a:rPr lang="en-US" altLang="zh-CN" dirty="0" err="1" smtClean="0">
                <a:solidFill>
                  <a:srgbClr val="17375E"/>
                </a:solidFill>
              </a:rPr>
              <a:t>Tsinghua</a:t>
            </a:r>
            <a:r>
              <a:rPr lang="en-US" altLang="zh-CN" dirty="0" smtClean="0">
                <a:solidFill>
                  <a:srgbClr val="17375E"/>
                </a:solidFill>
              </a:rPr>
              <a:t> University, Beijing, China</a:t>
            </a:r>
            <a:endParaRPr lang="en-US" altLang="zh-CN" dirty="0">
              <a:solidFill>
                <a:srgbClr val="17375E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dirty="0">
              <a:solidFill>
                <a:srgbClr val="17375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 rotWithShape="1">
          <a:blip r:embed="rId2"/>
          <a:srcRect b="19809"/>
          <a:stretch/>
        </p:blipFill>
        <p:spPr bwMode="auto">
          <a:xfrm>
            <a:off x="2051720" y="1556792"/>
            <a:ext cx="4857784" cy="40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R&amp;D on GEM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8215370" cy="539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142852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Large-area GEM R&amp;D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at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Tsinghua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&amp; IMP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8215370" cy="529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142852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Performance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643966" cy="569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142852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Large-area GEM R&amp;D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at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USTC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8429684" cy="569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Large-area GEM Prototypes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8286808" cy="573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Performance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8429684" cy="568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Going to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Soild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-GEM Size (~1m x 0.5m)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554034"/>
            <a:ext cx="8572561" cy="584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9718" cy="643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520949" y="116632"/>
            <a:ext cx="7887820" cy="79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Continued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001156" cy="600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R&amp;D on GEM foils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Outline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357158" y="1428737"/>
            <a:ext cx="3571900" cy="314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Status of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SoLID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Chinese activities on GEM</a:t>
            </a:r>
            <a:endParaRPr lang="en-US" altLang="zh-CN" sz="2400" b="1" dirty="0" smtClean="0">
              <a:solidFill>
                <a:sysClr val="windowText" lastClr="000000"/>
              </a:solidFill>
              <a:latin typeface="Calibri"/>
              <a:ea typeface="宋体"/>
            </a:endParaRPr>
          </a:p>
          <a:p>
            <a:pPr marL="342900" lvl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Development of </a:t>
            </a:r>
            <a:r>
              <a:rPr lang="en-US" altLang="zh-CN" sz="2400" b="1" dirty="0" err="1" smtClean="0">
                <a:solidFill>
                  <a:sysClr val="windowText" lastClr="000000"/>
                </a:solidFill>
                <a:latin typeface="Calibri"/>
                <a:ea typeface="宋体"/>
              </a:rPr>
              <a:t>SoLID</a:t>
            </a:r>
            <a:r>
              <a:rPr lang="en-US" altLang="zh-CN" sz="24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-TOF </a:t>
            </a:r>
          </a:p>
          <a:p>
            <a:pPr marL="342900" lvl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Development of ECAL</a:t>
            </a:r>
          </a:p>
          <a:p>
            <a:pPr marL="342900" lvl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Summary</a:t>
            </a:r>
          </a:p>
          <a:p>
            <a:pPr lvl="1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defRPr/>
            </a:pPr>
            <a:endParaRPr lang="en-US" altLang="zh-CN" sz="2000" dirty="0" smtClean="0">
              <a:solidFill>
                <a:sysClr val="windowText" lastClr="000000"/>
              </a:solidFill>
              <a:latin typeface="Calibri"/>
              <a:ea typeface="宋体"/>
            </a:endParaRPr>
          </a:p>
          <a:p>
            <a:pPr lvl="1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altLang="zh-CN" sz="2000" dirty="0" smtClean="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67" y="1453227"/>
            <a:ext cx="5097633" cy="360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灯片编号占位符 1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71480"/>
            <a:ext cx="8786842" cy="581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GEM foil Lab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8929718" cy="585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GEM foil production process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929718" cy="573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GEM foils produced (30cm x 30cm)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8186764" cy="561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28596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GEM foils produced (40cm x 40cm)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9738" y="1619250"/>
            <a:ext cx="57245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357158" y="142852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GEM readout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688" y="714356"/>
            <a:ext cx="8904312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357158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“INFN” readout system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572528" cy="535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357158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Readout test with a GEM chamber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5929330"/>
            <a:ext cx="67151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8787481" cy="549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357158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Development effort at USTC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8572528" cy="533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357158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CASAGEM-based readout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286808" cy="574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357158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SFE16-based readout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3104" y="1066801"/>
            <a:ext cx="9201424" cy="2209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26" tIns="45608" rIns="91226" bIns="45608"/>
          <a:lstStyle>
            <a:lvl1pPr>
              <a:defRPr sz="2800" b="1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11760" y="189568"/>
            <a:ext cx="5616624" cy="5924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6" tIns="49521" rIns="99036" bIns="49521" numCol="1" anchor="ctr" anchorCtr="0" compatLnSpc="1">
            <a:prstTxWarp prst="textNoShape">
              <a:avLst/>
            </a:prstTxWarp>
            <a:spAutoFit/>
          </a:bodyPr>
          <a:lstStyle>
            <a:lvl1pPr algn="ctr" defTabSz="988635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defTabSz="988635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</a:defRPr>
            </a:lvl2pPr>
            <a:lvl3pPr algn="ctr" defTabSz="988635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</a:defRPr>
            </a:lvl3pPr>
            <a:lvl4pPr algn="ctr" defTabSz="988635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</a:defRPr>
            </a:lvl4pPr>
            <a:lvl5pPr algn="ctr" defTabSz="988635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</a:defRPr>
            </a:lvl5pPr>
            <a:lvl6pPr marL="456118" algn="ctr" defTabSz="98984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</a:defRPr>
            </a:lvl6pPr>
            <a:lvl7pPr marL="912234" algn="ctr" defTabSz="98984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</a:defRPr>
            </a:lvl7pPr>
            <a:lvl8pPr marL="1368354" algn="ctr" defTabSz="98984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</a:defRPr>
            </a:lvl8pPr>
            <a:lvl9pPr marL="1824469" algn="ctr" defTabSz="98984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</a:defRPr>
            </a:lvl9pPr>
          </a:lstStyle>
          <a:p>
            <a:pPr marL="0" marR="0" lvl="0" indent="0" algn="ctr" defTabSz="98863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Why SoLID</a:t>
            </a:r>
            <a:endParaRPr kumimoji="0" lang="en-US" alt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884" y="1127762"/>
            <a:ext cx="9280644" cy="5204466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6" tIns="49521" rIns="99036" bIns="49521" numCol="1" anchor="t" anchorCtr="0" compatLnSpc="1">
            <a:prstTxWarp prst="textNoShape">
              <a:avLst/>
            </a:prstTxWarp>
            <a:noAutofit/>
          </a:bodyPr>
          <a:lstStyle>
            <a:lvl1pPr marL="370739" indent="-370739" algn="l" defTabSz="98863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66" indent="-307362" algn="l" defTabSz="98863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36DB3"/>
                </a:solidFill>
                <a:latin typeface="+mn-lt"/>
              </a:defRPr>
            </a:lvl2pPr>
            <a:lvl3pPr marL="1237383" indent="-247164" algn="l" defTabSz="98863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1"/>
                </a:solidFill>
                <a:latin typeface="+mn-lt"/>
              </a:defRPr>
            </a:lvl3pPr>
            <a:lvl4pPr marL="1731702" indent="-245578" algn="l" defTabSz="98863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27599" indent="-245578" algn="l" defTabSz="98863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84440" indent="-247066" algn="l" defTabSz="98984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40561" indent="-247066" algn="l" defTabSz="98984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96671" indent="-247066" algn="l" defTabSz="98984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52793" indent="-247066" algn="l" defTabSz="98984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2563" marR="0" lvl="0" indent="-182563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JLab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GeV: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measurements </a:t>
            </a:r>
          </a:p>
          <a:p>
            <a:pPr marL="0" marR="0" lvl="0" indent="0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high luminosity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(10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39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but small acceptance (HRS/HMS: &lt; 10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msr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 </a:t>
            </a:r>
          </a:p>
          <a:p>
            <a:pPr marL="0" marR="0" lvl="0" indent="0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or large acceptance but low luminosity (CLAS6: 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274638" marR="0" lvl="0" indent="-274638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JLab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12 GeV upgrade opens up a window of opportunities (DIS, SIDIS, Deep Exclusive Processes) to study valence quark (3-d) structure of the nucleon  and other high impact physics (PVDIS, J/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y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…)</a:t>
            </a:r>
          </a:p>
          <a:p>
            <a:pPr marL="274638" marR="0" lvl="0" indent="-182563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High precision in multi-dimension or rare processes requires very high statistics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large acceptance and high luminosity</a:t>
            </a:r>
          </a:p>
          <a:p>
            <a:pPr marL="274638" marR="0" lvl="0" indent="-274638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CLAS12: luminosity upgrade (one order of magnitude) to 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35</a:t>
            </a:r>
          </a:p>
          <a:p>
            <a:pPr marL="371475" marR="0" lvl="0" indent="-371475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To fully exploit the potential of 12 GeV, taking advantage of the latest technical (detectors, DAQ, simulations, …) development</a:t>
            </a:r>
          </a:p>
          <a:p>
            <a:pPr marL="0" marR="0" lvl="0" indent="0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SoLID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: large acceptance detector can handle 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37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luminosity (no baffles)                                 </a:t>
            </a:r>
          </a:p>
          <a:p>
            <a:pPr marL="0" marR="0" lvl="0" indent="0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en-US" sz="2000" b="1" kern="0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                                                                        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39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                  with baffles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72178" marR="0" lvl="0" indent="-372178" algn="l" defTabSz="9898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3357679" y="697667"/>
            <a:ext cx="3280064" cy="3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So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lenoidal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arge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ntensity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evice</a:t>
            </a:r>
          </a:p>
        </p:txBody>
      </p:sp>
    </p:spTree>
    <p:extLst>
      <p:ext uri="{BB962C8B-B14F-4D97-AF65-F5344CB8AC3E}">
        <p14:creationId xmlns:p14="http://schemas.microsoft.com/office/powerpoint/2010/main" val="62775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357158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Development of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SoLID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-TOF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1643050"/>
            <a:ext cx="56405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 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SoLID</a:t>
            </a:r>
            <a:r>
              <a:rPr lang="en-US" altLang="zh-CN" sz="2400" dirty="0" smtClean="0">
                <a:solidFill>
                  <a:schemeClr val="tx1"/>
                </a:solidFill>
              </a:rPr>
              <a:t>-TOF requirement and structure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  Development of MRPC prototype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  Beam test of MRPC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  Production workshop</a:t>
            </a: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500034" y="21429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Main requirements for TOF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sp>
        <p:nvSpPr>
          <p:cNvPr id="3" name="内容占位符 1"/>
          <p:cNvSpPr txBox="1">
            <a:spLocks/>
          </p:cNvSpPr>
          <p:nvPr/>
        </p:nvSpPr>
        <p:spPr>
          <a:xfrm>
            <a:off x="504598" y="1628800"/>
            <a:ext cx="8072494" cy="342902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MRPC is developed for the TOF of </a:t>
            </a:r>
            <a:r>
              <a:rPr kumimoji="0" lang="en-US" altLang="zh-CN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Requirements for TOF: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 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/k separation up to 2.5GeV/c 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Time resolution &lt; 100ps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Rate capability &gt; 10kHz/cm²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28728" y="214290"/>
            <a:ext cx="66629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Conceptual design of SOLID-TOF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内容占位符 1"/>
          <p:cNvSpPr txBox="1">
            <a:spLocks/>
          </p:cNvSpPr>
          <p:nvPr/>
        </p:nvSpPr>
        <p:spPr>
          <a:xfrm>
            <a:off x="500034" y="1214422"/>
            <a:ext cx="8072494" cy="1143008"/>
          </a:xfrm>
          <a:prstGeom prst="rect">
            <a:avLst/>
          </a:prstGeom>
        </p:spPr>
        <p:txBody>
          <a:bodyPr/>
          <a:lstStyle/>
          <a:p>
            <a:pPr marR="0" lvl="0" algn="just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0" lang="en-US" altLang="zh-CN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MRPC TOF wall we designed contain 150 MRPC modules in total, with 50 gas boxes and 3 counters in each box, covering the area of 10m².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2" name="Picture 9" descr="F:\工作\12GeV\JLab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357429"/>
            <a:ext cx="2813649" cy="291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" name="组合 62"/>
          <p:cNvGrpSpPr/>
          <p:nvPr/>
        </p:nvGrpSpPr>
        <p:grpSpPr>
          <a:xfrm>
            <a:off x="0" y="2714620"/>
            <a:ext cx="5272833" cy="2441033"/>
            <a:chOff x="-1285884" y="3786191"/>
            <a:chExt cx="5272833" cy="2441033"/>
          </a:xfrm>
        </p:grpSpPr>
        <p:grpSp>
          <p:nvGrpSpPr>
            <p:cNvPr id="64" name="组合 123"/>
            <p:cNvGrpSpPr/>
            <p:nvPr/>
          </p:nvGrpSpPr>
          <p:grpSpPr>
            <a:xfrm rot="16200000">
              <a:off x="357175" y="2928921"/>
              <a:ext cx="2000235" cy="3714776"/>
              <a:chOff x="4286248" y="2610122"/>
              <a:chExt cx="2000235" cy="3714776"/>
            </a:xfrm>
          </p:grpSpPr>
          <p:sp>
            <p:nvSpPr>
              <p:cNvPr id="77" name="梯形 76"/>
              <p:cNvSpPr/>
              <p:nvPr/>
            </p:nvSpPr>
            <p:spPr>
              <a:xfrm flipV="1">
                <a:off x="4286248" y="2610122"/>
                <a:ext cx="1643074" cy="3714776"/>
              </a:xfrm>
              <a:prstGeom prst="trapezoid">
                <a:avLst>
                  <a:gd name="adj" fmla="val 20438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tumChe" pitchFamily="49" charset="-127"/>
                  <a:ea typeface="DotumChe" pitchFamily="49" charset="-127"/>
                </a:endParaRPr>
              </a:p>
            </p:txBody>
          </p:sp>
          <p:grpSp>
            <p:nvGrpSpPr>
              <p:cNvPr id="78" name="组合 113"/>
              <p:cNvGrpSpPr/>
              <p:nvPr/>
            </p:nvGrpSpPr>
            <p:grpSpPr>
              <a:xfrm>
                <a:off x="4429124" y="2681560"/>
                <a:ext cx="1357322" cy="3558252"/>
                <a:chOff x="1098834" y="2799706"/>
                <a:chExt cx="1357322" cy="3558252"/>
              </a:xfrm>
            </p:grpSpPr>
            <p:grpSp>
              <p:nvGrpSpPr>
                <p:cNvPr id="82" name="组合 86"/>
                <p:cNvGrpSpPr/>
                <p:nvPr/>
              </p:nvGrpSpPr>
              <p:grpSpPr>
                <a:xfrm rot="16200000">
                  <a:off x="1178695" y="5322107"/>
                  <a:ext cx="1214446" cy="857256"/>
                  <a:chOff x="1200981" y="4429134"/>
                  <a:chExt cx="1214446" cy="857256"/>
                </a:xfrm>
              </p:grpSpPr>
              <p:sp>
                <p:nvSpPr>
                  <p:cNvPr id="109" name="梯形 108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chemeClr val="accent3">
                      <a:lumMod val="75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0" name="矩形 109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1" name="矩形 21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2" name="矩形 22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3" name="矩形 23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4" name="矩形 113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5" name="矩形 114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6" name="矩形 115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7" name="矩形 116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8" name="矩形 117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19" name="矩形 118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20" name="矩形 119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</p:grpSp>
            <p:grpSp>
              <p:nvGrpSpPr>
                <p:cNvPr id="83" name="组合 87"/>
                <p:cNvGrpSpPr/>
                <p:nvPr/>
              </p:nvGrpSpPr>
              <p:grpSpPr>
                <a:xfrm rot="16200000">
                  <a:off x="1173470" y="4068744"/>
                  <a:ext cx="1214446" cy="1071570"/>
                  <a:chOff x="1200981" y="4429134"/>
                  <a:chExt cx="1214446" cy="857256"/>
                </a:xfrm>
              </p:grpSpPr>
              <p:sp>
                <p:nvSpPr>
                  <p:cNvPr id="97" name="梯形 96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chemeClr val="accent3">
                      <a:lumMod val="75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98" name="矩形 97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99" name="矩形 98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00" name="矩形 99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01" name="矩形 100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02" name="矩形 101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03" name="矩形 102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04" name="矩形 103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05" name="矩形 104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06" name="矩形 105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07" name="矩形 106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108" name="矩形 107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</p:grpSp>
            <p:grpSp>
              <p:nvGrpSpPr>
                <p:cNvPr id="84" name="组合 100"/>
                <p:cNvGrpSpPr/>
                <p:nvPr/>
              </p:nvGrpSpPr>
              <p:grpSpPr>
                <a:xfrm rot="16200000">
                  <a:off x="1170272" y="2728268"/>
                  <a:ext cx="1214446" cy="1357322"/>
                  <a:chOff x="1200981" y="4429134"/>
                  <a:chExt cx="1214446" cy="857256"/>
                </a:xfrm>
              </p:grpSpPr>
              <p:sp>
                <p:nvSpPr>
                  <p:cNvPr id="85" name="梯形 84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chemeClr val="accent3">
                      <a:lumMod val="75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86" name="矩形 85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87" name="矩形 86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88" name="矩形 87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89" name="矩形 88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90" name="矩形 89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91" name="矩形 90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92" name="矩形 91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93" name="矩形 92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94" name="矩形 93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95" name="矩形 94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  <p:sp>
                <p:nvSpPr>
                  <p:cNvPr id="96" name="矩形 95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DotumChe" pitchFamily="49" charset="-127"/>
                      <a:ea typeface="DotumChe" pitchFamily="49" charset="-127"/>
                    </a:endParaRPr>
                  </a:p>
                </p:txBody>
              </p:sp>
            </p:grpSp>
          </p:grpSp>
          <p:sp>
            <p:nvSpPr>
              <p:cNvPr id="79" name="TextBox 78"/>
              <p:cNvSpPr txBox="1"/>
              <p:nvPr/>
            </p:nvSpPr>
            <p:spPr>
              <a:xfrm rot="5400000">
                <a:off x="5328494" y="5564950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MRPC1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5400000">
                <a:off x="5462651" y="4421942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MRPC2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5400000">
                <a:off x="5605527" y="3350374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MRPC3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5" name="直接箭头连接符 64"/>
            <p:cNvCxnSpPr/>
            <p:nvPr/>
          </p:nvCxnSpPr>
          <p:spPr>
            <a:xfrm rot="5400000">
              <a:off x="3072596" y="5000636"/>
              <a:ext cx="570710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/>
          </p:nvCxnSpPr>
          <p:spPr>
            <a:xfrm rot="5400000">
              <a:off x="-1393073" y="4964917"/>
              <a:ext cx="1357322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/>
            <p:nvPr/>
          </p:nvCxnSpPr>
          <p:spPr>
            <a:xfrm>
              <a:off x="-428660" y="5929330"/>
              <a:ext cx="35719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直接箭头连接符 67"/>
            <p:cNvCxnSpPr/>
            <p:nvPr/>
          </p:nvCxnSpPr>
          <p:spPr>
            <a:xfrm rot="5400000">
              <a:off x="2858282" y="5857098"/>
              <a:ext cx="571504" cy="158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/>
            <p:nvPr/>
          </p:nvCxnSpPr>
          <p:spPr>
            <a:xfrm rot="5400000">
              <a:off x="-536611" y="5964255"/>
              <a:ext cx="214314" cy="158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/>
            <p:nvPr/>
          </p:nvCxnSpPr>
          <p:spPr>
            <a:xfrm>
              <a:off x="3214678" y="5286388"/>
              <a:ext cx="357190" cy="158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直接箭头连接符 70"/>
            <p:cNvCxnSpPr/>
            <p:nvPr/>
          </p:nvCxnSpPr>
          <p:spPr>
            <a:xfrm>
              <a:off x="3214678" y="4641858"/>
              <a:ext cx="357190" cy="158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>
              <a:off x="-857288" y="4286256"/>
              <a:ext cx="357190" cy="158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接箭头连接符 72"/>
            <p:cNvCxnSpPr/>
            <p:nvPr/>
          </p:nvCxnSpPr>
          <p:spPr>
            <a:xfrm>
              <a:off x="-857288" y="5643578"/>
              <a:ext cx="357190" cy="158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000100" y="585789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/>
                  </a:solidFill>
                </a:rPr>
                <a:t>100cm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86116" y="4786322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16cm</a:t>
              </a:r>
              <a:endParaRPr lang="zh-CN" alt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1285884" y="471488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28cm</a:t>
              </a:r>
              <a:endParaRPr lang="zh-CN" altLang="en-US" dirty="0"/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3714744" y="3714751"/>
            <a:ext cx="4786346" cy="2214554"/>
            <a:chOff x="3714744" y="4643446"/>
            <a:chExt cx="4786346" cy="2214554"/>
          </a:xfrm>
        </p:grpSpPr>
        <p:sp>
          <p:nvSpPr>
            <p:cNvPr id="122" name="矩形 121"/>
            <p:cNvSpPr/>
            <p:nvPr/>
          </p:nvSpPr>
          <p:spPr>
            <a:xfrm>
              <a:off x="5000628" y="6211669"/>
              <a:ext cx="3500462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tx1"/>
                  </a:solidFill>
                </a:rPr>
                <a:t>The MRPC module we tested is the prototype of smallest one.</a:t>
              </a:r>
            </a:p>
          </p:txBody>
        </p:sp>
        <p:cxnSp>
          <p:nvCxnSpPr>
            <p:cNvPr id="123" name="直接箭头连接符 122"/>
            <p:cNvCxnSpPr/>
            <p:nvPr/>
          </p:nvCxnSpPr>
          <p:spPr>
            <a:xfrm rot="10800000">
              <a:off x="3714744" y="4643446"/>
              <a:ext cx="1362805" cy="157327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4" name="TextBox 123"/>
          <p:cNvSpPr txBox="1"/>
          <p:nvPr/>
        </p:nvSpPr>
        <p:spPr>
          <a:xfrm>
            <a:off x="1428728" y="5286388"/>
            <a:ext cx="225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Total channel ~3600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5" name="灯片编号占位符 12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2910" y="4000504"/>
            <a:ext cx="5000660" cy="26130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</a:rPr>
              <a:t>Standard parameters: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    Resistivity of glass: ~10</a:t>
            </a:r>
            <a:r>
              <a:rPr lang="en-US" altLang="zh-CN" baseline="30000" dirty="0" smtClean="0">
                <a:solidFill>
                  <a:schemeClr val="accent6">
                    <a:lumMod val="75000"/>
                  </a:schemeClr>
                </a:solidFill>
              </a:rPr>
              <a:t>12 </a:t>
            </a:r>
            <a:r>
              <a:rPr lang="el-GR" altLang="zh-CN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Ω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.cm</a:t>
            </a:r>
            <a:endParaRPr lang="en-US" altLang="zh-CN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    Time resolution &lt;100ps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    Efficiency &gt;95%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    Dark current: a few </a:t>
            </a:r>
            <a:r>
              <a:rPr lang="en-US" altLang="zh-CN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endParaRPr lang="en-US" altLang="zh-CN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    Noise ~1Hz/cm</a:t>
            </a:r>
            <a:r>
              <a:rPr lang="en-US" altLang="zh-CN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    Rate &lt;100 Hz/cm</a:t>
            </a:r>
            <a:r>
              <a:rPr lang="en-US" altLang="zh-CN" baseline="30000" dirty="0" smtClean="0">
                <a:solidFill>
                  <a:schemeClr val="accent6">
                    <a:lumMod val="75000"/>
                  </a:schemeClr>
                </a:solidFill>
              </a:rPr>
              <a:t>2        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57852" y="1357298"/>
            <a:ext cx="3286148" cy="3295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</a:rPr>
              <a:t>  MRPC is made of thin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tx2"/>
                </a:solidFill>
              </a:rPr>
              <a:t>   glass, large area and cheap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</a:rPr>
              <a:t>  The inner glasses are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tx2"/>
                </a:solidFill>
              </a:rPr>
              <a:t>   floating, take and keep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tx2"/>
                </a:solidFill>
              </a:rPr>
              <a:t>   correct voltage by 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tx2"/>
                </a:solidFill>
              </a:rPr>
              <a:t>   electrostatics. it is </a:t>
            </a: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tx2"/>
                </a:solidFill>
              </a:rPr>
              <a:t>   transparent to fast signals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</a:rPr>
              <a:t>  Thin gap-&gt;good timing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</a:rPr>
              <a:t>  Multi-gap-&gt; high efficiency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00186" y="141271"/>
            <a:ext cx="7286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</a:rPr>
              <a:t>Working mechanism of MRPC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0" y="1214422"/>
            <a:ext cx="5775315" cy="2775478"/>
            <a:chOff x="1420733" y="2060848"/>
            <a:chExt cx="5929322" cy="3024336"/>
          </a:xfrm>
        </p:grpSpPr>
        <p:grpSp>
          <p:nvGrpSpPr>
            <p:cNvPr id="19" name="组合 18"/>
            <p:cNvGrpSpPr/>
            <p:nvPr/>
          </p:nvGrpSpPr>
          <p:grpSpPr>
            <a:xfrm>
              <a:off x="1420733" y="2168118"/>
              <a:ext cx="5929322" cy="2857520"/>
              <a:chOff x="0" y="1785926"/>
              <a:chExt cx="6471391" cy="3143272"/>
            </a:xfrm>
          </p:grpSpPr>
          <p:pic>
            <p:nvPicPr>
              <p:cNvPr id="25" name="Picture 8" descr="E:\博士论文\002\第三章-MRPC物理机制\2013-9-9 20-46-59.tif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5352"/>
              <a:stretch/>
            </p:blipFill>
            <p:spPr bwMode="auto">
              <a:xfrm>
                <a:off x="500034" y="1785926"/>
                <a:ext cx="4929222" cy="314327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2071670" y="1857364"/>
                <a:ext cx="11208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Read out</a:t>
                </a:r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05127" y="4536289"/>
                <a:ext cx="11208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Read out</a:t>
                </a:r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0" y="2214554"/>
                <a:ext cx="106952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Insulator</a:t>
                </a:r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14282" y="3214686"/>
                <a:ext cx="9412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Carbon</a:t>
                </a:r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0" y="4143380"/>
                <a:ext cx="106952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Insulator</a:t>
                </a:r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786314" y="3214686"/>
                <a:ext cx="16850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Resistive plate</a:t>
                </a:r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20" name="直接箭头连接符 19"/>
            <p:cNvCxnSpPr/>
            <p:nvPr/>
          </p:nvCxnSpPr>
          <p:spPr bwMode="auto">
            <a:xfrm flipH="1">
              <a:off x="3275856" y="2060848"/>
              <a:ext cx="1440160" cy="3024336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流程图: 摘录 20"/>
            <p:cNvSpPr/>
            <p:nvPr/>
          </p:nvSpPr>
          <p:spPr bwMode="auto">
            <a:xfrm>
              <a:off x="4241469" y="2996952"/>
              <a:ext cx="92494" cy="144016"/>
            </a:xfrm>
            <a:prstGeom prst="flowChartExtra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22" name="流程图: 摘录 21"/>
            <p:cNvSpPr/>
            <p:nvPr/>
          </p:nvSpPr>
          <p:spPr bwMode="auto">
            <a:xfrm>
              <a:off x="4070714" y="3356526"/>
              <a:ext cx="92494" cy="110465"/>
            </a:xfrm>
            <a:prstGeom prst="flowChartExtra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23" name="流程图: 摘录 22"/>
            <p:cNvSpPr/>
            <p:nvPr/>
          </p:nvSpPr>
          <p:spPr bwMode="auto">
            <a:xfrm>
              <a:off x="3908756" y="3683507"/>
              <a:ext cx="92494" cy="110465"/>
            </a:xfrm>
            <a:prstGeom prst="flowChartExtra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24" name="流程图: 摘录 23"/>
            <p:cNvSpPr/>
            <p:nvPr/>
          </p:nvSpPr>
          <p:spPr bwMode="auto">
            <a:xfrm>
              <a:off x="3739846" y="4005064"/>
              <a:ext cx="92494" cy="110465"/>
            </a:xfrm>
            <a:prstGeom prst="flowChartExtra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宋体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6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14" y="214290"/>
            <a:ext cx="69252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Performance of low resistive glass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084" r="50847" b="59207"/>
          <a:stretch>
            <a:fillRect/>
          </a:stretch>
        </p:blipFill>
        <p:spPr bwMode="auto">
          <a:xfrm>
            <a:off x="571472" y="1214422"/>
            <a:ext cx="3714776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sp>
        <p:nvSpPr>
          <p:cNvPr id="4" name="TextBox 3"/>
          <p:cNvSpPr txBox="1"/>
          <p:nvPr/>
        </p:nvSpPr>
        <p:spPr>
          <a:xfrm>
            <a:off x="1500166" y="1428736"/>
            <a:ext cx="15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32cm x 30cm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1" descr="resistiv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357562"/>
            <a:ext cx="367931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:\Users\wjb\Desktop\glass stability.tif"/>
          <p:cNvPicPr>
            <a:picLocks noChangeAspect="1" noChangeArrowheads="1"/>
          </p:cNvPicPr>
          <p:nvPr/>
        </p:nvPicPr>
        <p:blipFill>
          <a:blip r:embed="rId4"/>
          <a:srcRect l="8070" t="8786" r="3726"/>
          <a:stretch>
            <a:fillRect/>
          </a:stretch>
        </p:blipFill>
        <p:spPr bwMode="auto">
          <a:xfrm>
            <a:off x="4786314" y="1142984"/>
            <a:ext cx="39084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3928" y="4430629"/>
            <a:ext cx="5000692" cy="245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内容占位符 1"/>
          <p:cNvSpPr txBox="1">
            <a:spLocks/>
          </p:cNvSpPr>
          <p:nvPr/>
        </p:nvSpPr>
        <p:spPr>
          <a:xfrm>
            <a:off x="4786314" y="3929066"/>
            <a:ext cx="3857652" cy="42862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pPr marR="0" lvl="0" algn="just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0" lang="en-US" altLang="zh-CN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Performance of low resistive glass  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0"/>
          </p:nvPr>
        </p:nvSpPr>
        <p:spPr>
          <a:xfrm>
            <a:off x="8748464" y="6436654"/>
            <a:ext cx="469900" cy="363538"/>
          </a:xfrm>
        </p:spPr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:\工作\12GeV\文章和报告\Modu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928802"/>
            <a:ext cx="4457573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4071935" y="1214422"/>
            <a:ext cx="2071702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</a:rPr>
              <a:t>Volume resistivity:         ~10</a:t>
            </a:r>
            <a:r>
              <a:rPr lang="en-US" altLang="zh-CN" b="1" baseline="30000" dirty="0" smtClean="0">
                <a:solidFill>
                  <a:schemeClr val="tx1"/>
                </a:solidFill>
                <a:latin typeface="Calibri" pitchFamily="34" charset="0"/>
              </a:rPr>
              <a:t>10</a:t>
            </a:r>
            <a:r>
              <a:rPr lang="en-US" altLang="zh-CN" b="1" dirty="0" smtClean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.cm</a:t>
            </a:r>
            <a:endParaRPr lang="en-US" altLang="zh-CN" b="1" dirty="0">
              <a:solidFill>
                <a:schemeClr val="tx1"/>
              </a:solidFill>
              <a:latin typeface="Calibri" pitchFamily="34" charset="0"/>
              <a:sym typeface="Symbol" pitchFamily="18" charset="2"/>
            </a:endParaRPr>
          </a:p>
        </p:txBody>
      </p:sp>
      <p:pic>
        <p:nvPicPr>
          <p:cNvPr id="4" name="图片 3" descr="F:\工作\JLab\文章和报告\Fig-MRPC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3929058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组合 40"/>
          <p:cNvGrpSpPr/>
          <p:nvPr/>
        </p:nvGrpSpPr>
        <p:grpSpPr>
          <a:xfrm>
            <a:off x="0" y="3714752"/>
            <a:ext cx="4206110" cy="2736171"/>
            <a:chOff x="4378598" y="785795"/>
            <a:chExt cx="4206110" cy="2736171"/>
          </a:xfrm>
        </p:grpSpPr>
        <p:pic>
          <p:nvPicPr>
            <p:cNvPr id="20" name="图片 19" descr="%FVUJN`UDCHTU9P_W`6)PL6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3AF"/>
                </a:clrFrom>
                <a:clrTo>
                  <a:srgbClr val="EFE3A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5389787" y="496878"/>
              <a:ext cx="2007945" cy="315728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" name="直接连接符 20"/>
            <p:cNvCxnSpPr/>
            <p:nvPr/>
          </p:nvCxnSpPr>
          <p:spPr>
            <a:xfrm rot="5400000">
              <a:off x="7658957" y="3016057"/>
              <a:ext cx="501986" cy="13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4552038" y="2970041"/>
              <a:ext cx="786445" cy="13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rot="10800000">
              <a:off x="4945261" y="3204291"/>
              <a:ext cx="2964689" cy="139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rot="5400000">
              <a:off x="7186766" y="2043458"/>
              <a:ext cx="1819701" cy="137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5400000">
              <a:off x="6023790" y="3063988"/>
              <a:ext cx="353943" cy="56201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/>
                  </a:solidFill>
                </a:rPr>
                <a:t>363m</a:t>
              </a:r>
              <a:r>
                <a:rPr lang="en-US" altLang="zh-CN" sz="1100" dirty="0" smtClean="0"/>
                <a:t>m</a:t>
              </a:r>
              <a:endParaRPr lang="zh-CN" altLang="en-US" sz="11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 rot="10800000" flipH="1" flipV="1">
              <a:off x="7909950" y="1133597"/>
              <a:ext cx="309508" cy="6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rot="10800000" flipH="1" flipV="1">
              <a:off x="7898970" y="2953297"/>
              <a:ext cx="320488" cy="6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5400000">
              <a:off x="8126730" y="1824461"/>
              <a:ext cx="353943" cy="56201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/>
                  </a:solidFill>
                </a:rPr>
                <a:t>219mm</a:t>
              </a:r>
              <a:endParaRPr lang="zh-CN" alt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 rot="5400000">
              <a:off x="4100127" y="2043458"/>
              <a:ext cx="1443211" cy="137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10800000" flipH="1" flipV="1">
              <a:off x="4635066" y="1321841"/>
              <a:ext cx="309508" cy="6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10800000" flipH="1" flipV="1">
              <a:off x="4625459" y="2765750"/>
              <a:ext cx="320488" cy="6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5400000">
              <a:off x="4482633" y="1887209"/>
              <a:ext cx="353943" cy="56201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/>
                  </a:solidFill>
                </a:rPr>
                <a:t>171m</a:t>
              </a:r>
              <a:r>
                <a:rPr lang="en-US" altLang="zh-CN" sz="1100" dirty="0" smtClean="0"/>
                <a:t>m</a:t>
              </a:r>
              <a:endParaRPr lang="zh-CN" altLang="en-US" sz="1100" dirty="0"/>
            </a:p>
          </p:txBody>
        </p:sp>
        <p:sp>
          <p:nvSpPr>
            <p:cNvPr id="44" name="TextBox 43"/>
            <p:cNvSpPr txBox="1"/>
            <p:nvPr/>
          </p:nvSpPr>
          <p:spPr>
            <a:xfrm rot="5400000">
              <a:off x="6515029" y="721034"/>
              <a:ext cx="353943" cy="48346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/>
                  </a:solidFill>
                </a:rPr>
                <a:t>25mm</a:t>
              </a:r>
              <a:endParaRPr lang="zh-CN" altLang="en-US" sz="11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4" name="表格 33"/>
          <p:cNvGraphicFramePr>
            <a:graphicFrameLocks noGrp="1"/>
          </p:cNvGraphicFramePr>
          <p:nvPr/>
        </p:nvGraphicFramePr>
        <p:xfrm>
          <a:off x="4214810" y="4500570"/>
          <a:ext cx="4429125" cy="2194560"/>
        </p:xfrm>
        <a:graphic>
          <a:graphicData uri="http://schemas.openxmlformats.org/drawingml/2006/table">
            <a:tbl>
              <a:tblPr bandRow="1"/>
              <a:tblGrid>
                <a:gridCol w="956289"/>
                <a:gridCol w="1157612"/>
                <a:gridCol w="1157612"/>
                <a:gridCol w="1157612"/>
              </a:tblGrid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Length/mm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Width/mm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Thickness/mm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Gas gap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-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-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 smtClean="0"/>
                        <a:t>0.25×10</a:t>
                      </a:r>
                      <a:endParaRPr lang="zh-CN" altLang="en-US" sz="1200" b="0" dirty="0" smtClean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Inner glass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320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130-171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0.7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Outer glass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330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138-182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1.1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Mylar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335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153-198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0.18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 Inner PCB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350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smtClean="0"/>
                        <a:t>182-228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1.6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Outer PCB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350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172-218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0.8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Honeycomb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330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153-198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200" b="0" dirty="0" smtClean="0"/>
                        <a:t>6</a:t>
                      </a:r>
                      <a:endParaRPr lang="zh-CN" altLang="en-US" sz="1200" b="0" dirty="0"/>
                    </a:p>
                  </a:txBody>
                  <a:tcPr anchor="ctr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" name="矩形 35"/>
          <p:cNvSpPr/>
          <p:nvPr/>
        </p:nvSpPr>
        <p:spPr>
          <a:xfrm>
            <a:off x="5357818" y="4071942"/>
            <a:ext cx="2236510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 smtClean="0">
                <a:solidFill>
                  <a:sysClr val="windowText" lastClr="000000"/>
                </a:solidFill>
              </a:rPr>
              <a:t>Material d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imensions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8" name="直接连接符 37"/>
          <p:cNvCxnSpPr/>
          <p:nvPr/>
        </p:nvCxnSpPr>
        <p:spPr bwMode="auto">
          <a:xfrm rot="5400000" flipH="1" flipV="1">
            <a:off x="1892281" y="4250537"/>
            <a:ext cx="500860" cy="79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直接连接符 38"/>
          <p:cNvCxnSpPr/>
          <p:nvPr/>
        </p:nvCxnSpPr>
        <p:spPr bwMode="auto">
          <a:xfrm rot="5400000" flipH="1" flipV="1">
            <a:off x="2107389" y="4250537"/>
            <a:ext cx="500066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接箭头连接符 40"/>
          <p:cNvCxnSpPr/>
          <p:nvPr/>
        </p:nvCxnSpPr>
        <p:spPr bwMode="auto">
          <a:xfrm>
            <a:off x="1785918" y="4000504"/>
            <a:ext cx="35719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直接箭头连接符 42"/>
          <p:cNvCxnSpPr/>
          <p:nvPr/>
        </p:nvCxnSpPr>
        <p:spPr bwMode="auto">
          <a:xfrm rot="10800000">
            <a:off x="2357422" y="4000504"/>
            <a:ext cx="285752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矩形 46"/>
          <p:cNvSpPr/>
          <p:nvPr/>
        </p:nvSpPr>
        <p:spPr>
          <a:xfrm>
            <a:off x="1214414" y="285728"/>
            <a:ext cx="669741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A MRPC prototype for </a:t>
            </a:r>
            <a:r>
              <a:rPr lang="en-US" altLang="zh-CN" sz="3200" b="1" dirty="0" err="1" smtClean="0">
                <a:solidFill>
                  <a:srgbClr val="FF0000"/>
                </a:solidFill>
              </a:rPr>
              <a:t>SoLID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-TOF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48" name="灯片编号占位符 47"/>
          <p:cNvSpPr>
            <a:spLocks noGrp="1"/>
          </p:cNvSpPr>
          <p:nvPr>
            <p:ph type="sldNum" idx="10"/>
          </p:nvPr>
        </p:nvSpPr>
        <p:spPr>
          <a:xfrm>
            <a:off x="8674100" y="6494462"/>
            <a:ext cx="469900" cy="363538"/>
          </a:xfrm>
        </p:spPr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Sam\Pictures\N82\2010-09\15092010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107646"/>
            <a:ext cx="3071834" cy="230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500298" y="142852"/>
            <a:ext cx="507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Cosmic test</a:t>
            </a:r>
          </a:p>
        </p:txBody>
      </p:sp>
      <p:sp>
        <p:nvSpPr>
          <p:cNvPr id="27" name="矩形 26"/>
          <p:cNvSpPr/>
          <p:nvPr/>
        </p:nvSpPr>
        <p:spPr>
          <a:xfrm>
            <a:off x="0" y="1071546"/>
            <a:ext cx="4950394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dbl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itchFamily="18" charset="0"/>
                <a:ea typeface="华文彩云" pitchFamily="2" charset="-122"/>
                <a:cs typeface="Times New Roman" pitchFamily="18" charset="0"/>
              </a:rPr>
              <a:t>Cosmic ray </a:t>
            </a:r>
            <a:r>
              <a:rPr kumimoji="0" lang="en-US" altLang="zh-CN" sz="2000" b="1" i="0" u="dbl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itchFamily="18" charset="0"/>
                <a:ea typeface="华文彩云" pitchFamily="2" charset="-122"/>
                <a:cs typeface="Times New Roman" pitchFamily="18" charset="0"/>
              </a:rPr>
              <a:t>test@Tsinghua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itchFamily="18" charset="0"/>
                <a:ea typeface="华文彩云" pitchFamily="2" charset="-122"/>
                <a:cs typeface="Times New Roman" pitchFamily="18" charset="0"/>
              </a:rPr>
              <a:t>  August, 2011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86248" y="5643578"/>
            <a:ext cx="421484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Efficiency &gt; 95% @ 96kV/cm (6.0kV)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Time resolution: ~ 52ps</a:t>
            </a:r>
          </a:p>
        </p:txBody>
      </p:sp>
      <p:grpSp>
        <p:nvGrpSpPr>
          <p:cNvPr id="29" name="组合 483"/>
          <p:cNvGrpSpPr/>
          <p:nvPr/>
        </p:nvGrpSpPr>
        <p:grpSpPr>
          <a:xfrm>
            <a:off x="1142976" y="3000372"/>
            <a:ext cx="1857388" cy="214314"/>
            <a:chOff x="2928926" y="357166"/>
            <a:chExt cx="1857388" cy="214314"/>
          </a:xfrm>
        </p:grpSpPr>
        <p:sp>
          <p:nvSpPr>
            <p:cNvPr id="30" name="矩形 29"/>
            <p:cNvSpPr/>
            <p:nvPr/>
          </p:nvSpPr>
          <p:spPr>
            <a:xfrm>
              <a:off x="3500430" y="395352"/>
              <a:ext cx="785818" cy="142876"/>
            </a:xfrm>
            <a:prstGeom prst="rect">
              <a:avLst/>
            </a:prstGeom>
            <a:solidFill>
              <a:srgbClr val="7F7F7F">
                <a:alpha val="54902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  <a:cs typeface="+mn-cs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2928926" y="357166"/>
              <a:ext cx="642942" cy="214314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ungsuh" pitchFamily="18" charset="-127"/>
                  <a:ea typeface="Gungsuh" pitchFamily="18" charset="-127"/>
                  <a:cs typeface="+mn-cs"/>
                </a:rPr>
                <a:t>PMT3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  <a:cs typeface="+mn-cs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4143372" y="357166"/>
              <a:ext cx="642942" cy="214314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ungsuh" pitchFamily="18" charset="-127"/>
                  <a:ea typeface="Gungsuh" pitchFamily="18" charset="-127"/>
                  <a:cs typeface="+mn-cs"/>
                </a:rPr>
                <a:t>PMT4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785918" y="1785926"/>
            <a:ext cx="1214058" cy="214314"/>
            <a:chOff x="1357290" y="2571744"/>
            <a:chExt cx="1214058" cy="214314"/>
          </a:xfrm>
        </p:grpSpPr>
        <p:sp>
          <p:nvSpPr>
            <p:cNvPr id="34" name="矩形 33"/>
            <p:cNvSpPr/>
            <p:nvPr/>
          </p:nvSpPr>
          <p:spPr>
            <a:xfrm>
              <a:off x="1357290" y="2609844"/>
              <a:ext cx="785818" cy="142876"/>
            </a:xfrm>
            <a:prstGeom prst="rect">
              <a:avLst/>
            </a:prstGeom>
            <a:solidFill>
              <a:srgbClr val="7F7F7F">
                <a:alpha val="54902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  <a:cs typeface="+mn-cs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 flipH="1">
              <a:off x="1928794" y="2571744"/>
              <a:ext cx="642554" cy="214314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ungsuh" pitchFamily="18" charset="-127"/>
                  <a:ea typeface="Gungsuh" pitchFamily="18" charset="-127"/>
                  <a:cs typeface="+mn-cs"/>
                </a:rPr>
                <a:t>PMT0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  <a:cs typeface="+mn-cs"/>
              </a:endParaRPr>
            </a:p>
          </p:txBody>
        </p:sp>
      </p:grpSp>
      <p:grpSp>
        <p:nvGrpSpPr>
          <p:cNvPr id="36" name="组合 612"/>
          <p:cNvGrpSpPr/>
          <p:nvPr/>
        </p:nvGrpSpPr>
        <p:grpSpPr>
          <a:xfrm>
            <a:off x="1142976" y="2071678"/>
            <a:ext cx="1857388" cy="214314"/>
            <a:chOff x="1357290" y="1785926"/>
            <a:chExt cx="1857388" cy="214314"/>
          </a:xfrm>
        </p:grpSpPr>
        <p:sp>
          <p:nvSpPr>
            <p:cNvPr id="37" name="矩形 36"/>
            <p:cNvSpPr/>
            <p:nvPr/>
          </p:nvSpPr>
          <p:spPr>
            <a:xfrm>
              <a:off x="1928794" y="1829654"/>
              <a:ext cx="785818" cy="142876"/>
            </a:xfrm>
            <a:prstGeom prst="rect">
              <a:avLst/>
            </a:prstGeom>
            <a:solidFill>
              <a:srgbClr val="7F7F7F">
                <a:alpha val="54902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  <a:cs typeface="+mn-cs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2571736" y="1785926"/>
              <a:ext cx="642942" cy="214314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ungsuh" pitchFamily="18" charset="-127"/>
                  <a:ea typeface="Gungsuh" pitchFamily="18" charset="-127"/>
                  <a:cs typeface="+mn-cs"/>
                </a:rPr>
                <a:t>PMT2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  <a:cs typeface="+mn-cs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357290" y="1785926"/>
              <a:ext cx="642942" cy="214314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ungsuh" pitchFamily="18" charset="-127"/>
                  <a:ea typeface="Gungsuh" pitchFamily="18" charset="-127"/>
                  <a:cs typeface="+mn-cs"/>
                </a:rPr>
                <a:t>PMT1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  <a:cs typeface="+mn-cs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1071538" y="2428868"/>
            <a:ext cx="2071702" cy="428628"/>
          </a:xfrm>
          <a:prstGeom prst="rect">
            <a:avLst/>
          </a:prstGeom>
          <a:solidFill>
            <a:srgbClr val="7F7F7F">
              <a:alpha val="54902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  <a:cs typeface="+mn-cs"/>
              </a:rPr>
              <a:t>MRPC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ungsuh" pitchFamily="18" charset="-127"/>
              <a:ea typeface="Gungsuh" pitchFamily="18" charset="-127"/>
              <a:cs typeface="+mn-cs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 rot="5400000">
            <a:off x="928663" y="2357433"/>
            <a:ext cx="2357453" cy="50006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TextBox 41"/>
          <p:cNvSpPr txBox="1"/>
          <p:nvPr/>
        </p:nvSpPr>
        <p:spPr>
          <a:xfrm>
            <a:off x="1071538" y="3714752"/>
            <a:ext cx="18587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Cosmic Ray 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Muon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3" name="Picture 1" descr="F:\工作\JLab\文章和报告\efficiency1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00108"/>
            <a:ext cx="3599000" cy="2500330"/>
          </a:xfrm>
          <a:prstGeom prst="rect">
            <a:avLst/>
          </a:prstGeom>
          <a:noFill/>
        </p:spPr>
      </p:pic>
      <p:pic>
        <p:nvPicPr>
          <p:cNvPr id="44" name="Picture 1" descr="F:\工作\JLab\文章和报告\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429000"/>
            <a:ext cx="2703836" cy="2071702"/>
          </a:xfrm>
          <a:prstGeom prst="rect">
            <a:avLst/>
          </a:prstGeom>
          <a:noFill/>
        </p:spPr>
      </p:pic>
      <p:pic>
        <p:nvPicPr>
          <p:cNvPr id="45" name="Picture 1" descr="F:\工作\JLab\文章和报告\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643314"/>
            <a:ext cx="2651589" cy="1785950"/>
          </a:xfrm>
          <a:prstGeom prst="rect">
            <a:avLst/>
          </a:prstGeom>
          <a:noFill/>
        </p:spPr>
      </p:pic>
      <p:sp>
        <p:nvSpPr>
          <p:cNvPr id="46" name="灯片编号占位符 47"/>
          <p:cNvSpPr>
            <a:spLocks noGrp="1"/>
          </p:cNvSpPr>
          <p:nvPr>
            <p:ph type="sldNum" idx="10"/>
          </p:nvPr>
        </p:nvSpPr>
        <p:spPr>
          <a:xfrm>
            <a:off x="8674100" y="6494462"/>
            <a:ext cx="469900" cy="363538"/>
          </a:xfrm>
        </p:spPr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143108" y="214290"/>
            <a:ext cx="5929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Beam test @ Hall A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5" name="灯片编号占位符 6"/>
          <p:cNvSpPr txBox="1">
            <a:spLocks/>
          </p:cNvSpPr>
          <p:nvPr/>
        </p:nvSpPr>
        <p:spPr>
          <a:xfrm>
            <a:off x="685801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8488B-6C94-40A0-A71E-8A433FF865B4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786345" y="1214422"/>
            <a:ext cx="785818" cy="2500330"/>
          </a:xfrm>
          <a:prstGeom prst="rect">
            <a:avLst/>
          </a:prstGeom>
          <a:solidFill>
            <a:srgbClr val="7F7F7F">
              <a:alpha val="7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Shield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rot="10800000">
            <a:off x="1928825" y="1928778"/>
            <a:ext cx="3786213" cy="1857388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8" name="TextBox 16"/>
          <p:cNvSpPr txBox="1"/>
          <p:nvPr/>
        </p:nvSpPr>
        <p:spPr>
          <a:xfrm rot="1561742">
            <a:off x="142907" y="1185649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Gungsuh" pitchFamily="18" charset="-127"/>
                <a:ea typeface="Gungsuh" pitchFamily="18" charset="-127"/>
              </a:rPr>
              <a:t>High Energy </a:t>
            </a:r>
            <a:r>
              <a:rPr lang="en-US" altLang="zh-CN" b="1" dirty="0" smtClean="0">
                <a:latin typeface="Gungsuh" pitchFamily="18" charset="-127"/>
                <a:ea typeface="Gungsuh" pitchFamily="18" charset="-127"/>
              </a:rPr>
              <a:t>e-</a:t>
            </a:r>
            <a:endParaRPr lang="zh-CN" altLang="en-US" b="1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760965" y="1736141"/>
            <a:ext cx="256444" cy="148076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211166" y="2219612"/>
            <a:ext cx="44274" cy="383901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143667" y="2000240"/>
            <a:ext cx="198318" cy="226684"/>
          </a:xfrm>
          <a:prstGeom prst="rect">
            <a:avLst/>
          </a:prstGeom>
          <a:solidFill>
            <a:srgbClr val="F76D6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143667" y="2603513"/>
            <a:ext cx="198318" cy="226684"/>
          </a:xfrm>
          <a:prstGeom prst="rect">
            <a:avLst/>
          </a:prstGeom>
          <a:solidFill>
            <a:srgbClr val="F76D6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214796" y="2229728"/>
            <a:ext cx="45801" cy="383901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140136" y="2010356"/>
            <a:ext cx="205155" cy="226684"/>
          </a:xfrm>
          <a:prstGeom prst="rect">
            <a:avLst/>
          </a:prstGeom>
          <a:solidFill>
            <a:srgbClr val="F76D6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140136" y="2613629"/>
            <a:ext cx="205155" cy="226684"/>
          </a:xfrm>
          <a:prstGeom prst="rect">
            <a:avLst/>
          </a:prstGeom>
          <a:solidFill>
            <a:srgbClr val="F76D6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6504520" y="2284571"/>
            <a:ext cx="205155" cy="219372"/>
          </a:xfrm>
          <a:prstGeom prst="ellipse">
            <a:avLst/>
          </a:prstGeom>
          <a:solidFill>
            <a:srgbClr val="F76D6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590888" y="2284571"/>
            <a:ext cx="39662" cy="21937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 w="6350">
                <a:solidFill>
                  <a:sysClr val="windowText" lastClr="000000"/>
                </a:solidFill>
                <a:prstDash val="sysDash"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8" name="TextBox 72"/>
          <p:cNvSpPr txBox="1"/>
          <p:nvPr/>
        </p:nvSpPr>
        <p:spPr>
          <a:xfrm>
            <a:off x="5929353" y="3214686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dirty="0" smtClean="0">
                <a:latin typeface="Gungsuh" pitchFamily="18" charset="-127"/>
                <a:ea typeface="Gungsuh" pitchFamily="18" charset="-127"/>
              </a:rPr>
              <a:t>Top View</a:t>
            </a:r>
            <a:endParaRPr lang="zh-CN" altLang="en-US" sz="1400" b="1" dirty="0">
              <a:latin typeface="Gungsuh" pitchFamily="18" charset="-127"/>
              <a:ea typeface="Gungsuh" pitchFamily="18" charset="-127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5429287" y="2389704"/>
            <a:ext cx="2714644" cy="1588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0" name="TextBox 173"/>
          <p:cNvSpPr txBox="1"/>
          <p:nvPr/>
        </p:nvSpPr>
        <p:spPr>
          <a:xfrm>
            <a:off x="5987969" y="1704372"/>
            <a:ext cx="57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>
                <a:latin typeface="DotumChe" pitchFamily="49" charset="-127"/>
                <a:ea typeface="DotumChe" pitchFamily="49" charset="-127"/>
              </a:rPr>
              <a:t>PMT1</a:t>
            </a:r>
            <a:endParaRPr lang="zh-CN" altLang="en-US" sz="1200" b="1" dirty="0"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51" name="TextBox 174"/>
          <p:cNvSpPr txBox="1"/>
          <p:nvPr/>
        </p:nvSpPr>
        <p:spPr>
          <a:xfrm>
            <a:off x="5987969" y="2775942"/>
            <a:ext cx="57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>
                <a:latin typeface="DotumChe" pitchFamily="49" charset="-127"/>
                <a:ea typeface="DotumChe" pitchFamily="49" charset="-127"/>
              </a:rPr>
              <a:t>PMT2</a:t>
            </a:r>
            <a:endParaRPr lang="zh-CN" altLang="en-US" sz="1200" b="1" dirty="0"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52" name="TextBox 175"/>
          <p:cNvSpPr txBox="1"/>
          <p:nvPr/>
        </p:nvSpPr>
        <p:spPr>
          <a:xfrm>
            <a:off x="7000923" y="1723241"/>
            <a:ext cx="57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>
                <a:latin typeface="DotumChe" pitchFamily="49" charset="-127"/>
                <a:ea typeface="DotumChe" pitchFamily="49" charset="-127"/>
              </a:rPr>
              <a:t>PMT3</a:t>
            </a:r>
            <a:endParaRPr lang="zh-CN" altLang="en-US" sz="1200" b="1" dirty="0"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53" name="TextBox 176"/>
          <p:cNvSpPr txBox="1"/>
          <p:nvPr/>
        </p:nvSpPr>
        <p:spPr>
          <a:xfrm>
            <a:off x="7000923" y="2786058"/>
            <a:ext cx="57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>
                <a:latin typeface="DotumChe" pitchFamily="49" charset="-127"/>
                <a:ea typeface="DotumChe" pitchFamily="49" charset="-127"/>
              </a:rPr>
              <a:t>PMT4</a:t>
            </a:r>
            <a:endParaRPr lang="zh-CN" altLang="en-US" sz="1200" b="1" dirty="0"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54" name="TextBox 177"/>
          <p:cNvSpPr txBox="1"/>
          <p:nvPr/>
        </p:nvSpPr>
        <p:spPr>
          <a:xfrm>
            <a:off x="6286543" y="2500306"/>
            <a:ext cx="57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>
                <a:latin typeface="DotumChe" pitchFamily="49" charset="-127"/>
                <a:ea typeface="DotumChe" pitchFamily="49" charset="-127"/>
              </a:rPr>
              <a:t>PMT0</a:t>
            </a:r>
            <a:endParaRPr lang="zh-CN" altLang="en-US" sz="1200" b="1" dirty="0"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55" name="圆柱形 54"/>
          <p:cNvSpPr/>
          <p:nvPr/>
        </p:nvSpPr>
        <p:spPr>
          <a:xfrm rot="6908072">
            <a:off x="2089017" y="1814704"/>
            <a:ext cx="627858" cy="721460"/>
          </a:xfrm>
          <a:prstGeom prst="can">
            <a:avLst>
              <a:gd name="adj" fmla="val 50000"/>
            </a:avLst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6" name="TextBox 7"/>
          <p:cNvSpPr txBox="1"/>
          <p:nvPr/>
        </p:nvSpPr>
        <p:spPr>
          <a:xfrm>
            <a:off x="2143140" y="242886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Gungsuh" pitchFamily="18" charset="-127"/>
                <a:ea typeface="Gungsuh" pitchFamily="18" charset="-127"/>
              </a:rPr>
              <a:t>Target</a:t>
            </a:r>
            <a:endParaRPr lang="zh-CN" altLang="en-US" dirty="0">
              <a:latin typeface="Gungsuh" pitchFamily="18" charset="-127"/>
              <a:ea typeface="Gungsuh" pitchFamily="18" charset="-127"/>
            </a:endParaRPr>
          </a:p>
        </p:txBody>
      </p:sp>
      <p:cxnSp>
        <p:nvCxnSpPr>
          <p:cNvPr id="57" name="直接连接符 56"/>
          <p:cNvCxnSpPr/>
          <p:nvPr/>
        </p:nvCxnSpPr>
        <p:spPr>
          <a:xfrm rot="10800000">
            <a:off x="0" y="1000108"/>
            <a:ext cx="2071702" cy="1000108"/>
          </a:xfrm>
          <a:prstGeom prst="line">
            <a:avLst/>
          </a:prstGeom>
          <a:noFill/>
          <a:ln w="381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58" name="图片 57" descr="F:\工作\JLab\文章和报告\Jlab文章经过修改并修正的图表\1. System of Tes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3786190"/>
            <a:ext cx="5143500" cy="25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" descr="C:\Users\Fan\Desktop\P1000430.jpg"/>
          <p:cNvPicPr>
            <a:picLocks noChangeAspect="1" noChangeArrowheads="1"/>
          </p:cNvPicPr>
          <p:nvPr/>
        </p:nvPicPr>
        <p:blipFill>
          <a:blip r:embed="rId3" cstate="print"/>
          <a:srcRect l="1501" t="11333"/>
          <a:stretch>
            <a:fillRect/>
          </a:stretch>
        </p:blipFill>
        <p:spPr bwMode="auto">
          <a:xfrm>
            <a:off x="285720" y="3643314"/>
            <a:ext cx="3597686" cy="2428892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>
          <a:xfrm>
            <a:off x="785786" y="6286520"/>
            <a:ext cx="83035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Target</a:t>
            </a:r>
            <a:endParaRPr lang="zh-CN" altLang="en-US" b="1" dirty="0">
              <a:solidFill>
                <a:schemeClr val="tx1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cxnSp>
        <p:nvCxnSpPr>
          <p:cNvPr id="61" name="直接箭头连接符 60"/>
          <p:cNvCxnSpPr>
            <a:stCxn id="60" idx="0"/>
          </p:cNvCxnSpPr>
          <p:nvPr/>
        </p:nvCxnSpPr>
        <p:spPr>
          <a:xfrm rot="5400000" flipH="1" flipV="1">
            <a:off x="386152" y="5458258"/>
            <a:ext cx="1643074" cy="1345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928926" y="6286520"/>
            <a:ext cx="117019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Test setup</a:t>
            </a:r>
            <a:endParaRPr lang="zh-CN" altLang="en-US" b="1" dirty="0">
              <a:solidFill>
                <a:schemeClr val="tx1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cxnSp>
        <p:nvCxnSpPr>
          <p:cNvPr id="63" name="直接箭头连接符 62"/>
          <p:cNvCxnSpPr/>
          <p:nvPr/>
        </p:nvCxnSpPr>
        <p:spPr>
          <a:xfrm rot="5400000" flipH="1" flipV="1">
            <a:off x="3321835" y="5822173"/>
            <a:ext cx="642942" cy="28575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5143504" y="6143644"/>
            <a:ext cx="31432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diagram of DAQ system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00232" y="214290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Test results (1)</a:t>
            </a:r>
            <a:endParaRPr kumimoji="0" lang="en-US" altLang="zh-CN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灯片编号占位符 4"/>
          <p:cNvSpPr txBox="1">
            <a:spLocks/>
          </p:cNvSpPr>
          <p:nvPr/>
        </p:nvSpPr>
        <p:spPr>
          <a:xfrm>
            <a:off x="6715140" y="628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8488B-6C94-40A0-A71E-8A433FF865B4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12" name="Picture 2" descr="C:\Users\Fan\Desktop\Voltage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500174"/>
            <a:ext cx="6470899" cy="4572031"/>
          </a:xfrm>
          <a:prstGeom prst="rect">
            <a:avLst/>
          </a:prstGeom>
          <a:noFill/>
        </p:spPr>
      </p:pic>
      <p:cxnSp>
        <p:nvCxnSpPr>
          <p:cNvPr id="13" name="直接连接符 12"/>
          <p:cNvCxnSpPr/>
          <p:nvPr/>
        </p:nvCxnSpPr>
        <p:spPr>
          <a:xfrm>
            <a:off x="5000628" y="5000636"/>
            <a:ext cx="1571636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500826" y="4857760"/>
            <a:ext cx="2446504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/>
                </a:solidFill>
                <a:latin typeface="Gungsuh" pitchFamily="18" charset="-127"/>
                <a:ea typeface="Gungsuh" pitchFamily="18" charset="-127"/>
              </a:rPr>
              <a:t>Time Resolution: ~75ps</a:t>
            </a:r>
            <a:endParaRPr lang="zh-CN" altLang="en-US" sz="1400" b="1" dirty="0">
              <a:solidFill>
                <a:schemeClr val="tx1"/>
              </a:solidFill>
              <a:latin typeface="Gungsuh" pitchFamily="18" charset="-127"/>
              <a:ea typeface="Gungsuh" pitchFamily="18" charset="-127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786314" y="2714620"/>
            <a:ext cx="1857388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72264" y="2571744"/>
            <a:ext cx="1762021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/>
                </a:solidFill>
                <a:latin typeface="Gungsuh" pitchFamily="18" charset="-127"/>
                <a:ea typeface="Gungsuh" pitchFamily="18" charset="-127"/>
              </a:rPr>
              <a:t>Efficiency: &gt;95%</a:t>
            </a:r>
            <a:endParaRPr lang="zh-CN" altLang="en-US" sz="1400" b="1" dirty="0">
              <a:solidFill>
                <a:schemeClr val="tx1"/>
              </a:solidFill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4" name="Picture 4" descr="C:\Users\Fan\Desktop\Graph3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520" y="1052736"/>
            <a:ext cx="6500201" cy="459273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208" y="1124175"/>
            <a:ext cx="158408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/>
                </a:solidFill>
                <a:latin typeface="Gungsuh" pitchFamily="18" charset="-127"/>
                <a:ea typeface="Gungsuh" pitchFamily="18" charset="-127"/>
              </a:rPr>
              <a:t>Voltage: 6800V</a:t>
            </a:r>
            <a:endParaRPr lang="zh-CN" altLang="en-US" sz="1400" b="1" dirty="0">
              <a:solidFill>
                <a:schemeClr val="tx1"/>
              </a:solidFill>
              <a:latin typeface="Gungsuh" pitchFamily="18" charset="-127"/>
              <a:ea typeface="Gungsuh" pitchFamily="18" charset="-127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823208" y="3338753"/>
            <a:ext cx="2000264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823472" y="3124439"/>
            <a:ext cx="1896609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Flux:11kHz/cm²</a:t>
            </a:r>
          </a:p>
          <a:p>
            <a:endParaRPr lang="en-US" altLang="zh-CN" sz="1400" b="1" dirty="0" smtClean="0">
              <a:solidFill>
                <a:schemeClr val="tx1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r>
              <a:rPr lang="en-US" altLang="zh-CN" sz="1400" b="1" dirty="0" smtClean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Efficiency:~95%</a:t>
            </a:r>
          </a:p>
          <a:p>
            <a:r>
              <a:rPr lang="en-US" altLang="zh-CN" sz="1400" b="1" dirty="0" smtClean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Time Resolution: 78ps</a:t>
            </a:r>
            <a:endParaRPr lang="zh-CN" altLang="en-US" sz="1400" b="1" dirty="0">
              <a:solidFill>
                <a:schemeClr val="tx1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rot="5400000" flipH="1" flipV="1">
            <a:off x="3859589" y="3302240"/>
            <a:ext cx="321471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headEnd type="none"/>
          </a:ln>
          <a:effectLst/>
        </p:spPr>
      </p:cxnSp>
      <p:cxnSp>
        <p:nvCxnSpPr>
          <p:cNvPr id="19" name="直接连接符 18"/>
          <p:cNvCxnSpPr/>
          <p:nvPr/>
        </p:nvCxnSpPr>
        <p:spPr>
          <a:xfrm>
            <a:off x="5466150" y="4410323"/>
            <a:ext cx="1357322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823472" y="4196009"/>
            <a:ext cx="1896609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Flux:16kHz/cm²</a:t>
            </a:r>
          </a:p>
          <a:p>
            <a:endParaRPr lang="en-US" altLang="zh-CN" sz="1400" b="1" dirty="0" smtClean="0">
              <a:solidFill>
                <a:schemeClr val="tx1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r>
              <a:rPr lang="en-US" altLang="zh-CN" sz="1400" b="1" dirty="0" smtClean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Efficiency:~95%</a:t>
            </a:r>
          </a:p>
          <a:p>
            <a:r>
              <a:rPr lang="en-US" altLang="zh-CN" sz="1400" b="1" dirty="0" smtClean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Time Resolution: 82ps</a:t>
            </a:r>
            <a:endParaRPr lang="zh-CN" altLang="en-US" sz="1400" b="1" dirty="0">
              <a:solidFill>
                <a:schemeClr val="tx1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0232" y="214290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Test results (2)</a:t>
            </a:r>
            <a:endParaRPr kumimoji="0" lang="en-US" altLang="zh-CN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71" y="5373216"/>
            <a:ext cx="3977861" cy="106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480472" y="355232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Overview of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SoLID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4242853"/>
            <a:ext cx="68262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6856" y="1062296"/>
            <a:ext cx="9144000" cy="31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i="0" dirty="0">
                <a:solidFill>
                  <a:srgbClr val="000000"/>
                </a:solidFill>
                <a:latin typeface="Calibri" panose="020F0502020204030204" pitchFamily="34" charset="0"/>
              </a:rPr>
              <a:t> Full exploitation of </a:t>
            </a:r>
            <a:r>
              <a:rPr lang="en-US" altLang="en-US" sz="2000" i="0" dirty="0" err="1">
                <a:solidFill>
                  <a:srgbClr val="000000"/>
                </a:solidFill>
                <a:latin typeface="Calibri" panose="020F0502020204030204" pitchFamily="34" charset="0"/>
              </a:rPr>
              <a:t>JLab</a:t>
            </a:r>
            <a:r>
              <a:rPr lang="en-US" altLang="en-US" sz="2000" i="0" dirty="0">
                <a:solidFill>
                  <a:srgbClr val="000000"/>
                </a:solidFill>
                <a:latin typeface="Calibri" panose="020F0502020204030204" pitchFamily="34" charset="0"/>
              </a:rPr>
              <a:t> 12 </a:t>
            </a:r>
            <a:r>
              <a:rPr lang="en-US" altLang="en-US" sz="2000" i="0" dirty="0" err="1">
                <a:solidFill>
                  <a:srgbClr val="000000"/>
                </a:solidFill>
                <a:latin typeface="Calibri" panose="020F0502020204030204" pitchFamily="34" charset="0"/>
              </a:rPr>
              <a:t>GeV</a:t>
            </a:r>
            <a:r>
              <a:rPr lang="en-US" altLang="en-US" sz="2000" i="0" dirty="0">
                <a:solidFill>
                  <a:srgbClr val="000000"/>
                </a:solidFill>
                <a:latin typeface="Calibri" panose="020F0502020204030204" pitchFamily="34" charset="0"/>
              </a:rPr>
              <a:t> Upgrade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-US" altLang="en-US" sz="2000" i="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 Acceptance</a:t>
            </a:r>
            <a:r>
              <a:rPr lang="en-US" altLang="en-US" sz="2000" b="0" i="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Detector </a:t>
            </a:r>
            <a:r>
              <a:rPr lang="en-US" altLang="en-US" sz="2000" i="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Can Handle </a:t>
            </a:r>
            <a:r>
              <a:rPr lang="en-US" altLang="en-US" sz="2000" i="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High Luminosity 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(10</a:t>
            </a:r>
            <a:r>
              <a:rPr lang="en-US" altLang="en-US" sz="2000" b="0" i="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37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-10</a:t>
            </a:r>
            <a:r>
              <a:rPr lang="en-US" altLang="en-US" sz="2000" b="0" i="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39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Take advantage of latest development  in detectors , data acquisitions and </a:t>
            </a:r>
            <a:r>
              <a:rPr lang="en-US" altLang="en-US" sz="2000" b="0" i="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simulations</a:t>
            </a:r>
            <a:endParaRPr lang="en-US" altLang="en-US" sz="2000" b="0" i="0" dirty="0">
              <a:solidFill>
                <a:srgbClr val="0000FF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Reach ultimate precision for SIDIS (TMDs), PVDIS in high-</a:t>
            </a:r>
            <a:r>
              <a:rPr lang="en-US" altLang="en-US" sz="2000" b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region and threshold J/</a:t>
            </a:r>
            <a:r>
              <a:rPr lang="en-US" altLang="en-US" sz="2000" b="0" i="0" dirty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n-US" altLang="en-US" sz="2000" i="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i="0" dirty="0">
                <a:solidFill>
                  <a:srgbClr val="000000"/>
                </a:solidFill>
                <a:latin typeface="Calibri" panose="020F0502020204030204" pitchFamily="34" charset="0"/>
              </a:rPr>
              <a:t>5 highly rated experiments approved </a:t>
            </a:r>
            <a:r>
              <a:rPr lang="en-US" altLang="en-US" sz="20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(+</a:t>
            </a:r>
            <a:r>
              <a:rPr lang="en-US" altLang="zh-CN" sz="20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 sz="20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</a:rPr>
              <a:t>Three SIDIS experiments,  one PVDIS,  one J/</a:t>
            </a:r>
            <a:r>
              <a:rPr lang="en-US" altLang="en-US" sz="2000" b="0" i="0" dirty="0">
                <a:solidFill>
                  <a:srgbClr val="0000FF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</a:rPr>
              <a:t> production (+ </a:t>
            </a:r>
            <a:r>
              <a:rPr lang="en-US" altLang="zh-CN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</a:t>
            </a:r>
            <a:r>
              <a:rPr lang="en-US" altLang="en-US" sz="20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</a:rPr>
              <a:t>run group experiments)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i="0" dirty="0">
                <a:solidFill>
                  <a:srgbClr val="000000"/>
                </a:solidFill>
                <a:latin typeface="Calibri" panose="020F0502020204030204" pitchFamily="34" charset="0"/>
              </a:rPr>
              <a:t>Strong collaboration </a:t>
            </a:r>
            <a:r>
              <a:rPr lang="en-US" altLang="en-US" sz="2000" b="0" i="0" dirty="0">
                <a:solidFill>
                  <a:srgbClr val="000000"/>
                </a:solidFill>
                <a:latin typeface="Calibri" panose="020F0502020204030204" pitchFamily="34" charset="0"/>
              </a:rPr>
              <a:t>(250+ collaborators from 70+ institutes, 13 countries)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b="0" i="0" dirty="0">
                <a:solidFill>
                  <a:srgbClr val="0000FF"/>
                </a:solidFill>
                <a:latin typeface="Calibri" panose="020F0502020204030204" pitchFamily="34" charset="0"/>
              </a:rPr>
              <a:t>Significant international contributions (Chinese collaboration)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00232" y="214290"/>
            <a:ext cx="607223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Calibri" pitchFamily="34" charset="0"/>
              </a:rPr>
              <a:t>TOF electronics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714480" y="1071546"/>
            <a:ext cx="652992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Fast preamplifier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：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Maxim3760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(Tsinghua and RICE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Univ.)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Ninos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(TOT)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(ALICE)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Padi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(TOT)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(GSI)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CAD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(TOT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(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Tsinghua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QDC (CAEN, 25fC/bin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TDC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HPTDC (ALICE, 25ps/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GET4    (GSI, 25ps/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FPGA TDC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(GSI and other)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DAQ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1071538" y="214290"/>
            <a:ext cx="7143800" cy="7143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/>
                <a:cs typeface="Arial" pitchFamily="34" charset="0"/>
              </a:rPr>
              <a:t>CAD: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/>
                <a:cs typeface="Arial" pitchFamily="34" charset="0"/>
              </a:rPr>
              <a:t>Tsinghua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/>
                <a:cs typeface="Arial" pitchFamily="34" charset="0"/>
              </a:rPr>
              <a:t> amplifier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宋体"/>
              <a:cs typeface="Arial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029088"/>
              </p:ext>
            </p:extLst>
          </p:nvPr>
        </p:nvGraphicFramePr>
        <p:xfrm>
          <a:off x="142844" y="3929066"/>
          <a:ext cx="6786610" cy="2414016"/>
        </p:xfrm>
        <a:graphic>
          <a:graphicData uri="http://schemas.openxmlformats.org/drawingml/2006/table">
            <a:tbl>
              <a:tblPr firstRow="1" firstCol="1" bandRow="1"/>
              <a:tblGrid>
                <a:gridCol w="3393305"/>
                <a:gridCol w="3393305"/>
              </a:tblGrid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Supply Voltage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3.3 V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Technology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0.35μm CMOS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Chip Package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BGA package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Preamplifier Current Gain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Preamplifier Bandwidth 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&gt;100 MHz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Power Consumption 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&lt;10 </a:t>
                      </a:r>
                      <a:r>
                        <a:rPr lang="en-US" sz="1800" dirty="0" err="1">
                          <a:effectLst/>
                        </a:rPr>
                        <a:t>mW</a:t>
                      </a:r>
                      <a:r>
                        <a:rPr lang="en-US" sz="1800" dirty="0">
                          <a:effectLst/>
                        </a:rPr>
                        <a:t>/</a:t>
                      </a:r>
                      <a:r>
                        <a:rPr lang="en-US" sz="1800" dirty="0" err="1">
                          <a:effectLst/>
                        </a:rPr>
                        <a:t>ch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input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Single-end input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output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indent="288290"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Single-end CMOS logical output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" name="图片 5" descr="PCB_x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643050"/>
            <a:ext cx="22193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3643314"/>
            <a:ext cx="30194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one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142984"/>
            <a:ext cx="42386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42976" y="3500438"/>
            <a:ext cx="31432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Specifications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>
          <a:xfrm>
            <a:off x="8501090" y="6286520"/>
            <a:ext cx="469900" cy="363538"/>
          </a:xfrm>
        </p:spPr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3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000108"/>
            <a:ext cx="3429024" cy="237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信号发生器测试框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4572032" cy="127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071810"/>
            <a:ext cx="4286280" cy="304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图片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357562"/>
            <a:ext cx="4154722" cy="252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3786182" y="6072206"/>
          <a:ext cx="3766731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4" name="Equation" r:id="rId7" imgW="1841500" imgH="279400" progId="Equation.3">
                  <p:embed/>
                </p:oleObj>
              </mc:Choice>
              <mc:Fallback>
                <p:oleObj name="Equation" r:id="rId7" imgW="1841500" imgH="2794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2" y="6072206"/>
                        <a:ext cx="3766731" cy="57150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标题 1"/>
          <p:cNvSpPr txBox="1">
            <a:spLocks/>
          </p:cNvSpPr>
          <p:nvPr/>
        </p:nvSpPr>
        <p:spPr>
          <a:xfrm>
            <a:off x="1071538" y="214290"/>
            <a:ext cx="7143800" cy="7143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/>
                <a:cs typeface="Arial" pitchFamily="34" charset="0"/>
              </a:rPr>
              <a:t>Test with signal generator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/>
                <a:cs typeface="Arial" pitchFamily="34" charset="0"/>
              </a:rPr>
              <a:t> and MRPC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宋体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000232" y="214290"/>
            <a:ext cx="607223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</a:rPr>
              <a:t>Tsinghua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</a:rPr>
              <a:t>-FPGA TDC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0" y="928670"/>
            <a:ext cx="4955966" cy="5191248"/>
            <a:chOff x="0" y="991374"/>
            <a:chExt cx="4955966" cy="5191248"/>
          </a:xfrm>
        </p:grpSpPr>
        <p:pic>
          <p:nvPicPr>
            <p:cNvPr id="24" name="Picture 3" descr="C:\Users\AlexGong\Desktop\IMG_01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5" t="18595" r="8179" b="11571"/>
            <a:stretch/>
          </p:blipFill>
          <p:spPr bwMode="auto">
            <a:xfrm rot="16200000">
              <a:off x="712181" y="1938836"/>
              <a:ext cx="5031186" cy="345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2579702" y="3748614"/>
              <a:ext cx="1440160" cy="1440160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 flipH="1" flipV="1">
              <a:off x="1403648" y="3667027"/>
              <a:ext cx="1176054" cy="647998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20276" y="3205362"/>
              <a:ext cx="16744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Cyclone-II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FPGA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EP2C35F484C6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0" y="1772816"/>
              <a:ext cx="16026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100M Ethernet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Readout with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TCP/IP support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939742" y="991374"/>
              <a:ext cx="1584176" cy="2675653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 flipH="1" flipV="1">
              <a:off x="1499581" y="2564904"/>
              <a:ext cx="1440165" cy="300419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sp>
          <p:nvSpPr>
            <p:cNvPr id="31" name="矩形 30"/>
            <p:cNvSpPr/>
            <p:nvPr/>
          </p:nvSpPr>
          <p:spPr>
            <a:xfrm>
              <a:off x="3087454" y="5193933"/>
              <a:ext cx="1868512" cy="988689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756" y="4665647"/>
              <a:ext cx="16684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Socket for TCXO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(opt.)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 flipV="1">
              <a:off x="1117876" y="5023823"/>
              <a:ext cx="1969578" cy="576311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5072066" y="1428736"/>
          <a:ext cx="3746530" cy="264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9" name="Graph" r:id="rId4" imgW="3510874" imgH="2484138" progId="Origin50.Graph">
                  <p:embed/>
                </p:oleObj>
              </mc:Choice>
              <mc:Fallback>
                <p:oleObj name="Graph" r:id="rId4" imgW="3510874" imgH="2484138" progId="Origin50.Graph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1428736"/>
                        <a:ext cx="3746530" cy="264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内容占位符 1"/>
          <p:cNvSpPr txBox="1">
            <a:spLocks/>
          </p:cNvSpPr>
          <p:nvPr/>
        </p:nvSpPr>
        <p:spPr>
          <a:xfrm>
            <a:off x="5143504" y="4572008"/>
            <a:ext cx="3786214" cy="71438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0" rIns="91440" bIns="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24 channels, </a:t>
            </a:r>
            <a:r>
              <a:rPr lang="en-US" altLang="zh-CN" sz="20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E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thernet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readout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sz="2000" b="1" baseline="0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  Resolution</a:t>
            </a:r>
            <a:r>
              <a:rPr lang="en-US" altLang="zh-CN" sz="20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 ~30ps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3" name="灯片编号占位符 1"/>
          <p:cNvSpPr>
            <a:spLocks noGrp="1"/>
          </p:cNvSpPr>
          <p:nvPr>
            <p:ph type="sldNum" idx="10"/>
          </p:nvPr>
        </p:nvSpPr>
        <p:spPr>
          <a:xfrm>
            <a:off x="8215313" y="6356350"/>
            <a:ext cx="469900" cy="363538"/>
          </a:xfrm>
        </p:spPr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08427-1AB7-4994-AFF2-3853EA369EA2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zh-C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RPC workshop: </a:t>
            </a:r>
            <a:r>
              <a:rPr lang="de-DE" altLang="zh-CN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http://www.nuctech.com/en/index.aspx</a:t>
            </a:r>
            <a:endParaRPr lang="de-DE" altLang="zh-CN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>
          <a:xfrm>
            <a:off x="8674100" y="6357958"/>
            <a:ext cx="469900" cy="363538"/>
          </a:xfrm>
        </p:spPr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38163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DSCN07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928934"/>
            <a:ext cx="2484438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:\工作\MRPC\测试系统照片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786322"/>
            <a:ext cx="2928958" cy="168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5" descr="all pad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grayscl/>
            <a:lum bright="-84000" contrast="-100000"/>
          </a:blip>
          <a:srcRect/>
          <a:stretch>
            <a:fillRect/>
          </a:stretch>
        </p:blipFill>
        <p:spPr bwMode="auto">
          <a:xfrm>
            <a:off x="4929190" y="4643446"/>
            <a:ext cx="3055924" cy="20716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7" descr="E:\Sam\Pictures\Photo\2012\01\IMG_22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1142984"/>
            <a:ext cx="2601912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DCP_08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3000372"/>
            <a:ext cx="2500330" cy="170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00232" y="214290"/>
            <a:ext cx="607223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</a:rPr>
              <a:t>MRPC mass production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43252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pitchFamily="32" charset="0"/>
                <a:ea typeface="宋体" charset="-122"/>
              </a:defRPr>
            </a:lvl9pPr>
          </a:lstStyle>
          <a:p>
            <a:r>
              <a:rPr lang="en-US" altLang="zh-CN" b="1" kern="0" dirty="0" smtClean="0">
                <a:solidFill>
                  <a:srgbClr val="FF0000"/>
                </a:solidFill>
              </a:rPr>
              <a:t>EM calorimeter of </a:t>
            </a:r>
            <a:r>
              <a:rPr lang="en-US" altLang="zh-CN" b="1" kern="0" dirty="0" err="1" smtClean="0">
                <a:solidFill>
                  <a:srgbClr val="FF0000"/>
                </a:solidFill>
              </a:rPr>
              <a:t>SoLID</a:t>
            </a:r>
            <a:endParaRPr lang="zh-CN" altLang="en-US" b="1" kern="0" dirty="0">
              <a:solidFill>
                <a:srgbClr val="FF0000"/>
              </a:solidFill>
            </a:endParaRPr>
          </a:p>
        </p:txBody>
      </p:sp>
      <p:sp>
        <p:nvSpPr>
          <p:cNvPr id="5" name="页脚占位符 3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mtClean="0"/>
              <a:t>HADRON2014,   C. Feng</a:t>
            </a:r>
            <a:endParaRPr lang="zh-CN" altLang="en-US"/>
          </a:p>
        </p:txBody>
      </p:sp>
      <p:sp>
        <p:nvSpPr>
          <p:cNvPr id="6" name="灯片编号占位符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fld id="{36483949-E0B3-4690-A58F-CC5C261E29CC}" type="slidenum">
              <a:rPr lang="zh-CN" altLang="en-US" smtClean="0"/>
              <a:pPr/>
              <a:t>46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283968" y="2924944"/>
            <a:ext cx="4850570" cy="3108488"/>
            <a:chOff x="3808324" y="1757010"/>
            <a:chExt cx="8371059" cy="41914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324" y="1757010"/>
              <a:ext cx="8371059" cy="32632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808324" y="5076965"/>
              <a:ext cx="8371059" cy="87150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One EM calorimeter unit:  </a:t>
              </a:r>
              <a:r>
                <a:rPr lang="en-US" altLang="zh-CN" dirty="0" err="1" smtClean="0"/>
                <a:t>Shashlyk</a:t>
              </a:r>
              <a:r>
                <a:rPr lang="en-US" altLang="zh-CN" dirty="0" smtClean="0"/>
                <a:t> detector  + pre-shower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7303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1614229" y="112536"/>
            <a:ext cx="7066731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Pre-shower detector prototype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41037" y="1340768"/>
            <a:ext cx="3278836" cy="2884674"/>
            <a:chOff x="141036" y="1340768"/>
            <a:chExt cx="3528393" cy="3177062"/>
          </a:xfrm>
        </p:grpSpPr>
        <p:pic>
          <p:nvPicPr>
            <p:cNvPr id="14" name="Picture 2" descr="IMG_149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1340768"/>
              <a:ext cx="3451445" cy="259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41036" y="3933055"/>
              <a:ext cx="35283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400" dirty="0" smtClean="0">
                  <a:solidFill>
                    <a:prstClr val="black"/>
                  </a:solidFill>
                  <a:latin typeface="Calibri"/>
                  <a:ea typeface="宋体"/>
                </a:rPr>
                <a:t>Hexagon scintillator with groove for light fiber, Make in </a:t>
              </a:r>
              <a:r>
                <a:rPr lang="en-US" altLang="zh-CN" sz="1400" dirty="0" err="1" smtClean="0">
                  <a:solidFill>
                    <a:prstClr val="black"/>
                  </a:solidFill>
                  <a:latin typeface="Calibri"/>
                  <a:ea typeface="宋体"/>
                </a:rPr>
                <a:t>Kedi</a:t>
              </a:r>
              <a:r>
                <a:rPr lang="en-US" altLang="zh-CN" sz="1400" dirty="0">
                  <a:solidFill>
                    <a:prstClr val="black"/>
                  </a:solidFill>
                  <a:latin typeface="Calibri"/>
                  <a:ea typeface="宋体"/>
                </a:rPr>
                <a:t> </a:t>
              </a:r>
              <a:r>
                <a:rPr lang="en-US" altLang="zh-CN" sz="1400" dirty="0" smtClean="0">
                  <a:solidFill>
                    <a:prstClr val="black"/>
                  </a:solidFill>
                  <a:latin typeface="Calibri"/>
                  <a:ea typeface="宋体"/>
                </a:rPr>
                <a:t>company, China. </a:t>
              </a:r>
              <a:endParaRPr lang="zh-CN" altLang="en-US" sz="1400" dirty="0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16" name="Picture 3" descr="IMG_14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4" y="4225442"/>
            <a:ext cx="2843186" cy="213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6309320"/>
            <a:ext cx="29151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400" dirty="0" smtClean="0">
                <a:solidFill>
                  <a:prstClr val="black"/>
                </a:solidFill>
                <a:latin typeface="Calibri"/>
                <a:ea typeface="宋体"/>
              </a:rPr>
              <a:t>Scintillator couple to wave length shift light fiber, and packet with </a:t>
            </a:r>
            <a:r>
              <a:rPr lang="en-US" altLang="zh-CN" sz="1400" dirty="0" err="1" smtClean="0">
                <a:solidFill>
                  <a:prstClr val="black"/>
                </a:solidFill>
                <a:latin typeface="Calibri"/>
                <a:ea typeface="宋体"/>
              </a:rPr>
              <a:t>tyvek</a:t>
            </a:r>
            <a:r>
              <a:rPr lang="en-US" altLang="zh-CN" sz="1400" dirty="0" smtClean="0">
                <a:solidFill>
                  <a:prstClr val="black"/>
                </a:solidFill>
                <a:latin typeface="Calibri"/>
                <a:ea typeface="宋体"/>
              </a:rPr>
              <a:t>.</a:t>
            </a:r>
            <a:endParaRPr lang="zh-CN" altLang="en-US" sz="14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707904" y="1196752"/>
            <a:ext cx="5267325" cy="4556550"/>
            <a:chOff x="3707904" y="1196752"/>
            <a:chExt cx="5267325" cy="4556550"/>
          </a:xfrm>
        </p:grpSpPr>
        <p:pic>
          <p:nvPicPr>
            <p:cNvPr id="19" name="Picture 4" descr="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196752"/>
              <a:ext cx="5267325" cy="37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217330" y="5106971"/>
              <a:ext cx="4248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dirty="0" smtClean="0">
                  <a:solidFill>
                    <a:prstClr val="black"/>
                  </a:solidFill>
                  <a:latin typeface="Calibri"/>
                  <a:ea typeface="宋体"/>
                </a:rPr>
                <a:t>Light yield of the prototype for single MIP. More than 60 photos are collected for MIP.</a:t>
              </a:r>
              <a:endParaRPr lang="zh-CN" altLang="en-US" dirty="0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9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785813" y="357188"/>
            <a:ext cx="7358062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>
          <a:xfrm>
            <a:off x="8501090" y="6357958"/>
            <a:ext cx="469900" cy="363538"/>
          </a:xfrm>
        </p:spPr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内容占位符 1"/>
          <p:cNvSpPr txBox="1">
            <a:spLocks/>
          </p:cNvSpPr>
          <p:nvPr/>
        </p:nvSpPr>
        <p:spPr>
          <a:xfrm>
            <a:off x="714348" y="1268760"/>
            <a:ext cx="7962108" cy="4680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altLang="zh-CN" sz="38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  </a:t>
            </a:r>
            <a:r>
              <a:rPr lang="en-US" altLang="en-US" sz="3800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Full exploitation of </a:t>
            </a:r>
            <a:r>
              <a:rPr lang="en-US" altLang="en-US" sz="3800" dirty="0" err="1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JLab</a:t>
            </a:r>
            <a:r>
              <a:rPr lang="en-US" altLang="en-US" sz="3800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 12 GeV Upgrade</a:t>
            </a:r>
          </a:p>
          <a:p>
            <a:r>
              <a:rPr lang="en-US" altLang="en-US" sz="3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 </a:t>
            </a:r>
            <a:r>
              <a:rPr lang="en-US" alt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SOLID:</a:t>
            </a:r>
            <a:r>
              <a:rPr lang="en-US" altLang="en-US" sz="3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 </a:t>
            </a:r>
            <a:r>
              <a:rPr lang="en-US" alt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Large Acceptance </a:t>
            </a:r>
            <a:r>
              <a:rPr lang="en-US" altLang="en-US" sz="3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Detector that can handle </a:t>
            </a:r>
            <a:r>
              <a:rPr lang="en-US" alt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High Luminosity </a:t>
            </a:r>
            <a:r>
              <a:rPr lang="en-US" altLang="en-US" sz="3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(10</a:t>
            </a:r>
            <a:r>
              <a:rPr lang="en-US" altLang="en-US" sz="38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37</a:t>
            </a:r>
            <a:r>
              <a:rPr lang="en-US" altLang="en-US" sz="3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-10</a:t>
            </a:r>
            <a:r>
              <a:rPr lang="en-US" altLang="en-US" sz="38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39</a:t>
            </a:r>
            <a:r>
              <a:rPr lang="en-US" altLang="en-US" sz="3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lvl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US" altLang="zh-CN" sz="38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  Highest rated physics  program: </a:t>
            </a:r>
            <a:r>
              <a:rPr lang="en-US" altLang="en-US" sz="38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TMDs, PVDIS, threshold </a:t>
            </a:r>
            <a:r>
              <a:rPr lang="en-US" altLang="en-US" sz="38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J/</a:t>
            </a:r>
            <a:r>
              <a:rPr lang="en-US" altLang="en-US" sz="3800" dirty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en-US" altLang="en-US" sz="38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8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and GPDs</a:t>
            </a:r>
            <a:endParaRPr lang="en-US" altLang="zh-CN" sz="3800" b="1" dirty="0" smtClean="0">
              <a:solidFill>
                <a:sysClr val="windowText" lastClr="000000"/>
              </a:solidFill>
              <a:latin typeface="Calibri"/>
              <a:ea typeface="宋体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sz="3800" b="1" dirty="0">
                <a:solidFill>
                  <a:sysClr val="windowText" lastClr="000000"/>
                </a:solidFill>
                <a:latin typeface="Calibri"/>
                <a:ea typeface="宋体"/>
              </a:rPr>
              <a:t> </a:t>
            </a:r>
            <a:r>
              <a:rPr lang="en-US" altLang="zh-CN" sz="38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  Chinese group has deep collaboration in </a:t>
            </a:r>
            <a:r>
              <a:rPr lang="en-US" altLang="zh-CN" sz="3800" b="1" dirty="0" err="1" smtClean="0">
                <a:solidFill>
                  <a:sysClr val="windowText" lastClr="000000"/>
                </a:solidFill>
                <a:latin typeface="Calibri"/>
                <a:ea typeface="宋体"/>
              </a:rPr>
              <a:t>SoLID</a:t>
            </a:r>
            <a:r>
              <a:rPr lang="en-US" altLang="zh-CN" sz="38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-GEM, TOF and ECAL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sz="3800" b="1" dirty="0" smtClean="0">
                <a:solidFill>
                  <a:srgbClr val="FF0000"/>
                </a:solidFill>
                <a:latin typeface="Calibri"/>
                <a:ea typeface="宋体"/>
              </a:rPr>
              <a:t>  We are trying to get funding for the construction of GEM and MRPC </a:t>
            </a: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 smtClean="0">
                <a:solidFill>
                  <a:sysClr val="windowText" lastClr="000000"/>
                </a:solidFill>
                <a:latin typeface="Calibri"/>
                <a:ea typeface="宋体"/>
              </a:rPr>
              <a:t>  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2339752" y="2276872"/>
            <a:ext cx="4536504" cy="24430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</a:rPr>
              <a:t>Thank you!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</a:rPr>
              <a:t>  谢谢大家！</a:t>
            </a:r>
            <a:r>
              <a:rPr kumimoji="0" lang="en-US" altLang="zh-CN" sz="5400" b="1" i="0" u="none" strike="noStrike" kern="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</a:rPr>
              <a:t> </a:t>
            </a:r>
            <a:endParaRPr kumimoji="0" lang="zh-CN" altLang="en-US" sz="5400" b="1" i="0" u="none" strike="noStrike" kern="0" cap="none" spc="0" normalizeH="0" baseline="0" noProof="0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ea typeface="宋体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6072230" cy="368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14282" y="5000636"/>
            <a:ext cx="857256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Strong collaboration (250+ collaborators from </a:t>
            </a:r>
            <a:r>
              <a:rPr lang="en-US" sz="2000" b="1" kern="0" dirty="0" smtClean="0">
                <a:solidFill>
                  <a:srgbClr val="000090"/>
                </a:solidFill>
                <a:latin typeface="Times New Roman"/>
                <a:ea typeface="+mn-ea"/>
              </a:rPr>
              <a:t>70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 institutes,13 countries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5643578"/>
            <a:ext cx="850109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660066"/>
                </a:solidFill>
              </a:rPr>
              <a:t>GEM detectors and MRPC: Chinese Collaboration in Hall A at JLab</a:t>
            </a:r>
            <a:endParaRPr lang="zh-CN" altLang="en-US" sz="2000" b="1" dirty="0">
              <a:solidFill>
                <a:srgbClr val="660066"/>
              </a:solidFill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SoLID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Detector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Overview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SoLID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Detector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Overview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5610"/>
            <a:ext cx="8580667" cy="503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9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6" y="1175008"/>
            <a:ext cx="894037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SoLID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Detector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/>
                <a:ea typeface="宋体"/>
                <a:cs typeface="+mj-cs"/>
              </a:rPr>
              <a:t>/DAQ/Tracking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2368" y="58485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</a:rPr>
              <a:t>/Duke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41051"/>
            <a:ext cx="886904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SoLID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/>
                <a:ea typeface="宋体"/>
                <a:cs typeface="+mj-cs"/>
              </a:rPr>
              <a:t>Status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721949"/>
            <a:ext cx="82296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Review committee: “The project was in a good state to move </a:t>
            </a:r>
          </a:p>
          <a:p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                                  forward”.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en-US" altLang="zh-CN" sz="2000" b="1" dirty="0" smtClean="0">
                <a:solidFill>
                  <a:schemeClr val="accent2"/>
                </a:solidFill>
              </a:rPr>
              <a:t>Long range plan: </a:t>
            </a:r>
            <a:r>
              <a:rPr lang="en-US" altLang="zh-CN" sz="2000" b="1" dirty="0" err="1" smtClean="0">
                <a:solidFill>
                  <a:schemeClr val="accent2"/>
                </a:solidFill>
              </a:rPr>
              <a:t>SoLID</a:t>
            </a:r>
            <a:r>
              <a:rPr lang="en-US" altLang="zh-CN" sz="2000" b="1" dirty="0" smtClean="0">
                <a:solidFill>
                  <a:schemeClr val="accent2"/>
                </a:solidFill>
              </a:rPr>
              <a:t> white paper, </a:t>
            </a:r>
            <a:r>
              <a:rPr lang="en-US" altLang="zh-CN" sz="2000" b="1" dirty="0" err="1" smtClean="0">
                <a:solidFill>
                  <a:schemeClr val="accent2"/>
                </a:solidFill>
              </a:rPr>
              <a:t>SoLID</a:t>
            </a:r>
            <a:r>
              <a:rPr lang="en-US" altLang="zh-CN" sz="2000" b="1" dirty="0" smtClean="0">
                <a:solidFill>
                  <a:schemeClr val="accent2"/>
                </a:solidFill>
              </a:rPr>
              <a:t> presentations</a:t>
            </a:r>
          </a:p>
          <a:p>
            <a:r>
              <a:rPr lang="en-US" altLang="zh-CN" sz="2000" b="1" dirty="0">
                <a:solidFill>
                  <a:schemeClr val="accent2"/>
                </a:solidFill>
              </a:rPr>
              <a:t> </a:t>
            </a:r>
            <a:r>
              <a:rPr lang="en-US" altLang="zh-CN" sz="2000" b="1" dirty="0" smtClean="0">
                <a:solidFill>
                  <a:schemeClr val="accent2"/>
                </a:solidFill>
              </a:rPr>
              <a:t>                      QCD Hadron highest recommendation include </a:t>
            </a:r>
            <a:r>
              <a:rPr lang="en-US" altLang="zh-CN" sz="2000" b="1" dirty="0" err="1" smtClean="0">
                <a:solidFill>
                  <a:schemeClr val="accent2"/>
                </a:solidFill>
              </a:rPr>
              <a:t>SoLID</a:t>
            </a:r>
            <a:endParaRPr lang="en-US" altLang="zh-CN" sz="2000" b="1" dirty="0" smtClean="0">
              <a:solidFill>
                <a:schemeClr val="accent2"/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On DOE radar screen, support pre-R&amp;D, plan science review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46348E-3E5F-4E00-99C0-653977FA520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6"/>
            <a:ext cx="6072230" cy="428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0952" y="5385935"/>
            <a:ext cx="8069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</a:rPr>
              <a:t>SoLID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</a:rPr>
              <a:t>-MRPC:  Tsinghua University, USTC,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</a:rPr>
              <a:t>JLab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</a:rPr>
              <a:t>, Duke</a:t>
            </a:r>
          </a:p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</a:rPr>
              <a:t>ECAL</a:t>
            </a:r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： 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</a:rPr>
              <a:t>SDU (China), UVA, W&amp;M.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Chinese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SoLID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 collaboration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11966</TotalTime>
  <Words>1192</Words>
  <Application>Microsoft Office PowerPoint</Application>
  <PresentationFormat>全屏显示(4:3)</PresentationFormat>
  <Paragraphs>302</Paragraphs>
  <Slides>49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49</vt:i4>
      </vt:variant>
    </vt:vector>
  </HeadingPairs>
  <TitlesOfParts>
    <vt:vector size="53" baseType="lpstr">
      <vt:lpstr>Office 主题</vt:lpstr>
      <vt:lpstr>1_Office 主题</vt:lpstr>
      <vt:lpstr>Graph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wy</dc:creator>
  <cp:lastModifiedBy>wangyi</cp:lastModifiedBy>
  <cp:revision>657</cp:revision>
  <cp:lastPrinted>1601-01-01T00:00:00Z</cp:lastPrinted>
  <dcterms:created xsi:type="dcterms:W3CDTF">2010-04-07T04:49:35Z</dcterms:created>
  <dcterms:modified xsi:type="dcterms:W3CDTF">2015-07-18T13:41:03Z</dcterms:modified>
</cp:coreProperties>
</file>