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0"/>
  </p:notesMasterIdLst>
  <p:sldIdLst>
    <p:sldId id="476" r:id="rId2"/>
    <p:sldId id="769" r:id="rId3"/>
    <p:sldId id="712" r:id="rId4"/>
    <p:sldId id="775" r:id="rId5"/>
    <p:sldId id="771" r:id="rId6"/>
    <p:sldId id="783" r:id="rId7"/>
    <p:sldId id="739" r:id="rId8"/>
    <p:sldId id="765" r:id="rId9"/>
    <p:sldId id="778" r:id="rId10"/>
    <p:sldId id="713" r:id="rId11"/>
    <p:sldId id="781" r:id="rId12"/>
    <p:sldId id="743" r:id="rId13"/>
    <p:sldId id="745" r:id="rId14"/>
    <p:sldId id="724" r:id="rId15"/>
    <p:sldId id="780" r:id="rId16"/>
    <p:sldId id="738" r:id="rId17"/>
    <p:sldId id="784" r:id="rId18"/>
    <p:sldId id="782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66"/>
    <a:srgbClr val="9900CC"/>
    <a:srgbClr val="FFFFFF"/>
    <a:srgbClr val="F4C672"/>
    <a:srgbClr val="FDDD9D"/>
    <a:srgbClr val="000000"/>
    <a:srgbClr val="A23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2" autoAdjust="0"/>
    <p:restoredTop sz="93955" autoAdjust="0"/>
  </p:normalViewPr>
  <p:slideViewPr>
    <p:cSldViewPr>
      <p:cViewPr varScale="1">
        <p:scale>
          <a:sx n="109" d="100"/>
          <a:sy n="109" d="100"/>
        </p:scale>
        <p:origin x="-277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312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AF380B-B435-44C0-9BD7-099ECA1C5D5A}" type="datetimeFigureOut">
              <a:rPr lang="en-US"/>
              <a:pPr>
                <a:defRPr/>
              </a:pPr>
              <a:t>6/22/16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CD6902B-54FE-4BAC-9D4B-9AF8B73A2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27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ＭＳ Ｐゴシック" pitchFamily="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B2C157-DC3C-4636-A0DD-D8BC8EF4104C}" type="slidenum">
              <a:rPr lang="en-US">
                <a:solidFill>
                  <a:srgbClr val="000000"/>
                </a:solidFill>
                <a:ea typeface="ＭＳ Ｐゴシック" pitchFamily="84" charset="-128"/>
                <a:cs typeface="ＭＳ Ｐゴシック" pitchFamily="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solidFill>
                <a:srgbClr val="000000"/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2663" cy="3595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F2 and C12 scans good for acceptance studies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563" tIns="45282" rIns="90563" bIns="45282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02" r:id="rId3"/>
    <p:sldLayoutId id="2147483701" r:id="rId4"/>
    <p:sldLayoutId id="2147483700" r:id="rId5"/>
    <p:sldLayoutId id="2147483699" r:id="rId6"/>
    <p:sldLayoutId id="2147483698" r:id="rId7"/>
    <p:sldLayoutId id="2147483697" r:id="rId8"/>
    <p:sldLayoutId id="2147483696" r:id="rId9"/>
    <p:sldLayoutId id="2147483695" r:id="rId10"/>
    <p:sldLayoutId id="2147483694" r:id="rId11"/>
    <p:sldLayoutId id="2147483693" r:id="rId12"/>
    <p:sldLayoutId id="2147483692" r:id="rId13"/>
    <p:sldLayoutId id="2147483691" r:id="rId14"/>
    <p:sldLayoutId id="214748369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wmf"/><Relationship Id="rId3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pn12posterpicture"/>
          <p:cNvPicPr>
            <a:picLocks noChangeAspect="1" noChangeArrowheads="1"/>
          </p:cNvPicPr>
          <p:nvPr/>
        </p:nvPicPr>
        <p:blipFill>
          <a:blip r:embed="rId4">
            <a:lum bright="80000" contrast="-80000"/>
          </a:blip>
          <a:srcRect l="3783" t="24808" b="13892"/>
          <a:stretch>
            <a:fillRect/>
          </a:stretch>
        </p:blipFill>
        <p:spPr bwMode="auto">
          <a:xfrm>
            <a:off x="0" y="650875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539552" y="1052736"/>
            <a:ext cx="417646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latin typeface="Verdana" pitchFamily="84" charset="0"/>
              </a:rPr>
              <a:t>Hall A Update</a:t>
            </a:r>
          </a:p>
          <a:p>
            <a:pPr>
              <a:spcBef>
                <a:spcPts val="0"/>
              </a:spcBef>
            </a:pPr>
            <a:r>
              <a:rPr lang="en-US" i="1" dirty="0" err="1" smtClean="0">
                <a:latin typeface="Verdana" pitchFamily="84" charset="0"/>
              </a:rPr>
              <a:t>Thia</a:t>
            </a:r>
            <a:r>
              <a:rPr lang="en-US" i="1" dirty="0" smtClean="0">
                <a:latin typeface="Verdana" pitchFamily="84" charset="0"/>
              </a:rPr>
              <a:t> Keppel</a:t>
            </a:r>
            <a:endParaRPr lang="en-US" i="1" dirty="0">
              <a:latin typeface="Verdana" pitchFamily="8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1053" y="644357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6093296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Hall A/C Summer Collaboration Meeting</a:t>
            </a:r>
            <a:endParaRPr lang="en-US" sz="2000" dirty="0">
              <a:solidFill>
                <a:schemeClr val="accent3"/>
              </a:solidFill>
              <a:ea typeface="Arial" pitchFamily="84" charset="0"/>
              <a:cs typeface="Arial" pitchFamily="84" charset="0"/>
            </a:endParaRPr>
          </a:p>
          <a:p>
            <a:pPr defTabSz="457200"/>
            <a:r>
              <a:rPr lang="en-US" sz="2000" i="1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June 2016</a:t>
            </a:r>
            <a:endParaRPr lang="en-US" sz="2000" b="1" i="1" dirty="0">
              <a:solidFill>
                <a:schemeClr val="accent3"/>
              </a:solidFill>
              <a:ea typeface="Arial" pitchFamily="84" charset="0"/>
              <a:cs typeface="Arial" pitchFamily="84" charset="0"/>
            </a:endParaRPr>
          </a:p>
        </p:txBody>
      </p:sp>
      <p:pic>
        <p:nvPicPr>
          <p:cNvPr id="15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10" y="2204864"/>
            <a:ext cx="486445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2568" y="3140968"/>
            <a:ext cx="3779912" cy="28336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968" y="908720"/>
            <a:ext cx="3781052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 idx="4294967295"/>
          </p:nvPr>
        </p:nvSpPr>
        <p:spPr>
          <a:xfrm>
            <a:off x="179512" y="-243408"/>
            <a:ext cx="4516438" cy="1143000"/>
          </a:xfrm>
        </p:spPr>
        <p:txBody>
          <a:bodyPr/>
          <a:lstStyle/>
          <a:p>
            <a:pPr algn="ctr" eaLnBrk="1" hangingPunct="1"/>
            <a:r>
              <a:rPr lang="en-US" sz="2800" b="0" dirty="0" smtClean="0">
                <a:latin typeface="Constantia" pitchFamily="84" charset="0"/>
              </a:rPr>
              <a:t>SBS Construction</a:t>
            </a:r>
            <a:endParaRPr lang="en-US" sz="2800" b="0" dirty="0" smtClean="0"/>
          </a:p>
        </p:txBody>
      </p:sp>
      <p:sp>
        <p:nvSpPr>
          <p:cNvPr id="29700" name="Content Placeholder 2"/>
          <p:cNvSpPr>
            <a:spLocks noGrp="1"/>
          </p:cNvSpPr>
          <p:nvPr>
            <p:ph idx="4294967295"/>
          </p:nvPr>
        </p:nvSpPr>
        <p:spPr>
          <a:xfrm>
            <a:off x="52388" y="908720"/>
            <a:ext cx="4591620" cy="5656262"/>
          </a:xfrm>
        </p:spPr>
        <p:txBody>
          <a:bodyPr/>
          <a:lstStyle/>
          <a:p>
            <a:pPr eaLnBrk="1" hangingPunct="1"/>
            <a:r>
              <a:rPr lang="en-US" sz="1600" dirty="0" smtClean="0"/>
              <a:t>Project started FY2013</a:t>
            </a:r>
          </a:p>
          <a:p>
            <a:pPr lvl="1" eaLnBrk="1" hangingPunct="1"/>
            <a:r>
              <a:rPr lang="en-US" sz="1600" dirty="0" smtClean="0"/>
              <a:t>Successfully passed third annual review November 2015</a:t>
            </a:r>
          </a:p>
          <a:p>
            <a:pPr lvl="1" eaLnBrk="1" hangingPunct="1"/>
            <a:r>
              <a:rPr lang="en-US" sz="1600" dirty="0" smtClean="0"/>
              <a:t>Preparing for Final in Fall 2016!</a:t>
            </a:r>
          </a:p>
          <a:p>
            <a:pPr lvl="1" eaLnBrk="1" hangingPunct="1"/>
            <a:r>
              <a:rPr lang="en-US" sz="1600" dirty="0" smtClean="0"/>
              <a:t>Some concerns about thermal annealing/design </a:t>
            </a:r>
            <a:r>
              <a:rPr lang="en-US" sz="1600" dirty="0"/>
              <a:t>of </a:t>
            </a:r>
            <a:r>
              <a:rPr lang="en-US" sz="1600" dirty="0" smtClean="0"/>
              <a:t>ECAL and 3He target timeline</a:t>
            </a:r>
          </a:p>
          <a:p>
            <a:pPr lvl="1" eaLnBrk="1" hangingPunct="1"/>
            <a:r>
              <a:rPr lang="en-US" sz="1600" i="1" u="sng" dirty="0" smtClean="0">
                <a:solidFill>
                  <a:srgbClr val="FF0000"/>
                </a:solidFill>
              </a:rPr>
              <a:t>Overall </a:t>
            </a:r>
            <a:r>
              <a:rPr lang="en-US" sz="1600" i="1" u="sng" dirty="0">
                <a:solidFill>
                  <a:srgbClr val="FF0000"/>
                </a:solidFill>
              </a:rPr>
              <a:t>very positive, project on </a:t>
            </a:r>
            <a:r>
              <a:rPr lang="en-US" sz="1600" i="1" u="sng" dirty="0" smtClean="0">
                <a:solidFill>
                  <a:srgbClr val="FF0000"/>
                </a:solidFill>
              </a:rPr>
              <a:t>track</a:t>
            </a:r>
          </a:p>
          <a:p>
            <a:pPr eaLnBrk="1" hangingPunct="1"/>
            <a:r>
              <a:rPr lang="en-US" sz="1600" dirty="0" smtClean="0"/>
              <a:t>Spectrometer, ECAL work at </a:t>
            </a:r>
            <a:r>
              <a:rPr lang="en-US" sz="1600" dirty="0" err="1" smtClean="0"/>
              <a:t>Jlab</a:t>
            </a:r>
            <a:endParaRPr lang="en-US" sz="1600" dirty="0" smtClean="0"/>
          </a:p>
          <a:p>
            <a:pPr eaLnBrk="1" hangingPunct="1"/>
            <a:r>
              <a:rPr lang="en-US" sz="1600" dirty="0" smtClean="0"/>
              <a:t>GEM construction at UVA</a:t>
            </a:r>
          </a:p>
          <a:p>
            <a:pPr eaLnBrk="1" hangingPunct="1"/>
            <a:r>
              <a:rPr lang="en-US" sz="1600" dirty="0" smtClean="0"/>
              <a:t>Coordinate detector from Idaho State</a:t>
            </a:r>
            <a:endParaRPr lang="en-US" sz="1600" u="sng" dirty="0" smtClean="0"/>
          </a:p>
          <a:p>
            <a:pPr eaLnBrk="1" hangingPunct="1"/>
            <a:r>
              <a:rPr lang="en-US" sz="1600" dirty="0" smtClean="0"/>
              <a:t>HCAL Hadron calorimeter from CMU</a:t>
            </a:r>
            <a:endParaRPr lang="en-US" sz="1600" i="1" dirty="0">
              <a:solidFill>
                <a:srgbClr val="660066"/>
              </a:solidFill>
            </a:endParaRPr>
          </a:p>
          <a:p>
            <a:pPr marL="914400" lvl="2" indent="0" eaLnBrk="1" hangingPunct="1">
              <a:buNone/>
            </a:pPr>
            <a:endParaRPr lang="en-US" sz="20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16632"/>
            <a:ext cx="4122725" cy="2826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981" y="2852936"/>
            <a:ext cx="4776531" cy="3582398"/>
          </a:xfrm>
          <a:prstGeom prst="rect">
            <a:avLst/>
          </a:prstGeom>
        </p:spPr>
      </p:pic>
      <p:pic>
        <p:nvPicPr>
          <p:cNvPr id="3" name="Picture 2" descr="IMG_039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4320480"/>
            <a:ext cx="3131840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7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fn-front-track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4343400" cy="21594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2800" b="0" dirty="0" smtClean="0">
                <a:latin typeface="Minion Pro"/>
              </a:rPr>
              <a:t>Super </a:t>
            </a:r>
            <a:r>
              <a:rPr lang="en-US" sz="2800" b="0" dirty="0" err="1" smtClean="0">
                <a:latin typeface="Minion Pro"/>
              </a:rPr>
              <a:t>Bigbite</a:t>
            </a:r>
            <a:r>
              <a:rPr lang="en-US" sz="2800" b="0" dirty="0" smtClean="0">
                <a:latin typeface="Minion Pro"/>
              </a:rPr>
              <a:t> Spectrometer (SBS) Detectors</a:t>
            </a:r>
            <a:endParaRPr lang="en-US" sz="2800" b="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fld id="{3A9A663D-15F8-9A44-9712-59ED5784CF5E}" type="datetime1">
              <a:rPr lang="en-US" smtClean="0">
                <a:solidFill>
                  <a:prstClr val="white"/>
                </a:solidFill>
              </a:rPr>
              <a:pPr/>
              <a:t>6/22/16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24185" y="838200"/>
            <a:ext cx="3328335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CDET module 1 ready for cosmic testing with full </a:t>
            </a:r>
            <a:r>
              <a:rPr lang="en-US" sz="1600" dirty="0" smtClean="0"/>
              <a:t>data acquisition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85115" y="3581400"/>
            <a:ext cx="2758885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UVa</a:t>
            </a:r>
            <a:r>
              <a:rPr lang="en-US" sz="1600" dirty="0"/>
              <a:t> High rate </a:t>
            </a:r>
            <a:r>
              <a:rPr lang="en-US" sz="1600" dirty="0" smtClean="0"/>
              <a:t>X-ray </a:t>
            </a:r>
            <a:r>
              <a:rPr lang="en-US" sz="1600" dirty="0"/>
              <a:t>testing setup for </a:t>
            </a:r>
            <a:r>
              <a:rPr lang="en-US" sz="1600" dirty="0" smtClean="0"/>
              <a:t>GEMs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6" name="Picture 5" descr="cde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72200" y="1371600"/>
            <a:ext cx="2971800" cy="22288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1114961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INFN Front Tracker </a:t>
            </a:r>
            <a:r>
              <a:rPr lang="en-US" sz="1600" dirty="0" smtClean="0"/>
              <a:t>GEM chamber with </a:t>
            </a:r>
            <a:r>
              <a:rPr lang="en-US" sz="1600" dirty="0"/>
              <a:t>carbon fiber </a:t>
            </a:r>
            <a:r>
              <a:rPr lang="en-US" sz="1600" dirty="0" smtClean="0"/>
              <a:t>frame at </a:t>
            </a:r>
            <a:r>
              <a:rPr lang="en-US" sz="1600" smtClean="0"/>
              <a:t>JLab</a:t>
            </a:r>
            <a:endParaRPr lang="en-US" sz="1600" dirty="0"/>
          </a:p>
        </p:txBody>
      </p:sp>
      <p:pic>
        <p:nvPicPr>
          <p:cNvPr id="12" name="Picture 11" descr="uva-rear-track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16509"/>
            <a:ext cx="2590801" cy="3684291"/>
          </a:xfrm>
          <a:prstGeom prst="rect">
            <a:avLst/>
          </a:prstGeom>
        </p:spPr>
      </p:pic>
      <p:pic>
        <p:nvPicPr>
          <p:cNvPr id="13" name="Picture 12" descr="uva-xray-testin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14800"/>
            <a:ext cx="3048000" cy="2306210"/>
          </a:xfrm>
          <a:prstGeom prst="rect">
            <a:avLst/>
          </a:prstGeom>
        </p:spPr>
      </p:pic>
      <p:pic>
        <p:nvPicPr>
          <p:cNvPr id="15" name="Picture 14" descr="IMG_267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3050" y="3397250"/>
            <a:ext cx="3403600" cy="2552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7802" y="5724544"/>
            <a:ext cx="2806086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168 out of 288 Hadron </a:t>
            </a:r>
            <a:r>
              <a:rPr lang="en-US" sz="1600" dirty="0">
                <a:solidFill>
                  <a:prstClr val="black"/>
                </a:solidFill>
              </a:rPr>
              <a:t>C</a:t>
            </a:r>
            <a:r>
              <a:rPr lang="en-US" sz="1600" dirty="0" smtClean="0">
                <a:solidFill>
                  <a:prstClr val="black"/>
                </a:solidFill>
              </a:rPr>
              <a:t>alorimeter modules at </a:t>
            </a:r>
            <a:r>
              <a:rPr lang="en-US" sz="1600" dirty="0" err="1" smtClean="0">
                <a:solidFill>
                  <a:prstClr val="black"/>
                </a:solidFill>
              </a:rPr>
              <a:t>JLab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2971800"/>
            <a:ext cx="2286000" cy="8382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61913" indent="0" defTabSz="750888">
              <a:buNone/>
            </a:pPr>
            <a:r>
              <a:rPr lang="en-US" sz="1600" dirty="0" smtClean="0">
                <a:latin typeface="+mn-lt"/>
              </a:rPr>
              <a:t>Rear GEM tracker modules </a:t>
            </a:r>
            <a:r>
              <a:rPr lang="en-US" sz="1600" dirty="0">
                <a:latin typeface="+mn-lt"/>
              </a:rPr>
              <a:t>at </a:t>
            </a:r>
            <a:r>
              <a:rPr lang="en-US" sz="1600" dirty="0" smtClean="0">
                <a:latin typeface="+mn-lt"/>
              </a:rPr>
              <a:t>UVA, 32 constructed + 28 </a:t>
            </a:r>
            <a:r>
              <a:rPr lang="en-US" sz="1600" dirty="0">
                <a:latin typeface="+mn-lt"/>
              </a:rPr>
              <a:t>tested</a:t>
            </a:r>
            <a:endParaRPr lang="en-US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041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16632"/>
            <a:ext cx="921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Moving to more future installations – MOLLER and </a:t>
            </a:r>
            <a:r>
              <a:rPr lang="en-US" dirty="0" err="1" smtClean="0"/>
              <a:t>SoLID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162800" y="36576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2954"/>
            <a:ext cx="8534201" cy="514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74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99392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MOLLER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r="7217"/>
          <a:stretch>
            <a:fillRect/>
          </a:stretch>
        </p:blipFill>
        <p:spPr bwMode="auto">
          <a:xfrm>
            <a:off x="5652120" y="2996952"/>
            <a:ext cx="3456384" cy="346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458887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Admin\Desktop\Tyler Kutz\MOLLER Collaboration Meeting (June 2013)\Charged particle col 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7" r="25179"/>
          <a:stretch>
            <a:fillRect/>
          </a:stretch>
        </p:blipFill>
        <p:spPr bwMode="auto">
          <a:xfrm>
            <a:off x="3995936" y="3573016"/>
            <a:ext cx="1728192" cy="20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84584" y="915988"/>
            <a:ext cx="9505056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Successful Science Review September 2014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Supporting ongoing magnet and collimator development work at MIT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July 2016 informal on site (at </a:t>
            </a:r>
            <a:r>
              <a:rPr lang="en-US" sz="1800" dirty="0" err="1" smtClean="0">
                <a:latin typeface="Arial"/>
                <a:cs typeface="Arial"/>
              </a:rPr>
              <a:t>JLab</a:t>
            </a:r>
            <a:r>
              <a:rPr lang="en-US" sz="1800" dirty="0" smtClean="0">
                <a:latin typeface="Arial"/>
                <a:cs typeface="Arial"/>
              </a:rPr>
              <a:t>) report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New Moller </a:t>
            </a:r>
            <a:r>
              <a:rPr lang="en-US" sz="1800" dirty="0" err="1" smtClean="0">
                <a:latin typeface="Arial"/>
                <a:cs typeface="Arial"/>
              </a:rPr>
              <a:t>polarimeter</a:t>
            </a:r>
            <a:r>
              <a:rPr lang="en-US" sz="1800" dirty="0" smtClean="0">
                <a:latin typeface="Arial"/>
                <a:cs typeface="Arial"/>
              </a:rPr>
              <a:t> and parity </a:t>
            </a:r>
            <a:r>
              <a:rPr lang="en-US" sz="1800" dirty="0" err="1" smtClean="0">
                <a:latin typeface="Arial"/>
                <a:cs typeface="Arial"/>
              </a:rPr>
              <a:t>beamline</a:t>
            </a:r>
            <a:r>
              <a:rPr lang="en-US" sz="1800" dirty="0" smtClean="0">
                <a:latin typeface="Arial"/>
                <a:cs typeface="Arial"/>
              </a:rPr>
              <a:t> instrumentation in place, initial use in DVCS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Anticipate Director’s cost, schedule, technical review late in 2016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Working on updating documentation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Looking towards CD0 2018</a:t>
            </a: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4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979712" y="-99392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err="1" smtClean="0"/>
              <a:t>SoLID</a:t>
            </a:r>
            <a:endParaRPr lang="en-US" sz="2800" b="0" dirty="0" smtClean="0"/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18006"/>
            <a:ext cx="3672408" cy="247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5" descr="CLEO_assembly_photo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2816"/>
            <a:ext cx="4464496" cy="325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84584" y="764704"/>
            <a:ext cx="5832648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Director’s Review February </a:t>
            </a:r>
            <a:r>
              <a:rPr lang="en-US" sz="2000" dirty="0" smtClean="0">
                <a:solidFill>
                  <a:schemeClr val="tx2"/>
                </a:solidFill>
              </a:rPr>
              <a:t>2015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DOE-NP Update November 2015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r>
              <a:rPr lang="en-US" sz="2000" dirty="0">
                <a:solidFill>
                  <a:schemeClr val="accent4"/>
                </a:solidFill>
                <a:latin typeface="Arial" charset="0"/>
                <a:cs typeface="Arial" charset="0"/>
              </a:rPr>
              <a:t>Looking towards Science Review in 2017, CD0 in </a:t>
            </a: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2019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Continued detector optimization</a:t>
            </a:r>
          </a:p>
          <a:p>
            <a:pPr lvl="3" eaLnBrk="1" hangingPunct="1">
              <a:buFont typeface="Lucida Grande"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Background studies</a:t>
            </a:r>
          </a:p>
          <a:p>
            <a:pPr lvl="3" eaLnBrk="1" hangingPunct="1">
              <a:buFont typeface="Lucida Grande"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Magnetic fields 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Cost and manpower </a:t>
            </a: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86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pPr eaLnBrk="1" hangingPunct="1"/>
            <a:r>
              <a:rPr lang="en-US" b="0" dirty="0">
                <a:latin typeface="Calibri" charset="0"/>
              </a:rPr>
              <a:t>Transport and Storage of CLEO II</a:t>
            </a:r>
          </a:p>
        </p:txBody>
      </p:sp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685800" y="980728"/>
            <a:ext cx="80010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defTabSz="912813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defTabSz="912813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defTabSz="9128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defTabSz="912813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defTabSz="912813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defTabSz="91281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defTabSz="91281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defTabSz="91281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defTabSz="91281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1800" dirty="0">
                <a:latin typeface="Arial" charset="0"/>
              </a:rPr>
              <a:t>Disassembled and loaded on trucks for shipping by the Cornell personnel with oversight by Jefferson </a:t>
            </a:r>
            <a:r>
              <a:rPr lang="en-US" sz="1800" dirty="0" smtClean="0">
                <a:latin typeface="Arial" charset="0"/>
              </a:rPr>
              <a:t>Lab this Summer/Fall CY 2016. </a:t>
            </a:r>
            <a:endParaRPr lang="en-US" sz="1800" dirty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1800" dirty="0" smtClean="0">
                <a:latin typeface="Arial" charset="0"/>
              </a:rPr>
              <a:t>Will </a:t>
            </a:r>
            <a:r>
              <a:rPr lang="en-US" sz="1800" dirty="0">
                <a:latin typeface="Arial" charset="0"/>
              </a:rPr>
              <a:t>require 52 trucks to transport the magnet and related equipment.</a:t>
            </a:r>
          </a:p>
          <a:p>
            <a:pPr>
              <a:buFont typeface="Arial" charset="0"/>
              <a:buChar char="•"/>
            </a:pPr>
            <a:r>
              <a:rPr lang="en-US" sz="1800" dirty="0">
                <a:latin typeface="Arial" charset="0"/>
              </a:rPr>
              <a:t>We have identified all of the parts of the CLEO magnet, with sizes and weights, anticipating a need for storage of these parts at Jefferson Lab starting Summer 2016, </a:t>
            </a:r>
            <a:r>
              <a:rPr lang="en-US" sz="1800" dirty="0" smtClean="0">
                <a:latin typeface="Arial" charset="0"/>
              </a:rPr>
              <a:t>total </a:t>
            </a:r>
            <a:r>
              <a:rPr lang="en-US" sz="1800" dirty="0">
                <a:latin typeface="Arial" charset="0"/>
              </a:rPr>
              <a:t>weight of 1,053k lbs.</a:t>
            </a:r>
          </a:p>
          <a:p>
            <a:pPr>
              <a:buFont typeface="Arial" charset="0"/>
              <a:buChar char="•"/>
            </a:pPr>
            <a:r>
              <a:rPr lang="en-US" sz="1800" dirty="0">
                <a:latin typeface="Arial" charset="0"/>
              </a:rPr>
              <a:t>The cryostat (44k </a:t>
            </a:r>
            <a:r>
              <a:rPr lang="en-US" sz="1800" dirty="0" err="1">
                <a:latin typeface="Arial" charset="0"/>
              </a:rPr>
              <a:t>lbs</a:t>
            </a:r>
            <a:r>
              <a:rPr lang="en-US" sz="1800" dirty="0">
                <a:latin typeface="Arial" charset="0"/>
              </a:rPr>
              <a:t>) and power supply will need to be stored in an environment-controlled area of approximately 400 square feet. Space in the Test Lab and utility needs </a:t>
            </a:r>
            <a:r>
              <a:rPr lang="en-US" sz="1800" dirty="0" smtClean="0">
                <a:latin typeface="Arial" charset="0"/>
              </a:rPr>
              <a:t>have been requested.</a:t>
            </a:r>
            <a:endParaRPr lang="en-US" sz="1800" dirty="0">
              <a:latin typeface="Arial" charset="0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12976"/>
            <a:ext cx="243027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45023"/>
            <a:ext cx="3456384" cy="271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2991115" cy="224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037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dirty="0"/>
              <a:t>d2n and </a:t>
            </a:r>
            <a:r>
              <a:rPr lang="fr-FR" sz="2000" dirty="0" smtClean="0"/>
              <a:t>A1n: D. </a:t>
            </a:r>
            <a:r>
              <a:rPr lang="fr-FR" sz="2000" dirty="0" err="1" smtClean="0"/>
              <a:t>Flay</a:t>
            </a:r>
            <a:r>
              <a:rPr lang="fr-FR" sz="2000" dirty="0" smtClean="0"/>
              <a:t> et al.,</a:t>
            </a:r>
            <a:r>
              <a:rPr lang="fr-FR" sz="2000" dirty="0"/>
              <a:t> arXiv:</a:t>
            </a:r>
            <a:r>
              <a:rPr lang="fr-FR" sz="2000" dirty="0" smtClean="0"/>
              <a:t>1603.03612 (</a:t>
            </a:r>
            <a:r>
              <a:rPr lang="fr-FR" sz="2000" dirty="0" err="1" smtClean="0"/>
              <a:t>submitted</a:t>
            </a:r>
            <a:r>
              <a:rPr lang="fr-FR" sz="2000" dirty="0" smtClean="0"/>
              <a:t>)</a:t>
            </a:r>
          </a:p>
          <a:p>
            <a:r>
              <a:rPr lang="en-US" sz="2000" dirty="0" smtClean="0"/>
              <a:t>Proton radius: D. </a:t>
            </a:r>
            <a:r>
              <a:rPr lang="en-US" sz="2000" dirty="0" err="1" smtClean="0"/>
              <a:t>Higinbotham</a:t>
            </a:r>
            <a:r>
              <a:rPr lang="en-US" sz="2000" dirty="0" smtClean="0"/>
              <a:t> et al., Phys. Rev</a:t>
            </a:r>
            <a:r>
              <a:rPr lang="en-US" sz="2000" dirty="0"/>
              <a:t>. C93 (2016) </a:t>
            </a:r>
            <a:r>
              <a:rPr lang="en-US" sz="2000" dirty="0" smtClean="0"/>
              <a:t>5</a:t>
            </a:r>
            <a:r>
              <a:rPr lang="en-US" sz="2000" dirty="0"/>
              <a:t>, 055207 </a:t>
            </a:r>
            <a:endParaRPr lang="en-US" sz="2000" dirty="0" smtClean="0"/>
          </a:p>
          <a:p>
            <a:r>
              <a:rPr lang="en-US" sz="2000" dirty="0"/>
              <a:t>elastic He3/</a:t>
            </a:r>
            <a:r>
              <a:rPr lang="en-US" sz="2000" dirty="0" smtClean="0"/>
              <a:t>He4: M. </a:t>
            </a:r>
            <a:r>
              <a:rPr lang="en-US" sz="2000" dirty="0" err="1" smtClean="0"/>
              <a:t>Petratos</a:t>
            </a:r>
            <a:r>
              <a:rPr lang="en-US" sz="2000" dirty="0" smtClean="0"/>
              <a:t>, M. </a:t>
            </a:r>
            <a:r>
              <a:rPr lang="en-US" sz="2000" dirty="0" err="1" smtClean="0"/>
              <a:t>Katramatou</a:t>
            </a:r>
            <a:r>
              <a:rPr lang="en-US" sz="2000" dirty="0" smtClean="0"/>
              <a:t>, et al., draft </a:t>
            </a:r>
            <a:r>
              <a:rPr lang="en-US" sz="2000" dirty="0" smtClean="0"/>
              <a:t>sent </a:t>
            </a:r>
            <a:r>
              <a:rPr lang="en-US" sz="2000" dirty="0" smtClean="0"/>
              <a:t>to </a:t>
            </a:r>
            <a:r>
              <a:rPr lang="en-US" sz="2000" dirty="0" smtClean="0"/>
              <a:t>collaboration</a:t>
            </a:r>
          </a:p>
          <a:p>
            <a:r>
              <a:rPr lang="en-US" sz="2000" dirty="0" smtClean="0"/>
              <a:t>E97-110 (neutron spin structure), internal draft soon to be sent to collaboration</a:t>
            </a:r>
            <a:endParaRPr lang="en-US" sz="2000" dirty="0" smtClean="0"/>
          </a:p>
          <a:p>
            <a:endParaRPr lang="en-US" sz="20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sz="2000" i="1" dirty="0" smtClean="0">
                <a:latin typeface="Arial" charset="0"/>
                <a:ea typeface="ＭＳ Ｐゴシック" charset="0"/>
                <a:cs typeface="ＭＳ Ｐゴシック" charset="0"/>
              </a:rPr>
              <a:t>Keep up the good work!</a:t>
            </a:r>
            <a:endParaRPr lang="en-US" sz="2000" i="1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18FAC6-82C8-3F45-8265-A94CB6B8E84B}" type="slidenum">
              <a:rPr lang="en-US" sz="1400">
                <a:solidFill>
                  <a:srgbClr val="000000"/>
                </a:solidFill>
              </a:rPr>
              <a:pPr/>
              <a:t>16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8864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Publications </a:t>
            </a:r>
            <a:r>
              <a:rPr lang="en-US" dirty="0" smtClean="0"/>
              <a:t>thus far in </a:t>
            </a:r>
            <a:r>
              <a:rPr lang="en-US" dirty="0" smtClean="0"/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71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18FAC6-82C8-3F45-8265-A94CB6B8E84B}" type="slidenum">
              <a:rPr lang="en-US" sz="1400">
                <a:solidFill>
                  <a:srgbClr val="000000"/>
                </a:solidFill>
              </a:rPr>
              <a:pPr/>
              <a:t>17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4" name="Picture 3" descr="a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48" y="0"/>
            <a:ext cx="5822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34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latin typeface="Arial" charset="0"/>
                <a:ea typeface="ＭＳ Ｐゴシック" charset="0"/>
                <a:cs typeface="ＭＳ Ｐゴシック" charset="0"/>
              </a:rPr>
              <a:t>Thanks!</a:t>
            </a:r>
            <a:endParaRPr lang="en-US" i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i="1" dirty="0" smtClean="0">
                <a:latin typeface="Arial" charset="0"/>
                <a:ea typeface="ＭＳ Ｐゴシック" charset="0"/>
                <a:cs typeface="ＭＳ Ｐゴシック" charset="0"/>
              </a:rPr>
              <a:t>Questions</a:t>
            </a:r>
            <a:r>
              <a:rPr lang="en-US" i="1" dirty="0" smtClean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  <a:p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i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i="1" dirty="0" smtClean="0">
                <a:latin typeface="Arial" charset="0"/>
                <a:ea typeface="ＭＳ Ｐゴシック" charset="0"/>
                <a:cs typeface="ＭＳ Ｐゴシック" charset="0"/>
              </a:rPr>
              <a:t>Please come to the party – rain or shine!!! </a:t>
            </a:r>
            <a:endParaRPr lang="en-US" i="1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18FAC6-82C8-3F45-8265-A94CB6B8E84B}" type="slidenum">
              <a:rPr lang="en-US" sz="1400">
                <a:solidFill>
                  <a:srgbClr val="000000"/>
                </a:solidFill>
              </a:rPr>
              <a:pPr/>
              <a:t>18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6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-242144" y="-90263"/>
            <a:ext cx="9648056" cy="11430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sz="2400" b="0" dirty="0"/>
              <a:t>Hall A Projected Experiment Schedule, updated </a:t>
            </a:r>
            <a:r>
              <a:rPr lang="en-US" sz="2400" b="0" dirty="0" smtClean="0"/>
              <a:t>1/2016</a:t>
            </a: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>Experiments in red represent PAC42 “high impact” </a:t>
            </a:r>
            <a:r>
              <a:rPr lang="en-US" sz="1800" b="0" dirty="0" smtClean="0">
                <a:solidFill>
                  <a:srgbClr val="FF0000"/>
                </a:solidFill>
                <a:latin typeface="Arial"/>
                <a:cs typeface="Arial"/>
              </a:rPr>
              <a:t>experiments</a:t>
            </a: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18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6732" y="1557348"/>
            <a:ext cx="8172450" cy="4775199"/>
          </a:xfrm>
        </p:spPr>
        <p:txBody>
          <a:bodyPr>
            <a:normAutofit/>
          </a:bodyPr>
          <a:lstStyle/>
          <a:p>
            <a:pPr marL="347280" indent="-34728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sz="3700" dirty="0">
              <a:ea typeface="+mn-ea"/>
              <a:cs typeface="+mn-cs"/>
            </a:endParaRPr>
          </a:p>
          <a:p>
            <a:pPr lvl="2" indent="-31255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ea typeface="+mn-ea"/>
            </a:endParaRPr>
          </a:p>
          <a:p>
            <a:pPr marL="830441" lvl="2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ea typeface="+mn-ea"/>
            </a:endParaRPr>
          </a:p>
        </p:txBody>
      </p:sp>
      <p:graphicFrame>
        <p:nvGraphicFramePr>
          <p:cNvPr id="38056" name="Group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464723"/>
              </p:ext>
            </p:extLst>
          </p:nvPr>
        </p:nvGraphicFramePr>
        <p:xfrm>
          <a:off x="827584" y="1041559"/>
          <a:ext cx="8255002" cy="4781607"/>
        </p:xfrm>
        <a:graphic>
          <a:graphicData uri="http://schemas.openxmlformats.org/drawingml/2006/table">
            <a:tbl>
              <a:tblPr>
                <a:effectLst>
                  <a:outerShdw blurRad="758825" dist="1409700" dir="5400000" sx="63000" sy="63000" algn="tl" rotWithShape="0">
                    <a:schemeClr val="accent1">
                      <a:alpha val="21000"/>
                    </a:schemeClr>
                  </a:outerShdw>
                </a:effectLst>
              </a:tblPr>
              <a:tblGrid>
                <a:gridCol w="1031875"/>
                <a:gridCol w="1018977"/>
                <a:gridCol w="1006078"/>
                <a:gridCol w="1047526"/>
                <a:gridCol w="1171006"/>
                <a:gridCol w="1133250"/>
                <a:gridCol w="969196"/>
                <a:gridCol w="877094"/>
              </a:tblGrid>
              <a:tr h="560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</a:tr>
              <a:tr h="725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  <a:tr h="7950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  <a:tr h="17685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group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 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800" i="1" kern="1200" dirty="0" err="1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e,e’p</a:t>
                      </a:r>
                      <a:r>
                        <a:rPr lang="tr-TR" sz="18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)*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group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9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800" i="1" kern="1200" dirty="0" err="1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e,e’p</a:t>
                      </a:r>
                      <a:r>
                        <a:rPr lang="tr-TR" sz="18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)*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TBD: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APEX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PREX12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CREX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</a:t>
                      </a:r>
                      <a:r>
                        <a:rPr kumimoji="0" lang="en-US" sz="19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  <a:r>
                        <a:rPr kumimoji="0" lang="en-US" sz="19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DVCSII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  <a:tr h="853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SBS Start?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5496" y="1557128"/>
            <a:ext cx="1008112" cy="747834"/>
          </a:xfrm>
          <a:prstGeom prst="rect">
            <a:avLst/>
          </a:prstGeom>
          <a:noFill/>
        </p:spPr>
        <p:txBody>
          <a:bodyPr wrap="square" lIns="115756" tIns="57881" rIns="115756" bIns="57881">
            <a:spAutoFit/>
          </a:bodyPr>
          <a:lstStyle/>
          <a:p>
            <a:pPr defTabSz="1157624">
              <a:defRPr/>
            </a:pPr>
            <a:r>
              <a:rPr lang="en-US" sz="2000" dirty="0" smtClean="0">
                <a:solidFill>
                  <a:srgbClr val="000000">
                    <a:lumMod val="75000"/>
                  </a:srgbClr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 CY</a:t>
            </a:r>
          </a:p>
          <a:p>
            <a:pPr defTabSz="1157624">
              <a:defRPr/>
            </a:pPr>
            <a:r>
              <a:rPr lang="en-US" sz="2000" dirty="0" smtClean="0">
                <a:solidFill>
                  <a:srgbClr val="000000">
                    <a:lumMod val="75000"/>
                  </a:srgbClr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2015</a:t>
            </a:r>
            <a:endParaRPr lang="en-US" sz="2000" dirty="0">
              <a:solidFill>
                <a:srgbClr val="000000">
                  <a:lumMod val="75000"/>
                </a:srgbClr>
              </a:solidFill>
              <a:latin typeface="Constantia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7932" name="TextBox 18"/>
          <p:cNvSpPr txBox="1">
            <a:spLocks noChangeArrowheads="1"/>
          </p:cNvSpPr>
          <p:nvPr/>
        </p:nvSpPr>
        <p:spPr bwMode="auto">
          <a:xfrm>
            <a:off x="107504" y="3528010"/>
            <a:ext cx="1080120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</a:t>
            </a:r>
          </a:p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2017</a:t>
            </a:r>
            <a:endParaRPr lang="en-US" sz="2000" dirty="0">
              <a:solidFill>
                <a:srgbClr val="00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7933" name="TextBox 19"/>
          <p:cNvSpPr txBox="1">
            <a:spLocks noChangeArrowheads="1"/>
          </p:cNvSpPr>
          <p:nvPr/>
        </p:nvSpPr>
        <p:spPr bwMode="auto">
          <a:xfrm>
            <a:off x="107504" y="2467381"/>
            <a:ext cx="1080120" cy="75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2016</a:t>
            </a:r>
            <a:endParaRPr lang="en-US" sz="2000" dirty="0">
              <a:solidFill>
                <a:srgbClr val="00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107504" y="5085454"/>
            <a:ext cx="2088232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</a:t>
            </a:r>
          </a:p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2018 </a:t>
            </a:r>
            <a:endParaRPr lang="en-US" sz="2000" dirty="0">
              <a:solidFill>
                <a:srgbClr val="FF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0100" y="1517849"/>
            <a:ext cx="99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X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9832" y="5981218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660066"/>
                </a:solidFill>
              </a:rPr>
              <a:t>*possible best effort</a:t>
            </a:r>
            <a:endParaRPr lang="en-US" sz="2000" i="1" dirty="0">
              <a:solidFill>
                <a:srgbClr val="66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0232" y="5949280"/>
            <a:ext cx="2483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  <a:latin typeface="Constantia"/>
                <a:cs typeface="Constantia"/>
              </a:rPr>
              <a:t>MOLLER, </a:t>
            </a:r>
            <a:r>
              <a:rPr lang="en-US" sz="2000" i="1" dirty="0" err="1" smtClean="0">
                <a:solidFill>
                  <a:srgbClr val="0000FF"/>
                </a:solidFill>
                <a:latin typeface="Constantia"/>
                <a:cs typeface="Constantia"/>
              </a:rPr>
              <a:t>SoLID</a:t>
            </a:r>
            <a:r>
              <a:rPr lang="en-US" sz="2000" i="1" dirty="0" smtClean="0">
                <a:solidFill>
                  <a:srgbClr val="0000FF"/>
                </a:solidFill>
                <a:latin typeface="Constantia"/>
                <a:cs typeface="Constantia"/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  <a:latin typeface="Constantia"/>
                <a:cs typeface="Constantia"/>
                <a:sym typeface="Wingdings"/>
              </a:rPr>
              <a:t></a:t>
            </a:r>
            <a:endParaRPr lang="en-US" sz="2000" i="1" dirty="0">
              <a:solidFill>
                <a:srgbClr val="0000FF"/>
              </a:solidFill>
              <a:latin typeface="Constantia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244581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536" y="138336"/>
            <a:ext cx="9144000" cy="914400"/>
          </a:xfrm>
        </p:spPr>
        <p:txBody>
          <a:bodyPr/>
          <a:lstStyle/>
          <a:p>
            <a:r>
              <a:rPr lang="en-US" sz="2800" b="0" dirty="0"/>
              <a:t>DVCS / </a:t>
            </a:r>
            <a:r>
              <a:rPr lang="en-US" sz="2800" b="0" dirty="0" err="1"/>
              <a:t>G</a:t>
            </a:r>
            <a:r>
              <a:rPr lang="en-US" sz="2800" b="0" baseline="-25000" dirty="0" err="1"/>
              <a:t>M</a:t>
            </a:r>
            <a:r>
              <a:rPr lang="en-US" sz="2800" b="0" baseline="30000" dirty="0" err="1"/>
              <a:t>p</a:t>
            </a:r>
            <a:r>
              <a:rPr lang="en-US" sz="2800" b="0" baseline="30000" dirty="0"/>
              <a:t> </a:t>
            </a:r>
            <a:r>
              <a:rPr lang="en-US" sz="2800" b="0" dirty="0" smtClean="0"/>
              <a:t>Experiments in the Hall now</a:t>
            </a:r>
            <a:r>
              <a:rPr lang="en-US" sz="2800" b="0" baseline="30000" dirty="0"/>
              <a:t/>
            </a:r>
            <a:br>
              <a:rPr lang="en-US" sz="2800" b="0" baseline="30000" dirty="0"/>
            </a:br>
            <a:endParaRPr lang="en-US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5112568" cy="5178425"/>
          </a:xfrm>
        </p:spPr>
        <p:txBody>
          <a:bodyPr/>
          <a:lstStyle/>
          <a:p>
            <a:pPr>
              <a:buFont typeface="Lucida Grande"/>
              <a:buChar char="-"/>
            </a:pPr>
            <a:r>
              <a:rPr lang="en-US" sz="1600" dirty="0" smtClean="0">
                <a:latin typeface="Arial"/>
                <a:cs typeface="Arial"/>
              </a:rPr>
              <a:t>Started up with the program Fall 2014</a:t>
            </a:r>
          </a:p>
          <a:p>
            <a:pPr>
              <a:buFont typeface="Lucida Grande"/>
              <a:buChar char="-"/>
            </a:pPr>
            <a:r>
              <a:rPr lang="en-US" sz="1600" dirty="0" smtClean="0">
                <a:latin typeface="Arial"/>
                <a:cs typeface="Arial"/>
              </a:rPr>
              <a:t>Started up again Spring 2015 with 20 </a:t>
            </a:r>
            <a:r>
              <a:rPr lang="en-US" sz="1600" dirty="0" err="1" smtClean="0">
                <a:latin typeface="Arial"/>
                <a:cs typeface="Arial"/>
              </a:rPr>
              <a:t>uAmp</a:t>
            </a:r>
            <a:r>
              <a:rPr lang="en-US" sz="1600" dirty="0" smtClean="0">
                <a:latin typeface="Arial"/>
                <a:cs typeface="Arial"/>
              </a:rPr>
              <a:t>, 11 </a:t>
            </a:r>
            <a:r>
              <a:rPr lang="en-US" sz="1600" dirty="0" err="1" smtClean="0">
                <a:latin typeface="Arial"/>
                <a:cs typeface="Arial"/>
              </a:rPr>
              <a:t>GeV</a:t>
            </a:r>
            <a:r>
              <a:rPr lang="en-US" sz="1600" dirty="0" smtClean="0">
                <a:latin typeface="Arial"/>
                <a:cs typeface="Arial"/>
              </a:rPr>
              <a:t> beam, resistive “SOS” quad on right arm</a:t>
            </a:r>
          </a:p>
          <a:p>
            <a:pPr>
              <a:buFont typeface="Lucida Grande"/>
              <a:buChar char="-"/>
            </a:pPr>
            <a:r>
              <a:rPr lang="en-US" sz="1600" dirty="0" smtClean="0">
                <a:latin typeface="Arial"/>
                <a:cs typeface="Arial"/>
              </a:rPr>
              <a:t>10 graduate students on site</a:t>
            </a:r>
          </a:p>
          <a:p>
            <a:pPr>
              <a:buFont typeface="Lucida Grande"/>
              <a:buChar char="-"/>
            </a:pPr>
            <a:r>
              <a:rPr lang="en-US" sz="1600" dirty="0" smtClean="0">
                <a:latin typeface="Arial"/>
                <a:cs typeface="Arial"/>
              </a:rPr>
              <a:t>Problems with HRS Q1-L limited momentum</a:t>
            </a:r>
          </a:p>
          <a:p>
            <a:pPr>
              <a:buFont typeface="Lucida Grande"/>
              <a:buChar char="-"/>
            </a:pPr>
            <a:r>
              <a:rPr lang="en-US" sz="1600" dirty="0">
                <a:latin typeface="Arial"/>
                <a:cs typeface="Arial"/>
              </a:rPr>
              <a:t>First Compton </a:t>
            </a:r>
            <a:r>
              <a:rPr lang="en-US" sz="1600" dirty="0" err="1">
                <a:latin typeface="Arial"/>
                <a:cs typeface="Arial"/>
              </a:rPr>
              <a:t>polarimetry</a:t>
            </a:r>
            <a:r>
              <a:rPr lang="en-US" sz="1600" dirty="0">
                <a:latin typeface="Arial"/>
                <a:cs typeface="Arial"/>
              </a:rPr>
              <a:t> accomplished in Spring 2016 </a:t>
            </a:r>
            <a:r>
              <a:rPr lang="en-US" sz="1600" dirty="0" smtClean="0">
                <a:latin typeface="Arial"/>
                <a:cs typeface="Arial"/>
              </a:rPr>
              <a:t>Run</a:t>
            </a:r>
          </a:p>
          <a:p>
            <a:pPr>
              <a:buFont typeface="Lucida Grande"/>
              <a:buChar char="-"/>
            </a:pPr>
            <a:r>
              <a:rPr lang="en-US" sz="1600" dirty="0" smtClean="0">
                <a:latin typeface="Arial"/>
                <a:cs typeface="Arial"/>
              </a:rPr>
              <a:t>New </a:t>
            </a:r>
            <a:r>
              <a:rPr lang="en-US" sz="1600" dirty="0">
                <a:latin typeface="Arial"/>
                <a:cs typeface="Arial"/>
              </a:rPr>
              <a:t>high field Moller commissioning in Spring 2016 </a:t>
            </a:r>
            <a:r>
              <a:rPr lang="en-US" sz="1600" dirty="0" smtClean="0">
                <a:latin typeface="Arial"/>
                <a:cs typeface="Arial"/>
              </a:rPr>
              <a:t>run</a:t>
            </a:r>
          </a:p>
          <a:p>
            <a:pPr>
              <a:buFont typeface="Lucida Grande"/>
              <a:buChar char="-"/>
            </a:pPr>
            <a:r>
              <a:rPr lang="en-US" sz="1600" dirty="0" smtClean="0">
                <a:latin typeface="Arial"/>
                <a:cs typeface="Arial"/>
              </a:rPr>
              <a:t>Arc beam energy measurement </a:t>
            </a:r>
            <a:r>
              <a:rPr lang="en-US" sz="1600" i="1" dirty="0" smtClean="0">
                <a:latin typeface="Arial"/>
                <a:cs typeface="Arial"/>
              </a:rPr>
              <a:t>– and spin dance</a:t>
            </a:r>
          </a:p>
          <a:p>
            <a:pPr>
              <a:buFont typeface="Lucida Grande"/>
              <a:buChar char="-"/>
            </a:pPr>
            <a:r>
              <a:rPr lang="en-US" sz="1600" dirty="0" smtClean="0">
                <a:latin typeface="Arial"/>
                <a:cs typeface="Arial"/>
              </a:rPr>
              <a:t>Additional parity </a:t>
            </a:r>
            <a:r>
              <a:rPr lang="en-US" sz="1600" dirty="0" err="1" smtClean="0">
                <a:latin typeface="Arial"/>
                <a:cs typeface="Arial"/>
              </a:rPr>
              <a:t>beamline</a:t>
            </a:r>
            <a:r>
              <a:rPr lang="en-US" sz="1600" dirty="0" smtClean="0">
                <a:latin typeface="Arial"/>
                <a:cs typeface="Arial"/>
              </a:rPr>
              <a:t> instrumentation</a:t>
            </a:r>
            <a:endParaRPr lang="en-US" sz="1600" dirty="0" smtClean="0">
              <a:latin typeface="Arial"/>
              <a:cs typeface="Arial"/>
            </a:endParaRPr>
          </a:p>
        </p:txBody>
      </p:sp>
      <p:pic>
        <p:nvPicPr>
          <p:cNvPr id="8" name="Picture 7" descr="C:\Users\folts\Desktop\IMG_194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1" b="44661"/>
          <a:stretch/>
        </p:blipFill>
        <p:spPr bwMode="auto">
          <a:xfrm>
            <a:off x="323528" y="4005064"/>
            <a:ext cx="4846434" cy="2376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C:\Users\folts\Desktop\IMG_19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84984"/>
            <a:ext cx="3312368" cy="3089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836712"/>
            <a:ext cx="3168352" cy="305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6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-36513" y="827420"/>
            <a:ext cx="5363203" cy="4270548"/>
            <a:chOff x="-31631" y="975267"/>
            <a:chExt cx="6241952" cy="4986797"/>
          </a:xfrm>
        </p:grpSpPr>
        <p:grpSp>
          <p:nvGrpSpPr>
            <p:cNvPr id="67" name="Group 66"/>
            <p:cNvGrpSpPr/>
            <p:nvPr/>
          </p:nvGrpSpPr>
          <p:grpSpPr>
            <a:xfrm>
              <a:off x="-31631" y="975267"/>
              <a:ext cx="6241952" cy="4986797"/>
              <a:chOff x="-31631" y="975267"/>
              <a:chExt cx="6241952" cy="4986797"/>
            </a:xfrm>
          </p:grpSpPr>
          <p:pic>
            <p:nvPicPr>
              <p:cNvPr id="69" name="Picture 2" descr="C:\Users\munoz\Desktop\c1.eps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1630" y="986117"/>
                <a:ext cx="6241951" cy="49759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0" name="Group 69"/>
              <p:cNvGrpSpPr/>
              <p:nvPr/>
            </p:nvGrpSpPr>
            <p:grpSpPr>
              <a:xfrm>
                <a:off x="-31631" y="975267"/>
                <a:ext cx="6234707" cy="4307307"/>
                <a:chOff x="-31631" y="975267"/>
                <a:chExt cx="6234707" cy="4307307"/>
              </a:xfrm>
            </p:grpSpPr>
            <p:sp>
              <p:nvSpPr>
                <p:cNvPr id="74" name="TextBox 73"/>
                <p:cNvSpPr txBox="1"/>
                <p:nvPr/>
              </p:nvSpPr>
              <p:spPr>
                <a:xfrm>
                  <a:off x="1691680" y="3002343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6.6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2051720" y="3002343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8.8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2267744" y="2999821"/>
                  <a:ext cx="56768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11 GeV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1763688" y="432548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6.6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2771800" y="4803123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8.8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3212232" y="4325489"/>
                  <a:ext cx="56768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11 GeV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3932312" y="4803123"/>
                  <a:ext cx="56768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11 GeV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2487402" y="4337564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8.8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1691680" y="3432764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2123356" y="342468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2267744" y="3424689"/>
                  <a:ext cx="57606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 days</a:t>
                  </a: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1770186" y="4601649"/>
                  <a:ext cx="673385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5 days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2467397" y="460164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3059832" y="460164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3419872" y="460164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2555776" y="5067130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2963626" y="5067130"/>
                  <a:ext cx="636265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16 days</a:t>
                  </a:r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3688457" y="5067130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4210116" y="5067130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20</a:t>
                  </a:r>
                </a:p>
              </p:txBody>
            </p:sp>
            <p:grpSp>
              <p:nvGrpSpPr>
                <p:cNvPr id="93" name="Group 92"/>
                <p:cNvGrpSpPr/>
                <p:nvPr/>
              </p:nvGrpSpPr>
              <p:grpSpPr>
                <a:xfrm>
                  <a:off x="-31631" y="975267"/>
                  <a:ext cx="6234707" cy="3841826"/>
                  <a:chOff x="-31631" y="975267"/>
                  <a:chExt cx="6234707" cy="3841826"/>
                </a:xfrm>
              </p:grpSpPr>
              <p:sp>
                <p:nvSpPr>
                  <p:cNvPr id="108" name="Rounded Rectangle 107"/>
                  <p:cNvSpPr/>
                  <p:nvPr/>
                </p:nvSpPr>
                <p:spPr>
                  <a:xfrm>
                    <a:off x="1691680" y="4325489"/>
                    <a:ext cx="2088232" cy="491604"/>
                  </a:xfrm>
                  <a:prstGeom prst="roundRect">
                    <a:avLst/>
                  </a:prstGeom>
                  <a:noFill/>
                  <a:ln>
                    <a:solidFill>
                      <a:srgbClr val="FF66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9" name="Rounded Rectangle 108"/>
                  <p:cNvSpPr/>
                  <p:nvPr/>
                </p:nvSpPr>
                <p:spPr>
                  <a:xfrm>
                    <a:off x="2106878" y="2930335"/>
                    <a:ext cx="592914" cy="864096"/>
                  </a:xfrm>
                  <a:prstGeom prst="roundRect">
                    <a:avLst/>
                  </a:prstGeom>
                  <a:noFill/>
                  <a:ln>
                    <a:solidFill>
                      <a:srgbClr val="FF66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0" name="TextBox 109"/>
                  <p:cNvSpPr txBox="1"/>
                  <p:nvPr/>
                </p:nvSpPr>
                <p:spPr>
                  <a:xfrm>
                    <a:off x="-31631" y="975267"/>
                    <a:ext cx="6234707" cy="4312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b="1" dirty="0" smtClean="0">
                        <a:solidFill>
                          <a:srgbClr val="F79646">
                            <a:lumMod val="75000"/>
                          </a:srgbClr>
                        </a:solidFill>
                        <a:latin typeface="Calibri"/>
                        <a:ea typeface="+mn-ea"/>
                        <a:cs typeface="+mn-cs"/>
                      </a:rPr>
                      <a:t>Original projections for 10 calendar weeks in Spring’16</a:t>
                    </a:r>
                    <a:endParaRPr lang="en-US" sz="1800" b="1" dirty="0">
                      <a:solidFill>
                        <a:srgbClr val="F79646">
                          <a:lumMod val="75000"/>
                        </a:srgbClr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4" name="Group 93"/>
                <p:cNvGrpSpPr/>
                <p:nvPr/>
              </p:nvGrpSpPr>
              <p:grpSpPr>
                <a:xfrm>
                  <a:off x="899592" y="2930335"/>
                  <a:ext cx="1152128" cy="864096"/>
                  <a:chOff x="899592" y="2930335"/>
                  <a:chExt cx="1152128" cy="864096"/>
                </a:xfrm>
              </p:grpSpPr>
              <p:sp>
                <p:nvSpPr>
                  <p:cNvPr id="106" name="Oval 105"/>
                  <p:cNvSpPr/>
                  <p:nvPr/>
                </p:nvSpPr>
                <p:spPr>
                  <a:xfrm>
                    <a:off x="1691680" y="2930335"/>
                    <a:ext cx="360040" cy="864096"/>
                  </a:xfrm>
                  <a:prstGeom prst="ellipse">
                    <a:avLst/>
                  </a:prstGeom>
                  <a:noFill/>
                  <a:ln>
                    <a:solidFill>
                      <a:srgbClr val="1AA90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7" name="TextBox 106"/>
                  <p:cNvSpPr txBox="1"/>
                  <p:nvPr/>
                </p:nvSpPr>
                <p:spPr>
                  <a:xfrm>
                    <a:off x="899592" y="3107543"/>
                    <a:ext cx="83600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b="1" dirty="0" smtClean="0">
                        <a:solidFill>
                          <a:srgbClr val="199E12"/>
                        </a:solidFill>
                        <a:latin typeface="Calibri"/>
                        <a:ea typeface="+mn-ea"/>
                        <a:cs typeface="+mn-cs"/>
                      </a:rPr>
                      <a:t>Fall’14</a:t>
                    </a:r>
                    <a:endParaRPr lang="en-US" sz="1800" b="1" dirty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5" name="TextBox 94"/>
                <p:cNvSpPr txBox="1"/>
                <p:nvPr/>
              </p:nvSpPr>
              <p:spPr>
                <a:xfrm>
                  <a:off x="1644496" y="3004158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1728303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2398753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3069204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3404429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2566366" y="4769945"/>
                  <a:ext cx="23211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>
                  <a:off x="2901591" y="4769945"/>
                  <a:ext cx="23211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TextBox 101"/>
                <p:cNvSpPr txBox="1"/>
                <p:nvPr/>
              </p:nvSpPr>
              <p:spPr>
                <a:xfrm>
                  <a:off x="3655848" y="4769945"/>
                  <a:ext cx="25532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4158686" y="4769945"/>
                  <a:ext cx="25532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2089809" y="3004158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TextBox 104"/>
                <p:cNvSpPr txBox="1"/>
                <p:nvPr/>
              </p:nvSpPr>
              <p:spPr>
                <a:xfrm>
                  <a:off x="2314947" y="3004158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8" name="Rounded Rectangle 67"/>
            <p:cNvSpPr/>
            <p:nvPr/>
          </p:nvSpPr>
          <p:spPr>
            <a:xfrm>
              <a:off x="3640637" y="4865259"/>
              <a:ext cx="355299" cy="417315"/>
            </a:xfrm>
            <a:prstGeom prst="roundRect">
              <a:avLst/>
            </a:prstGeom>
            <a:noFill/>
            <a:ln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7" name="Picture 26" descr="gmp_qsq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743200"/>
            <a:ext cx="4648200" cy="36456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152400"/>
            <a:ext cx="8686800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 smtClean="0"/>
              <a:t>DVCS-I and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M</a:t>
            </a:r>
            <a:r>
              <a:rPr lang="en-US" baseline="30000" dirty="0" err="1" smtClean="0"/>
              <a:t>p</a:t>
            </a:r>
            <a:r>
              <a:rPr lang="en-US" dirty="0" smtClean="0"/>
              <a:t>: Concurrent Experiments in </a:t>
            </a:r>
            <a:r>
              <a:rPr lang="en-US" dirty="0"/>
              <a:t>Hall A at 11 </a:t>
            </a:r>
            <a:r>
              <a:rPr lang="en-US" dirty="0" err="1"/>
              <a:t>GeV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64088" y="894199"/>
            <a:ext cx="3627512" cy="22467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400" b="1" i="1" dirty="0"/>
              <a:t>High impact experiment for 3D nucleon imaging </a:t>
            </a:r>
          </a:p>
          <a:p>
            <a:pPr lvl="1"/>
            <a:r>
              <a:rPr lang="en-US" sz="1400" dirty="0"/>
              <a:t>Deeply Virtual Compton Scattering (DVCS) provides access to Generalized Parton Distributions (GPDs)</a:t>
            </a:r>
          </a:p>
          <a:p>
            <a:pPr lvl="0"/>
            <a:r>
              <a:rPr lang="en-US" sz="1400" b="1" i="1" dirty="0"/>
              <a:t>Will provide highest available Q</a:t>
            </a:r>
            <a:r>
              <a:rPr lang="en-US" sz="1400" b="1" i="1" baseline="30000" dirty="0"/>
              <a:t>2 </a:t>
            </a:r>
            <a:r>
              <a:rPr lang="en-US" sz="1400" b="1" i="1" dirty="0"/>
              <a:t>measurement of the DVCS cross section</a:t>
            </a:r>
          </a:p>
          <a:p>
            <a:pPr lvl="1"/>
            <a:r>
              <a:rPr lang="en-US" sz="1400" dirty="0"/>
              <a:t>Demonstration of scaling </a:t>
            </a:r>
            <a:r>
              <a:rPr lang="en-US" sz="1400" dirty="0" smtClean="0"/>
              <a:t>critical to full </a:t>
            </a:r>
            <a:r>
              <a:rPr lang="en-US" sz="1400" dirty="0" err="1" smtClean="0"/>
              <a:t>JLab</a:t>
            </a:r>
            <a:r>
              <a:rPr lang="en-US" sz="1400" dirty="0" smtClean="0"/>
              <a:t> </a:t>
            </a:r>
            <a:r>
              <a:rPr lang="en-US" sz="1400" dirty="0"/>
              <a:t>12 </a:t>
            </a:r>
            <a:r>
              <a:rPr lang="en-US" sz="1400" dirty="0" err="1"/>
              <a:t>GeV</a:t>
            </a:r>
            <a:r>
              <a:rPr lang="en-US" sz="1400" dirty="0"/>
              <a:t> GPD </a:t>
            </a:r>
            <a:r>
              <a:rPr lang="en-US" sz="1400" dirty="0" smtClean="0"/>
              <a:t>program</a:t>
            </a:r>
            <a:endParaRPr lang="en-US" sz="1400" dirty="0"/>
          </a:p>
        </p:txBody>
      </p:sp>
      <p:sp>
        <p:nvSpPr>
          <p:cNvPr id="28" name="Oval 27"/>
          <p:cNvSpPr/>
          <p:nvPr/>
        </p:nvSpPr>
        <p:spPr bwMode="auto">
          <a:xfrm>
            <a:off x="6705600" y="4038600"/>
            <a:ext cx="242664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248400" y="4038600"/>
            <a:ext cx="152400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6400800" y="4038600"/>
            <a:ext cx="152400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7086600" y="4038600"/>
            <a:ext cx="293712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1383159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3300"/>
                </a:solidFill>
              </a:rPr>
              <a:t>DVCS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53400" y="32766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3300"/>
                </a:solidFill>
              </a:rPr>
              <a:t>G</a:t>
            </a:r>
            <a:r>
              <a:rPr lang="en-US" baseline="-25000" dirty="0" err="1" smtClean="0">
                <a:solidFill>
                  <a:srgbClr val="FF3300"/>
                </a:solidFill>
              </a:rPr>
              <a:t>M</a:t>
            </a:r>
            <a:r>
              <a:rPr lang="en-US" baseline="30000" dirty="0" err="1" smtClean="0">
                <a:solidFill>
                  <a:srgbClr val="FF3300"/>
                </a:solidFill>
              </a:rPr>
              <a:t>p</a:t>
            </a:r>
            <a:endParaRPr lang="en-US" baseline="30000" dirty="0">
              <a:solidFill>
                <a:srgbClr val="FF33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69976" y="5139769"/>
            <a:ext cx="3206080" cy="11695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400" b="1" i="1" dirty="0"/>
              <a:t>High </a:t>
            </a:r>
            <a:r>
              <a:rPr lang="en-US" sz="1400" b="1" i="1" dirty="0" smtClean="0"/>
              <a:t>Q</a:t>
            </a:r>
            <a:r>
              <a:rPr lang="en-US" sz="1400" b="1" i="1" baseline="30000" dirty="0" smtClean="0"/>
              <a:t>2 </a:t>
            </a:r>
            <a:r>
              <a:rPr lang="en-US" sz="1400" b="1" i="1" dirty="0" smtClean="0"/>
              <a:t>Form Factors</a:t>
            </a:r>
            <a:endParaRPr lang="en-US" sz="1400" b="1" i="1" baseline="30000" dirty="0"/>
          </a:p>
          <a:p>
            <a:pPr lvl="1"/>
            <a:r>
              <a:rPr lang="en-US" sz="1400" dirty="0" smtClean="0"/>
              <a:t>Reducing </a:t>
            </a:r>
            <a:r>
              <a:rPr lang="en-US" sz="1400" dirty="0" err="1"/>
              <a:t>G</a:t>
            </a:r>
            <a:r>
              <a:rPr lang="en-US" sz="1400" baseline="-25000" dirty="0" err="1"/>
              <a:t>M</a:t>
            </a:r>
            <a:r>
              <a:rPr lang="en-US" sz="1400" baseline="30000" dirty="0" err="1"/>
              <a:t>p</a:t>
            </a:r>
            <a:r>
              <a:rPr lang="en-US" sz="1400" dirty="0"/>
              <a:t> </a:t>
            </a:r>
            <a:r>
              <a:rPr lang="en-US" sz="1400" dirty="0" smtClean="0"/>
              <a:t>uncertainties will enable Super </a:t>
            </a:r>
            <a:r>
              <a:rPr lang="en-US" sz="1400" dirty="0" err="1" smtClean="0"/>
              <a:t>BigBite</a:t>
            </a:r>
            <a:r>
              <a:rPr lang="en-US" sz="1400" dirty="0" smtClean="0"/>
              <a:t> high impact program of Form Factor Measurements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5013176"/>
            <a:ext cx="144016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8000"/>
                </a:solidFill>
              </a:rPr>
              <a:t>See talks from M. </a:t>
            </a:r>
            <a:r>
              <a:rPr lang="en-US" sz="1600" i="1" dirty="0" err="1" smtClean="0">
                <a:solidFill>
                  <a:srgbClr val="008000"/>
                </a:solidFill>
              </a:rPr>
              <a:t>Dlamini</a:t>
            </a:r>
            <a:r>
              <a:rPr lang="en-US" sz="1600" i="1" dirty="0" smtClean="0">
                <a:solidFill>
                  <a:srgbClr val="008000"/>
                </a:solidFill>
              </a:rPr>
              <a:t>, K. Park (DVCS), L. </a:t>
            </a:r>
            <a:r>
              <a:rPr lang="en-US" sz="1600" i="1" dirty="0" err="1" smtClean="0">
                <a:solidFill>
                  <a:srgbClr val="008000"/>
                </a:solidFill>
              </a:rPr>
              <a:t>Ou</a:t>
            </a:r>
            <a:r>
              <a:rPr lang="en-US" sz="1600" i="1" dirty="0" smtClean="0">
                <a:solidFill>
                  <a:srgbClr val="008000"/>
                </a:solidFill>
              </a:rPr>
              <a:t> (</a:t>
            </a:r>
            <a:r>
              <a:rPr lang="en-US" sz="1600" i="1" dirty="0" err="1" smtClean="0">
                <a:solidFill>
                  <a:srgbClr val="008000"/>
                </a:solidFill>
              </a:rPr>
              <a:t>GMp</a:t>
            </a:r>
            <a:r>
              <a:rPr lang="en-US" sz="1600" i="1" dirty="0" smtClean="0">
                <a:solidFill>
                  <a:srgbClr val="008000"/>
                </a:solidFill>
              </a:rPr>
              <a:t>)  </a:t>
            </a:r>
            <a:endParaRPr lang="en-US" sz="1600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011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12576" y="886792"/>
            <a:ext cx="9505056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800" dirty="0" smtClean="0"/>
              <a:t>SOS quad functioned well on HRS-R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smtClean="0"/>
              <a:t>Multiple optics studies, data obtained by </a:t>
            </a:r>
            <a:r>
              <a:rPr lang="en-US" sz="1800" dirty="0" err="1" smtClean="0"/>
              <a:t>GMp</a:t>
            </a:r>
            <a:r>
              <a:rPr lang="en-US" sz="1800" dirty="0" smtClean="0"/>
              <a:t>/DVCS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/>
              <a:t>HRS-L new SOS twin due at lab this July 2016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smtClean="0"/>
              <a:t>Install this summer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smtClean="0"/>
              <a:t>Will permanently replace superconducting quads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/>
              <a:t>Mounts to allow forward/backward movement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/>
              <a:t>Power, water upgrades to Hall underway this Summer 2016</a:t>
            </a:r>
          </a:p>
          <a:p>
            <a:pPr marL="914400" lvl="2" indent="0" eaLnBrk="1" hangingPunct="1">
              <a:buNone/>
            </a:pPr>
            <a:r>
              <a:rPr lang="en-US" sz="1800" dirty="0" smtClean="0"/>
              <a:t>	- </a:t>
            </a:r>
            <a:r>
              <a:rPr lang="en-US" sz="1800" dirty="0" smtClean="0"/>
              <a:t>useful</a:t>
            </a:r>
            <a:r>
              <a:rPr lang="en-US" sz="1800" dirty="0" smtClean="0"/>
              <a:t> </a:t>
            </a:r>
            <a:r>
              <a:rPr lang="en-US" sz="1800" dirty="0" smtClean="0"/>
              <a:t>also for septum experiments, SBS, MOLLER</a:t>
            </a:r>
          </a:p>
          <a:p>
            <a:pPr lvl="3" eaLnBrk="1" hangingPunct="1">
              <a:buFont typeface="Lucida Grande"/>
              <a:buChar char="-"/>
            </a:pPr>
            <a:endParaRPr lang="en-US" sz="20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/>
          </a:p>
          <a:p>
            <a:pPr lvl="2" eaLnBrk="1" hangingPunct="1">
              <a:buFont typeface="Arial"/>
              <a:buChar char="•"/>
            </a:pPr>
            <a:endParaRPr lang="en-US" sz="2000" dirty="0" smtClean="0"/>
          </a:p>
          <a:p>
            <a:pPr marL="914400" lvl="2" indent="0" eaLnBrk="1" hangingPunct="1">
              <a:buNone/>
            </a:pP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4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4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818927" y="-99392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“New” Resistive Q1 Magnets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560" y="3629496"/>
            <a:ext cx="3481569" cy="260781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3645024"/>
            <a:ext cx="3528392" cy="26462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717" y="3645024"/>
            <a:ext cx="355239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4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 descr="Snapshot 2013-12-07 14-52-4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15416"/>
            <a:ext cx="906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3979D6F-22AB-5F40-8FE4-703C6CB74932}" type="slidenum">
              <a:rPr lang="en-US" sz="1400"/>
              <a:pPr/>
              <a:t>6</a:t>
            </a:fld>
            <a:endParaRPr lang="en-US" sz="1400"/>
          </a:p>
        </p:txBody>
      </p:sp>
      <p:sp>
        <p:nvSpPr>
          <p:cNvPr id="20484" name="TextBox 14"/>
          <p:cNvSpPr txBox="1">
            <a:spLocks noChangeArrowheads="1"/>
          </p:cNvSpPr>
          <p:nvPr/>
        </p:nvSpPr>
        <p:spPr bwMode="auto">
          <a:xfrm>
            <a:off x="4067944" y="1279788"/>
            <a:ext cx="2880320" cy="470898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 smtClean="0"/>
              <a:t>A lot of Hall A ERRs this year!!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solidFill>
                  <a:srgbClr val="FF0000"/>
                </a:solidFill>
              </a:rPr>
              <a:t>Base equipment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solidFill>
                  <a:srgbClr val="FF0000"/>
                </a:solidFill>
              </a:rPr>
              <a:t>DVCS/</a:t>
            </a:r>
            <a:r>
              <a:rPr lang="en-US" sz="2000" dirty="0" err="1" smtClean="0">
                <a:solidFill>
                  <a:srgbClr val="FF0000"/>
                </a:solidFill>
              </a:rPr>
              <a:t>GMp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aseline="30000" dirty="0" smtClean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H – OK to schedule, ~one more review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APEX </a:t>
            </a:r>
            <a:r>
              <a:rPr lang="en-US" sz="2000" dirty="0">
                <a:solidFill>
                  <a:srgbClr val="FF0000"/>
                </a:solidFill>
              </a:rPr>
              <a:t>– OK to schedule, </a:t>
            </a:r>
            <a:r>
              <a:rPr lang="en-US" sz="2000" dirty="0" smtClean="0">
                <a:solidFill>
                  <a:srgbClr val="FF0000"/>
                </a:solidFill>
              </a:rPr>
              <a:t>~one </a:t>
            </a:r>
            <a:r>
              <a:rPr lang="en-US" sz="2000" dirty="0">
                <a:solidFill>
                  <a:srgbClr val="FF0000"/>
                </a:solidFill>
              </a:rPr>
              <a:t>more </a:t>
            </a:r>
            <a:r>
              <a:rPr lang="en-US" sz="2000" dirty="0" smtClean="0">
                <a:solidFill>
                  <a:srgbClr val="FF0000"/>
                </a:solidFill>
              </a:rPr>
              <a:t>review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PREX2/CREX – not yet OK to schedule, requires at least one more review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>
                <a:solidFill>
                  <a:srgbClr val="FF0000"/>
                </a:solidFill>
              </a:rPr>
              <a:t>Ar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e,e’p</a:t>
            </a:r>
            <a:r>
              <a:rPr lang="en-US" sz="2000" dirty="0">
                <a:solidFill>
                  <a:srgbClr val="FF0000"/>
                </a:solidFill>
              </a:rPr>
              <a:t>) - July </a:t>
            </a:r>
            <a:r>
              <a:rPr lang="en-US" sz="2000" dirty="0" smtClean="0">
                <a:solidFill>
                  <a:srgbClr val="FF0000"/>
                </a:solidFill>
              </a:rPr>
              <a:t>21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485" name="TextBox 15"/>
          <p:cNvSpPr txBox="1">
            <a:spLocks noChangeArrowheads="1"/>
          </p:cNvSpPr>
          <p:nvPr/>
        </p:nvSpPr>
        <p:spPr bwMode="auto">
          <a:xfrm>
            <a:off x="755576" y="6165304"/>
            <a:ext cx="883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http://</a:t>
            </a:r>
            <a:r>
              <a:rPr lang="en-US" sz="1800" dirty="0" err="1"/>
              <a:t>www.jlab.org</a:t>
            </a:r>
            <a:r>
              <a:rPr lang="en-US" sz="1800" dirty="0"/>
              <a:t>/</a:t>
            </a:r>
            <a:r>
              <a:rPr lang="en-US" sz="1800" dirty="0" err="1"/>
              <a:t>div_dept</a:t>
            </a:r>
            <a:r>
              <a:rPr lang="en-US" sz="1800" dirty="0"/>
              <a:t>/</a:t>
            </a:r>
            <a:r>
              <a:rPr lang="en-US" sz="1800" dirty="0" err="1"/>
              <a:t>physics_division</a:t>
            </a:r>
            <a:r>
              <a:rPr lang="en-US" sz="1800" dirty="0"/>
              <a:t>/experiments/</a:t>
            </a:r>
            <a:r>
              <a:rPr lang="en-US" sz="1800" dirty="0" err="1"/>
              <a:t>scheduling.html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5432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1475656" y="116632"/>
            <a:ext cx="53198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latin typeface="Arial"/>
                <a:cs typeface="Arial"/>
              </a:rPr>
              <a:t>Tritium Experiment Preparations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836712"/>
            <a:ext cx="4320480" cy="6986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Four experiments approved by PAC 42, 2 PAC 40 “high impact” </a:t>
            </a:r>
          </a:p>
          <a:p>
            <a:pPr lvl="1"/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Successful target safety/design review September </a:t>
            </a:r>
            <a:r>
              <a:rPr lang="en-US" sz="2000" dirty="0" smtClean="0"/>
              <a:t>2015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Successful ERR March 2016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BigBite</a:t>
            </a:r>
            <a:r>
              <a:rPr lang="en-US" sz="2000" dirty="0"/>
              <a:t> no longer planned for </a:t>
            </a:r>
            <a:r>
              <a:rPr lang="en-US" sz="2000" dirty="0" smtClean="0"/>
              <a:t>use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Installation currently underway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Vent system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Power, water upgrades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Target engineering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Target installation platform</a:t>
            </a:r>
          </a:p>
          <a:p>
            <a:pPr marL="800100" lvl="1" indent="-342900">
              <a:buFont typeface="Lucida Grande"/>
              <a:buChar char="-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11 graduate students on site</a:t>
            </a:r>
          </a:p>
          <a:p>
            <a:pPr marL="800100" lvl="1" indent="-342900">
              <a:buFont typeface="Lucida Grande"/>
              <a:buChar char="-"/>
            </a:pPr>
            <a:endParaRPr lang="en-US" sz="2000" dirty="0"/>
          </a:p>
          <a:p>
            <a:pPr lvl="1"/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lvl="1"/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</p:txBody>
      </p:sp>
      <p:pic>
        <p:nvPicPr>
          <p:cNvPr id="4" name="Picture 3" descr="IMG_03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641" y="2060848"/>
            <a:ext cx="3611893" cy="2708920"/>
          </a:xfrm>
          <a:prstGeom prst="rect">
            <a:avLst/>
          </a:prstGeom>
        </p:spPr>
      </p:pic>
      <p:pic>
        <p:nvPicPr>
          <p:cNvPr id="3" name="Picture 2" descr="IMG_039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05064"/>
            <a:ext cx="3299859" cy="2474894"/>
          </a:xfrm>
          <a:prstGeom prst="rect">
            <a:avLst/>
          </a:prstGeom>
        </p:spPr>
      </p:pic>
      <p:pic>
        <p:nvPicPr>
          <p:cNvPr id="18439" name="Picture 11" descr="C:\Documents and Settings\b22803\Desktop\target cell_pho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3240360" cy="189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759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171400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Beyond </a:t>
            </a:r>
            <a:r>
              <a:rPr lang="en-US" sz="2800" b="0" baseline="30000" dirty="0" smtClean="0"/>
              <a:t>3</a:t>
            </a:r>
            <a:r>
              <a:rPr lang="en-US" sz="2800" b="0" dirty="0" smtClean="0"/>
              <a:t>H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4500907" y="1916832"/>
            <a:ext cx="4668011" cy="3501008"/>
          </a:xfrm>
          <a:prstGeom prst="rect">
            <a:avLst/>
          </a:prstGeom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756592" y="814784"/>
            <a:ext cx="10513168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600" dirty="0">
                <a:latin typeface="Constantia"/>
                <a:cs typeface="Constantia"/>
              </a:rPr>
              <a:t>Polarized </a:t>
            </a:r>
            <a:r>
              <a:rPr lang="en-US" sz="1600" baseline="30000" dirty="0">
                <a:latin typeface="Constantia"/>
                <a:cs typeface="Constantia"/>
              </a:rPr>
              <a:t>3</a:t>
            </a:r>
            <a:r>
              <a:rPr lang="en-US" sz="1600" dirty="0">
                <a:latin typeface="Constantia"/>
                <a:cs typeface="Constantia"/>
              </a:rPr>
              <a:t>He target improvements and continued development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>
                <a:latin typeface="Constantia"/>
                <a:cs typeface="Constantia"/>
              </a:rPr>
              <a:t>Convection, new lasers, metal windows, </a:t>
            </a:r>
            <a:r>
              <a:rPr lang="en-US" sz="1600" dirty="0" smtClean="0">
                <a:latin typeface="Constantia"/>
                <a:cs typeface="Constantia"/>
              </a:rPr>
              <a:t>…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Phase I upgrade of existing target – implementable in either Hall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Phase II (SBS </a:t>
            </a:r>
            <a:r>
              <a:rPr lang="en-US" sz="1600" dirty="0" err="1" smtClean="0">
                <a:latin typeface="Constantia"/>
                <a:cs typeface="Constantia"/>
              </a:rPr>
              <a:t>GEn</a:t>
            </a:r>
            <a:r>
              <a:rPr lang="en-US" sz="1600" dirty="0" smtClean="0">
                <a:latin typeface="Constantia"/>
                <a:cs typeface="Constantia"/>
              </a:rPr>
              <a:t> type) </a:t>
            </a:r>
            <a:r>
              <a:rPr lang="en-US" sz="1600" dirty="0">
                <a:latin typeface="Constantia"/>
                <a:cs typeface="Constantia"/>
              </a:rPr>
              <a:t>d</a:t>
            </a:r>
            <a:r>
              <a:rPr lang="en-US" sz="1600" dirty="0" smtClean="0">
                <a:latin typeface="Constantia"/>
                <a:cs typeface="Constantia"/>
              </a:rPr>
              <a:t>esign report draft in January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Expect to freeze design this Summer</a:t>
            </a:r>
          </a:p>
          <a:p>
            <a:pPr lvl="2" eaLnBrk="1" hangingPunct="1">
              <a:buFont typeface="Arial"/>
              <a:buChar char="•"/>
            </a:pPr>
            <a:r>
              <a:rPr lang="en-US" sz="1600" dirty="0" smtClean="0">
                <a:latin typeface="Constantia"/>
                <a:cs typeface="Constantia"/>
              </a:rPr>
              <a:t>PREX/CREX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err="1" smtClean="0">
                <a:latin typeface="Constantia"/>
                <a:cs typeface="Constantia"/>
              </a:rPr>
              <a:t>Pb</a:t>
            </a:r>
            <a:r>
              <a:rPr lang="en-US" sz="1600" dirty="0" smtClean="0">
                <a:latin typeface="Constantia"/>
                <a:cs typeface="Constantia"/>
              </a:rPr>
              <a:t> and diamond targets, new coils purchased (and here at lab)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i="1" dirty="0" smtClean="0">
                <a:solidFill>
                  <a:srgbClr val="660066"/>
                </a:solidFill>
                <a:latin typeface="Constantia"/>
                <a:cs typeface="Constantia"/>
              </a:rPr>
              <a:t>Combined </a:t>
            </a:r>
            <a:r>
              <a:rPr lang="en-US" sz="1600" dirty="0" smtClean="0">
                <a:latin typeface="Constantia"/>
                <a:cs typeface="Constantia"/>
              </a:rPr>
              <a:t>target chamber, shielding designs underway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Computation fluid dynamics for target design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err="1" smtClean="0">
                <a:latin typeface="Constantia"/>
                <a:cs typeface="Constantia"/>
              </a:rPr>
              <a:t>Beamline</a:t>
            </a:r>
            <a:r>
              <a:rPr lang="en-US" sz="1600" dirty="0" smtClean="0">
                <a:latin typeface="Constantia"/>
                <a:cs typeface="Constantia"/>
              </a:rPr>
              <a:t> upgrades </a:t>
            </a:r>
          </a:p>
          <a:p>
            <a:pPr lvl="5">
              <a:buFont typeface="Arial"/>
              <a:buChar char="•"/>
            </a:pPr>
            <a:r>
              <a:rPr lang="en-US" sz="1600" dirty="0" smtClean="0">
                <a:latin typeface="Constantia"/>
                <a:cs typeface="Constantia"/>
              </a:rPr>
              <a:t>Second </a:t>
            </a:r>
            <a:r>
              <a:rPr lang="en-US" sz="1600" dirty="0" err="1" smtClean="0">
                <a:latin typeface="Constantia"/>
                <a:cs typeface="Constantia"/>
              </a:rPr>
              <a:t>x,y,Q</a:t>
            </a:r>
            <a:r>
              <a:rPr lang="en-US" sz="1600" dirty="0" smtClean="0">
                <a:latin typeface="Constantia"/>
                <a:cs typeface="Constantia"/>
              </a:rPr>
              <a:t> girder (from Hall C), new “</a:t>
            </a:r>
            <a:r>
              <a:rPr lang="en-US" sz="1600" dirty="0" err="1" smtClean="0">
                <a:latin typeface="Constantia"/>
                <a:cs typeface="Constantia"/>
              </a:rPr>
              <a:t>Musson</a:t>
            </a:r>
            <a:r>
              <a:rPr lang="en-US" sz="1600" dirty="0" smtClean="0">
                <a:latin typeface="Constantia"/>
                <a:cs typeface="Constantia"/>
              </a:rPr>
              <a:t>” cavity electronics, Hall C halo </a:t>
            </a:r>
          </a:p>
          <a:p>
            <a:pPr marL="2286000" lvl="5" indent="0">
              <a:buNone/>
            </a:pPr>
            <a:r>
              <a:rPr lang="en-US" sz="1600" dirty="0" smtClean="0">
                <a:latin typeface="Constantia"/>
                <a:cs typeface="Constantia"/>
              </a:rPr>
              <a:t>monitor installed in A, </a:t>
            </a:r>
            <a:r>
              <a:rPr lang="en-US" sz="1600" dirty="0" err="1" smtClean="0">
                <a:latin typeface="Constantia"/>
                <a:cs typeface="Constantia"/>
              </a:rPr>
              <a:t>lumi</a:t>
            </a:r>
            <a:r>
              <a:rPr lang="en-US" sz="1600" dirty="0" smtClean="0">
                <a:latin typeface="Constantia"/>
                <a:cs typeface="Constantia"/>
              </a:rPr>
              <a:t> monitors installed and first pass tests started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err="1" smtClean="0">
                <a:latin typeface="Constantia"/>
                <a:cs typeface="Constantia"/>
              </a:rPr>
              <a:t>Polarimetry</a:t>
            </a:r>
            <a:r>
              <a:rPr lang="en-US" sz="1600" dirty="0" smtClean="0">
                <a:latin typeface="Constantia"/>
                <a:cs typeface="Constantia"/>
              </a:rPr>
              <a:t> </a:t>
            </a:r>
          </a:p>
          <a:p>
            <a:pPr lvl="2" eaLnBrk="1" hangingPunct="1">
              <a:buFont typeface="Arial"/>
              <a:buChar char="•"/>
            </a:pPr>
            <a:r>
              <a:rPr lang="en-US" sz="1600" dirty="0" smtClean="0">
                <a:latin typeface="Constantia"/>
                <a:cs typeface="Constantia"/>
              </a:rPr>
              <a:t>APEX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New </a:t>
            </a:r>
            <a:r>
              <a:rPr lang="en-US" sz="1600" dirty="0">
                <a:latin typeface="Constantia"/>
                <a:cs typeface="Constantia"/>
              </a:rPr>
              <a:t>septum magnet </a:t>
            </a:r>
            <a:r>
              <a:rPr lang="en-US" sz="1600" dirty="0" smtClean="0">
                <a:latin typeface="Constantia"/>
                <a:cs typeface="Constantia"/>
              </a:rPr>
              <a:t>purchased by collaboration now in test lab, added fittings and </a:t>
            </a:r>
          </a:p>
          <a:p>
            <a:pPr marL="1828800" lvl="4" indent="0" eaLnBrk="1" hangingPunct="1">
              <a:buNone/>
            </a:pPr>
            <a:r>
              <a:rPr lang="en-US" sz="1600" dirty="0">
                <a:latin typeface="Constantia"/>
                <a:cs typeface="Constantia"/>
              </a:rPr>
              <a:t> </a:t>
            </a:r>
            <a:r>
              <a:rPr lang="en-US" sz="1600" dirty="0" smtClean="0">
                <a:latin typeface="Constantia"/>
                <a:cs typeface="Constantia"/>
              </a:rPr>
              <a:t>    manifold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Computation </a:t>
            </a:r>
            <a:r>
              <a:rPr lang="en-US" sz="1600" dirty="0">
                <a:latin typeface="Constantia"/>
                <a:cs typeface="Constantia"/>
              </a:rPr>
              <a:t>fluid dynamics for target design</a:t>
            </a:r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6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04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2768" y="146304"/>
            <a:ext cx="67436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PREX2/CREX Hall Configuration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61" y="968187"/>
            <a:ext cx="8427957" cy="527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4506" y="1733907"/>
            <a:ext cx="2063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Scattering Chamber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2212" y="2097741"/>
            <a:ext cx="1691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Collimator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7906" y="2535287"/>
            <a:ext cx="1348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Septum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2212" y="5042647"/>
            <a:ext cx="2272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Septum Support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4012" y="1089212"/>
            <a:ext cx="1818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Resistive Q1 Magnets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56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89072</TotalTime>
  <Words>1051</Words>
  <Application>Microsoft Macintosh PowerPoint</Application>
  <PresentationFormat>On-screen Show (4:3)</PresentationFormat>
  <Paragraphs>219</Paragraphs>
  <Slides>18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3_JLab_PowerPoint1</vt:lpstr>
      <vt:lpstr>PowerPoint Presentation</vt:lpstr>
      <vt:lpstr>Hall A Projected Experiment Schedule, updated 1/2016  Experiments in red represent PAC42 “high impact” experiments </vt:lpstr>
      <vt:lpstr>DVCS / GMp Experiments in the Hall now </vt:lpstr>
      <vt:lpstr>PowerPoint Presentation</vt:lpstr>
      <vt:lpstr>“New” Resistive Q1 Magnets</vt:lpstr>
      <vt:lpstr>PowerPoint Presentation</vt:lpstr>
      <vt:lpstr>PowerPoint Presentation</vt:lpstr>
      <vt:lpstr>Beyond 3H</vt:lpstr>
      <vt:lpstr>PowerPoint Presentation</vt:lpstr>
      <vt:lpstr>SBS Construction</vt:lpstr>
      <vt:lpstr>Super Bigbite Spectrometer (SBS) Detectors</vt:lpstr>
      <vt:lpstr>PowerPoint Presentation</vt:lpstr>
      <vt:lpstr>MOLLER</vt:lpstr>
      <vt:lpstr>SoLID</vt:lpstr>
      <vt:lpstr>Transport and Storage of CLEO II</vt:lpstr>
      <vt:lpstr>PowerPoint Presentation</vt:lpstr>
      <vt:lpstr>PowerPoint Presentation</vt:lpstr>
      <vt:lpstr>PowerPoint Presentation</vt:lpstr>
    </vt:vector>
  </TitlesOfParts>
  <Company>Sony Electronics,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bmck</dc:creator>
  <cp:lastModifiedBy>Cynthia Keppel</cp:lastModifiedBy>
  <cp:revision>578</cp:revision>
  <cp:lastPrinted>2016-01-09T13:48:20Z</cp:lastPrinted>
  <dcterms:created xsi:type="dcterms:W3CDTF">2010-06-22T16:39:58Z</dcterms:created>
  <dcterms:modified xsi:type="dcterms:W3CDTF">2016-06-23T15:01:39Z</dcterms:modified>
</cp:coreProperties>
</file>