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8" r:id="rId3"/>
    <p:sldId id="300" r:id="rId4"/>
    <p:sldId id="298" r:id="rId5"/>
    <p:sldId id="299" r:id="rId6"/>
    <p:sldId id="314" r:id="rId7"/>
    <p:sldId id="315" r:id="rId8"/>
    <p:sldId id="316" r:id="rId9"/>
    <p:sldId id="317" r:id="rId10"/>
    <p:sldId id="301" r:id="rId11"/>
    <p:sldId id="302" r:id="rId12"/>
    <p:sldId id="303" r:id="rId13"/>
    <p:sldId id="307" r:id="rId14"/>
    <p:sldId id="281" r:id="rId15"/>
    <p:sldId id="318" r:id="rId16"/>
    <p:sldId id="319" r:id="rId17"/>
    <p:sldId id="295" r:id="rId18"/>
    <p:sldId id="308" r:id="rId19"/>
    <p:sldId id="309" r:id="rId20"/>
    <p:sldId id="311" r:id="rId21"/>
    <p:sldId id="312" r:id="rId22"/>
    <p:sldId id="305" r:id="rId23"/>
    <p:sldId id="306" r:id="rId24"/>
    <p:sldId id="320" r:id="rId25"/>
    <p:sldId id="296" r:id="rId26"/>
    <p:sldId id="28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753" y="-4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6AE8C8-51CE-4C82-A0EA-11D6B1FE8602}" type="datetimeFigureOut">
              <a:rPr lang="en-US" smtClean="0"/>
              <a:t>6/22/2016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1B0A3-06B4-49BD-BD58-8467B8286442}" type="slidenum">
              <a:rPr lang="en-US" smtClean="0"/>
              <a:t>‹#›</a:t>
            </a:fld>
            <a:endParaRPr lang="en-US"/>
          </a:p>
        </p:txBody>
      </p:sp>
    </p:spTree>
    <p:extLst>
      <p:ext uri="{BB962C8B-B14F-4D97-AF65-F5344CB8AC3E}">
        <p14:creationId xmlns:p14="http://schemas.microsoft.com/office/powerpoint/2010/main" val="1566415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8975"/>
            <a:ext cx="4568825" cy="34274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C8224C-8770-4CF2-A1E4-A246CB135B8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771925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653114-0D40-384A-9E11-76EB88F8D7B8}" type="slidenum">
              <a:rPr lang="en-US" smtClean="0"/>
              <a:pPr/>
              <a:t>22</a:t>
            </a:fld>
            <a:endParaRPr lang="en-US"/>
          </a:p>
        </p:txBody>
      </p:sp>
    </p:spTree>
    <p:extLst>
      <p:ext uri="{BB962C8B-B14F-4D97-AF65-F5344CB8AC3E}">
        <p14:creationId xmlns:p14="http://schemas.microsoft.com/office/powerpoint/2010/main" val="1899482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Deleted</a:t>
            </a:r>
          </a:p>
          <a:p>
            <a:r>
              <a:rPr lang="en-US" dirty="0" smtClean="0"/>
              <a:t>Brightened graphic (no more shame); added current activities from previous</a:t>
            </a:r>
            <a:r>
              <a:rPr lang="en-US" baseline="0" dirty="0" smtClean="0"/>
              <a:t> version; </a:t>
            </a:r>
          </a:p>
          <a:p>
            <a:r>
              <a:rPr lang="en-US" baseline="0" dirty="0" smtClean="0"/>
              <a:t>Mary Beth please format text</a:t>
            </a:r>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89367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109F8C-9F4D-5945-807D-33CC9F4EE4DF}" type="datetimeFigureOut">
              <a:rPr lang="en-US" smtClean="0">
                <a:solidFill>
                  <a:prstClr val="white"/>
                </a:solidFill>
              </a:rPr>
              <a:pPr/>
              <a:t>6/22/2016</a:t>
            </a:fld>
            <a:endParaRPr lang="en-US">
              <a:solidFill>
                <a:prstClr val="white"/>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prstClr val="black"/>
              </a:solidFill>
            </a:endParaRPr>
          </a:p>
        </p:txBody>
      </p:sp>
      <p:sp>
        <p:nvSpPr>
          <p:cNvPr id="6" name="Slide Number Placeholder 5"/>
          <p:cNvSpPr>
            <a:spLocks noGrp="1"/>
          </p:cNvSpPr>
          <p:nvPr>
            <p:ph type="sldNum" sz="quarter" idx="12"/>
          </p:nvPr>
        </p:nvSpPr>
        <p:spPr/>
        <p:txBody>
          <a:bodyPr/>
          <a:lstStyle/>
          <a:p>
            <a:fld id="{B58F48A6-A3E1-4848-9AC3-B43F560BE4FE}"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4592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b="1">
                <a:latin typeface="Arial" panose="020B0604020202020204" pitchFamily="34" charset="0"/>
                <a:cs typeface="Arial" panose="020B0604020202020204" pitchFamily="34" charset="0"/>
              </a:defRPr>
            </a:lvl1pPr>
          </a:lstStyle>
          <a:p>
            <a:endParaRPr lang="en-US" dirty="0"/>
          </a:p>
        </p:txBody>
      </p:sp>
      <p:sp>
        <p:nvSpPr>
          <p:cNvPr id="3" name="Content Placeholder 2"/>
          <p:cNvSpPr>
            <a:spLocks noGrp="1"/>
          </p:cNvSpPr>
          <p:nvPr>
            <p:ph idx="1"/>
          </p:nvPr>
        </p:nvSpPr>
        <p:spPr>
          <a:xfrm>
            <a:off x="457200" y="1290918"/>
            <a:ext cx="8229600" cy="4835245"/>
          </a:xfrm>
        </p:spPr>
        <p:txBody>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25132"/>
            <a:ext cx="9144000" cy="420624"/>
          </a:xfrm>
          <a:prstGeom prst="rect">
            <a:avLst/>
          </a:prstGeom>
        </p:spPr>
      </p:pic>
      <p:sp>
        <p:nvSpPr>
          <p:cNvPr id="9"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11" name="TextBox 10"/>
          <p:cNvSpPr txBox="1"/>
          <p:nvPr userDrawn="1"/>
        </p:nvSpPr>
        <p:spPr>
          <a:xfrm>
            <a:off x="2505981" y="6537624"/>
            <a:ext cx="777777" cy="246221"/>
          </a:xfrm>
          <a:prstGeom prst="rect">
            <a:avLst/>
          </a:prstGeom>
          <a:noFill/>
        </p:spPr>
        <p:txBody>
          <a:bodyPr wrap="none" rtlCol="0">
            <a:spAutoFit/>
          </a:bodyPr>
          <a:lstStyle/>
          <a:p>
            <a:r>
              <a:rPr lang="en-US" sz="1000" baseline="0" dirty="0" smtClean="0">
                <a:solidFill>
                  <a:schemeClr val="bg1"/>
                </a:solidFill>
                <a:latin typeface="Arial" panose="020B0604020202020204" pitchFamily="34" charset="0"/>
                <a:cs typeface="Arial" panose="020B0604020202020204" pitchFamily="34" charset="0"/>
              </a:rPr>
              <a:t>June 2016</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881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8" name="TextBox 7"/>
          <p:cNvSpPr txBox="1"/>
          <p:nvPr userDrawn="1"/>
        </p:nvSpPr>
        <p:spPr>
          <a:xfrm>
            <a:off x="2505981" y="6537624"/>
            <a:ext cx="777777" cy="246221"/>
          </a:xfrm>
          <a:prstGeom prst="rect">
            <a:avLst/>
          </a:prstGeom>
          <a:noFill/>
        </p:spPr>
        <p:txBody>
          <a:bodyPr wrap="none" rtlCol="0">
            <a:spAutoFit/>
          </a:bodyPr>
          <a:lstStyle/>
          <a:p>
            <a:r>
              <a:rPr lang="en-US" sz="1000" baseline="0" dirty="0" smtClean="0">
                <a:solidFill>
                  <a:schemeClr val="bg1"/>
                </a:solidFill>
                <a:latin typeface="Arial" panose="020B0604020202020204" pitchFamily="34" charset="0"/>
                <a:cs typeface="Arial" panose="020B0604020202020204" pitchFamily="34" charset="0"/>
              </a:rPr>
              <a:t>June 2016</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9894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37376"/>
            <a:ext cx="9144000" cy="420624"/>
          </a:xfrm>
          <a:prstGeom prst="rect">
            <a:avLst/>
          </a:prstGeom>
        </p:spPr>
      </p:pic>
      <p:sp>
        <p:nvSpPr>
          <p:cNvPr id="5" name="Slide Number Placeholder 4"/>
          <p:cNvSpPr txBox="1">
            <a:spLocks/>
          </p:cNvSpPr>
          <p:nvPr userDrawn="1"/>
        </p:nvSpPr>
        <p:spPr>
          <a:xfrm>
            <a:off x="3505200" y="6561248"/>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pPr/>
              <a:t>‹#›</a:t>
            </a:fld>
            <a:endParaRPr lang="en-US" dirty="0"/>
          </a:p>
        </p:txBody>
      </p:sp>
      <p:sp>
        <p:nvSpPr>
          <p:cNvPr id="7" name="TextBox 6"/>
          <p:cNvSpPr txBox="1"/>
          <p:nvPr userDrawn="1"/>
        </p:nvSpPr>
        <p:spPr>
          <a:xfrm>
            <a:off x="2505981" y="6537624"/>
            <a:ext cx="777777" cy="246221"/>
          </a:xfrm>
          <a:prstGeom prst="rect">
            <a:avLst/>
          </a:prstGeom>
          <a:noFill/>
        </p:spPr>
        <p:txBody>
          <a:bodyPr wrap="none" rtlCol="0">
            <a:spAutoFit/>
          </a:bodyPr>
          <a:lstStyle/>
          <a:p>
            <a:r>
              <a:rPr lang="en-US" sz="1000" baseline="0" dirty="0" smtClean="0">
                <a:solidFill>
                  <a:schemeClr val="bg1"/>
                </a:solidFill>
                <a:latin typeface="Arial" panose="020B0604020202020204" pitchFamily="34" charset="0"/>
                <a:cs typeface="Arial" panose="020B0604020202020204" pitchFamily="34" charset="0"/>
              </a:rPr>
              <a:t>June 2016</a:t>
            </a:r>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986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437376"/>
            <a:ext cx="9144000" cy="420624"/>
          </a:xfrm>
          <a:prstGeom prst="rect">
            <a:avLst/>
          </a:prstGeom>
        </p:spPr>
      </p:pic>
      <p:sp>
        <p:nvSpPr>
          <p:cNvPr id="8" name="TextBox 7"/>
          <p:cNvSpPr txBox="1"/>
          <p:nvPr userDrawn="1"/>
        </p:nvSpPr>
        <p:spPr>
          <a:xfrm>
            <a:off x="2541588" y="6431939"/>
            <a:ext cx="4087812" cy="400110"/>
          </a:xfrm>
          <a:prstGeom prst="rect">
            <a:avLst/>
          </a:prstGeom>
          <a:noFill/>
        </p:spPr>
        <p:txBody>
          <a:bodyPr>
            <a:spAutoFit/>
          </a:bodyPr>
          <a:lstStyle/>
          <a:p>
            <a:pPr marL="0" marR="0" lvl="0" indent="0" algn="ctr" defTabSz="914400" rtl="0" eaLnBrk="1" fontAlgn="auto" latinLnBrk="0" hangingPunct="0">
              <a:lnSpc>
                <a:spcPts val="12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dirty="0" smtClean="0">
                <a:ln>
                  <a:noFill/>
                </a:ln>
                <a:solidFill>
                  <a:srgbClr val="FFFFFF"/>
                </a:solidFill>
                <a:effectLst/>
                <a:uLnTx/>
                <a:uFillTx/>
                <a:latin typeface="Arial" pitchFamily="34"/>
                <a:ea typeface="+mn-ea"/>
                <a:cs typeface="Arial" pitchFamily="34"/>
              </a:rPr>
              <a:t>June 2016</a:t>
            </a:r>
          </a:p>
          <a:p>
            <a:pPr algn="ctr" eaLnBrk="0" fontAlgn="base" hangingPunct="0">
              <a:spcBef>
                <a:spcPct val="0"/>
              </a:spcBef>
              <a:spcAft>
                <a:spcPct val="0"/>
              </a:spcAft>
              <a:defRPr/>
            </a:pPr>
            <a:r>
              <a:rPr lang="en-US" sz="1000" b="0" baseline="0" dirty="0" smtClean="0">
                <a:solidFill>
                  <a:srgbClr val="FFFFFF"/>
                </a:solidFill>
                <a:latin typeface="Arial" charset="0"/>
                <a:cs typeface="Arial" charset="0"/>
              </a:rPr>
              <a:t> </a:t>
            </a:r>
            <a:fld id="{289A48E6-6138-495E-B1F2-EDECA2E4C1D4}" type="slidenum">
              <a:rPr lang="en-US" sz="1000" b="0" baseline="0" smtClean="0">
                <a:solidFill>
                  <a:srgbClr val="FFFFFF"/>
                </a:solidFill>
                <a:latin typeface="Arial" charset="0"/>
                <a:cs typeface="Arial" charset="0"/>
              </a:rPr>
              <a:t>‹#›</a:t>
            </a:fld>
            <a:endParaRPr lang="en-US" sz="1000" b="0" dirty="0">
              <a:solidFill>
                <a:srgbClr val="FFFFFF"/>
              </a:solidFill>
              <a:latin typeface="Arial" charset="0"/>
              <a:cs typeface="Arial" charset="0"/>
            </a:endParaRPr>
          </a:p>
        </p:txBody>
      </p:sp>
    </p:spTree>
    <p:extLst>
      <p:ext uri="{BB962C8B-B14F-4D97-AF65-F5344CB8AC3E}">
        <p14:creationId xmlns:p14="http://schemas.microsoft.com/office/powerpoint/2010/main" val="2303039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E6493B8-E6F1-49BF-86F6-96CAC3570931}" type="slidenum">
              <a:rPr lang="en-US"/>
              <a:pPr>
                <a:defRPr/>
              </a:pPr>
              <a:t>‹#›</a:t>
            </a:fld>
            <a:endParaRPr lang="en-US"/>
          </a:p>
        </p:txBody>
      </p:sp>
    </p:spTree>
    <p:extLst>
      <p:ext uri="{BB962C8B-B14F-4D97-AF65-F5344CB8AC3E}">
        <p14:creationId xmlns:p14="http://schemas.microsoft.com/office/powerpoint/2010/main" val="2834033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4726"/>
            <a:ext cx="8229600" cy="39793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05200" y="6394375"/>
            <a:ext cx="2133600" cy="365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65109F8C-9F4D-5945-807D-33CC9F4EE4DF}" type="datetimeFigureOut">
              <a:rPr lang="en-US" smtClean="0">
                <a:solidFill>
                  <a:prstClr val="white"/>
                </a:solidFill>
              </a:rPr>
              <a:pPr defTabSz="457200"/>
              <a:t>6/22/2016</a:t>
            </a:fld>
            <a:endParaRPr lang="en-US" dirty="0">
              <a:solidFill>
                <a:prstClr val="white"/>
              </a:solidFill>
            </a:endParaRPr>
          </a:p>
        </p:txBody>
      </p:sp>
      <p:sp>
        <p:nvSpPr>
          <p:cNvPr id="6" name="Slide Number Placeholder 5"/>
          <p:cNvSpPr>
            <a:spLocks noGrp="1"/>
          </p:cNvSpPr>
          <p:nvPr>
            <p:ph type="sldNum" sz="quarter" idx="4"/>
          </p:nvPr>
        </p:nvSpPr>
        <p:spPr>
          <a:xfrm>
            <a:off x="3505200" y="6645425"/>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4222132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457200" rtl="0" eaLnBrk="1" latinLnBrk="0" hangingPunct="1">
        <a:spcBef>
          <a:spcPct val="0"/>
        </a:spcBef>
        <a:buNone/>
        <a:defRPr sz="4200" kern="1200">
          <a:solidFill>
            <a:schemeClr val="tx1"/>
          </a:solidFill>
          <a:latin typeface="Minion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5.jpeg"/><Relationship Id="rId5" Type="http://schemas.microsoft.com/office/2007/relationships/hdphoto" Target="../media/hdphoto1.wdp"/><Relationship Id="rId10" Type="http://schemas.openxmlformats.org/officeDocument/2006/relationships/image" Target="../media/image38.png"/><Relationship Id="rId4" Type="http://schemas.openxmlformats.org/officeDocument/2006/relationships/image" Target="../media/image34.jpe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9.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gi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6.xml"/><Relationship Id="rId4" Type="http://schemas.openxmlformats.org/officeDocument/2006/relationships/image" Target="../media/image26.gif"/></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1680245" y="-19050"/>
            <a:ext cx="7273255" cy="666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r" defTabSz="457200" fontAlgn="base">
              <a:spcBef>
                <a:spcPct val="0"/>
              </a:spcBef>
              <a:spcAft>
                <a:spcPct val="0"/>
              </a:spcAft>
              <a:defRPr/>
            </a:pPr>
            <a:r>
              <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Jefferson </a:t>
            </a:r>
            <a:r>
              <a:rPr lang="en-US" sz="3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Lab Status</a:t>
            </a:r>
            <a:endParaRPr lang="en-US" sz="3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2070" y="6019800"/>
            <a:ext cx="2714625"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defTabSz="457200" fontAlgn="base">
              <a:spcBef>
                <a:spcPct val="0"/>
              </a:spcBef>
              <a:spcAft>
                <a:spcPct val="0"/>
              </a:spcAft>
              <a:defRPr/>
            </a:pPr>
            <a:r>
              <a:rPr lang="en-US"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Bob </a:t>
            </a:r>
            <a:r>
              <a:rPr lang="en-US" b="1" kern="0" dirty="0" err="1">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McKeown</a:t>
            </a:r>
            <a:endParaRPr lang="en-US"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defTabSz="457200" fontAlgn="base">
              <a:spcBef>
                <a:spcPct val="0"/>
              </a:spcBef>
              <a:spcAft>
                <a:spcPct val="0"/>
              </a:spcAft>
              <a:defRPr/>
            </a:pPr>
            <a:r>
              <a:rPr lang="en-US" sz="1600" b="1" kern="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June </a:t>
            </a:r>
            <a:r>
              <a:rPr lang="en-US" sz="1600" b="1" kern="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a:t>
            </a:r>
            <a:r>
              <a:rPr lang="en-US" sz="1600" b="1" kern="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1600" b="1" kern="0" dirty="0" smtClean="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a:t>
            </a:r>
            <a:endParaRPr lang="en-US" sz="1600" b="1" kern="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2" descr="C:\Users\stewartm\Desktop\aerial March2015-aerialTweak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7701"/>
            <a:ext cx="9144000" cy="5372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138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Personnel News</a:t>
            </a:r>
            <a:endParaRPr lang="en-US" dirty="0"/>
          </a:p>
        </p:txBody>
      </p:sp>
      <p:sp>
        <p:nvSpPr>
          <p:cNvPr id="3" name="Content Placeholder 2"/>
          <p:cNvSpPr>
            <a:spLocks noGrp="1"/>
          </p:cNvSpPr>
          <p:nvPr>
            <p:ph idx="1"/>
          </p:nvPr>
        </p:nvSpPr>
        <p:spPr>
          <a:xfrm>
            <a:off x="457200" y="929390"/>
            <a:ext cx="8229600" cy="5441430"/>
          </a:xfrm>
        </p:spPr>
        <p:txBody>
          <a:bodyPr>
            <a:noAutofit/>
          </a:bodyPr>
          <a:lstStyle/>
          <a:p>
            <a:r>
              <a:rPr lang="en-US" b="1" dirty="0" smtClean="0"/>
              <a:t>Electron Ion Collider Physics Leadership</a:t>
            </a:r>
            <a:endParaRPr lang="en-US" b="1" dirty="0"/>
          </a:p>
          <a:p>
            <a:pPr lvl="1"/>
            <a:r>
              <a:rPr lang="en-US" b="1" dirty="0" smtClean="0">
                <a:solidFill>
                  <a:srgbClr val="C00000"/>
                </a:solidFill>
              </a:rPr>
              <a:t>Rik Yoshida </a:t>
            </a:r>
            <a:r>
              <a:rPr lang="en-US" dirty="0" smtClean="0"/>
              <a:t>(ex ZEUS, ATLAS, ANL) joined Jefferson Lab as leader of our EIC Physics Group</a:t>
            </a:r>
          </a:p>
          <a:p>
            <a:pPr lvl="1"/>
            <a:endParaRPr lang="en-US" sz="900" dirty="0" smtClean="0"/>
          </a:p>
          <a:p>
            <a:r>
              <a:rPr lang="en-US" b="1" dirty="0" smtClean="0"/>
              <a:t>Head of Theory</a:t>
            </a:r>
          </a:p>
          <a:p>
            <a:pPr lvl="1"/>
            <a:r>
              <a:rPr lang="en-US" dirty="0" smtClean="0"/>
              <a:t>Position was advertised</a:t>
            </a:r>
          </a:p>
          <a:p>
            <a:pPr lvl="1"/>
            <a:r>
              <a:rPr lang="en-US" dirty="0" smtClean="0"/>
              <a:t>Co-chairs </a:t>
            </a:r>
            <a:r>
              <a:rPr lang="en-US" b="1" dirty="0" smtClean="0">
                <a:solidFill>
                  <a:srgbClr val="C00000"/>
                </a:solidFill>
              </a:rPr>
              <a:t>Joe Carlson, LANL &amp; </a:t>
            </a:r>
            <a:r>
              <a:rPr lang="en-US" b="1" dirty="0">
                <a:solidFill>
                  <a:srgbClr val="C00000"/>
                </a:solidFill>
              </a:rPr>
              <a:t>Bob </a:t>
            </a:r>
            <a:r>
              <a:rPr lang="en-US" b="1" dirty="0" smtClean="0">
                <a:solidFill>
                  <a:srgbClr val="C00000"/>
                </a:solidFill>
              </a:rPr>
              <a:t>McKeown, Jefferson Lab</a:t>
            </a:r>
            <a:endParaRPr lang="en-US" dirty="0" smtClean="0"/>
          </a:p>
          <a:p>
            <a:pPr lvl="1"/>
            <a:r>
              <a:rPr lang="en-US" dirty="0" smtClean="0"/>
              <a:t>Members  </a:t>
            </a:r>
            <a:r>
              <a:rPr lang="en-US" dirty="0"/>
              <a:t>Charlotte Elster (Ohio U.), Franz Gross (Jefferson Lab emeritus), Frithjof Karsch (Bielefeld U. &amp; BNL), Krishna Rajagopal (MIT), and Feng Yuan (LBNL)</a:t>
            </a:r>
            <a:r>
              <a:rPr lang="en-US" dirty="0" smtClean="0"/>
              <a:t> </a:t>
            </a:r>
            <a:endParaRPr lang="en-US" sz="900" dirty="0" smtClean="0"/>
          </a:p>
          <a:p>
            <a:pPr lvl="1"/>
            <a:r>
              <a:rPr lang="en-US" dirty="0" smtClean="0"/>
              <a:t>Search is well advanced</a:t>
            </a:r>
          </a:p>
          <a:p>
            <a:pPr marL="457200" lvl="1" indent="0">
              <a:buNone/>
            </a:pPr>
            <a:endParaRPr lang="en-US" sz="800" dirty="0"/>
          </a:p>
          <a:p>
            <a:pPr marL="0" lvl="0" indent="0" algn="ctr">
              <a:buNone/>
            </a:pPr>
            <a:r>
              <a:rPr lang="en-US" b="1" dirty="0">
                <a:solidFill>
                  <a:srgbClr val="C00000"/>
                </a:solidFill>
              </a:rPr>
              <a:t>Celebratory Workshop for Mike Pennington </a:t>
            </a:r>
          </a:p>
          <a:p>
            <a:pPr marL="0" lvl="0" indent="0" algn="ctr">
              <a:buNone/>
            </a:pPr>
            <a:r>
              <a:rPr lang="en-US" b="1" dirty="0">
                <a:solidFill>
                  <a:srgbClr val="C00000"/>
                </a:solidFill>
              </a:rPr>
              <a:t>Thursday and Friday this week</a:t>
            </a:r>
          </a:p>
          <a:p>
            <a:pPr marL="57150" indent="0">
              <a:buNone/>
            </a:pPr>
            <a:endParaRPr lang="en-US" sz="800" dirty="0"/>
          </a:p>
          <a:p>
            <a:r>
              <a:rPr lang="en-US" b="1" dirty="0" smtClean="0"/>
              <a:t>Lab Director Search</a:t>
            </a:r>
          </a:p>
          <a:p>
            <a:pPr lvl="1"/>
            <a:r>
              <a:rPr lang="en-US" dirty="0"/>
              <a:t>	</a:t>
            </a:r>
            <a:r>
              <a:rPr lang="en-US" dirty="0" smtClean="0"/>
              <a:t>20 Member committee appointed</a:t>
            </a:r>
          </a:p>
          <a:p>
            <a:pPr lvl="1"/>
            <a:r>
              <a:rPr lang="en-US" dirty="0"/>
              <a:t> </a:t>
            </a:r>
            <a:r>
              <a:rPr lang="en-US" dirty="0" smtClean="0"/>
              <a:t>  Chaired by D. </a:t>
            </a:r>
            <a:r>
              <a:rPr lang="en-US" dirty="0" err="1" smtClean="0"/>
              <a:t>Geesaman</a:t>
            </a:r>
            <a:endParaRPr lang="en-US" dirty="0"/>
          </a:p>
          <a:p>
            <a:pPr marL="0" indent="0" algn="ctr">
              <a:buNone/>
            </a:pPr>
            <a:endParaRPr lang="en-US" b="1" dirty="0" smtClean="0">
              <a:solidFill>
                <a:srgbClr val="C00000"/>
              </a:solidFill>
            </a:endParaRPr>
          </a:p>
        </p:txBody>
      </p:sp>
    </p:spTree>
    <p:extLst>
      <p:ext uri="{BB962C8B-B14F-4D97-AF65-F5344CB8AC3E}">
        <p14:creationId xmlns:p14="http://schemas.microsoft.com/office/powerpoint/2010/main" val="2593065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96"/>
          <p:cNvSpPr>
            <a:spLocks noChangeArrowheads="1"/>
          </p:cNvSpPr>
          <p:nvPr/>
        </p:nvSpPr>
        <p:spPr bwMode="auto">
          <a:xfrm>
            <a:off x="0" y="0"/>
            <a:ext cx="9144000" cy="692315"/>
          </a:xfrm>
          <a:prstGeom prst="rect">
            <a:avLst/>
          </a:prstGeom>
          <a:noFill/>
          <a:ln w="9525">
            <a:noFill/>
            <a:miter lim="800000"/>
            <a:headEnd/>
            <a:tailEnd/>
          </a:ln>
        </p:spPr>
        <p:txBody>
          <a:bodyPr anchor="ctr"/>
          <a:lstStyle/>
          <a:p>
            <a:pPr marL="569913" lvl="2" algn="ctr" fontAlgn="base">
              <a:spcBef>
                <a:spcPct val="0"/>
              </a:spcBef>
              <a:spcAft>
                <a:spcPct val="0"/>
              </a:spcAft>
            </a:pPr>
            <a:r>
              <a:rPr lang="en-US" sz="3550" b="1" dirty="0" smtClean="0">
                <a:solidFill>
                  <a:srgbClr val="000000"/>
                </a:solidFill>
                <a:latin typeface="Arial" pitchFamily="34" charset="0"/>
                <a:cs typeface="Arial" pitchFamily="34" charset="0"/>
              </a:rPr>
              <a:t>Leadership Enhancement </a:t>
            </a:r>
            <a:endParaRPr lang="en-US" sz="3550" b="1" dirty="0">
              <a:solidFill>
                <a:srgbClr val="000000"/>
              </a:solidFill>
              <a:latin typeface="Arial" pitchFamily="34" charset="0"/>
              <a:cs typeface="Arial" pitchFamily="34" charset="0"/>
            </a:endParaRPr>
          </a:p>
        </p:txBody>
      </p:sp>
      <p:sp>
        <p:nvSpPr>
          <p:cNvPr id="7" name="Content Placeholder 27"/>
          <p:cNvSpPr txBox="1">
            <a:spLocks/>
          </p:cNvSpPr>
          <p:nvPr/>
        </p:nvSpPr>
        <p:spPr>
          <a:xfrm>
            <a:off x="252111" y="950974"/>
            <a:ext cx="6148689" cy="5332781"/>
          </a:xfrm>
          <a:prstGeom prst="rect">
            <a:avLst/>
          </a:prstGeom>
        </p:spPr>
        <p:txBody>
          <a:bodyPr/>
          <a:lstStyle/>
          <a:p>
            <a:pPr algn="l" eaLnBrk="1" hangingPunct="1">
              <a:spcBef>
                <a:spcPts val="0"/>
              </a:spcBef>
              <a:spcAft>
                <a:spcPts val="2000"/>
              </a:spcAft>
              <a:buClr>
                <a:srgbClr val="006600"/>
              </a:buClr>
              <a:buSzPct val="125000"/>
              <a:defRPr/>
            </a:pPr>
            <a:endParaRPr lang="en-US" sz="1400" kern="0" dirty="0">
              <a:solidFill>
                <a:srgbClr val="000000"/>
              </a:solidFill>
              <a:latin typeface="Arial"/>
            </a:endParaRPr>
          </a:p>
          <a:p>
            <a:pPr marL="342046" lvl="2" indent="-342900">
              <a:spcAft>
                <a:spcPts val="1200"/>
              </a:spcAft>
              <a:buSzPct val="110000"/>
              <a:buFont typeface="Arial" panose="020B0604020202020204" pitchFamily="34" charset="0"/>
              <a:buChar char="•"/>
            </a:pPr>
            <a:r>
              <a:rPr lang="en-US" sz="1400" kern="0" dirty="0" smtClean="0">
                <a:solidFill>
                  <a:srgbClr val="000000"/>
                </a:solidFill>
                <a:latin typeface="Arial"/>
                <a:cs typeface="Arial" pitchFamily="34" charset="0"/>
                <a:sym typeface="Wingdings" pitchFamily="2" charset="2"/>
              </a:rPr>
              <a:t>New </a:t>
            </a:r>
            <a:r>
              <a:rPr lang="en-US" sz="1400" kern="0" dirty="0">
                <a:solidFill>
                  <a:srgbClr val="000000"/>
                </a:solidFill>
                <a:latin typeface="Arial"/>
                <a:cs typeface="Arial" pitchFamily="34" charset="0"/>
                <a:sym typeface="Wingdings" pitchFamily="2" charset="2"/>
              </a:rPr>
              <a:t>Chief Operating Officer </a:t>
            </a:r>
            <a:endParaRPr lang="en-US" sz="1400" kern="0" dirty="0" smtClean="0">
              <a:solidFill>
                <a:srgbClr val="000000"/>
              </a:solidFill>
              <a:latin typeface="Arial"/>
              <a:cs typeface="Arial" pitchFamily="34" charset="0"/>
              <a:sym typeface="Wingdings" pitchFamily="2" charset="2"/>
            </a:endParaRPr>
          </a:p>
          <a:p>
            <a:pPr marL="798605" lvl="3" indent="-342259" algn="just">
              <a:spcAft>
                <a:spcPts val="1200"/>
              </a:spcAft>
              <a:buSzPct val="110000"/>
              <a:buFont typeface="Wingdings" panose="05000000000000000000" pitchFamily="2" charset="2"/>
              <a:buChar char="§"/>
            </a:pPr>
            <a:endParaRPr lang="en-US" sz="1400" kern="0" dirty="0">
              <a:solidFill>
                <a:srgbClr val="000000"/>
              </a:solidFill>
              <a:latin typeface="Arial"/>
              <a:cs typeface="Arial" pitchFamily="34" charset="0"/>
              <a:sym typeface="Wingdings" pitchFamily="2" charset="2"/>
            </a:endParaRPr>
          </a:p>
          <a:p>
            <a:pPr marL="798605" lvl="3" indent="-342259" algn="just">
              <a:spcAft>
                <a:spcPts val="1200"/>
              </a:spcAft>
              <a:buSzPct val="110000"/>
              <a:buFont typeface="Wingdings" panose="05000000000000000000" pitchFamily="2" charset="2"/>
              <a:buChar char="§"/>
            </a:pPr>
            <a:r>
              <a:rPr lang="en-US" sz="1400" kern="0" dirty="0" smtClean="0">
                <a:latin typeface="Arial"/>
                <a:cs typeface="Arial" pitchFamily="34" charset="0"/>
                <a:sym typeface="Wingdings" pitchFamily="2" charset="2"/>
              </a:rPr>
              <a:t>Michael </a:t>
            </a:r>
            <a:r>
              <a:rPr lang="en-US" sz="1400" kern="0" dirty="0">
                <a:latin typeface="Arial"/>
                <a:cs typeface="Arial" pitchFamily="34" charset="0"/>
                <a:sym typeface="Wingdings" pitchFamily="2" charset="2"/>
              </a:rPr>
              <a:t>Maier, formerly PAE Vice President for Space System Operations, has accepted the position of COO effective May 2, 2016</a:t>
            </a:r>
            <a:r>
              <a:rPr lang="en-US" sz="1400" kern="0" dirty="0" smtClean="0">
                <a:latin typeface="Arial"/>
                <a:cs typeface="Arial" pitchFamily="34" charset="0"/>
                <a:sym typeface="Wingdings" pitchFamily="2" charset="2"/>
              </a:rPr>
              <a:t>.</a:t>
            </a:r>
          </a:p>
          <a:p>
            <a:pPr marL="798605" lvl="3" indent="-342259" algn="just">
              <a:spcAft>
                <a:spcPts val="1200"/>
              </a:spcAft>
              <a:buSzPct val="110000"/>
              <a:buFont typeface="Wingdings" panose="05000000000000000000" pitchFamily="2" charset="2"/>
              <a:buChar char="§"/>
            </a:pPr>
            <a:endParaRPr lang="en-US" sz="1400" kern="0" dirty="0">
              <a:latin typeface="Arial"/>
              <a:cs typeface="Arial" pitchFamily="34" charset="0"/>
              <a:sym typeface="Wingdings" pitchFamily="2" charset="2"/>
            </a:endParaRPr>
          </a:p>
          <a:p>
            <a:pPr marL="285750" lvl="2" indent="-285750" algn="just">
              <a:spcAft>
                <a:spcPts val="1200"/>
              </a:spcAft>
              <a:buSzPct val="110000"/>
              <a:buFont typeface="Arial" panose="020B0604020202020204" pitchFamily="34" charset="0"/>
              <a:buChar char="•"/>
            </a:pPr>
            <a:r>
              <a:rPr lang="en-US" sz="1400" kern="0" dirty="0" smtClean="0">
                <a:latin typeface="Arial"/>
                <a:cs typeface="Arial" pitchFamily="34" charset="0"/>
                <a:sym typeface="Wingdings" pitchFamily="2" charset="2"/>
              </a:rPr>
              <a:t>Chief Planning Officer</a:t>
            </a:r>
            <a:endParaRPr lang="en-US" sz="1400" kern="0" dirty="0">
              <a:latin typeface="Arial"/>
              <a:cs typeface="Arial" pitchFamily="34" charset="0"/>
              <a:sym typeface="Wingdings" pitchFamily="2" charset="2"/>
            </a:endParaRPr>
          </a:p>
          <a:p>
            <a:pPr marL="798605" lvl="3" indent="-342259" algn="just">
              <a:spcAft>
                <a:spcPts val="1200"/>
              </a:spcAft>
              <a:buSzPct val="110000"/>
              <a:buFont typeface="Wingdings" panose="05000000000000000000" pitchFamily="2" charset="2"/>
              <a:buChar char="§"/>
            </a:pPr>
            <a:endParaRPr lang="en-US" sz="1400" kern="0" dirty="0">
              <a:latin typeface="Arial"/>
              <a:cs typeface="Arial" pitchFamily="34" charset="0"/>
              <a:sym typeface="Wingdings" pitchFamily="2" charset="2"/>
            </a:endParaRPr>
          </a:p>
          <a:p>
            <a:pPr marL="798605" lvl="3" indent="-342259" algn="just">
              <a:spcAft>
                <a:spcPts val="1200"/>
              </a:spcAft>
              <a:buSzPct val="110000"/>
              <a:buFont typeface="Wingdings" panose="05000000000000000000" pitchFamily="2" charset="2"/>
              <a:buChar char="§"/>
            </a:pPr>
            <a:r>
              <a:rPr lang="en-US" sz="1400" kern="0" dirty="0">
                <a:latin typeface="Arial"/>
                <a:cs typeface="Arial" pitchFamily="34" charset="0"/>
                <a:sym typeface="Wingdings" pitchFamily="2" charset="2"/>
              </a:rPr>
              <a:t>Allison Lung, 12 GeV Upgrade Deputy Project Manager, has accepted the positon of Chief Planning Officer effective May 2, 2016  a new position generated as a result of the recruitment process to strengthen the directorate and facilitate </a:t>
            </a:r>
            <a:r>
              <a:rPr lang="en-US" sz="1400" kern="0" dirty="0" smtClean="0">
                <a:latin typeface="Arial"/>
                <a:cs typeface="Arial" pitchFamily="34" charset="0"/>
                <a:sym typeface="Wingdings" pitchFamily="2" charset="2"/>
              </a:rPr>
              <a:t>Jefferson Lab </a:t>
            </a:r>
            <a:r>
              <a:rPr lang="en-US" sz="1400" kern="0" dirty="0">
                <a:latin typeface="Arial"/>
                <a:cs typeface="Arial" pitchFamily="34" charset="0"/>
                <a:sym typeface="Wingdings" pitchFamily="2" charset="2"/>
              </a:rPr>
              <a:t>expansion.</a:t>
            </a:r>
          </a:p>
          <a:p>
            <a:pPr marL="798605" lvl="3" indent="-342259">
              <a:spcAft>
                <a:spcPts val="1200"/>
              </a:spcAft>
              <a:buSzPct val="110000"/>
              <a:buFont typeface="Wingdings" panose="05000000000000000000" pitchFamily="2" charset="2"/>
              <a:buChar char="§"/>
            </a:pPr>
            <a:endParaRPr lang="en-US" sz="1400" kern="0" dirty="0">
              <a:latin typeface="Arial"/>
              <a:cs typeface="Arial" pitchFamily="34" charset="0"/>
              <a:sym typeface="Wingdings" pitchFamily="2" charset="2"/>
            </a:endParaRPr>
          </a:p>
          <a:p>
            <a:pPr marL="798605" lvl="3" indent="-342259">
              <a:spcAft>
                <a:spcPts val="1200"/>
              </a:spcAft>
              <a:buSzPct val="110000"/>
              <a:buFont typeface="Wingdings" panose="05000000000000000000" pitchFamily="2" charset="2"/>
              <a:buChar char="§"/>
            </a:pPr>
            <a:r>
              <a:rPr lang="en-US" sz="1400" b="1" kern="0" dirty="0">
                <a:solidFill>
                  <a:srgbClr val="0000FF"/>
                </a:solidFill>
                <a:latin typeface="Arial"/>
                <a:cs typeface="Arial" pitchFamily="34" charset="0"/>
                <a:sym typeface="Wingdings" pitchFamily="2" charset="2"/>
              </a:rPr>
              <a:t>Both </a:t>
            </a:r>
            <a:r>
              <a:rPr lang="en-US" sz="1400" b="1" kern="0" dirty="0" smtClean="0">
                <a:solidFill>
                  <a:srgbClr val="0000FF"/>
                </a:solidFill>
                <a:latin typeface="Arial"/>
                <a:cs typeface="Arial" pitchFamily="34" charset="0"/>
                <a:sym typeface="Wingdings" pitchFamily="2" charset="2"/>
              </a:rPr>
              <a:t>DOE  </a:t>
            </a:r>
            <a:r>
              <a:rPr lang="en-US" sz="1400" b="1" kern="0" dirty="0">
                <a:solidFill>
                  <a:srgbClr val="0000FF"/>
                </a:solidFill>
                <a:latin typeface="Arial"/>
                <a:cs typeface="Arial" pitchFamily="34" charset="0"/>
                <a:sym typeface="Wingdings" pitchFamily="2" charset="2"/>
              </a:rPr>
              <a:t>Approved Key Contractual Positions  </a:t>
            </a:r>
          </a:p>
        </p:txBody>
      </p:sp>
      <p:pic>
        <p:nvPicPr>
          <p:cNvPr id="2051" name="Picture 3" descr="\\jlabem\em\Photo Library\People\Lung_A_150326\IMG_733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65" t="14103" r="39103" b="7509"/>
          <a:stretch/>
        </p:blipFill>
        <p:spPr bwMode="auto">
          <a:xfrm rot="5400000">
            <a:off x="6494999" y="3439123"/>
            <a:ext cx="2560638" cy="22516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1681"/>
          <a:stretch/>
        </p:blipFill>
        <p:spPr bwMode="auto">
          <a:xfrm>
            <a:off x="6611421" y="1050222"/>
            <a:ext cx="2196149" cy="23299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521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6"/>
          <p:cNvSpPr>
            <a:spLocks noChangeArrowheads="1"/>
          </p:cNvSpPr>
          <p:nvPr/>
        </p:nvSpPr>
        <p:spPr bwMode="auto">
          <a:xfrm>
            <a:off x="0" y="0"/>
            <a:ext cx="7267575" cy="692315"/>
          </a:xfrm>
          <a:prstGeom prst="rect">
            <a:avLst/>
          </a:prstGeom>
          <a:solidFill>
            <a:schemeClr val="bg1"/>
          </a:solidFill>
          <a:ln w="9525">
            <a:noFill/>
            <a:miter lim="800000"/>
            <a:headEnd/>
            <a:tailEnd/>
          </a:ln>
        </p:spPr>
        <p:txBody>
          <a:bodyPr anchor="ctr"/>
          <a:lstStyle/>
          <a:p>
            <a:pPr algn="ctr" fontAlgn="base">
              <a:spcBef>
                <a:spcPct val="0"/>
              </a:spcBef>
              <a:spcAft>
                <a:spcPct val="0"/>
              </a:spcAft>
            </a:pPr>
            <a:r>
              <a:rPr lang="en-US" sz="3200" b="1" dirty="0">
                <a:solidFill>
                  <a:prstClr val="black"/>
                </a:solidFill>
                <a:latin typeface="Arial" pitchFamily="34" charset="0"/>
                <a:cs typeface="Arial" pitchFamily="34" charset="0"/>
              </a:rPr>
              <a:t>12 GeV Upgrade Project</a:t>
            </a:r>
          </a:p>
        </p:txBody>
      </p:sp>
      <p:sp>
        <p:nvSpPr>
          <p:cNvPr id="348" name="TextBox 347"/>
          <p:cNvSpPr txBox="1"/>
          <p:nvPr/>
        </p:nvSpPr>
        <p:spPr>
          <a:xfrm>
            <a:off x="381000" y="990600"/>
            <a:ext cx="1143000" cy="400110"/>
          </a:xfrm>
          <a:prstGeom prst="rect">
            <a:avLst/>
          </a:prstGeom>
          <a:noFill/>
        </p:spPr>
        <p:txBody>
          <a:bodyPr wrap="square" rtlCol="0">
            <a:spAutoFit/>
          </a:bodyPr>
          <a:lstStyle/>
          <a:p>
            <a:pPr defTabSz="457200" fontAlgn="base">
              <a:spcBef>
                <a:spcPct val="0"/>
              </a:spcBef>
              <a:spcAft>
                <a:spcPct val="0"/>
              </a:spcAft>
            </a:pPr>
            <a:endParaRPr lang="en-US" sz="2000" b="1" dirty="0">
              <a:solidFill>
                <a:srgbClr val="002060"/>
              </a:solidFill>
              <a:latin typeface="Arial" pitchFamily="34" charset="0"/>
              <a:cs typeface="Arial" pitchFamily="34" charset="0"/>
            </a:endParaRPr>
          </a:p>
        </p:txBody>
      </p:sp>
      <p:grpSp>
        <p:nvGrpSpPr>
          <p:cNvPr id="349" name="Group 348"/>
          <p:cNvGrpSpPr/>
          <p:nvPr/>
        </p:nvGrpSpPr>
        <p:grpSpPr>
          <a:xfrm>
            <a:off x="117471" y="903985"/>
            <a:ext cx="5064129" cy="1763016"/>
            <a:chOff x="137622" y="903985"/>
            <a:chExt cx="5064129" cy="1763016"/>
          </a:xfrm>
        </p:grpSpPr>
        <p:sp>
          <p:nvSpPr>
            <p:cNvPr id="350" name="Rectangle 349"/>
            <p:cNvSpPr/>
            <p:nvPr/>
          </p:nvSpPr>
          <p:spPr bwMode="auto">
            <a:xfrm>
              <a:off x="147732" y="903985"/>
              <a:ext cx="4979517" cy="1763016"/>
            </a:xfrm>
            <a:prstGeom prst="rect">
              <a:avLst/>
            </a:prstGeom>
            <a:solidFill>
              <a:srgbClr val="FFEDC9"/>
            </a:solidFill>
            <a:ln w="19050" cap="flat" cmpd="sng" algn="ctr">
              <a:solidFill>
                <a:schemeClr val="tx1"/>
              </a:solidFill>
              <a:prstDash val="solid"/>
              <a:round/>
              <a:headEnd type="none" w="med" len="med"/>
              <a:tailEnd type="none" w="med" len="med"/>
            </a:ln>
            <a:effectLst>
              <a:glow rad="101600">
                <a:schemeClr val="accent4">
                  <a:lumMod val="65000"/>
                  <a:lumOff val="35000"/>
                  <a:alpha val="60000"/>
                </a:schemeClr>
              </a:glow>
            </a:effectLst>
          </p:spPr>
          <p:txBody>
            <a:bodyPr/>
            <a:lstStyle/>
            <a:p>
              <a:pPr defTabSz="457200" eaLnBrk="0" fontAlgn="base" hangingPunct="0">
                <a:spcBef>
                  <a:spcPct val="0"/>
                </a:spcBef>
                <a:spcAft>
                  <a:spcPct val="0"/>
                </a:spcAft>
                <a:defRPr/>
              </a:pPr>
              <a:endParaRPr lang="en-US" sz="2400" dirty="0">
                <a:solidFill>
                  <a:srgbClr val="000000"/>
                </a:solidFill>
                <a:latin typeface="Arial" charset="0"/>
                <a:cs typeface="Arial" pitchFamily="34" charset="0"/>
              </a:endParaRPr>
            </a:p>
          </p:txBody>
        </p:sp>
        <p:sp>
          <p:nvSpPr>
            <p:cNvPr id="351" name="Text Box 3"/>
            <p:cNvSpPr txBox="1">
              <a:spLocks noChangeArrowheads="1"/>
            </p:cNvSpPr>
            <p:nvPr/>
          </p:nvSpPr>
          <p:spPr bwMode="auto">
            <a:xfrm>
              <a:off x="137622" y="914400"/>
              <a:ext cx="5064129" cy="1692771"/>
            </a:xfrm>
            <a:prstGeom prst="rect">
              <a:avLst/>
            </a:prstGeom>
            <a:noFill/>
            <a:ln w="9525">
              <a:noFill/>
              <a:miter lim="800000"/>
              <a:headEnd/>
              <a:tailEnd/>
            </a:ln>
          </p:spPr>
          <p:txBody>
            <a:bodyPr wrap="square">
              <a:spAutoFit/>
            </a:bodyPr>
            <a:lstStyle/>
            <a:p>
              <a:pPr defTabSz="457200" eaLnBrk="0" fontAlgn="base" hangingPunct="0">
                <a:spcBef>
                  <a:spcPct val="0"/>
                </a:spcBef>
                <a:spcAft>
                  <a:spcPct val="0"/>
                </a:spcAft>
                <a:defRPr/>
              </a:pPr>
              <a:r>
                <a:rPr lang="en-US" sz="2400" b="1" u="sng" dirty="0">
                  <a:solidFill>
                    <a:srgbClr val="000000"/>
                  </a:solidFill>
                  <a:latin typeface="Arial" panose="020B0604020202020204" pitchFamily="34" charset="0"/>
                  <a:cs typeface="Arial" panose="020B0604020202020204" pitchFamily="34" charset="0"/>
                </a:rPr>
                <a:t>Project Scope </a:t>
              </a:r>
              <a:r>
                <a:rPr lang="en-US" sz="1600" b="1" u="sng" dirty="0">
                  <a:solidFill>
                    <a:srgbClr val="008000"/>
                  </a:solidFill>
                  <a:latin typeface="Arial" panose="020B0604020202020204" pitchFamily="34" charset="0"/>
                  <a:cs typeface="Arial" panose="020B0604020202020204" pitchFamily="34" charset="0"/>
                </a:rPr>
                <a:t>(~98% complete)</a:t>
              </a:r>
              <a:r>
                <a:rPr lang="en-US" sz="2400" b="1" dirty="0">
                  <a:solidFill>
                    <a:srgbClr val="000000"/>
                  </a:solidFill>
                  <a:latin typeface="Arial" panose="020B0604020202020204" pitchFamily="34" charset="0"/>
                  <a:cs typeface="Arial" panose="020B0604020202020204" pitchFamily="34" charset="0"/>
                </a:rPr>
                <a:t>: </a:t>
              </a:r>
            </a:p>
            <a:p>
              <a:pPr marL="91440" indent="-27432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Doubling the accelerator beam energy </a:t>
              </a:r>
              <a:r>
                <a:rPr lang="en-US" sz="1600" b="1" dirty="0">
                  <a:latin typeface="Arial" panose="020B0604020202020204" pitchFamily="34" charset="0"/>
                  <a:cs typeface="Arial" panose="020B0604020202020204" pitchFamily="34" charset="0"/>
                </a:rPr>
                <a:t>–</a:t>
              </a:r>
              <a:r>
                <a:rPr lang="en-US" sz="1600" b="1" dirty="0" smtClean="0">
                  <a:latin typeface="Arial" panose="020B0604020202020204" pitchFamily="34" charset="0"/>
                  <a:cs typeface="Arial" panose="020B0604020202020204" pitchFamily="34" charset="0"/>
                </a:rPr>
                <a:t> </a:t>
              </a:r>
              <a:r>
                <a:rPr lang="en-US" sz="1600" b="1" dirty="0">
                  <a:solidFill>
                    <a:srgbClr val="009900"/>
                  </a:solidFill>
                  <a:latin typeface="Arial" panose="020B0604020202020204" pitchFamily="34" charset="0"/>
                  <a:cs typeface="Arial" panose="020B0604020202020204" pitchFamily="34" charset="0"/>
                </a:rPr>
                <a:t>DONE</a:t>
              </a:r>
            </a:p>
            <a:p>
              <a:pPr marL="91440" indent="-27432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New experimental Hall D and beam line </a:t>
              </a:r>
              <a:r>
                <a:rPr lang="en-US" sz="1600" b="1" dirty="0">
                  <a:latin typeface="Arial" panose="020B0604020202020204" pitchFamily="34" charset="0"/>
                  <a:cs typeface="Arial" panose="020B0604020202020204" pitchFamily="34" charset="0"/>
                </a:rPr>
                <a:t>–</a:t>
              </a:r>
              <a:r>
                <a:rPr lang="en-US" sz="1600" b="1" dirty="0">
                  <a:solidFill>
                    <a:srgbClr val="009900"/>
                  </a:solidFill>
                  <a:latin typeface="Arial" panose="020B0604020202020204" pitchFamily="34" charset="0"/>
                  <a:cs typeface="Arial" panose="020B0604020202020204" pitchFamily="34" charset="0"/>
                </a:rPr>
                <a:t> DONE</a:t>
              </a:r>
            </a:p>
            <a:p>
              <a:pPr marL="91440" indent="-27432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Civil construction including utilities </a:t>
              </a:r>
              <a:r>
                <a:rPr lang="en-US" sz="1600" b="1" dirty="0">
                  <a:latin typeface="Arial" panose="020B0604020202020204" pitchFamily="34" charset="0"/>
                  <a:cs typeface="Arial" panose="020B0604020202020204" pitchFamily="34" charset="0"/>
                </a:rPr>
                <a:t>–</a:t>
              </a:r>
              <a:r>
                <a:rPr lang="en-US" sz="1600" b="1" dirty="0" smtClean="0">
                  <a:solidFill>
                    <a:srgbClr val="000000"/>
                  </a:solidFill>
                  <a:latin typeface="Arial" panose="020B0604020202020204" pitchFamily="34" charset="0"/>
                  <a:cs typeface="Arial" panose="020B0604020202020204" pitchFamily="34" charset="0"/>
                </a:rPr>
                <a:t>  </a:t>
              </a:r>
              <a:r>
                <a:rPr lang="en-US" sz="1600" b="1" dirty="0">
                  <a:solidFill>
                    <a:srgbClr val="009900"/>
                  </a:solidFill>
                  <a:latin typeface="Arial" panose="020B0604020202020204" pitchFamily="34" charset="0"/>
                  <a:cs typeface="Arial" panose="020B0604020202020204" pitchFamily="34" charset="0"/>
                </a:rPr>
                <a:t>DONE</a:t>
              </a:r>
            </a:p>
            <a:p>
              <a:pPr marL="91440" indent="-274320" eaLnBrk="0" fontAlgn="base" hangingPunct="0">
                <a:spcBef>
                  <a:spcPct val="0"/>
                </a:spcBef>
                <a:spcAft>
                  <a:spcPct val="0"/>
                </a:spcAft>
                <a:buFont typeface="Arial" pitchFamily="34" charset="0"/>
                <a:buChar char="•"/>
                <a:defRPr/>
              </a:pPr>
              <a:r>
                <a:rPr lang="en-US" sz="1600" b="1" dirty="0">
                  <a:solidFill>
                    <a:srgbClr val="000000"/>
                  </a:solidFill>
                  <a:latin typeface="Arial" panose="020B0604020202020204" pitchFamily="34" charset="0"/>
                  <a:cs typeface="Arial" panose="020B0604020202020204" pitchFamily="34" charset="0"/>
                </a:rPr>
                <a:t>Upgrades to Experimental </a:t>
              </a:r>
              <a:r>
                <a:rPr lang="en-US" sz="1600" b="1" dirty="0">
                  <a:solidFill>
                    <a:srgbClr val="009900"/>
                  </a:solidFill>
                  <a:latin typeface="Arial" panose="020B0604020202020204" pitchFamily="34" charset="0"/>
                  <a:cs typeface="Arial" panose="020B0604020202020204" pitchFamily="34" charset="0"/>
                </a:rPr>
                <a:t>Halls B &amp; C </a:t>
              </a:r>
              <a:r>
                <a:rPr lang="en-US" sz="1600" b="1" dirty="0" smtClean="0">
                  <a:latin typeface="Arial" panose="020B0604020202020204" pitchFamily="34" charset="0"/>
                  <a:cs typeface="Arial" panose="020B0604020202020204" pitchFamily="34" charset="0"/>
                </a:rPr>
                <a:t>–</a:t>
              </a:r>
              <a:r>
                <a:rPr lang="en-US" sz="1600" b="1" dirty="0" smtClean="0">
                  <a:solidFill>
                    <a:srgbClr val="009900"/>
                  </a:solidFill>
                  <a:latin typeface="Arial" panose="020B0604020202020204" pitchFamily="34" charset="0"/>
                  <a:cs typeface="Arial" panose="020B0604020202020204" pitchFamily="34" charset="0"/>
                </a:rPr>
                <a:t> </a:t>
              </a:r>
              <a:r>
                <a:rPr lang="en-US" sz="1600" b="1" dirty="0">
                  <a:solidFill>
                    <a:srgbClr val="009900"/>
                  </a:solidFill>
                  <a:latin typeface="Arial" panose="020B0604020202020204" pitchFamily="34" charset="0"/>
                  <a:cs typeface="Arial" panose="020B0604020202020204" pitchFamily="34" charset="0"/>
                </a:rPr>
                <a:t>~94%</a:t>
              </a:r>
            </a:p>
            <a:p>
              <a:pPr marL="548640" lvl="1" indent="-274320" defTabSz="457200" eaLnBrk="0" fontAlgn="base" hangingPunct="0">
                <a:spcBef>
                  <a:spcPct val="0"/>
                </a:spcBef>
                <a:spcAft>
                  <a:spcPct val="0"/>
                </a:spcAft>
                <a:buFont typeface="Arial" pitchFamily="34" charset="0"/>
                <a:buChar char="•"/>
                <a:defRPr/>
              </a:pPr>
              <a:r>
                <a:rPr lang="en-US" sz="1600" b="1" dirty="0">
                  <a:solidFill>
                    <a:srgbClr val="009900"/>
                  </a:solidFill>
                  <a:latin typeface="Arial" panose="020B0604020202020204" pitchFamily="34" charset="0"/>
                  <a:cs typeface="Arial" panose="020B0604020202020204" pitchFamily="34" charset="0"/>
                </a:rPr>
                <a:t>Halls B &amp; C Detectors – DONE </a:t>
              </a:r>
            </a:p>
          </p:txBody>
        </p:sp>
      </p:grpSp>
      <p:pic>
        <p:nvPicPr>
          <p:cNvPr id="352" name="Picture 351" descr="DSC_0093 SHMS April 2015.JPG"/>
          <p:cNvPicPr>
            <a:picLocks noChangeAspect="1"/>
          </p:cNvPicPr>
          <p:nvPr/>
        </p:nvPicPr>
        <p:blipFill rotWithShape="1">
          <a:blip r:embed="rId2" cstate="print"/>
          <a:srcRect l="4438" t="3249" r="8220" b="11037"/>
          <a:stretch/>
        </p:blipFill>
        <p:spPr>
          <a:xfrm>
            <a:off x="2899897" y="4246660"/>
            <a:ext cx="3276944" cy="2130013"/>
          </a:xfrm>
          <a:prstGeom prst="rect">
            <a:avLst/>
          </a:prstGeom>
          <a:ln>
            <a:solidFill>
              <a:schemeClr val="tx1"/>
            </a:solidFill>
          </a:ln>
        </p:spPr>
      </p:pic>
      <p:pic>
        <p:nvPicPr>
          <p:cNvPr id="353" name="Picture 352"/>
          <p:cNvPicPr/>
          <p:nvPr/>
        </p:nvPicPr>
        <p:blipFill rotWithShape="1">
          <a:blip r:embed="rId3" cstate="print">
            <a:extLst>
              <a:ext uri="{28A0092B-C50C-407E-A947-70E740481C1C}">
                <a14:useLocalDpi xmlns:a14="http://schemas.microsoft.com/office/drawing/2010/main" val="0"/>
              </a:ext>
            </a:extLst>
          </a:blip>
          <a:srcRect l="26591" t="2463" r="6353"/>
          <a:stretch/>
        </p:blipFill>
        <p:spPr bwMode="auto">
          <a:xfrm>
            <a:off x="3668924" y="2590801"/>
            <a:ext cx="1512676" cy="1523999"/>
          </a:xfrm>
          <a:prstGeom prst="rect">
            <a:avLst/>
          </a:prstGeom>
          <a:noFill/>
          <a:ln>
            <a:solidFill>
              <a:schemeClr val="tx1"/>
            </a:solidFill>
          </a:ln>
          <a:extLst>
            <a:ext uri="{53640926-AAD7-44D8-BBD7-CCE9431645EC}">
              <a14:shadowObscured xmlns:a14="http://schemas.microsoft.com/office/drawing/2010/main"/>
            </a:ext>
          </a:extLst>
        </p:spPr>
      </p:pic>
      <p:pic>
        <p:nvPicPr>
          <p:cNvPr id="354" name="Picture 3" descr="M:\12GeVUpgrade\Posters\Pictures\Hall C\Sigma Phi Magnets\160208 D_InnerShieldStaged_Q2andDBoreInBkgd_09Feb201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630" t="14232" r="14294"/>
          <a:stretch/>
        </p:blipFill>
        <p:spPr bwMode="auto">
          <a:xfrm>
            <a:off x="76200" y="4262562"/>
            <a:ext cx="2715903" cy="20779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5" name="Picture 2" descr="M:\12GeVUpgrade\Posters\Pictures\Hall C\Sigma Phi Magnets\160209 WeldingDipoleShieldFlange2_09Feb201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2761408"/>
            <a:ext cx="1944996" cy="14587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56" name="Picture 35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06285" y="866327"/>
            <a:ext cx="2847115" cy="2257873"/>
          </a:xfrm>
          <a:prstGeom prst="rect">
            <a:avLst/>
          </a:prstGeom>
          <a:noFill/>
          <a:ln>
            <a:solidFill>
              <a:schemeClr val="tx1"/>
            </a:solidFill>
          </a:ln>
        </p:spPr>
      </p:pic>
      <p:pic>
        <p:nvPicPr>
          <p:cNvPr id="357" name="Picture 356" descr="M:\Proj_Mgmnt\12GeV Upgrade\Monthly Reports\Photos\2016\Mar 2016\Hall B Photo 1.JPG"/>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72200" y="2977887"/>
            <a:ext cx="2895600" cy="2051313"/>
          </a:xfrm>
          <a:prstGeom prst="rect">
            <a:avLst/>
          </a:prstGeom>
          <a:noFill/>
          <a:ln>
            <a:solidFill>
              <a:schemeClr val="tx1"/>
            </a:solidFill>
          </a:ln>
        </p:spPr>
      </p:pic>
      <p:pic>
        <p:nvPicPr>
          <p:cNvPr id="358" name="Picture 357"/>
          <p:cNvPicPr>
            <a:picLocks noChangeAspect="1"/>
          </p:cNvPicPr>
          <p:nvPr/>
        </p:nvPicPr>
        <p:blipFill rotWithShape="1">
          <a:blip r:embed="rId10"/>
          <a:srcRect l="10091" r="7811"/>
          <a:stretch/>
        </p:blipFill>
        <p:spPr>
          <a:xfrm>
            <a:off x="5943599" y="5120640"/>
            <a:ext cx="1583455" cy="1442057"/>
          </a:xfrm>
          <a:prstGeom prst="roundRect">
            <a:avLst>
              <a:gd name="adj" fmla="val 0"/>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9" name="TextBox 358"/>
          <p:cNvSpPr txBox="1"/>
          <p:nvPr/>
        </p:nvSpPr>
        <p:spPr>
          <a:xfrm>
            <a:off x="7267575" y="2487"/>
            <a:ext cx="1773242" cy="707886"/>
          </a:xfrm>
          <a:prstGeom prst="rect">
            <a:avLst/>
          </a:prstGeom>
          <a:solidFill>
            <a:srgbClr val="FFEDC9"/>
          </a:solidFill>
          <a:ln w="12700">
            <a:solidFill>
              <a:schemeClr val="tx1"/>
            </a:solidFill>
          </a:ln>
          <a:effectLst>
            <a:outerShdw blurRad="63500" sx="102000" sy="102000" algn="ctr" rotWithShape="0">
              <a:prstClr val="black">
                <a:alpha val="40000"/>
              </a:prstClr>
            </a:outerShdw>
          </a:effectLst>
        </p:spPr>
        <p:txBody>
          <a:bodyPr wrap="none" rtlCol="0">
            <a:spAutoFit/>
          </a:bodyPr>
          <a:lstStyle/>
          <a:p>
            <a:pPr defTabSz="457200" fontAlgn="base">
              <a:spcBef>
                <a:spcPct val="0"/>
              </a:spcBef>
              <a:spcAft>
                <a:spcPct val="0"/>
              </a:spcAft>
            </a:pPr>
            <a:r>
              <a:rPr lang="en-US" sz="2000" dirty="0">
                <a:solidFill>
                  <a:prstClr val="black"/>
                </a:solidFill>
                <a:latin typeface="Arial" panose="020B0604020202020204" pitchFamily="34" charset="0"/>
                <a:cs typeface="Arial" panose="020B0604020202020204" pitchFamily="34" charset="0"/>
              </a:rPr>
              <a:t>TPC = $338M</a:t>
            </a:r>
          </a:p>
          <a:p>
            <a:pPr defTabSz="457200" fontAlgn="base">
              <a:spcBef>
                <a:spcPct val="0"/>
              </a:spcBef>
              <a:spcAft>
                <a:spcPct val="0"/>
              </a:spcAft>
            </a:pPr>
            <a:r>
              <a:rPr lang="en-US" sz="2000" b="1" dirty="0">
                <a:solidFill>
                  <a:srgbClr val="009900"/>
                </a:solidFill>
                <a:latin typeface="Arial" panose="020B0604020202020204" pitchFamily="34" charset="0"/>
                <a:cs typeface="Arial" panose="020B0604020202020204" pitchFamily="34" charset="0"/>
              </a:rPr>
              <a:t>ETC = </a:t>
            </a:r>
            <a:r>
              <a:rPr lang="en-US" sz="2000" dirty="0">
                <a:solidFill>
                  <a:srgbClr val="009900"/>
                </a:solidFill>
                <a:latin typeface="Arial" panose="020B0604020202020204" pitchFamily="34" charset="0"/>
                <a:cs typeface="Arial" panose="020B0604020202020204" pitchFamily="34" charset="0"/>
              </a:rPr>
              <a:t>~</a:t>
            </a:r>
            <a:r>
              <a:rPr lang="en-US" sz="2000" b="1" dirty="0">
                <a:solidFill>
                  <a:srgbClr val="009900"/>
                </a:solidFill>
                <a:latin typeface="Arial" panose="020B0604020202020204" pitchFamily="34" charset="0"/>
                <a:cs typeface="Arial" panose="020B0604020202020204" pitchFamily="34" charset="0"/>
              </a:rPr>
              <a:t>$9M</a:t>
            </a: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2819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34635"/>
            <a:ext cx="9143999" cy="5907238"/>
            <a:chOff x="530775" y="832931"/>
            <a:chExt cx="8156025" cy="5268984"/>
          </a:xfrm>
        </p:grpSpPr>
        <p:cxnSp>
          <p:nvCxnSpPr>
            <p:cNvPr id="9" name="Straight Connector 8"/>
            <p:cNvCxnSpPr/>
            <p:nvPr/>
          </p:nvCxnSpPr>
          <p:spPr bwMode="auto">
            <a:xfrm>
              <a:off x="4722831"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10" name="Rectangle 9"/>
            <p:cNvSpPr/>
            <p:nvPr/>
          </p:nvSpPr>
          <p:spPr>
            <a:xfrm>
              <a:off x="636485" y="2903284"/>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Hall A</a:t>
              </a:r>
            </a:p>
          </p:txBody>
        </p:sp>
        <p:sp>
          <p:nvSpPr>
            <p:cNvPr id="11" name="Rectangle 10"/>
            <p:cNvSpPr/>
            <p:nvPr/>
          </p:nvSpPr>
          <p:spPr>
            <a:xfrm>
              <a:off x="671622" y="5661203"/>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Hall D</a:t>
              </a:r>
            </a:p>
          </p:txBody>
        </p:sp>
        <p:cxnSp>
          <p:nvCxnSpPr>
            <p:cNvPr id="12" name="Straight Connector 11"/>
            <p:cNvCxnSpPr/>
            <p:nvPr/>
          </p:nvCxnSpPr>
          <p:spPr bwMode="auto">
            <a:xfrm>
              <a:off x="6494002"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3" name="Straight Connector 12"/>
            <p:cNvCxnSpPr/>
            <p:nvPr/>
          </p:nvCxnSpPr>
          <p:spPr bwMode="auto">
            <a:xfrm>
              <a:off x="8263727" y="1474531"/>
              <a:ext cx="0" cy="46273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4" name="Straight Connector 13"/>
            <p:cNvCxnSpPr/>
            <p:nvPr/>
          </p:nvCxnSpPr>
          <p:spPr bwMode="auto">
            <a:xfrm>
              <a:off x="2957382" y="1466459"/>
              <a:ext cx="0" cy="4635453"/>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15" name="Rectangle 14"/>
            <p:cNvSpPr/>
            <p:nvPr/>
          </p:nvSpPr>
          <p:spPr bwMode="auto">
            <a:xfrm>
              <a:off x="530775" y="883733"/>
              <a:ext cx="8156025" cy="5218182"/>
            </a:xfrm>
            <a:prstGeom prst="rect">
              <a:avLst/>
            </a:prstGeom>
            <a:noFill/>
            <a:ln w="9525" cap="flat" cmpd="sng" algn="ctr">
              <a:solidFill>
                <a:sysClr val="windowText" lastClr="000000">
                  <a:lumMod val="65000"/>
                  <a:lumOff val="35000"/>
                </a:sys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636485" y="2057341"/>
              <a:ext cx="1297119"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Accelerator</a:t>
              </a:r>
            </a:p>
          </p:txBody>
        </p:sp>
        <p:sp>
          <p:nvSpPr>
            <p:cNvPr id="17" name="Rectangle 16"/>
            <p:cNvSpPr/>
            <p:nvPr/>
          </p:nvSpPr>
          <p:spPr>
            <a:xfrm>
              <a:off x="671622" y="3885905"/>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Hall B</a:t>
              </a:r>
            </a:p>
          </p:txBody>
        </p:sp>
        <p:sp>
          <p:nvSpPr>
            <p:cNvPr id="18" name="Rectangle 17"/>
            <p:cNvSpPr/>
            <p:nvPr/>
          </p:nvSpPr>
          <p:spPr>
            <a:xfrm>
              <a:off x="671622" y="4741897"/>
              <a:ext cx="748074" cy="32942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Hall C</a:t>
              </a:r>
            </a:p>
          </p:txBody>
        </p:sp>
        <p:sp>
          <p:nvSpPr>
            <p:cNvPr id="19" name="Rectangle 18"/>
            <p:cNvSpPr/>
            <p:nvPr/>
          </p:nvSpPr>
          <p:spPr>
            <a:xfrm>
              <a:off x="2191055" y="2011088"/>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0" name="Rectangle 19"/>
            <p:cNvSpPr/>
            <p:nvPr/>
          </p:nvSpPr>
          <p:spPr>
            <a:xfrm>
              <a:off x="2181270" y="2175005"/>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Beam</a:t>
              </a:r>
            </a:p>
          </p:txBody>
        </p:sp>
        <p:sp>
          <p:nvSpPr>
            <p:cNvPr id="21" name="Rectangle 20"/>
            <p:cNvSpPr/>
            <p:nvPr/>
          </p:nvSpPr>
          <p:spPr>
            <a:xfrm>
              <a:off x="2174413" y="287214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2" name="Rectangle 21"/>
            <p:cNvSpPr/>
            <p:nvPr/>
          </p:nvSpPr>
          <p:spPr>
            <a:xfrm>
              <a:off x="2164628" y="3036065"/>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Beam</a:t>
              </a:r>
            </a:p>
          </p:txBody>
        </p:sp>
        <p:sp>
          <p:nvSpPr>
            <p:cNvPr id="23" name="Rectangle 22"/>
            <p:cNvSpPr/>
            <p:nvPr/>
          </p:nvSpPr>
          <p:spPr>
            <a:xfrm>
              <a:off x="2177345" y="3870120"/>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4" name="Rectangle 23"/>
            <p:cNvSpPr/>
            <p:nvPr/>
          </p:nvSpPr>
          <p:spPr>
            <a:xfrm>
              <a:off x="2167560" y="4208876"/>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Beam</a:t>
              </a:r>
            </a:p>
          </p:txBody>
        </p:sp>
        <p:sp>
          <p:nvSpPr>
            <p:cNvPr id="25" name="Rectangle 24"/>
            <p:cNvSpPr/>
            <p:nvPr/>
          </p:nvSpPr>
          <p:spPr>
            <a:xfrm>
              <a:off x="2177345" y="474890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6" name="Rectangle 25"/>
            <p:cNvSpPr/>
            <p:nvPr/>
          </p:nvSpPr>
          <p:spPr>
            <a:xfrm>
              <a:off x="2167560" y="5047076"/>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Beam</a:t>
              </a:r>
            </a:p>
          </p:txBody>
        </p:sp>
        <p:sp>
          <p:nvSpPr>
            <p:cNvPr id="27" name="Rectangle 26"/>
            <p:cNvSpPr/>
            <p:nvPr/>
          </p:nvSpPr>
          <p:spPr>
            <a:xfrm>
              <a:off x="2177345" y="5651074"/>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28" name="Rectangle 27"/>
            <p:cNvSpPr/>
            <p:nvPr/>
          </p:nvSpPr>
          <p:spPr>
            <a:xfrm>
              <a:off x="2167560" y="5814991"/>
              <a:ext cx="49356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Beam</a:t>
              </a:r>
            </a:p>
          </p:txBody>
        </p:sp>
        <p:cxnSp>
          <p:nvCxnSpPr>
            <p:cNvPr id="29" name="Straight Connector 28"/>
            <p:cNvCxnSpPr/>
            <p:nvPr/>
          </p:nvCxnSpPr>
          <p:spPr bwMode="auto">
            <a:xfrm>
              <a:off x="2085961" y="1757714"/>
              <a:ext cx="0" cy="4344201"/>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nvGrpSpPr>
            <p:cNvPr id="30" name="Group 29"/>
            <p:cNvGrpSpPr/>
            <p:nvPr/>
          </p:nvGrpSpPr>
          <p:grpSpPr>
            <a:xfrm>
              <a:off x="530775" y="1041967"/>
              <a:ext cx="8156025" cy="5059946"/>
              <a:chOff x="-238028" y="1230277"/>
              <a:chExt cx="6431523" cy="4613528"/>
            </a:xfrm>
          </p:grpSpPr>
          <p:sp>
            <p:nvSpPr>
              <p:cNvPr id="97" name="Rectangle 96"/>
              <p:cNvSpPr/>
              <p:nvPr/>
            </p:nvSpPr>
            <p:spPr>
              <a:xfrm>
                <a:off x="566628" y="1604390"/>
                <a:ext cx="892069" cy="27533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Fiscal Year</a:t>
                </a:r>
              </a:p>
            </p:txBody>
          </p:sp>
          <p:cxnSp>
            <p:nvCxnSpPr>
              <p:cNvPr id="98" name="Straight Connector 97"/>
              <p:cNvCxnSpPr/>
              <p:nvPr/>
            </p:nvCxnSpPr>
            <p:spPr bwMode="auto">
              <a:xfrm>
                <a:off x="-238028" y="1868129"/>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sp>
            <p:nvSpPr>
              <p:cNvPr id="99" name="Rectangle 98"/>
              <p:cNvSpPr/>
              <p:nvPr/>
            </p:nvSpPr>
            <p:spPr>
              <a:xfrm>
                <a:off x="2088038"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2016</a:t>
                </a:r>
              </a:p>
            </p:txBody>
          </p:sp>
          <p:sp>
            <p:nvSpPr>
              <p:cNvPr id="100" name="Rectangle 99"/>
              <p:cNvSpPr/>
              <p:nvPr/>
            </p:nvSpPr>
            <p:spPr>
              <a:xfrm>
                <a:off x="3487370"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2017</a:t>
                </a:r>
              </a:p>
            </p:txBody>
          </p:sp>
          <p:sp>
            <p:nvSpPr>
              <p:cNvPr id="101" name="Rectangle 100"/>
              <p:cNvSpPr/>
              <p:nvPr/>
            </p:nvSpPr>
            <p:spPr>
              <a:xfrm>
                <a:off x="4892914" y="1604390"/>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2018</a:t>
                </a:r>
              </a:p>
            </p:txBody>
          </p:sp>
          <p:grpSp>
            <p:nvGrpSpPr>
              <p:cNvPr id="102" name="Group 101"/>
              <p:cNvGrpSpPr/>
              <p:nvPr/>
            </p:nvGrpSpPr>
            <p:grpSpPr>
              <a:xfrm>
                <a:off x="2018072" y="1680011"/>
                <a:ext cx="698090" cy="4163791"/>
                <a:chOff x="3982065" y="954258"/>
                <a:chExt cx="698090" cy="4163791"/>
              </a:xfrm>
            </p:grpSpPr>
            <p:cxnSp>
              <p:nvCxnSpPr>
                <p:cNvPr id="134" name="Straight Connector 133"/>
                <p:cNvCxnSpPr/>
                <p:nvPr/>
              </p:nvCxnSpPr>
              <p:spPr bwMode="auto">
                <a:xfrm>
                  <a:off x="398206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5" name="Straight Connector 134"/>
                <p:cNvCxnSpPr/>
                <p:nvPr/>
              </p:nvCxnSpPr>
              <p:spPr bwMode="auto">
                <a:xfrm>
                  <a:off x="4331110" y="954258"/>
                  <a:ext cx="0" cy="4163791"/>
                </a:xfrm>
                <a:prstGeom prst="line">
                  <a:avLst/>
                </a:prstGeom>
                <a:noFill/>
                <a:ln w="9525" cap="flat" cmpd="sng" algn="ctr">
                  <a:solidFill>
                    <a:sysClr val="window" lastClr="FFFFFF">
                      <a:lumMod val="75000"/>
                    </a:sysClr>
                  </a:solidFill>
                  <a:prstDash val="solid"/>
                  <a:headEnd type="none" w="med" len="med"/>
                  <a:tailEnd type="none" w="med" len="med"/>
                </a:ln>
                <a:effectLst/>
              </p:spPr>
            </p:cxnSp>
            <p:cxnSp>
              <p:nvCxnSpPr>
                <p:cNvPr id="136" name="Straight Connector 135"/>
                <p:cNvCxnSpPr/>
                <p:nvPr/>
              </p:nvCxnSpPr>
              <p:spPr bwMode="auto">
                <a:xfrm>
                  <a:off x="468015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3" name="Group 102"/>
              <p:cNvGrpSpPr/>
              <p:nvPr/>
            </p:nvGrpSpPr>
            <p:grpSpPr>
              <a:xfrm>
                <a:off x="3416709" y="1646369"/>
                <a:ext cx="698090" cy="4197436"/>
                <a:chOff x="3982065" y="920616"/>
                <a:chExt cx="698090" cy="4197436"/>
              </a:xfrm>
            </p:grpSpPr>
            <p:cxnSp>
              <p:nvCxnSpPr>
                <p:cNvPr id="131" name="Straight Connector 130"/>
                <p:cNvCxnSpPr/>
                <p:nvPr/>
              </p:nvCxnSpPr>
              <p:spPr bwMode="auto">
                <a:xfrm>
                  <a:off x="3982065" y="920616"/>
                  <a:ext cx="0" cy="4188778"/>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2" name="Straight Connector 131"/>
                <p:cNvCxnSpPr/>
                <p:nvPr/>
              </p:nvCxnSpPr>
              <p:spPr bwMode="auto">
                <a:xfrm>
                  <a:off x="4331110"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3" name="Straight Connector 132"/>
                <p:cNvCxnSpPr/>
                <p:nvPr/>
              </p:nvCxnSpPr>
              <p:spPr bwMode="auto">
                <a:xfrm>
                  <a:off x="4680155"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4" name="Group 103"/>
              <p:cNvGrpSpPr/>
              <p:nvPr/>
            </p:nvGrpSpPr>
            <p:grpSpPr>
              <a:xfrm>
                <a:off x="4815348" y="1680011"/>
                <a:ext cx="698090" cy="4163794"/>
                <a:chOff x="3982065" y="954258"/>
                <a:chExt cx="698090" cy="4163794"/>
              </a:xfrm>
            </p:grpSpPr>
            <p:cxnSp>
              <p:nvCxnSpPr>
                <p:cNvPr id="128" name="Straight Connector 127"/>
                <p:cNvCxnSpPr/>
                <p:nvPr/>
              </p:nvCxnSpPr>
              <p:spPr bwMode="auto">
                <a:xfrm>
                  <a:off x="3982065" y="954258"/>
                  <a:ext cx="0" cy="4163791"/>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9" name="Straight Connector 128"/>
                <p:cNvCxnSpPr/>
                <p:nvPr/>
              </p:nvCxnSpPr>
              <p:spPr bwMode="auto">
                <a:xfrm>
                  <a:off x="4331110"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30" name="Straight Connector 129"/>
                <p:cNvCxnSpPr/>
                <p:nvPr/>
              </p:nvCxnSpPr>
              <p:spPr bwMode="auto">
                <a:xfrm>
                  <a:off x="4680155" y="954258"/>
                  <a:ext cx="0" cy="416379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cxnSp>
            <p:nvCxnSpPr>
              <p:cNvPr id="105" name="Straight Connector 104"/>
              <p:cNvCxnSpPr/>
              <p:nvPr/>
            </p:nvCxnSpPr>
            <p:spPr bwMode="auto">
              <a:xfrm>
                <a:off x="-238028" y="1617318"/>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nvGrpSpPr>
              <p:cNvPr id="106" name="Group 105"/>
              <p:cNvGrpSpPr/>
              <p:nvPr/>
            </p:nvGrpSpPr>
            <p:grpSpPr>
              <a:xfrm>
                <a:off x="2359762" y="1389040"/>
                <a:ext cx="711444" cy="190484"/>
                <a:chOff x="3982065" y="1057201"/>
                <a:chExt cx="711444" cy="190484"/>
              </a:xfrm>
            </p:grpSpPr>
            <p:cxnSp>
              <p:nvCxnSpPr>
                <p:cNvPr id="125" name="Straight Connector 124"/>
                <p:cNvCxnSpPr/>
                <p:nvPr/>
              </p:nvCxnSpPr>
              <p:spPr bwMode="auto">
                <a:xfrm>
                  <a:off x="3982065"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6" name="Straight Connector 125"/>
                <p:cNvCxnSpPr/>
                <p:nvPr/>
              </p:nvCxnSpPr>
              <p:spPr bwMode="auto">
                <a:xfrm>
                  <a:off x="4331110"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7" name="Straight Connector 126"/>
                <p:cNvCxnSpPr/>
                <p:nvPr/>
              </p:nvCxnSpPr>
              <p:spPr bwMode="auto">
                <a:xfrm>
                  <a:off x="4693509"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7" name="Group 106"/>
              <p:cNvGrpSpPr/>
              <p:nvPr/>
            </p:nvGrpSpPr>
            <p:grpSpPr>
              <a:xfrm>
                <a:off x="3759573" y="1398276"/>
                <a:ext cx="704767" cy="190484"/>
                <a:chOff x="3982065" y="1057201"/>
                <a:chExt cx="704767" cy="190484"/>
              </a:xfrm>
            </p:grpSpPr>
            <p:cxnSp>
              <p:nvCxnSpPr>
                <p:cNvPr id="122" name="Straight Connector 121"/>
                <p:cNvCxnSpPr/>
                <p:nvPr/>
              </p:nvCxnSpPr>
              <p:spPr bwMode="auto">
                <a:xfrm>
                  <a:off x="3982065"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3" name="Straight Connector 122"/>
                <p:cNvCxnSpPr/>
                <p:nvPr/>
              </p:nvCxnSpPr>
              <p:spPr bwMode="auto">
                <a:xfrm>
                  <a:off x="4331110"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4" name="Straight Connector 123"/>
                <p:cNvCxnSpPr/>
                <p:nvPr/>
              </p:nvCxnSpPr>
              <p:spPr bwMode="auto">
                <a:xfrm>
                  <a:off x="4686832"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8" name="Group 107"/>
              <p:cNvGrpSpPr/>
              <p:nvPr/>
            </p:nvGrpSpPr>
            <p:grpSpPr>
              <a:xfrm>
                <a:off x="5171993" y="1398276"/>
                <a:ext cx="687883" cy="190484"/>
                <a:chOff x="4005626" y="1057201"/>
                <a:chExt cx="687883" cy="190484"/>
              </a:xfrm>
            </p:grpSpPr>
            <p:cxnSp>
              <p:nvCxnSpPr>
                <p:cNvPr id="119" name="Straight Connector 118"/>
                <p:cNvCxnSpPr/>
                <p:nvPr/>
              </p:nvCxnSpPr>
              <p:spPr bwMode="auto">
                <a:xfrm>
                  <a:off x="4005626"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0" name="Straight Connector 119"/>
                <p:cNvCxnSpPr/>
                <p:nvPr/>
              </p:nvCxnSpPr>
              <p:spPr bwMode="auto">
                <a:xfrm>
                  <a:off x="4346126"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cxnSp>
              <p:nvCxnSpPr>
                <p:cNvPr id="121" name="Straight Connector 120"/>
                <p:cNvCxnSpPr/>
                <p:nvPr/>
              </p:nvCxnSpPr>
              <p:spPr bwMode="auto">
                <a:xfrm>
                  <a:off x="4693509" y="1057201"/>
                  <a:ext cx="0" cy="190484"/>
                </a:xfrm>
                <a:prstGeom prst="line">
                  <a:avLst/>
                </a:prstGeom>
                <a:solidFill>
                  <a:srgbClr val="4F81BD"/>
                </a:solidFill>
                <a:ln w="9525" cap="flat" cmpd="sng" algn="ctr">
                  <a:solidFill>
                    <a:sysClr val="window" lastClr="FFFFFF">
                      <a:lumMod val="75000"/>
                    </a:sysClr>
                  </a:solidFill>
                  <a:prstDash val="solid"/>
                  <a:round/>
                  <a:headEnd type="none" w="med" len="med"/>
                  <a:tailEnd type="none" w="med" len="med"/>
                </a:ln>
                <a:effectLst/>
              </p:spPr>
            </p:cxnSp>
          </p:grpSp>
          <p:grpSp>
            <p:nvGrpSpPr>
              <p:cNvPr id="109" name="Group 108"/>
              <p:cNvGrpSpPr/>
              <p:nvPr/>
            </p:nvGrpSpPr>
            <p:grpSpPr>
              <a:xfrm>
                <a:off x="545191" y="1230277"/>
                <a:ext cx="5648304" cy="392488"/>
                <a:chOff x="393216" y="5981716"/>
                <a:chExt cx="5648304" cy="392488"/>
              </a:xfrm>
            </p:grpSpPr>
            <p:sp>
              <p:nvSpPr>
                <p:cNvPr id="111" name="Rectangle 110"/>
                <p:cNvSpPr/>
                <p:nvPr/>
              </p:nvSpPr>
              <p:spPr>
                <a:xfrm>
                  <a:off x="393216" y="6073841"/>
                  <a:ext cx="1099526" cy="27533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Calendar Year</a:t>
                  </a:r>
                </a:p>
              </p:txBody>
            </p:sp>
            <p:sp>
              <p:nvSpPr>
                <p:cNvPr id="112" name="Rectangle 111"/>
                <p:cNvSpPr/>
                <p:nvPr/>
              </p:nvSpPr>
              <p:spPr>
                <a:xfrm>
                  <a:off x="2198398"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2016</a:t>
                  </a:r>
                </a:p>
              </p:txBody>
            </p:sp>
            <p:sp>
              <p:nvSpPr>
                <p:cNvPr id="113" name="Rectangle 112"/>
                <p:cNvSpPr/>
                <p:nvPr/>
              </p:nvSpPr>
              <p:spPr>
                <a:xfrm>
                  <a:off x="3581825"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2017</a:t>
                  </a:r>
                </a:p>
              </p:txBody>
            </p:sp>
            <p:sp>
              <p:nvSpPr>
                <p:cNvPr id="114" name="Rectangle 113"/>
                <p:cNvSpPr/>
                <p:nvPr/>
              </p:nvSpPr>
              <p:spPr>
                <a:xfrm>
                  <a:off x="5017798" y="6073841"/>
                  <a:ext cx="490683" cy="30036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2018</a:t>
                  </a:r>
                </a:p>
              </p:txBody>
            </p:sp>
            <p:cxnSp>
              <p:nvCxnSpPr>
                <p:cNvPr id="115" name="Straight Connector 114"/>
                <p:cNvCxnSpPr/>
                <p:nvPr/>
              </p:nvCxnSpPr>
              <p:spPr bwMode="auto">
                <a:xfrm>
                  <a:off x="1858944" y="6153632"/>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16" name="Straight Connector 115"/>
                <p:cNvCxnSpPr/>
                <p:nvPr/>
              </p:nvCxnSpPr>
              <p:spPr bwMode="auto">
                <a:xfrm>
                  <a:off x="3256504" y="615155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17" name="Straight Connector 116"/>
                <p:cNvCxnSpPr/>
                <p:nvPr/>
              </p:nvCxnSpPr>
              <p:spPr bwMode="auto">
                <a:xfrm>
                  <a:off x="4671693" y="615155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cxnSp>
              <p:nvCxnSpPr>
                <p:cNvPr id="118" name="Straight Connector 117"/>
                <p:cNvCxnSpPr/>
                <p:nvPr/>
              </p:nvCxnSpPr>
              <p:spPr bwMode="auto">
                <a:xfrm>
                  <a:off x="6041520" y="5981716"/>
                  <a:ext cx="0" cy="190484"/>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cxnSp>
            <p:nvCxnSpPr>
              <p:cNvPr id="110" name="Straight Connector 109"/>
              <p:cNvCxnSpPr/>
              <p:nvPr/>
            </p:nvCxnSpPr>
            <p:spPr bwMode="auto">
              <a:xfrm>
                <a:off x="-238028" y="1370286"/>
                <a:ext cx="6427235" cy="0"/>
              </a:xfrm>
              <a:prstGeom prst="line">
                <a:avLst/>
              </a:prstGeom>
              <a:solidFill>
                <a:srgbClr val="4F81BD"/>
              </a:solidFill>
              <a:ln w="9525" cap="flat" cmpd="sng" algn="ctr">
                <a:solidFill>
                  <a:sysClr val="windowText" lastClr="000000"/>
                </a:solidFill>
                <a:prstDash val="solid"/>
                <a:round/>
                <a:headEnd type="none" w="med" len="med"/>
                <a:tailEnd type="none" w="med" len="med"/>
              </a:ln>
              <a:effectLst/>
            </p:spPr>
          </p:cxnSp>
        </p:grpSp>
        <p:sp>
          <p:nvSpPr>
            <p:cNvPr id="31" name="Rectangle 30"/>
            <p:cNvSpPr/>
            <p:nvPr/>
          </p:nvSpPr>
          <p:spPr>
            <a:xfrm>
              <a:off x="1944483" y="3837801"/>
              <a:ext cx="4284705"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CLAS12 Construction/Installation</a:t>
              </a:r>
            </a:p>
          </p:txBody>
        </p:sp>
        <p:sp>
          <p:nvSpPr>
            <p:cNvPr id="32" name="Rectangle 31"/>
            <p:cNvSpPr/>
            <p:nvPr/>
          </p:nvSpPr>
          <p:spPr>
            <a:xfrm>
              <a:off x="4931428" y="205530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33" name="Rectangle 32"/>
            <p:cNvSpPr/>
            <p:nvPr/>
          </p:nvSpPr>
          <p:spPr>
            <a:xfrm>
              <a:off x="4960171" y="2901832"/>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34" name="Rectangle 33"/>
            <p:cNvSpPr/>
            <p:nvPr/>
          </p:nvSpPr>
          <p:spPr>
            <a:xfrm>
              <a:off x="2783423" y="4697505"/>
              <a:ext cx="2506072"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SHMS Construction/Installation</a:t>
              </a:r>
            </a:p>
          </p:txBody>
        </p:sp>
        <p:sp>
          <p:nvSpPr>
            <p:cNvPr id="35" name="Rectangle 34"/>
            <p:cNvSpPr/>
            <p:nvPr/>
          </p:nvSpPr>
          <p:spPr>
            <a:xfrm>
              <a:off x="2177345" y="4039543"/>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36" name="Rectangle 35"/>
            <p:cNvSpPr/>
            <p:nvPr/>
          </p:nvSpPr>
          <p:spPr>
            <a:xfrm>
              <a:off x="530775" y="832931"/>
              <a:ext cx="8156025" cy="329427"/>
            </a:xfrm>
            <a:prstGeom prst="rect">
              <a:avLst/>
            </a:prstGeom>
            <a:solidFill>
              <a:sysClr val="windowText" lastClr="00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CEBAF Three-Year  Schedule</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Box 36"/>
            <p:cNvSpPr txBox="1"/>
            <p:nvPr/>
          </p:nvSpPr>
          <p:spPr>
            <a:xfrm>
              <a:off x="540027" y="872068"/>
              <a:ext cx="742354" cy="24707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Feb 2016</a:t>
              </a:r>
            </a:p>
          </p:txBody>
        </p:sp>
        <p:sp>
          <p:nvSpPr>
            <p:cNvPr id="38" name="Rectangle 37"/>
            <p:cNvSpPr/>
            <p:nvPr/>
          </p:nvSpPr>
          <p:spPr>
            <a:xfrm>
              <a:off x="3352800" y="4063929"/>
              <a:ext cx="1119823"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Non-CLAS12 Ops*</a:t>
              </a:r>
            </a:p>
          </p:txBody>
        </p:sp>
        <p:sp>
          <p:nvSpPr>
            <p:cNvPr id="39" name="Rectangle 38"/>
            <p:cNvSpPr/>
            <p:nvPr/>
          </p:nvSpPr>
          <p:spPr>
            <a:xfrm>
              <a:off x="2177345" y="4894676"/>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a:t>
              </a:r>
            </a:p>
          </p:txBody>
        </p:sp>
        <p:sp>
          <p:nvSpPr>
            <p:cNvPr id="40" name="Rectangle 39"/>
            <p:cNvSpPr/>
            <p:nvPr/>
          </p:nvSpPr>
          <p:spPr>
            <a:xfrm>
              <a:off x="6689708" y="5638800"/>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41" name="Rectangle 40"/>
            <p:cNvSpPr/>
            <p:nvPr/>
          </p:nvSpPr>
          <p:spPr>
            <a:xfrm>
              <a:off x="2174413" y="2705891"/>
              <a:ext cx="563629" cy="2333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Activity</a:t>
              </a:r>
            </a:p>
          </p:txBody>
        </p:sp>
        <p:cxnSp>
          <p:nvCxnSpPr>
            <p:cNvPr id="42" name="Straight Arrow Connector 41"/>
            <p:cNvCxnSpPr/>
            <p:nvPr/>
          </p:nvCxnSpPr>
          <p:spPr bwMode="auto">
            <a:xfrm>
              <a:off x="2971800" y="4086485"/>
              <a:ext cx="2628464"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43" name="Straight Arrow Connector 42"/>
            <p:cNvCxnSpPr/>
            <p:nvPr/>
          </p:nvCxnSpPr>
          <p:spPr bwMode="auto">
            <a:xfrm>
              <a:off x="2957382" y="4958602"/>
              <a:ext cx="2002789"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cxnSp>
          <p:nvCxnSpPr>
            <p:cNvPr id="44" name="Straight Connector 43"/>
            <p:cNvCxnSpPr/>
            <p:nvPr/>
          </p:nvCxnSpPr>
          <p:spPr bwMode="auto">
            <a:xfrm>
              <a:off x="3607180" y="4343400"/>
              <a:ext cx="566217" cy="0"/>
            </a:xfrm>
            <a:prstGeom prst="line">
              <a:avLst/>
            </a:prstGeom>
            <a:solidFill>
              <a:srgbClr val="4F81BD"/>
            </a:solidFill>
            <a:ln w="127000" cap="flat" cmpd="sng" algn="ctr">
              <a:solidFill>
                <a:srgbClr val="7030A0"/>
              </a:solidFill>
              <a:prstDash val="solid"/>
              <a:round/>
              <a:headEnd type="none" w="med" len="med"/>
              <a:tailEnd type="none" w="med" len="med"/>
            </a:ln>
            <a:effectLst/>
          </p:spPr>
        </p:cxnSp>
        <p:sp>
          <p:nvSpPr>
            <p:cNvPr id="45" name="Rectangle 44"/>
            <p:cNvSpPr/>
            <p:nvPr/>
          </p:nvSpPr>
          <p:spPr>
            <a:xfrm>
              <a:off x="2838980" y="2590800"/>
              <a:ext cx="1442507" cy="24707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SBS Construction</a:t>
              </a:r>
            </a:p>
          </p:txBody>
        </p:sp>
        <p:cxnSp>
          <p:nvCxnSpPr>
            <p:cNvPr id="46" name="Straight Arrow Connector 45"/>
            <p:cNvCxnSpPr/>
            <p:nvPr/>
          </p:nvCxnSpPr>
          <p:spPr bwMode="auto">
            <a:xfrm>
              <a:off x="2971800" y="2854960"/>
              <a:ext cx="2341261" cy="0"/>
            </a:xfrm>
            <a:prstGeom prst="straightConnector1">
              <a:avLst/>
            </a:prstGeom>
            <a:solidFill>
              <a:srgbClr val="4F81BD"/>
            </a:solidFill>
            <a:ln w="12700" cap="flat" cmpd="sng" algn="ctr">
              <a:solidFill>
                <a:sysClr val="windowText" lastClr="000000"/>
              </a:solidFill>
              <a:prstDash val="solid"/>
              <a:round/>
              <a:headEnd type="none" w="med" len="med"/>
              <a:tailEnd type="triangle" w="med" len="med"/>
            </a:ln>
            <a:effectLst/>
          </p:spPr>
        </p:cxnSp>
        <p:pic>
          <p:nvPicPr>
            <p:cNvPr id="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52950" y="3319463"/>
              <a:ext cx="38100"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3931" y="2444367"/>
              <a:ext cx="30480" cy="213360"/>
            </a:xfrm>
            <a:prstGeom prst="rect">
              <a:avLst/>
            </a:prstGeom>
          </p:spPr>
        </p:pic>
        <p:sp>
          <p:nvSpPr>
            <p:cNvPr id="49" name="Rectangle 48"/>
            <p:cNvSpPr/>
            <p:nvPr/>
          </p:nvSpPr>
          <p:spPr>
            <a:xfrm>
              <a:off x="8382023" y="4212196"/>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50" name="Picture 4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7633" y="5765485"/>
              <a:ext cx="68687" cy="268225"/>
            </a:xfrm>
            <a:prstGeom prst="rect">
              <a:avLst/>
            </a:prstGeom>
          </p:spPr>
        </p:pic>
        <p:pic>
          <p:nvPicPr>
            <p:cNvPr id="51" name="Picture 5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31950" y="4241052"/>
              <a:ext cx="68687" cy="268225"/>
            </a:xfrm>
            <a:prstGeom prst="rect">
              <a:avLst/>
            </a:prstGeom>
          </p:spPr>
        </p:pic>
        <p:cxnSp>
          <p:nvCxnSpPr>
            <p:cNvPr id="52" name="Straight Connector 51"/>
            <p:cNvCxnSpPr/>
            <p:nvPr/>
          </p:nvCxnSpPr>
          <p:spPr bwMode="auto">
            <a:xfrm flipV="1">
              <a:off x="3051474" y="5899839"/>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3" name="Straight Connector 52"/>
            <p:cNvCxnSpPr/>
            <p:nvPr/>
          </p:nvCxnSpPr>
          <p:spPr bwMode="auto">
            <a:xfrm>
              <a:off x="3503415" y="5900470"/>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4" name="Straight Connector 53"/>
            <p:cNvCxnSpPr/>
            <p:nvPr/>
          </p:nvCxnSpPr>
          <p:spPr bwMode="auto">
            <a:xfrm flipV="1">
              <a:off x="4724400" y="5911413"/>
              <a:ext cx="384048" cy="1587"/>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55" name="Straight Connector 54"/>
            <p:cNvCxnSpPr/>
            <p:nvPr/>
          </p:nvCxnSpPr>
          <p:spPr bwMode="auto">
            <a:xfrm>
              <a:off x="5386512" y="5909996"/>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56" name="Rectangle 55"/>
            <p:cNvSpPr/>
            <p:nvPr/>
          </p:nvSpPr>
          <p:spPr>
            <a:xfrm>
              <a:off x="6598746" y="5825843"/>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7" name="Rectangle 56"/>
            <p:cNvSpPr/>
            <p:nvPr/>
          </p:nvSpPr>
          <p:spPr>
            <a:xfrm>
              <a:off x="5343619" y="4935161"/>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58" name="Rectangle 57"/>
            <p:cNvSpPr/>
            <p:nvPr/>
          </p:nvSpPr>
          <p:spPr>
            <a:xfrm>
              <a:off x="4635611" y="4943112"/>
              <a:ext cx="533603"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Comm.</a:t>
              </a:r>
            </a:p>
          </p:txBody>
        </p:sp>
        <p:cxnSp>
          <p:nvCxnSpPr>
            <p:cNvPr id="59" name="Straight Connector 58"/>
            <p:cNvCxnSpPr/>
            <p:nvPr/>
          </p:nvCxnSpPr>
          <p:spPr bwMode="auto">
            <a:xfrm>
              <a:off x="4960171" y="5195048"/>
              <a:ext cx="149672" cy="0"/>
            </a:xfrm>
            <a:prstGeom prst="line">
              <a:avLst/>
            </a:prstGeom>
            <a:solidFill>
              <a:srgbClr val="4F81BD"/>
            </a:solidFill>
            <a:ln w="127000" cap="flat" cmpd="sng" algn="ctr">
              <a:solidFill>
                <a:srgbClr val="92D050"/>
              </a:solidFill>
              <a:prstDash val="solid"/>
              <a:round/>
              <a:headEnd type="none" w="med" len="med"/>
              <a:tailEnd type="none" w="med" len="med"/>
            </a:ln>
            <a:effectLst/>
          </p:spPr>
        </p:cxnSp>
        <p:cxnSp>
          <p:nvCxnSpPr>
            <p:cNvPr id="60" name="Straight Connector 59"/>
            <p:cNvCxnSpPr/>
            <p:nvPr/>
          </p:nvCxnSpPr>
          <p:spPr bwMode="auto">
            <a:xfrm>
              <a:off x="5378561" y="5195621"/>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pic>
          <p:nvPicPr>
            <p:cNvPr id="61" name="Picture 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66761" y="5091952"/>
              <a:ext cx="68687" cy="268225"/>
            </a:xfrm>
            <a:prstGeom prst="rect">
              <a:avLst/>
            </a:prstGeom>
          </p:spPr>
        </p:pic>
        <p:sp>
          <p:nvSpPr>
            <p:cNvPr id="62" name="Rectangle 61"/>
            <p:cNvSpPr/>
            <p:nvPr/>
          </p:nvSpPr>
          <p:spPr>
            <a:xfrm>
              <a:off x="6615694" y="5119872"/>
              <a:ext cx="52540" cy="134112"/>
            </a:xfrm>
            <a:prstGeom prst="rect">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cxnSp>
          <p:nvCxnSpPr>
            <p:cNvPr id="63" name="Straight Connector 62"/>
            <p:cNvCxnSpPr/>
            <p:nvPr/>
          </p:nvCxnSpPr>
          <p:spPr bwMode="auto">
            <a:xfrm>
              <a:off x="5615650" y="4338371"/>
              <a:ext cx="302407"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4" name="Straight Connector 63"/>
            <p:cNvCxnSpPr/>
            <p:nvPr/>
          </p:nvCxnSpPr>
          <p:spPr bwMode="auto">
            <a:xfrm flipV="1">
              <a:off x="4723755" y="2320057"/>
              <a:ext cx="384048"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5" name="Straight Connector 64"/>
            <p:cNvCxnSpPr/>
            <p:nvPr/>
          </p:nvCxnSpPr>
          <p:spPr bwMode="auto">
            <a:xfrm>
              <a:off x="3510866" y="2326428"/>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6" name="Straight Connector 65"/>
            <p:cNvCxnSpPr/>
            <p:nvPr/>
          </p:nvCxnSpPr>
          <p:spPr bwMode="auto">
            <a:xfrm>
              <a:off x="5378561" y="2319071"/>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67" name="Straight Connector 66"/>
            <p:cNvCxnSpPr/>
            <p:nvPr/>
          </p:nvCxnSpPr>
          <p:spPr bwMode="auto">
            <a:xfrm flipV="1">
              <a:off x="3063986" y="2324100"/>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68" name="Rectangle 67"/>
            <p:cNvSpPr/>
            <p:nvPr/>
          </p:nvSpPr>
          <p:spPr>
            <a:xfrm>
              <a:off x="4978395" y="5616995"/>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69" name="Straight Connector 68"/>
            <p:cNvCxnSpPr/>
            <p:nvPr/>
          </p:nvCxnSpPr>
          <p:spPr bwMode="auto">
            <a:xfrm>
              <a:off x="3510866" y="3178482"/>
              <a:ext cx="44805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0" name="Straight Connector 69"/>
            <p:cNvCxnSpPr/>
            <p:nvPr/>
          </p:nvCxnSpPr>
          <p:spPr bwMode="auto">
            <a:xfrm flipV="1">
              <a:off x="3063986" y="3176154"/>
              <a:ext cx="310896"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71" name="Rectangle 70"/>
            <p:cNvSpPr/>
            <p:nvPr/>
          </p:nvSpPr>
          <p:spPr>
            <a:xfrm>
              <a:off x="3085999" y="2826683"/>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72" name="Straight Connector 71"/>
            <p:cNvCxnSpPr/>
            <p:nvPr/>
          </p:nvCxnSpPr>
          <p:spPr bwMode="auto">
            <a:xfrm flipV="1">
              <a:off x="4723755" y="3178798"/>
              <a:ext cx="384048" cy="1"/>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3" name="Straight Connector 72"/>
            <p:cNvCxnSpPr/>
            <p:nvPr/>
          </p:nvCxnSpPr>
          <p:spPr bwMode="auto">
            <a:xfrm>
              <a:off x="5378561" y="3177812"/>
              <a:ext cx="539496"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4" name="Straight Connector 73"/>
            <p:cNvCxnSpPr/>
            <p:nvPr/>
          </p:nvCxnSpPr>
          <p:spPr bwMode="auto">
            <a:xfrm>
              <a:off x="5615650" y="4338761"/>
              <a:ext cx="149672" cy="0"/>
            </a:xfrm>
            <a:prstGeom prst="line">
              <a:avLst/>
            </a:prstGeom>
            <a:solidFill>
              <a:srgbClr val="4F81BD"/>
            </a:solidFill>
            <a:ln w="127000" cap="flat" cmpd="sng" algn="ctr">
              <a:solidFill>
                <a:srgbClr val="92D050"/>
              </a:solidFill>
              <a:prstDash val="solid"/>
              <a:round/>
              <a:headEnd type="none" w="med" len="med"/>
              <a:tailEnd type="none" w="med" len="med"/>
            </a:ln>
            <a:effectLst/>
          </p:spPr>
        </p:cxnSp>
        <p:sp>
          <p:nvSpPr>
            <p:cNvPr id="75" name="Rectangle 74"/>
            <p:cNvSpPr/>
            <p:nvPr/>
          </p:nvSpPr>
          <p:spPr>
            <a:xfrm>
              <a:off x="5457916" y="407072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76" name="Rectangle 75"/>
            <p:cNvSpPr/>
            <p:nvPr/>
          </p:nvSpPr>
          <p:spPr>
            <a:xfrm>
              <a:off x="3085999" y="1957730"/>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77" name="Rectangle 76"/>
            <p:cNvSpPr/>
            <p:nvPr/>
          </p:nvSpPr>
          <p:spPr>
            <a:xfrm>
              <a:off x="3085999" y="5522845"/>
              <a:ext cx="835292" cy="311125"/>
            </a:xfrm>
            <a:prstGeom prst="rect">
              <a:avLst/>
            </a:prstGeom>
          </p:spPr>
          <p:txBody>
            <a:bodyPr wrap="none">
              <a:spAutoFit/>
            </a:bodyPr>
            <a:lstStyle/>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Opportunistic</a:t>
              </a:r>
            </a:p>
            <a:p>
              <a:pPr marL="0" marR="0" lvl="0" indent="0" algn="ctr" defTabSz="914400" eaLnBrk="1" fontAlgn="auto" latinLnBrk="0" hangingPunct="1">
                <a:lnSpc>
                  <a:spcPts val="1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78" name="Straight Connector 77"/>
            <p:cNvCxnSpPr/>
            <p:nvPr/>
          </p:nvCxnSpPr>
          <p:spPr bwMode="auto">
            <a:xfrm>
              <a:off x="6492901" y="2321536"/>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79" name="Straight Connector 78"/>
            <p:cNvCxnSpPr/>
            <p:nvPr/>
          </p:nvCxnSpPr>
          <p:spPr bwMode="auto">
            <a:xfrm>
              <a:off x="7166319" y="2318477"/>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sp>
          <p:nvSpPr>
            <p:cNvPr id="80" name="Rectangle 79"/>
            <p:cNvSpPr/>
            <p:nvPr/>
          </p:nvSpPr>
          <p:spPr>
            <a:xfrm>
              <a:off x="6682417" y="4070728"/>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1" name="Rectangle 80"/>
            <p:cNvSpPr/>
            <p:nvPr/>
          </p:nvSpPr>
          <p:spPr>
            <a:xfrm>
              <a:off x="6682417" y="2919453"/>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2" name="Rectangle 81"/>
            <p:cNvSpPr/>
            <p:nvPr/>
          </p:nvSpPr>
          <p:spPr>
            <a:xfrm>
              <a:off x="6647294" y="2055681"/>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sp>
          <p:nvSpPr>
            <p:cNvPr id="83" name="Rectangle 82"/>
            <p:cNvSpPr/>
            <p:nvPr/>
          </p:nvSpPr>
          <p:spPr>
            <a:xfrm>
              <a:off x="6689708" y="4951063"/>
              <a:ext cx="557910" cy="21961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Physics</a:t>
              </a:r>
            </a:p>
          </p:txBody>
        </p:sp>
        <p:cxnSp>
          <p:nvCxnSpPr>
            <p:cNvPr id="84" name="Straight Connector 83"/>
            <p:cNvCxnSpPr/>
            <p:nvPr/>
          </p:nvCxnSpPr>
          <p:spPr bwMode="auto">
            <a:xfrm>
              <a:off x="6492901" y="3188229"/>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85" name="Straight Connector 84"/>
            <p:cNvCxnSpPr/>
            <p:nvPr/>
          </p:nvCxnSpPr>
          <p:spPr bwMode="auto">
            <a:xfrm>
              <a:off x="7166319" y="3185170"/>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86" name="Straight Connector 85"/>
            <p:cNvCxnSpPr/>
            <p:nvPr/>
          </p:nvCxnSpPr>
          <p:spPr bwMode="auto">
            <a:xfrm>
              <a:off x="6492901" y="4341168"/>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87" name="Straight Connector 86"/>
            <p:cNvCxnSpPr/>
            <p:nvPr/>
          </p:nvCxnSpPr>
          <p:spPr bwMode="auto">
            <a:xfrm>
              <a:off x="7166319" y="4338109"/>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88" name="Straight Connector 87"/>
            <p:cNvCxnSpPr/>
            <p:nvPr/>
          </p:nvCxnSpPr>
          <p:spPr bwMode="auto">
            <a:xfrm>
              <a:off x="6492901" y="5207860"/>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89" name="Straight Connector 88"/>
            <p:cNvCxnSpPr/>
            <p:nvPr/>
          </p:nvCxnSpPr>
          <p:spPr bwMode="auto">
            <a:xfrm>
              <a:off x="7166319" y="5204801"/>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0" name="Straight Connector 89"/>
            <p:cNvCxnSpPr/>
            <p:nvPr/>
          </p:nvCxnSpPr>
          <p:spPr bwMode="auto">
            <a:xfrm>
              <a:off x="6492901" y="5915526"/>
              <a:ext cx="42976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1" name="Straight Connector 90"/>
            <p:cNvCxnSpPr/>
            <p:nvPr/>
          </p:nvCxnSpPr>
          <p:spPr bwMode="auto">
            <a:xfrm>
              <a:off x="7166319" y="5912467"/>
              <a:ext cx="484632"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2" name="Straight Connector 91"/>
            <p:cNvCxnSpPr/>
            <p:nvPr/>
          </p:nvCxnSpPr>
          <p:spPr bwMode="auto">
            <a:xfrm>
              <a:off x="8107772" y="2318477"/>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3" name="Straight Connector 92"/>
            <p:cNvCxnSpPr/>
            <p:nvPr/>
          </p:nvCxnSpPr>
          <p:spPr bwMode="auto">
            <a:xfrm>
              <a:off x="8110820" y="3184716"/>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4" name="Straight Connector 93"/>
            <p:cNvCxnSpPr/>
            <p:nvPr/>
          </p:nvCxnSpPr>
          <p:spPr bwMode="auto">
            <a:xfrm>
              <a:off x="8107772" y="4334440"/>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5" name="Straight Connector 94"/>
            <p:cNvCxnSpPr/>
            <p:nvPr/>
          </p:nvCxnSpPr>
          <p:spPr bwMode="auto">
            <a:xfrm>
              <a:off x="8110820" y="5201775"/>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cxnSp>
          <p:nvCxnSpPr>
            <p:cNvPr id="96" name="Straight Connector 95"/>
            <p:cNvCxnSpPr/>
            <p:nvPr/>
          </p:nvCxnSpPr>
          <p:spPr bwMode="auto">
            <a:xfrm>
              <a:off x="8105536" y="5907745"/>
              <a:ext cx="155448" cy="0"/>
            </a:xfrm>
            <a:prstGeom prst="line">
              <a:avLst/>
            </a:prstGeom>
            <a:solidFill>
              <a:srgbClr val="4F81BD"/>
            </a:solidFill>
            <a:ln w="127000" cap="flat" cmpd="sng" algn="ctr">
              <a:solidFill>
                <a:srgbClr val="0070C0"/>
              </a:solidFill>
              <a:prstDash val="solid"/>
              <a:round/>
              <a:headEnd type="none" w="med" len="med"/>
              <a:tailEnd type="none" w="med" len="med"/>
            </a:ln>
            <a:effectLst/>
          </p:spPr>
        </p:cxnSp>
      </p:grpSp>
      <p:grpSp>
        <p:nvGrpSpPr>
          <p:cNvPr id="137" name="Group 136"/>
          <p:cNvGrpSpPr/>
          <p:nvPr/>
        </p:nvGrpSpPr>
        <p:grpSpPr>
          <a:xfrm>
            <a:off x="3254369" y="6037809"/>
            <a:ext cx="5740401" cy="279944"/>
            <a:chOff x="1905000" y="6324600"/>
            <a:chExt cx="5740401" cy="279944"/>
          </a:xfrm>
        </p:grpSpPr>
        <p:sp>
          <p:nvSpPr>
            <p:cNvPr id="138" name="Rectangle 137"/>
            <p:cNvSpPr/>
            <p:nvPr/>
          </p:nvSpPr>
          <p:spPr>
            <a:xfrm>
              <a:off x="2124438" y="6324600"/>
              <a:ext cx="2048959" cy="276999"/>
            </a:xfrm>
            <a:prstGeom prst="rect">
              <a:avLst/>
            </a:prstGeom>
          </p:spPr>
          <p:txBody>
            <a:bodyPr wrap="none">
              <a:spAutoFit/>
            </a:bodyPr>
            <a:lstStyle/>
            <a:p>
              <a:r>
                <a:rPr lang="en-US" sz="1200" b="1" dirty="0">
                  <a:solidFill>
                    <a:srgbClr val="000000"/>
                  </a:solidFill>
                  <a:latin typeface="Arial" panose="020B0604020202020204" pitchFamily="34" charset="0"/>
                  <a:cs typeface="Arial" pitchFamily="34" charset="0"/>
                </a:rPr>
                <a:t>Beam for Commissioning</a:t>
              </a:r>
            </a:p>
          </p:txBody>
        </p:sp>
        <p:sp>
          <p:nvSpPr>
            <p:cNvPr id="139" name="Rectangle 138"/>
            <p:cNvSpPr/>
            <p:nvPr/>
          </p:nvSpPr>
          <p:spPr>
            <a:xfrm>
              <a:off x="4410694" y="6327545"/>
              <a:ext cx="1473480" cy="276999"/>
            </a:xfrm>
            <a:prstGeom prst="rect">
              <a:avLst/>
            </a:prstGeom>
          </p:spPr>
          <p:txBody>
            <a:bodyPr wrap="none">
              <a:spAutoFit/>
            </a:bodyPr>
            <a:lstStyle/>
            <a:p>
              <a:r>
                <a:rPr lang="en-US" sz="1200" b="1" dirty="0">
                  <a:solidFill>
                    <a:srgbClr val="000000"/>
                  </a:solidFill>
                  <a:latin typeface="Arial" panose="020B0604020202020204" pitchFamily="34" charset="0"/>
                  <a:cs typeface="Arial" pitchFamily="34" charset="0"/>
                </a:rPr>
                <a:t>Beam for Physics</a:t>
              </a:r>
            </a:p>
          </p:txBody>
        </p:sp>
        <p:grpSp>
          <p:nvGrpSpPr>
            <p:cNvPr id="140" name="Group 139"/>
            <p:cNvGrpSpPr/>
            <p:nvPr/>
          </p:nvGrpSpPr>
          <p:grpSpPr>
            <a:xfrm>
              <a:off x="1905000" y="6449467"/>
              <a:ext cx="4324132" cy="13632"/>
              <a:chOff x="1905000" y="6449467"/>
              <a:chExt cx="4324132" cy="13632"/>
            </a:xfrm>
          </p:grpSpPr>
          <p:cxnSp>
            <p:nvCxnSpPr>
              <p:cNvPr id="142" name="Straight Connector 141"/>
              <p:cNvCxnSpPr/>
              <p:nvPr/>
            </p:nvCxnSpPr>
            <p:spPr bwMode="auto">
              <a:xfrm>
                <a:off x="1905000" y="6449467"/>
                <a:ext cx="270237" cy="0"/>
              </a:xfrm>
              <a:prstGeom prst="line">
                <a:avLst/>
              </a:prstGeom>
              <a:solidFill>
                <a:schemeClr val="accent1"/>
              </a:solidFill>
              <a:ln w="127000" cap="flat" cmpd="sng" algn="ctr">
                <a:solidFill>
                  <a:srgbClr val="92D050"/>
                </a:solidFill>
                <a:prstDash val="solid"/>
                <a:round/>
                <a:headEnd type="none" w="med" len="med"/>
                <a:tailEnd type="none" w="med" len="med"/>
              </a:ln>
              <a:effectLst/>
            </p:spPr>
          </p:cxnSp>
          <p:cxnSp>
            <p:nvCxnSpPr>
              <p:cNvPr id="143" name="Straight Connector 142"/>
              <p:cNvCxnSpPr/>
              <p:nvPr/>
            </p:nvCxnSpPr>
            <p:spPr bwMode="auto">
              <a:xfrm>
                <a:off x="4191000" y="6463099"/>
                <a:ext cx="270237" cy="0"/>
              </a:xfrm>
              <a:prstGeom prst="line">
                <a:avLst/>
              </a:prstGeom>
              <a:solidFill>
                <a:schemeClr val="accent1"/>
              </a:solidFill>
              <a:ln w="127000" cap="flat" cmpd="sng" algn="ctr">
                <a:solidFill>
                  <a:srgbClr val="0070C0"/>
                </a:solidFill>
                <a:prstDash val="solid"/>
                <a:round/>
                <a:headEnd type="none" w="med" len="med"/>
                <a:tailEnd type="none" w="med" len="med"/>
              </a:ln>
              <a:effectLst/>
            </p:spPr>
          </p:cxnSp>
          <p:cxnSp>
            <p:nvCxnSpPr>
              <p:cNvPr id="144" name="Straight Connector 143"/>
              <p:cNvCxnSpPr/>
              <p:nvPr/>
            </p:nvCxnSpPr>
            <p:spPr bwMode="auto">
              <a:xfrm>
                <a:off x="5948200" y="6457577"/>
                <a:ext cx="280932" cy="0"/>
              </a:xfrm>
              <a:prstGeom prst="line">
                <a:avLst/>
              </a:prstGeom>
              <a:solidFill>
                <a:schemeClr val="accent1"/>
              </a:solidFill>
              <a:ln w="127000" cap="flat" cmpd="sng" algn="ctr">
                <a:solidFill>
                  <a:srgbClr val="7030A0"/>
                </a:solidFill>
                <a:prstDash val="solid"/>
                <a:round/>
                <a:headEnd type="none" w="med" len="med"/>
                <a:tailEnd type="none" w="med" len="med"/>
              </a:ln>
              <a:effectLst/>
            </p:spPr>
          </p:cxnSp>
        </p:grpSp>
        <p:sp>
          <p:nvSpPr>
            <p:cNvPr id="141" name="Rectangle 140"/>
            <p:cNvSpPr/>
            <p:nvPr/>
          </p:nvSpPr>
          <p:spPr>
            <a:xfrm>
              <a:off x="6178333" y="6327545"/>
              <a:ext cx="1467068" cy="276999"/>
            </a:xfrm>
            <a:prstGeom prst="rect">
              <a:avLst/>
            </a:prstGeom>
          </p:spPr>
          <p:txBody>
            <a:bodyPr wrap="none">
              <a:spAutoFit/>
            </a:bodyPr>
            <a:lstStyle/>
            <a:p>
              <a:r>
                <a:rPr lang="en-US" sz="1200" b="1" dirty="0">
                  <a:solidFill>
                    <a:srgbClr val="000000"/>
                  </a:solidFill>
                  <a:latin typeface="Arial" panose="020B0604020202020204" pitchFamily="34" charset="0"/>
                  <a:cs typeface="Arial" pitchFamily="34" charset="0"/>
                </a:rPr>
                <a:t>Non-CLAS12 Ops</a:t>
              </a:r>
            </a:p>
          </p:txBody>
        </p:sp>
      </p:grpSp>
      <p:sp>
        <p:nvSpPr>
          <p:cNvPr id="145" name="TextBox 144"/>
          <p:cNvSpPr txBox="1"/>
          <p:nvPr/>
        </p:nvSpPr>
        <p:spPr>
          <a:xfrm>
            <a:off x="119854" y="6022916"/>
            <a:ext cx="256352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 Potential </a:t>
            </a:r>
            <a:r>
              <a:rPr lang="en-US" sz="1200" dirty="0" err="1">
                <a:latin typeface="Arial" panose="020B0604020202020204" pitchFamily="34" charset="0"/>
                <a:cs typeface="Arial" panose="020B0604020202020204" pitchFamily="34" charset="0"/>
              </a:rPr>
              <a:t>PRad</a:t>
            </a:r>
            <a:r>
              <a:rPr lang="en-US" sz="1200" dirty="0">
                <a:latin typeface="Arial" panose="020B0604020202020204" pitchFamily="34" charset="0"/>
                <a:cs typeface="Arial" panose="020B0604020202020204" pitchFamily="34" charset="0"/>
              </a:rPr>
              <a:t> Summer 2016 run</a:t>
            </a:r>
          </a:p>
        </p:txBody>
      </p:sp>
    </p:spTree>
    <p:extLst>
      <p:ext uri="{BB962C8B-B14F-4D97-AF65-F5344CB8AC3E}">
        <p14:creationId xmlns:p14="http://schemas.microsoft.com/office/powerpoint/2010/main" val="118662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348271" y="5038213"/>
            <a:ext cx="1816101" cy="923330"/>
          </a:xfrm>
          <a:prstGeom prst="rect">
            <a:avLst/>
          </a:prstGeom>
          <a:solidFill>
            <a:schemeClr val="bg1"/>
          </a:solidFill>
        </p:spPr>
        <p:txBody>
          <a:bodyPr wrap="square" rtlCol="0">
            <a:spAutoFit/>
          </a:bodyPr>
          <a:lstStyle/>
          <a:p>
            <a:r>
              <a:rPr lang="en-US" dirty="0" smtClean="0"/>
              <a:t>CAD drawing of SBS magnet and infrastructure</a:t>
            </a:r>
            <a:endParaRPr lang="en-US" dirty="0"/>
          </a:p>
        </p:txBody>
      </p:sp>
      <p:sp>
        <p:nvSpPr>
          <p:cNvPr id="2" name="Title 1"/>
          <p:cNvSpPr>
            <a:spLocks noGrp="1"/>
          </p:cNvSpPr>
          <p:nvPr>
            <p:ph type="title"/>
          </p:nvPr>
        </p:nvSpPr>
        <p:spPr>
          <a:xfrm>
            <a:off x="457200" y="237554"/>
            <a:ext cx="8229600" cy="365040"/>
          </a:xfrm>
        </p:spPr>
        <p:txBody>
          <a:bodyPr>
            <a:noAutofit/>
          </a:bodyPr>
          <a:lstStyle/>
          <a:p>
            <a:r>
              <a:rPr lang="en-US" sz="3200" dirty="0" smtClean="0">
                <a:latin typeface="Minion Pro"/>
              </a:rPr>
              <a:t>Super </a:t>
            </a:r>
            <a:r>
              <a:rPr lang="en-US" sz="3200" dirty="0" err="1" smtClean="0">
                <a:latin typeface="Minion Pro"/>
              </a:rPr>
              <a:t>Bigbite</a:t>
            </a:r>
            <a:r>
              <a:rPr lang="en-US" sz="3200" dirty="0" smtClean="0">
                <a:latin typeface="Minion Pro"/>
              </a:rPr>
              <a:t> Spectrometer (SBS)</a:t>
            </a:r>
            <a:endParaRPr lang="en-US" sz="3200" dirty="0">
              <a:latin typeface="Minion Pro"/>
            </a:endParaRPr>
          </a:p>
        </p:txBody>
      </p:sp>
      <p:sp>
        <p:nvSpPr>
          <p:cNvPr id="3" name="Content Placeholder 2"/>
          <p:cNvSpPr>
            <a:spLocks noGrp="1"/>
          </p:cNvSpPr>
          <p:nvPr>
            <p:ph idx="1"/>
          </p:nvPr>
        </p:nvSpPr>
        <p:spPr>
          <a:xfrm>
            <a:off x="87681" y="796287"/>
            <a:ext cx="4512740" cy="2397172"/>
          </a:xfrm>
        </p:spPr>
        <p:txBody>
          <a:bodyPr>
            <a:noAutofit/>
          </a:bodyPr>
          <a:lstStyle/>
          <a:p>
            <a:pPr marL="0" indent="0" defTabSz="750888">
              <a:buNone/>
            </a:pPr>
            <a:r>
              <a:rPr lang="en-US" sz="1600" dirty="0" smtClean="0"/>
              <a:t>New spectrometer to support three form factor experiments </a:t>
            </a:r>
            <a:r>
              <a:rPr lang="en-US" sz="1600" dirty="0" smtClean="0">
                <a:solidFill>
                  <a:srgbClr val="660066"/>
                </a:solidFill>
              </a:rPr>
              <a:t>(G</a:t>
            </a:r>
            <a:r>
              <a:rPr lang="en-US" sz="1600" baseline="-25000" dirty="0" smtClean="0">
                <a:solidFill>
                  <a:srgbClr val="660066"/>
                </a:solidFill>
              </a:rPr>
              <a:t>E</a:t>
            </a:r>
            <a:r>
              <a:rPr lang="en-US" sz="1600" baseline="30000" dirty="0" smtClean="0">
                <a:solidFill>
                  <a:srgbClr val="660066"/>
                </a:solidFill>
              </a:rPr>
              <a:t>P </a:t>
            </a:r>
            <a:r>
              <a:rPr lang="en-US" sz="1600" dirty="0" smtClean="0">
                <a:solidFill>
                  <a:srgbClr val="660066"/>
                </a:solidFill>
              </a:rPr>
              <a:t>high impact)</a:t>
            </a:r>
            <a:r>
              <a:rPr lang="en-US" sz="1600" dirty="0" smtClean="0"/>
              <a:t>, and one SIDIS experiment in Hall A. </a:t>
            </a:r>
          </a:p>
          <a:p>
            <a:pPr marL="338138" lvl="1" indent="-163513" defTabSz="338138">
              <a:buFont typeface="Wingdings" panose="05000000000000000000" pitchFamily="2" charset="2"/>
              <a:buChar char="§"/>
            </a:pPr>
            <a:r>
              <a:rPr lang="en-US" sz="1400" dirty="0" smtClean="0"/>
              <a:t>Magnet and infrastructure (JLab)</a:t>
            </a:r>
          </a:p>
          <a:p>
            <a:pPr marL="338138" lvl="1" indent="-163513" defTabSz="338138">
              <a:buFont typeface="Wingdings" panose="05000000000000000000" pitchFamily="2" charset="2"/>
              <a:buChar char="§"/>
            </a:pPr>
            <a:r>
              <a:rPr lang="en-US" sz="1400" dirty="0" smtClean="0"/>
              <a:t>2400 channel scintillator </a:t>
            </a:r>
            <a:r>
              <a:rPr lang="en-US" sz="1400" dirty="0" err="1" smtClean="0"/>
              <a:t>hodoscope</a:t>
            </a:r>
            <a:r>
              <a:rPr lang="en-US" sz="1400" dirty="0" smtClean="0"/>
              <a:t> (ISU)</a:t>
            </a:r>
          </a:p>
          <a:p>
            <a:pPr marL="338138" lvl="1" indent="-163513" defTabSz="338138">
              <a:buFont typeface="Wingdings" panose="05000000000000000000" pitchFamily="2" charset="2"/>
              <a:buChar char="§"/>
            </a:pPr>
            <a:r>
              <a:rPr lang="en-US" sz="1400" dirty="0" smtClean="0"/>
              <a:t>40 GEM modules ( each area = 50x60cm</a:t>
            </a:r>
            <a:r>
              <a:rPr lang="en-US" sz="1400" baseline="30000" dirty="0" smtClean="0"/>
              <a:t>2</a:t>
            </a:r>
            <a:r>
              <a:rPr lang="en-US" sz="1400" dirty="0" smtClean="0"/>
              <a:t>) for rear tracker (UVa)</a:t>
            </a:r>
          </a:p>
          <a:p>
            <a:pPr marL="338138" lvl="1" indent="-163513" defTabSz="338138">
              <a:buFont typeface="Wingdings" panose="05000000000000000000" pitchFamily="2" charset="2"/>
              <a:buChar char="§"/>
            </a:pPr>
            <a:r>
              <a:rPr lang="en-US" sz="1400" dirty="0" smtClean="0"/>
              <a:t>Other equipment: Hadron calorimeter (CMU), Cerenkov (W&amp;M), Front Tracker GEMs (INFN), Electron Calorimeter (SBU &amp; JLab) and polarized helium target (UVa)</a:t>
            </a:r>
          </a:p>
        </p:txBody>
      </p:sp>
      <p:sp>
        <p:nvSpPr>
          <p:cNvPr id="4" name="Date Placeholder 3"/>
          <p:cNvSpPr>
            <a:spLocks noGrp="1"/>
          </p:cNvSpPr>
          <p:nvPr>
            <p:ph type="dt" sz="half" idx="4294967295"/>
          </p:nvPr>
        </p:nvSpPr>
        <p:spPr>
          <a:xfrm>
            <a:off x="3505200" y="6394375"/>
            <a:ext cx="2133600" cy="365125"/>
          </a:xfrm>
          <a:prstGeom prst="rect">
            <a:avLst/>
          </a:prstGeom>
        </p:spPr>
        <p:txBody>
          <a:bodyPr/>
          <a:lstStyle/>
          <a:p>
            <a:fld id="{3A9A663D-15F8-9A44-9712-59ED5784CF5E}" type="datetime1">
              <a:rPr lang="en-US" smtClean="0"/>
              <a:pPr/>
              <a:t>6/22/2016</a:t>
            </a:fld>
            <a:endParaRPr lang="en-US"/>
          </a:p>
        </p:txBody>
      </p:sp>
      <p:sp>
        <p:nvSpPr>
          <p:cNvPr id="5"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pPr/>
              <a:t>14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4" y="3499312"/>
            <a:ext cx="4278967" cy="2895063"/>
          </a:xfrm>
          <a:prstGeom prst="rect">
            <a:avLst/>
          </a:prstGeom>
        </p:spPr>
      </p:pic>
      <p:grpSp>
        <p:nvGrpSpPr>
          <p:cNvPr id="12" name="Group 11"/>
          <p:cNvGrpSpPr/>
          <p:nvPr/>
        </p:nvGrpSpPr>
        <p:grpSpPr>
          <a:xfrm>
            <a:off x="4600421" y="920512"/>
            <a:ext cx="4429279" cy="3417001"/>
            <a:chOff x="87681" y="2605414"/>
            <a:chExt cx="4429279" cy="341700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81" y="2605414"/>
              <a:ext cx="2831533" cy="3417001"/>
            </a:xfrm>
            <a:prstGeom prst="rect">
              <a:avLst/>
            </a:prstGeom>
          </p:spPr>
        </p:pic>
        <p:sp>
          <p:nvSpPr>
            <p:cNvPr id="9" name="TextBox 8"/>
            <p:cNvSpPr txBox="1"/>
            <p:nvPr/>
          </p:nvSpPr>
          <p:spPr>
            <a:xfrm>
              <a:off x="2972431" y="3050794"/>
              <a:ext cx="1544529" cy="646331"/>
            </a:xfrm>
            <a:prstGeom prst="rect">
              <a:avLst/>
            </a:prstGeom>
            <a:solidFill>
              <a:schemeClr val="bg1"/>
            </a:solidFill>
          </p:spPr>
          <p:txBody>
            <a:bodyPr wrap="square" rtlCol="0">
              <a:spAutoFit/>
            </a:bodyPr>
            <a:lstStyle/>
            <a:p>
              <a:r>
                <a:rPr lang="en-US" dirty="0" smtClean="0"/>
                <a:t>Magnet tested at </a:t>
              </a:r>
              <a:r>
                <a:rPr lang="en-US" dirty="0" err="1" smtClean="0"/>
                <a:t>JLab</a:t>
              </a:r>
              <a:endParaRPr lang="en-US" dirty="0"/>
            </a:p>
          </p:txBody>
        </p:sp>
      </p:grpSp>
      <p:grpSp>
        <p:nvGrpSpPr>
          <p:cNvPr id="11" name="Group 10"/>
          <p:cNvGrpSpPr/>
          <p:nvPr/>
        </p:nvGrpSpPr>
        <p:grpSpPr>
          <a:xfrm>
            <a:off x="6387056" y="3342919"/>
            <a:ext cx="2843408" cy="3089556"/>
            <a:chOff x="3017555" y="2784385"/>
            <a:chExt cx="2843408" cy="3089556"/>
          </a:xfrm>
        </p:grpSpPr>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1732" t="28604" r="6125" b="8598"/>
            <a:stretch/>
          </p:blipFill>
          <p:spPr>
            <a:xfrm>
              <a:off x="3428086" y="2784385"/>
              <a:ext cx="2344670" cy="2720224"/>
            </a:xfrm>
            <a:prstGeom prst="rect">
              <a:avLst/>
            </a:prstGeom>
          </p:spPr>
        </p:pic>
        <p:sp>
          <p:nvSpPr>
            <p:cNvPr id="10" name="TextBox 9"/>
            <p:cNvSpPr txBox="1"/>
            <p:nvPr/>
          </p:nvSpPr>
          <p:spPr>
            <a:xfrm>
              <a:off x="3017555" y="5504609"/>
              <a:ext cx="2843408" cy="369332"/>
            </a:xfrm>
            <a:prstGeom prst="rect">
              <a:avLst/>
            </a:prstGeom>
            <a:noFill/>
          </p:spPr>
          <p:txBody>
            <a:bodyPr wrap="square" rtlCol="0">
              <a:spAutoFit/>
            </a:bodyPr>
            <a:lstStyle/>
            <a:p>
              <a:r>
                <a:rPr lang="en-US" dirty="0" smtClean="0"/>
                <a:t>Power supply tested at JLab</a:t>
              </a:r>
              <a:endParaRPr lang="en-US" dirty="0"/>
            </a:p>
          </p:txBody>
        </p:sp>
      </p:grpSp>
    </p:spTree>
    <p:extLst>
      <p:ext uri="{BB962C8B-B14F-4D97-AF65-F5344CB8AC3E}">
        <p14:creationId xmlns:p14="http://schemas.microsoft.com/office/powerpoint/2010/main" val="387848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nfn-front-track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838200"/>
            <a:ext cx="4343400" cy="2159406"/>
          </a:xfrm>
          <a:prstGeom prst="rect">
            <a:avLst/>
          </a:prstGeom>
        </p:spPr>
      </p:pic>
      <p:sp>
        <p:nvSpPr>
          <p:cNvPr id="2" name="Title 1"/>
          <p:cNvSpPr>
            <a:spLocks noGrp="1"/>
          </p:cNvSpPr>
          <p:nvPr>
            <p:ph type="title"/>
          </p:nvPr>
        </p:nvSpPr>
        <p:spPr>
          <a:xfrm>
            <a:off x="457200" y="237554"/>
            <a:ext cx="8229600" cy="365040"/>
          </a:xfrm>
        </p:spPr>
        <p:txBody>
          <a:bodyPr>
            <a:noAutofit/>
          </a:bodyPr>
          <a:lstStyle/>
          <a:p>
            <a:r>
              <a:rPr lang="en-US" sz="3200" b="0" dirty="0" smtClean="0">
                <a:latin typeface="Minion Pro"/>
              </a:rPr>
              <a:t>Super </a:t>
            </a:r>
            <a:r>
              <a:rPr lang="en-US" sz="3200" b="0" dirty="0" err="1" smtClean="0">
                <a:latin typeface="Minion Pro"/>
              </a:rPr>
              <a:t>Bigbite</a:t>
            </a:r>
            <a:r>
              <a:rPr lang="en-US" sz="3200" b="0" dirty="0" smtClean="0">
                <a:latin typeface="Minion Pro"/>
              </a:rPr>
              <a:t> Spectrometer (SBS)</a:t>
            </a:r>
            <a:endParaRPr lang="en-US" sz="3200" b="0" dirty="0">
              <a:latin typeface="Minion Pro"/>
            </a:endParaRPr>
          </a:p>
        </p:txBody>
      </p:sp>
      <p:sp>
        <p:nvSpPr>
          <p:cNvPr id="4" name="Date Placeholder 3"/>
          <p:cNvSpPr>
            <a:spLocks noGrp="1"/>
          </p:cNvSpPr>
          <p:nvPr>
            <p:ph type="dt" sz="half" idx="4294967295"/>
          </p:nvPr>
        </p:nvSpPr>
        <p:spPr>
          <a:xfrm>
            <a:off x="3505200" y="6394375"/>
            <a:ext cx="2133600" cy="365125"/>
          </a:xfrm>
          <a:prstGeom prst="rect">
            <a:avLst/>
          </a:prstGeom>
        </p:spPr>
        <p:txBody>
          <a:bodyPr/>
          <a:lstStyle/>
          <a:p>
            <a:fld id="{3A9A663D-15F8-9A44-9712-59ED5784CF5E}" type="datetime1">
              <a:rPr lang="en-US" smtClean="0">
                <a:solidFill>
                  <a:prstClr val="white"/>
                </a:solidFill>
              </a:rPr>
              <a:pPr/>
              <a:t>6/22/2016</a:t>
            </a:fld>
            <a:endParaRPr lang="en-US">
              <a:solidFill>
                <a:prstClr val="white"/>
              </a:solidFill>
            </a:endParaRPr>
          </a:p>
        </p:txBody>
      </p:sp>
      <p:sp>
        <p:nvSpPr>
          <p:cNvPr id="5" name="Slide Number Placeholder 4"/>
          <p:cNvSpPr>
            <a:spLocks noGrp="1"/>
          </p:cNvSpPr>
          <p:nvPr>
            <p:ph type="sldNum" sz="quarter" idx="4294967295"/>
          </p:nvPr>
        </p:nvSpPr>
        <p:spPr>
          <a:xfrm>
            <a:off x="3505200" y="6645425"/>
            <a:ext cx="2133600" cy="190125"/>
          </a:xfrm>
          <a:prstGeom prst="rect">
            <a:avLst/>
          </a:prstGeom>
        </p:spPr>
        <p:txBody>
          <a:bodyPr/>
          <a:lstStyle/>
          <a:p>
            <a:fld id="{B58F48A6-A3E1-4848-9AC3-B43F560BE4FE}" type="slidenum">
              <a:rPr lang="en-US" smtClean="0">
                <a:solidFill>
                  <a:prstClr val="white"/>
                </a:solidFill>
              </a:rPr>
              <a:pPr/>
              <a:t>15</a:t>
            </a:fld>
            <a:endParaRPr lang="en-US">
              <a:solidFill>
                <a:prstClr val="white"/>
              </a:solidFill>
            </a:endParaRPr>
          </a:p>
        </p:txBody>
      </p:sp>
      <p:sp>
        <p:nvSpPr>
          <p:cNvPr id="8" name="TextBox 7"/>
          <p:cNvSpPr txBox="1"/>
          <p:nvPr/>
        </p:nvSpPr>
        <p:spPr>
          <a:xfrm>
            <a:off x="6196665" y="838200"/>
            <a:ext cx="3328335" cy="584776"/>
          </a:xfrm>
          <a:prstGeom prst="rect">
            <a:avLst/>
          </a:prstGeom>
          <a:solidFill>
            <a:schemeClr val="bg1"/>
          </a:solidFill>
        </p:spPr>
        <p:txBody>
          <a:bodyPr wrap="square" rtlCol="0">
            <a:spAutoFit/>
          </a:bodyPr>
          <a:lstStyle/>
          <a:p>
            <a:r>
              <a:rPr lang="en-US" sz="1600" dirty="0"/>
              <a:t>CDET module 1 ready for cosmic testing with full </a:t>
            </a:r>
            <a:r>
              <a:rPr lang="en-US" sz="1600" dirty="0" smtClean="0"/>
              <a:t>data acquisition</a:t>
            </a:r>
            <a:endParaRPr lang="en-US" sz="1600" dirty="0">
              <a:solidFill>
                <a:prstClr val="black"/>
              </a:solidFill>
            </a:endParaRPr>
          </a:p>
        </p:txBody>
      </p:sp>
      <p:sp>
        <p:nvSpPr>
          <p:cNvPr id="14" name="TextBox 13"/>
          <p:cNvSpPr txBox="1"/>
          <p:nvPr/>
        </p:nvSpPr>
        <p:spPr>
          <a:xfrm>
            <a:off x="6385115" y="3581400"/>
            <a:ext cx="2758885" cy="584776"/>
          </a:xfrm>
          <a:prstGeom prst="rect">
            <a:avLst/>
          </a:prstGeom>
          <a:solidFill>
            <a:schemeClr val="bg1"/>
          </a:solidFill>
        </p:spPr>
        <p:txBody>
          <a:bodyPr wrap="square" rtlCol="0">
            <a:spAutoFit/>
          </a:bodyPr>
          <a:lstStyle/>
          <a:p>
            <a:r>
              <a:rPr lang="en-US" sz="1600" dirty="0" err="1"/>
              <a:t>UVa</a:t>
            </a:r>
            <a:r>
              <a:rPr lang="en-US" sz="1600" dirty="0"/>
              <a:t> High rate </a:t>
            </a:r>
            <a:r>
              <a:rPr lang="en-US" sz="1600" dirty="0" smtClean="0"/>
              <a:t>X-ray </a:t>
            </a:r>
            <a:r>
              <a:rPr lang="en-US" sz="1600" dirty="0"/>
              <a:t>testing setup for </a:t>
            </a:r>
            <a:r>
              <a:rPr lang="en-US" sz="1600" dirty="0" smtClean="0"/>
              <a:t>GEMs</a:t>
            </a:r>
            <a:endParaRPr lang="en-US" sz="1600" dirty="0">
              <a:solidFill>
                <a:prstClr val="black"/>
              </a:solidFill>
            </a:endParaRPr>
          </a:p>
        </p:txBody>
      </p:sp>
      <p:pic>
        <p:nvPicPr>
          <p:cNvPr id="6" name="Picture 5" descr="cde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172200" y="1371600"/>
            <a:ext cx="2971800" cy="2228850"/>
          </a:xfrm>
          <a:prstGeom prst="rect">
            <a:avLst/>
          </a:prstGeom>
        </p:spPr>
      </p:pic>
      <p:sp>
        <p:nvSpPr>
          <p:cNvPr id="11" name="TextBox 10"/>
          <p:cNvSpPr txBox="1"/>
          <p:nvPr/>
        </p:nvSpPr>
        <p:spPr>
          <a:xfrm>
            <a:off x="4267200" y="1114961"/>
            <a:ext cx="1905000" cy="1077218"/>
          </a:xfrm>
          <a:prstGeom prst="rect">
            <a:avLst/>
          </a:prstGeom>
          <a:noFill/>
        </p:spPr>
        <p:txBody>
          <a:bodyPr wrap="square" rtlCol="0">
            <a:spAutoFit/>
          </a:bodyPr>
          <a:lstStyle/>
          <a:p>
            <a:r>
              <a:rPr lang="en-US" sz="1600" dirty="0"/>
              <a:t>INFN Front Tracker </a:t>
            </a:r>
            <a:r>
              <a:rPr lang="en-US" sz="1600" dirty="0" smtClean="0"/>
              <a:t>GEM chamber with </a:t>
            </a:r>
            <a:r>
              <a:rPr lang="en-US" sz="1600" dirty="0"/>
              <a:t>carbon fiber </a:t>
            </a:r>
            <a:r>
              <a:rPr lang="en-US" sz="1600" dirty="0" smtClean="0"/>
              <a:t>frame at </a:t>
            </a:r>
            <a:r>
              <a:rPr lang="en-US" sz="1600" smtClean="0"/>
              <a:t>JLab</a:t>
            </a:r>
            <a:endParaRPr lang="en-US" sz="1600" dirty="0"/>
          </a:p>
        </p:txBody>
      </p:sp>
      <p:pic>
        <p:nvPicPr>
          <p:cNvPr id="12" name="Picture 11" descr="uva-rear-track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716509"/>
            <a:ext cx="2590801" cy="3684291"/>
          </a:xfrm>
          <a:prstGeom prst="rect">
            <a:avLst/>
          </a:prstGeom>
        </p:spPr>
      </p:pic>
      <p:pic>
        <p:nvPicPr>
          <p:cNvPr id="13" name="Picture 12" descr="uva-xray-testin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114800"/>
            <a:ext cx="3048000" cy="2306210"/>
          </a:xfrm>
          <a:prstGeom prst="rect">
            <a:avLst/>
          </a:prstGeom>
        </p:spPr>
      </p:pic>
      <p:pic>
        <p:nvPicPr>
          <p:cNvPr id="15" name="Picture 14" descr="IMG_267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73050" y="3397250"/>
            <a:ext cx="3403600" cy="2552700"/>
          </a:xfrm>
          <a:prstGeom prst="rect">
            <a:avLst/>
          </a:prstGeom>
        </p:spPr>
      </p:pic>
      <p:sp>
        <p:nvSpPr>
          <p:cNvPr id="9" name="TextBox 8"/>
          <p:cNvSpPr txBox="1"/>
          <p:nvPr/>
        </p:nvSpPr>
        <p:spPr>
          <a:xfrm>
            <a:off x="757802" y="5739824"/>
            <a:ext cx="2594998" cy="584776"/>
          </a:xfrm>
          <a:prstGeom prst="rect">
            <a:avLst/>
          </a:prstGeom>
          <a:solidFill>
            <a:schemeClr val="bg1"/>
          </a:solidFill>
        </p:spPr>
        <p:txBody>
          <a:bodyPr wrap="square" rtlCol="0">
            <a:spAutoFit/>
          </a:bodyPr>
          <a:lstStyle/>
          <a:p>
            <a:r>
              <a:rPr lang="en-US" sz="1600" dirty="0" smtClean="0">
                <a:solidFill>
                  <a:prstClr val="black"/>
                </a:solidFill>
              </a:rPr>
              <a:t>168 out of 288 Hadron </a:t>
            </a:r>
            <a:r>
              <a:rPr lang="en-US" sz="1600" dirty="0">
                <a:solidFill>
                  <a:prstClr val="black"/>
                </a:solidFill>
              </a:rPr>
              <a:t>C</a:t>
            </a:r>
            <a:r>
              <a:rPr lang="en-US" sz="1600" dirty="0" smtClean="0">
                <a:solidFill>
                  <a:prstClr val="black"/>
                </a:solidFill>
              </a:rPr>
              <a:t>alorimeter modules at </a:t>
            </a:r>
            <a:r>
              <a:rPr lang="en-US" sz="1600" dirty="0" err="1" smtClean="0">
                <a:solidFill>
                  <a:prstClr val="black"/>
                </a:solidFill>
              </a:rPr>
              <a:t>JLab</a:t>
            </a:r>
            <a:endParaRPr lang="en-US" sz="1600" dirty="0">
              <a:solidFill>
                <a:prstClr val="black"/>
              </a:solidFill>
            </a:endParaRPr>
          </a:p>
        </p:txBody>
      </p:sp>
      <p:sp>
        <p:nvSpPr>
          <p:cNvPr id="3" name="Content Placeholder 2"/>
          <p:cNvSpPr>
            <a:spLocks noGrp="1"/>
          </p:cNvSpPr>
          <p:nvPr>
            <p:ph idx="1"/>
          </p:nvPr>
        </p:nvSpPr>
        <p:spPr>
          <a:xfrm>
            <a:off x="2895600" y="2971800"/>
            <a:ext cx="2286000" cy="838200"/>
          </a:xfrm>
          <a:solidFill>
            <a:schemeClr val="bg1"/>
          </a:solidFill>
        </p:spPr>
        <p:txBody>
          <a:bodyPr>
            <a:noAutofit/>
          </a:bodyPr>
          <a:lstStyle/>
          <a:p>
            <a:pPr marL="61913" indent="0" defTabSz="750888">
              <a:buNone/>
            </a:pPr>
            <a:r>
              <a:rPr lang="en-US" sz="1600" dirty="0" smtClean="0">
                <a:latin typeface="+mn-lt"/>
              </a:rPr>
              <a:t>Rear GEM tracker modules </a:t>
            </a:r>
            <a:r>
              <a:rPr lang="en-US" sz="1600" dirty="0">
                <a:latin typeface="+mn-lt"/>
              </a:rPr>
              <a:t>at </a:t>
            </a:r>
            <a:r>
              <a:rPr lang="en-US" sz="1600" dirty="0" smtClean="0">
                <a:latin typeface="+mn-lt"/>
              </a:rPr>
              <a:t>UVA, 32 constructed + 28 </a:t>
            </a:r>
            <a:r>
              <a:rPr lang="en-US" sz="1600" dirty="0">
                <a:latin typeface="+mn-lt"/>
              </a:rPr>
              <a:t>tested</a:t>
            </a:r>
            <a:endParaRPr lang="en-US" sz="1600" dirty="0" smtClean="0">
              <a:latin typeface="+mn-lt"/>
            </a:endParaRPr>
          </a:p>
        </p:txBody>
      </p:sp>
    </p:spTree>
    <p:extLst>
      <p:ext uri="{BB962C8B-B14F-4D97-AF65-F5344CB8AC3E}">
        <p14:creationId xmlns:p14="http://schemas.microsoft.com/office/powerpoint/2010/main" val="2893408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100" y="823913"/>
            <a:ext cx="9048750" cy="5632311"/>
          </a:xfrm>
          <a:prstGeom prst="rect">
            <a:avLst/>
          </a:prstGeom>
          <a:noFill/>
        </p:spPr>
        <p:txBody>
          <a:bodyPr wrap="square">
            <a:spAutoFit/>
          </a:bodyPr>
          <a:lstStyle/>
          <a:p>
            <a:pPr defTabSz="456406">
              <a:defRPr/>
            </a:pPr>
            <a:r>
              <a:rPr lang="en-US" dirty="0">
                <a:latin typeface="Arial" panose="020B0604020202020204" pitchFamily="34" charset="0"/>
                <a:cs typeface="Arial" panose="020B0604020202020204" pitchFamily="34" charset="0"/>
              </a:rPr>
              <a:t>• Hall A DVCS Calorimeter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Orsay</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installed</a:t>
            </a:r>
            <a:endParaRPr lang="en-US" dirty="0">
              <a:latin typeface="Arial" panose="020B0604020202020204" pitchFamily="34" charset="0"/>
              <a:cs typeface="Arial" panose="020B0604020202020204" pitchFamily="34" charset="0"/>
            </a:endParaRPr>
          </a:p>
          <a:p>
            <a:pPr defTabSz="456406">
              <a:defRPr/>
            </a:pPr>
            <a:r>
              <a:rPr lang="en-US" dirty="0">
                <a:latin typeface="Arial" panose="020B0604020202020204" pitchFamily="34" charset="0"/>
                <a:cs typeface="Arial" panose="020B0604020202020204" pitchFamily="34" charset="0"/>
              </a:rPr>
              <a:t>• Hall A SBS – WBS1 </a:t>
            </a:r>
            <a:r>
              <a:rPr lang="en-US" b="1" dirty="0">
                <a:latin typeface="Arial" panose="020B0604020202020204" pitchFamily="34" charset="0"/>
                <a:cs typeface="Arial" panose="020B0604020202020204" pitchFamily="34" charset="0"/>
              </a:rPr>
              <a:t>complete</a:t>
            </a:r>
            <a:r>
              <a:rPr lang="en-US" dirty="0">
                <a:latin typeface="Arial" panose="020B0604020202020204" pitchFamily="34" charset="0"/>
                <a:cs typeface="Arial" panose="020B0604020202020204" pitchFamily="34" charset="0"/>
              </a:rPr>
              <a:t>, WBS2,WBS3 ongoing (Capital Equipment (</a:t>
            </a:r>
            <a:r>
              <a:rPr lang="en-US" dirty="0">
                <a:solidFill>
                  <a:srgbClr val="FF0000"/>
                </a:solidFill>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a:t>
            </a:r>
          </a:p>
          <a:p>
            <a:pPr defTabSz="456406">
              <a:defRPr/>
            </a:pPr>
            <a:r>
              <a:rPr lang="en-US" dirty="0">
                <a:latin typeface="Arial" panose="020B0604020202020204" pitchFamily="34" charset="0"/>
                <a:cs typeface="Arial" panose="020B0604020202020204" pitchFamily="34" charset="0"/>
              </a:rPr>
              <a:t>• Hall A SBS GEMs (</a:t>
            </a:r>
            <a:r>
              <a:rPr lang="en-US" dirty="0">
                <a:solidFill>
                  <a:srgbClr val="0000FF"/>
                </a:solidFill>
                <a:latin typeface="Arial" panose="020B0604020202020204" pitchFamily="34" charset="0"/>
                <a:cs typeface="Arial" panose="020B0604020202020204" pitchFamily="34" charset="0"/>
              </a:rPr>
              <a:t>Italy INFN, UK</a:t>
            </a:r>
            <a:r>
              <a:rPr lang="en-US" dirty="0">
                <a:latin typeface="Arial" panose="020B0604020202020204" pitchFamily="34" charset="0"/>
                <a:cs typeface="Arial" panose="020B0604020202020204" pitchFamily="34" charset="0"/>
              </a:rPr>
              <a:t>), Hadron Cal. (CMU+</a:t>
            </a:r>
            <a:r>
              <a:rPr lang="en-US" dirty="0">
                <a:solidFill>
                  <a:srgbClr val="0000FF"/>
                </a:solidFill>
                <a:latin typeface="Arial" panose="020B0604020202020204" pitchFamily="34" charset="0"/>
                <a:cs typeface="Arial" panose="020B0604020202020204" pitchFamily="34" charset="0"/>
              </a:rPr>
              <a:t>INFN</a:t>
            </a:r>
            <a:r>
              <a:rPr lang="en-US" dirty="0">
                <a:latin typeface="Arial" panose="020B0604020202020204" pitchFamily="34" charset="0"/>
                <a:cs typeface="Arial" panose="020B0604020202020204" pitchFamily="34" charset="0"/>
              </a:rPr>
              <a:t>) ongoing (ops)</a:t>
            </a:r>
          </a:p>
          <a:p>
            <a:pPr defTabSz="456406">
              <a:defRPr/>
            </a:pPr>
            <a:r>
              <a:rPr lang="en-US" dirty="0">
                <a:latin typeface="Arial" panose="020B0604020202020204" pitchFamily="34" charset="0"/>
                <a:cs typeface="Arial" panose="020B0604020202020204" pitchFamily="34" charset="0"/>
              </a:rPr>
              <a:t>• Hall A pre-R&amp;D toward PV (MOLLER magnet concept, with MIT) ongoing (ops)</a:t>
            </a:r>
          </a:p>
          <a:p>
            <a:pPr defTabSz="456406">
              <a:defRPr/>
            </a:pPr>
            <a:r>
              <a:rPr lang="en-US" dirty="0">
                <a:latin typeface="Arial" panose="020B0604020202020204" pitchFamily="34" charset="0"/>
                <a:cs typeface="Arial" panose="020B0604020202020204" pitchFamily="34" charset="0"/>
              </a:rPr>
              <a:t>• Hall A SOLID (</a:t>
            </a:r>
            <a:r>
              <a:rPr lang="en-US" dirty="0">
                <a:solidFill>
                  <a:srgbClr val="0000FF"/>
                </a:solidFill>
                <a:latin typeface="Arial" panose="020B0604020202020204" pitchFamily="34" charset="0"/>
                <a:cs typeface="Arial" panose="020B0604020202020204" pitchFamily="34" charset="0"/>
              </a:rPr>
              <a:t>China</a:t>
            </a:r>
            <a:r>
              <a:rPr lang="en-US" dirty="0">
                <a:latin typeface="Arial" panose="020B0604020202020204" pitchFamily="34" charset="0"/>
                <a:cs typeface="Arial" panose="020B0604020202020204" pitchFamily="34" charset="0"/>
              </a:rPr>
              <a:t>, Temple, Duke, ANL, …) ongoing (magnet - </a:t>
            </a:r>
            <a:r>
              <a:rPr lang="en-US" dirty="0">
                <a:solidFill>
                  <a:srgbClr val="FF0000"/>
                </a:solidFill>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a:t>
            </a:r>
          </a:p>
          <a:p>
            <a:pPr defTabSz="456406">
              <a:defRPr/>
            </a:pPr>
            <a:r>
              <a:rPr lang="en-US" dirty="0">
                <a:latin typeface="Arial" panose="020B0604020202020204" pitchFamily="34" charset="0"/>
                <a:cs typeface="Arial" panose="020B0604020202020204" pitchFamily="34" charset="0"/>
              </a:rPr>
              <a:t>• Hall A APEX septum magnet (</a:t>
            </a:r>
            <a:r>
              <a:rPr lang="en-US" dirty="0">
                <a:solidFill>
                  <a:srgbClr val="0000FF"/>
                </a:solidFill>
                <a:latin typeface="Arial" panose="020B0604020202020204" pitchFamily="34" charset="0"/>
                <a:cs typeface="Arial" panose="020B0604020202020204" pitchFamily="34" charset="0"/>
              </a:rPr>
              <a:t>Canada</a:t>
            </a:r>
            <a:r>
              <a:rPr lang="en-US" dirty="0">
                <a:latin typeface="Arial" panose="020B0604020202020204" pitchFamily="34" charset="0"/>
                <a:cs typeface="Arial" panose="020B0604020202020204" pitchFamily="34" charset="0"/>
              </a:rPr>
              <a:t>, Stony Brook) </a:t>
            </a:r>
            <a:r>
              <a:rPr lang="en-US" b="1" dirty="0">
                <a:latin typeface="Arial" panose="020B0604020202020204" pitchFamily="34" charset="0"/>
                <a:cs typeface="Arial" panose="020B0604020202020204" pitchFamily="34" charset="0"/>
              </a:rPr>
              <a:t>complete</a:t>
            </a:r>
          </a:p>
          <a:p>
            <a:pPr defTabSz="456406">
              <a:defRPr/>
            </a:pPr>
            <a:r>
              <a:rPr lang="en-US" dirty="0">
                <a:latin typeface="Arial" panose="020B0604020202020204" pitchFamily="34" charset="0"/>
                <a:cs typeface="Arial" panose="020B0604020202020204" pitchFamily="34" charset="0"/>
              </a:rPr>
              <a:t>• Hall B longitudinally polarized target (ODU …, NSF/MRI) ongoing (</a:t>
            </a:r>
            <a:r>
              <a:rPr lang="en-US" dirty="0" err="1">
                <a:latin typeface="Arial" panose="020B0604020202020204" pitchFamily="34" charset="0"/>
                <a:cs typeface="Arial" panose="020B0604020202020204" pitchFamily="34" charset="0"/>
              </a:rPr>
              <a:t>infrastr</a:t>
            </a:r>
            <a:r>
              <a:rPr lang="en-US" dirty="0">
                <a:latin typeface="Arial" panose="020B0604020202020204" pitchFamily="34" charset="0"/>
                <a:cs typeface="Arial" panose="020B0604020202020204" pitchFamily="34" charset="0"/>
              </a:rPr>
              <a:t>. - </a:t>
            </a:r>
            <a:r>
              <a:rPr lang="en-US" dirty="0">
                <a:solidFill>
                  <a:srgbClr val="FF0000"/>
                </a:solidFill>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a:t>
            </a:r>
          </a:p>
          <a:p>
            <a:pPr defTabSz="456406">
              <a:defRPr/>
            </a:pPr>
            <a:r>
              <a:rPr lang="en-US" dirty="0">
                <a:latin typeface="Arial" panose="020B0604020202020204" pitchFamily="34" charset="0"/>
                <a:cs typeface="Arial" panose="020B0604020202020204" pitchFamily="34" charset="0"/>
              </a:rPr>
              <a:t>• Hall B forward tagger (</a:t>
            </a:r>
            <a:r>
              <a:rPr lang="en-US" dirty="0">
                <a:solidFill>
                  <a:srgbClr val="0000FF"/>
                </a:solidFill>
                <a:latin typeface="Arial" panose="020B0604020202020204" pitchFamily="34" charset="0"/>
                <a:cs typeface="Arial" panose="020B0604020202020204" pitchFamily="34" charset="0"/>
              </a:rPr>
              <a:t>Italy INFN </a:t>
            </a:r>
            <a:r>
              <a:rPr lang="en-US" dirty="0">
                <a:latin typeface="Arial" panose="020B0604020202020204" pitchFamily="34" charset="0"/>
                <a:cs typeface="Arial" panose="020B0604020202020204" pitchFamily="34" charset="0"/>
              </a:rPr>
              <a:t>&amp; NSF/MRI) </a:t>
            </a:r>
            <a:r>
              <a:rPr lang="en-US" b="1" dirty="0">
                <a:latin typeface="Arial" panose="020B0604020202020204" pitchFamily="34" charset="0"/>
                <a:cs typeface="Arial" panose="020B0604020202020204" pitchFamily="34" charset="0"/>
              </a:rPr>
              <a:t>complete </a:t>
            </a:r>
          </a:p>
          <a:p>
            <a:pPr defTabSz="456406">
              <a:defRPr/>
            </a:pPr>
            <a:r>
              <a:rPr lang="en-US" dirty="0">
                <a:latin typeface="Arial" panose="020B0604020202020204" pitchFamily="34" charset="0"/>
                <a:cs typeface="Arial" panose="020B0604020202020204" pitchFamily="34" charset="0"/>
              </a:rPr>
              <a:t>• Hall B RICH sector(s) (</a:t>
            </a:r>
            <a:r>
              <a:rPr lang="en-US" dirty="0">
                <a:solidFill>
                  <a:srgbClr val="0000FF"/>
                </a:solidFill>
                <a:latin typeface="Arial" panose="020B0604020202020204" pitchFamily="34" charset="0"/>
                <a:cs typeface="Arial" panose="020B0604020202020204" pitchFamily="34" charset="0"/>
              </a:rPr>
              <a:t>Italy INFN, Chile</a:t>
            </a:r>
            <a:r>
              <a:rPr lang="en-US" dirty="0">
                <a:latin typeface="Arial" panose="020B0604020202020204" pitchFamily="34" charset="0"/>
                <a:cs typeface="Arial" panose="020B0604020202020204" pitchFamily="34" charset="0"/>
              </a:rPr>
              <a:t>) ongoing (PMTs, materials - </a:t>
            </a:r>
            <a:r>
              <a:rPr lang="en-US" dirty="0">
                <a:solidFill>
                  <a:srgbClr val="FF0000"/>
                </a:solidFill>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a:t>
            </a:r>
          </a:p>
          <a:p>
            <a:pPr defTabSz="456406">
              <a:defRPr/>
            </a:pPr>
            <a:r>
              <a:rPr lang="en-US" dirty="0">
                <a:latin typeface="Arial" panose="020B0604020202020204" pitchFamily="34" charset="0"/>
                <a:cs typeface="Arial" panose="020B0604020202020204" pitchFamily="34" charset="0"/>
              </a:rPr>
              <a:t>• Hall B </a:t>
            </a:r>
            <a:r>
              <a:rPr lang="en-US" dirty="0" err="1">
                <a:latin typeface="Arial" panose="020B0604020202020204" pitchFamily="34" charset="0"/>
                <a:cs typeface="Arial" panose="020B0604020202020204" pitchFamily="34" charset="0"/>
              </a:rPr>
              <a:t>MicroMegas</a:t>
            </a:r>
            <a:r>
              <a:rPr lang="en-US" dirty="0">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Saclay</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near-complete</a:t>
            </a:r>
          </a:p>
          <a:p>
            <a:pPr defTabSz="456406">
              <a:defRPr/>
            </a:pPr>
            <a:r>
              <a:rPr lang="en-US" dirty="0">
                <a:latin typeface="Arial" panose="020B0604020202020204" pitchFamily="34" charset="0"/>
                <a:cs typeface="Arial" panose="020B0604020202020204" pitchFamily="34" charset="0"/>
              </a:rPr>
              <a:t>• Hall B Central Neutron Detector (</a:t>
            </a:r>
            <a:r>
              <a:rPr lang="en-US" dirty="0">
                <a:solidFill>
                  <a:srgbClr val="0000FF"/>
                </a:solidFill>
                <a:latin typeface="Arial" panose="020B0604020202020204" pitchFamily="34" charset="0"/>
                <a:cs typeface="Arial" panose="020B0604020202020204" pitchFamily="34" charset="0"/>
              </a:rPr>
              <a:t>France - </a:t>
            </a:r>
            <a:r>
              <a:rPr lang="en-US" dirty="0" err="1">
                <a:solidFill>
                  <a:srgbClr val="0000FF"/>
                </a:solidFill>
                <a:latin typeface="Arial" panose="020B0604020202020204" pitchFamily="34" charset="0"/>
                <a:cs typeface="Arial" panose="020B0604020202020204" pitchFamily="34" charset="0"/>
              </a:rPr>
              <a:t>Orsay</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complete</a:t>
            </a:r>
          </a:p>
          <a:p>
            <a:pPr defTabSz="456406">
              <a:defRPr/>
            </a:pPr>
            <a:r>
              <a:rPr lang="en-US" dirty="0">
                <a:latin typeface="Arial" panose="020B0604020202020204" pitchFamily="34" charset="0"/>
                <a:cs typeface="Arial" panose="020B0604020202020204" pitchFamily="34" charset="0"/>
              </a:rPr>
              <a:t>• Hall B Heavy Photon Search (HPS) (DOE HEP, </a:t>
            </a:r>
            <a:r>
              <a:rPr lang="en-US" dirty="0">
                <a:solidFill>
                  <a:srgbClr val="0000FF"/>
                </a:solidFill>
                <a:latin typeface="Arial" panose="020B0604020202020204" pitchFamily="34" charset="0"/>
                <a:cs typeface="Arial" panose="020B0604020202020204" pitchFamily="34" charset="0"/>
              </a:rPr>
              <a:t>France</a:t>
            </a:r>
            <a:r>
              <a:rPr lang="en-US" dirty="0">
                <a:latin typeface="Arial" panose="020B0604020202020204" pitchFamily="34" charset="0"/>
                <a:cs typeface="Arial" panose="020B0604020202020204" pitchFamily="34" charset="0"/>
              </a:rPr>
              <a:t>, </a:t>
            </a:r>
            <a:r>
              <a:rPr lang="en-US" dirty="0">
                <a:solidFill>
                  <a:srgbClr val="0000FF"/>
                </a:solidFill>
                <a:latin typeface="Arial" panose="020B0604020202020204" pitchFamily="34" charset="0"/>
                <a:cs typeface="Arial" panose="020B0604020202020204" pitchFamily="34" charset="0"/>
              </a:rPr>
              <a:t>INFN</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installed</a:t>
            </a:r>
          </a:p>
          <a:p>
            <a:pPr defTabSz="456406">
              <a:defRPr/>
            </a:pPr>
            <a:r>
              <a:rPr lang="en-US" dirty="0">
                <a:latin typeface="Arial" panose="020B0604020202020204" pitchFamily="34" charset="0"/>
                <a:cs typeface="Arial" panose="020B0604020202020204" pitchFamily="34" charset="0"/>
              </a:rPr>
              <a:t>• Hall B H Gas Target for Proton Charge Radius (NSF/MRI) </a:t>
            </a:r>
            <a:r>
              <a:rPr lang="en-US" b="1" dirty="0">
                <a:latin typeface="Arial" panose="020B0604020202020204" pitchFamily="34" charset="0"/>
                <a:cs typeface="Arial" panose="020B0604020202020204" pitchFamily="34" charset="0"/>
              </a:rPr>
              <a:t>complete</a:t>
            </a:r>
          </a:p>
          <a:p>
            <a:pPr defTabSz="456406">
              <a:defRPr/>
            </a:pPr>
            <a:r>
              <a:rPr lang="en-US" dirty="0">
                <a:latin typeface="Arial" panose="020B0604020202020204" pitchFamily="34" charset="0"/>
                <a:cs typeface="Arial" panose="020B0604020202020204" pitchFamily="34" charset="0"/>
              </a:rPr>
              <a:t>• Hall C Kaon Detection System (CUA …, NSF/MRI) </a:t>
            </a:r>
            <a:r>
              <a:rPr lang="en-US" b="1" dirty="0">
                <a:latin typeface="Arial" panose="020B0604020202020204" pitchFamily="34" charset="0"/>
                <a:cs typeface="Arial" panose="020B0604020202020204" pitchFamily="34" charset="0"/>
              </a:rPr>
              <a:t>installed</a:t>
            </a:r>
          </a:p>
          <a:p>
            <a:pPr defTabSz="456406">
              <a:defRPr/>
            </a:pPr>
            <a:r>
              <a:rPr lang="en-US" dirty="0">
                <a:latin typeface="Arial" panose="020B0604020202020204" pitchFamily="34" charset="0"/>
                <a:cs typeface="Arial" panose="020B0604020202020204" pitchFamily="34" charset="0"/>
              </a:rPr>
              <a:t>• Hall B,C Backward nucleon detection system (</a:t>
            </a:r>
            <a:r>
              <a:rPr lang="en-US" dirty="0">
                <a:solidFill>
                  <a:srgbClr val="0000FF"/>
                </a:solidFill>
                <a:latin typeface="Arial" panose="020B0604020202020204" pitchFamily="34" charset="0"/>
                <a:cs typeface="Arial" panose="020B0604020202020204" pitchFamily="34" charset="0"/>
              </a:rPr>
              <a:t>Israel</a:t>
            </a:r>
            <a:r>
              <a:rPr lang="en-US" dirty="0">
                <a:latin typeface="Arial" panose="020B0604020202020204" pitchFamily="34" charset="0"/>
                <a:cs typeface="Arial" panose="020B0604020202020204" pitchFamily="34" charset="0"/>
              </a:rPr>
              <a:t>/ODU/MIT) ongoing</a:t>
            </a:r>
          </a:p>
          <a:p>
            <a:pPr defTabSz="456406">
              <a:defRPr/>
            </a:pPr>
            <a:r>
              <a:rPr lang="en-US" dirty="0">
                <a:latin typeface="Arial" panose="020B0604020202020204" pitchFamily="34" charset="0"/>
                <a:cs typeface="Arial" panose="020B0604020202020204" pitchFamily="34" charset="0"/>
              </a:rPr>
              <a:t>• Hall C Neutral-Particle Spectrometer (CUA …/</a:t>
            </a:r>
            <a:r>
              <a:rPr lang="en-US" dirty="0">
                <a:solidFill>
                  <a:srgbClr val="0000FF"/>
                </a:solidFill>
                <a:latin typeface="Arial" panose="020B0604020202020204" pitchFamily="34" charset="0"/>
                <a:cs typeface="Arial" panose="020B0604020202020204" pitchFamily="34" charset="0"/>
              </a:rPr>
              <a:t>France</a:t>
            </a:r>
            <a:r>
              <a:rPr lang="en-US" dirty="0">
                <a:latin typeface="Arial" panose="020B0604020202020204" pitchFamily="34" charset="0"/>
                <a:cs typeface="Arial" panose="020B0604020202020204" pitchFamily="34" charset="0"/>
              </a:rPr>
              <a:t>/</a:t>
            </a:r>
            <a:r>
              <a:rPr lang="en-US" dirty="0">
                <a:solidFill>
                  <a:srgbClr val="0000FF"/>
                </a:solidFill>
                <a:latin typeface="Arial" panose="020B0604020202020204" pitchFamily="34" charset="0"/>
                <a:cs typeface="Arial" panose="020B0604020202020204" pitchFamily="34" charset="0"/>
              </a:rPr>
              <a:t>UK</a:t>
            </a:r>
            <a:r>
              <a:rPr lang="en-US" dirty="0">
                <a:latin typeface="Arial" panose="020B0604020202020204" pitchFamily="34" charset="0"/>
                <a:cs typeface="Arial" panose="020B0604020202020204" pitchFamily="34" charset="0"/>
              </a:rPr>
              <a:t>/</a:t>
            </a:r>
            <a:r>
              <a:rPr lang="en-US" dirty="0">
                <a:solidFill>
                  <a:srgbClr val="0000FF"/>
                </a:solidFill>
                <a:latin typeface="Arial" panose="020B0604020202020204" pitchFamily="34" charset="0"/>
                <a:cs typeface="Arial" panose="020B0604020202020204" pitchFamily="34" charset="0"/>
              </a:rPr>
              <a:t>Armenia</a:t>
            </a:r>
            <a:r>
              <a:rPr lang="en-US" dirty="0">
                <a:latin typeface="Arial" panose="020B0604020202020204" pitchFamily="34" charset="0"/>
                <a:cs typeface="Arial" panose="020B0604020202020204" pitchFamily="34" charset="0"/>
              </a:rPr>
              <a:t>, NSF/MRI) ongoing</a:t>
            </a:r>
          </a:p>
          <a:p>
            <a:pPr defTabSz="456406">
              <a:defRPr/>
            </a:pPr>
            <a:r>
              <a:rPr lang="en-US" dirty="0">
                <a:latin typeface="Arial" panose="020B0604020202020204" pitchFamily="34" charset="0"/>
                <a:cs typeface="Arial" panose="020B0604020202020204" pitchFamily="34" charset="0"/>
              </a:rPr>
              <a:t>• Hall D DIRC-based PID/Cherenkov system (</a:t>
            </a:r>
            <a:r>
              <a:rPr lang="en-US" dirty="0" err="1">
                <a:latin typeface="Arial" panose="020B0604020202020204" pitchFamily="34" charset="0"/>
                <a:cs typeface="Arial" panose="020B0604020202020204" pitchFamily="34" charset="0"/>
              </a:rPr>
              <a:t>JLab</a:t>
            </a:r>
            <a:r>
              <a:rPr lang="en-US" dirty="0">
                <a:latin typeface="Arial" panose="020B0604020202020204" pitchFamily="34" charset="0"/>
                <a:cs typeface="Arial" panose="020B0604020202020204" pitchFamily="34" charset="0"/>
              </a:rPr>
              <a:t>/IU/MIT) ongoing (</a:t>
            </a:r>
            <a:r>
              <a:rPr lang="en-US" dirty="0">
                <a:solidFill>
                  <a:srgbClr val="FF0000"/>
                </a:solidFill>
                <a:latin typeface="Arial" panose="020B0604020202020204" pitchFamily="34" charset="0"/>
                <a:cs typeface="Arial" panose="020B0604020202020204" pitchFamily="34" charset="0"/>
              </a:rPr>
              <a:t>CE</a:t>
            </a:r>
            <a:r>
              <a:rPr lang="en-US" dirty="0">
                <a:latin typeface="Arial" panose="020B0604020202020204" pitchFamily="34" charset="0"/>
                <a:cs typeface="Arial" panose="020B0604020202020204" pitchFamily="34" charset="0"/>
              </a:rPr>
              <a:t>)</a:t>
            </a:r>
          </a:p>
          <a:p>
            <a:pPr defTabSz="456406">
              <a:defRPr/>
            </a:pPr>
            <a:r>
              <a:rPr lang="en-US" dirty="0">
                <a:latin typeface="Arial" panose="020B0604020202020204" pitchFamily="34" charset="0"/>
                <a:cs typeface="Arial" panose="020B0604020202020204" pitchFamily="34" charset="0"/>
              </a:rPr>
              <a:t>• Hall D Discussions with </a:t>
            </a:r>
            <a:r>
              <a:rPr lang="en-US" dirty="0">
                <a:solidFill>
                  <a:srgbClr val="0000FF"/>
                </a:solidFill>
                <a:latin typeface="Arial" panose="020B0604020202020204" pitchFamily="34" charset="0"/>
                <a:cs typeface="Arial" panose="020B0604020202020204" pitchFamily="34" charset="0"/>
              </a:rPr>
              <a:t>China</a:t>
            </a:r>
            <a:r>
              <a:rPr lang="en-US" dirty="0">
                <a:latin typeface="Arial" panose="020B0604020202020204" pitchFamily="34" charset="0"/>
                <a:cs typeface="Arial" panose="020B0604020202020204" pitchFamily="34" charset="0"/>
              </a:rPr>
              <a:t> on calorimeter upgrades planning</a:t>
            </a:r>
          </a:p>
          <a:p>
            <a:pPr defTabSz="456406">
              <a:defRPr/>
            </a:pPr>
            <a:r>
              <a:rPr lang="en-US" dirty="0">
                <a:latin typeface="Arial" panose="020B0604020202020204" pitchFamily="34" charset="0"/>
                <a:cs typeface="Arial" panose="020B0604020202020204" pitchFamily="34" charset="0"/>
              </a:rPr>
              <a:t>• LERF:</a:t>
            </a:r>
            <a:r>
              <a:rPr lang="en-US" sz="1000"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DarkLight</a:t>
            </a:r>
            <a:r>
              <a:rPr lang="en-US" dirty="0">
                <a:latin typeface="Arial" panose="020B0604020202020204" pitchFamily="34" charset="0"/>
                <a:cs typeface="Arial" panose="020B0604020202020204" pitchFamily="34" charset="0"/>
              </a:rPr>
              <a:t> Phase-I Equipment (MIT …, NSF/MRI) ongoing</a:t>
            </a:r>
          </a:p>
          <a:p>
            <a:pPr defTabSz="456406">
              <a:defRPr/>
            </a:pPr>
            <a:r>
              <a:rPr lang="en-US" dirty="0">
                <a:latin typeface="Arial" panose="020B0604020202020204" pitchFamily="34" charset="0"/>
                <a:cs typeface="Arial" panose="020B0604020202020204" pitchFamily="34" charset="0"/>
              </a:rPr>
              <a:t>• Injector: Bubble Chamber for </a:t>
            </a:r>
            <a:r>
              <a:rPr lang="en-US" baseline="30000" dirty="0">
                <a:latin typeface="Arial" panose="020B0604020202020204" pitchFamily="34" charset="0"/>
                <a:cs typeface="Arial" panose="020B0604020202020204" pitchFamily="34" charset="0"/>
              </a:rPr>
              <a:t>16</a:t>
            </a:r>
            <a:r>
              <a:rPr lang="en-US" dirty="0">
                <a:latin typeface="Arial" panose="020B0604020202020204" pitchFamily="34" charset="0"/>
                <a:cs typeface="Arial" panose="020B0604020202020204" pitchFamily="34" charset="0"/>
              </a:rPr>
              <a:t>O(</a:t>
            </a:r>
            <a:r>
              <a:rPr lang="en-US" dirty="0" err="1">
                <a:latin typeface="Symbol" panose="05050102010706020507" pitchFamily="18" charset="2"/>
                <a:cs typeface="Arial" panose="020B0604020202020204" pitchFamily="34" charset="0"/>
              </a:rPr>
              <a:t>g</a:t>
            </a:r>
            <a:r>
              <a:rPr lang="en-US" dirty="0" err="1">
                <a:latin typeface="Arial" panose="020B0604020202020204" pitchFamily="34" charset="0"/>
                <a:cs typeface="Arial" panose="020B0604020202020204" pitchFamily="34" charset="0"/>
              </a:rPr>
              <a:t>,</a:t>
            </a:r>
            <a:r>
              <a:rPr lang="en-US" dirty="0" err="1">
                <a:latin typeface="Symbol" panose="05050102010706020507" pitchFamily="18" charset="2"/>
                <a:cs typeface="Arial" panose="020B0604020202020204" pitchFamily="34" charset="0"/>
              </a:rPr>
              <a:t>a</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12</a:t>
            </a:r>
            <a:r>
              <a:rPr lang="en-US" dirty="0">
                <a:latin typeface="Arial" panose="020B0604020202020204" pitchFamily="34" charset="0"/>
                <a:cs typeface="Arial" panose="020B0604020202020204" pitchFamily="34" charset="0"/>
              </a:rPr>
              <a:t>C inverse kinematics (ANL) ongoing</a:t>
            </a:r>
          </a:p>
        </p:txBody>
      </p:sp>
      <p:sp>
        <p:nvSpPr>
          <p:cNvPr id="2" name="Title 1"/>
          <p:cNvSpPr>
            <a:spLocks noGrp="1"/>
          </p:cNvSpPr>
          <p:nvPr>
            <p:ph type="title"/>
          </p:nvPr>
        </p:nvSpPr>
        <p:spPr>
          <a:xfrm>
            <a:off x="0" y="195989"/>
            <a:ext cx="9144000" cy="365040"/>
          </a:xfrm>
        </p:spPr>
        <p:txBody>
          <a:bodyPr>
            <a:noAutofit/>
          </a:bodyPr>
          <a:lstStyle/>
          <a:p>
            <a:r>
              <a:rPr lang="en-US" dirty="0"/>
              <a:t>Enhancements beyond 12-GeV Upgrade</a:t>
            </a:r>
            <a:endParaRPr lang="en-US" sz="3200" dirty="0">
              <a:latin typeface="Arial" panose="020B0604020202020204" pitchFamily="34" charset="0"/>
              <a:cs typeface="Arial" panose="020B0604020202020204" pitchFamily="34" charset="0"/>
            </a:endParaRPr>
          </a:p>
        </p:txBody>
      </p:sp>
      <p:sp>
        <p:nvSpPr>
          <p:cNvPr id="7" name="Slide Number Placeholder 2"/>
          <p:cNvSpPr>
            <a:spLocks noGrp="1"/>
          </p:cNvSpPr>
          <p:nvPr>
            <p:ph type="sldNum" sz="quarter" idx="4294967295"/>
          </p:nvPr>
        </p:nvSpPr>
        <p:spPr>
          <a:xfrm>
            <a:off x="5853479" y="6453278"/>
            <a:ext cx="2133600" cy="365125"/>
          </a:xfrm>
          <a:prstGeom prst="rect">
            <a:avLst/>
          </a:prstGeom>
        </p:spPr>
        <p:txBody>
          <a:bodyPr/>
          <a:lstStyle/>
          <a:p>
            <a:fld id="{B9A5DFB4-3D23-4866-8D46-AE36D04BFD7D}" type="slidenum">
              <a:rPr lang="en-US" smtClean="0"/>
              <a:pPr/>
              <a:t>16</a:t>
            </a:fld>
            <a:endParaRPr lang="en-US" dirty="0"/>
          </a:p>
        </p:txBody>
      </p:sp>
    </p:spTree>
    <p:extLst>
      <p:ext uri="{BB962C8B-B14F-4D97-AF65-F5344CB8AC3E}">
        <p14:creationId xmlns:p14="http://schemas.microsoft.com/office/powerpoint/2010/main" val="3864726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685800"/>
          </a:xfrm>
        </p:spPr>
        <p:txBody>
          <a:bodyPr/>
          <a:lstStyle/>
          <a:p>
            <a:r>
              <a:rPr lang="en-US" dirty="0" smtClean="0"/>
              <a:t>Future Projects</a:t>
            </a:r>
            <a:endParaRPr lang="en-US" dirty="0"/>
          </a:p>
        </p:txBody>
      </p:sp>
      <p:sp>
        <p:nvSpPr>
          <p:cNvPr id="4" name="TextBox 3"/>
          <p:cNvSpPr txBox="1"/>
          <p:nvPr/>
        </p:nvSpPr>
        <p:spPr>
          <a:xfrm>
            <a:off x="304800" y="850642"/>
            <a:ext cx="8286564" cy="5632311"/>
          </a:xfrm>
          <a:prstGeom prst="rect">
            <a:avLst/>
          </a:prstGeom>
          <a:noFill/>
        </p:spPr>
        <p:txBody>
          <a:bodyPr wrap="none" rtlCol="0">
            <a:spAutoFit/>
          </a:bodyPr>
          <a:lstStyle/>
          <a:p>
            <a:pPr>
              <a:buClr>
                <a:srgbClr val="C00000"/>
              </a:buClr>
            </a:pPr>
            <a:endParaRPr lang="en-US" sz="2000" b="1" dirty="0" smtClean="0">
              <a:solidFill>
                <a:srgbClr val="002060"/>
              </a:solidFill>
              <a:latin typeface="Arial" pitchFamily="34" charset="0"/>
              <a:cs typeface="Arial" pitchFamily="34" charset="0"/>
            </a:endParaRPr>
          </a:p>
          <a:p>
            <a:pPr>
              <a:buClr>
                <a:srgbClr val="C00000"/>
              </a:buClr>
              <a:buSzPct val="120000"/>
            </a:pPr>
            <a:endParaRPr lang="en-US" sz="20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MOLLER experiment </a:t>
            </a:r>
          </a:p>
          <a:p>
            <a:pPr>
              <a:buClr>
                <a:srgbClr val="C00000"/>
              </a:buClr>
              <a:tabLst>
                <a:tab pos="569913" algn="l"/>
              </a:tabLst>
            </a:pPr>
            <a:r>
              <a:rPr lang="en-US" sz="2000" dirty="0" smtClean="0">
                <a:solidFill>
                  <a:srgbClr val="002060"/>
                </a:solidFill>
                <a:latin typeface="Arial" pitchFamily="34" charset="0"/>
                <a:cs typeface="Arial" pitchFamily="34" charset="0"/>
              </a:rPr>
              <a:t>	(Possible MIE – FY17-20)</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Standard Model Test</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DOE science review (September 2014) – strong endorsement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a:t>
            </a:r>
            <a:r>
              <a:rPr lang="en-US" sz="2000" dirty="0">
                <a:solidFill>
                  <a:srgbClr val="002060"/>
                </a:solidFill>
                <a:latin typeface="Arial" pitchFamily="34" charset="0"/>
                <a:cs typeface="Arial" pitchFamily="34" charset="0"/>
              </a:rPr>
              <a:t>Director’s review to be scheduled for Nov. 2016 –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Technical, cost &amp; schedule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Now hope for FY18 start</a:t>
            </a:r>
          </a:p>
          <a:p>
            <a:pPr>
              <a:buClr>
                <a:srgbClr val="C00000"/>
              </a:buClr>
              <a:tabLst>
                <a:tab pos="744538" algn="l"/>
                <a:tab pos="1084263" algn="l"/>
              </a:tabLst>
            </a:pPr>
            <a:endParaRPr lang="en-US" sz="2000" dirty="0" smtClean="0">
              <a:solidFill>
                <a:srgbClr val="002060"/>
              </a:solidFill>
              <a:latin typeface="Arial" pitchFamily="34" charset="0"/>
              <a:cs typeface="Arial" pitchFamily="34" charset="0"/>
            </a:endParaRPr>
          </a:p>
          <a:p>
            <a:pPr>
              <a:buClr>
                <a:srgbClr val="C00000"/>
              </a:buClr>
              <a:tabLst>
                <a:tab pos="744538" algn="l"/>
                <a:tab pos="1084263" algn="l"/>
              </a:tabLst>
            </a:pPr>
            <a:endParaRPr lang="en-US" sz="2000" dirty="0" smtClean="0">
              <a:solidFill>
                <a:srgbClr val="002060"/>
              </a:solidFill>
              <a:latin typeface="Arial" pitchFamily="34" charset="0"/>
              <a:cs typeface="Arial" pitchFamily="34" charset="0"/>
            </a:endParaRPr>
          </a:p>
          <a:p>
            <a:pPr marL="227013" indent="-227013">
              <a:buClr>
                <a:srgbClr val="C00000"/>
              </a:buClr>
              <a:buSzPct val="120000"/>
              <a:buFont typeface="Arial" pitchFamily="34" charset="0"/>
              <a:buChar char="•"/>
            </a:pPr>
            <a:r>
              <a:rPr lang="en-US" sz="2000" dirty="0" smtClean="0">
                <a:solidFill>
                  <a:srgbClr val="002060"/>
                </a:solidFill>
                <a:latin typeface="Arial" pitchFamily="34" charset="0"/>
                <a:cs typeface="Arial" pitchFamily="34" charset="0"/>
              </a:rPr>
              <a:t> SoLID </a:t>
            </a:r>
          </a:p>
          <a:p>
            <a:pPr>
              <a:buClr>
                <a:srgbClr val="C00000"/>
              </a:buClr>
              <a:tabLst>
                <a:tab pos="744538" algn="l"/>
                <a:tab pos="1084263" algn="l"/>
              </a:tabLst>
            </a:pPr>
            <a:r>
              <a:rPr lang="en-US" sz="2000" dirty="0" smtClean="0">
                <a:solidFill>
                  <a:srgbClr val="002060"/>
                </a:solidFill>
                <a:latin typeface="Arial" pitchFamily="34" charset="0"/>
                <a:cs typeface="Arial" pitchFamily="34" charset="0"/>
              </a:rPr>
              <a:t>	– 	CLEO </a:t>
            </a:r>
            <a:r>
              <a:rPr lang="en-US" sz="2000" dirty="0">
                <a:solidFill>
                  <a:srgbClr val="002060"/>
                </a:solidFill>
                <a:latin typeface="Arial" pitchFamily="34" charset="0"/>
                <a:cs typeface="Arial" pitchFamily="34" charset="0"/>
              </a:rPr>
              <a:t>Solenoid </a:t>
            </a:r>
            <a:r>
              <a:rPr lang="en-US" sz="2000" dirty="0">
                <a:solidFill>
                  <a:srgbClr val="002060"/>
                </a:solidFill>
                <a:latin typeface="Arial" pitchFamily="34" charset="0"/>
                <a:cs typeface="Arial" pitchFamily="34" charset="0"/>
                <a:sym typeface="Wingdings 2"/>
              </a:rPr>
              <a:t></a:t>
            </a:r>
            <a:r>
              <a:rPr lang="en-US" sz="2000" dirty="0" smtClean="0">
                <a:solidFill>
                  <a:srgbClr val="002060"/>
                </a:solidFill>
                <a:latin typeface="Arial" pitchFamily="34" charset="0"/>
                <a:cs typeface="Arial" pitchFamily="34" charset="0"/>
              </a:rPr>
              <a:t>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Chinese collaboration</a:t>
            </a:r>
            <a:endParaRPr lang="en-US" sz="2000" dirty="0" smtClean="0">
              <a:solidFill>
                <a:srgbClr val="002060"/>
              </a:solidFill>
              <a:latin typeface="Arial" pitchFamily="34" charset="0"/>
              <a:cs typeface="Arial" pitchFamily="34" charset="0"/>
              <a:sym typeface="Wingdings 2"/>
            </a:endParaRP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rPr>
              <a:t>–</a:t>
            </a:r>
            <a:r>
              <a:rPr lang="en-US" sz="2000" dirty="0" smtClean="0">
                <a:solidFill>
                  <a:srgbClr val="002060"/>
                </a:solidFill>
                <a:latin typeface="Arial" pitchFamily="34" charset="0"/>
                <a:cs typeface="Arial" pitchFamily="34" charset="0"/>
                <a:sym typeface="Wingdings 2"/>
              </a:rPr>
              <a:t> 	Director’s review (Feb. 2015) </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2"/>
              </a:rPr>
              <a:t>	</a:t>
            </a:r>
            <a:r>
              <a:rPr lang="en-US" sz="2000" dirty="0" smtClean="0">
                <a:solidFill>
                  <a:srgbClr val="002060"/>
                </a:solidFill>
                <a:latin typeface="Arial" pitchFamily="34" charset="0"/>
                <a:cs typeface="Arial" pitchFamily="34" charset="0"/>
                <a:sym typeface="Wingdings 3"/>
              </a:rPr>
              <a:t> lots of good feedback</a:t>
            </a:r>
            <a:endParaRPr lang="en-US" sz="2000" dirty="0" smtClean="0">
              <a:solidFill>
                <a:srgbClr val="002060"/>
              </a:solidFill>
              <a:latin typeface="Arial" pitchFamily="34" charset="0"/>
              <a:cs typeface="Arial" pitchFamily="34" charset="0"/>
            </a:endParaRPr>
          </a:p>
          <a:p>
            <a:pPr>
              <a:buClr>
                <a:srgbClr val="C00000"/>
              </a:buClr>
              <a:tabLst>
                <a:tab pos="746125" algn="l"/>
                <a:tab pos="108267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Collaboration briefing to DOE-NP</a:t>
            </a:r>
          </a:p>
          <a:p>
            <a:pPr>
              <a:buClr>
                <a:srgbClr val="C00000"/>
              </a:buClr>
              <a:tabLst>
                <a:tab pos="569913" algn="l"/>
                <a:tab pos="1082675" algn="l"/>
              </a:tabLst>
            </a:pPr>
            <a:r>
              <a:rPr lang="en-US" sz="2000" dirty="0">
                <a:solidFill>
                  <a:srgbClr val="002060"/>
                </a:solidFill>
                <a:latin typeface="Arial" pitchFamily="34" charset="0"/>
                <a:cs typeface="Arial" pitchFamily="34" charset="0"/>
              </a:rPr>
              <a:t>	</a:t>
            </a:r>
            <a:r>
              <a:rPr lang="en-US" sz="2000" dirty="0" smtClean="0">
                <a:solidFill>
                  <a:srgbClr val="002060"/>
                </a:solidFill>
                <a:latin typeface="Arial" pitchFamily="34" charset="0"/>
                <a:cs typeface="Arial" pitchFamily="34" charset="0"/>
              </a:rPr>
              <a:t>	(Nov. 2015)</a:t>
            </a:r>
          </a:p>
        </p:txBody>
      </p:sp>
      <p:pic>
        <p:nvPicPr>
          <p:cNvPr id="330" name="Picture 1"/>
          <p:cNvPicPr>
            <a:picLocks noChangeAspect="1" noChangeArrowheads="1"/>
          </p:cNvPicPr>
          <p:nvPr/>
        </p:nvPicPr>
        <p:blipFill>
          <a:blip r:embed="rId2" cstate="print"/>
          <a:srcRect/>
          <a:stretch>
            <a:fillRect/>
          </a:stretch>
        </p:blipFill>
        <p:spPr bwMode="auto">
          <a:xfrm>
            <a:off x="5562600" y="3886200"/>
            <a:ext cx="3403938" cy="229371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29" name="Picture 2"/>
          <p:cNvPicPr>
            <a:picLocks noChangeAspect="1" noChangeArrowheads="1"/>
          </p:cNvPicPr>
          <p:nvPr/>
        </p:nvPicPr>
        <p:blipFill>
          <a:blip r:embed="rId3" cstate="print"/>
          <a:srcRect/>
          <a:stretch>
            <a:fillRect/>
          </a:stretch>
        </p:blipFill>
        <p:spPr bwMode="auto">
          <a:xfrm>
            <a:off x="5822874" y="963328"/>
            <a:ext cx="3048000" cy="129291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Tree>
    <p:extLst>
      <p:ext uri="{BB962C8B-B14F-4D97-AF65-F5344CB8AC3E}">
        <p14:creationId xmlns:p14="http://schemas.microsoft.com/office/powerpoint/2010/main" val="4157248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4834" y="932472"/>
            <a:ext cx="8815340" cy="5214792"/>
          </a:xfrm>
          <a:prstGeom prst="rect">
            <a:avLst/>
          </a:prstGeom>
          <a:solidFill>
            <a:schemeClr val="bg1"/>
          </a:solidFill>
          <a:effectLst>
            <a:outerShdw blurRad="292100" dist="139700" dir="2700000" algn="tl" rotWithShape="0">
              <a:prstClr val="black">
                <a:alpha val="6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0" y="111702"/>
            <a:ext cx="9144000" cy="553998"/>
          </a:xfrm>
          <a:prstGeom prst="rect">
            <a:avLst/>
          </a:prstGeom>
        </p:spPr>
        <p:txBody>
          <a:bodyPr wrap="square">
            <a:spAutoFit/>
          </a:bodyPr>
          <a:lstStyle/>
          <a:p>
            <a:pPr algn="ctr" fontAlgn="b"/>
            <a:r>
              <a:rPr lang="en-US" sz="3000" b="1" dirty="0">
                <a:solidFill>
                  <a:srgbClr val="000000"/>
                </a:solidFill>
                <a:latin typeface="Arial" panose="020B0604020202020204" pitchFamily="34" charset="0"/>
                <a:cs typeface="Arial" panose="020B0604020202020204" pitchFamily="34" charset="0"/>
              </a:rPr>
              <a:t>12 </a:t>
            </a:r>
            <a:r>
              <a:rPr lang="en-US" sz="3000" b="1" dirty="0" err="1">
                <a:solidFill>
                  <a:srgbClr val="000000"/>
                </a:solidFill>
                <a:latin typeface="Arial" panose="020B0604020202020204" pitchFamily="34" charset="0"/>
                <a:cs typeface="Arial" panose="020B0604020202020204" pitchFamily="34" charset="0"/>
              </a:rPr>
              <a:t>GeV</a:t>
            </a:r>
            <a:r>
              <a:rPr lang="en-US" sz="3000" b="1" dirty="0">
                <a:solidFill>
                  <a:srgbClr val="000000"/>
                </a:solidFill>
                <a:latin typeface="Arial" panose="020B0604020202020204" pitchFamily="34" charset="0"/>
                <a:cs typeface="Arial" panose="020B0604020202020204" pitchFamily="34" charset="0"/>
              </a:rPr>
              <a:t> Approved Experiments by Physics Topics</a:t>
            </a:r>
          </a:p>
        </p:txBody>
      </p:sp>
      <p:graphicFrame>
        <p:nvGraphicFramePr>
          <p:cNvPr id="6" name="Content Placeholder 3"/>
          <p:cNvGraphicFramePr>
            <a:graphicFrameLocks/>
          </p:cNvGraphicFramePr>
          <p:nvPr>
            <p:extLst>
              <p:ext uri="{D42A27DB-BD31-4B8C-83A1-F6EECF244321}">
                <p14:modId xmlns:p14="http://schemas.microsoft.com/office/powerpoint/2010/main" val="696983535"/>
              </p:ext>
            </p:extLst>
          </p:nvPr>
        </p:nvGraphicFramePr>
        <p:xfrm>
          <a:off x="162372" y="922946"/>
          <a:ext cx="8827802" cy="5224317"/>
        </p:xfrm>
        <a:graphic>
          <a:graphicData uri="http://schemas.openxmlformats.org/drawingml/2006/table">
            <a:tbl>
              <a:tblPr firstRow="1" bandRow="1">
                <a:tableStyleId>{073A0DAA-6AF3-43AB-8588-CEC1D06C72B9}</a:tableStyleId>
              </a:tblPr>
              <a:tblGrid>
                <a:gridCol w="4904337"/>
                <a:gridCol w="572172"/>
                <a:gridCol w="653911"/>
                <a:gridCol w="653911"/>
                <a:gridCol w="653911"/>
                <a:gridCol w="653911"/>
                <a:gridCol w="735649"/>
              </a:tblGrid>
              <a:tr h="54452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Topic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A</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B</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C</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Hall D</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Other</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6567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Hadron spectra as probes of </a:t>
                      </a:r>
                      <a:r>
                        <a:rPr lang="en-US" sz="1400" u="none" strike="noStrike" dirty="0" smtClean="0">
                          <a:latin typeface="Arial" panose="020B0604020202020204" pitchFamily="34" charset="0"/>
                          <a:cs typeface="Arial" panose="020B0604020202020204" pitchFamily="34" charset="0"/>
                        </a:rPr>
                        <a:t>QCD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GluEx</a:t>
                      </a:r>
                      <a:r>
                        <a:rPr lang="en-US" sz="1400" u="none" strike="noStrike" dirty="0">
                          <a:latin typeface="Arial" panose="020B0604020202020204" pitchFamily="34" charset="0"/>
                          <a:cs typeface="Arial" panose="020B0604020202020204" pitchFamily="34" charset="0"/>
                        </a:rPr>
                        <a:t> and heavy baryon and meson spectroscopy)</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4</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8953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transverse structure of the </a:t>
                      </a:r>
                      <a:r>
                        <a:rPr lang="en-US" sz="1400" u="none" strike="noStrike" dirty="0" smtClean="0">
                          <a:latin typeface="Arial" panose="020B0604020202020204" pitchFamily="34" charset="0"/>
                          <a:cs typeface="Arial" panose="020B0604020202020204" pitchFamily="34" charset="0"/>
                        </a:rPr>
                        <a:t>hadrons</a:t>
                      </a:r>
                      <a:r>
                        <a:rPr lang="en-US" sz="1400" u="none" strike="noStrike" dirty="0">
                          <a:latin typeface="Arial" panose="020B0604020202020204" pitchFamily="34" charset="0"/>
                          <a:cs typeface="Arial" panose="020B0604020202020204" pitchFamily="34" charset="0"/>
                        </a:rPr>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(Elastic and transition Form Factors)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1339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The longitudinal structure of the hadrons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a:t>
                      </a:r>
                      <a:r>
                        <a:rPr lang="en-US" sz="1400" u="none" strike="noStrike" dirty="0" err="1">
                          <a:latin typeface="Arial" panose="020B0604020202020204" pitchFamily="34" charset="0"/>
                          <a:cs typeface="Arial" panose="020B0604020202020204" pitchFamily="34" charset="0"/>
                        </a:rPr>
                        <a:t>Unpolarized</a:t>
                      </a:r>
                      <a:r>
                        <a:rPr lang="en-US" sz="1400" u="none" strike="noStrike" dirty="0">
                          <a:latin typeface="Arial" panose="020B0604020202020204" pitchFamily="34" charset="0"/>
                          <a:cs typeface="Arial" panose="020B0604020202020204" pitchFamily="34" charset="0"/>
                        </a:rPr>
                        <a:t> and polarized </a:t>
                      </a:r>
                      <a:r>
                        <a:rPr lang="en-US" sz="1400" u="none" strike="noStrike" dirty="0" err="1">
                          <a:latin typeface="Arial" panose="020B0604020202020204" pitchFamily="34" charset="0"/>
                          <a:cs typeface="Arial" panose="020B0604020202020204" pitchFamily="34" charset="0"/>
                        </a:rPr>
                        <a:t>parton</a:t>
                      </a:r>
                      <a:r>
                        <a:rPr lang="en-US" sz="1400" u="none" strike="noStrike" dirty="0">
                          <a:latin typeface="Arial" panose="020B0604020202020204" pitchFamily="34" charset="0"/>
                          <a:cs typeface="Arial" panose="020B0604020202020204" pitchFamily="34" charset="0"/>
                        </a:rPr>
                        <a:t> distribution functions)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2</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7514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The </a:t>
                      </a:r>
                      <a:r>
                        <a:rPr lang="en-US" sz="1400" u="none" strike="noStrike" dirty="0">
                          <a:latin typeface="Arial" panose="020B0604020202020204" pitchFamily="34" charset="0"/>
                          <a:cs typeface="Arial" panose="020B0604020202020204" pitchFamily="34" charset="0"/>
                        </a:rPr>
                        <a:t>3D structure of the </a:t>
                      </a:r>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(Generalized Parton Distributions and Transverse Momentum Distributions)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9</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89601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smtClean="0">
                          <a:latin typeface="Arial" panose="020B0604020202020204" pitchFamily="34" charset="0"/>
                          <a:cs typeface="Arial" panose="020B0604020202020204" pitchFamily="34" charset="0"/>
                        </a:rPr>
                        <a:t>Hadrons </a:t>
                      </a:r>
                      <a:r>
                        <a:rPr lang="en-US" sz="1400" u="none" strike="noStrike" dirty="0">
                          <a:latin typeface="Arial" panose="020B0604020202020204" pitchFamily="34" charset="0"/>
                          <a:cs typeface="Arial" panose="020B0604020202020204" pitchFamily="34" charset="0"/>
                        </a:rPr>
                        <a:t>and cold nuclear </a:t>
                      </a:r>
                      <a:r>
                        <a:rPr lang="en-US" sz="1400" u="none" strike="noStrike" dirty="0" smtClean="0">
                          <a:latin typeface="Arial" panose="020B0604020202020204" pitchFamily="34" charset="0"/>
                          <a:cs typeface="Arial" panose="020B0604020202020204" pitchFamily="34" charset="0"/>
                        </a:rPr>
                        <a:t>matter </a:t>
                      </a:r>
                      <a:r>
                        <a:rPr lang="en-US" sz="1400" u="none" strike="noStrike" dirty="0">
                          <a:latin typeface="Arial" panose="020B0604020202020204" pitchFamily="34" charset="0"/>
                          <a:cs typeface="Arial" panose="020B0604020202020204" pitchFamily="34" charset="0"/>
                        </a:rPr>
                        <a:t> </a:t>
                      </a:r>
                      <a:br>
                        <a:rPr lang="en-US" sz="1400" u="none" strike="noStrike" dirty="0">
                          <a:latin typeface="Arial" panose="020B0604020202020204" pitchFamily="34" charset="0"/>
                          <a:cs typeface="Arial" panose="020B0604020202020204" pitchFamily="34" charset="0"/>
                        </a:rPr>
                      </a:br>
                      <a:r>
                        <a:rPr lang="en-US" sz="1400" u="none" strike="noStrike" dirty="0">
                          <a:latin typeface="Arial" panose="020B0604020202020204" pitchFamily="34" charset="0"/>
                          <a:cs typeface="Arial" panose="020B0604020202020204" pitchFamily="34" charset="0"/>
                        </a:rPr>
                        <a:t>(Medium modification of the nucleons, quark </a:t>
                      </a:r>
                      <a:r>
                        <a:rPr lang="en-US" sz="1400" u="none" strike="noStrike" dirty="0" err="1">
                          <a:latin typeface="Arial" panose="020B0604020202020204" pitchFamily="34" charset="0"/>
                          <a:cs typeface="Arial" panose="020B0604020202020204" pitchFamily="34" charset="0"/>
                        </a:rPr>
                        <a:t>hadronization</a:t>
                      </a:r>
                      <a:r>
                        <a:rPr lang="en-US" sz="1400" u="none" strike="noStrike" dirty="0">
                          <a:latin typeface="Arial" panose="020B0604020202020204" pitchFamily="34" charset="0"/>
                          <a:cs typeface="Arial" panose="020B0604020202020204" pitchFamily="34" charset="0"/>
                        </a:rPr>
                        <a:t>, N-N correlations, </a:t>
                      </a:r>
                      <a:r>
                        <a:rPr lang="en-US" sz="1400" u="none" strike="noStrike" dirty="0" err="1">
                          <a:latin typeface="Arial" panose="020B0604020202020204" pitchFamily="34" charset="0"/>
                          <a:cs typeface="Arial" panose="020B0604020202020204" pitchFamily="34" charset="0"/>
                        </a:rPr>
                        <a:t>hypernuclear</a:t>
                      </a:r>
                      <a:r>
                        <a:rPr lang="en-US" sz="1400" u="none" strike="noStrike" dirty="0">
                          <a:latin typeface="Arial" panose="020B0604020202020204" pitchFamily="34" charset="0"/>
                          <a:cs typeface="Arial" panose="020B0604020202020204" pitchFamily="34" charset="0"/>
                        </a:rPr>
                        <a:t> spectroscopy, few-body experiments)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17</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63738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Low-energy tests of the Standard Model and Fundamental </a:t>
                      </a:r>
                      <a:r>
                        <a:rPr lang="en-US" sz="1400" u="none" strike="noStrike" dirty="0" smtClean="0">
                          <a:latin typeface="Arial" panose="020B0604020202020204" pitchFamily="34" charset="0"/>
                          <a:cs typeface="Arial" panose="020B0604020202020204" pitchFamily="34" charset="0"/>
                        </a:rPr>
                        <a:t>Symmetries</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3</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a:latin typeface="Arial" panose="020B0604020202020204" pitchFamily="34" charset="0"/>
                          <a:cs typeface="Arial" panose="020B0604020202020204" pitchFamily="34" charset="0"/>
                        </a:rPr>
                        <a:t> </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1</a:t>
                      </a:r>
                      <a:endParaRPr lang="en-US" sz="1400" b="0"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6</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r h="50264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400" u="none" strike="noStrike" dirty="0">
                          <a:latin typeface="Arial" panose="020B0604020202020204" pitchFamily="34" charset="0"/>
                          <a:cs typeface="Arial" panose="020B0604020202020204" pitchFamily="34" charset="0"/>
                        </a:rPr>
                        <a:t>TOTAL</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21</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5</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R="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2</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400" u="none" strike="noStrike" dirty="0" smtClean="0">
                          <a:latin typeface="Arial" panose="020B0604020202020204" pitchFamily="34" charset="0"/>
                          <a:cs typeface="Arial" panose="020B0604020202020204" pitchFamily="34" charset="0"/>
                        </a:rPr>
                        <a:t>70</a:t>
                      </a:r>
                      <a:endParaRPr lang="en-US" sz="1400" b="1" i="0" u="none" strike="noStrike" dirty="0">
                        <a:solidFill>
                          <a:srgbClr val="000000"/>
                        </a:solidFill>
                        <a:latin typeface="Arial" panose="020B0604020202020204" pitchFamily="34" charset="0"/>
                        <a:cs typeface="Arial" panose="020B0604020202020204" pitchFamily="34" charset="0"/>
                      </a:endParaRPr>
                    </a:p>
                  </a:txBody>
                  <a:tcPr marL="7554" marT="7554" marB="0" anchor="ctr"/>
                </a:tc>
              </a:tr>
            </a:tbl>
          </a:graphicData>
        </a:graphic>
      </p:graphicFrame>
    </p:spTree>
    <p:extLst>
      <p:ext uri="{BB962C8B-B14F-4D97-AF65-F5344CB8AC3E}">
        <p14:creationId xmlns:p14="http://schemas.microsoft.com/office/powerpoint/2010/main" val="23042822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solidFill>
                  <a:srgbClr val="000000"/>
                </a:solidFill>
                <a:latin typeface="Arial" panose="020B0604020202020204" pitchFamily="34" charset="0"/>
                <a:cs typeface="Arial" panose="020B0604020202020204" pitchFamily="34" charset="0"/>
              </a:rPr>
              <a:t>12 GeV Approved Experiments by PAC </a:t>
            </a:r>
            <a:r>
              <a:rPr lang="en-US" sz="2800" b="1" dirty="0" smtClean="0">
                <a:solidFill>
                  <a:srgbClr val="000000"/>
                </a:solidFill>
                <a:latin typeface="Arial" panose="020B0604020202020204" pitchFamily="34" charset="0"/>
                <a:cs typeface="Arial" panose="020B0604020202020204" pitchFamily="34" charset="0"/>
              </a:rPr>
              <a:t>Days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92145913"/>
              </p:ext>
            </p:extLst>
          </p:nvPr>
        </p:nvGraphicFramePr>
        <p:xfrm>
          <a:off x="457200" y="838201"/>
          <a:ext cx="7696198" cy="5562600"/>
        </p:xfrm>
        <a:graphic>
          <a:graphicData uri="http://schemas.openxmlformats.org/drawingml/2006/table">
            <a:tbl>
              <a:tblPr firstRow="1" bandRow="1">
                <a:tableStyleId>{5C22544A-7EE6-4342-B048-85BDC9FD1C3A}</a:tableStyleId>
              </a:tblPr>
              <a:tblGrid>
                <a:gridCol w="3738154"/>
                <a:gridCol w="659674"/>
                <a:gridCol w="659674"/>
                <a:gridCol w="659674"/>
                <a:gridCol w="659674"/>
                <a:gridCol w="659674"/>
                <a:gridCol w="659674"/>
              </a:tblGrid>
              <a:tr h="509016">
                <a:tc>
                  <a:txBody>
                    <a:bodyPr/>
                    <a:lstStyle/>
                    <a:p>
                      <a:pPr algn="l" fontAlgn="ctr"/>
                      <a:r>
                        <a:rPr lang="en-US" sz="1400" b="1" i="0" u="none" strike="noStrike" dirty="0">
                          <a:solidFill>
                            <a:srgbClr val="000000"/>
                          </a:solidFill>
                          <a:effectLst/>
                          <a:latin typeface="Arial Narrow"/>
                        </a:rPr>
                        <a:t>Topic</a:t>
                      </a:r>
                    </a:p>
                  </a:txBody>
                  <a:tcPr marL="0" marR="0" marT="0" marB="0" anchor="ctr">
                    <a:solidFill>
                      <a:schemeClr val="tx2">
                        <a:lumMod val="60000"/>
                        <a:lumOff val="40000"/>
                      </a:schemeClr>
                    </a:solidFill>
                  </a:tcPr>
                </a:tc>
                <a:tc>
                  <a:txBody>
                    <a:bodyPr/>
                    <a:lstStyle/>
                    <a:p>
                      <a:pPr algn="ctr" fontAlgn="ctr"/>
                      <a:r>
                        <a:rPr lang="en-US" sz="1400" b="1" i="0" u="none" strike="noStrike" dirty="0">
                          <a:solidFill>
                            <a:srgbClr val="000000"/>
                          </a:solidFill>
                          <a:effectLst/>
                          <a:latin typeface="Arial Narrow"/>
                        </a:rPr>
                        <a:t>Hall A</a:t>
                      </a:r>
                    </a:p>
                  </a:txBody>
                  <a:tcPr marL="0" marR="0" marT="0" marB="0" anchor="ctr">
                    <a:solidFill>
                      <a:schemeClr val="tx2">
                        <a:lumMod val="60000"/>
                        <a:lumOff val="40000"/>
                      </a:schemeClr>
                    </a:solidFill>
                  </a:tcPr>
                </a:tc>
                <a:tc>
                  <a:txBody>
                    <a:bodyPr/>
                    <a:lstStyle/>
                    <a:p>
                      <a:pPr algn="ctr" fontAlgn="ctr"/>
                      <a:r>
                        <a:rPr lang="en-US" sz="1400" b="1" i="0" u="none" strike="noStrike" dirty="0">
                          <a:solidFill>
                            <a:srgbClr val="000000"/>
                          </a:solidFill>
                          <a:effectLst/>
                          <a:latin typeface="Arial Narrow"/>
                        </a:rPr>
                        <a:t>Hall B</a:t>
                      </a:r>
                    </a:p>
                  </a:txBody>
                  <a:tcPr marL="0" marR="0" marT="0" marB="0" anchor="ctr">
                    <a:solidFill>
                      <a:schemeClr val="tx2">
                        <a:lumMod val="60000"/>
                        <a:lumOff val="40000"/>
                      </a:schemeClr>
                    </a:solidFill>
                  </a:tcPr>
                </a:tc>
                <a:tc>
                  <a:txBody>
                    <a:bodyPr/>
                    <a:lstStyle/>
                    <a:p>
                      <a:pPr algn="ctr" fontAlgn="ctr"/>
                      <a:r>
                        <a:rPr lang="en-US" sz="1400" b="1" i="0" u="none" strike="noStrike" dirty="0">
                          <a:solidFill>
                            <a:srgbClr val="000000"/>
                          </a:solidFill>
                          <a:effectLst/>
                          <a:latin typeface="Arial Narrow"/>
                        </a:rPr>
                        <a:t>Hall C</a:t>
                      </a:r>
                    </a:p>
                  </a:txBody>
                  <a:tcPr marL="0" marR="0" marT="0" marB="0" anchor="ctr">
                    <a:solidFill>
                      <a:schemeClr val="tx2">
                        <a:lumMod val="60000"/>
                        <a:lumOff val="40000"/>
                      </a:schemeClr>
                    </a:solidFill>
                  </a:tcPr>
                </a:tc>
                <a:tc>
                  <a:txBody>
                    <a:bodyPr/>
                    <a:lstStyle/>
                    <a:p>
                      <a:pPr algn="ctr" fontAlgn="ctr"/>
                      <a:r>
                        <a:rPr lang="en-US" sz="1400" b="1" i="0" u="none" strike="noStrike" dirty="0">
                          <a:solidFill>
                            <a:srgbClr val="000000"/>
                          </a:solidFill>
                          <a:effectLst/>
                          <a:latin typeface="Arial Narrow"/>
                        </a:rPr>
                        <a:t>Hall D</a:t>
                      </a:r>
                    </a:p>
                  </a:txBody>
                  <a:tcPr marL="0" marR="0" marT="0" marB="0" anchor="ctr">
                    <a:solidFill>
                      <a:schemeClr val="tx2">
                        <a:lumMod val="60000"/>
                        <a:lumOff val="40000"/>
                      </a:schemeClr>
                    </a:solidFill>
                  </a:tcPr>
                </a:tc>
                <a:tc>
                  <a:txBody>
                    <a:bodyPr/>
                    <a:lstStyle/>
                    <a:p>
                      <a:pPr algn="ctr" fontAlgn="ctr"/>
                      <a:r>
                        <a:rPr lang="en-US" sz="1400" b="1" i="0" u="none" strike="noStrike" dirty="0">
                          <a:solidFill>
                            <a:srgbClr val="000000"/>
                          </a:solidFill>
                          <a:effectLst/>
                          <a:latin typeface="Arial Narrow"/>
                        </a:rPr>
                        <a:t>Other</a:t>
                      </a:r>
                    </a:p>
                  </a:txBody>
                  <a:tcPr marL="0" marR="0" marT="0" marB="0" anchor="ctr">
                    <a:solidFill>
                      <a:schemeClr val="tx2">
                        <a:lumMod val="60000"/>
                        <a:lumOff val="40000"/>
                      </a:schemeClr>
                    </a:solidFill>
                  </a:tcPr>
                </a:tc>
                <a:tc>
                  <a:txBody>
                    <a:bodyPr/>
                    <a:lstStyle/>
                    <a:p>
                      <a:pPr algn="ctr" fontAlgn="ctr"/>
                      <a:r>
                        <a:rPr lang="en-US" sz="1400" b="1" i="0" u="none" strike="noStrike" dirty="0">
                          <a:solidFill>
                            <a:srgbClr val="000000"/>
                          </a:solidFill>
                          <a:effectLst/>
                          <a:latin typeface="Arial Narrow"/>
                        </a:rPr>
                        <a:t>Total</a:t>
                      </a:r>
                    </a:p>
                  </a:txBody>
                  <a:tcPr marL="0" marR="0" marT="0" marB="0" anchor="ctr">
                    <a:solidFill>
                      <a:schemeClr val="tx2">
                        <a:lumMod val="60000"/>
                        <a:lumOff val="40000"/>
                      </a:schemeClr>
                    </a:solidFill>
                  </a:tcPr>
                </a:tc>
              </a:tr>
              <a:tr h="441960">
                <a:tc>
                  <a:txBody>
                    <a:bodyPr/>
                    <a:lstStyle/>
                    <a:p>
                      <a:pPr algn="l" fontAlgn="ctr"/>
                      <a:r>
                        <a:rPr lang="en-US" sz="1400" b="0" i="0" u="none" strike="noStrike">
                          <a:solidFill>
                            <a:srgbClr val="000000"/>
                          </a:solidFill>
                          <a:effectLst/>
                          <a:latin typeface="Arial Narrow"/>
                        </a:rPr>
                        <a:t>The Hadron spectra as probes of QCD</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r" fontAlgn="ctr"/>
                      <a:r>
                        <a:rPr lang="en-US" sz="1400" b="0" i="0" u="none" strike="noStrike">
                          <a:solidFill>
                            <a:srgbClr val="000000"/>
                          </a:solidFill>
                          <a:effectLst/>
                          <a:latin typeface="Arial Narrow"/>
                        </a:rPr>
                        <a:t>119</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r" fontAlgn="ctr"/>
                      <a:r>
                        <a:rPr lang="en-US" sz="1400" b="0" i="0" u="none" strike="noStrike">
                          <a:solidFill>
                            <a:srgbClr val="000000"/>
                          </a:solidFill>
                          <a:effectLst/>
                          <a:latin typeface="Arial Narrow"/>
                        </a:rPr>
                        <a:t>540</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r" fontAlgn="ctr"/>
                      <a:r>
                        <a:rPr lang="en-US" sz="1400" b="1" i="0" u="none" strike="noStrike">
                          <a:solidFill>
                            <a:srgbClr val="000000"/>
                          </a:solidFill>
                          <a:effectLst/>
                          <a:latin typeface="Arial Narrow"/>
                        </a:rPr>
                        <a:t>659</a:t>
                      </a:r>
                    </a:p>
                  </a:txBody>
                  <a:tcPr marL="0" marR="0" marT="0" marB="0" anchor="ctr"/>
                </a:tc>
              </a:tr>
              <a:tr h="438912">
                <a:tc>
                  <a:txBody>
                    <a:bodyPr/>
                    <a:lstStyle/>
                    <a:p>
                      <a:pPr algn="l" fontAlgn="ctr"/>
                      <a:r>
                        <a:rPr lang="en-US" sz="1400" b="0" i="0" u="none" strike="noStrike" dirty="0">
                          <a:solidFill>
                            <a:srgbClr val="000000"/>
                          </a:solidFill>
                          <a:effectLst/>
                          <a:latin typeface="Arial Narrow"/>
                        </a:rPr>
                        <a:t>The transverse structure of the hadrons</a:t>
                      </a:r>
                    </a:p>
                  </a:txBody>
                  <a:tcPr marL="0" marR="0" marT="0" marB="0" anchor="ctr"/>
                </a:tc>
                <a:tc>
                  <a:txBody>
                    <a:bodyPr/>
                    <a:lstStyle/>
                    <a:p>
                      <a:pPr algn="r" fontAlgn="ctr"/>
                      <a:r>
                        <a:rPr lang="en-US" sz="1400" b="0" i="0" u="none" strike="noStrike">
                          <a:solidFill>
                            <a:srgbClr val="000000"/>
                          </a:solidFill>
                          <a:effectLst/>
                          <a:latin typeface="Arial Narrow"/>
                        </a:rPr>
                        <a:t>145.5</a:t>
                      </a:r>
                    </a:p>
                  </a:txBody>
                  <a:tcPr marL="0" marR="0" marT="0" marB="0" anchor="ctr"/>
                </a:tc>
                <a:tc>
                  <a:txBody>
                    <a:bodyPr/>
                    <a:lstStyle/>
                    <a:p>
                      <a:pPr algn="r" fontAlgn="ctr"/>
                      <a:r>
                        <a:rPr lang="en-US" sz="1400" b="0" i="0" u="none" strike="noStrike">
                          <a:solidFill>
                            <a:srgbClr val="000000"/>
                          </a:solidFill>
                          <a:effectLst/>
                          <a:latin typeface="Arial Narrow"/>
                        </a:rPr>
                        <a:t>85</a:t>
                      </a:r>
                    </a:p>
                  </a:txBody>
                  <a:tcPr marL="0" marR="0" marT="0" marB="0" anchor="ctr"/>
                </a:tc>
                <a:tc>
                  <a:txBody>
                    <a:bodyPr/>
                    <a:lstStyle/>
                    <a:p>
                      <a:pPr algn="r" fontAlgn="ctr"/>
                      <a:r>
                        <a:rPr lang="en-US" sz="1400" b="0" i="0" u="none" strike="noStrike">
                          <a:solidFill>
                            <a:srgbClr val="000000"/>
                          </a:solidFill>
                          <a:effectLst/>
                          <a:latin typeface="Arial Narrow"/>
                        </a:rPr>
                        <a:t>102</a:t>
                      </a:r>
                    </a:p>
                  </a:txBody>
                  <a:tcPr marL="0" marR="0" marT="0" marB="0" anchor="ctr"/>
                </a:tc>
                <a:tc>
                  <a:txBody>
                    <a:bodyPr/>
                    <a:lstStyle/>
                    <a:p>
                      <a:pPr algn="r" fontAlgn="ctr"/>
                      <a:r>
                        <a:rPr lang="en-US" sz="1400" b="0" i="0" u="none" strike="noStrike">
                          <a:solidFill>
                            <a:srgbClr val="000000"/>
                          </a:solidFill>
                          <a:effectLst/>
                          <a:latin typeface="Arial Narrow"/>
                        </a:rPr>
                        <a:t>25</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r" fontAlgn="ctr"/>
                      <a:r>
                        <a:rPr lang="en-US" sz="1400" b="1" i="0" u="none" strike="noStrike">
                          <a:solidFill>
                            <a:srgbClr val="000000"/>
                          </a:solidFill>
                          <a:effectLst/>
                          <a:latin typeface="Arial Narrow"/>
                        </a:rPr>
                        <a:t>357.5</a:t>
                      </a:r>
                    </a:p>
                  </a:txBody>
                  <a:tcPr marL="0" marR="0" marT="0" marB="0" anchor="ctr"/>
                </a:tc>
              </a:tr>
              <a:tr h="438912">
                <a:tc>
                  <a:txBody>
                    <a:bodyPr/>
                    <a:lstStyle/>
                    <a:p>
                      <a:pPr algn="l" fontAlgn="ctr"/>
                      <a:r>
                        <a:rPr lang="en-US" sz="1400" b="0" i="0" u="none" strike="noStrike" dirty="0">
                          <a:solidFill>
                            <a:srgbClr val="000000"/>
                          </a:solidFill>
                          <a:effectLst/>
                          <a:latin typeface="Arial Narrow"/>
                        </a:rPr>
                        <a:t>The longitudinal structure of the hadrons</a:t>
                      </a:r>
                    </a:p>
                  </a:txBody>
                  <a:tcPr marL="0" marR="0" marT="0" marB="0" anchor="ctr"/>
                </a:tc>
                <a:tc>
                  <a:txBody>
                    <a:bodyPr/>
                    <a:lstStyle/>
                    <a:p>
                      <a:pPr algn="r" fontAlgn="ctr"/>
                      <a:r>
                        <a:rPr lang="en-US" sz="1400" b="0" i="0" u="none" strike="noStrike">
                          <a:solidFill>
                            <a:srgbClr val="000000"/>
                          </a:solidFill>
                          <a:effectLst/>
                          <a:latin typeface="Arial Narrow"/>
                        </a:rPr>
                        <a:t>65</a:t>
                      </a:r>
                    </a:p>
                  </a:txBody>
                  <a:tcPr marL="0" marR="0" marT="0" marB="0" anchor="ctr"/>
                </a:tc>
                <a:tc>
                  <a:txBody>
                    <a:bodyPr/>
                    <a:lstStyle/>
                    <a:p>
                      <a:pPr algn="r" fontAlgn="ctr"/>
                      <a:r>
                        <a:rPr lang="en-US" sz="1400" b="0" i="0" u="none" strike="noStrike">
                          <a:solidFill>
                            <a:srgbClr val="000000"/>
                          </a:solidFill>
                          <a:effectLst/>
                          <a:latin typeface="Arial Narrow"/>
                        </a:rPr>
                        <a:t>230</a:t>
                      </a:r>
                    </a:p>
                  </a:txBody>
                  <a:tcPr marL="0" marR="0" marT="0" marB="0" anchor="ctr"/>
                </a:tc>
                <a:tc>
                  <a:txBody>
                    <a:bodyPr/>
                    <a:lstStyle/>
                    <a:p>
                      <a:pPr algn="r" fontAlgn="ctr"/>
                      <a:r>
                        <a:rPr lang="en-US" sz="1400" b="0" i="0" u="none" strike="noStrike">
                          <a:solidFill>
                            <a:srgbClr val="000000"/>
                          </a:solidFill>
                          <a:effectLst/>
                          <a:latin typeface="Arial Narrow"/>
                        </a:rPr>
                        <a:t>165</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r" fontAlgn="ctr"/>
                      <a:r>
                        <a:rPr lang="en-US" sz="1400" b="1" i="0" u="none" strike="noStrike">
                          <a:solidFill>
                            <a:srgbClr val="000000"/>
                          </a:solidFill>
                          <a:effectLst/>
                          <a:latin typeface="Arial Narrow"/>
                        </a:rPr>
                        <a:t>460</a:t>
                      </a:r>
                    </a:p>
                  </a:txBody>
                  <a:tcPr marL="0" marR="0" marT="0" marB="0" anchor="ctr"/>
                </a:tc>
              </a:tr>
              <a:tr h="438912">
                <a:tc>
                  <a:txBody>
                    <a:bodyPr/>
                    <a:lstStyle/>
                    <a:p>
                      <a:pPr algn="l" fontAlgn="ctr"/>
                      <a:r>
                        <a:rPr lang="en-US" sz="1400" b="0" i="0" u="none" strike="noStrike">
                          <a:solidFill>
                            <a:srgbClr val="000000"/>
                          </a:solidFill>
                          <a:effectLst/>
                          <a:latin typeface="Arial Narrow"/>
                        </a:rPr>
                        <a:t>The 3D structure of the hadrons</a:t>
                      </a:r>
                    </a:p>
                  </a:txBody>
                  <a:tcPr marL="0" marR="0" marT="0" marB="0" anchor="ctr"/>
                </a:tc>
                <a:tc>
                  <a:txBody>
                    <a:bodyPr/>
                    <a:lstStyle/>
                    <a:p>
                      <a:pPr algn="r" fontAlgn="ctr"/>
                      <a:r>
                        <a:rPr lang="en-US" sz="1400" b="0" i="0" u="none" strike="noStrike">
                          <a:solidFill>
                            <a:srgbClr val="000000"/>
                          </a:solidFill>
                          <a:effectLst/>
                          <a:latin typeface="Arial Narrow"/>
                        </a:rPr>
                        <a:t>409</a:t>
                      </a:r>
                    </a:p>
                  </a:txBody>
                  <a:tcPr marL="0" marR="0" marT="0" marB="0" anchor="ctr"/>
                </a:tc>
                <a:tc>
                  <a:txBody>
                    <a:bodyPr/>
                    <a:lstStyle/>
                    <a:p>
                      <a:pPr algn="r" fontAlgn="ctr"/>
                      <a:r>
                        <a:rPr lang="en-US" sz="1400" b="0" i="0" u="none" strike="noStrike">
                          <a:solidFill>
                            <a:srgbClr val="000000"/>
                          </a:solidFill>
                          <a:effectLst/>
                          <a:latin typeface="Arial Narrow"/>
                        </a:rPr>
                        <a:t>872</a:t>
                      </a:r>
                    </a:p>
                  </a:txBody>
                  <a:tcPr marL="0" marR="0" marT="0" marB="0" anchor="ctr"/>
                </a:tc>
                <a:tc>
                  <a:txBody>
                    <a:bodyPr/>
                    <a:lstStyle/>
                    <a:p>
                      <a:pPr algn="r" fontAlgn="ctr"/>
                      <a:r>
                        <a:rPr lang="en-US" sz="1400" b="0" i="0" u="none" strike="noStrike" dirty="0">
                          <a:solidFill>
                            <a:srgbClr val="000000"/>
                          </a:solidFill>
                          <a:effectLst/>
                          <a:latin typeface="Arial Narrow"/>
                        </a:rPr>
                        <a:t>212</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r" fontAlgn="ctr"/>
                      <a:r>
                        <a:rPr lang="en-US" sz="1400" b="1" i="0" u="none" strike="noStrike">
                          <a:solidFill>
                            <a:srgbClr val="000000"/>
                          </a:solidFill>
                          <a:effectLst/>
                          <a:latin typeface="Arial Narrow"/>
                        </a:rPr>
                        <a:t>1493</a:t>
                      </a:r>
                    </a:p>
                  </a:txBody>
                  <a:tcPr marL="0" marR="0" marT="0" marB="0" anchor="ctr"/>
                </a:tc>
              </a:tr>
              <a:tr h="438912">
                <a:tc>
                  <a:txBody>
                    <a:bodyPr/>
                    <a:lstStyle/>
                    <a:p>
                      <a:pPr algn="l" fontAlgn="ctr"/>
                      <a:r>
                        <a:rPr lang="en-US" sz="1400" b="0" i="0" u="none" strike="noStrike">
                          <a:solidFill>
                            <a:srgbClr val="000000"/>
                          </a:solidFill>
                          <a:effectLst/>
                          <a:latin typeface="Arial Narrow"/>
                        </a:rPr>
                        <a:t>Hadrons and cold nuclear matter</a:t>
                      </a:r>
                    </a:p>
                  </a:txBody>
                  <a:tcPr marL="0" marR="0" marT="0" marB="0" anchor="ctr"/>
                </a:tc>
                <a:tc>
                  <a:txBody>
                    <a:bodyPr/>
                    <a:lstStyle/>
                    <a:p>
                      <a:pPr algn="r" fontAlgn="ctr"/>
                      <a:r>
                        <a:rPr lang="en-US" sz="1400" b="0" i="0" u="none" strike="noStrike">
                          <a:solidFill>
                            <a:srgbClr val="000000"/>
                          </a:solidFill>
                          <a:effectLst/>
                          <a:latin typeface="Arial Narrow"/>
                        </a:rPr>
                        <a:t>180</a:t>
                      </a:r>
                    </a:p>
                  </a:txBody>
                  <a:tcPr marL="0" marR="0" marT="0" marB="0" anchor="ctr"/>
                </a:tc>
                <a:tc>
                  <a:txBody>
                    <a:bodyPr/>
                    <a:lstStyle/>
                    <a:p>
                      <a:pPr algn="r" fontAlgn="ctr"/>
                      <a:r>
                        <a:rPr lang="en-US" sz="1400" b="0" i="0" u="none" strike="noStrike">
                          <a:solidFill>
                            <a:srgbClr val="000000"/>
                          </a:solidFill>
                          <a:effectLst/>
                          <a:latin typeface="Arial Narrow"/>
                        </a:rPr>
                        <a:t>175</a:t>
                      </a:r>
                    </a:p>
                  </a:txBody>
                  <a:tcPr marL="0" marR="0" marT="0" marB="0" anchor="ctr"/>
                </a:tc>
                <a:tc>
                  <a:txBody>
                    <a:bodyPr/>
                    <a:lstStyle/>
                    <a:p>
                      <a:pPr algn="r" fontAlgn="ctr"/>
                      <a:r>
                        <a:rPr lang="en-US" sz="1400" b="0" i="0" u="none" strike="noStrike">
                          <a:solidFill>
                            <a:srgbClr val="000000"/>
                          </a:solidFill>
                          <a:effectLst/>
                          <a:latin typeface="Arial Narrow"/>
                        </a:rPr>
                        <a:t>201</a:t>
                      </a:r>
                    </a:p>
                  </a:txBody>
                  <a:tcPr marL="0" marR="0" marT="0" marB="0" anchor="ctr"/>
                </a:tc>
                <a:tc>
                  <a:txBody>
                    <a:bodyPr/>
                    <a:lstStyle/>
                    <a:p>
                      <a:pPr algn="l" fontAlgn="ctr"/>
                      <a:r>
                        <a:rPr lang="en-US" sz="1400" b="0" i="0" u="none" strike="noStrike">
                          <a:solidFill>
                            <a:srgbClr val="000000"/>
                          </a:solidFill>
                          <a:effectLst/>
                          <a:latin typeface="Arial Narrow"/>
                        </a:rPr>
                        <a:t> </a:t>
                      </a:r>
                    </a:p>
                  </a:txBody>
                  <a:tcPr marL="0" marR="0" marT="0" marB="0" anchor="ctr"/>
                </a:tc>
                <a:tc>
                  <a:txBody>
                    <a:bodyPr/>
                    <a:lstStyle/>
                    <a:p>
                      <a:pPr algn="r" fontAlgn="ctr"/>
                      <a:r>
                        <a:rPr lang="en-US" sz="1400" b="0" i="0" u="none" strike="noStrike">
                          <a:solidFill>
                            <a:srgbClr val="000000"/>
                          </a:solidFill>
                          <a:effectLst/>
                          <a:latin typeface="Arial Narrow"/>
                        </a:rPr>
                        <a:t>14</a:t>
                      </a:r>
                    </a:p>
                  </a:txBody>
                  <a:tcPr marL="0" marR="0" marT="0" marB="0" anchor="ctr"/>
                </a:tc>
                <a:tc>
                  <a:txBody>
                    <a:bodyPr/>
                    <a:lstStyle/>
                    <a:p>
                      <a:pPr algn="r" fontAlgn="ctr"/>
                      <a:r>
                        <a:rPr lang="en-US" sz="1400" b="1" i="0" u="none" strike="noStrike">
                          <a:solidFill>
                            <a:srgbClr val="000000"/>
                          </a:solidFill>
                          <a:effectLst/>
                          <a:latin typeface="Arial Narrow"/>
                        </a:rPr>
                        <a:t>570</a:t>
                      </a:r>
                    </a:p>
                  </a:txBody>
                  <a:tcPr marL="0" marR="0" marT="0" marB="0" anchor="ctr"/>
                </a:tc>
              </a:tr>
              <a:tr h="512064">
                <a:tc>
                  <a:txBody>
                    <a:bodyPr/>
                    <a:lstStyle/>
                    <a:p>
                      <a:pPr algn="l" fontAlgn="ctr"/>
                      <a:r>
                        <a:rPr lang="en-US" sz="1400" b="0" i="0" u="none" strike="noStrike">
                          <a:solidFill>
                            <a:srgbClr val="000000"/>
                          </a:solidFill>
                          <a:effectLst/>
                          <a:latin typeface="Arial Narrow"/>
                        </a:rPr>
                        <a:t>Low-energy tests of the Standard Model and Fundamental Symmetries</a:t>
                      </a:r>
                    </a:p>
                  </a:txBody>
                  <a:tcPr marL="0" marR="0" marT="0" marB="0" anchor="ctr"/>
                </a:tc>
                <a:tc>
                  <a:txBody>
                    <a:bodyPr/>
                    <a:lstStyle/>
                    <a:p>
                      <a:pPr algn="r" fontAlgn="ctr"/>
                      <a:r>
                        <a:rPr lang="en-US" sz="1400" b="0" i="0" u="none" strike="noStrike">
                          <a:solidFill>
                            <a:srgbClr val="000000"/>
                          </a:solidFill>
                          <a:effectLst/>
                          <a:latin typeface="Arial Narrow"/>
                        </a:rPr>
                        <a:t>547</a:t>
                      </a:r>
                    </a:p>
                  </a:txBody>
                  <a:tcPr marL="0" marR="0" marT="0" marB="0" anchor="ctr"/>
                </a:tc>
                <a:tc>
                  <a:txBody>
                    <a:bodyPr/>
                    <a:lstStyle/>
                    <a:p>
                      <a:pPr algn="r" fontAlgn="ctr"/>
                      <a:r>
                        <a:rPr lang="en-US" sz="1400" b="0" i="0" u="none" strike="noStrike">
                          <a:solidFill>
                            <a:srgbClr val="000000"/>
                          </a:solidFill>
                          <a:effectLst/>
                          <a:latin typeface="Arial Narrow"/>
                        </a:rPr>
                        <a:t>180</a:t>
                      </a:r>
                    </a:p>
                  </a:txBody>
                  <a:tcPr marL="0" marR="0" marT="0" marB="0" anchor="ctr"/>
                </a:tc>
                <a:tc>
                  <a:txBody>
                    <a:bodyPr/>
                    <a:lstStyle/>
                    <a:p>
                      <a:pPr algn="r" fontAlgn="ctr"/>
                      <a:r>
                        <a:rPr lang="en-US" sz="1400" b="0" i="0" u="none" strike="noStrike">
                          <a:solidFill>
                            <a:srgbClr val="000000"/>
                          </a:solidFill>
                          <a:effectLst/>
                          <a:latin typeface="Arial Narrow"/>
                        </a:rPr>
                        <a:t> </a:t>
                      </a:r>
                    </a:p>
                  </a:txBody>
                  <a:tcPr marL="0" marR="0" marT="0" marB="0" anchor="ctr"/>
                </a:tc>
                <a:tc>
                  <a:txBody>
                    <a:bodyPr/>
                    <a:lstStyle/>
                    <a:p>
                      <a:pPr algn="r" fontAlgn="ctr"/>
                      <a:r>
                        <a:rPr lang="en-US" sz="1400" b="0" i="0" u="none" strike="noStrike">
                          <a:solidFill>
                            <a:srgbClr val="000000"/>
                          </a:solidFill>
                          <a:effectLst/>
                          <a:latin typeface="Arial Narrow"/>
                        </a:rPr>
                        <a:t>79</a:t>
                      </a:r>
                    </a:p>
                  </a:txBody>
                  <a:tcPr marL="0" marR="0" marT="0" marB="0" anchor="ctr"/>
                </a:tc>
                <a:tc>
                  <a:txBody>
                    <a:bodyPr/>
                    <a:lstStyle/>
                    <a:p>
                      <a:pPr algn="r" fontAlgn="ctr"/>
                      <a:r>
                        <a:rPr lang="en-US" sz="1400" b="0" i="0" u="none" strike="noStrike">
                          <a:solidFill>
                            <a:srgbClr val="000000"/>
                          </a:solidFill>
                          <a:effectLst/>
                          <a:latin typeface="Arial Narrow"/>
                        </a:rPr>
                        <a:t>60</a:t>
                      </a:r>
                    </a:p>
                  </a:txBody>
                  <a:tcPr marL="0" marR="0" marT="0" marB="0" anchor="ctr"/>
                </a:tc>
                <a:tc>
                  <a:txBody>
                    <a:bodyPr/>
                    <a:lstStyle/>
                    <a:p>
                      <a:pPr algn="r" fontAlgn="ctr"/>
                      <a:r>
                        <a:rPr lang="en-US" sz="1400" b="1" i="0" u="none" strike="noStrike">
                          <a:solidFill>
                            <a:srgbClr val="000000"/>
                          </a:solidFill>
                          <a:effectLst/>
                          <a:latin typeface="Arial Narrow"/>
                        </a:rPr>
                        <a:t>866</a:t>
                      </a:r>
                    </a:p>
                  </a:txBody>
                  <a:tcPr marL="0" marR="0" marT="0" marB="0" anchor="ctr"/>
                </a:tc>
              </a:tr>
              <a:tr h="368808">
                <a:tc>
                  <a:txBody>
                    <a:bodyPr/>
                    <a:lstStyle/>
                    <a:p>
                      <a:pPr algn="l" fontAlgn="ctr"/>
                      <a:r>
                        <a:rPr lang="en-US" sz="1400" b="1" i="0" u="none" strike="noStrike" dirty="0">
                          <a:solidFill>
                            <a:srgbClr val="000000"/>
                          </a:solidFill>
                          <a:effectLst/>
                          <a:latin typeface="Arial Narrow"/>
                        </a:rPr>
                        <a:t>Total Days</a:t>
                      </a:r>
                    </a:p>
                  </a:txBody>
                  <a:tcPr marL="0" marR="0" marT="0" marB="0" anchor="ctr"/>
                </a:tc>
                <a:tc>
                  <a:txBody>
                    <a:bodyPr/>
                    <a:lstStyle/>
                    <a:p>
                      <a:pPr algn="r" fontAlgn="ctr"/>
                      <a:r>
                        <a:rPr lang="en-US" sz="1400" b="1" i="0" u="none" strike="noStrike" dirty="0">
                          <a:solidFill>
                            <a:srgbClr val="000000"/>
                          </a:solidFill>
                          <a:effectLst/>
                          <a:latin typeface="Arial Narrow"/>
                        </a:rPr>
                        <a:t>1346.5</a:t>
                      </a:r>
                    </a:p>
                  </a:txBody>
                  <a:tcPr marL="0" marR="0" marT="0" marB="0" anchor="ctr"/>
                </a:tc>
                <a:tc>
                  <a:txBody>
                    <a:bodyPr/>
                    <a:lstStyle/>
                    <a:p>
                      <a:pPr algn="r" fontAlgn="ctr"/>
                      <a:r>
                        <a:rPr lang="en-US" sz="1400" b="1" i="0" u="none" strike="noStrike">
                          <a:solidFill>
                            <a:srgbClr val="000000"/>
                          </a:solidFill>
                          <a:effectLst/>
                          <a:latin typeface="Arial Narrow"/>
                        </a:rPr>
                        <a:t>1661</a:t>
                      </a:r>
                    </a:p>
                  </a:txBody>
                  <a:tcPr marL="0" marR="0" marT="0" marB="0" anchor="ctr"/>
                </a:tc>
                <a:tc>
                  <a:txBody>
                    <a:bodyPr/>
                    <a:lstStyle/>
                    <a:p>
                      <a:pPr algn="r" fontAlgn="ctr"/>
                      <a:r>
                        <a:rPr lang="en-US" sz="1400" b="1" i="0" u="none" strike="noStrike">
                          <a:solidFill>
                            <a:srgbClr val="000000"/>
                          </a:solidFill>
                          <a:effectLst/>
                          <a:latin typeface="Arial Narrow"/>
                        </a:rPr>
                        <a:t>680</a:t>
                      </a:r>
                    </a:p>
                  </a:txBody>
                  <a:tcPr marL="0" marR="0" marT="0" marB="0" anchor="ctr"/>
                </a:tc>
                <a:tc>
                  <a:txBody>
                    <a:bodyPr/>
                    <a:lstStyle/>
                    <a:p>
                      <a:pPr algn="r" fontAlgn="ctr"/>
                      <a:r>
                        <a:rPr lang="en-US" sz="1400" b="1" i="0" u="none" strike="noStrike">
                          <a:solidFill>
                            <a:srgbClr val="000000"/>
                          </a:solidFill>
                          <a:effectLst/>
                          <a:latin typeface="Arial Narrow"/>
                        </a:rPr>
                        <a:t>644</a:t>
                      </a:r>
                    </a:p>
                  </a:txBody>
                  <a:tcPr marL="0" marR="0" marT="0" marB="0" anchor="ctr"/>
                </a:tc>
                <a:tc>
                  <a:txBody>
                    <a:bodyPr/>
                    <a:lstStyle/>
                    <a:p>
                      <a:pPr algn="r" fontAlgn="ctr"/>
                      <a:r>
                        <a:rPr lang="en-US" sz="1400" b="1" i="0" u="none" strike="noStrike">
                          <a:solidFill>
                            <a:srgbClr val="000000"/>
                          </a:solidFill>
                          <a:effectLst/>
                          <a:latin typeface="Arial Narrow"/>
                        </a:rPr>
                        <a:t>74</a:t>
                      </a:r>
                    </a:p>
                  </a:txBody>
                  <a:tcPr marL="0" marR="0" marT="0" marB="0" anchor="ctr"/>
                </a:tc>
                <a:tc>
                  <a:txBody>
                    <a:bodyPr/>
                    <a:lstStyle/>
                    <a:p>
                      <a:pPr algn="r" fontAlgn="ctr"/>
                      <a:r>
                        <a:rPr lang="en-US" sz="1400" b="1" i="0" u="none" strike="noStrike" dirty="0">
                          <a:solidFill>
                            <a:srgbClr val="000000"/>
                          </a:solidFill>
                          <a:effectLst/>
                          <a:latin typeface="Arial Narrow"/>
                        </a:rPr>
                        <a:t>4405.5</a:t>
                      </a:r>
                    </a:p>
                  </a:txBody>
                  <a:tcPr marL="0" marR="0" marT="0" marB="0" anchor="ctr"/>
                </a:tc>
              </a:tr>
              <a:tr h="365760">
                <a:tc>
                  <a:txBody>
                    <a:bodyPr/>
                    <a:lstStyle/>
                    <a:p>
                      <a:pPr algn="l" fontAlgn="ctr"/>
                      <a:r>
                        <a:rPr lang="en-US" sz="1400" b="1" i="0" u="none" strike="noStrike" dirty="0">
                          <a:solidFill>
                            <a:srgbClr val="000000"/>
                          </a:solidFill>
                          <a:effectLst/>
                          <a:latin typeface="Arial Narrow"/>
                        </a:rPr>
                        <a:t>Total Days </a:t>
                      </a:r>
                      <a:r>
                        <a:rPr lang="en-US" sz="1400" b="1" i="0" u="none" strike="noStrike" dirty="0" smtClean="0">
                          <a:solidFill>
                            <a:srgbClr val="000000"/>
                          </a:solidFill>
                          <a:effectLst/>
                          <a:latin typeface="Arial Narrow"/>
                        </a:rPr>
                        <a:t>– Without</a:t>
                      </a:r>
                      <a:r>
                        <a:rPr lang="en-US" sz="1400" b="1" i="0" u="none" strike="noStrike" baseline="0" dirty="0" smtClean="0">
                          <a:solidFill>
                            <a:srgbClr val="000000"/>
                          </a:solidFill>
                          <a:effectLst/>
                          <a:latin typeface="Arial Narrow"/>
                        </a:rPr>
                        <a:t> </a:t>
                      </a:r>
                      <a:r>
                        <a:rPr lang="en-US" sz="1400" b="1" i="0" u="none" strike="noStrike" dirty="0" smtClean="0">
                          <a:solidFill>
                            <a:srgbClr val="000000"/>
                          </a:solidFill>
                          <a:effectLst/>
                          <a:latin typeface="Arial Narrow"/>
                        </a:rPr>
                        <a:t> MIE </a:t>
                      </a:r>
                      <a:r>
                        <a:rPr lang="en-US" sz="1400" b="1" i="0" u="none" strike="noStrike" dirty="0">
                          <a:solidFill>
                            <a:srgbClr val="000000"/>
                          </a:solidFill>
                          <a:effectLst/>
                          <a:latin typeface="Arial Narrow"/>
                        </a:rPr>
                        <a:t>Days</a:t>
                      </a:r>
                    </a:p>
                  </a:txBody>
                  <a:tcPr marL="0" marR="0" marT="0" marB="0" anchor="ctr">
                    <a:solidFill>
                      <a:schemeClr val="accent4">
                        <a:lumMod val="40000"/>
                        <a:lumOff val="60000"/>
                      </a:schemeClr>
                    </a:solidFill>
                  </a:tcPr>
                </a:tc>
                <a:tc>
                  <a:txBody>
                    <a:bodyPr/>
                    <a:lstStyle/>
                    <a:p>
                      <a:pPr algn="r" fontAlgn="ctr"/>
                      <a:r>
                        <a:rPr lang="en-US" sz="1400" b="1" i="0" u="none" strike="noStrike" dirty="0">
                          <a:solidFill>
                            <a:srgbClr val="000000"/>
                          </a:solidFill>
                          <a:effectLst/>
                          <a:latin typeface="Arial Narrow"/>
                        </a:rPr>
                        <a:t>697.5</a:t>
                      </a:r>
                    </a:p>
                  </a:txBody>
                  <a:tcPr marL="0" marR="0" marT="0" marB="0" anchor="ctr">
                    <a:solidFill>
                      <a:schemeClr val="accent4">
                        <a:lumMod val="40000"/>
                        <a:lumOff val="60000"/>
                      </a:schemeClr>
                    </a:solidFill>
                  </a:tcPr>
                </a:tc>
                <a:tc>
                  <a:txBody>
                    <a:bodyPr/>
                    <a:lstStyle/>
                    <a:p>
                      <a:pPr algn="r" fontAlgn="ctr"/>
                      <a:r>
                        <a:rPr lang="en-US" sz="1400" b="1" i="0" u="none" strike="noStrike" dirty="0">
                          <a:solidFill>
                            <a:srgbClr val="000000"/>
                          </a:solidFill>
                          <a:effectLst/>
                          <a:latin typeface="Arial Narrow"/>
                        </a:rPr>
                        <a:t>1661</a:t>
                      </a:r>
                    </a:p>
                  </a:txBody>
                  <a:tcPr marL="0" marR="0" marT="0" marB="0" anchor="ctr">
                    <a:solidFill>
                      <a:schemeClr val="accent4">
                        <a:lumMod val="40000"/>
                        <a:lumOff val="60000"/>
                      </a:schemeClr>
                    </a:solidFill>
                  </a:tcPr>
                </a:tc>
                <a:tc>
                  <a:txBody>
                    <a:bodyPr/>
                    <a:lstStyle/>
                    <a:p>
                      <a:pPr algn="r" fontAlgn="ctr"/>
                      <a:r>
                        <a:rPr lang="en-US" sz="1400" b="1" i="0" u="none" strike="noStrike" dirty="0">
                          <a:solidFill>
                            <a:srgbClr val="000000"/>
                          </a:solidFill>
                          <a:effectLst/>
                          <a:latin typeface="Arial Narrow"/>
                        </a:rPr>
                        <a:t>680</a:t>
                      </a:r>
                    </a:p>
                  </a:txBody>
                  <a:tcPr marL="0" marR="0" marT="0" marB="0" anchor="ctr">
                    <a:solidFill>
                      <a:schemeClr val="accent4">
                        <a:lumMod val="40000"/>
                        <a:lumOff val="60000"/>
                      </a:schemeClr>
                    </a:solidFill>
                  </a:tcPr>
                </a:tc>
                <a:tc>
                  <a:txBody>
                    <a:bodyPr/>
                    <a:lstStyle/>
                    <a:p>
                      <a:pPr algn="r" fontAlgn="ctr"/>
                      <a:r>
                        <a:rPr lang="en-US" sz="1400" b="1" i="0" u="none" strike="noStrike" dirty="0">
                          <a:solidFill>
                            <a:srgbClr val="000000"/>
                          </a:solidFill>
                          <a:effectLst/>
                          <a:latin typeface="Arial Narrow"/>
                        </a:rPr>
                        <a:t>644</a:t>
                      </a:r>
                    </a:p>
                  </a:txBody>
                  <a:tcPr marL="0" marR="0" marT="0" marB="0" anchor="ctr">
                    <a:solidFill>
                      <a:schemeClr val="accent4">
                        <a:lumMod val="40000"/>
                        <a:lumOff val="60000"/>
                      </a:schemeClr>
                    </a:solidFill>
                  </a:tcPr>
                </a:tc>
                <a:tc>
                  <a:txBody>
                    <a:bodyPr/>
                    <a:lstStyle/>
                    <a:p>
                      <a:pPr algn="r" fontAlgn="ctr"/>
                      <a:r>
                        <a:rPr lang="en-US" sz="1400" b="1" i="0" u="none" strike="noStrike" dirty="0">
                          <a:solidFill>
                            <a:srgbClr val="000000"/>
                          </a:solidFill>
                          <a:effectLst/>
                          <a:latin typeface="Arial Narrow"/>
                        </a:rPr>
                        <a:t>28</a:t>
                      </a:r>
                    </a:p>
                  </a:txBody>
                  <a:tcPr marL="0" marR="0" marT="0" marB="0" anchor="ctr">
                    <a:solidFill>
                      <a:schemeClr val="accent4">
                        <a:lumMod val="40000"/>
                        <a:lumOff val="60000"/>
                      </a:schemeClr>
                    </a:solidFill>
                  </a:tcPr>
                </a:tc>
                <a:tc>
                  <a:txBody>
                    <a:bodyPr/>
                    <a:lstStyle/>
                    <a:p>
                      <a:pPr algn="r" fontAlgn="ctr"/>
                      <a:r>
                        <a:rPr lang="en-US" sz="1400" b="1" i="0" u="none" strike="noStrike" dirty="0">
                          <a:solidFill>
                            <a:srgbClr val="000000"/>
                          </a:solidFill>
                          <a:effectLst/>
                          <a:latin typeface="Arial Narrow"/>
                        </a:rPr>
                        <a:t>3710.5</a:t>
                      </a:r>
                    </a:p>
                  </a:txBody>
                  <a:tcPr marL="0" marR="0" marT="0" marB="0" anchor="ctr">
                    <a:solidFill>
                      <a:schemeClr val="accent4">
                        <a:lumMod val="40000"/>
                        <a:lumOff val="60000"/>
                      </a:schemeClr>
                    </a:solidFill>
                  </a:tcPr>
                </a:tc>
              </a:tr>
              <a:tr h="438912">
                <a:tc>
                  <a:txBody>
                    <a:bodyPr/>
                    <a:lstStyle/>
                    <a:p>
                      <a:pPr algn="l" fontAlgn="ctr"/>
                      <a:r>
                        <a:rPr lang="en-US" sz="1400" b="1" i="0" u="none" strike="noStrike">
                          <a:solidFill>
                            <a:srgbClr val="000000"/>
                          </a:solidFill>
                          <a:effectLst/>
                          <a:latin typeface="Arial Narrow"/>
                        </a:rPr>
                        <a:t>Total Approved Run Group Days (includes MIE)</a:t>
                      </a:r>
                    </a:p>
                  </a:txBody>
                  <a:tcPr marL="0" marR="0" marT="0" marB="0" anchor="ctr">
                    <a:solidFill>
                      <a:srgbClr val="92D050"/>
                    </a:solidFill>
                  </a:tcPr>
                </a:tc>
                <a:tc>
                  <a:txBody>
                    <a:bodyPr/>
                    <a:lstStyle/>
                    <a:p>
                      <a:pPr algn="r" fontAlgn="ctr"/>
                      <a:r>
                        <a:rPr lang="en-US" sz="1400" b="1" i="0" u="none" strike="noStrike" dirty="0">
                          <a:solidFill>
                            <a:srgbClr val="000000"/>
                          </a:solidFill>
                          <a:effectLst/>
                          <a:latin typeface="Arial Narrow"/>
                        </a:rPr>
                        <a:t>1346.5</a:t>
                      </a:r>
                    </a:p>
                  </a:txBody>
                  <a:tcPr marL="0" marR="0" marT="0" marB="0" anchor="ctr">
                    <a:solidFill>
                      <a:srgbClr val="92D050"/>
                    </a:solidFill>
                  </a:tcPr>
                </a:tc>
                <a:tc>
                  <a:txBody>
                    <a:bodyPr/>
                    <a:lstStyle/>
                    <a:p>
                      <a:pPr algn="r" fontAlgn="ctr"/>
                      <a:r>
                        <a:rPr lang="en-US" sz="1400" b="1" i="0" u="none" strike="noStrike" dirty="0">
                          <a:solidFill>
                            <a:srgbClr val="000000"/>
                          </a:solidFill>
                          <a:effectLst/>
                          <a:latin typeface="Arial Narrow"/>
                        </a:rPr>
                        <a:t>826</a:t>
                      </a:r>
                    </a:p>
                  </a:txBody>
                  <a:tcPr marL="0" marR="0" marT="0" marB="0" anchor="ctr">
                    <a:solidFill>
                      <a:srgbClr val="92D050"/>
                    </a:solidFill>
                  </a:tcPr>
                </a:tc>
                <a:tc>
                  <a:txBody>
                    <a:bodyPr/>
                    <a:lstStyle/>
                    <a:p>
                      <a:pPr algn="r" fontAlgn="ctr"/>
                      <a:r>
                        <a:rPr lang="en-US" sz="1400" b="1" i="0" u="none" strike="noStrike">
                          <a:solidFill>
                            <a:srgbClr val="000000"/>
                          </a:solidFill>
                          <a:effectLst/>
                          <a:latin typeface="Arial Narrow"/>
                        </a:rPr>
                        <a:t>637</a:t>
                      </a:r>
                    </a:p>
                  </a:txBody>
                  <a:tcPr marL="0" marR="0" marT="0" marB="0" anchor="ctr">
                    <a:solidFill>
                      <a:srgbClr val="92D050"/>
                    </a:solidFill>
                  </a:tcPr>
                </a:tc>
                <a:tc>
                  <a:txBody>
                    <a:bodyPr/>
                    <a:lstStyle/>
                    <a:p>
                      <a:pPr algn="r" fontAlgn="ctr"/>
                      <a:r>
                        <a:rPr lang="en-US" sz="1400" b="1" i="0" u="none" strike="noStrike">
                          <a:solidFill>
                            <a:srgbClr val="000000"/>
                          </a:solidFill>
                          <a:effectLst/>
                          <a:latin typeface="Arial Narrow"/>
                        </a:rPr>
                        <a:t>424</a:t>
                      </a:r>
                    </a:p>
                  </a:txBody>
                  <a:tcPr marL="0" marR="0" marT="0" marB="0" anchor="ctr">
                    <a:solidFill>
                      <a:srgbClr val="92D050"/>
                    </a:solidFill>
                  </a:tcPr>
                </a:tc>
                <a:tc>
                  <a:txBody>
                    <a:bodyPr/>
                    <a:lstStyle/>
                    <a:p>
                      <a:pPr algn="r" fontAlgn="ctr"/>
                      <a:r>
                        <a:rPr lang="en-US" sz="1400" b="1" i="0" u="none" strike="noStrike">
                          <a:solidFill>
                            <a:srgbClr val="000000"/>
                          </a:solidFill>
                          <a:effectLst/>
                          <a:latin typeface="Arial Narrow"/>
                        </a:rPr>
                        <a:t>74</a:t>
                      </a:r>
                    </a:p>
                  </a:txBody>
                  <a:tcPr marL="0" marR="0" marT="0" marB="0" anchor="ctr">
                    <a:solidFill>
                      <a:srgbClr val="92D050"/>
                    </a:solidFill>
                  </a:tcPr>
                </a:tc>
                <a:tc>
                  <a:txBody>
                    <a:bodyPr/>
                    <a:lstStyle/>
                    <a:p>
                      <a:pPr algn="r" fontAlgn="ctr"/>
                      <a:r>
                        <a:rPr lang="en-US" sz="1400" b="1" i="0" u="none" strike="noStrike" dirty="0">
                          <a:solidFill>
                            <a:srgbClr val="000000"/>
                          </a:solidFill>
                          <a:effectLst/>
                          <a:latin typeface="Arial Narrow"/>
                        </a:rPr>
                        <a:t>3307.5</a:t>
                      </a:r>
                    </a:p>
                  </a:txBody>
                  <a:tcPr marL="0" marR="0" marT="0" marB="0" anchor="ctr">
                    <a:solidFill>
                      <a:srgbClr val="92D050"/>
                    </a:solidFill>
                  </a:tcPr>
                </a:tc>
              </a:tr>
              <a:tr h="368808">
                <a:tc>
                  <a:txBody>
                    <a:bodyPr/>
                    <a:lstStyle/>
                    <a:p>
                      <a:pPr algn="l" fontAlgn="ctr"/>
                      <a:r>
                        <a:rPr lang="en-US" sz="1400" b="1" i="0" u="none" strike="noStrike" dirty="0">
                          <a:solidFill>
                            <a:srgbClr val="000000"/>
                          </a:solidFill>
                          <a:effectLst/>
                          <a:latin typeface="Arial Narrow"/>
                        </a:rPr>
                        <a:t>Total Approved Run Group Days (without MIE)</a:t>
                      </a:r>
                    </a:p>
                  </a:txBody>
                  <a:tcPr marL="0" marR="0" marT="0" marB="0" anchor="ctr">
                    <a:solidFill>
                      <a:srgbClr val="FFC000"/>
                    </a:solidFill>
                  </a:tcPr>
                </a:tc>
                <a:tc>
                  <a:txBody>
                    <a:bodyPr/>
                    <a:lstStyle/>
                    <a:p>
                      <a:pPr algn="r" fontAlgn="b"/>
                      <a:r>
                        <a:rPr lang="en-US" sz="1400" b="1" i="0" u="none" strike="noStrike">
                          <a:solidFill>
                            <a:srgbClr val="000000"/>
                          </a:solidFill>
                          <a:effectLst/>
                          <a:latin typeface="Arial Narrow"/>
                        </a:rPr>
                        <a:t>528.5</a:t>
                      </a:r>
                    </a:p>
                  </a:txBody>
                  <a:tcPr marL="0" marR="0" marT="0" marB="0" anchor="b">
                    <a:solidFill>
                      <a:srgbClr val="FFC000"/>
                    </a:solidFill>
                  </a:tcPr>
                </a:tc>
                <a:tc>
                  <a:txBody>
                    <a:bodyPr/>
                    <a:lstStyle/>
                    <a:p>
                      <a:pPr algn="r" fontAlgn="b"/>
                      <a:r>
                        <a:rPr lang="en-US" sz="1400" b="1" i="0" u="none" strike="noStrike">
                          <a:solidFill>
                            <a:srgbClr val="000000"/>
                          </a:solidFill>
                          <a:effectLst/>
                          <a:latin typeface="Arial Narrow"/>
                        </a:rPr>
                        <a:t>826</a:t>
                      </a:r>
                    </a:p>
                  </a:txBody>
                  <a:tcPr marL="0" marR="0" marT="0" marB="0" anchor="b">
                    <a:solidFill>
                      <a:srgbClr val="FFC000"/>
                    </a:solidFill>
                  </a:tcPr>
                </a:tc>
                <a:tc>
                  <a:txBody>
                    <a:bodyPr/>
                    <a:lstStyle/>
                    <a:p>
                      <a:pPr algn="r" fontAlgn="b"/>
                      <a:r>
                        <a:rPr lang="en-US" sz="1400" b="1" i="0" u="none" strike="noStrike">
                          <a:solidFill>
                            <a:srgbClr val="000000"/>
                          </a:solidFill>
                          <a:effectLst/>
                          <a:latin typeface="Arial Narrow"/>
                        </a:rPr>
                        <a:t>637</a:t>
                      </a:r>
                    </a:p>
                  </a:txBody>
                  <a:tcPr marL="0" marR="0" marT="0" marB="0" anchor="b">
                    <a:solidFill>
                      <a:srgbClr val="FFC000"/>
                    </a:solidFill>
                  </a:tcPr>
                </a:tc>
                <a:tc>
                  <a:txBody>
                    <a:bodyPr/>
                    <a:lstStyle/>
                    <a:p>
                      <a:pPr algn="r" fontAlgn="b"/>
                      <a:r>
                        <a:rPr lang="en-US" sz="1400" b="1" i="0" u="none" strike="noStrike">
                          <a:solidFill>
                            <a:srgbClr val="000000"/>
                          </a:solidFill>
                          <a:effectLst/>
                          <a:latin typeface="Arial Narrow"/>
                        </a:rPr>
                        <a:t>424</a:t>
                      </a:r>
                    </a:p>
                  </a:txBody>
                  <a:tcPr marL="0" marR="0" marT="0" marB="0" anchor="b">
                    <a:solidFill>
                      <a:srgbClr val="FFC000"/>
                    </a:solidFill>
                  </a:tcPr>
                </a:tc>
                <a:tc>
                  <a:txBody>
                    <a:bodyPr/>
                    <a:lstStyle/>
                    <a:p>
                      <a:pPr algn="r" fontAlgn="b"/>
                      <a:r>
                        <a:rPr lang="en-US" sz="1400" b="1" i="0" u="none" strike="noStrike">
                          <a:solidFill>
                            <a:srgbClr val="000000"/>
                          </a:solidFill>
                          <a:effectLst/>
                          <a:latin typeface="Arial Narrow"/>
                        </a:rPr>
                        <a:t>28</a:t>
                      </a:r>
                    </a:p>
                  </a:txBody>
                  <a:tcPr marL="0" marR="0" marT="0" marB="0" anchor="b">
                    <a:solidFill>
                      <a:srgbClr val="FFC000"/>
                    </a:solidFill>
                  </a:tcPr>
                </a:tc>
                <a:tc>
                  <a:txBody>
                    <a:bodyPr/>
                    <a:lstStyle/>
                    <a:p>
                      <a:pPr algn="r" fontAlgn="b"/>
                      <a:r>
                        <a:rPr lang="en-US" sz="1400" b="1" i="0" u="none" strike="noStrike" dirty="0">
                          <a:solidFill>
                            <a:srgbClr val="000000"/>
                          </a:solidFill>
                          <a:effectLst/>
                          <a:latin typeface="Arial Narrow"/>
                        </a:rPr>
                        <a:t>2443.5</a:t>
                      </a:r>
                    </a:p>
                  </a:txBody>
                  <a:tcPr marL="0" marR="0" marT="0" marB="0" anchor="b">
                    <a:solidFill>
                      <a:srgbClr val="FFC000"/>
                    </a:solidFill>
                  </a:tcPr>
                </a:tc>
              </a:tr>
              <a:tr h="362712">
                <a:tc>
                  <a:txBody>
                    <a:bodyPr/>
                    <a:lstStyle/>
                    <a:p>
                      <a:pPr algn="l" fontAlgn="ctr"/>
                      <a:r>
                        <a:rPr lang="en-US" sz="1400" b="1" i="0" u="none" strike="noStrike" dirty="0">
                          <a:solidFill>
                            <a:srgbClr val="000000"/>
                          </a:solidFill>
                          <a:effectLst/>
                          <a:latin typeface="Arial Narrow"/>
                        </a:rPr>
                        <a:t>Total Days Completed</a:t>
                      </a:r>
                    </a:p>
                  </a:txBody>
                  <a:tcPr marL="0" marR="0" marT="0" marB="0" anchor="ctr">
                    <a:solidFill>
                      <a:schemeClr val="accent2">
                        <a:lumMod val="40000"/>
                        <a:lumOff val="60000"/>
                      </a:schemeClr>
                    </a:solidFill>
                  </a:tcPr>
                </a:tc>
                <a:tc>
                  <a:txBody>
                    <a:bodyPr/>
                    <a:lstStyle/>
                    <a:p>
                      <a:pPr algn="r" fontAlgn="b"/>
                      <a:r>
                        <a:rPr lang="en-US" sz="1400" b="1" i="0" u="none" strike="noStrike">
                          <a:solidFill>
                            <a:srgbClr val="000000"/>
                          </a:solidFill>
                          <a:effectLst/>
                          <a:latin typeface="Arial Narrow"/>
                        </a:rPr>
                        <a:t>20</a:t>
                      </a:r>
                    </a:p>
                  </a:txBody>
                  <a:tcPr marL="0" marR="0" marT="0" marB="0" anchor="b">
                    <a:solidFill>
                      <a:schemeClr val="accent2">
                        <a:lumMod val="40000"/>
                        <a:lumOff val="60000"/>
                      </a:schemeClr>
                    </a:solidFill>
                  </a:tcPr>
                </a:tc>
                <a:tc>
                  <a:txBody>
                    <a:bodyPr/>
                    <a:lstStyle/>
                    <a:p>
                      <a:pPr algn="r" fontAlgn="b"/>
                      <a:r>
                        <a:rPr lang="en-US" sz="1400" b="1" i="0" u="none" strike="noStrike">
                          <a:solidFill>
                            <a:srgbClr val="000000"/>
                          </a:solidFill>
                          <a:effectLst/>
                          <a:latin typeface="Arial Narrow"/>
                        </a:rPr>
                        <a:t>15</a:t>
                      </a:r>
                    </a:p>
                  </a:txBody>
                  <a:tcPr marL="0" marR="0" marT="0" marB="0" anchor="b">
                    <a:solidFill>
                      <a:schemeClr val="accent2">
                        <a:lumMod val="40000"/>
                        <a:lumOff val="60000"/>
                      </a:schemeClr>
                    </a:solidFill>
                  </a:tcPr>
                </a:tc>
                <a:tc>
                  <a:txBody>
                    <a:bodyPr/>
                    <a:lstStyle/>
                    <a:p>
                      <a:pPr algn="r" fontAlgn="b"/>
                      <a:r>
                        <a:rPr lang="en-US" sz="1400" b="1" i="0" u="none" strike="noStrike">
                          <a:solidFill>
                            <a:srgbClr val="000000"/>
                          </a:solidFill>
                          <a:effectLst/>
                          <a:latin typeface="Arial Narrow"/>
                        </a:rPr>
                        <a:t>0</a:t>
                      </a:r>
                    </a:p>
                  </a:txBody>
                  <a:tcPr marL="0" marR="0" marT="0" marB="0" anchor="b">
                    <a:solidFill>
                      <a:schemeClr val="accent2">
                        <a:lumMod val="40000"/>
                        <a:lumOff val="60000"/>
                      </a:schemeClr>
                    </a:solidFill>
                  </a:tcPr>
                </a:tc>
                <a:tc>
                  <a:txBody>
                    <a:bodyPr/>
                    <a:lstStyle/>
                    <a:p>
                      <a:pPr algn="r" fontAlgn="b"/>
                      <a:r>
                        <a:rPr lang="en-US" sz="1400" b="1" i="0" u="none" strike="noStrike">
                          <a:solidFill>
                            <a:srgbClr val="000000"/>
                          </a:solidFill>
                          <a:effectLst/>
                          <a:latin typeface="Arial Narrow"/>
                        </a:rPr>
                        <a:t>25</a:t>
                      </a:r>
                    </a:p>
                  </a:txBody>
                  <a:tcPr marL="0" marR="0" marT="0" marB="0" anchor="b">
                    <a:solidFill>
                      <a:schemeClr val="accent2">
                        <a:lumMod val="40000"/>
                        <a:lumOff val="60000"/>
                      </a:schemeClr>
                    </a:solidFill>
                  </a:tcPr>
                </a:tc>
                <a:tc>
                  <a:txBody>
                    <a:bodyPr/>
                    <a:lstStyle/>
                    <a:p>
                      <a:pPr algn="r" fontAlgn="b"/>
                      <a:r>
                        <a:rPr lang="en-US" sz="1400" b="1" i="0" u="none" strike="noStrike">
                          <a:solidFill>
                            <a:srgbClr val="000000"/>
                          </a:solidFill>
                          <a:effectLst/>
                          <a:latin typeface="Arial Narrow"/>
                        </a:rPr>
                        <a:t>0</a:t>
                      </a:r>
                    </a:p>
                  </a:txBody>
                  <a:tcPr marL="0" marR="0" marT="0" marB="0" anchor="b">
                    <a:solidFill>
                      <a:schemeClr val="accent2">
                        <a:lumMod val="40000"/>
                        <a:lumOff val="60000"/>
                      </a:schemeClr>
                    </a:solidFill>
                  </a:tcPr>
                </a:tc>
                <a:tc>
                  <a:txBody>
                    <a:bodyPr/>
                    <a:lstStyle/>
                    <a:p>
                      <a:pPr algn="r" fontAlgn="b"/>
                      <a:r>
                        <a:rPr lang="en-US" sz="1400" b="1" i="0" u="none" strike="noStrike" dirty="0">
                          <a:solidFill>
                            <a:srgbClr val="000000"/>
                          </a:solidFill>
                          <a:effectLst/>
                          <a:latin typeface="Arial Narrow"/>
                        </a:rPr>
                        <a:t>60</a:t>
                      </a:r>
                    </a:p>
                  </a:txBody>
                  <a:tcPr marL="0" marR="0" marT="0" marB="0" anchor="b">
                    <a:solidFill>
                      <a:schemeClr val="accent2">
                        <a:lumMod val="40000"/>
                        <a:lumOff val="60000"/>
                      </a:schemeClr>
                    </a:solidFill>
                  </a:tcPr>
                </a:tc>
              </a:tr>
              <a:tr h="438912">
                <a:tc>
                  <a:txBody>
                    <a:bodyPr/>
                    <a:lstStyle/>
                    <a:p>
                      <a:pPr algn="l" fontAlgn="ctr"/>
                      <a:r>
                        <a:rPr lang="en-US" sz="1400" b="1" i="0" u="none" strike="noStrike" dirty="0">
                          <a:solidFill>
                            <a:srgbClr val="000000"/>
                          </a:solidFill>
                          <a:effectLst/>
                          <a:latin typeface="Arial Narrow"/>
                        </a:rPr>
                        <a:t>Total Days Remaining</a:t>
                      </a:r>
                    </a:p>
                  </a:txBody>
                  <a:tcPr marL="0" marR="0" marT="0" marB="0" anchor="ctr">
                    <a:solidFill>
                      <a:srgbClr val="00CCFF"/>
                    </a:solidFill>
                  </a:tcPr>
                </a:tc>
                <a:tc>
                  <a:txBody>
                    <a:bodyPr/>
                    <a:lstStyle/>
                    <a:p>
                      <a:pPr algn="r" fontAlgn="b"/>
                      <a:r>
                        <a:rPr lang="en-US" sz="1400" b="1" i="0" u="none" strike="noStrike">
                          <a:solidFill>
                            <a:srgbClr val="000000"/>
                          </a:solidFill>
                          <a:effectLst/>
                          <a:latin typeface="Arial Narrow"/>
                        </a:rPr>
                        <a:t>508.5</a:t>
                      </a:r>
                    </a:p>
                  </a:txBody>
                  <a:tcPr marL="0" marR="0" marT="0" marB="0" anchor="b">
                    <a:solidFill>
                      <a:srgbClr val="00CCFF"/>
                    </a:solidFill>
                  </a:tcPr>
                </a:tc>
                <a:tc>
                  <a:txBody>
                    <a:bodyPr/>
                    <a:lstStyle/>
                    <a:p>
                      <a:pPr algn="r" fontAlgn="b"/>
                      <a:r>
                        <a:rPr lang="en-US" sz="1400" b="1" i="0" u="none" strike="noStrike">
                          <a:solidFill>
                            <a:srgbClr val="000000"/>
                          </a:solidFill>
                          <a:effectLst/>
                          <a:latin typeface="Arial Narrow"/>
                        </a:rPr>
                        <a:t>811</a:t>
                      </a:r>
                    </a:p>
                  </a:txBody>
                  <a:tcPr marL="0" marR="0" marT="0" marB="0" anchor="b">
                    <a:solidFill>
                      <a:srgbClr val="00CCFF"/>
                    </a:solidFill>
                  </a:tcPr>
                </a:tc>
                <a:tc>
                  <a:txBody>
                    <a:bodyPr/>
                    <a:lstStyle/>
                    <a:p>
                      <a:pPr algn="r" fontAlgn="b"/>
                      <a:r>
                        <a:rPr lang="en-US" sz="1400" b="1" i="0" u="none" strike="noStrike">
                          <a:solidFill>
                            <a:srgbClr val="000000"/>
                          </a:solidFill>
                          <a:effectLst/>
                          <a:latin typeface="Arial Narrow"/>
                        </a:rPr>
                        <a:t>637</a:t>
                      </a:r>
                    </a:p>
                  </a:txBody>
                  <a:tcPr marL="0" marR="0" marT="0" marB="0" anchor="b">
                    <a:solidFill>
                      <a:srgbClr val="00CCFF"/>
                    </a:solidFill>
                  </a:tcPr>
                </a:tc>
                <a:tc>
                  <a:txBody>
                    <a:bodyPr/>
                    <a:lstStyle/>
                    <a:p>
                      <a:pPr algn="r" fontAlgn="b"/>
                      <a:r>
                        <a:rPr lang="en-US" sz="1400" b="1" i="0" u="none" strike="noStrike">
                          <a:solidFill>
                            <a:srgbClr val="000000"/>
                          </a:solidFill>
                          <a:effectLst/>
                          <a:latin typeface="Arial Narrow"/>
                        </a:rPr>
                        <a:t>399</a:t>
                      </a:r>
                    </a:p>
                  </a:txBody>
                  <a:tcPr marL="0" marR="0" marT="0" marB="0" anchor="b">
                    <a:solidFill>
                      <a:srgbClr val="00CCFF"/>
                    </a:solidFill>
                  </a:tcPr>
                </a:tc>
                <a:tc>
                  <a:txBody>
                    <a:bodyPr/>
                    <a:lstStyle/>
                    <a:p>
                      <a:pPr algn="r" fontAlgn="b"/>
                      <a:r>
                        <a:rPr lang="en-US" sz="1400" b="1" i="0" u="none" strike="noStrike">
                          <a:solidFill>
                            <a:srgbClr val="000000"/>
                          </a:solidFill>
                          <a:effectLst/>
                          <a:latin typeface="Arial Narrow"/>
                        </a:rPr>
                        <a:t>28</a:t>
                      </a:r>
                    </a:p>
                  </a:txBody>
                  <a:tcPr marL="0" marR="0" marT="0" marB="0" anchor="b">
                    <a:solidFill>
                      <a:srgbClr val="00CCFF"/>
                    </a:solidFill>
                  </a:tcPr>
                </a:tc>
                <a:tc>
                  <a:txBody>
                    <a:bodyPr/>
                    <a:lstStyle/>
                    <a:p>
                      <a:pPr algn="r" fontAlgn="b"/>
                      <a:r>
                        <a:rPr lang="en-US" sz="1400" b="1" i="0" u="none" strike="noStrike" dirty="0">
                          <a:solidFill>
                            <a:srgbClr val="000000"/>
                          </a:solidFill>
                          <a:effectLst/>
                          <a:latin typeface="Arial Narrow"/>
                        </a:rPr>
                        <a:t>2383.5</a:t>
                      </a:r>
                    </a:p>
                  </a:txBody>
                  <a:tcPr marL="0" marR="0" marT="0" marB="0" anchor="b">
                    <a:solidFill>
                      <a:srgbClr val="00CCFF"/>
                    </a:solidFill>
                  </a:tcPr>
                </a:tc>
              </a:tr>
            </a:tbl>
          </a:graphicData>
        </a:graphic>
      </p:graphicFrame>
    </p:spTree>
    <p:extLst>
      <p:ext uri="{BB962C8B-B14F-4D97-AF65-F5344CB8AC3E}">
        <p14:creationId xmlns:p14="http://schemas.microsoft.com/office/powerpoint/2010/main" val="61638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609600" y="1295400"/>
            <a:ext cx="7620000" cy="4835245"/>
          </a:xfrm>
        </p:spPr>
        <p:txBody>
          <a:bodyPr>
            <a:normAutofit fontScale="85000" lnSpcReduction="20000"/>
          </a:bodyPr>
          <a:lstStyle/>
          <a:p>
            <a:pPr marL="569913" indent="-569913">
              <a:lnSpc>
                <a:spcPct val="150000"/>
              </a:lnSpc>
            </a:pPr>
            <a:r>
              <a:rPr lang="en-US" sz="2400" dirty="0" smtClean="0"/>
              <a:t>Recent Highlights</a:t>
            </a:r>
          </a:p>
          <a:p>
            <a:pPr marL="569913" indent="-569913">
              <a:lnSpc>
                <a:spcPct val="150000"/>
              </a:lnSpc>
            </a:pPr>
            <a:r>
              <a:rPr lang="en-US" sz="2400" dirty="0"/>
              <a:t> </a:t>
            </a:r>
            <a:r>
              <a:rPr lang="en-US" sz="2400" dirty="0" smtClean="0"/>
              <a:t>Personnel news</a:t>
            </a:r>
          </a:p>
          <a:p>
            <a:pPr marL="569913" indent="-569913">
              <a:lnSpc>
                <a:spcPct val="150000"/>
              </a:lnSpc>
            </a:pPr>
            <a:r>
              <a:rPr lang="en-US" sz="2400" dirty="0" smtClean="0"/>
              <a:t>Upgrade project</a:t>
            </a:r>
          </a:p>
          <a:p>
            <a:pPr marL="569913" indent="-569913">
              <a:lnSpc>
                <a:spcPct val="150000"/>
              </a:lnSpc>
            </a:pPr>
            <a:r>
              <a:rPr lang="en-US" sz="2400" dirty="0" smtClean="0"/>
              <a:t>Experimental equipment</a:t>
            </a:r>
          </a:p>
          <a:p>
            <a:pPr marL="0" indent="0">
              <a:lnSpc>
                <a:spcPct val="150000"/>
              </a:lnSpc>
              <a:buNone/>
            </a:pPr>
            <a:r>
              <a:rPr lang="en-US" sz="2400" dirty="0"/>
              <a:t>	</a:t>
            </a:r>
            <a:r>
              <a:rPr lang="en-US" sz="2400" dirty="0" smtClean="0"/>
              <a:t>	- SBS</a:t>
            </a:r>
          </a:p>
          <a:p>
            <a:pPr marL="0" indent="0">
              <a:lnSpc>
                <a:spcPct val="150000"/>
              </a:lnSpc>
              <a:buNone/>
            </a:pPr>
            <a:r>
              <a:rPr lang="en-US" sz="2400" dirty="0"/>
              <a:t>	</a:t>
            </a:r>
            <a:r>
              <a:rPr lang="en-US" sz="2400" dirty="0" smtClean="0"/>
              <a:t>	- Hall B ERRs</a:t>
            </a:r>
          </a:p>
          <a:p>
            <a:pPr marL="569913" indent="-569913">
              <a:lnSpc>
                <a:spcPct val="150000"/>
              </a:lnSpc>
            </a:pPr>
            <a:r>
              <a:rPr lang="en-US" sz="2400" dirty="0" smtClean="0"/>
              <a:t>MOLLER, </a:t>
            </a:r>
            <a:r>
              <a:rPr lang="en-US" sz="2400" dirty="0" err="1" smtClean="0"/>
              <a:t>SoLID</a:t>
            </a:r>
            <a:r>
              <a:rPr lang="en-US" sz="2400" dirty="0" smtClean="0"/>
              <a:t> status</a:t>
            </a:r>
          </a:p>
          <a:p>
            <a:pPr marL="569913" indent="-569913">
              <a:lnSpc>
                <a:spcPct val="150000"/>
              </a:lnSpc>
            </a:pPr>
            <a:r>
              <a:rPr lang="en-US" sz="2400" dirty="0" smtClean="0"/>
              <a:t>PAC </a:t>
            </a:r>
          </a:p>
          <a:p>
            <a:pPr marL="569913" indent="-569913">
              <a:lnSpc>
                <a:spcPct val="150000"/>
              </a:lnSpc>
            </a:pPr>
            <a:r>
              <a:rPr lang="en-US" sz="2400" dirty="0" smtClean="0"/>
              <a:t>Budgets</a:t>
            </a:r>
          </a:p>
          <a:p>
            <a:pPr marL="569913" indent="-569913">
              <a:lnSpc>
                <a:spcPct val="150000"/>
              </a:lnSpc>
            </a:pPr>
            <a:r>
              <a:rPr lang="en-US" sz="2400" dirty="0" smtClean="0"/>
              <a:t>JLEIC</a:t>
            </a:r>
          </a:p>
        </p:txBody>
      </p:sp>
    </p:spTree>
    <p:extLst>
      <p:ext uri="{BB962C8B-B14F-4D97-AF65-F5344CB8AC3E}">
        <p14:creationId xmlns:p14="http://schemas.microsoft.com/office/powerpoint/2010/main" val="1947884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0" y="0"/>
            <a:ext cx="9144000" cy="639763"/>
          </a:xfrm>
        </p:spPr>
        <p:txBody>
          <a:bodyPr>
            <a:normAutofit fontScale="90000"/>
          </a:bodyPr>
          <a:lstStyle/>
          <a:p>
            <a:r>
              <a:rPr lang="en-US" sz="3600" b="1" dirty="0" smtClean="0">
                <a:latin typeface="Arial" pitchFamily="34" charset="0"/>
                <a:cs typeface="Arial" pitchFamily="34" charset="0"/>
              </a:rPr>
              <a:t>PAC44</a:t>
            </a:r>
            <a:endParaRPr lang="en-US" sz="2200" b="0" dirty="0">
              <a:latin typeface="Arial" pitchFamily="34" charset="0"/>
              <a:cs typeface="Arial" pitchFamily="34" charset="0"/>
            </a:endParaRPr>
          </a:p>
        </p:txBody>
      </p:sp>
      <p:sp>
        <p:nvSpPr>
          <p:cNvPr id="5" name="TextBox 4"/>
          <p:cNvSpPr txBox="1"/>
          <p:nvPr/>
        </p:nvSpPr>
        <p:spPr>
          <a:xfrm>
            <a:off x="457200" y="1000005"/>
            <a:ext cx="8458199" cy="5262979"/>
          </a:xfrm>
          <a:prstGeom prst="rect">
            <a:avLst/>
          </a:prstGeom>
          <a:noFill/>
        </p:spPr>
        <p:txBody>
          <a:bodyPr wrap="square" rtlCol="0">
            <a:spAutoFit/>
          </a:bodyPr>
          <a:lstStyle/>
          <a:p>
            <a:r>
              <a:rPr lang="en-US" sz="1750" b="1" dirty="0" smtClean="0">
                <a:solidFill>
                  <a:prstClr val="black"/>
                </a:solidFill>
                <a:latin typeface="Arial" panose="020B0604020202020204" pitchFamily="34" charset="0"/>
                <a:cs typeface="Arial" panose="020B0604020202020204" pitchFamily="34" charset="0"/>
              </a:rPr>
              <a:t>Scheduled for week of July 25</a:t>
            </a:r>
          </a:p>
          <a:p>
            <a:r>
              <a:rPr lang="en-US" sz="1750" b="1" dirty="0" smtClean="0">
                <a:solidFill>
                  <a:prstClr val="black"/>
                </a:solidFill>
                <a:latin typeface="Arial" panose="020B0604020202020204" pitchFamily="34" charset="0"/>
                <a:cs typeface="Arial" panose="020B0604020202020204" pitchFamily="34" charset="0"/>
              </a:rPr>
              <a:t>Proposals were due Monday, June </a:t>
            </a:r>
            <a:r>
              <a:rPr lang="en-US" sz="1750" b="1" dirty="0">
                <a:solidFill>
                  <a:prstClr val="black"/>
                </a:solidFill>
                <a:latin typeface="Arial" panose="020B0604020202020204" pitchFamily="34" charset="0"/>
                <a:cs typeface="Arial" panose="020B0604020202020204" pitchFamily="34" charset="0"/>
              </a:rPr>
              <a:t>6</a:t>
            </a:r>
            <a:r>
              <a:rPr lang="en-US" sz="1750" b="1" dirty="0" smtClean="0">
                <a:solidFill>
                  <a:prstClr val="black"/>
                </a:solidFill>
                <a:latin typeface="Arial" panose="020B0604020202020204" pitchFamily="34" charset="0"/>
                <a:cs typeface="Arial" panose="020B0604020202020204" pitchFamily="34" charset="0"/>
              </a:rPr>
              <a:t>, 2015</a:t>
            </a:r>
            <a:endParaRPr lang="en-US" sz="1050" dirty="0" smtClean="0">
              <a:solidFill>
                <a:prstClr val="black"/>
              </a:solidFill>
            </a:endParaRPr>
          </a:p>
          <a:p>
            <a:endParaRPr lang="en-US" sz="1050" dirty="0" smtClean="0">
              <a:solidFill>
                <a:prstClr val="black"/>
              </a:solidFill>
              <a:latin typeface="Arial" pitchFamily="34" charset="0"/>
              <a:cs typeface="Arial" pitchFamily="34" charset="0"/>
            </a:endParaRPr>
          </a:p>
          <a:p>
            <a:r>
              <a:rPr lang="en-US" sz="1750" b="1" u="sng" dirty="0" smtClean="0">
                <a:solidFill>
                  <a:prstClr val="black"/>
                </a:solidFill>
                <a:latin typeface="Arial" pitchFamily="34" charset="0"/>
                <a:cs typeface="Arial" pitchFamily="34" charset="0"/>
              </a:rPr>
              <a:t>Charge</a:t>
            </a:r>
            <a:r>
              <a:rPr lang="en-US" sz="1750" b="1" dirty="0" smtClean="0">
                <a:solidFill>
                  <a:prstClr val="black"/>
                </a:solidFill>
                <a:latin typeface="Arial" pitchFamily="34" charset="0"/>
                <a:cs typeface="Arial" pitchFamily="34" charset="0"/>
              </a:rPr>
              <a:t>:</a:t>
            </a:r>
            <a:endParaRPr lang="en-US" sz="1050" b="1" dirty="0" smtClean="0">
              <a:solidFill>
                <a:prstClr val="black"/>
              </a:solidFill>
              <a:latin typeface="Arial" pitchFamily="34" charset="0"/>
              <a:cs typeface="Arial" pitchFamily="34" charset="0"/>
            </a:endParaRPr>
          </a:p>
          <a:p>
            <a:endParaRPr lang="en-US" sz="1050" b="1" dirty="0">
              <a:solidFill>
                <a:prstClr val="black"/>
              </a:solidFill>
              <a:latin typeface="Arial" pitchFamily="34" charset="0"/>
              <a:cs typeface="Arial" pitchFamily="34" charset="0"/>
            </a:endParaRPr>
          </a:p>
          <a:p>
            <a:r>
              <a:rPr lang="en-US" sz="1750" dirty="0" smtClean="0">
                <a:solidFill>
                  <a:prstClr val="black"/>
                </a:solidFill>
                <a:latin typeface="Arial" pitchFamily="34" charset="0"/>
                <a:cs typeface="Arial" pitchFamily="34" charset="0"/>
              </a:rPr>
              <a:t>Review </a:t>
            </a:r>
            <a:r>
              <a:rPr lang="en-US" sz="1750" dirty="0">
                <a:solidFill>
                  <a:prstClr val="black"/>
                </a:solidFill>
                <a:latin typeface="Arial" pitchFamily="34" charset="0"/>
                <a:cs typeface="Arial" pitchFamily="34" charset="0"/>
              </a:rPr>
              <a:t>new proposals, previously conditionally approved proposals, and letters of </a:t>
            </a:r>
            <a:r>
              <a:rPr lang="en-US" sz="1750" dirty="0" smtClean="0">
                <a:solidFill>
                  <a:prstClr val="black"/>
                </a:solidFill>
                <a:latin typeface="Arial" pitchFamily="34" charset="0"/>
                <a:cs typeface="Arial" pitchFamily="34" charset="0"/>
              </a:rPr>
              <a:t>intent</a:t>
            </a:r>
            <a:r>
              <a:rPr lang="en-US" sz="1750" baseline="30000" dirty="0">
                <a:solidFill>
                  <a:prstClr val="black"/>
                </a:solidFill>
                <a:latin typeface="Arial" pitchFamily="34" charset="0"/>
                <a:cs typeface="Arial" pitchFamily="34" charset="0"/>
              </a:rPr>
              <a:t> </a:t>
            </a:r>
            <a:r>
              <a:rPr lang="en-US" sz="1750" dirty="0" smtClean="0">
                <a:solidFill>
                  <a:prstClr val="black"/>
                </a:solidFill>
                <a:latin typeface="Arial" pitchFamily="34" charset="0"/>
                <a:cs typeface="Arial" pitchFamily="34" charset="0"/>
              </a:rPr>
              <a:t>for </a:t>
            </a:r>
            <a:r>
              <a:rPr lang="en-US" sz="1750" dirty="0">
                <a:solidFill>
                  <a:prstClr val="black"/>
                </a:solidFill>
                <a:latin typeface="Arial" pitchFamily="34" charset="0"/>
                <a:cs typeface="Arial" pitchFamily="34" charset="0"/>
              </a:rPr>
              <a:t>experiments that will utilize the 12 </a:t>
            </a:r>
            <a:r>
              <a:rPr lang="en-US" sz="1750" dirty="0" err="1">
                <a:solidFill>
                  <a:prstClr val="black"/>
                </a:solidFill>
                <a:latin typeface="Arial" pitchFamily="34" charset="0"/>
                <a:cs typeface="Arial" pitchFamily="34" charset="0"/>
              </a:rPr>
              <a:t>GeV</a:t>
            </a:r>
            <a:r>
              <a:rPr lang="en-US" sz="1750" dirty="0">
                <a:solidFill>
                  <a:prstClr val="black"/>
                </a:solidFill>
                <a:latin typeface="Arial" pitchFamily="34" charset="0"/>
                <a:cs typeface="Arial" pitchFamily="34" charset="0"/>
              </a:rPr>
              <a:t> upgrade of CEBAF and provide advice on their </a:t>
            </a:r>
            <a:r>
              <a:rPr lang="en-US" sz="1750" dirty="0" smtClean="0">
                <a:solidFill>
                  <a:prstClr val="black"/>
                </a:solidFill>
                <a:latin typeface="Arial" pitchFamily="34" charset="0"/>
                <a:cs typeface="Arial" pitchFamily="34" charset="0"/>
              </a:rPr>
              <a:t>scientific </a:t>
            </a:r>
            <a:r>
              <a:rPr lang="en-US" sz="1750" dirty="0">
                <a:solidFill>
                  <a:prstClr val="black"/>
                </a:solidFill>
                <a:latin typeface="Arial" pitchFamily="34" charset="0"/>
                <a:cs typeface="Arial" pitchFamily="34" charset="0"/>
              </a:rPr>
              <a:t>merit, technical feasibility and resource requirements.</a:t>
            </a:r>
          </a:p>
          <a:p>
            <a:r>
              <a:rPr lang="en-US" sz="1750" dirty="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Identify </a:t>
            </a:r>
            <a:r>
              <a:rPr lang="en-US" sz="1750" dirty="0">
                <a:solidFill>
                  <a:prstClr val="black"/>
                </a:solidFill>
                <a:latin typeface="Arial" pitchFamily="34" charset="0"/>
                <a:cs typeface="Arial" pitchFamily="34" charset="0"/>
              </a:rPr>
              <a:t>proposals with high-quality physics that, represent high quality physics </a:t>
            </a:r>
            <a:r>
              <a:rPr lang="en-US" sz="1750" dirty="0" smtClean="0">
                <a:solidFill>
                  <a:prstClr val="black"/>
                </a:solidFill>
                <a:latin typeface="Arial" pitchFamily="34" charset="0"/>
                <a:cs typeface="Arial" pitchFamily="34" charset="0"/>
              </a:rPr>
              <a:t>within </a:t>
            </a:r>
            <a:r>
              <a:rPr lang="en-US" sz="1750" dirty="0">
                <a:solidFill>
                  <a:prstClr val="black"/>
                </a:solidFill>
                <a:latin typeface="Arial" pitchFamily="34" charset="0"/>
                <a:cs typeface="Arial" pitchFamily="34" charset="0"/>
              </a:rPr>
              <a:t>the range of scientific importance represented by the previously approved </a:t>
            </a:r>
            <a:r>
              <a:rPr lang="en-US" sz="1750" dirty="0" smtClean="0">
                <a:solidFill>
                  <a:prstClr val="black"/>
                </a:solidFill>
                <a:latin typeface="Arial" pitchFamily="34" charset="0"/>
                <a:cs typeface="Arial" pitchFamily="34" charset="0"/>
              </a:rPr>
              <a:t>  12 </a:t>
            </a:r>
            <a:r>
              <a:rPr lang="en-US" sz="1750" dirty="0" err="1">
                <a:solidFill>
                  <a:prstClr val="black"/>
                </a:solidFill>
                <a:latin typeface="Arial" pitchFamily="34" charset="0"/>
                <a:cs typeface="Arial" pitchFamily="34" charset="0"/>
              </a:rPr>
              <a:t>GeV</a:t>
            </a:r>
            <a:r>
              <a:rPr lang="en-US" sz="1750" dirty="0">
                <a:solidFill>
                  <a:prstClr val="black"/>
                </a:solidFill>
                <a:latin typeface="Arial" pitchFamily="34" charset="0"/>
                <a:cs typeface="Arial" pitchFamily="34" charset="0"/>
              </a:rPr>
              <a:t> </a:t>
            </a:r>
            <a:r>
              <a:rPr lang="en-US" sz="1750" dirty="0" smtClean="0">
                <a:solidFill>
                  <a:prstClr val="black"/>
                </a:solidFill>
                <a:latin typeface="Arial" pitchFamily="34" charset="0"/>
                <a:cs typeface="Arial" pitchFamily="34" charset="0"/>
              </a:rPr>
              <a:t>proposals and </a:t>
            </a:r>
            <a:r>
              <a:rPr lang="en-US" sz="1750" dirty="0">
                <a:solidFill>
                  <a:prstClr val="black"/>
                </a:solidFill>
                <a:latin typeface="Arial" pitchFamily="34" charset="0"/>
                <a:cs typeface="Arial" pitchFamily="34" charset="0"/>
              </a:rPr>
              <a:t>recommend for </a:t>
            </a:r>
            <a:r>
              <a:rPr lang="en-US" sz="1750" dirty="0">
                <a:solidFill>
                  <a:srgbClr val="C00000"/>
                </a:solidFill>
                <a:latin typeface="Arial" pitchFamily="34" charset="0"/>
                <a:cs typeface="Arial" pitchFamily="34" charset="0"/>
              </a:rPr>
              <a:t>approval</a:t>
            </a:r>
            <a:r>
              <a:rPr lang="en-US" sz="1750" dirty="0" smtClean="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	</a:t>
            </a:r>
          </a:p>
          <a:p>
            <a:r>
              <a:rPr lang="en-US" sz="1750" dirty="0" smtClean="0">
                <a:solidFill>
                  <a:prstClr val="black"/>
                </a:solidFill>
                <a:latin typeface="Arial" pitchFamily="34" charset="0"/>
                <a:cs typeface="Arial" pitchFamily="34" charset="0"/>
              </a:rPr>
              <a:t>Also provide a recommendation on scientific rating and beam time allocation for proposals newly recommended for approval.</a:t>
            </a:r>
          </a:p>
          <a:p>
            <a:endParaRPr lang="en-US" sz="1750" dirty="0">
              <a:solidFill>
                <a:prstClr val="black"/>
              </a:solidFill>
              <a:latin typeface="Arial" pitchFamily="34" charset="0"/>
              <a:cs typeface="Arial" pitchFamily="34" charset="0"/>
            </a:endParaRPr>
          </a:p>
          <a:p>
            <a:r>
              <a:rPr lang="en-US" sz="1750" dirty="0" smtClean="0">
                <a:solidFill>
                  <a:prstClr val="black"/>
                </a:solidFill>
                <a:latin typeface="Arial" pitchFamily="34" charset="0"/>
                <a:cs typeface="Arial" pitchFamily="34" charset="0"/>
              </a:rPr>
              <a:t>Identify </a:t>
            </a:r>
            <a:r>
              <a:rPr lang="en-US" sz="1750" dirty="0">
                <a:solidFill>
                  <a:prstClr val="black"/>
                </a:solidFill>
                <a:latin typeface="Arial" pitchFamily="34" charset="0"/>
                <a:cs typeface="Arial" pitchFamily="34" charset="0"/>
              </a:rPr>
              <a:t>other proposals with physics that have the potential for falling into </a:t>
            </a:r>
            <a:r>
              <a:rPr lang="en-US" sz="1750" dirty="0" smtClean="0">
                <a:solidFill>
                  <a:prstClr val="black"/>
                </a:solidFill>
                <a:latin typeface="Arial" pitchFamily="34" charset="0"/>
                <a:cs typeface="Arial" pitchFamily="34" charset="0"/>
              </a:rPr>
              <a:t>this category pending </a:t>
            </a:r>
            <a:r>
              <a:rPr lang="en-US" sz="1750" dirty="0">
                <a:solidFill>
                  <a:prstClr val="black"/>
                </a:solidFill>
                <a:latin typeface="Arial" pitchFamily="34" charset="0"/>
                <a:cs typeface="Arial" pitchFamily="34" charset="0"/>
              </a:rPr>
              <a:t>clarification of scientific and/or technical issues and recommend </a:t>
            </a:r>
            <a:r>
              <a:rPr lang="en-US" sz="1750" dirty="0" smtClean="0">
                <a:solidFill>
                  <a:prstClr val="black"/>
                </a:solidFill>
                <a:latin typeface="Arial" pitchFamily="34" charset="0"/>
                <a:cs typeface="Arial" pitchFamily="34" charset="0"/>
              </a:rPr>
              <a:t>for </a:t>
            </a:r>
            <a:r>
              <a:rPr lang="en-US" sz="1750" dirty="0" smtClean="0">
                <a:solidFill>
                  <a:srgbClr val="C00000"/>
                </a:solidFill>
                <a:latin typeface="Arial" pitchFamily="34" charset="0"/>
                <a:cs typeface="Arial" pitchFamily="34" charset="0"/>
              </a:rPr>
              <a:t>conditional approval</a:t>
            </a:r>
            <a:r>
              <a:rPr lang="en-US" sz="1750" dirty="0">
                <a:solidFill>
                  <a:srgbClr val="C00000"/>
                </a:solidFill>
                <a:latin typeface="Arial" pitchFamily="34" charset="0"/>
                <a:cs typeface="Arial" pitchFamily="34" charset="0"/>
              </a:rPr>
              <a:t>. </a:t>
            </a:r>
            <a:r>
              <a:rPr lang="en-US" sz="1750" dirty="0">
                <a:solidFill>
                  <a:prstClr val="black"/>
                </a:solidFill>
                <a:latin typeface="Arial" pitchFamily="34" charset="0"/>
                <a:cs typeface="Arial" pitchFamily="34" charset="0"/>
              </a:rPr>
              <a:t>Provide comments on technical and scientific issues that should </a:t>
            </a:r>
            <a:r>
              <a:rPr lang="en-US" sz="1750" dirty="0" smtClean="0">
                <a:solidFill>
                  <a:prstClr val="black"/>
                </a:solidFill>
                <a:latin typeface="Arial" pitchFamily="34" charset="0"/>
                <a:cs typeface="Arial" pitchFamily="34" charset="0"/>
              </a:rPr>
              <a:t>be addressed </a:t>
            </a:r>
            <a:r>
              <a:rPr lang="en-US" sz="1750" dirty="0">
                <a:solidFill>
                  <a:prstClr val="black"/>
                </a:solidFill>
                <a:latin typeface="Arial" pitchFamily="34" charset="0"/>
                <a:cs typeface="Arial" pitchFamily="34" charset="0"/>
              </a:rPr>
              <a:t>by the proponents prior to review at a future PAC</a:t>
            </a:r>
            <a:r>
              <a:rPr lang="en-US" sz="1750" dirty="0" smtClean="0">
                <a:solidFill>
                  <a:prstClr val="black"/>
                </a:solidFill>
                <a:latin typeface="Arial" pitchFamily="34" charset="0"/>
                <a:cs typeface="Arial" pitchFamily="34" charset="0"/>
              </a:rPr>
              <a:t>.</a:t>
            </a:r>
          </a:p>
        </p:txBody>
      </p:sp>
      <p:sp>
        <p:nvSpPr>
          <p:cNvPr id="2" name="TextBox 1"/>
          <p:cNvSpPr txBox="1"/>
          <p:nvPr/>
        </p:nvSpPr>
        <p:spPr>
          <a:xfrm>
            <a:off x="6172200" y="304800"/>
            <a:ext cx="2557495" cy="1754326"/>
          </a:xfrm>
          <a:prstGeom prst="rect">
            <a:avLst/>
          </a:prstGeom>
          <a:solidFill>
            <a:schemeClr val="bg1"/>
          </a:solidFill>
          <a:ln w="25400">
            <a:solidFill>
              <a:srgbClr val="C00000"/>
            </a:solidFill>
          </a:ln>
        </p:spPr>
        <p:txBody>
          <a:bodyPr wrap="none" rtlCol="0">
            <a:spAutoFit/>
          </a:bodyPr>
          <a:lstStyle/>
          <a:p>
            <a:r>
              <a:rPr lang="en-US" dirty="0" smtClean="0">
                <a:solidFill>
                  <a:srgbClr val="C00000"/>
                </a:solidFill>
              </a:rPr>
              <a:t>3 returning C2</a:t>
            </a:r>
          </a:p>
          <a:p>
            <a:r>
              <a:rPr lang="en-US" dirty="0" smtClean="0">
                <a:solidFill>
                  <a:srgbClr val="C00000"/>
                </a:solidFill>
              </a:rPr>
              <a:t>9 new proposals</a:t>
            </a:r>
          </a:p>
          <a:p>
            <a:r>
              <a:rPr lang="en-US" dirty="0" smtClean="0">
                <a:solidFill>
                  <a:srgbClr val="C00000"/>
                </a:solidFill>
              </a:rPr>
              <a:t>1 returning C2 run group</a:t>
            </a:r>
          </a:p>
          <a:p>
            <a:r>
              <a:rPr lang="en-US" dirty="0" smtClean="0">
                <a:solidFill>
                  <a:srgbClr val="C00000"/>
                </a:solidFill>
              </a:rPr>
              <a:t>2 new run groups (Hall B)</a:t>
            </a:r>
          </a:p>
          <a:p>
            <a:r>
              <a:rPr lang="en-US" dirty="0">
                <a:solidFill>
                  <a:srgbClr val="C00000"/>
                </a:solidFill>
              </a:rPr>
              <a:t>3</a:t>
            </a:r>
            <a:r>
              <a:rPr lang="en-US" dirty="0" smtClean="0">
                <a:solidFill>
                  <a:srgbClr val="C00000"/>
                </a:solidFill>
              </a:rPr>
              <a:t> </a:t>
            </a:r>
            <a:r>
              <a:rPr lang="en-US" dirty="0">
                <a:solidFill>
                  <a:srgbClr val="C00000"/>
                </a:solidFill>
              </a:rPr>
              <a:t>run group </a:t>
            </a:r>
            <a:r>
              <a:rPr lang="en-US" dirty="0" smtClean="0">
                <a:solidFill>
                  <a:srgbClr val="C00000"/>
                </a:solidFill>
              </a:rPr>
              <a:t>additions</a:t>
            </a:r>
          </a:p>
          <a:p>
            <a:r>
              <a:rPr lang="en-US" dirty="0">
                <a:solidFill>
                  <a:srgbClr val="C00000"/>
                </a:solidFill>
              </a:rPr>
              <a:t>9</a:t>
            </a:r>
            <a:r>
              <a:rPr lang="en-US" dirty="0" smtClean="0">
                <a:solidFill>
                  <a:srgbClr val="C00000"/>
                </a:solidFill>
              </a:rPr>
              <a:t> LOI’s</a:t>
            </a:r>
          </a:p>
        </p:txBody>
      </p:sp>
    </p:spTree>
    <p:extLst>
      <p:ext uri="{BB962C8B-B14F-4D97-AF65-F5344CB8AC3E}">
        <p14:creationId xmlns:p14="http://schemas.microsoft.com/office/powerpoint/2010/main" val="1329786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Jeopardy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smtClean="0"/>
              <a:t>Process</a:t>
            </a:r>
            <a:r>
              <a:rPr lang="en-US" dirty="0" smtClean="0"/>
              <a:t> </a:t>
            </a:r>
          </a:p>
          <a:p>
            <a:r>
              <a:rPr lang="en-US" dirty="0" smtClean="0"/>
              <a:t>Requested a proposal from UGBOD at January 2016 meeting. UGBOD gave some guidance, but not consensus.</a:t>
            </a:r>
          </a:p>
          <a:p>
            <a:r>
              <a:rPr lang="en-US" dirty="0"/>
              <a:t> </a:t>
            </a:r>
            <a:r>
              <a:rPr lang="en-US" dirty="0" smtClean="0"/>
              <a:t>Generated a proposal in April, sent to hall leaders and UGBOD. Got email feedback from UGBOD. </a:t>
            </a:r>
          </a:p>
          <a:p>
            <a:r>
              <a:rPr lang="en-US" dirty="0"/>
              <a:t> </a:t>
            </a:r>
            <a:r>
              <a:rPr lang="en-US" dirty="0" smtClean="0"/>
              <a:t>Added explanatory text to address feedback from UGBOD.</a:t>
            </a:r>
          </a:p>
          <a:p>
            <a:r>
              <a:rPr lang="en-US" dirty="0" smtClean="0"/>
              <a:t>May 2016 – reached consensus on present draft for discussion at user meeting.</a:t>
            </a:r>
          </a:p>
          <a:p>
            <a:endParaRPr lang="en-US" dirty="0"/>
          </a:p>
          <a:p>
            <a:pPr marL="0" indent="0">
              <a:buNone/>
            </a:pPr>
            <a:r>
              <a:rPr lang="en-US" b="1" dirty="0" smtClean="0"/>
              <a:t>Rationale</a:t>
            </a:r>
          </a:p>
          <a:p>
            <a:r>
              <a:rPr lang="en-US" dirty="0" smtClean="0"/>
              <a:t>Use normal yearly PAC for ~4 years to address all presently approved proposals that have not been scheduled, plus new proposals in the next few years. Estimate ~5-10 proposals per meeting</a:t>
            </a:r>
          </a:p>
          <a:p>
            <a:r>
              <a:rPr lang="en-US" dirty="0"/>
              <a:t> </a:t>
            </a:r>
            <a:r>
              <a:rPr lang="en-US" dirty="0" smtClean="0"/>
              <a:t>Will start in 2019 to reach steady state </a:t>
            </a:r>
            <a:r>
              <a:rPr lang="en-US" dirty="0"/>
              <a:t>in 2024 - proposals that have been approved for 4 years or more but are not scheduled will be considered in Jeopardy. </a:t>
            </a:r>
            <a:endParaRPr lang="en-US" dirty="0" smtClean="0"/>
          </a:p>
          <a:p>
            <a:endParaRPr lang="en-US" dirty="0"/>
          </a:p>
          <a:p>
            <a:pPr marL="0" indent="0" algn="ctr">
              <a:buNone/>
            </a:pPr>
            <a:r>
              <a:rPr lang="en-US" sz="1900" b="1" dirty="0" smtClean="0">
                <a:solidFill>
                  <a:srgbClr val="C00000"/>
                </a:solidFill>
              </a:rPr>
              <a:t>More details at the User </a:t>
            </a:r>
            <a:r>
              <a:rPr lang="en-US" sz="1900" b="1" dirty="0" smtClean="0">
                <a:solidFill>
                  <a:srgbClr val="C00000"/>
                </a:solidFill>
              </a:rPr>
              <a:t>Meeting</a:t>
            </a:r>
            <a:endParaRPr lang="en-US" sz="1900" b="1" dirty="0" smtClean="0">
              <a:solidFill>
                <a:srgbClr val="C00000"/>
              </a:solidFill>
            </a:endParaRPr>
          </a:p>
        </p:txBody>
      </p:sp>
    </p:spTree>
    <p:extLst>
      <p:ext uri="{BB962C8B-B14F-4D97-AF65-F5344CB8AC3E}">
        <p14:creationId xmlns:p14="http://schemas.microsoft.com/office/powerpoint/2010/main" val="2285913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789" y="1229710"/>
            <a:ext cx="8767011" cy="5055680"/>
          </a:xfrm>
        </p:spPr>
        <p:txBody>
          <a:bodyPr>
            <a:noAutofit/>
          </a:bodyPr>
          <a:lstStyle/>
          <a:p>
            <a:pPr marL="457200" indent="-457200">
              <a:spcAft>
                <a:spcPts val="500"/>
              </a:spcAft>
              <a:buFont typeface="Arial" panose="020B0604020202020204" pitchFamily="34" charset="0"/>
              <a:buChar char="•"/>
              <a:tabLst>
                <a:tab pos="914400" algn="l"/>
              </a:tabLst>
            </a:pPr>
            <a:r>
              <a:rPr lang="en-US" sz="2000" b="1" dirty="0" smtClean="0"/>
              <a:t>Omnibus FY16</a:t>
            </a:r>
            <a:r>
              <a:rPr lang="en-US" sz="2000" dirty="0" smtClean="0"/>
              <a:t>: </a:t>
            </a:r>
            <a:r>
              <a:rPr lang="en-US" sz="2000" dirty="0" err="1" smtClean="0"/>
              <a:t>JLab</a:t>
            </a:r>
            <a:r>
              <a:rPr lang="en-US" sz="2000" dirty="0" smtClean="0"/>
              <a:t>  allocation is $1.5M below Pres. budget. </a:t>
            </a:r>
          </a:p>
          <a:p>
            <a:pPr marL="1030288" lvl="1" indent="-461963">
              <a:spcAft>
                <a:spcPts val="500"/>
              </a:spcAft>
              <a:buFont typeface="Arial" panose="020B0604020202020204" pitchFamily="34" charset="0"/>
              <a:buChar char="̶"/>
            </a:pPr>
            <a:r>
              <a:rPr lang="en-US" dirty="0" smtClean="0"/>
              <a:t>Keep 16 weeks running; Retain staff</a:t>
            </a:r>
          </a:p>
          <a:p>
            <a:pPr marL="1030288" lvl="1" indent="-461963">
              <a:spcAft>
                <a:spcPts val="500"/>
              </a:spcAft>
              <a:buFont typeface="Arial" panose="020B0604020202020204" pitchFamily="34" charset="0"/>
              <a:buChar char="̶"/>
            </a:pPr>
            <a:r>
              <a:rPr lang="en-US" dirty="0" smtClean="0"/>
              <a:t>Delay some activities, accelerator spares </a:t>
            </a:r>
            <a:r>
              <a:rPr lang="en-US" dirty="0" smtClean="0">
                <a:sym typeface="Wingdings 3"/>
              </a:rPr>
              <a:t> increased risk, little margin</a:t>
            </a:r>
          </a:p>
          <a:p>
            <a:pPr marL="457200" indent="-457200">
              <a:spcAft>
                <a:spcPts val="500"/>
              </a:spcAft>
              <a:buNone/>
              <a:tabLst>
                <a:tab pos="914400" algn="l"/>
              </a:tabLst>
            </a:pPr>
            <a:endParaRPr lang="en-US" sz="800" dirty="0" smtClean="0">
              <a:sym typeface="Wingdings 3"/>
            </a:endParaRPr>
          </a:p>
          <a:p>
            <a:pPr marL="457200" indent="-457200">
              <a:spcAft>
                <a:spcPts val="500"/>
              </a:spcAft>
              <a:tabLst>
                <a:tab pos="914400" algn="l"/>
              </a:tabLst>
            </a:pPr>
            <a:r>
              <a:rPr lang="en-US" sz="2000" b="1" dirty="0" smtClean="0"/>
              <a:t>FY2017</a:t>
            </a:r>
          </a:p>
          <a:p>
            <a:pPr marL="1025525" lvl="1" indent="-511175">
              <a:spcAft>
                <a:spcPts val="500"/>
              </a:spcAft>
            </a:pPr>
            <a:r>
              <a:rPr lang="en-US" dirty="0" smtClean="0"/>
              <a:t>Pres</a:t>
            </a:r>
            <a:r>
              <a:rPr lang="en-US" dirty="0"/>
              <a:t>. Budget release Feb. 9: NP at $</a:t>
            </a:r>
            <a:r>
              <a:rPr lang="en-US" dirty="0" smtClean="0"/>
              <a:t>636M, </a:t>
            </a:r>
            <a:r>
              <a:rPr lang="en-US" dirty="0"/>
              <a:t>an increase of </a:t>
            </a:r>
            <a:r>
              <a:rPr lang="en-US" dirty="0" smtClean="0"/>
              <a:t>$18M (3%)</a:t>
            </a:r>
          </a:p>
          <a:p>
            <a:pPr marL="1425575" lvl="2" indent="-398463">
              <a:spcAft>
                <a:spcPts val="500"/>
              </a:spcAft>
            </a:pPr>
            <a:r>
              <a:rPr lang="en-US" dirty="0" smtClean="0"/>
              <a:t>Major increases in isotope program ($8M) and RHIC/BNL ($7.5M)</a:t>
            </a:r>
          </a:p>
          <a:p>
            <a:pPr marL="1425575" lvl="2" indent="-398463">
              <a:spcAft>
                <a:spcPts val="500"/>
              </a:spcAft>
            </a:pPr>
            <a:r>
              <a:rPr lang="en-US" dirty="0" err="1" smtClean="0"/>
              <a:t>JLab</a:t>
            </a:r>
            <a:r>
              <a:rPr lang="en-US" dirty="0" smtClean="0"/>
              <a:t> ops up $5.5M but insufficient for full operation</a:t>
            </a:r>
          </a:p>
          <a:p>
            <a:pPr marL="1025525" lvl="1" indent="-511175">
              <a:spcAft>
                <a:spcPts val="500"/>
              </a:spcAft>
            </a:pPr>
            <a:r>
              <a:rPr lang="en-US" dirty="0" smtClean="0">
                <a:solidFill>
                  <a:prstClr val="black"/>
                </a:solidFill>
              </a:rPr>
              <a:t>Senate mark: $636M</a:t>
            </a:r>
            <a:endParaRPr lang="en-US" dirty="0">
              <a:solidFill>
                <a:prstClr val="black"/>
              </a:solidFill>
            </a:endParaRPr>
          </a:p>
          <a:p>
            <a:pPr marL="1425575" lvl="2" indent="-398463">
              <a:spcAft>
                <a:spcPts val="500"/>
              </a:spcAft>
              <a:buFont typeface="Arial" panose="020B0604020202020204" pitchFamily="34" charset="0"/>
              <a:buChar char="•"/>
              <a:tabLst>
                <a:tab pos="914400" algn="l"/>
              </a:tabLst>
            </a:pPr>
            <a:r>
              <a:rPr lang="en-US" dirty="0" smtClean="0">
                <a:solidFill>
                  <a:prstClr val="black"/>
                </a:solidFill>
              </a:rPr>
              <a:t>Language for FRIB construction and RHIC ops</a:t>
            </a:r>
          </a:p>
          <a:p>
            <a:pPr marL="1027113" lvl="1" indent="-512763">
              <a:spcAft>
                <a:spcPts val="500"/>
              </a:spcAft>
            </a:pPr>
            <a:r>
              <a:rPr lang="en-US" dirty="0" smtClean="0">
                <a:solidFill>
                  <a:prstClr val="black"/>
                </a:solidFill>
              </a:rPr>
              <a:t>House Mark: $620M</a:t>
            </a:r>
          </a:p>
          <a:p>
            <a:pPr marL="1425575" lvl="2" indent="-398463">
              <a:spcAft>
                <a:spcPts val="500"/>
              </a:spcAft>
              <a:buFont typeface="Arial" panose="020B0604020202020204" pitchFamily="34" charset="0"/>
              <a:buChar char="•"/>
              <a:tabLst>
                <a:tab pos="914400" algn="l"/>
              </a:tabLst>
            </a:pPr>
            <a:r>
              <a:rPr lang="en-US" dirty="0" smtClean="0">
                <a:solidFill>
                  <a:prstClr val="black"/>
                </a:solidFill>
              </a:rPr>
              <a:t>Language for FRIB construction, RHIC and CEBAF ops</a:t>
            </a:r>
            <a:r>
              <a:rPr lang="en-US" sz="2000" dirty="0">
                <a:solidFill>
                  <a:srgbClr val="002060"/>
                </a:solidFill>
              </a:rPr>
              <a:t>	</a:t>
            </a:r>
            <a:r>
              <a:rPr lang="en-US" sz="2000" dirty="0" smtClean="0">
                <a:solidFill>
                  <a:srgbClr val="002060"/>
                </a:solidFill>
              </a:rPr>
              <a:t>		</a:t>
            </a:r>
            <a:endParaRPr lang="en-US" dirty="0" smtClean="0"/>
          </a:p>
        </p:txBody>
      </p:sp>
      <p:sp>
        <p:nvSpPr>
          <p:cNvPr id="4" name="Title 3"/>
          <p:cNvSpPr>
            <a:spLocks noGrp="1"/>
          </p:cNvSpPr>
          <p:nvPr>
            <p:ph type="title"/>
          </p:nvPr>
        </p:nvSpPr>
        <p:spPr>
          <a:xfrm>
            <a:off x="0" y="194726"/>
            <a:ext cx="9144000" cy="397933"/>
          </a:xfrm>
        </p:spPr>
        <p:txBody>
          <a:bodyPr/>
          <a:lstStyle/>
          <a:p>
            <a:pPr lvl="0" defTabSz="914400">
              <a:lnSpc>
                <a:spcPts val="3000"/>
              </a:lnSpc>
              <a:spcBef>
                <a:spcPts val="0"/>
              </a:spcBef>
            </a:pPr>
            <a:r>
              <a:rPr lang="en-US" sz="3200" dirty="0">
                <a:solidFill>
                  <a:prstClr val="black"/>
                </a:solidFill>
                <a:ea typeface="+mn-ea"/>
              </a:rPr>
              <a:t>Budget: </a:t>
            </a:r>
            <a:r>
              <a:rPr lang="en-US" sz="3200" dirty="0" smtClean="0">
                <a:solidFill>
                  <a:prstClr val="black"/>
                </a:solidFill>
                <a:ea typeface="+mn-ea"/>
              </a:rPr>
              <a:t>FY16; </a:t>
            </a:r>
            <a:r>
              <a:rPr lang="en-US" sz="3200" dirty="0">
                <a:solidFill>
                  <a:prstClr val="black"/>
                </a:solidFill>
                <a:ea typeface="+mn-ea"/>
              </a:rPr>
              <a:t>FY17 </a:t>
            </a:r>
            <a:r>
              <a:rPr lang="en-US" sz="3200" dirty="0" smtClean="0">
                <a:solidFill>
                  <a:prstClr val="black"/>
                </a:solidFill>
                <a:ea typeface="+mn-ea"/>
              </a:rPr>
              <a:t>Discussion</a:t>
            </a:r>
            <a:endParaRPr lang="en-US" sz="4000" dirty="0"/>
          </a:p>
        </p:txBody>
      </p:sp>
    </p:spTree>
    <p:extLst>
      <p:ext uri="{BB962C8B-B14F-4D97-AF65-F5344CB8AC3E}">
        <p14:creationId xmlns:p14="http://schemas.microsoft.com/office/powerpoint/2010/main" val="27306019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726"/>
            <a:ext cx="9144000" cy="397933"/>
          </a:xfrm>
        </p:spPr>
        <p:txBody>
          <a:bodyPr/>
          <a:lstStyle/>
          <a:p>
            <a:r>
              <a:rPr lang="en-US" sz="3200" dirty="0" err="1" smtClean="0"/>
              <a:t>JLab</a:t>
            </a:r>
            <a:r>
              <a:rPr lang="en-US" sz="3200" dirty="0" smtClean="0"/>
              <a:t> Operations Budget</a:t>
            </a:r>
            <a:endParaRPr lang="en-US" sz="3200" dirty="0"/>
          </a:p>
        </p:txBody>
      </p:sp>
      <p:sp>
        <p:nvSpPr>
          <p:cNvPr id="3" name="Content Placeholder 2"/>
          <p:cNvSpPr>
            <a:spLocks noGrp="1"/>
          </p:cNvSpPr>
          <p:nvPr>
            <p:ph idx="1"/>
          </p:nvPr>
        </p:nvSpPr>
        <p:spPr>
          <a:xfrm>
            <a:off x="457200" y="1166328"/>
            <a:ext cx="8229600" cy="5243804"/>
          </a:xfrm>
        </p:spPr>
        <p:txBody>
          <a:bodyPr>
            <a:normAutofit fontScale="85000" lnSpcReduction="20000"/>
          </a:bodyPr>
          <a:lstStyle/>
          <a:p>
            <a:pPr marL="457200" indent="-457200">
              <a:lnSpc>
                <a:spcPct val="120000"/>
              </a:lnSpc>
            </a:pPr>
            <a:r>
              <a:rPr lang="en-US" sz="2400" dirty="0" smtClean="0"/>
              <a:t>During FY01-FY12, CEBAF ops averaged 34.5 weeks/year      (best year FY05 at 42 weeks)</a:t>
            </a:r>
          </a:p>
          <a:p>
            <a:pPr marL="0" indent="0">
              <a:lnSpc>
                <a:spcPct val="120000"/>
              </a:lnSpc>
              <a:buNone/>
            </a:pPr>
            <a:endParaRPr lang="en-US" sz="2400" dirty="0" smtClean="0"/>
          </a:p>
          <a:p>
            <a:pPr marL="457200" indent="-457200">
              <a:lnSpc>
                <a:spcPct val="120000"/>
              </a:lnSpc>
            </a:pPr>
            <a:r>
              <a:rPr lang="en-US" sz="2400" dirty="0" smtClean="0"/>
              <a:t>For 12 GeV era we estimate “optimal” operations at </a:t>
            </a:r>
          </a:p>
          <a:p>
            <a:pPr marL="0" indent="0">
              <a:lnSpc>
                <a:spcPct val="120000"/>
              </a:lnSpc>
              <a:buNone/>
            </a:pPr>
            <a:r>
              <a:rPr lang="en-US" sz="2400" dirty="0"/>
              <a:t>	</a:t>
            </a:r>
            <a:r>
              <a:rPr lang="en-US" sz="2400" dirty="0" smtClean="0"/>
              <a:t>37 weeks per year</a:t>
            </a:r>
            <a:r>
              <a:rPr lang="en-US" dirty="0" smtClean="0"/>
              <a:t> </a:t>
            </a:r>
          </a:p>
          <a:p>
            <a:pPr marL="0" indent="0">
              <a:lnSpc>
                <a:spcPct val="120000"/>
              </a:lnSpc>
              <a:buNone/>
            </a:pPr>
            <a:endParaRPr lang="en-US" dirty="0" smtClean="0"/>
          </a:p>
          <a:p>
            <a:pPr marL="457200" indent="-457200">
              <a:lnSpc>
                <a:spcPct val="120000"/>
              </a:lnSpc>
            </a:pPr>
            <a:r>
              <a:rPr lang="en-US" sz="2400" dirty="0" smtClean="0"/>
              <a:t>FY17 Pres. Budget includes </a:t>
            </a:r>
            <a:r>
              <a:rPr lang="en-US" sz="2400" dirty="0" err="1" smtClean="0"/>
              <a:t>JLab</a:t>
            </a:r>
            <a:r>
              <a:rPr lang="en-US" sz="2400" dirty="0" smtClean="0"/>
              <a:t> ops at $104M. </a:t>
            </a:r>
          </a:p>
          <a:p>
            <a:pPr marL="0" indent="0">
              <a:lnSpc>
                <a:spcPct val="120000"/>
              </a:lnSpc>
              <a:buNone/>
            </a:pPr>
            <a:r>
              <a:rPr lang="en-US" sz="2400" dirty="0"/>
              <a:t>	</a:t>
            </a:r>
            <a:r>
              <a:rPr lang="en-US" sz="2400" dirty="0" smtClean="0"/>
              <a:t>- 	would fund 23 weeks (+ 3 weeks from 12 GeV project)</a:t>
            </a:r>
          </a:p>
          <a:p>
            <a:pPr marL="0" indent="0">
              <a:lnSpc>
                <a:spcPct val="120000"/>
              </a:lnSpc>
              <a:buNone/>
            </a:pPr>
            <a:endParaRPr lang="en-US" sz="2400" dirty="0" smtClean="0"/>
          </a:p>
          <a:p>
            <a:pPr marL="457200" indent="-457200">
              <a:lnSpc>
                <a:spcPct val="120000"/>
              </a:lnSpc>
            </a:pPr>
            <a:r>
              <a:rPr lang="en-US" sz="2400" dirty="0" smtClean="0"/>
              <a:t>FY18+ at cost of living implies 23 weeks/year running </a:t>
            </a:r>
          </a:p>
          <a:p>
            <a:pPr marL="0" indent="0">
              <a:lnSpc>
                <a:spcPct val="120000"/>
              </a:lnSpc>
              <a:buNone/>
            </a:pPr>
            <a:r>
              <a:rPr lang="en-US" sz="2400" dirty="0"/>
              <a:t>	</a:t>
            </a:r>
            <a:r>
              <a:rPr lang="en-US" sz="2400" dirty="0" smtClean="0"/>
              <a:t>(62% of optimal)</a:t>
            </a:r>
          </a:p>
          <a:p>
            <a:pPr>
              <a:lnSpc>
                <a:spcPct val="120000"/>
              </a:lnSpc>
            </a:pPr>
            <a:endParaRPr lang="en-US" sz="2400" dirty="0" smtClean="0"/>
          </a:p>
          <a:p>
            <a:pPr marL="457200" indent="-457200">
              <a:lnSpc>
                <a:spcPct val="120000"/>
              </a:lnSpc>
            </a:pPr>
            <a:r>
              <a:rPr lang="en-US" sz="2400" dirty="0" smtClean="0"/>
              <a:t>We propose FY18+ at 30 weeks/year (81%), will require ~$6M increase in operations budget.</a:t>
            </a:r>
            <a:endParaRPr lang="en-US" dirty="0"/>
          </a:p>
        </p:txBody>
      </p:sp>
    </p:spTree>
    <p:extLst>
      <p:ext uri="{BB962C8B-B14F-4D97-AF65-F5344CB8AC3E}">
        <p14:creationId xmlns:p14="http://schemas.microsoft.com/office/powerpoint/2010/main" val="1981785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52400" y="984677"/>
            <a:ext cx="4648200" cy="5339923"/>
          </a:xfrm>
          <a:prstGeom prst="rect">
            <a:avLst/>
          </a:prstGeom>
          <a:noFill/>
          <a:ln w="9525">
            <a:noFill/>
            <a:miter lim="800000"/>
            <a:headEnd/>
            <a:tailEnd/>
          </a:ln>
        </p:spPr>
        <p:txBody>
          <a:bodyPr wrap="square">
            <a:spAutoFit/>
          </a:bodyPr>
          <a:lstStyle/>
          <a:p>
            <a:pPr defTabSz="457200">
              <a:defRPr/>
            </a:pPr>
            <a:r>
              <a:rPr lang="en-US" sz="1400" b="1" u="sng" dirty="0" err="1">
                <a:solidFill>
                  <a:srgbClr val="002060"/>
                </a:solidFill>
                <a:latin typeface="Arial" panose="020B0604020202020204" pitchFamily="34" charset="0"/>
                <a:ea typeface="ＭＳ Ｐゴシック" pitchFamily="1" charset="-128"/>
                <a:cs typeface="Arial" panose="020B0604020202020204" pitchFamily="34" charset="0"/>
              </a:rPr>
              <a:t>JLab</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 </a:t>
            </a: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JLEIC </a:t>
            </a:r>
            <a:r>
              <a:rPr lang="en-US" sz="1400" b="1" u="sng" dirty="0">
                <a:solidFill>
                  <a:srgbClr val="002060"/>
                </a:solidFill>
                <a:latin typeface="Arial" panose="020B0604020202020204" pitchFamily="34" charset="0"/>
                <a:ea typeface="ＭＳ Ｐゴシック" pitchFamily="1" charset="-128"/>
                <a:cs typeface="Arial" panose="020B0604020202020204" pitchFamily="34" charset="0"/>
              </a:rPr>
              <a:t>Figure 8 Concept</a:t>
            </a:r>
          </a:p>
          <a:p>
            <a:pPr defTabSz="457200">
              <a:defRPr/>
            </a:pPr>
            <a:endParaRPr lang="en-US" sz="500" b="1" dirty="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Initial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configuration</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3-10 GeV on 20-100 GeV </a:t>
            </a:r>
            <a:r>
              <a:rPr lang="en-US" sz="1300" dirty="0" err="1">
                <a:solidFill>
                  <a:prstClr val="black"/>
                </a:solidFill>
                <a:latin typeface="Arial" panose="020B0604020202020204" pitchFamily="34" charset="0"/>
                <a:ea typeface="ＭＳ Ｐゴシック" pitchFamily="1" charset="-128"/>
                <a:cs typeface="Arial" panose="020B0604020202020204" pitchFamily="34" charset="0"/>
              </a:rPr>
              <a:t>ep/eA</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collider</a:t>
            </a:r>
          </a:p>
          <a:p>
            <a:pPr lvl="1" indent="-171450"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Optimized for high ion beam polarization:</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polarized deuterons</a:t>
            </a:r>
          </a:p>
          <a:p>
            <a:pPr marL="461963" lvl="1" indent="-176213" defTabSz="457200">
              <a:buFont typeface="Arial" pitchFamily="34" charset="0"/>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Luminosity: </a:t>
            </a:r>
          </a:p>
          <a:p>
            <a:pPr marL="1028700" lvl="2" indent="-285750" defTabSz="457200">
              <a:buFont typeface="Wingdings" panose="05000000000000000000" pitchFamily="2" charset="2"/>
              <a:buChar char="§"/>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up to few x 10</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34</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e-nucleons cm</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-2</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s</a:t>
            </a:r>
            <a:r>
              <a:rPr lang="en-US" sz="1300" baseline="30000" dirty="0">
                <a:solidFill>
                  <a:prstClr val="black"/>
                </a:solidFill>
                <a:latin typeface="Arial" panose="020B0604020202020204" pitchFamily="34" charset="0"/>
                <a:ea typeface="ＭＳ Ｐゴシック" pitchFamily="1" charset="-128"/>
                <a:cs typeface="Arial" panose="020B0604020202020204" pitchFamily="34" charset="0"/>
              </a:rPr>
              <a:t>-1 </a:t>
            </a:r>
          </a:p>
          <a:p>
            <a:pPr marL="284163" lvl="2" indent="-284163" defTabSz="457200">
              <a:spcAft>
                <a:spcPts val="600"/>
              </a:spcAft>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technical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risk</a:t>
            </a:r>
            <a:endParaRPr lang="en-US" sz="1300" b="1"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Upgradable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to higher energies </a:t>
            </a:r>
          </a:p>
          <a:p>
            <a:pPr marL="0" lvl="2" defTabSz="4572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250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GeV protons + 20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electrons</a:t>
            </a:r>
          </a:p>
          <a:p>
            <a:pPr marL="0" lvl="2" defTabSz="4572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buSzPct val="1000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Flexible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timeframe for Construction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p>
          <a:p>
            <a:pPr marL="0" lvl="2" defTabSz="457200">
              <a:buSzPct val="70000"/>
              <a:defRPr/>
            </a:pPr>
            <a:r>
              <a:rPr lang="en-US" sz="13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consistent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w/running 12 GeV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CEBAF</a:t>
            </a:r>
          </a:p>
          <a:p>
            <a:pPr marL="0" lvl="2" defTabSz="457200">
              <a:buSzPct val="70000"/>
              <a:defRPr/>
            </a:pPr>
            <a:endParaRPr lang="en-US" sz="500" dirty="0">
              <a:solidFill>
                <a:prstClr val="black"/>
              </a:solidFill>
              <a:latin typeface="Arial" panose="020B0604020202020204" pitchFamily="34" charset="0"/>
              <a:ea typeface="ＭＳ Ｐゴシック" pitchFamily="1" charset="-128"/>
              <a:cs typeface="Arial" panose="020B0604020202020204" pitchFamily="34" charset="0"/>
            </a:endParaRPr>
          </a:p>
          <a:p>
            <a:pPr marL="284163" lvl="2" indent="-284163" defTabSz="457200">
              <a:spcAft>
                <a:spcPts val="600"/>
              </a:spcAft>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Thorough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cost estimate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completed</a:t>
            </a:r>
          </a:p>
          <a:p>
            <a:pPr marL="0" lvl="2" defTabSz="457200">
              <a:spcAft>
                <a:spcPts val="600"/>
              </a:spcAft>
              <a:defRPr/>
            </a:pP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300" dirty="0" smtClean="0">
                <a:solidFill>
                  <a:prstClr val="black"/>
                </a:solidFill>
                <a:latin typeface="Arial" panose="020B0604020202020204" pitchFamily="34" charset="0"/>
                <a:ea typeface="ＭＳ Ｐゴシック" pitchFamily="1" charset="-128"/>
                <a:cs typeface="Arial" panose="020B0604020202020204" pitchFamily="34" charset="0"/>
              </a:rPr>
              <a:t>presented </a:t>
            </a:r>
            <a:r>
              <a:rPr lang="en-US" sz="1300" dirty="0">
                <a:solidFill>
                  <a:prstClr val="black"/>
                </a:solidFill>
                <a:latin typeface="Arial" panose="020B0604020202020204" pitchFamily="34" charset="0"/>
                <a:ea typeface="ＭＳ Ｐゴシック" pitchFamily="1" charset="-128"/>
                <a:cs typeface="Arial" panose="020B0604020202020204" pitchFamily="34" charset="0"/>
              </a:rPr>
              <a:t>to NSAC EIC Review</a:t>
            </a:r>
          </a:p>
          <a:p>
            <a:pPr marL="284163" lvl="2"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300" b="1"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p>
          <a:p>
            <a:pPr marL="171450" lvl="0" indent="-171450" defTabSz="457200">
              <a:buFont typeface="Arial" panose="020B0604020202020204" pitchFamily="34" charset="0"/>
              <a:buChar char="•"/>
              <a:defRPr/>
            </a:pPr>
            <a:endParaRPr lang="en-US" sz="13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Wingdings 3"/>
              <a:buChar char="&quot;"/>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White Paper Requirements</a:t>
            </a:r>
          </a:p>
          <a:p>
            <a:pPr marL="171450" lvl="2" indent="-171450" defTabSz="457200">
              <a:buFont typeface="Wingdings 3"/>
              <a:buChar char="&quot;"/>
              <a:defRPr/>
            </a:pPr>
            <a:endParaRPr lang="en-US" sz="1300" b="1" dirty="0">
              <a:solidFill>
                <a:prstClr val="black"/>
              </a:solidFill>
              <a:latin typeface="Arial" panose="020B0604020202020204" pitchFamily="34" charset="0"/>
              <a:ea typeface="ＭＳ Ｐゴシック" pitchFamily="1" charset="-128"/>
              <a:cs typeface="Arial" panose="020B0604020202020204" pitchFamily="34" charset="0"/>
              <a:sym typeface="Wingdings 3"/>
            </a:endParaRPr>
          </a:p>
          <a:p>
            <a:pPr defTabSz="457200">
              <a:defRPr/>
            </a:pPr>
            <a:r>
              <a:rPr lang="en-US" sz="1400" b="1" u="sng" dirty="0" smtClean="0">
                <a:solidFill>
                  <a:srgbClr val="002060"/>
                </a:solidFill>
                <a:latin typeface="Arial" panose="020B0604020202020204" pitchFamily="34" charset="0"/>
                <a:ea typeface="ＭＳ Ｐゴシック" pitchFamily="1" charset="-128"/>
                <a:cs typeface="Arial" panose="020B0604020202020204" pitchFamily="34" charset="0"/>
              </a:rPr>
              <a:t>Current Activities</a:t>
            </a:r>
          </a:p>
          <a:p>
            <a:pPr defTabSz="457200">
              <a:defRPr/>
            </a:pPr>
            <a:endParaRPr lang="en-US" sz="500" b="1"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marL="284163" indent="-284163" defTabSz="457200">
              <a:buFontTx/>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Site evaluation (VA funds)</a:t>
            </a:r>
          </a:p>
          <a:p>
            <a:pPr marL="284163"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Accelerator, detector R&amp;D</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Design optimization</a:t>
            </a:r>
          </a:p>
          <a:p>
            <a:pPr marL="284163" lvl="0" indent="-284163" defTabSz="457200">
              <a:buBlip>
                <a:blip r:embed="rId3"/>
              </a:buBlip>
              <a:defRPr/>
            </a:pPr>
            <a:r>
              <a:rPr lang="en-US" sz="1300" b="1" dirty="0" smtClean="0">
                <a:solidFill>
                  <a:prstClr val="black"/>
                </a:solidFill>
                <a:latin typeface="Arial" panose="020B0604020202020204" pitchFamily="34" charset="0"/>
                <a:ea typeface="ＭＳ Ｐゴシック" pitchFamily="1" charset="-128"/>
                <a:cs typeface="Arial" panose="020B0604020202020204" pitchFamily="34" charset="0"/>
              </a:rPr>
              <a:t>Cost reduction</a:t>
            </a:r>
            <a:endParaRPr lang="en-US" sz="1300" dirty="0">
              <a:solidFill>
                <a:prstClr val="black"/>
              </a:solidFill>
              <a:ea typeface="ＭＳ Ｐゴシック" pitchFamily="1" charset="-128"/>
            </a:endParaRPr>
          </a:p>
        </p:txBody>
      </p:sp>
      <p:sp>
        <p:nvSpPr>
          <p:cNvPr id="4" name="Rectangle 2"/>
          <p:cNvSpPr txBox="1">
            <a:spLocks noChangeArrowheads="1"/>
          </p:cNvSpPr>
          <p:nvPr/>
        </p:nvSpPr>
        <p:spPr>
          <a:xfrm>
            <a:off x="304800" y="0"/>
            <a:ext cx="8179242" cy="685800"/>
          </a:xfrm>
          <a:prstGeom prst="rect">
            <a:avLst/>
          </a:prstGeom>
        </p:spPr>
        <p:txBody>
          <a:bodyPr vert="horz" lIns="91440" tIns="45720" rIns="91440" bIns="45720" rtlCol="0" anchor="ctr">
            <a:normAutofit fontScale="97500"/>
          </a:bodyPr>
          <a:lstStyle/>
          <a:p>
            <a:pPr algn="ctr" defTabSz="457200">
              <a:defRPr/>
            </a:pPr>
            <a:r>
              <a:rPr lang="en-US" sz="3200" b="1" dirty="0" smtClean="0">
                <a:solidFill>
                  <a:prstClr val="black"/>
                </a:solidFill>
                <a:latin typeface="Arial" charset="0"/>
              </a:rPr>
              <a:t>EIC at Jefferson </a:t>
            </a:r>
            <a:r>
              <a:rPr lang="en-US" sz="3200" b="1" dirty="0">
                <a:solidFill>
                  <a:prstClr val="black"/>
                </a:solidFill>
                <a:latin typeface="Arial" charset="0"/>
              </a:rPr>
              <a:t>Lab </a:t>
            </a:r>
          </a:p>
        </p:txBody>
      </p:sp>
      <p:sp>
        <p:nvSpPr>
          <p:cNvPr id="9" name="Slide Number Placeholder 5"/>
          <p:cNvSpPr>
            <a:spLocks noGrp="1"/>
          </p:cNvSpPr>
          <p:nvPr>
            <p:ph type="sldNum" sz="quarter" idx="4294967295"/>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24</a:t>
            </a:fld>
            <a:endParaRPr lang="en-US" dirty="0">
              <a:solidFill>
                <a:prstClr val="white"/>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242"/>
            <a:ext cx="1676400" cy="715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9827"/>
          <a:stretch/>
        </p:blipFill>
        <p:spPr bwMode="auto">
          <a:xfrm>
            <a:off x="3965944" y="1010515"/>
            <a:ext cx="5178056"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447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94726"/>
            <a:ext cx="8229600" cy="397933"/>
          </a:xfrm>
        </p:spPr>
        <p:txBody>
          <a:bodyPr/>
          <a:lstStyle/>
          <a:p>
            <a:r>
              <a:rPr lang="en-US" b="1" dirty="0" smtClean="0">
                <a:latin typeface="Arial "/>
              </a:rPr>
              <a:t>EIC Developments</a:t>
            </a:r>
            <a:endParaRPr lang="en-US" b="1" dirty="0">
              <a:latin typeface="Arial "/>
            </a:endParaRPr>
          </a:p>
        </p:txBody>
      </p:sp>
      <p:sp>
        <p:nvSpPr>
          <p:cNvPr id="6" name="TextBox 5"/>
          <p:cNvSpPr txBox="1"/>
          <p:nvPr/>
        </p:nvSpPr>
        <p:spPr>
          <a:xfrm>
            <a:off x="593271" y="1219200"/>
            <a:ext cx="8534400" cy="4401205"/>
          </a:xfrm>
          <a:prstGeom prst="rect">
            <a:avLst/>
          </a:prstGeom>
          <a:noFill/>
        </p:spPr>
        <p:txBody>
          <a:bodyPr wrap="square" rtlCol="0">
            <a:spAutoFit/>
          </a:bodyPr>
          <a:lstStyle/>
          <a:p>
            <a:pPr marL="461963" indent="-461963">
              <a:buClr>
                <a:srgbClr val="C00000"/>
              </a:buClr>
              <a:buSzPct val="120000"/>
              <a:buFont typeface="Arial" pitchFamily="34" charset="0"/>
              <a:buChar char="•"/>
            </a:pPr>
            <a:r>
              <a:rPr lang="en-US" sz="2000" dirty="0" smtClean="0">
                <a:solidFill>
                  <a:srgbClr val="002060"/>
                </a:solidFill>
                <a:latin typeface="Arial" panose="020B0604020202020204" pitchFamily="34" charset="0"/>
                <a:cs typeface="Arial" panose="020B0604020202020204" pitchFamily="34" charset="0"/>
              </a:rPr>
              <a:t>EIC User meeting – Berkeley Jan. 6-9</a:t>
            </a:r>
          </a:p>
          <a:p>
            <a:pPr marL="461963" indent="-461963">
              <a:buClr>
                <a:srgbClr val="C00000"/>
              </a:buClr>
              <a:buSzPct val="120000"/>
              <a:buFont typeface="Arial"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itchFamily="34" charset="0"/>
              <a:buChar char="•"/>
            </a:pPr>
            <a:r>
              <a:rPr lang="en-US" sz="2000" dirty="0" smtClean="0">
                <a:solidFill>
                  <a:srgbClr val="002060"/>
                </a:solidFill>
                <a:latin typeface="Arial" panose="020B0604020202020204" pitchFamily="34" charset="0"/>
                <a:cs typeface="Arial" panose="020B0604020202020204" pitchFamily="34" charset="0"/>
              </a:rPr>
              <a:t>NAS study being planned for this year</a:t>
            </a:r>
          </a:p>
          <a:p>
            <a:pPr marL="461963" indent="-461963">
              <a:buClr>
                <a:srgbClr val="C00000"/>
              </a:buClr>
              <a:buSzPct val="120000"/>
              <a:buFont typeface="Arial"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itchFamily="34" charset="0"/>
              <a:buChar char="•"/>
            </a:pPr>
            <a:r>
              <a:rPr lang="en-US" sz="2000" dirty="0" smtClean="0">
                <a:solidFill>
                  <a:srgbClr val="002060"/>
                </a:solidFill>
                <a:latin typeface="Arial" panose="020B0604020202020204" pitchFamily="34" charset="0"/>
                <a:cs typeface="Arial" panose="020B0604020202020204" pitchFamily="34" charset="0"/>
              </a:rPr>
              <a:t>SLAC, LBNL will increase involvement in JLEIC</a:t>
            </a:r>
          </a:p>
          <a:p>
            <a:pPr>
              <a:buClr>
                <a:srgbClr val="C00000"/>
              </a:buClr>
              <a:buSzPct val="120000"/>
              <a:tabLst>
                <a:tab pos="514350" algn="l"/>
                <a:tab pos="914400" algn="l"/>
              </a:tabLst>
            </a:pPr>
            <a:r>
              <a:rPr lang="en-US" sz="2000" dirty="0">
                <a:solidFill>
                  <a:srgbClr val="002060"/>
                </a:solidFill>
                <a:latin typeface="Arial" panose="020B0604020202020204" pitchFamily="34" charset="0"/>
                <a:cs typeface="Arial" panose="020B0604020202020204" pitchFamily="34" charset="0"/>
              </a:rPr>
              <a:t>	</a:t>
            </a:r>
            <a:endParaRPr lang="en-US" sz="2000" dirty="0" smtClean="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Rik Yoshida joined </a:t>
            </a:r>
            <a:r>
              <a:rPr lang="en-US" sz="2000" dirty="0" err="1" smtClean="0">
                <a:solidFill>
                  <a:srgbClr val="002060"/>
                </a:solidFill>
                <a:latin typeface="Arial" panose="020B0604020202020204" pitchFamily="34" charset="0"/>
                <a:cs typeface="Arial" panose="020B0604020202020204" pitchFamily="34" charset="0"/>
              </a:rPr>
              <a:t>JLab</a:t>
            </a:r>
            <a:r>
              <a:rPr lang="en-US" sz="2000" dirty="0" smtClean="0">
                <a:solidFill>
                  <a:srgbClr val="002060"/>
                </a:solidFill>
                <a:latin typeface="Arial" panose="020B0604020202020204" pitchFamily="34" charset="0"/>
                <a:cs typeface="Arial" panose="020B0604020202020204" pitchFamily="34" charset="0"/>
              </a:rPr>
              <a:t> March 2016 to lead the JLEIC physics/detector effort</a:t>
            </a:r>
          </a:p>
          <a:p>
            <a:pPr marL="461963" indent="-461963">
              <a:buClr>
                <a:srgbClr val="C00000"/>
              </a:buClr>
              <a:buSzPct val="12000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Next EIC User meeting at ANL July 7-10, 2016</a:t>
            </a:r>
          </a:p>
          <a:p>
            <a:pPr marL="461963" indent="-461963">
              <a:buClr>
                <a:srgbClr val="C00000"/>
              </a:buClr>
              <a:buSzPct val="12000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461963" indent="-461963">
              <a:buClr>
                <a:srgbClr val="C00000"/>
              </a:buClr>
              <a:buSzPct val="120000"/>
              <a:buFont typeface="Arial" panose="020B0604020202020204" pitchFamily="34" charset="0"/>
              <a:buChar char="•"/>
            </a:pPr>
            <a:r>
              <a:rPr lang="en-US" sz="2000" dirty="0" smtClean="0">
                <a:solidFill>
                  <a:srgbClr val="002060"/>
                </a:solidFill>
                <a:latin typeface="Arial" panose="020B0604020202020204" pitchFamily="34" charset="0"/>
                <a:cs typeface="Arial" panose="020B0604020202020204" pitchFamily="34" charset="0"/>
              </a:rPr>
              <a:t>DOE-NP will increase EIC </a:t>
            </a:r>
            <a:r>
              <a:rPr lang="en-US" sz="2000" dirty="0" err="1" smtClean="0">
                <a:solidFill>
                  <a:srgbClr val="002060"/>
                </a:solidFill>
                <a:latin typeface="Arial" panose="020B0604020202020204" pitchFamily="34" charset="0"/>
                <a:cs typeface="Arial" panose="020B0604020202020204" pitchFamily="34" charset="0"/>
              </a:rPr>
              <a:t>accel</a:t>
            </a:r>
            <a:r>
              <a:rPr lang="en-US" sz="2000" dirty="0" smtClean="0">
                <a:solidFill>
                  <a:srgbClr val="002060"/>
                </a:solidFill>
                <a:latin typeface="Arial" panose="020B0604020202020204" pitchFamily="34" charset="0"/>
                <a:cs typeface="Arial" panose="020B0604020202020204" pitchFamily="34" charset="0"/>
              </a:rPr>
              <a:t>. R&amp;D in FY17 </a:t>
            </a:r>
          </a:p>
          <a:p>
            <a:pPr>
              <a:buClr>
                <a:srgbClr val="C00000"/>
              </a:buClr>
              <a:buSzPct val="120000"/>
              <a:tabLst>
                <a:tab pos="514350" algn="l"/>
                <a:tab pos="914400" algn="l"/>
              </a:tabLst>
            </a:pPr>
            <a:r>
              <a:rPr lang="en-US" sz="2000" dirty="0">
                <a:solidFill>
                  <a:srgbClr val="002060"/>
                </a:solidFill>
                <a:latin typeface="Arial" panose="020B0604020202020204" pitchFamily="34" charset="0"/>
                <a:cs typeface="Arial" panose="020B0604020202020204" pitchFamily="34" charset="0"/>
              </a:rPr>
              <a:t>	</a:t>
            </a:r>
            <a:r>
              <a:rPr lang="en-US" sz="2000" dirty="0" smtClean="0">
                <a:solidFill>
                  <a:srgbClr val="002060"/>
                </a:solidFill>
              </a:rPr>
              <a:t>– </a:t>
            </a:r>
            <a:r>
              <a:rPr lang="en-US" sz="2000" dirty="0" smtClean="0">
                <a:solidFill>
                  <a:srgbClr val="002060"/>
                </a:solidFill>
                <a:latin typeface="Arial" panose="020B0604020202020204" pitchFamily="34" charset="0"/>
                <a:cs typeface="Arial" panose="020B0604020202020204" pitchFamily="34" charset="0"/>
              </a:rPr>
              <a:t>	Through ‘tax’ on </a:t>
            </a:r>
            <a:r>
              <a:rPr lang="en-US" sz="2000" dirty="0" err="1" smtClean="0">
                <a:solidFill>
                  <a:srgbClr val="002060"/>
                </a:solidFill>
                <a:latin typeface="Arial" panose="020B0604020202020204" pitchFamily="34" charset="0"/>
                <a:cs typeface="Arial" panose="020B0604020202020204" pitchFamily="34" charset="0"/>
              </a:rPr>
              <a:t>JLab</a:t>
            </a:r>
            <a:r>
              <a:rPr lang="en-US" sz="2000" dirty="0" smtClean="0">
                <a:solidFill>
                  <a:srgbClr val="002060"/>
                </a:solidFill>
                <a:latin typeface="Arial" panose="020B0604020202020204" pitchFamily="34" charset="0"/>
                <a:cs typeface="Arial" panose="020B0604020202020204" pitchFamily="34" charset="0"/>
              </a:rPr>
              <a:t>/BNL</a:t>
            </a:r>
          </a:p>
          <a:p>
            <a:pPr>
              <a:buClr>
                <a:srgbClr val="C00000"/>
              </a:buClr>
              <a:buSzPct val="120000"/>
              <a:tabLst>
                <a:tab pos="514350" algn="l"/>
                <a:tab pos="914400" algn="l"/>
              </a:tabLst>
            </a:pPr>
            <a:r>
              <a:rPr lang="en-US" sz="2000" dirty="0">
                <a:solidFill>
                  <a:srgbClr val="002060"/>
                </a:solidFill>
                <a:latin typeface="Arial" panose="020B0604020202020204" pitchFamily="34" charset="0"/>
                <a:cs typeface="Arial" panose="020B0604020202020204" pitchFamily="34" charset="0"/>
              </a:rPr>
              <a:t>	</a:t>
            </a:r>
            <a:r>
              <a:rPr lang="en-US" sz="2000" dirty="0" smtClean="0">
                <a:solidFill>
                  <a:srgbClr val="002060"/>
                </a:solidFill>
              </a:rPr>
              <a:t>–</a:t>
            </a:r>
            <a:r>
              <a:rPr lang="en-US" sz="2000" dirty="0" smtClean="0">
                <a:solidFill>
                  <a:srgbClr val="002060"/>
                </a:solidFill>
                <a:latin typeface="Arial" panose="020B0604020202020204" pitchFamily="34" charset="0"/>
                <a:cs typeface="Arial" panose="020B0604020202020204" pitchFamily="34" charset="0"/>
              </a:rPr>
              <a:t> 	Peer review planned for summer 2016</a:t>
            </a:r>
            <a:endParaRPr lang="en-US" sz="16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8594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0"/>
            <a:ext cx="9144000" cy="685800"/>
          </a:xfrm>
        </p:spPr>
        <p:txBody>
          <a:bodyPr/>
          <a:lstStyle/>
          <a:p>
            <a:r>
              <a:rPr lang="en-US" sz="3200" b="1" dirty="0" smtClean="0">
                <a:solidFill>
                  <a:schemeClr val="tx1"/>
                </a:solidFill>
                <a:latin typeface="Arial" panose="020B0604020202020204" pitchFamily="34" charset="0"/>
                <a:cs typeface="Arial" panose="020B0604020202020204" pitchFamily="34" charset="0"/>
              </a:rPr>
              <a:t>Summary and Outlook</a:t>
            </a:r>
            <a:endParaRPr lang="en-US" sz="3200" b="1" dirty="0">
              <a:solidFill>
                <a:schemeClr val="tx1"/>
              </a:solidFill>
              <a:latin typeface="Arial" panose="020B0604020202020204" pitchFamily="34" charset="0"/>
              <a:cs typeface="Arial" panose="020B0604020202020204" pitchFamily="34" charset="0"/>
            </a:endParaRPr>
          </a:p>
        </p:txBody>
      </p:sp>
      <p:pic>
        <p:nvPicPr>
          <p:cNvPr id="297987" name="Picture 3"/>
          <p:cNvPicPr>
            <a:picLocks noChangeAspect="1" noChangeArrowheads="1"/>
          </p:cNvPicPr>
          <p:nvPr/>
        </p:nvPicPr>
        <p:blipFill>
          <a:blip r:embed="rId2" cstate="print"/>
          <a:srcRect/>
          <a:stretch>
            <a:fillRect/>
          </a:stretch>
        </p:blipFill>
        <p:spPr bwMode="auto">
          <a:xfrm>
            <a:off x="2971800" y="1905000"/>
            <a:ext cx="3581400" cy="2545773"/>
          </a:xfrm>
          <a:prstGeom prst="rect">
            <a:avLst/>
          </a:prstGeom>
          <a:noFill/>
          <a:ln w="9525">
            <a:noFill/>
            <a:miter lim="800000"/>
            <a:headEnd/>
            <a:tailEnd/>
          </a:ln>
        </p:spPr>
      </p:pic>
      <p:pic>
        <p:nvPicPr>
          <p:cNvPr id="14" name="Picture 4"/>
          <p:cNvPicPr>
            <a:picLocks noChangeArrowheads="1"/>
          </p:cNvPicPr>
          <p:nvPr/>
        </p:nvPicPr>
        <p:blipFill>
          <a:blip r:embed="rId3" cstate="print"/>
          <a:srcRect/>
          <a:stretch>
            <a:fillRect/>
          </a:stretch>
        </p:blipFill>
        <p:spPr bwMode="auto">
          <a:xfrm>
            <a:off x="6629400" y="685800"/>
            <a:ext cx="2071687" cy="2209800"/>
          </a:xfrm>
          <a:prstGeom prst="rect">
            <a:avLst/>
          </a:prstGeom>
          <a:noFill/>
          <a:ln w="12700">
            <a:noFill/>
            <a:miter lim="800000"/>
            <a:headEnd/>
            <a:tailEnd/>
          </a:ln>
        </p:spPr>
      </p:pic>
      <p:pic>
        <p:nvPicPr>
          <p:cNvPr id="11" name="Picture 4" descr="ev2_side"/>
          <p:cNvPicPr>
            <a:picLocks noChangeAspect="1" noChangeArrowheads="1"/>
          </p:cNvPicPr>
          <p:nvPr/>
        </p:nvPicPr>
        <p:blipFill>
          <a:blip r:embed="rId4" cstate="print"/>
          <a:srcRect/>
          <a:stretch>
            <a:fillRect/>
          </a:stretch>
        </p:blipFill>
        <p:spPr bwMode="auto">
          <a:xfrm>
            <a:off x="3886200" y="4572000"/>
            <a:ext cx="1876324" cy="1447800"/>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a:stretch>
            <a:fillRect/>
          </a:stretch>
        </p:blipFill>
        <p:spPr bwMode="auto">
          <a:xfrm>
            <a:off x="838200" y="2743200"/>
            <a:ext cx="1169966" cy="1752600"/>
          </a:xfrm>
          <a:prstGeom prst="rect">
            <a:avLst/>
          </a:prstGeom>
          <a:noFill/>
          <a:ln w="9525">
            <a:noFill/>
            <a:miter lim="800000"/>
            <a:headEnd/>
            <a:tailEnd/>
          </a:ln>
        </p:spPr>
      </p:pic>
      <p:pic>
        <p:nvPicPr>
          <p:cNvPr id="12" name="Picture 3" descr="CSSMcover1280x1024lattice"/>
          <p:cNvPicPr>
            <a:picLocks noChangeAspect="1" noChangeArrowheads="1"/>
          </p:cNvPicPr>
          <p:nvPr/>
        </p:nvPicPr>
        <p:blipFill>
          <a:blip r:embed="rId6" cstate="print"/>
          <a:srcRect t="6697"/>
          <a:stretch>
            <a:fillRect/>
          </a:stretch>
        </p:blipFill>
        <p:spPr bwMode="auto">
          <a:xfrm>
            <a:off x="1524000" y="4876800"/>
            <a:ext cx="1676400" cy="1250982"/>
          </a:xfrm>
          <a:prstGeom prst="rect">
            <a:avLst/>
          </a:prstGeom>
          <a:noFill/>
          <a:ln w="9525">
            <a:noFill/>
            <a:miter lim="800000"/>
            <a:headEnd/>
            <a:tailEnd/>
          </a:ln>
        </p:spPr>
      </p:pic>
      <p:pic>
        <p:nvPicPr>
          <p:cNvPr id="297988" name="Picture 4"/>
          <p:cNvPicPr>
            <a:picLocks noChangeAspect="1" noChangeArrowheads="1"/>
          </p:cNvPicPr>
          <p:nvPr/>
        </p:nvPicPr>
        <p:blipFill>
          <a:blip r:embed="rId7" cstate="print"/>
          <a:srcRect/>
          <a:stretch>
            <a:fillRect/>
          </a:stretch>
        </p:blipFill>
        <p:spPr bwMode="auto">
          <a:xfrm>
            <a:off x="3810000" y="914400"/>
            <a:ext cx="1657350" cy="1386904"/>
          </a:xfrm>
          <a:prstGeom prst="rect">
            <a:avLst/>
          </a:prstGeom>
          <a:noFill/>
          <a:ln w="9525">
            <a:noFill/>
            <a:miter lim="800000"/>
            <a:headEnd/>
            <a:tailEnd/>
          </a:ln>
        </p:spPr>
      </p:pic>
      <p:pic>
        <p:nvPicPr>
          <p:cNvPr id="10" name="Picture 2"/>
          <p:cNvPicPr>
            <a:picLocks noChangeAspect="1" noChangeArrowheads="1"/>
          </p:cNvPicPr>
          <p:nvPr/>
        </p:nvPicPr>
        <p:blipFill>
          <a:blip r:embed="rId8" cstate="print"/>
          <a:srcRect/>
          <a:stretch>
            <a:fillRect/>
          </a:stretch>
        </p:blipFill>
        <p:spPr bwMode="auto">
          <a:xfrm>
            <a:off x="6400800" y="3581400"/>
            <a:ext cx="2447734" cy="614462"/>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297990" name="Picture 6"/>
          <p:cNvPicPr>
            <a:picLocks noChangeAspect="1" noChangeArrowheads="1"/>
          </p:cNvPicPr>
          <p:nvPr/>
        </p:nvPicPr>
        <p:blipFill>
          <a:blip r:embed="rId9" cstate="print"/>
          <a:srcRect/>
          <a:stretch>
            <a:fillRect/>
          </a:stretch>
        </p:blipFill>
        <p:spPr bwMode="auto">
          <a:xfrm>
            <a:off x="1371600" y="914400"/>
            <a:ext cx="2045443" cy="1457324"/>
          </a:xfrm>
          <a:prstGeom prst="rect">
            <a:avLst/>
          </a:prstGeom>
          <a:noFill/>
          <a:ln w="9525">
            <a:noFill/>
            <a:miter lim="800000"/>
            <a:headEnd/>
            <a:tailEnd/>
          </a:ln>
        </p:spPr>
      </p:pic>
      <p:pic>
        <p:nvPicPr>
          <p:cNvPr id="305153" name="Picture 1"/>
          <p:cNvPicPr>
            <a:picLocks noChangeAspect="1" noChangeArrowheads="1"/>
          </p:cNvPicPr>
          <p:nvPr/>
        </p:nvPicPr>
        <p:blipFill>
          <a:blip r:embed="rId10" cstate="print"/>
          <a:srcRect/>
          <a:stretch>
            <a:fillRect/>
          </a:stretch>
        </p:blipFill>
        <p:spPr bwMode="auto">
          <a:xfrm>
            <a:off x="6714020" y="4648200"/>
            <a:ext cx="1515580" cy="1371600"/>
          </a:xfrm>
          <a:prstGeom prst="rect">
            <a:avLst/>
          </a:prstGeom>
          <a:noFill/>
          <a:ln w="9525">
            <a:noFill/>
            <a:miter lim="800000"/>
            <a:headEnd/>
            <a:tailEnd/>
          </a:ln>
        </p:spPr>
      </p:pic>
      <p:sp>
        <p:nvSpPr>
          <p:cNvPr id="15" name="Content Placeholder 3"/>
          <p:cNvSpPr txBox="1">
            <a:spLocks/>
          </p:cNvSpPr>
          <p:nvPr/>
        </p:nvSpPr>
        <p:spPr>
          <a:xfrm>
            <a:off x="152400" y="812832"/>
            <a:ext cx="8791575" cy="5587968"/>
          </a:xfrm>
          <a:prstGeom prst="rect">
            <a:avLst/>
          </a:prstGeom>
          <a:solidFill>
            <a:schemeClr val="tx2">
              <a:lumMod val="20000"/>
              <a:lumOff val="80000"/>
              <a:alpha val="85000"/>
            </a:schemeClr>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inion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inion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inion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inion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 Experiments on the floor have done well – hope for early results soon</a:t>
            </a:r>
          </a:p>
          <a:p>
            <a:endParaRPr lang="en-US" sz="2200" b="1" dirty="0">
              <a:latin typeface="Arial" panose="020B0604020202020204" pitchFamily="34" charset="0"/>
              <a:cs typeface="Arial" panose="020B0604020202020204" pitchFamily="34" charset="0"/>
            </a:endParaRPr>
          </a:p>
          <a:p>
            <a:r>
              <a:rPr lang="en-US" sz="2200" b="1" dirty="0" smtClean="0">
                <a:latin typeface="Arial" panose="020B0604020202020204" pitchFamily="34" charset="0"/>
                <a:cs typeface="Arial" panose="020B0604020202020204" pitchFamily="34" charset="0"/>
              </a:rPr>
              <a:t> Plan to complete upgrade, begin commissioning and full operations during the next year</a:t>
            </a:r>
          </a:p>
          <a:p>
            <a:pPr marL="0" indent="0">
              <a:buNone/>
            </a:pPr>
            <a:r>
              <a:rPr lang="en-US" sz="2200" b="1" dirty="0" smtClean="0">
                <a:latin typeface="Arial" panose="020B0604020202020204" pitchFamily="34" charset="0"/>
                <a:cs typeface="Arial" panose="020B0604020202020204" pitchFamily="34" charset="0"/>
              </a:rPr>
              <a:t> </a:t>
            </a:r>
          </a:p>
          <a:p>
            <a:pPr marL="461963" indent="-461963"/>
            <a:r>
              <a:rPr lang="en-US" sz="2200" b="1" dirty="0" smtClean="0">
                <a:latin typeface="Arial" panose="020B0604020202020204" pitchFamily="34" charset="0"/>
                <a:cs typeface="Arial" panose="020B0604020202020204" pitchFamily="34" charset="0"/>
              </a:rPr>
              <a:t>PAC44 very active, new procedures being tested</a:t>
            </a:r>
          </a:p>
          <a:p>
            <a:pPr marL="461963" indent="-461963"/>
            <a:endParaRPr lang="en-US" sz="2200" b="1" dirty="0" smtClean="0">
              <a:latin typeface="Arial" panose="020B0604020202020204" pitchFamily="34" charset="0"/>
              <a:cs typeface="Arial" panose="020B0604020202020204" pitchFamily="34" charset="0"/>
            </a:endParaRPr>
          </a:p>
          <a:p>
            <a:pPr marL="461963" indent="-461963"/>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Jeopardy proposal under discussion</a:t>
            </a:r>
            <a:endParaRPr lang="en-US" sz="1800" b="1" dirty="0" smtClean="0">
              <a:latin typeface="Arial" panose="020B0604020202020204" pitchFamily="34" charset="0"/>
              <a:cs typeface="Arial" panose="020B0604020202020204" pitchFamily="34" charset="0"/>
            </a:endParaRPr>
          </a:p>
          <a:p>
            <a:pPr marL="0" indent="0">
              <a:buNone/>
            </a:pPr>
            <a:endParaRPr lang="en-US" sz="2200" b="1" dirty="0" smtClean="0">
              <a:latin typeface="Arial" panose="020B0604020202020204" pitchFamily="34" charset="0"/>
              <a:cs typeface="Arial" panose="020B0604020202020204" pitchFamily="34" charset="0"/>
            </a:endParaRPr>
          </a:p>
          <a:p>
            <a:pPr marL="461963" indent="-461963"/>
            <a:r>
              <a:rPr lang="en-US" sz="2200" b="1" dirty="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Operations budgets appear challenging</a:t>
            </a:r>
          </a:p>
          <a:p>
            <a:pPr marL="0" indent="0">
              <a:buNone/>
            </a:pPr>
            <a:endParaRPr lang="en-US" sz="2200" b="1" dirty="0" smtClean="0">
              <a:latin typeface="Arial" panose="020B0604020202020204" pitchFamily="34" charset="0"/>
              <a:cs typeface="Arial" panose="020B0604020202020204" pitchFamily="34" charset="0"/>
            </a:endParaRPr>
          </a:p>
          <a:p>
            <a:pPr marL="461963" indent="-461963"/>
            <a:r>
              <a:rPr lang="en-US" sz="2200" b="1" dirty="0" smtClean="0">
                <a:latin typeface="Arial" panose="020B0604020202020204" pitchFamily="34" charset="0"/>
                <a:cs typeface="Arial" panose="020B0604020202020204" pitchFamily="34" charset="0"/>
              </a:rPr>
              <a:t>EIC science and designs are making good progress</a:t>
            </a:r>
          </a:p>
          <a:p>
            <a:pPr marL="461963" indent="-461963"/>
            <a:endParaRPr lang="en-US" sz="22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614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ppo_po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55" y="3292148"/>
            <a:ext cx="3410725" cy="2880738"/>
          </a:xfrm>
          <a:prstGeom prst="rect">
            <a:avLst/>
          </a:prstGeom>
        </p:spPr>
      </p:pic>
      <p:pic>
        <p:nvPicPr>
          <p:cNvPr id="11" name="Picture 10" descr="PRLMay2016illustration_F2b-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749" y="848696"/>
            <a:ext cx="2537641" cy="2537641"/>
          </a:xfrm>
          <a:prstGeom prst="rect">
            <a:avLst/>
          </a:prstGeom>
        </p:spPr>
      </p:pic>
      <p:sp>
        <p:nvSpPr>
          <p:cNvPr id="22" name="TextBox 21"/>
          <p:cNvSpPr txBox="1"/>
          <p:nvPr/>
        </p:nvSpPr>
        <p:spPr>
          <a:xfrm>
            <a:off x="200555" y="848696"/>
            <a:ext cx="5841797" cy="2554545"/>
          </a:xfrm>
          <a:prstGeom prst="rect">
            <a:avLst/>
          </a:prstGeom>
          <a:noFill/>
          <a:ln>
            <a:solidFill>
              <a:schemeClr val="bg2"/>
            </a:solidFill>
          </a:ln>
        </p:spPr>
        <p:txBody>
          <a:bodyPr wrap="square" rtlCol="0">
            <a:spAutoFit/>
          </a:bodyPr>
          <a:lstStyle/>
          <a:p>
            <a:pPr algn="just" defTabSz="914400" fontAlgn="base">
              <a:spcBef>
                <a:spcPct val="0"/>
              </a:spcBef>
              <a:spcAft>
                <a:spcPct val="0"/>
              </a:spcAft>
              <a:buClr>
                <a:srgbClr val="D60093"/>
              </a:buClr>
              <a:defRPr/>
            </a:pPr>
            <a:r>
              <a:rPr lang="en-US" sz="1600" dirty="0">
                <a:solidFill>
                  <a:srgbClr val="000000"/>
                </a:solidFill>
                <a:latin typeface="Arial" charset="0"/>
              </a:rPr>
              <a:t>The </a:t>
            </a:r>
            <a:r>
              <a:rPr lang="en-US" sz="1600" b="1" dirty="0">
                <a:solidFill>
                  <a:srgbClr val="FF0000"/>
                </a:solidFill>
                <a:latin typeface="Arial" charset="0"/>
              </a:rPr>
              <a:t>Polarized Electrons for Polarized Positrons </a:t>
            </a:r>
            <a:r>
              <a:rPr lang="en-US" sz="1600" b="1" dirty="0" smtClean="0">
                <a:solidFill>
                  <a:srgbClr val="FF0000"/>
                </a:solidFill>
                <a:latin typeface="Arial" charset="0"/>
              </a:rPr>
              <a:t>(</a:t>
            </a:r>
            <a:r>
              <a:rPr lang="en-US" sz="1600" b="1" dirty="0" err="1" smtClean="0">
                <a:solidFill>
                  <a:srgbClr val="FF0000"/>
                </a:solidFill>
                <a:latin typeface="Arial" charset="0"/>
              </a:rPr>
              <a:t>PEPPo</a:t>
            </a:r>
            <a:r>
              <a:rPr lang="en-US" sz="1600" b="1" dirty="0" smtClean="0">
                <a:solidFill>
                  <a:srgbClr val="FF0000"/>
                </a:solidFill>
                <a:latin typeface="Arial" charset="0"/>
              </a:rPr>
              <a:t>) </a:t>
            </a:r>
            <a:r>
              <a:rPr lang="en-US" sz="1600" dirty="0" smtClean="0">
                <a:solidFill>
                  <a:srgbClr val="000000"/>
                </a:solidFill>
                <a:latin typeface="Arial" charset="0"/>
              </a:rPr>
              <a:t>experiment </a:t>
            </a:r>
            <a:r>
              <a:rPr lang="en-US" sz="1600" dirty="0">
                <a:solidFill>
                  <a:srgbClr val="000000"/>
                </a:solidFill>
                <a:latin typeface="Arial" charset="0"/>
              </a:rPr>
              <a:t>in Jefferson Lab’s CEBAF injector demonstrated a new technique for </a:t>
            </a:r>
            <a:r>
              <a:rPr lang="en-US" sz="1600" dirty="0" smtClean="0">
                <a:solidFill>
                  <a:srgbClr val="000000"/>
                </a:solidFill>
                <a:latin typeface="Arial" charset="0"/>
              </a:rPr>
              <a:t>production of polarized positrons. </a:t>
            </a:r>
          </a:p>
          <a:p>
            <a:pPr algn="just" defTabSz="914400" fontAlgn="base">
              <a:spcBef>
                <a:spcPct val="0"/>
              </a:spcBef>
              <a:spcAft>
                <a:spcPct val="0"/>
              </a:spcAft>
              <a:buClr>
                <a:srgbClr val="D60093"/>
              </a:buClr>
              <a:defRPr/>
            </a:pPr>
            <a:endParaRPr lang="en-US" sz="1600" dirty="0">
              <a:solidFill>
                <a:srgbClr val="000000"/>
              </a:solidFill>
              <a:latin typeface="Arial" charset="0"/>
            </a:endParaRPr>
          </a:p>
          <a:p>
            <a:pPr algn="just" defTabSz="914400" fontAlgn="base">
              <a:spcBef>
                <a:spcPct val="0"/>
              </a:spcBef>
              <a:spcAft>
                <a:spcPct val="0"/>
              </a:spcAft>
              <a:buClr>
                <a:srgbClr val="D60093"/>
              </a:buClr>
              <a:defRPr/>
            </a:pPr>
            <a:r>
              <a:rPr lang="en-US" sz="1600" dirty="0" smtClean="0">
                <a:solidFill>
                  <a:srgbClr val="000000"/>
                </a:solidFill>
                <a:latin typeface="Arial" charset="0"/>
              </a:rPr>
              <a:t>When an energetic electron beam strikes matter, it produces photons that can further convert their energy in pairs of an electron and a positron. A positron is the anti-particle twin to the electron. It was shown that if the original electron beam is polarized (electrons “spin” in one direction), this polarization can be transferred to the positrons with nearly 100% efficiency. </a:t>
            </a:r>
          </a:p>
        </p:txBody>
      </p:sp>
      <p:sp>
        <p:nvSpPr>
          <p:cNvPr id="2" name="Title 1"/>
          <p:cNvSpPr>
            <a:spLocks noGrp="1"/>
          </p:cNvSpPr>
          <p:nvPr>
            <p:ph type="title"/>
          </p:nvPr>
        </p:nvSpPr>
        <p:spPr>
          <a:xfrm>
            <a:off x="685800" y="152400"/>
            <a:ext cx="7772400" cy="457200"/>
          </a:xfrm>
        </p:spPr>
        <p:txBody>
          <a:bodyPr/>
          <a:lstStyle/>
          <a:p>
            <a:r>
              <a:rPr lang="en-US" dirty="0">
                <a:solidFill>
                  <a:srgbClr val="0000CC"/>
                </a:solidFill>
              </a:rPr>
              <a:t>Polarized Positrons for Research</a:t>
            </a:r>
            <a:endParaRPr lang="en-US" dirty="0"/>
          </a:p>
        </p:txBody>
      </p:sp>
      <p:sp>
        <p:nvSpPr>
          <p:cNvPr id="9" name="Rectangle 8"/>
          <p:cNvSpPr/>
          <p:nvPr/>
        </p:nvSpPr>
        <p:spPr>
          <a:xfrm>
            <a:off x="3810000" y="5934333"/>
            <a:ext cx="5403850" cy="553998"/>
          </a:xfrm>
          <a:prstGeom prst="rect">
            <a:avLst/>
          </a:prstGeom>
        </p:spPr>
        <p:txBody>
          <a:bodyPr wrap="square">
            <a:spAutoFit/>
          </a:bodyPr>
          <a:lstStyle/>
          <a:p>
            <a:pPr defTabSz="914400" fontAlgn="base">
              <a:spcBef>
                <a:spcPct val="0"/>
              </a:spcBef>
              <a:spcAft>
                <a:spcPct val="0"/>
              </a:spcAft>
            </a:pPr>
            <a:r>
              <a:rPr lang="en-US" sz="1000" dirty="0" smtClean="0">
                <a:solidFill>
                  <a:srgbClr val="3366FF"/>
                </a:solidFill>
                <a:latin typeface="Arial" charset="0"/>
                <a:cs typeface="Times New Roman"/>
              </a:rPr>
              <a:t>D. Abbott </a:t>
            </a:r>
            <a:r>
              <a:rPr lang="en-US" sz="1000" i="1" dirty="0" smtClean="0">
                <a:solidFill>
                  <a:srgbClr val="3366FF"/>
                </a:solidFill>
                <a:latin typeface="Arial" charset="0"/>
                <a:cs typeface="Times New Roman"/>
              </a:rPr>
              <a:t>et al</a:t>
            </a:r>
            <a:r>
              <a:rPr lang="en-US" sz="1000" dirty="0" smtClean="0">
                <a:solidFill>
                  <a:srgbClr val="3366FF"/>
                </a:solidFill>
                <a:latin typeface="Arial" charset="0"/>
                <a:cs typeface="Times New Roman"/>
              </a:rPr>
              <a:t>. (</a:t>
            </a:r>
            <a:r>
              <a:rPr lang="en-US" sz="1000" dirty="0" err="1" smtClean="0">
                <a:solidFill>
                  <a:srgbClr val="3366FF"/>
                </a:solidFill>
                <a:latin typeface="Arial" charset="0"/>
                <a:cs typeface="Times New Roman"/>
              </a:rPr>
              <a:t>PEPPo</a:t>
            </a:r>
            <a:r>
              <a:rPr lang="en-US" sz="1000" dirty="0" smtClean="0">
                <a:solidFill>
                  <a:srgbClr val="3366FF"/>
                </a:solidFill>
                <a:latin typeface="Arial" charset="0"/>
                <a:cs typeface="Times New Roman"/>
              </a:rPr>
              <a:t> Collaboration). “</a:t>
            </a:r>
            <a:r>
              <a:rPr lang="en-US" sz="1000" dirty="0">
                <a:solidFill>
                  <a:srgbClr val="3366FF"/>
                </a:solidFill>
                <a:latin typeface="Arial" charset="0"/>
                <a:cs typeface="Times New Roman"/>
              </a:rPr>
              <a:t>Production of highly polarized positrons using polarized </a:t>
            </a:r>
            <a:r>
              <a:rPr lang="en-US" sz="1000" dirty="0" smtClean="0">
                <a:solidFill>
                  <a:srgbClr val="3366FF"/>
                </a:solidFill>
                <a:latin typeface="Arial" charset="0"/>
                <a:cs typeface="Times New Roman"/>
              </a:rPr>
              <a:t>electrons </a:t>
            </a:r>
            <a:r>
              <a:rPr lang="en-US" sz="1000" dirty="0">
                <a:solidFill>
                  <a:srgbClr val="3366FF"/>
                </a:solidFill>
                <a:latin typeface="Arial" charset="0"/>
                <a:cs typeface="Times New Roman"/>
              </a:rPr>
              <a:t>at MeV energies.</a:t>
            </a:r>
            <a:r>
              <a:rPr lang="en-US" sz="1000" dirty="0" smtClean="0">
                <a:solidFill>
                  <a:srgbClr val="3366FF"/>
                </a:solidFill>
                <a:latin typeface="Arial" charset="0"/>
                <a:cs typeface="Times New Roman"/>
              </a:rPr>
              <a:t>” </a:t>
            </a:r>
            <a:r>
              <a:rPr lang="fr-FR" sz="1000" i="1" dirty="0" smtClean="0">
                <a:solidFill>
                  <a:srgbClr val="3366FF"/>
                </a:solidFill>
                <a:latin typeface="Arial" charset="0"/>
                <a:cs typeface="Times New Roman"/>
              </a:rPr>
              <a:t>Phys</a:t>
            </a:r>
            <a:r>
              <a:rPr lang="fr-FR" sz="1000" i="1" dirty="0">
                <a:solidFill>
                  <a:srgbClr val="3366FF"/>
                </a:solidFill>
                <a:latin typeface="Arial" charset="0"/>
                <a:cs typeface="Times New Roman"/>
              </a:rPr>
              <a:t>. </a:t>
            </a:r>
            <a:r>
              <a:rPr lang="fr-FR" sz="1000" i="1" dirty="0" err="1">
                <a:solidFill>
                  <a:srgbClr val="3366FF"/>
                </a:solidFill>
                <a:latin typeface="Arial" charset="0"/>
                <a:cs typeface="Times New Roman"/>
              </a:rPr>
              <a:t>Rev</a:t>
            </a:r>
            <a:r>
              <a:rPr lang="fr-FR" sz="1000" i="1" dirty="0">
                <a:solidFill>
                  <a:srgbClr val="3366FF"/>
                </a:solidFill>
                <a:latin typeface="Arial" charset="0"/>
                <a:cs typeface="Times New Roman"/>
              </a:rPr>
              <a:t>. </a:t>
            </a:r>
            <a:r>
              <a:rPr lang="fr-FR" sz="1000" i="1" dirty="0" err="1">
                <a:solidFill>
                  <a:srgbClr val="3366FF"/>
                </a:solidFill>
                <a:latin typeface="Arial" charset="0"/>
                <a:cs typeface="Times New Roman"/>
              </a:rPr>
              <a:t>Lett</a:t>
            </a:r>
            <a:r>
              <a:rPr lang="fr-FR" sz="1000" i="1" dirty="0" smtClean="0">
                <a:solidFill>
                  <a:srgbClr val="3366FF"/>
                </a:solidFill>
                <a:latin typeface="Arial" charset="0"/>
                <a:cs typeface="Times New Roman"/>
              </a:rPr>
              <a:t>.</a:t>
            </a:r>
            <a:r>
              <a:rPr lang="fr-FR" sz="1000" dirty="0">
                <a:solidFill>
                  <a:srgbClr val="3366FF"/>
                </a:solidFill>
                <a:latin typeface="Arial" charset="0"/>
                <a:cs typeface="Times New Roman"/>
              </a:rPr>
              <a:t> </a:t>
            </a:r>
            <a:r>
              <a:rPr lang="nb-NO" sz="1000" b="1" dirty="0" smtClean="0">
                <a:solidFill>
                  <a:srgbClr val="3366FF"/>
                </a:solidFill>
                <a:latin typeface="Arial" charset="0"/>
                <a:cs typeface="Times New Roman"/>
              </a:rPr>
              <a:t>116</a:t>
            </a:r>
            <a:r>
              <a:rPr lang="nb-NO" sz="1000" dirty="0">
                <a:solidFill>
                  <a:srgbClr val="3366FF"/>
                </a:solidFill>
                <a:latin typeface="Arial" charset="0"/>
                <a:cs typeface="Times New Roman"/>
              </a:rPr>
              <a:t>, </a:t>
            </a:r>
            <a:r>
              <a:rPr lang="nb-NO" sz="1000" dirty="0" smtClean="0">
                <a:solidFill>
                  <a:srgbClr val="3366FF"/>
                </a:solidFill>
                <a:latin typeface="Arial" charset="0"/>
                <a:cs typeface="Times New Roman"/>
              </a:rPr>
              <a:t>214801</a:t>
            </a:r>
            <a:r>
              <a:rPr lang="fr-FR" sz="1000" dirty="0">
                <a:solidFill>
                  <a:srgbClr val="3366FF"/>
                </a:solidFill>
                <a:latin typeface="Arial" charset="0"/>
                <a:cs typeface="Times New Roman"/>
              </a:rPr>
              <a:t> </a:t>
            </a:r>
            <a:r>
              <a:rPr lang="fr-FR" sz="1000" dirty="0" smtClean="0">
                <a:solidFill>
                  <a:srgbClr val="3366FF"/>
                </a:solidFill>
                <a:latin typeface="Arial" charset="0"/>
                <a:cs typeface="Times New Roman"/>
              </a:rPr>
              <a:t>(2016). </a:t>
            </a:r>
          </a:p>
          <a:p>
            <a:pPr defTabSz="914400" fontAlgn="base">
              <a:spcBef>
                <a:spcPct val="0"/>
              </a:spcBef>
              <a:spcAft>
                <a:spcPct val="0"/>
              </a:spcAft>
            </a:pPr>
            <a:r>
              <a:rPr lang="fr-FR" sz="1000" i="1" dirty="0" err="1" smtClean="0">
                <a:solidFill>
                  <a:srgbClr val="3366FF"/>
                </a:solidFill>
                <a:latin typeface="Arial" charset="0"/>
                <a:cs typeface="Times New Roman"/>
              </a:rPr>
              <a:t>doi</a:t>
            </a:r>
            <a:r>
              <a:rPr lang="fr-FR" sz="1000" i="1" dirty="0" smtClean="0">
                <a:solidFill>
                  <a:srgbClr val="3366FF"/>
                </a:solidFill>
                <a:latin typeface="Arial" charset="0"/>
                <a:cs typeface="Times New Roman"/>
              </a:rPr>
              <a:t>: </a:t>
            </a:r>
            <a:r>
              <a:rPr lang="sk-SK" sz="1000" i="1" dirty="0">
                <a:solidFill>
                  <a:srgbClr val="3366FF"/>
                </a:solidFill>
                <a:latin typeface="Arial" charset="0"/>
                <a:cs typeface="Times New Roman"/>
              </a:rPr>
              <a:t>10.1103/PhysRevLett.116.214801</a:t>
            </a:r>
            <a:endParaRPr lang="en-US" sz="1000" i="1" dirty="0">
              <a:solidFill>
                <a:srgbClr val="3366FF"/>
              </a:solidFill>
              <a:latin typeface="Arial" charset="0"/>
              <a:cs typeface="Times New Roman"/>
            </a:endParaRPr>
          </a:p>
        </p:txBody>
      </p:sp>
      <p:sp>
        <p:nvSpPr>
          <p:cNvPr id="19" name="Rectangle 18"/>
          <p:cNvSpPr/>
          <p:nvPr/>
        </p:nvSpPr>
        <p:spPr>
          <a:xfrm>
            <a:off x="107175" y="6062405"/>
            <a:ext cx="3886190" cy="369332"/>
          </a:xfrm>
          <a:prstGeom prst="rect">
            <a:avLst/>
          </a:prstGeom>
        </p:spPr>
        <p:txBody>
          <a:bodyPr wrap="square">
            <a:spAutoFit/>
          </a:bodyPr>
          <a:lstStyle/>
          <a:p>
            <a:pPr defTabSz="914400" fontAlgn="base">
              <a:spcBef>
                <a:spcPct val="0"/>
              </a:spcBef>
              <a:spcAft>
                <a:spcPct val="0"/>
              </a:spcAft>
            </a:pPr>
            <a:r>
              <a:rPr lang="en-US" sz="900" i="1" dirty="0" smtClean="0">
                <a:solidFill>
                  <a:srgbClr val="000000"/>
                </a:solidFill>
                <a:latin typeface="Arial" charset="0"/>
              </a:rPr>
              <a:t>Measurements </a:t>
            </a:r>
            <a:r>
              <a:rPr lang="en-US" sz="900" i="1" dirty="0">
                <a:solidFill>
                  <a:srgbClr val="000000"/>
                </a:solidFill>
                <a:latin typeface="Arial" charset="0"/>
              </a:rPr>
              <a:t>of </a:t>
            </a:r>
            <a:r>
              <a:rPr lang="en-US" sz="900" i="1" dirty="0" smtClean="0">
                <a:solidFill>
                  <a:srgbClr val="000000"/>
                </a:solidFill>
                <a:latin typeface="Arial" charset="0"/>
              </a:rPr>
              <a:t>positron polarization. The blue line indicates electron beam polarization.</a:t>
            </a:r>
            <a:endParaRPr lang="en-US" sz="900" i="1" dirty="0">
              <a:solidFill>
                <a:srgbClr val="000000"/>
              </a:solidFill>
              <a:latin typeface="Arial" charset="0"/>
            </a:endParaRPr>
          </a:p>
        </p:txBody>
      </p:sp>
      <p:sp>
        <p:nvSpPr>
          <p:cNvPr id="20" name="Rectangle 19"/>
          <p:cNvSpPr/>
          <p:nvPr/>
        </p:nvSpPr>
        <p:spPr>
          <a:xfrm>
            <a:off x="3933717" y="3872230"/>
            <a:ext cx="5042824" cy="2062103"/>
          </a:xfrm>
          <a:prstGeom prst="rect">
            <a:avLst/>
          </a:prstGeom>
          <a:ln>
            <a:solidFill>
              <a:schemeClr val="bg2"/>
            </a:solidFill>
          </a:ln>
        </p:spPr>
        <p:txBody>
          <a:bodyPr wrap="square">
            <a:spAutoFit/>
          </a:bodyPr>
          <a:lstStyle/>
          <a:p>
            <a:pPr algn="just" defTabSz="914400" fontAlgn="base">
              <a:spcBef>
                <a:spcPct val="0"/>
              </a:spcBef>
              <a:spcAft>
                <a:spcPct val="0"/>
              </a:spcAft>
              <a:buClr>
                <a:srgbClr val="D60093"/>
              </a:buClr>
              <a:defRPr/>
            </a:pPr>
            <a:r>
              <a:rPr lang="en-US" sz="1600" dirty="0" smtClean="0">
                <a:solidFill>
                  <a:srgbClr val="000000"/>
                </a:solidFill>
                <a:latin typeface="Arial" charset="0"/>
              </a:rPr>
              <a:t>At low energies, there is no remnant radioactivity, so universities and industry may benefit from this proof-of-principle. This could allow for the exploitation of polarized positron beams for a wide range of applications and research, such as improved product manufacturing and polarized </a:t>
            </a:r>
            <a:r>
              <a:rPr lang="en-US" sz="1600" dirty="0">
                <a:solidFill>
                  <a:srgbClr val="000000"/>
                </a:solidFill>
                <a:latin typeface="Arial" charset="0"/>
              </a:rPr>
              <a:t>positron beams for </a:t>
            </a:r>
            <a:r>
              <a:rPr lang="en-US" sz="1600" dirty="0" smtClean="0">
                <a:solidFill>
                  <a:srgbClr val="000000"/>
                </a:solidFill>
                <a:latin typeface="Arial" charset="0"/>
              </a:rPr>
              <a:t>the </a:t>
            </a:r>
            <a:r>
              <a:rPr lang="en-US" sz="1600" dirty="0">
                <a:solidFill>
                  <a:srgbClr val="000000"/>
                </a:solidFill>
                <a:latin typeface="Arial" charset="0"/>
              </a:rPr>
              <a:t>proposed International Linear Collider and </a:t>
            </a:r>
            <a:r>
              <a:rPr lang="en-US" sz="1600" dirty="0" smtClean="0">
                <a:solidFill>
                  <a:srgbClr val="000000"/>
                </a:solidFill>
                <a:latin typeface="Arial" charset="0"/>
              </a:rPr>
              <a:t>Electron</a:t>
            </a:r>
            <a:r>
              <a:rPr lang="en-US" sz="1600" dirty="0">
                <a:solidFill>
                  <a:srgbClr val="000000"/>
                </a:solidFill>
                <a:latin typeface="Arial" charset="0"/>
              </a:rPr>
              <a:t>-Ion Collider </a:t>
            </a:r>
            <a:r>
              <a:rPr lang="en-US" sz="1600" dirty="0" smtClean="0">
                <a:solidFill>
                  <a:srgbClr val="000000"/>
                </a:solidFill>
                <a:latin typeface="Arial" charset="0"/>
              </a:rPr>
              <a:t>to power </a:t>
            </a:r>
            <a:r>
              <a:rPr lang="en-US" sz="1600" dirty="0">
                <a:solidFill>
                  <a:srgbClr val="000000"/>
                </a:solidFill>
                <a:latin typeface="Arial" charset="0"/>
              </a:rPr>
              <a:t>breakthrough scientific </a:t>
            </a:r>
            <a:r>
              <a:rPr lang="en-US" sz="1600" dirty="0" smtClean="0">
                <a:solidFill>
                  <a:srgbClr val="000000"/>
                </a:solidFill>
                <a:latin typeface="Arial" charset="0"/>
              </a:rPr>
              <a:t>research.</a:t>
            </a:r>
          </a:p>
        </p:txBody>
      </p:sp>
      <p:sp>
        <p:nvSpPr>
          <p:cNvPr id="23" name="TextBox 22"/>
          <p:cNvSpPr txBox="1"/>
          <p:nvPr/>
        </p:nvSpPr>
        <p:spPr>
          <a:xfrm>
            <a:off x="6207966" y="3144047"/>
            <a:ext cx="2701950" cy="692497"/>
          </a:xfrm>
          <a:prstGeom prst="rect">
            <a:avLst/>
          </a:prstGeom>
          <a:noFill/>
        </p:spPr>
        <p:txBody>
          <a:bodyPr wrap="square" rtlCol="0">
            <a:spAutoFit/>
          </a:bodyPr>
          <a:lstStyle/>
          <a:p>
            <a:pPr algn="just" defTabSz="914400" fontAlgn="base">
              <a:spcBef>
                <a:spcPct val="0"/>
              </a:spcBef>
              <a:spcAft>
                <a:spcPct val="0"/>
              </a:spcAft>
            </a:pPr>
            <a:r>
              <a:rPr lang="en-US" sz="900" i="1" dirty="0">
                <a:solidFill>
                  <a:srgbClr val="000000"/>
                </a:solidFill>
                <a:latin typeface="Arial" charset="0"/>
              </a:rPr>
              <a:t>Electron-positron pairs </a:t>
            </a:r>
            <a:r>
              <a:rPr lang="en-US" sz="900" i="1" dirty="0" smtClean="0">
                <a:solidFill>
                  <a:srgbClr val="000000"/>
                </a:solidFill>
                <a:latin typeface="Arial" charset="0"/>
              </a:rPr>
              <a:t>(e</a:t>
            </a:r>
            <a:r>
              <a:rPr lang="en-US" sz="1200" i="1" baseline="30000" dirty="0" smtClean="0">
                <a:solidFill>
                  <a:srgbClr val="000000"/>
                </a:solidFill>
                <a:latin typeface="Arial" charset="0"/>
              </a:rPr>
              <a:t>-</a:t>
            </a:r>
            <a:r>
              <a:rPr lang="en-US" sz="1200" i="1" dirty="0" smtClean="0">
                <a:solidFill>
                  <a:srgbClr val="000000"/>
                </a:solidFill>
                <a:latin typeface="Arial" charset="0"/>
              </a:rPr>
              <a:t> </a:t>
            </a:r>
            <a:r>
              <a:rPr lang="en-US" sz="900" i="1" dirty="0" smtClean="0">
                <a:solidFill>
                  <a:srgbClr val="000000"/>
                </a:solidFill>
                <a:latin typeface="Arial" charset="0"/>
              </a:rPr>
              <a:t>e</a:t>
            </a:r>
            <a:r>
              <a:rPr lang="en-US" sz="900" i="1" baseline="30000" dirty="0" smtClean="0">
                <a:solidFill>
                  <a:srgbClr val="000000"/>
                </a:solidFill>
                <a:latin typeface="Arial" charset="0"/>
              </a:rPr>
              <a:t>+</a:t>
            </a:r>
            <a:r>
              <a:rPr lang="en-US" sz="900" i="1" dirty="0" smtClean="0">
                <a:solidFill>
                  <a:srgbClr val="000000"/>
                </a:solidFill>
                <a:latin typeface="Arial" charset="0"/>
              </a:rPr>
              <a:t>) result </a:t>
            </a:r>
            <a:r>
              <a:rPr lang="en-US" sz="900" i="1" dirty="0">
                <a:solidFill>
                  <a:srgbClr val="000000"/>
                </a:solidFill>
                <a:latin typeface="Arial" charset="0"/>
              </a:rPr>
              <a:t>when an energetic electron beam </a:t>
            </a:r>
            <a:r>
              <a:rPr lang="en-US" sz="900" i="1" dirty="0" smtClean="0">
                <a:solidFill>
                  <a:srgbClr val="000000"/>
                </a:solidFill>
                <a:latin typeface="Arial" charset="0"/>
              </a:rPr>
              <a:t>strikes </a:t>
            </a:r>
            <a:r>
              <a:rPr lang="en-US" sz="900" i="1" dirty="0">
                <a:solidFill>
                  <a:srgbClr val="000000"/>
                </a:solidFill>
                <a:latin typeface="Arial" charset="0"/>
              </a:rPr>
              <a:t>matter. If the electron beam </a:t>
            </a:r>
            <a:r>
              <a:rPr lang="en-US" sz="900" i="1" dirty="0" smtClean="0">
                <a:solidFill>
                  <a:srgbClr val="000000"/>
                </a:solidFill>
                <a:latin typeface="Arial" charset="0"/>
              </a:rPr>
              <a:t>is polarized, the polarization can be passed on to </a:t>
            </a:r>
            <a:r>
              <a:rPr lang="en-US" sz="900" i="1" dirty="0">
                <a:solidFill>
                  <a:srgbClr val="000000"/>
                </a:solidFill>
                <a:latin typeface="Arial" charset="0"/>
              </a:rPr>
              <a:t>the </a:t>
            </a:r>
            <a:r>
              <a:rPr lang="en-US" sz="900" i="1" dirty="0" smtClean="0">
                <a:solidFill>
                  <a:srgbClr val="000000"/>
                </a:solidFill>
                <a:latin typeface="Arial" charset="0"/>
              </a:rPr>
              <a:t>new electrons </a:t>
            </a:r>
            <a:r>
              <a:rPr lang="en-US" sz="900" i="1" dirty="0">
                <a:solidFill>
                  <a:srgbClr val="000000"/>
                </a:solidFill>
                <a:latin typeface="Arial" charset="0"/>
              </a:rPr>
              <a:t>and positrons. </a:t>
            </a:r>
          </a:p>
        </p:txBody>
      </p:sp>
      <p:pic>
        <p:nvPicPr>
          <p:cNvPr id="13" name="Picture 1" descr="cnrsfilaire-grand-5491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7783" y="6443247"/>
            <a:ext cx="404257" cy="404257"/>
          </a:xfrm>
          <a:prstGeom prst="rect">
            <a:avLst/>
          </a:prstGeom>
        </p:spPr>
      </p:pic>
      <p:sp>
        <p:nvSpPr>
          <p:cNvPr id="16" name="Rectangle 15"/>
          <p:cNvSpPr/>
          <p:nvPr/>
        </p:nvSpPr>
        <p:spPr>
          <a:xfrm>
            <a:off x="259584" y="5888620"/>
            <a:ext cx="74690" cy="457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FFFFFF"/>
              </a:solidFill>
              <a:latin typeface="Times"/>
            </a:endParaRPr>
          </a:p>
        </p:txBody>
      </p:sp>
    </p:spTree>
    <p:extLst>
      <p:ext uri="{BB962C8B-B14F-4D97-AF65-F5344CB8AC3E}">
        <p14:creationId xmlns:p14="http://schemas.microsoft.com/office/powerpoint/2010/main" val="23299771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Results from </a:t>
            </a:r>
            <a:r>
              <a:rPr lang="en-US" dirty="0" err="1" smtClean="0"/>
              <a:t>GlueX</a:t>
            </a:r>
            <a:endParaRPr lang="en-US" dirty="0"/>
          </a:p>
        </p:txBody>
      </p:sp>
      <p:pic>
        <p:nvPicPr>
          <p:cNvPr id="3" name="Picture 2" descr="detector_labels_noplu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38200"/>
            <a:ext cx="4656475" cy="2903947"/>
          </a:xfrm>
          <a:prstGeom prst="rect">
            <a:avLst/>
          </a:prstGeom>
        </p:spPr>
      </p:pic>
      <p:pic>
        <p:nvPicPr>
          <p:cNvPr id="4" name="Picture 3" descr="events_vs_time.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38200" y="3886200"/>
            <a:ext cx="2971800" cy="2512244"/>
          </a:xfrm>
          <a:prstGeom prst="rect">
            <a:avLst/>
          </a:prstGeom>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72916" y="1181100"/>
            <a:ext cx="3774564"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6" name="TextBox 5"/>
          <p:cNvSpPr txBox="1"/>
          <p:nvPr/>
        </p:nvSpPr>
        <p:spPr>
          <a:xfrm>
            <a:off x="7160198" y="4343400"/>
            <a:ext cx="369012" cy="369332"/>
          </a:xfrm>
          <a:prstGeom prst="rect">
            <a:avLst/>
          </a:prstGeom>
          <a:noFill/>
        </p:spPr>
        <p:txBody>
          <a:bodyPr wrap="none" rtlCol="0">
            <a:spAutoFit/>
          </a:bodyPr>
          <a:lstStyle/>
          <a:p>
            <a:r>
              <a:rPr lang="en-US" dirty="0" smtClean="0">
                <a:latin typeface="Symbol" panose="05050102010706020507" pitchFamily="18" charset="2"/>
              </a:rPr>
              <a:t>r</a:t>
            </a:r>
            <a:r>
              <a:rPr lang="en-US" dirty="0" smtClean="0"/>
              <a:t>’</a:t>
            </a:r>
            <a:endParaRPr lang="en-US" dirty="0">
              <a:latin typeface="Symbol" panose="05050102010706020507" pitchFamily="18" charset="2"/>
            </a:endParaRPr>
          </a:p>
        </p:txBody>
      </p:sp>
      <p:sp>
        <p:nvSpPr>
          <p:cNvPr id="7" name="TextBox 6"/>
          <p:cNvSpPr txBox="1"/>
          <p:nvPr/>
        </p:nvSpPr>
        <p:spPr>
          <a:xfrm>
            <a:off x="5486400" y="5791200"/>
            <a:ext cx="3127395" cy="369332"/>
          </a:xfrm>
          <a:prstGeom prst="rect">
            <a:avLst/>
          </a:prstGeom>
          <a:noFill/>
        </p:spPr>
        <p:txBody>
          <a:bodyPr wrap="none" rtlCol="0">
            <a:spAutoFit/>
          </a:bodyPr>
          <a:lstStyle/>
          <a:p>
            <a:r>
              <a:rPr lang="en-US" dirty="0" smtClean="0"/>
              <a:t>Study polarization observables!</a:t>
            </a:r>
            <a:endParaRPr lang="en-US" dirty="0"/>
          </a:p>
        </p:txBody>
      </p:sp>
    </p:spTree>
    <p:extLst>
      <p:ext uri="{BB962C8B-B14F-4D97-AF65-F5344CB8AC3E}">
        <p14:creationId xmlns:p14="http://schemas.microsoft.com/office/powerpoint/2010/main" val="2506767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smtClean="0"/>
              <a:t>More New Results from </a:t>
            </a:r>
            <a:r>
              <a:rPr lang="en-US" dirty="0" err="1" smtClean="0"/>
              <a:t>GlueX</a:t>
            </a:r>
            <a:endParaRPr lang="en-US" dirty="0"/>
          </a:p>
        </p:txBody>
      </p:sp>
      <p:sp>
        <p:nvSpPr>
          <p:cNvPr id="4" name="Title 1"/>
          <p:cNvSpPr txBox="1">
            <a:spLocks/>
          </p:cNvSpPr>
          <p:nvPr/>
        </p:nvSpPr>
        <p:spPr>
          <a:xfrm>
            <a:off x="0" y="609600"/>
            <a:ext cx="535819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100" normalizeH="0" baseline="0" noProof="0" smtClean="0">
                <a:ln>
                  <a:noFill/>
                </a:ln>
                <a:solidFill>
                  <a:srgbClr val="D2533C"/>
                </a:solidFill>
                <a:effectLst/>
                <a:uLnTx/>
                <a:uFillTx/>
                <a:latin typeface="Arial"/>
                <a:ea typeface="+mj-ea"/>
                <a:cs typeface="+mj-cs"/>
              </a:rPr>
              <a:t>Four photon final states</a:t>
            </a:r>
            <a:endParaRPr kumimoji="0" lang="en-US" sz="4000" b="0" i="0" u="none" strike="noStrike" kern="1200" cap="none" spc="-100" normalizeH="0" baseline="0" noProof="0" dirty="0">
              <a:ln>
                <a:noFill/>
              </a:ln>
              <a:solidFill>
                <a:srgbClr val="D2533C"/>
              </a:solidFill>
              <a:effectLst/>
              <a:uLnTx/>
              <a:uFillTx/>
              <a:latin typeface="Arial"/>
              <a:ea typeface="+mj-ea"/>
              <a:cs typeface="+mj-cs"/>
            </a:endParaRPr>
          </a:p>
        </p:txBody>
      </p:sp>
      <p:pic>
        <p:nvPicPr>
          <p:cNvPr id="6" name="Picture 5" descr="latex-image-1.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752600" y="1600200"/>
            <a:ext cx="2184400" cy="304800"/>
          </a:xfrm>
          <a:prstGeom prst="rect">
            <a:avLst/>
          </a:prstGeom>
        </p:spPr>
      </p:pic>
      <p:pic>
        <p:nvPicPr>
          <p:cNvPr id="7" name="Picture 6" descr="four_gamma.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447800"/>
            <a:ext cx="6610350" cy="4907943"/>
          </a:xfrm>
          <a:prstGeom prst="rect">
            <a:avLst/>
          </a:prstGeom>
        </p:spPr>
      </p:pic>
      <p:pic>
        <p:nvPicPr>
          <p:cNvPr id="8" name="Picture 7" descr="latex-image-1.pd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77000" y="2362200"/>
            <a:ext cx="533400" cy="406400"/>
          </a:xfrm>
          <a:prstGeom prst="rect">
            <a:avLst/>
          </a:prstGeom>
        </p:spPr>
      </p:pic>
      <p:pic>
        <p:nvPicPr>
          <p:cNvPr id="9" name="Picture 8" descr="latex-image-1.pdf"/>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96725" y="3003066"/>
            <a:ext cx="711200" cy="330200"/>
          </a:xfrm>
          <a:prstGeom prst="rect">
            <a:avLst/>
          </a:prstGeom>
        </p:spPr>
      </p:pic>
      <p:pic>
        <p:nvPicPr>
          <p:cNvPr id="10" name="Picture 9" descr="latex-image-1.pd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19974" y="2966120"/>
            <a:ext cx="504826" cy="367146"/>
          </a:xfrm>
          <a:prstGeom prst="rect">
            <a:avLst/>
          </a:prstGeom>
        </p:spPr>
      </p:pic>
      <p:pic>
        <p:nvPicPr>
          <p:cNvPr id="11" name="Picture 10" descr="latex-image-1.pdf"/>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583110" y="2419350"/>
            <a:ext cx="368300" cy="241300"/>
          </a:xfrm>
          <a:prstGeom prst="rect">
            <a:avLst/>
          </a:prstGeom>
        </p:spPr>
      </p:pic>
      <p:sp>
        <p:nvSpPr>
          <p:cNvPr id="12" name="TextBox 11"/>
          <p:cNvSpPr txBox="1"/>
          <p:nvPr/>
        </p:nvSpPr>
        <p:spPr>
          <a:xfrm>
            <a:off x="838200" y="2375256"/>
            <a:ext cx="3538084" cy="646331"/>
          </a:xfrm>
          <a:prstGeom prst="rect">
            <a:avLst/>
          </a:prstGeom>
          <a:noFill/>
        </p:spPr>
        <p:txBody>
          <a:bodyPr wrap="none" rtlCol="0">
            <a:spAutoFit/>
          </a:bodyPr>
          <a:lstStyle/>
          <a:p>
            <a:r>
              <a:rPr lang="en-US" dirty="0">
                <a:solidFill>
                  <a:srgbClr val="660066"/>
                </a:solidFill>
              </a:rPr>
              <a:t>Clear signals for </a:t>
            </a:r>
            <a:r>
              <a:rPr lang="en-US" dirty="0">
                <a:solidFill>
                  <a:srgbClr val="660066"/>
                </a:solidFill>
                <a:latin typeface="Symbol" charset="2"/>
                <a:cs typeface="Symbol" charset="2"/>
              </a:rPr>
              <a:t>s</a:t>
            </a:r>
            <a:r>
              <a:rPr lang="en-US" dirty="0">
                <a:solidFill>
                  <a:srgbClr val="660066"/>
                </a:solidFill>
              </a:rPr>
              <a:t>, f</a:t>
            </a:r>
            <a:r>
              <a:rPr lang="en-US" baseline="-25000" dirty="0">
                <a:solidFill>
                  <a:srgbClr val="660066"/>
                </a:solidFill>
              </a:rPr>
              <a:t>0</a:t>
            </a:r>
            <a:r>
              <a:rPr lang="en-US" dirty="0">
                <a:solidFill>
                  <a:srgbClr val="660066"/>
                </a:solidFill>
              </a:rPr>
              <a:t>(980), f</a:t>
            </a:r>
            <a:r>
              <a:rPr lang="en-US" baseline="-25000" dirty="0">
                <a:solidFill>
                  <a:srgbClr val="660066"/>
                </a:solidFill>
              </a:rPr>
              <a:t>2</a:t>
            </a:r>
            <a:r>
              <a:rPr lang="en-US" dirty="0">
                <a:solidFill>
                  <a:srgbClr val="660066"/>
                </a:solidFill>
              </a:rPr>
              <a:t>(1270</a:t>
            </a:r>
            <a:r>
              <a:rPr lang="en-US" dirty="0" smtClean="0">
                <a:solidFill>
                  <a:srgbClr val="660066"/>
                </a:solidFill>
              </a:rPr>
              <a:t>),</a:t>
            </a:r>
          </a:p>
          <a:p>
            <a:r>
              <a:rPr lang="en-US" dirty="0" smtClean="0">
                <a:solidFill>
                  <a:srgbClr val="660066"/>
                </a:solidFill>
              </a:rPr>
              <a:t> </a:t>
            </a:r>
            <a:r>
              <a:rPr lang="en-US" dirty="0">
                <a:solidFill>
                  <a:srgbClr val="660066"/>
                </a:solidFill>
              </a:rPr>
              <a:t>a</a:t>
            </a:r>
            <a:r>
              <a:rPr lang="en-US" baseline="-25000" dirty="0">
                <a:solidFill>
                  <a:srgbClr val="660066"/>
                </a:solidFill>
              </a:rPr>
              <a:t>0</a:t>
            </a:r>
            <a:r>
              <a:rPr lang="en-US" dirty="0">
                <a:solidFill>
                  <a:srgbClr val="660066"/>
                </a:solidFill>
              </a:rPr>
              <a:t>(980) and a</a:t>
            </a:r>
            <a:r>
              <a:rPr lang="en-US" baseline="-25000" dirty="0">
                <a:solidFill>
                  <a:srgbClr val="660066"/>
                </a:solidFill>
              </a:rPr>
              <a:t>2</a:t>
            </a:r>
            <a:r>
              <a:rPr lang="en-US" dirty="0">
                <a:solidFill>
                  <a:srgbClr val="660066"/>
                </a:solidFill>
              </a:rPr>
              <a:t>(1320).</a:t>
            </a:r>
          </a:p>
        </p:txBody>
      </p:sp>
    </p:spTree>
    <p:extLst>
      <p:ext uri="{BB962C8B-B14F-4D97-AF65-F5344CB8AC3E}">
        <p14:creationId xmlns:p14="http://schemas.microsoft.com/office/powerpoint/2010/main" val="1971083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34952" cy="792480"/>
          </a:xfrm>
        </p:spPr>
        <p:txBody>
          <a:bodyPr/>
          <a:lstStyle/>
          <a:p>
            <a:pPr algn="l"/>
            <a:r>
              <a:rPr lang="en-US" sz="4200" dirty="0">
                <a:solidFill>
                  <a:prstClr val="black"/>
                </a:solidFill>
                <a:latin typeface="Calibri"/>
                <a:cs typeface="+mj-cs"/>
              </a:rPr>
              <a:t>Heavy Photon Search</a:t>
            </a:r>
            <a:endParaRPr lang="en-US" dirty="0"/>
          </a:p>
        </p:txBody>
      </p:sp>
      <p:pic>
        <p:nvPicPr>
          <p:cNvPr id="7" name="Picture 6" descr="heavy_photon_logo.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93886" y="-2675"/>
            <a:ext cx="1034072" cy="704088"/>
          </a:xfrm>
          <a:prstGeom prst="rect">
            <a:avLst/>
          </a:prstGeom>
        </p:spPr>
      </p:pic>
      <p:sp>
        <p:nvSpPr>
          <p:cNvPr id="8" name="TextBox 7"/>
          <p:cNvSpPr txBox="1"/>
          <p:nvPr/>
        </p:nvSpPr>
        <p:spPr>
          <a:xfrm>
            <a:off x="76200" y="961072"/>
            <a:ext cx="6096000" cy="1477328"/>
          </a:xfrm>
          <a:prstGeom prst="rect">
            <a:avLst/>
          </a:prstGeom>
          <a:solidFill>
            <a:srgbClr val="FFFF00"/>
          </a:solidFill>
        </p:spPr>
        <p:txBody>
          <a:bodyPr wrap="square" rtlCol="0">
            <a:spAutoFit/>
          </a:bodyPr>
          <a:lstStyle/>
          <a:p>
            <a:pPr marL="227013" indent="-227013">
              <a:buFont typeface="Arial" panose="020B0604020202020204" pitchFamily="34" charset="0"/>
              <a:buChar char="•"/>
            </a:pPr>
            <a:r>
              <a:rPr lang="en-US" dirty="0" smtClean="0"/>
              <a:t>HPS searches for an electro-produced  hidden sector photon (A’) which decays to </a:t>
            </a:r>
            <a:r>
              <a:rPr lang="en-US" dirty="0" err="1" smtClean="0"/>
              <a:t>e</a:t>
            </a:r>
            <a:r>
              <a:rPr lang="en-US" baseline="30000" dirty="0" err="1" smtClean="0"/>
              <a:t>+</a:t>
            </a:r>
            <a:r>
              <a:rPr lang="en-US" dirty="0" err="1" smtClean="0"/>
              <a:t>e</a:t>
            </a:r>
            <a:r>
              <a:rPr lang="en-US" baseline="30000" dirty="0" smtClean="0"/>
              <a:t>-</a:t>
            </a:r>
            <a:r>
              <a:rPr lang="en-US" dirty="0" smtClean="0"/>
              <a:t> pairs</a:t>
            </a:r>
          </a:p>
          <a:p>
            <a:pPr marL="227013" indent="-227013">
              <a:buFont typeface="Arial" panose="020B0604020202020204" pitchFamily="34" charset="0"/>
              <a:buChar char="•"/>
            </a:pPr>
            <a:r>
              <a:rPr lang="en-US" dirty="0" smtClean="0"/>
              <a:t>A’s could mediate dark matter annihilations and interactions with </a:t>
            </a:r>
            <a:r>
              <a:rPr lang="en-US" i="1" dirty="0" smtClean="0"/>
              <a:t>our</a:t>
            </a:r>
            <a:r>
              <a:rPr lang="en-US" dirty="0" smtClean="0"/>
              <a:t> matter</a:t>
            </a:r>
          </a:p>
          <a:p>
            <a:pPr marL="227013" indent="-227013">
              <a:buFont typeface="Arial" panose="020B0604020202020204" pitchFamily="34" charset="0"/>
              <a:buChar char="•"/>
            </a:pPr>
            <a:r>
              <a:rPr lang="en-US" dirty="0" smtClean="0"/>
              <a:t>HPS identifies A’s with invariant mass and separated vertices</a:t>
            </a:r>
            <a:endParaRPr lang="en-US" dirty="0"/>
          </a:p>
        </p:txBody>
      </p:sp>
      <p:sp>
        <p:nvSpPr>
          <p:cNvPr id="9" name="TextBox 8"/>
          <p:cNvSpPr txBox="1"/>
          <p:nvPr/>
        </p:nvSpPr>
        <p:spPr>
          <a:xfrm>
            <a:off x="1435179" y="2667000"/>
            <a:ext cx="6032421" cy="1077218"/>
          </a:xfrm>
          <a:prstGeom prst="rect">
            <a:avLst/>
          </a:prstGeom>
          <a:noFill/>
        </p:spPr>
        <p:txBody>
          <a:bodyPr wrap="none" rtlCol="0">
            <a:spAutoFit/>
          </a:bodyPr>
          <a:lstStyle/>
          <a:p>
            <a:r>
              <a:rPr lang="en-US" sz="2400" b="1" dirty="0" smtClean="0"/>
              <a:t>Successful 2015 Engineering Run at 1.05 GeV</a:t>
            </a:r>
          </a:p>
          <a:p>
            <a:pPr marL="342900" indent="-342900">
              <a:buFont typeface="Arial" panose="020B0604020202020204" pitchFamily="34" charset="0"/>
              <a:buChar char="•"/>
            </a:pPr>
            <a:r>
              <a:rPr lang="en-US" sz="2000" dirty="0" smtClean="0"/>
              <a:t>HPS </a:t>
            </a:r>
            <a:r>
              <a:rPr lang="en-US" sz="2000" dirty="0"/>
              <a:t>Works as </a:t>
            </a:r>
            <a:r>
              <a:rPr lang="en-US" sz="2000" dirty="0" smtClean="0"/>
              <a:t>Designed</a:t>
            </a:r>
          </a:p>
          <a:p>
            <a:pPr marL="342900" indent="-342900">
              <a:buFont typeface="Arial" panose="020B0604020202020204" pitchFamily="34" charset="0"/>
              <a:buChar char="•"/>
            </a:pPr>
            <a:r>
              <a:rPr lang="en-US" sz="2000" dirty="0"/>
              <a:t>JLAB has granted </a:t>
            </a:r>
            <a:r>
              <a:rPr lang="en-US" sz="2000" dirty="0" smtClean="0"/>
              <a:t>approval </a:t>
            </a:r>
            <a:r>
              <a:rPr lang="en-US" sz="2000" dirty="0"/>
              <a:t>for full HPS run </a:t>
            </a:r>
            <a:r>
              <a:rPr lang="en-US" sz="2000" dirty="0" smtClean="0"/>
              <a:t>request</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76" y="3756528"/>
            <a:ext cx="2890197" cy="249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1472" y="3872832"/>
            <a:ext cx="2868863" cy="238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855550"/>
            <a:ext cx="3095394" cy="2455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609600" y="3733800"/>
            <a:ext cx="2042095" cy="307777"/>
          </a:xfrm>
          <a:prstGeom prst="rect">
            <a:avLst/>
          </a:prstGeom>
          <a:noFill/>
        </p:spPr>
        <p:txBody>
          <a:bodyPr wrap="none" rtlCol="0">
            <a:spAutoFit/>
          </a:bodyPr>
          <a:lstStyle/>
          <a:p>
            <a:r>
              <a:rPr lang="en-US" sz="1400" dirty="0">
                <a:solidFill>
                  <a:srgbClr val="FF0000"/>
                </a:solidFill>
              </a:rPr>
              <a:t>Mass Resolution ~ </a:t>
            </a:r>
            <a:r>
              <a:rPr lang="en-US" sz="1400" dirty="0" smtClean="0">
                <a:solidFill>
                  <a:srgbClr val="FF0000"/>
                </a:solidFill>
              </a:rPr>
              <a:t>Design</a:t>
            </a:r>
            <a:endParaRPr lang="en-US" sz="1400" dirty="0"/>
          </a:p>
        </p:txBody>
      </p:sp>
      <p:sp>
        <p:nvSpPr>
          <p:cNvPr id="16" name="TextBox 15"/>
          <p:cNvSpPr txBox="1"/>
          <p:nvPr/>
        </p:nvSpPr>
        <p:spPr>
          <a:xfrm>
            <a:off x="3429000" y="3740183"/>
            <a:ext cx="2002208" cy="307777"/>
          </a:xfrm>
          <a:prstGeom prst="rect">
            <a:avLst/>
          </a:prstGeom>
          <a:noFill/>
        </p:spPr>
        <p:txBody>
          <a:bodyPr wrap="none" rtlCol="0">
            <a:spAutoFit/>
          </a:bodyPr>
          <a:lstStyle/>
          <a:p>
            <a:r>
              <a:rPr lang="en-US" sz="1400" dirty="0" smtClean="0">
                <a:solidFill>
                  <a:srgbClr val="FF0000"/>
                </a:solidFill>
              </a:rPr>
              <a:t>Vertex </a:t>
            </a:r>
            <a:r>
              <a:rPr lang="en-US" sz="1400" dirty="0">
                <a:solidFill>
                  <a:srgbClr val="FF0000"/>
                </a:solidFill>
              </a:rPr>
              <a:t>Tails as </a:t>
            </a:r>
            <a:r>
              <a:rPr lang="en-US" sz="1400" dirty="0" smtClean="0">
                <a:solidFill>
                  <a:srgbClr val="FF0000"/>
                </a:solidFill>
              </a:rPr>
              <a:t>Simulated</a:t>
            </a:r>
            <a:endParaRPr lang="en-US" sz="1400" dirty="0"/>
          </a:p>
        </p:txBody>
      </p:sp>
      <p:sp>
        <p:nvSpPr>
          <p:cNvPr id="17" name="TextBox 16"/>
          <p:cNvSpPr txBox="1"/>
          <p:nvPr/>
        </p:nvSpPr>
        <p:spPr>
          <a:xfrm>
            <a:off x="6607582" y="3733800"/>
            <a:ext cx="1867994" cy="307777"/>
          </a:xfrm>
          <a:prstGeom prst="rect">
            <a:avLst/>
          </a:prstGeom>
          <a:noFill/>
        </p:spPr>
        <p:txBody>
          <a:bodyPr wrap="none" rtlCol="0">
            <a:spAutoFit/>
          </a:bodyPr>
          <a:lstStyle/>
          <a:p>
            <a:r>
              <a:rPr lang="en-US" sz="1400" dirty="0" smtClean="0">
                <a:solidFill>
                  <a:srgbClr val="FF0000"/>
                </a:solidFill>
              </a:rPr>
              <a:t>Measured </a:t>
            </a:r>
            <a:r>
              <a:rPr lang="en-US" sz="1400" dirty="0" err="1">
                <a:solidFill>
                  <a:srgbClr val="FF0000"/>
                </a:solidFill>
              </a:rPr>
              <a:t>e</a:t>
            </a:r>
            <a:r>
              <a:rPr lang="en-US" sz="1400" baseline="30000" dirty="0" err="1">
                <a:solidFill>
                  <a:srgbClr val="FF0000"/>
                </a:solidFill>
              </a:rPr>
              <a:t>+</a:t>
            </a:r>
            <a:r>
              <a:rPr lang="en-US" sz="1400" dirty="0" err="1">
                <a:solidFill>
                  <a:srgbClr val="FF0000"/>
                </a:solidFill>
              </a:rPr>
              <a:t>e</a:t>
            </a:r>
            <a:r>
              <a:rPr lang="en-US" sz="1400" baseline="30000" dirty="0">
                <a:solidFill>
                  <a:srgbClr val="FF0000"/>
                </a:solidFill>
              </a:rPr>
              <a:t>-</a:t>
            </a:r>
            <a:r>
              <a:rPr lang="en-US" sz="1400" dirty="0">
                <a:solidFill>
                  <a:srgbClr val="FF0000"/>
                </a:solidFill>
              </a:rPr>
              <a:t> </a:t>
            </a:r>
            <a:r>
              <a:rPr lang="en-US" sz="1400" dirty="0" smtClean="0">
                <a:solidFill>
                  <a:srgbClr val="FF0000"/>
                </a:solidFill>
              </a:rPr>
              <a:t>Masses</a:t>
            </a:r>
            <a:endParaRPr lang="en-US" sz="1400" dirty="0"/>
          </a:p>
        </p:txBody>
      </p:sp>
      <p:pic>
        <p:nvPicPr>
          <p:cNvPr id="5" name="Picture 4"/>
          <p:cNvPicPr>
            <a:picLocks noChangeAspect="1"/>
          </p:cNvPicPr>
          <p:nvPr/>
        </p:nvPicPr>
        <p:blipFill>
          <a:blip r:embed="rId6"/>
          <a:stretch>
            <a:fillRect/>
          </a:stretch>
        </p:blipFill>
        <p:spPr>
          <a:xfrm>
            <a:off x="6324600" y="811464"/>
            <a:ext cx="2438400" cy="1828800"/>
          </a:xfrm>
          <a:prstGeom prst="rect">
            <a:avLst/>
          </a:prstGeom>
        </p:spPr>
      </p:pic>
    </p:spTree>
    <p:extLst>
      <p:ext uri="{BB962C8B-B14F-4D97-AF65-F5344CB8AC3E}">
        <p14:creationId xmlns:p14="http://schemas.microsoft.com/office/powerpoint/2010/main" val="1940984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pPr algn="l"/>
            <a:r>
              <a:rPr lang="en-US" dirty="0" smtClean="0"/>
              <a:t>Search Underway. Results Soon!</a:t>
            </a:r>
            <a:endParaRPr lang="en-US" dirty="0"/>
          </a:p>
        </p:txBody>
      </p:sp>
      <p:sp>
        <p:nvSpPr>
          <p:cNvPr id="3" name="Content Placeholder 2"/>
          <p:cNvSpPr>
            <a:spLocks noGrp="1"/>
          </p:cNvSpPr>
          <p:nvPr>
            <p:ph idx="1"/>
          </p:nvPr>
        </p:nvSpPr>
        <p:spPr>
          <a:xfrm>
            <a:off x="0" y="838200"/>
            <a:ext cx="4876800" cy="5562600"/>
          </a:xfrm>
        </p:spPr>
        <p:txBody>
          <a:bodyPr>
            <a:normAutofit/>
          </a:bodyPr>
          <a:lstStyle/>
          <a:p>
            <a:pPr marL="227013" indent="-227013"/>
            <a:r>
              <a:rPr lang="en-US" sz="1800" b="1" dirty="0" smtClean="0"/>
              <a:t>First results at 1.05 GeV (~1.6 PAC days</a:t>
            </a:r>
            <a:r>
              <a:rPr lang="en-US" sz="1800" dirty="0" smtClean="0"/>
              <a:t>)</a:t>
            </a:r>
            <a:endParaRPr lang="en-US" dirty="0"/>
          </a:p>
          <a:p>
            <a:pPr marL="454025" lvl="1" indent="-227013"/>
            <a:r>
              <a:rPr lang="en-US" dirty="0" smtClean="0"/>
              <a:t>Bump hunt due late summer will</a:t>
            </a:r>
            <a:br>
              <a:rPr lang="en-US" dirty="0" smtClean="0"/>
            </a:br>
            <a:r>
              <a:rPr lang="en-US" dirty="0" smtClean="0"/>
              <a:t>    cross-check well trod region.</a:t>
            </a:r>
          </a:p>
          <a:p>
            <a:pPr marL="454025" lvl="1" indent="-227013"/>
            <a:r>
              <a:rPr lang="en-US" dirty="0" smtClean="0"/>
              <a:t>Vertex search end of 2016 will cover virgin territory. New physics?</a:t>
            </a:r>
          </a:p>
          <a:p>
            <a:pPr marL="227013" indent="-227013">
              <a:spcBef>
                <a:spcPts val="1200"/>
              </a:spcBef>
            </a:pPr>
            <a:r>
              <a:rPr lang="en-US" sz="1800" b="1" dirty="0" smtClean="0"/>
              <a:t>Results at 2.3 GeV (~ 5 PAC days)</a:t>
            </a:r>
            <a:endParaRPr lang="en-US" b="1" dirty="0"/>
          </a:p>
          <a:p>
            <a:pPr marL="454025" lvl="1" indent="-227013"/>
            <a:r>
              <a:rPr lang="en-US" dirty="0" smtClean="0"/>
              <a:t>Both bump hunt and vertex search analyses cover a higher mass window</a:t>
            </a:r>
            <a:endParaRPr lang="en-US" dirty="0"/>
          </a:p>
          <a:p>
            <a:pPr marL="454025" lvl="1" indent="-227013"/>
            <a:r>
              <a:rPr lang="en-US" dirty="0" smtClean="0"/>
              <a:t>More new territory!</a:t>
            </a:r>
            <a:endParaRPr lang="en-US" dirty="0"/>
          </a:p>
          <a:p>
            <a:pPr marL="454025" lvl="1" indent="-227013"/>
            <a:r>
              <a:rPr lang="en-US" dirty="0" smtClean="0"/>
              <a:t>Hope for results in 2017</a:t>
            </a:r>
          </a:p>
          <a:p>
            <a:pPr marL="227013" indent="-227013">
              <a:spcBef>
                <a:spcPts val="1200"/>
              </a:spcBef>
            </a:pPr>
            <a:r>
              <a:rPr lang="en-US" sz="1800" b="1" dirty="0" smtClean="0"/>
              <a:t>HPS Future</a:t>
            </a:r>
          </a:p>
          <a:p>
            <a:pPr marL="454025" lvl="1" indent="-227013">
              <a:spcBef>
                <a:spcPts val="0"/>
              </a:spcBef>
            </a:pPr>
            <a:r>
              <a:rPr lang="en-US" dirty="0" smtClean="0"/>
              <a:t>Hope </a:t>
            </a:r>
            <a:r>
              <a:rPr lang="en-US" dirty="0"/>
              <a:t>to install upgrade before </a:t>
            </a:r>
            <a:r>
              <a:rPr lang="en-US" dirty="0" smtClean="0"/>
              <a:t>2018</a:t>
            </a:r>
            <a:r>
              <a:rPr lang="en-US" dirty="0"/>
              <a:t> </a:t>
            </a:r>
            <a:r>
              <a:rPr lang="en-US" dirty="0" smtClean="0"/>
              <a:t>which </a:t>
            </a:r>
            <a:r>
              <a:rPr lang="en-US" dirty="0"/>
              <a:t>will boost </a:t>
            </a:r>
            <a:r>
              <a:rPr lang="en-US" dirty="0" smtClean="0"/>
              <a:t>reach considerably</a:t>
            </a:r>
            <a:endParaRPr lang="en-US" b="1" dirty="0"/>
          </a:p>
          <a:p>
            <a:pPr marL="454025" lvl="1" indent="-227013"/>
            <a:r>
              <a:rPr lang="en-US" dirty="0" smtClean="0"/>
              <a:t>Extended run at 4.4 GeV (2018?)</a:t>
            </a:r>
            <a:endParaRPr lang="en-US" dirty="0"/>
          </a:p>
          <a:p>
            <a:pPr marL="454025" lvl="1" indent="-227013"/>
            <a:r>
              <a:rPr lang="en-US" dirty="0" smtClean="0"/>
              <a:t>More runs at 1.1 and 2.3 </a:t>
            </a:r>
            <a:r>
              <a:rPr lang="en-US" dirty="0" err="1" smtClean="0"/>
              <a:t>GeV</a:t>
            </a:r>
            <a:endParaRPr lang="en-US" dirty="0"/>
          </a:p>
        </p:txBody>
      </p:sp>
      <p:grpSp>
        <p:nvGrpSpPr>
          <p:cNvPr id="4" name="Group 3"/>
          <p:cNvGrpSpPr>
            <a:grpSpLocks noChangeAspect="1"/>
          </p:cNvGrpSpPr>
          <p:nvPr/>
        </p:nvGrpSpPr>
        <p:grpSpPr>
          <a:xfrm>
            <a:off x="4543772" y="1236405"/>
            <a:ext cx="4371628" cy="4829586"/>
            <a:chOff x="5075529" y="771488"/>
            <a:chExt cx="3809959" cy="3749003"/>
          </a:xfrm>
        </p:grpSpPr>
        <p:pic>
          <p:nvPicPr>
            <p:cNvPr id="5" name="Picture 4" descr="A-visible-HPS-4-2015-Run1pt1GeV.v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5529" y="771488"/>
              <a:ext cx="3809959" cy="3749003"/>
            </a:xfrm>
            <a:prstGeom prst="rect">
              <a:avLst/>
            </a:prstGeom>
          </p:spPr>
        </p:pic>
        <p:sp>
          <p:nvSpPr>
            <p:cNvPr id="6" name="TextBox 5"/>
            <p:cNvSpPr txBox="1"/>
            <p:nvPr/>
          </p:nvSpPr>
          <p:spPr>
            <a:xfrm rot="4166636">
              <a:off x="7407307" y="2712575"/>
              <a:ext cx="638573" cy="246221"/>
            </a:xfrm>
            <a:prstGeom prst="rect">
              <a:avLst/>
            </a:prstGeom>
            <a:noFill/>
          </p:spPr>
          <p:txBody>
            <a:bodyPr wrap="square" rtlCol="0">
              <a:spAutoFit/>
            </a:bodyPr>
            <a:lstStyle/>
            <a:p>
              <a:r>
                <a:rPr lang="en-US" sz="1000" dirty="0" smtClean="0"/>
                <a:t>4.4 </a:t>
              </a:r>
              <a:r>
                <a:rPr lang="en-US" sz="1000" dirty="0" err="1" smtClean="0"/>
                <a:t>GeV</a:t>
              </a:r>
              <a:endParaRPr lang="en-US" sz="1000" dirty="0"/>
            </a:p>
          </p:txBody>
        </p:sp>
        <p:sp>
          <p:nvSpPr>
            <p:cNvPr id="7" name="TextBox 6"/>
            <p:cNvSpPr txBox="1"/>
            <p:nvPr/>
          </p:nvSpPr>
          <p:spPr>
            <a:xfrm rot="4356692">
              <a:off x="7112722" y="2689567"/>
              <a:ext cx="638573" cy="246221"/>
            </a:xfrm>
            <a:prstGeom prst="rect">
              <a:avLst/>
            </a:prstGeom>
            <a:noFill/>
          </p:spPr>
          <p:txBody>
            <a:bodyPr wrap="square" rtlCol="0">
              <a:spAutoFit/>
            </a:bodyPr>
            <a:lstStyle/>
            <a:p>
              <a:r>
                <a:rPr lang="en-US" sz="1000" dirty="0" smtClean="0"/>
                <a:t>2.2 </a:t>
              </a:r>
              <a:r>
                <a:rPr lang="en-US" sz="1000" dirty="0" err="1" smtClean="0"/>
                <a:t>GeV</a:t>
              </a:r>
              <a:endParaRPr lang="en-US" sz="1000" dirty="0"/>
            </a:p>
          </p:txBody>
        </p:sp>
        <p:sp>
          <p:nvSpPr>
            <p:cNvPr id="8" name="Rectangle 7"/>
            <p:cNvSpPr/>
            <p:nvPr/>
          </p:nvSpPr>
          <p:spPr>
            <a:xfrm rot="4077788">
              <a:off x="6798261" y="2686507"/>
              <a:ext cx="798264" cy="261610"/>
            </a:xfrm>
            <a:prstGeom prst="rect">
              <a:avLst/>
            </a:prstGeom>
          </p:spPr>
          <p:txBody>
            <a:bodyPr wrap="square">
              <a:spAutoFit/>
            </a:bodyPr>
            <a:lstStyle/>
            <a:p>
              <a:pPr>
                <a:spcBef>
                  <a:spcPts val="600"/>
                </a:spcBef>
              </a:pPr>
              <a:r>
                <a:rPr lang="en-US" sz="1100" dirty="0" smtClean="0"/>
                <a:t>1 </a:t>
              </a:r>
              <a:r>
                <a:rPr lang="en-US" sz="1100" dirty="0" err="1" smtClean="0"/>
                <a:t>GeV</a:t>
              </a:r>
              <a:endParaRPr lang="en-US" sz="1100" dirty="0"/>
            </a:p>
          </p:txBody>
        </p:sp>
        <p:sp>
          <p:nvSpPr>
            <p:cNvPr id="9" name="Rectangle 8"/>
            <p:cNvSpPr/>
            <p:nvPr/>
          </p:nvSpPr>
          <p:spPr>
            <a:xfrm>
              <a:off x="6671733" y="2047325"/>
              <a:ext cx="946504" cy="468696"/>
            </a:xfrm>
            <a:prstGeom prst="rect">
              <a:avLst/>
            </a:prstGeom>
          </p:spPr>
          <p:txBody>
            <a:bodyPr wrap="square">
              <a:spAutoFit/>
            </a:bodyPr>
            <a:lstStyle/>
            <a:p>
              <a:pPr>
                <a:spcBef>
                  <a:spcPts val="600"/>
                </a:spcBef>
              </a:pPr>
              <a:r>
                <a:rPr lang="en-US" sz="1000" b="1" dirty="0">
                  <a:solidFill>
                    <a:srgbClr val="800000"/>
                  </a:solidFill>
                </a:rPr>
                <a:t>2</a:t>
              </a:r>
              <a:r>
                <a:rPr lang="en-US" sz="1000" b="1" dirty="0" smtClean="0">
                  <a:solidFill>
                    <a:srgbClr val="800000"/>
                  </a:solidFill>
                </a:rPr>
                <a:t> </a:t>
              </a:r>
              <a:r>
                <a:rPr lang="en-US" sz="1000" b="1" dirty="0">
                  <a:solidFill>
                    <a:srgbClr val="800000"/>
                  </a:solidFill>
                </a:rPr>
                <a:t>PAC </a:t>
              </a:r>
              <a:r>
                <a:rPr lang="en-US" sz="1000" b="1" dirty="0" smtClean="0">
                  <a:solidFill>
                    <a:srgbClr val="800000"/>
                  </a:solidFill>
                </a:rPr>
                <a:t>days at 1 </a:t>
              </a:r>
              <a:r>
                <a:rPr lang="en-US" sz="1000" b="1" dirty="0" err="1" smtClean="0">
                  <a:solidFill>
                    <a:srgbClr val="800000"/>
                  </a:solidFill>
                </a:rPr>
                <a:t>GeV</a:t>
              </a:r>
              <a:endParaRPr lang="en-US" sz="1000" b="1" dirty="0">
                <a:solidFill>
                  <a:srgbClr val="800000"/>
                </a:solidFill>
              </a:endParaRPr>
            </a:p>
          </p:txBody>
        </p:sp>
      </p:grpSp>
      <p:sp>
        <p:nvSpPr>
          <p:cNvPr id="10" name="TextBox 9"/>
          <p:cNvSpPr txBox="1"/>
          <p:nvPr/>
        </p:nvSpPr>
        <p:spPr>
          <a:xfrm>
            <a:off x="7758803" y="2845467"/>
            <a:ext cx="737702" cy="369332"/>
          </a:xfrm>
          <a:prstGeom prst="rect">
            <a:avLst/>
          </a:prstGeom>
          <a:noFill/>
          <a:ln>
            <a:solidFill>
              <a:srgbClr val="FF0000"/>
            </a:solidFill>
          </a:ln>
        </p:spPr>
        <p:txBody>
          <a:bodyPr wrap="none" rtlCol="0">
            <a:spAutoFit/>
          </a:bodyPr>
          <a:lstStyle/>
          <a:p>
            <a:r>
              <a:rPr lang="en-US" dirty="0" smtClean="0">
                <a:solidFill>
                  <a:srgbClr val="FF0000"/>
                </a:solidFill>
              </a:rPr>
              <a:t>Bump</a:t>
            </a:r>
            <a:endParaRPr lang="en-US" dirty="0">
              <a:solidFill>
                <a:srgbClr val="FF0000"/>
              </a:solidFill>
            </a:endParaRPr>
          </a:p>
        </p:txBody>
      </p:sp>
      <p:sp>
        <p:nvSpPr>
          <p:cNvPr id="11" name="TextBox 10"/>
          <p:cNvSpPr txBox="1"/>
          <p:nvPr/>
        </p:nvSpPr>
        <p:spPr>
          <a:xfrm>
            <a:off x="7763527" y="3489996"/>
            <a:ext cx="785984" cy="369332"/>
          </a:xfrm>
          <a:prstGeom prst="rect">
            <a:avLst/>
          </a:prstGeom>
          <a:noFill/>
          <a:ln>
            <a:solidFill>
              <a:srgbClr val="FF0000"/>
            </a:solidFill>
          </a:ln>
        </p:spPr>
        <p:txBody>
          <a:bodyPr wrap="none" rtlCol="0">
            <a:spAutoFit/>
          </a:bodyPr>
          <a:lstStyle/>
          <a:p>
            <a:r>
              <a:rPr lang="en-US" dirty="0" smtClean="0">
                <a:solidFill>
                  <a:srgbClr val="FF0000"/>
                </a:solidFill>
              </a:rPr>
              <a:t>Vertex</a:t>
            </a:r>
            <a:endParaRPr lang="en-US" dirty="0">
              <a:solidFill>
                <a:srgbClr val="FF0000"/>
              </a:solidFill>
            </a:endParaRPr>
          </a:p>
        </p:txBody>
      </p:sp>
      <p:sp>
        <p:nvSpPr>
          <p:cNvPr id="12" name="TextBox 11"/>
          <p:cNvSpPr txBox="1"/>
          <p:nvPr/>
        </p:nvSpPr>
        <p:spPr>
          <a:xfrm>
            <a:off x="7616206" y="4261588"/>
            <a:ext cx="1159548" cy="646331"/>
          </a:xfrm>
          <a:prstGeom prst="rect">
            <a:avLst/>
          </a:prstGeom>
          <a:noFill/>
          <a:ln>
            <a:solidFill>
              <a:srgbClr val="CCCC00"/>
            </a:solidFill>
          </a:ln>
        </p:spPr>
        <p:txBody>
          <a:bodyPr wrap="none" rtlCol="0">
            <a:spAutoFit/>
          </a:bodyPr>
          <a:lstStyle/>
          <a:p>
            <a:r>
              <a:rPr lang="en-US" sz="1200" dirty="0" smtClean="0"/>
              <a:t>1 week 1.1 GeV</a:t>
            </a:r>
            <a:br>
              <a:rPr lang="en-US" sz="1200" dirty="0" smtClean="0"/>
            </a:br>
            <a:r>
              <a:rPr lang="en-US" sz="1200" dirty="0" smtClean="0"/>
              <a:t>1 week 2.2 GeV</a:t>
            </a:r>
            <a:br>
              <a:rPr lang="en-US" sz="1200" dirty="0" smtClean="0"/>
            </a:br>
            <a:r>
              <a:rPr lang="en-US" sz="1200" dirty="0" smtClean="0"/>
              <a:t>2 week 4.4 GeV</a:t>
            </a:r>
            <a:endParaRPr lang="en-US" sz="1200" dirty="0"/>
          </a:p>
        </p:txBody>
      </p:sp>
      <p:cxnSp>
        <p:nvCxnSpPr>
          <p:cNvPr id="14" name="Straight Arrow Connector 13"/>
          <p:cNvCxnSpPr/>
          <p:nvPr/>
        </p:nvCxnSpPr>
        <p:spPr>
          <a:xfrm flipH="1" flipV="1">
            <a:off x="7482115" y="2920940"/>
            <a:ext cx="276688" cy="109193"/>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7482115" y="3674662"/>
            <a:ext cx="276688" cy="66410"/>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heavy_photon_logo.gi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3886" y="-2675"/>
            <a:ext cx="1034072" cy="704088"/>
          </a:xfrm>
          <a:prstGeom prst="rect">
            <a:avLst/>
          </a:prstGeom>
        </p:spPr>
      </p:pic>
    </p:spTree>
    <p:extLst>
      <p:ext uri="{BB962C8B-B14F-4D97-AF65-F5344CB8AC3E}">
        <p14:creationId xmlns:p14="http://schemas.microsoft.com/office/powerpoint/2010/main" val="34670807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64545"/>
            <a:ext cx="4200122" cy="2922969"/>
          </a:xfrm>
          <a:prstGeom prst="rect">
            <a:avLst/>
          </a:prstGeom>
        </p:spPr>
      </p:pic>
      <p:sp>
        <p:nvSpPr>
          <p:cNvPr id="2050" name="Text Box 4"/>
          <p:cNvSpPr txBox="1">
            <a:spLocks noChangeArrowheads="1"/>
          </p:cNvSpPr>
          <p:nvPr/>
        </p:nvSpPr>
        <p:spPr bwMode="auto">
          <a:xfrm>
            <a:off x="0" y="1524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dirty="0" smtClean="0"/>
              <a:t> E12-06-114 DVCS/Hall A experiment at 11 GeV</a:t>
            </a:r>
            <a:endParaRPr lang="en-US" sz="2800" dirty="0"/>
          </a:p>
        </p:txBody>
      </p:sp>
      <p:sp>
        <p:nvSpPr>
          <p:cNvPr id="2051" name="Line 5"/>
          <p:cNvSpPr>
            <a:spLocks noChangeShapeType="1"/>
          </p:cNvSpPr>
          <p:nvPr/>
        </p:nvSpPr>
        <p:spPr bwMode="auto">
          <a:xfrm>
            <a:off x="286072" y="761999"/>
            <a:ext cx="853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1" name="AutoShape 19" descr="https://mail.google.com/mail/?attid=0.1&amp;disp=emb&amp;view=att&amp;th=1304ad1a3e24c20a"/>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2" name="AutoShape 21" descr="https://mail.google.com/mail/?attid=0.1&amp;disp=emb&amp;view=att&amp;th=1304ad1a3e24c20a"/>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63" name="AutoShape 23" descr="https://mail.google.com/mail/?attid=0.1&amp;disp=emb&amp;view=att&amp;th=1304ad1a3e24c20a"/>
          <p:cNvSpPr>
            <a:spLocks noChangeAspect="1" noChangeArrowheads="1"/>
          </p:cNvSpPr>
          <p:nvPr/>
        </p:nvSpPr>
        <p:spPr bwMode="auto">
          <a:xfrm>
            <a:off x="368300" y="168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 name="Picture 2" descr="C:\Users\munoz\Downloads\c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05200"/>
            <a:ext cx="4384104" cy="29731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7704" y="1589311"/>
            <a:ext cx="2376264" cy="615553"/>
          </a:xfrm>
          <a:prstGeom prst="rect">
            <a:avLst/>
          </a:prstGeom>
          <a:noFill/>
        </p:spPr>
        <p:txBody>
          <a:bodyPr wrap="square" rtlCol="0">
            <a:spAutoFit/>
          </a:bodyPr>
          <a:lstStyle/>
          <a:p>
            <a:pPr algn="ctr"/>
            <a:r>
              <a:rPr lang="en-US" sz="1700" dirty="0" smtClean="0">
                <a:solidFill>
                  <a:srgbClr val="199E12"/>
                </a:solidFill>
                <a:latin typeface="Symbol" panose="05050102010706020507" pitchFamily="18" charset="2"/>
                <a:cs typeface="Symap" panose="00000400000000000000" pitchFamily="2" charset="0"/>
              </a:rPr>
              <a:t>p</a:t>
            </a:r>
            <a:r>
              <a:rPr lang="en-US" sz="1700" baseline="30000" dirty="0" smtClean="0">
                <a:solidFill>
                  <a:srgbClr val="199E12"/>
                </a:solidFill>
                <a:latin typeface="Comic Sans MS" panose="030F0702030302020204" pitchFamily="66" charset="0"/>
              </a:rPr>
              <a:t>0</a:t>
            </a:r>
            <a:r>
              <a:rPr lang="en-US" sz="1700" dirty="0" smtClean="0">
                <a:solidFill>
                  <a:srgbClr val="199E12"/>
                </a:solidFill>
                <a:latin typeface="Comic Sans MS" panose="030F0702030302020204" pitchFamily="66" charset="0"/>
              </a:rPr>
              <a:t> ’s reconstructed in DVCS calorimeter </a:t>
            </a:r>
            <a:endParaRPr lang="en-US" sz="1700" dirty="0">
              <a:solidFill>
                <a:srgbClr val="199E12"/>
              </a:solidFill>
              <a:latin typeface="Comic Sans MS" panose="030F0702030302020204" pitchFamily="66" charset="0"/>
            </a:endParaRPr>
          </a:p>
        </p:txBody>
      </p:sp>
      <p:sp>
        <p:nvSpPr>
          <p:cNvPr id="46" name="TextBox 45"/>
          <p:cNvSpPr txBox="1"/>
          <p:nvPr/>
        </p:nvSpPr>
        <p:spPr>
          <a:xfrm>
            <a:off x="5181600" y="3887514"/>
            <a:ext cx="2736304" cy="646331"/>
          </a:xfrm>
          <a:prstGeom prst="rect">
            <a:avLst/>
          </a:prstGeom>
          <a:noFill/>
        </p:spPr>
        <p:txBody>
          <a:bodyPr wrap="square" rtlCol="0">
            <a:spAutoFit/>
          </a:bodyPr>
          <a:lstStyle/>
          <a:p>
            <a:pPr algn="ctr"/>
            <a:r>
              <a:rPr lang="en-US" dirty="0" smtClean="0">
                <a:solidFill>
                  <a:srgbClr val="199E12"/>
                </a:solidFill>
                <a:latin typeface="Comic Sans MS" panose="030F0702030302020204" pitchFamily="66" charset="0"/>
              </a:rPr>
              <a:t>DVCS events </a:t>
            </a:r>
          </a:p>
          <a:p>
            <a:pPr algn="ctr"/>
            <a:r>
              <a:rPr lang="en-US" dirty="0" smtClean="0">
                <a:solidFill>
                  <a:srgbClr val="199E12"/>
                </a:solidFill>
                <a:latin typeface="Comic Sans MS" panose="030F0702030302020204" pitchFamily="66" charset="0"/>
              </a:rPr>
              <a:t>(1.5 h of </a:t>
            </a:r>
            <a:r>
              <a:rPr lang="en-US" dirty="0" err="1" smtClean="0">
                <a:solidFill>
                  <a:srgbClr val="199E12"/>
                </a:solidFill>
                <a:latin typeface="Comic Sans MS" panose="030F0702030302020204" pitchFamily="66" charset="0"/>
              </a:rPr>
              <a:t>beamtime</a:t>
            </a:r>
            <a:r>
              <a:rPr lang="en-US" dirty="0" smtClean="0">
                <a:solidFill>
                  <a:srgbClr val="199E12"/>
                </a:solidFill>
                <a:latin typeface="Comic Sans MS" panose="030F0702030302020204" pitchFamily="66" charset="0"/>
              </a:rPr>
              <a:t>)</a:t>
            </a:r>
            <a:endParaRPr lang="en-US" dirty="0">
              <a:solidFill>
                <a:srgbClr val="199E12"/>
              </a:solidFill>
              <a:latin typeface="Comic Sans MS" panose="030F0702030302020204" pitchFamily="66" charset="0"/>
            </a:endParaRPr>
          </a:p>
        </p:txBody>
      </p:sp>
      <p:sp>
        <p:nvSpPr>
          <p:cNvPr id="51" name="TextBox 50"/>
          <p:cNvSpPr txBox="1"/>
          <p:nvPr/>
        </p:nvSpPr>
        <p:spPr>
          <a:xfrm>
            <a:off x="179512" y="3962400"/>
            <a:ext cx="4176464" cy="2154436"/>
          </a:xfrm>
          <a:prstGeom prst="rect">
            <a:avLst/>
          </a:prstGeom>
          <a:noFill/>
          <a:ln w="22225">
            <a:solidFill>
              <a:srgbClr val="C00000"/>
            </a:solidFill>
          </a:ln>
        </p:spPr>
        <p:txBody>
          <a:bodyPr wrap="square" rtlCol="0">
            <a:spAutoFit/>
          </a:bodyPr>
          <a:lstStyle/>
          <a:p>
            <a:r>
              <a:rPr lang="en-US" dirty="0" smtClean="0">
                <a:solidFill>
                  <a:srgbClr val="C00000"/>
                </a:solidFill>
              </a:rPr>
              <a:t>100 PAC days approved:</a:t>
            </a:r>
          </a:p>
          <a:p>
            <a:endParaRPr lang="en-US" sz="600" dirty="0" smtClean="0">
              <a:solidFill>
                <a:srgbClr val="C00000"/>
              </a:solidFill>
            </a:endParaRPr>
          </a:p>
          <a:p>
            <a:pPr marL="285750" indent="-285750">
              <a:buFont typeface="Wingdings" panose="05000000000000000000" pitchFamily="2" charset="2"/>
              <a:buChar char="Ø"/>
            </a:pPr>
            <a:r>
              <a:rPr lang="en-US" b="1" dirty="0" smtClean="0"/>
              <a:t>High </a:t>
            </a:r>
            <a:r>
              <a:rPr lang="en-US" b="1" dirty="0"/>
              <a:t>impact experiment for nucleon 3D imaging </a:t>
            </a:r>
            <a:r>
              <a:rPr lang="en-US" b="1" dirty="0" smtClean="0"/>
              <a:t>program</a:t>
            </a:r>
            <a:endParaRPr lang="en-US" dirty="0"/>
          </a:p>
          <a:p>
            <a:pPr marL="285750" indent="-285750">
              <a:buFont typeface="Wingdings" panose="05000000000000000000" pitchFamily="2" charset="2"/>
              <a:buChar char="Ø"/>
            </a:pPr>
            <a:r>
              <a:rPr lang="en-US" dirty="0"/>
              <a:t>High precision </a:t>
            </a:r>
            <a:r>
              <a:rPr lang="en-US" dirty="0" smtClean="0"/>
              <a:t>scaling tests of </a:t>
            </a:r>
            <a:r>
              <a:rPr lang="en-US" dirty="0"/>
              <a:t>the DVCS cross section at constant </a:t>
            </a:r>
            <a:r>
              <a:rPr lang="en-US" dirty="0" err="1"/>
              <a:t>x</a:t>
            </a:r>
            <a:r>
              <a:rPr lang="en-US" baseline="-25000" dirty="0" err="1"/>
              <a:t>B</a:t>
            </a:r>
            <a:r>
              <a:rPr lang="en-US" dirty="0"/>
              <a:t> </a:t>
            </a:r>
          </a:p>
          <a:p>
            <a:pPr marL="285750" indent="-285750">
              <a:buFont typeface="Wingdings" panose="05000000000000000000" pitchFamily="2" charset="2"/>
              <a:buChar char="Ø"/>
            </a:pPr>
            <a:r>
              <a:rPr lang="en-US" dirty="0"/>
              <a:t>CEBAF12 will allow to explore for the first time the high </a:t>
            </a:r>
            <a:r>
              <a:rPr lang="en-US" dirty="0" err="1"/>
              <a:t>x</a:t>
            </a:r>
            <a:r>
              <a:rPr lang="en-US" baseline="-25000" dirty="0" err="1"/>
              <a:t>B</a:t>
            </a:r>
            <a:r>
              <a:rPr lang="en-US" dirty="0"/>
              <a:t> region</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8592" y="1196752"/>
            <a:ext cx="3491880" cy="2377241"/>
          </a:xfrm>
          <a:prstGeom prst="rect">
            <a:avLst/>
          </a:prstGeom>
        </p:spPr>
      </p:pic>
      <p:sp>
        <p:nvSpPr>
          <p:cNvPr id="15" name="TextBox 14"/>
          <p:cNvSpPr txBox="1"/>
          <p:nvPr/>
        </p:nvSpPr>
        <p:spPr>
          <a:xfrm>
            <a:off x="5669868" y="807095"/>
            <a:ext cx="2790564" cy="461665"/>
          </a:xfrm>
          <a:prstGeom prst="rect">
            <a:avLst/>
          </a:prstGeom>
          <a:noFill/>
        </p:spPr>
        <p:txBody>
          <a:bodyPr wrap="square" rtlCol="0">
            <a:spAutoFit/>
          </a:bodyPr>
          <a:lstStyle/>
          <a:p>
            <a:pPr algn="ctr"/>
            <a:r>
              <a:rPr lang="en-US" sz="1200" dirty="0" smtClean="0">
                <a:solidFill>
                  <a:srgbClr val="199E12"/>
                </a:solidFill>
                <a:latin typeface="Comic Sans MS" panose="030F0702030302020204" pitchFamily="66" charset="0"/>
              </a:rPr>
              <a:t>Excellent coincident time resolution:</a:t>
            </a:r>
          </a:p>
          <a:p>
            <a:pPr algn="ctr"/>
            <a:r>
              <a:rPr lang="en-US" sz="1200" dirty="0" smtClean="0">
                <a:solidFill>
                  <a:srgbClr val="199E12"/>
                </a:solidFill>
                <a:latin typeface="Comic Sans MS" panose="030F0702030302020204" pitchFamily="66" charset="0"/>
              </a:rPr>
              <a:t>250 MHz beam structure</a:t>
            </a:r>
            <a:endParaRPr lang="en-US" sz="1200" dirty="0">
              <a:solidFill>
                <a:srgbClr val="199E12"/>
              </a:solidFill>
              <a:latin typeface="Comic Sans MS" panose="030F0702030302020204" pitchFamily="66" charset="0"/>
            </a:endParaRPr>
          </a:p>
        </p:txBody>
      </p:sp>
      <p:sp>
        <p:nvSpPr>
          <p:cNvPr id="3" name="TextBox 2"/>
          <p:cNvSpPr txBox="1"/>
          <p:nvPr/>
        </p:nvSpPr>
        <p:spPr>
          <a:xfrm>
            <a:off x="179512" y="6145383"/>
            <a:ext cx="4292476" cy="369332"/>
          </a:xfrm>
          <a:prstGeom prst="rect">
            <a:avLst/>
          </a:prstGeom>
          <a:noFill/>
        </p:spPr>
        <p:txBody>
          <a:bodyPr wrap="square" rtlCol="0">
            <a:spAutoFit/>
          </a:bodyPr>
          <a:lstStyle/>
          <a:p>
            <a:r>
              <a:rPr lang="en-US" dirty="0" smtClean="0">
                <a:solidFill>
                  <a:srgbClr val="C00000"/>
                </a:solidFill>
              </a:rPr>
              <a:t>16% of experiment completed in 2014-2016</a:t>
            </a:r>
            <a:endParaRPr lang="en-US" dirty="0">
              <a:solidFill>
                <a:srgbClr val="C00000"/>
              </a:solidFill>
            </a:endParaRPr>
          </a:p>
        </p:txBody>
      </p:sp>
    </p:spTree>
    <p:extLst>
      <p:ext uri="{BB962C8B-B14F-4D97-AF65-F5344CB8AC3E}">
        <p14:creationId xmlns:p14="http://schemas.microsoft.com/office/powerpoint/2010/main" val="1808641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PRad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9144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4267200"/>
            <a:ext cx="4760912" cy="203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599" y="924973"/>
            <a:ext cx="4722768" cy="2893100"/>
          </a:xfrm>
          <a:prstGeom prst="rect">
            <a:avLst/>
          </a:prstGeom>
          <a:noFill/>
        </p:spPr>
        <p:txBody>
          <a:bodyPr wrap="none" rtlCol="0">
            <a:spAutoFit/>
          </a:bodyPr>
          <a:lstStyle/>
          <a:p>
            <a:r>
              <a:rPr lang="en-US" sz="1400" b="1" dirty="0"/>
              <a:t>Experimental goals:</a:t>
            </a:r>
          </a:p>
          <a:p>
            <a:pPr marL="285750" indent="-285750">
              <a:buFont typeface="Arial" panose="020B0604020202020204" pitchFamily="34" charset="0"/>
              <a:buChar char="•"/>
            </a:pPr>
            <a:r>
              <a:rPr lang="en-US" sz="1400" dirty="0" smtClean="0"/>
              <a:t>reach </a:t>
            </a:r>
            <a:r>
              <a:rPr lang="en-US" sz="1400" dirty="0"/>
              <a:t>very low Q2 range (~ 10 times less</a:t>
            </a:r>
          </a:p>
          <a:p>
            <a:r>
              <a:rPr lang="en-US" sz="1400" dirty="0"/>
              <a:t>than the Mainz experiment)</a:t>
            </a:r>
          </a:p>
          <a:p>
            <a:pPr marL="285750" indent="-285750">
              <a:buFont typeface="Arial" panose="020B0604020202020204" pitchFamily="34" charset="0"/>
              <a:buChar char="•"/>
            </a:pPr>
            <a:r>
              <a:rPr lang="en-US" sz="1400" dirty="0" smtClean="0"/>
              <a:t>reach </a:t>
            </a:r>
            <a:r>
              <a:rPr lang="en-US" sz="1400" dirty="0"/>
              <a:t>sub-percent precision in </a:t>
            </a:r>
            <a:r>
              <a:rPr lang="en-US" sz="1400" dirty="0" err="1"/>
              <a:t>rp</a:t>
            </a:r>
            <a:r>
              <a:rPr lang="en-US" sz="1400" dirty="0"/>
              <a:t> </a:t>
            </a:r>
            <a:r>
              <a:rPr lang="en-US" sz="1400" dirty="0" smtClean="0"/>
              <a:t>extraction</a:t>
            </a:r>
          </a:p>
          <a:p>
            <a:r>
              <a:rPr lang="en-US" sz="1400" b="1" dirty="0" smtClean="0"/>
              <a:t>Suggested </a:t>
            </a:r>
            <a:r>
              <a:rPr lang="en-US" sz="1400" b="1" dirty="0"/>
              <a:t>solutions:</a:t>
            </a:r>
          </a:p>
          <a:p>
            <a:r>
              <a:rPr lang="en-US" sz="1400" dirty="0"/>
              <a:t>1) Non-magnetic-spectrometer method:</a:t>
            </a:r>
          </a:p>
          <a:p>
            <a:r>
              <a:rPr lang="en-US" sz="1400" dirty="0"/>
              <a:t>use high resolution high acceptance calorimeter</a:t>
            </a:r>
          </a:p>
          <a:p>
            <a:r>
              <a:rPr lang="en-US" sz="1400" dirty="0"/>
              <a:t>and high position resolution GEM detector</a:t>
            </a:r>
          </a:p>
          <a:p>
            <a:r>
              <a:rPr lang="en-US" sz="1400" dirty="0" smtClean="0"/>
              <a:t>2</a:t>
            </a:r>
            <a:r>
              <a:rPr lang="en-US" sz="1400" dirty="0"/>
              <a:t>) Simultaneous detection of </a:t>
            </a:r>
            <a:r>
              <a:rPr lang="en-US" sz="1400" i="1" dirty="0" err="1"/>
              <a:t>ee</a:t>
            </a:r>
            <a:r>
              <a:rPr lang="en-US" sz="1400" i="1" dirty="0"/>
              <a:t> → </a:t>
            </a:r>
            <a:r>
              <a:rPr lang="en-US" sz="1400" i="1" dirty="0" err="1"/>
              <a:t>ee</a:t>
            </a:r>
            <a:r>
              <a:rPr lang="en-US" sz="1400" i="1" dirty="0"/>
              <a:t> </a:t>
            </a:r>
            <a:r>
              <a:rPr lang="en-US" sz="1400" dirty="0"/>
              <a:t>Moller scattering</a:t>
            </a:r>
          </a:p>
          <a:p>
            <a:r>
              <a:rPr lang="en-US" sz="1400" dirty="0"/>
              <a:t>	</a:t>
            </a:r>
            <a:r>
              <a:rPr lang="en-US" sz="1400" dirty="0" smtClean="0"/>
              <a:t>(</a:t>
            </a:r>
            <a:r>
              <a:rPr lang="en-US" sz="1400" dirty="0"/>
              <a:t>best known control of systematics)</a:t>
            </a:r>
          </a:p>
          <a:p>
            <a:r>
              <a:rPr lang="en-US" sz="1400" dirty="0"/>
              <a:t>3) Use high density windowless H2 gas flow target:</a:t>
            </a:r>
          </a:p>
          <a:p>
            <a:r>
              <a:rPr lang="en-US" sz="1400" dirty="0"/>
              <a:t>	</a:t>
            </a:r>
            <a:r>
              <a:rPr lang="en-US" sz="1400" dirty="0" smtClean="0"/>
              <a:t>minimize </a:t>
            </a:r>
            <a:r>
              <a:rPr lang="en-US" sz="1400" dirty="0"/>
              <a:t>experimental </a:t>
            </a:r>
            <a:r>
              <a:rPr lang="en-US" sz="1400" dirty="0" smtClean="0"/>
              <a:t>background</a:t>
            </a:r>
          </a:p>
          <a:p>
            <a:r>
              <a:rPr lang="en-US" sz="1400" b="1" dirty="0"/>
              <a:t>Two beam energies</a:t>
            </a:r>
            <a:r>
              <a:rPr lang="en-US" sz="1400" dirty="0"/>
              <a:t>: </a:t>
            </a:r>
            <a:r>
              <a:rPr lang="en-US" sz="1400" dirty="0" smtClean="0"/>
              <a:t>1.1, </a:t>
            </a:r>
            <a:r>
              <a:rPr lang="en-US" sz="1400" dirty="0"/>
              <a:t>2.2 </a:t>
            </a:r>
            <a:r>
              <a:rPr lang="en-US" sz="1400" dirty="0" smtClean="0"/>
              <a:t>GeV; </a:t>
            </a:r>
            <a:r>
              <a:rPr lang="en-US" sz="1400" dirty="0"/>
              <a:t>Q</a:t>
            </a:r>
            <a:r>
              <a:rPr lang="en-US" sz="1400" baseline="30000" dirty="0"/>
              <a:t>2</a:t>
            </a:r>
            <a:r>
              <a:rPr lang="en-US" sz="1400" dirty="0"/>
              <a:t> =</a:t>
            </a:r>
            <a:r>
              <a:rPr lang="en-US" sz="1400" dirty="0" smtClean="0"/>
              <a:t> </a:t>
            </a:r>
            <a:r>
              <a:rPr lang="en-US" sz="1400" dirty="0"/>
              <a:t>(2x10</a:t>
            </a:r>
            <a:r>
              <a:rPr lang="en-US" sz="1400" baseline="30000" dirty="0"/>
              <a:t>-4</a:t>
            </a:r>
            <a:r>
              <a:rPr lang="en-US" sz="1400" dirty="0"/>
              <a:t> – 1x10</a:t>
            </a:r>
            <a:r>
              <a:rPr lang="en-US" sz="1400" baseline="30000" dirty="0"/>
              <a:t>-1</a:t>
            </a:r>
            <a:r>
              <a:rPr lang="en-US" sz="1400" dirty="0"/>
              <a:t> ) </a:t>
            </a:r>
            <a:r>
              <a:rPr lang="en-US" sz="1400" dirty="0" smtClean="0"/>
              <a:t>GeV</a:t>
            </a:r>
            <a:r>
              <a:rPr lang="en-US" sz="1400" baseline="30000" dirty="0" smtClean="0"/>
              <a:t>2</a:t>
            </a:r>
            <a:endParaRPr lang="en-US" sz="1400" baseline="30000" dirty="0"/>
          </a:p>
        </p:txBody>
      </p:sp>
      <p:sp>
        <p:nvSpPr>
          <p:cNvPr id="4" name="TextBox 3"/>
          <p:cNvSpPr txBox="1"/>
          <p:nvPr/>
        </p:nvSpPr>
        <p:spPr>
          <a:xfrm rot="19824668">
            <a:off x="7329652" y="2046408"/>
            <a:ext cx="1287597" cy="369332"/>
          </a:xfrm>
          <a:prstGeom prst="rect">
            <a:avLst/>
          </a:prstGeom>
          <a:noFill/>
        </p:spPr>
        <p:txBody>
          <a:bodyPr wrap="none" rtlCol="0">
            <a:spAutoFit/>
          </a:bodyPr>
          <a:lstStyle/>
          <a:p>
            <a:r>
              <a:rPr lang="en-US" b="1" dirty="0" smtClean="0">
                <a:solidFill>
                  <a:srgbClr val="C00000"/>
                </a:solidFill>
              </a:rPr>
              <a:t>Preliminary</a:t>
            </a:r>
            <a:endParaRPr lang="en-US" b="1" dirty="0">
              <a:solidFill>
                <a:srgbClr val="C00000"/>
              </a:solidFill>
            </a:endParaRPr>
          </a:p>
        </p:txBody>
      </p:sp>
      <p:sp>
        <p:nvSpPr>
          <p:cNvPr id="6" name="TextBox 5"/>
          <p:cNvSpPr txBox="1"/>
          <p:nvPr/>
        </p:nvSpPr>
        <p:spPr>
          <a:xfrm>
            <a:off x="7620000" y="1295400"/>
            <a:ext cx="558166" cy="523220"/>
          </a:xfrm>
          <a:prstGeom prst="rect">
            <a:avLst/>
          </a:prstGeom>
          <a:noFill/>
        </p:spPr>
        <p:txBody>
          <a:bodyPr wrap="none" rtlCol="0">
            <a:spAutoFit/>
          </a:bodyPr>
          <a:lstStyle/>
          <a:p>
            <a:r>
              <a:rPr lang="en-US" sz="2800" b="1" dirty="0" smtClean="0">
                <a:solidFill>
                  <a:srgbClr val="002060"/>
                </a:solidFill>
              </a:rPr>
              <a:t>ep</a:t>
            </a:r>
            <a:endParaRPr lang="en-US" sz="2800" b="1" dirty="0">
              <a:solidFill>
                <a:srgbClr val="002060"/>
              </a:solidFill>
            </a:endParaRPr>
          </a:p>
        </p:txBody>
      </p:sp>
      <p:sp>
        <p:nvSpPr>
          <p:cNvPr id="11" name="TextBox 10"/>
          <p:cNvSpPr txBox="1"/>
          <p:nvPr/>
        </p:nvSpPr>
        <p:spPr>
          <a:xfrm>
            <a:off x="7032310" y="2667000"/>
            <a:ext cx="657552" cy="523220"/>
          </a:xfrm>
          <a:prstGeom prst="rect">
            <a:avLst/>
          </a:prstGeom>
          <a:noFill/>
        </p:spPr>
        <p:txBody>
          <a:bodyPr wrap="none" rtlCol="0">
            <a:spAutoFit/>
          </a:bodyPr>
          <a:lstStyle/>
          <a:p>
            <a:r>
              <a:rPr lang="en-US" sz="2800" b="1" dirty="0" smtClean="0">
                <a:solidFill>
                  <a:srgbClr val="002060"/>
                </a:solidFill>
              </a:rPr>
              <a:t>e-e</a:t>
            </a:r>
            <a:endParaRPr lang="en-US" sz="2800" b="1" dirty="0">
              <a:solidFill>
                <a:srgbClr val="002060"/>
              </a:solidFill>
            </a:endParaRPr>
          </a:p>
        </p:txBody>
      </p:sp>
      <p:pic>
        <p:nvPicPr>
          <p:cNvPr id="12" name="Picture 11"/>
          <p:cNvPicPr>
            <a:picLocks noChangeAspect="1"/>
          </p:cNvPicPr>
          <p:nvPr/>
        </p:nvPicPr>
        <p:blipFill>
          <a:blip r:embed="rId4"/>
          <a:stretch>
            <a:fillRect/>
          </a:stretch>
        </p:blipFill>
        <p:spPr>
          <a:xfrm>
            <a:off x="5486400" y="3818072"/>
            <a:ext cx="3364045" cy="2490687"/>
          </a:xfrm>
          <a:prstGeom prst="rect">
            <a:avLst/>
          </a:prstGeom>
        </p:spPr>
      </p:pic>
    </p:spTree>
    <p:extLst>
      <p:ext uri="{BB962C8B-B14F-4D97-AF65-F5344CB8AC3E}">
        <p14:creationId xmlns:p14="http://schemas.microsoft.com/office/powerpoint/2010/main" val="1452415279"/>
      </p:ext>
    </p:extLst>
  </p:cSld>
  <p:clrMapOvr>
    <a:masterClrMapping/>
  </p:clrMapOvr>
</p:sld>
</file>

<file path=ppt/theme/theme1.xml><?xml version="1.0" encoding="utf-8"?>
<a:theme xmlns:a="http://schemas.openxmlformats.org/drawingml/2006/main" name="1_JLabPowerpointMa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33216</TotalTime>
  <Words>2055</Words>
  <Application>Microsoft Office PowerPoint</Application>
  <PresentationFormat>On-screen Show (4:3)</PresentationFormat>
  <Paragraphs>500</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1_JLabPowerpointMain</vt:lpstr>
      <vt:lpstr>PowerPoint Presentation</vt:lpstr>
      <vt:lpstr>Outline</vt:lpstr>
      <vt:lpstr>Polarized Positrons for Research</vt:lpstr>
      <vt:lpstr>New Results from GlueX</vt:lpstr>
      <vt:lpstr>More New Results from GlueX</vt:lpstr>
      <vt:lpstr>Heavy Photon Search</vt:lpstr>
      <vt:lpstr>Search Underway. Results Soon!</vt:lpstr>
      <vt:lpstr>PowerPoint Presentation</vt:lpstr>
      <vt:lpstr>PRad</vt:lpstr>
      <vt:lpstr>Personnel News</vt:lpstr>
      <vt:lpstr>PowerPoint Presentation</vt:lpstr>
      <vt:lpstr>PowerPoint Presentation</vt:lpstr>
      <vt:lpstr>PowerPoint Presentation</vt:lpstr>
      <vt:lpstr>Super Bigbite Spectrometer (SBS)</vt:lpstr>
      <vt:lpstr>Super Bigbite Spectrometer (SBS)</vt:lpstr>
      <vt:lpstr>Enhancements beyond 12-GeV Upgrade</vt:lpstr>
      <vt:lpstr>Future Projects</vt:lpstr>
      <vt:lpstr>PowerPoint Presentation</vt:lpstr>
      <vt:lpstr>12 GeV Approved Experiments by PAC Days</vt:lpstr>
      <vt:lpstr>PAC44</vt:lpstr>
      <vt:lpstr>Jeopardy</vt:lpstr>
      <vt:lpstr>Budget: FY16; FY17 Discussion</vt:lpstr>
      <vt:lpstr>JLab Operations Budget</vt:lpstr>
      <vt:lpstr>PowerPoint Presentation</vt:lpstr>
      <vt:lpstr>EIC Developments</vt:lpstr>
      <vt:lpstr>Summary and Outlook</vt:lpstr>
    </vt:vector>
  </TitlesOfParts>
  <Company>Jefferson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McKeown</dc:creator>
  <cp:lastModifiedBy>Robert McKeown</cp:lastModifiedBy>
  <cp:revision>51</cp:revision>
  <dcterms:created xsi:type="dcterms:W3CDTF">2015-04-10T12:26:13Z</dcterms:created>
  <dcterms:modified xsi:type="dcterms:W3CDTF">2016-06-22T21:57:54Z</dcterms:modified>
</cp:coreProperties>
</file>