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21"/>
  </p:notesMasterIdLst>
  <p:sldIdLst>
    <p:sldId id="256" r:id="rId2"/>
    <p:sldId id="406" r:id="rId3"/>
    <p:sldId id="407" r:id="rId4"/>
    <p:sldId id="380" r:id="rId5"/>
    <p:sldId id="400" r:id="rId6"/>
    <p:sldId id="402" r:id="rId7"/>
    <p:sldId id="381" r:id="rId8"/>
    <p:sldId id="404" r:id="rId9"/>
    <p:sldId id="405" r:id="rId10"/>
    <p:sldId id="401" r:id="rId11"/>
    <p:sldId id="408" r:id="rId12"/>
    <p:sldId id="409" r:id="rId13"/>
    <p:sldId id="383" r:id="rId14"/>
    <p:sldId id="293" r:id="rId15"/>
    <p:sldId id="403" r:id="rId16"/>
    <p:sldId id="398" r:id="rId17"/>
    <p:sldId id="382" r:id="rId18"/>
    <p:sldId id="370" r:id="rId19"/>
    <p:sldId id="397" r:id="rId20"/>
  </p:sldIdLst>
  <p:sldSz cx="9144000" cy="6858000" type="screen4x3"/>
  <p:notesSz cx="7315200" cy="9601200"/>
  <p:embeddedFontLst>
    <p:embeddedFont>
      <p:font typeface="Times" pitchFamily="18" charset="0"/>
      <p:regular r:id="rId22"/>
      <p:bold r:id="rId23"/>
      <p:italic r:id="rId24"/>
      <p:boldItalic r:id="rId25"/>
    </p:embeddedFont>
    <p:embeddedFont>
      <p:font typeface="Calibri" pitchFamily="34" charset="0"/>
      <p:regular r:id="rId26"/>
      <p:bold r:id="rId27"/>
      <p:italic r:id="rId28"/>
      <p:boldItalic r:id="rId29"/>
    </p:embeddedFont>
  </p:embeddedFontLst>
  <p:defaultTextStyle>
    <a:defPPr>
      <a:defRPr lang="en-US"/>
    </a:defPPr>
    <a:lvl1pPr algn="l" rtl="0" eaLnBrk="0" fontAlgn="base" hangingPunct="0">
      <a:spcBef>
        <a:spcPct val="0"/>
      </a:spcBef>
      <a:spcAft>
        <a:spcPct val="0"/>
      </a:spcAft>
      <a:defRPr sz="10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pitchFamily="18" charset="0"/>
        <a:ea typeface="+mn-ea"/>
        <a:cs typeface="+mn-cs"/>
      </a:defRPr>
    </a:lvl5pPr>
    <a:lvl6pPr marL="2286000" algn="l" defTabSz="914400" rtl="0" eaLnBrk="1" latinLnBrk="0" hangingPunct="1">
      <a:defRPr sz="1000" kern="1200">
        <a:solidFill>
          <a:schemeClr val="tx1"/>
        </a:solidFill>
        <a:latin typeface="Times" pitchFamily="18" charset="0"/>
        <a:ea typeface="+mn-ea"/>
        <a:cs typeface="+mn-cs"/>
      </a:defRPr>
    </a:lvl6pPr>
    <a:lvl7pPr marL="2743200" algn="l" defTabSz="914400" rtl="0" eaLnBrk="1" latinLnBrk="0" hangingPunct="1">
      <a:defRPr sz="1000" kern="1200">
        <a:solidFill>
          <a:schemeClr val="tx1"/>
        </a:solidFill>
        <a:latin typeface="Times" pitchFamily="18" charset="0"/>
        <a:ea typeface="+mn-ea"/>
        <a:cs typeface="+mn-cs"/>
      </a:defRPr>
    </a:lvl7pPr>
    <a:lvl8pPr marL="3200400" algn="l" defTabSz="914400" rtl="0" eaLnBrk="1" latinLnBrk="0" hangingPunct="1">
      <a:defRPr sz="1000" kern="1200">
        <a:solidFill>
          <a:schemeClr val="tx1"/>
        </a:solidFill>
        <a:latin typeface="Times" pitchFamily="18" charset="0"/>
        <a:ea typeface="+mn-ea"/>
        <a:cs typeface="+mn-cs"/>
      </a:defRPr>
    </a:lvl8pPr>
    <a:lvl9pPr marL="3657600" algn="l" defTabSz="914400" rtl="0" eaLnBrk="1" latinLnBrk="0" hangingPunct="1">
      <a:defRPr sz="10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03" autoAdjust="0"/>
    <p:restoredTop sz="94673" autoAdjust="0"/>
  </p:normalViewPr>
  <p:slideViewPr>
    <p:cSldViewPr>
      <p:cViewPr varScale="1">
        <p:scale>
          <a:sx n="123" d="100"/>
          <a:sy n="123" d="100"/>
        </p:scale>
        <p:origin x="-16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smtClean="0"/>
            </a:lvl1pPr>
          </a:lstStyle>
          <a:p>
            <a:pPr>
              <a:defRPr/>
            </a:pPr>
            <a:endParaRPr lang="en-US" dirty="0"/>
          </a:p>
        </p:txBody>
      </p:sp>
      <p:sp>
        <p:nvSpPr>
          <p:cNvPr id="6147"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smtClean="0"/>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smtClean="0"/>
            </a:lvl1pPr>
          </a:lstStyle>
          <a:p>
            <a:pPr>
              <a:defRPr/>
            </a:pPr>
            <a:endParaRPr lang="en-US" dirty="0"/>
          </a:p>
        </p:txBody>
      </p:sp>
      <p:sp>
        <p:nvSpPr>
          <p:cNvPr id="6151"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smtClean="0"/>
            </a:lvl1pPr>
          </a:lstStyle>
          <a:p>
            <a:pPr>
              <a:defRPr/>
            </a:pPr>
            <a:fld id="{EAB5151D-A3F7-4759-8D8C-ECF350602417}" type="slidenum">
              <a:rPr lang="en-US"/>
              <a:pPr>
                <a:defRPr/>
              </a:pPr>
              <a:t>‹#›</a:t>
            </a:fld>
            <a:endParaRPr lang="en-US" dirty="0"/>
          </a:p>
        </p:txBody>
      </p:sp>
    </p:spTree>
    <p:extLst>
      <p:ext uri="{BB962C8B-B14F-4D97-AF65-F5344CB8AC3E}">
        <p14:creationId xmlns:p14="http://schemas.microsoft.com/office/powerpoint/2010/main" val="30250895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xfrm>
            <a:off x="1257300" y="720725"/>
            <a:ext cx="4800600" cy="3600450"/>
          </a:xfrm>
          <a:ln/>
        </p:spPr>
      </p:sp>
      <p:sp>
        <p:nvSpPr>
          <p:cNvPr id="27650" name="Notes Placeholder 2"/>
          <p:cNvSpPr>
            <a:spLocks noGrp="1"/>
          </p:cNvSpPr>
          <p:nvPr>
            <p:ph type="body" idx="1"/>
          </p:nvPr>
        </p:nvSpPr>
        <p:spPr>
          <a:noFill/>
          <a:ln/>
        </p:spPr>
        <p:txBody>
          <a:bodyPr/>
          <a:lstStyle/>
          <a:p>
            <a:endParaRPr lang="en-US" dirty="0" smtClean="0">
              <a:latin typeface="Times"/>
            </a:endParaRPr>
          </a:p>
        </p:txBody>
      </p:sp>
      <p:sp>
        <p:nvSpPr>
          <p:cNvPr id="27651" name="Slide Number Placeholder 3"/>
          <p:cNvSpPr>
            <a:spLocks noGrp="1"/>
          </p:cNvSpPr>
          <p:nvPr>
            <p:ph type="sldNum" sz="quarter" idx="5"/>
          </p:nvPr>
        </p:nvSpPr>
        <p:spPr>
          <a:noFill/>
        </p:spPr>
        <p:txBody>
          <a:bodyPr/>
          <a:lstStyle/>
          <a:p>
            <a:pPr defTabSz="967288"/>
            <a:fld id="{7F32C1E4-81AD-4289-B3E5-B15019730E2B}" type="slidenum">
              <a:rPr lang="en-US" smtClean="0">
                <a:latin typeface="Times"/>
              </a:rPr>
              <a:pPr defTabSz="967288"/>
              <a:t>14</a:t>
            </a:fld>
            <a:endParaRPr lang="en-US" dirty="0" smtClean="0">
              <a:latin typeface="Time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w="9525"/>
        </p:spPr>
        <p:txBody>
          <a:bodyPr/>
          <a:lstStyle/>
          <a:p>
            <a:endParaRPr lang="en-US" dirty="0" smtClean="0"/>
          </a:p>
        </p:txBody>
      </p:sp>
      <p:sp>
        <p:nvSpPr>
          <p:cNvPr id="31747" name="Slide Number Placeholder 3"/>
          <p:cNvSpPr>
            <a:spLocks noGrp="1"/>
          </p:cNvSpPr>
          <p:nvPr>
            <p:ph type="sldNum" sz="quarter" idx="4294967295"/>
          </p:nvPr>
        </p:nvSpPr>
        <p:spPr bwMode="auto">
          <a:xfrm>
            <a:off x="4143737" y="9119830"/>
            <a:ext cx="3169810" cy="479733"/>
          </a:xfrm>
          <a:prstGeom prst="rect">
            <a:avLst/>
          </a:prstGeom>
          <a:noFill/>
          <a:ln>
            <a:miter lim="800000"/>
            <a:headEnd/>
            <a:tailEnd/>
          </a:ln>
        </p:spPr>
        <p:txBody>
          <a:bodyPr lIns="91417" tIns="45709" rIns="91417" bIns="45709"/>
          <a:lstStyle/>
          <a:p>
            <a:pPr algn="ctr" eaLnBrk="0" hangingPunct="0"/>
            <a:fld id="{8C032776-C8F6-4C88-BA46-D0A4004C5927}" type="slidenum">
              <a:rPr lang="en-US"/>
              <a:pPr algn="ctr" eaLnBrk="0" hangingPunct="0"/>
              <a:t>19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Slide Number Placeholder 3"/>
          <p:cNvSpPr>
            <a:spLocks noGrp="1"/>
          </p:cNvSpPr>
          <p:nvPr>
            <p:ph type="sldNum" sz="quarter" idx="4"/>
          </p:nvPr>
        </p:nvSpPr>
        <p:spPr>
          <a:xfrm>
            <a:off x="5410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47AC2-D072-4FBE-8D27-57FBFF96C41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imes" pitchFamily="18" charset="0"/>
        </a:defRPr>
      </a:lvl2pPr>
      <a:lvl3pPr algn="ctr" rtl="0" eaLnBrk="0" fontAlgn="base" hangingPunct="0">
        <a:spcBef>
          <a:spcPct val="0"/>
        </a:spcBef>
        <a:spcAft>
          <a:spcPct val="0"/>
        </a:spcAft>
        <a:defRPr sz="3600" b="1">
          <a:solidFill>
            <a:schemeClr val="tx2"/>
          </a:solidFill>
          <a:latin typeface="Times" pitchFamily="18" charset="0"/>
        </a:defRPr>
      </a:lvl3pPr>
      <a:lvl4pPr algn="ctr" rtl="0" eaLnBrk="0" fontAlgn="base" hangingPunct="0">
        <a:spcBef>
          <a:spcPct val="0"/>
        </a:spcBef>
        <a:spcAft>
          <a:spcPct val="0"/>
        </a:spcAft>
        <a:defRPr sz="3600" b="1">
          <a:solidFill>
            <a:schemeClr val="tx2"/>
          </a:solidFill>
          <a:latin typeface="Times" pitchFamily="18" charset="0"/>
        </a:defRPr>
      </a:lvl4pPr>
      <a:lvl5pPr algn="ctr" rtl="0" eaLnBrk="0" fontAlgn="base" hangingPunct="0">
        <a:spcBef>
          <a:spcPct val="0"/>
        </a:spcBef>
        <a:spcAft>
          <a:spcPct val="0"/>
        </a:spcAft>
        <a:defRPr sz="3600" b="1">
          <a:solidFill>
            <a:schemeClr val="tx2"/>
          </a:solidFill>
          <a:latin typeface="Times" pitchFamily="18" charset="0"/>
        </a:defRPr>
      </a:lvl5pPr>
      <a:lvl6pPr marL="457200" algn="ctr" rtl="0" fontAlgn="base">
        <a:spcBef>
          <a:spcPct val="0"/>
        </a:spcBef>
        <a:spcAft>
          <a:spcPct val="0"/>
        </a:spcAft>
        <a:defRPr sz="3600" b="1">
          <a:solidFill>
            <a:schemeClr val="tx2"/>
          </a:solidFill>
          <a:latin typeface="Times" pitchFamily="18" charset="0"/>
        </a:defRPr>
      </a:lvl6pPr>
      <a:lvl7pPr marL="914400" algn="ctr" rtl="0" fontAlgn="base">
        <a:spcBef>
          <a:spcPct val="0"/>
        </a:spcBef>
        <a:spcAft>
          <a:spcPct val="0"/>
        </a:spcAft>
        <a:defRPr sz="3600" b="1">
          <a:solidFill>
            <a:schemeClr val="tx2"/>
          </a:solidFill>
          <a:latin typeface="Times" pitchFamily="18" charset="0"/>
        </a:defRPr>
      </a:lvl7pPr>
      <a:lvl8pPr marL="1371600" algn="ctr" rtl="0" fontAlgn="base">
        <a:spcBef>
          <a:spcPct val="0"/>
        </a:spcBef>
        <a:spcAft>
          <a:spcPct val="0"/>
        </a:spcAft>
        <a:defRPr sz="3600" b="1">
          <a:solidFill>
            <a:schemeClr val="tx2"/>
          </a:solidFill>
          <a:latin typeface="Times" pitchFamily="18" charset="0"/>
        </a:defRPr>
      </a:lvl8pPr>
      <a:lvl9pPr marL="1828800" algn="ctr" rtl="0" fontAlgn="base">
        <a:spcBef>
          <a:spcPct val="0"/>
        </a:spcBef>
        <a:spcAft>
          <a:spcPct val="0"/>
        </a:spcAft>
        <a:defRPr sz="3600" b="1">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wmf"/><Relationship Id="rId1" Type="http://schemas.openxmlformats.org/officeDocument/2006/relationships/slideLayout" Target="../slideLayouts/slideLayout1.xml"/><Relationship Id="rId6" Type="http://schemas.openxmlformats.org/officeDocument/2006/relationships/image" Target="../media/image20.tiff"/><Relationship Id="rId5" Type="http://schemas.openxmlformats.org/officeDocument/2006/relationships/image" Target="../media/image4.jpeg"/><Relationship Id="rId4" Type="http://schemas.openxmlformats.org/officeDocument/2006/relationships/image" Target="../media/image19.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Excel_Worksheet2.xlsx"/><Relationship Id="rId5" Type="http://schemas.openxmlformats.org/officeDocument/2006/relationships/image" Target="../media/image15.emf"/><Relationship Id="rId4" Type="http://schemas.openxmlformats.org/officeDocument/2006/relationships/package" Target="../embeddings/Microsoft_Excel_Worksheet1.xlsx"/></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Excel_Worksheet4.xlsx"/><Relationship Id="rId5" Type="http://schemas.openxmlformats.org/officeDocument/2006/relationships/image" Target="../media/image16.emf"/><Relationship Id="rId4" Type="http://schemas.openxmlformats.org/officeDocument/2006/relationships/package" Target="../embeddings/Microsoft_Excel_Worksheet3.xlsx"/></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0" y="3048001"/>
            <a:ext cx="7391400" cy="1508105"/>
          </a:xfrm>
          <a:prstGeom prst="rect">
            <a:avLst/>
          </a:prstGeom>
          <a:noFill/>
          <a:ln w="9525">
            <a:noFill/>
            <a:miter lim="800000"/>
            <a:headEnd/>
            <a:tailEnd/>
          </a:ln>
        </p:spPr>
        <p:txBody>
          <a:bodyPr wrap="square">
            <a:spAutoFit/>
          </a:bodyPr>
          <a:lstStyle/>
          <a:p>
            <a:pPr marL="1371600" lvl="2" indent="-457200">
              <a:buFont typeface="Wingdings" pitchFamily="2" charset="2"/>
              <a:buChar char="§"/>
            </a:pPr>
            <a:r>
              <a:rPr lang="en-US" sz="1600" dirty="0" smtClean="0">
                <a:latin typeface="Arial" charset="0"/>
              </a:rPr>
              <a:t>Brief status update of DAQ/Trigger production hardware </a:t>
            </a:r>
            <a:endParaRPr lang="en-US" sz="1600" dirty="0">
              <a:latin typeface="Arial" charset="0"/>
            </a:endParaRPr>
          </a:p>
          <a:p>
            <a:pPr marL="1371600" lvl="2" indent="-457200">
              <a:buFont typeface="Wingdings" pitchFamily="2" charset="2"/>
              <a:buChar char="§"/>
            </a:pPr>
            <a:r>
              <a:rPr lang="en-US" sz="1600" dirty="0" smtClean="0">
                <a:latin typeface="Arial" charset="0"/>
              </a:rPr>
              <a:t>Firmware development for HPS application</a:t>
            </a:r>
          </a:p>
          <a:p>
            <a:pPr marL="1371600" lvl="2" indent="-457200">
              <a:buFont typeface="Wingdings" pitchFamily="2" charset="2"/>
              <a:buChar char="§"/>
            </a:pPr>
            <a:r>
              <a:rPr lang="en-US" sz="1600" dirty="0" smtClean="0">
                <a:latin typeface="Arial" charset="0"/>
              </a:rPr>
              <a:t>CLAS12 CTP ‘upgrade’ notes</a:t>
            </a:r>
          </a:p>
          <a:p>
            <a:pPr marL="1371600" lvl="2" indent="-457200">
              <a:buFont typeface="Wingdings" pitchFamily="2" charset="2"/>
              <a:buChar char="§"/>
            </a:pPr>
            <a:r>
              <a:rPr lang="en-US" sz="1600" dirty="0" smtClean="0">
                <a:latin typeface="Arial" charset="0"/>
              </a:rPr>
              <a:t>Summary  </a:t>
            </a:r>
            <a:r>
              <a:rPr lang="en-US" sz="1600" dirty="0">
                <a:latin typeface="Arial" charset="0"/>
              </a:rPr>
              <a:t>	   	</a:t>
            </a:r>
            <a:r>
              <a:rPr lang="en-US" sz="2400" dirty="0">
                <a:latin typeface="Arial" charset="0"/>
              </a:rPr>
              <a:t>     </a:t>
            </a:r>
          </a:p>
          <a:p>
            <a:pPr marL="457200" indent="-457200"/>
            <a:endParaRPr lang="en-US" sz="2000" dirty="0">
              <a:latin typeface="Arial" charset="0"/>
            </a:endParaRPr>
          </a:p>
        </p:txBody>
      </p:sp>
      <p:pic>
        <p:nvPicPr>
          <p:cNvPr id="4" name="Picture 3" descr="TriggerIcon.jpg"/>
          <p:cNvPicPr>
            <a:picLocks noChangeAspect="1"/>
          </p:cNvPicPr>
          <p:nvPr/>
        </p:nvPicPr>
        <p:blipFill>
          <a:blip r:embed="rId3" cstate="print"/>
          <a:stretch>
            <a:fillRect/>
          </a:stretch>
        </p:blipFill>
        <p:spPr>
          <a:xfrm>
            <a:off x="7543800" y="4191000"/>
            <a:ext cx="1600200" cy="1830532"/>
          </a:xfrm>
          <a:prstGeom prst="rect">
            <a:avLst/>
          </a:prstGeom>
        </p:spPr>
      </p:pic>
      <p:pic>
        <p:nvPicPr>
          <p:cNvPr id="5" name="Picture 4" descr="HPSguy.jpg"/>
          <p:cNvPicPr>
            <a:picLocks noChangeAspect="1"/>
          </p:cNvPicPr>
          <p:nvPr/>
        </p:nvPicPr>
        <p:blipFill>
          <a:blip r:embed="rId4" cstate="print"/>
          <a:stretch>
            <a:fillRect/>
          </a:stretch>
        </p:blipFill>
        <p:spPr>
          <a:xfrm>
            <a:off x="3733800" y="0"/>
            <a:ext cx="5410200" cy="661988"/>
          </a:xfrm>
          <a:prstGeom prst="rect">
            <a:avLst/>
          </a:prstGeom>
        </p:spPr>
      </p:pic>
      <p:sp>
        <p:nvSpPr>
          <p:cNvPr id="2050" name="Text Box 4"/>
          <p:cNvSpPr txBox="1">
            <a:spLocks noChangeArrowheads="1"/>
          </p:cNvSpPr>
          <p:nvPr/>
        </p:nvSpPr>
        <p:spPr bwMode="auto">
          <a:xfrm>
            <a:off x="1828800" y="838200"/>
            <a:ext cx="5486400" cy="1446550"/>
          </a:xfrm>
          <a:prstGeom prst="rect">
            <a:avLst/>
          </a:prstGeom>
          <a:solidFill>
            <a:schemeClr val="bg1"/>
          </a:solidFill>
          <a:ln w="9525">
            <a:noFill/>
            <a:miter lim="800000"/>
            <a:headEnd/>
            <a:tailEnd/>
          </a:ln>
        </p:spPr>
        <p:txBody>
          <a:bodyPr wrap="square">
            <a:spAutoFit/>
          </a:bodyPr>
          <a:lstStyle/>
          <a:p>
            <a:pPr algn="ctr"/>
            <a:r>
              <a:rPr lang="en-US" sz="1800" dirty="0" smtClean="0">
                <a:latin typeface="Arial" charset="0"/>
              </a:rPr>
              <a:t>Status of the Front-End Electronics</a:t>
            </a:r>
          </a:p>
          <a:p>
            <a:pPr algn="ctr"/>
            <a:endParaRPr lang="en-US" sz="1800" dirty="0" smtClean="0">
              <a:latin typeface="Arial" charset="0"/>
            </a:endParaRPr>
          </a:p>
          <a:p>
            <a:pPr algn="ctr"/>
            <a:r>
              <a:rPr lang="en-US" sz="1800" dirty="0" smtClean="0">
                <a:latin typeface="Arial" charset="0"/>
              </a:rPr>
              <a:t>5 June 2013</a:t>
            </a:r>
          </a:p>
          <a:p>
            <a:pPr algn="ctr"/>
            <a:endParaRPr lang="en-US" sz="1800" dirty="0">
              <a:latin typeface="Arial" charset="0"/>
            </a:endParaRPr>
          </a:p>
          <a:p>
            <a:pPr algn="ctr"/>
            <a:r>
              <a:rPr lang="en-US" sz="1600" dirty="0" smtClean="0">
                <a:latin typeface="Arial" charset="0"/>
              </a:rPr>
              <a:t>R</a:t>
            </a:r>
            <a:r>
              <a:rPr lang="en-US" sz="1600" dirty="0">
                <a:latin typeface="Arial" charset="0"/>
              </a:rPr>
              <a:t>. Chris </a:t>
            </a:r>
            <a:r>
              <a:rPr lang="en-US" sz="1600" dirty="0" smtClean="0">
                <a:latin typeface="Arial" charset="0"/>
              </a:rPr>
              <a:t>Cuevas</a:t>
            </a:r>
            <a:endParaRPr lang="en-US" sz="1600" dirty="0">
              <a:latin typeface="Arial" charset="0"/>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8" name="Title 1"/>
          <p:cNvSpPr>
            <a:spLocks noGrp="1"/>
          </p:cNvSpPr>
          <p:nvPr>
            <p:ph type="title"/>
          </p:nvPr>
        </p:nvSpPr>
        <p:spPr>
          <a:xfrm>
            <a:off x="438150" y="76200"/>
            <a:ext cx="8362950" cy="762000"/>
          </a:xfrm>
        </p:spPr>
        <p:txBody>
          <a:bodyPr/>
          <a:lstStyle/>
          <a:p>
            <a:r>
              <a:rPr lang="en-US" sz="1800" dirty="0" smtClean="0"/>
              <a:t>Design Goals for FADC250 Firmware and Trigger Boards</a:t>
            </a:r>
          </a:p>
        </p:txBody>
      </p:sp>
      <p:sp>
        <p:nvSpPr>
          <p:cNvPr id="90" name="TextBox 89"/>
          <p:cNvSpPr txBox="1"/>
          <p:nvPr/>
        </p:nvSpPr>
        <p:spPr>
          <a:xfrm>
            <a:off x="8763000" y="6096000"/>
            <a:ext cx="338554" cy="276999"/>
          </a:xfrm>
          <a:prstGeom prst="rect">
            <a:avLst/>
          </a:prstGeom>
          <a:noFill/>
        </p:spPr>
        <p:txBody>
          <a:bodyPr wrap="none" rtlCol="0">
            <a:spAutoFit/>
          </a:bodyPr>
          <a:lstStyle/>
          <a:p>
            <a:r>
              <a:rPr lang="en-US" sz="1200" b="1" dirty="0" smtClean="0"/>
              <a:t>10</a:t>
            </a:r>
            <a:endParaRPr lang="en-US" sz="1200" b="1" dirty="0"/>
          </a:p>
        </p:txBody>
      </p:sp>
      <p:sp>
        <p:nvSpPr>
          <p:cNvPr id="4" name="TextBox 3"/>
          <p:cNvSpPr txBox="1"/>
          <p:nvPr/>
        </p:nvSpPr>
        <p:spPr>
          <a:xfrm>
            <a:off x="647700" y="914400"/>
            <a:ext cx="7848600" cy="4247317"/>
          </a:xfrm>
          <a:prstGeom prst="rect">
            <a:avLst/>
          </a:prstGeom>
          <a:noFill/>
        </p:spPr>
        <p:txBody>
          <a:bodyPr wrap="square" rtlCol="0">
            <a:spAutoFit/>
          </a:bodyPr>
          <a:lstStyle/>
          <a:p>
            <a:pPr>
              <a:buFont typeface="Arial" pitchFamily="34" charset="0"/>
              <a:buChar char="•"/>
            </a:pPr>
            <a:r>
              <a:rPr lang="en-US" sz="1600" dirty="0" smtClean="0"/>
              <a:t>  </a:t>
            </a:r>
            <a:r>
              <a:rPr lang="en-US" sz="1800" dirty="0" smtClean="0"/>
              <a:t>Double the transmission speed from FADC250 boards to CTP</a:t>
            </a:r>
          </a:p>
          <a:p>
            <a:pPr lvl="1">
              <a:buFontTx/>
              <a:buChar char="-"/>
            </a:pPr>
            <a:r>
              <a:rPr lang="en-US" sz="1800" dirty="0" smtClean="0"/>
              <a:t>Allows for higher energy resolution information from each channel</a:t>
            </a:r>
          </a:p>
          <a:p>
            <a:pPr lvl="1">
              <a:buFontTx/>
              <a:buChar char="-"/>
            </a:pPr>
            <a:r>
              <a:rPr lang="en-US" sz="1800" dirty="0" smtClean="0"/>
              <a:t>Allows for timing resolution of 4ns </a:t>
            </a:r>
          </a:p>
          <a:p>
            <a:pPr lvl="1">
              <a:buFontTx/>
              <a:buChar char="-"/>
            </a:pPr>
            <a:r>
              <a:rPr lang="en-US" sz="1800" dirty="0" smtClean="0"/>
              <a:t>Preliminary testing shows promising results with 5Gb/s per ‘lane’</a:t>
            </a:r>
          </a:p>
          <a:p>
            <a:pPr lvl="1">
              <a:buFontTx/>
              <a:buChar char="-"/>
            </a:pPr>
            <a:r>
              <a:rPr lang="en-US" sz="1800" dirty="0" smtClean="0"/>
              <a:t>Must continue testing @5Gb/s with VME 2eSST bus activity to resolve issues</a:t>
            </a:r>
          </a:p>
          <a:p>
            <a:pPr>
              <a:buFontTx/>
              <a:buChar char="-"/>
            </a:pPr>
            <a:endParaRPr lang="en-US" sz="1800" dirty="0" smtClean="0"/>
          </a:p>
          <a:p>
            <a:pPr>
              <a:buFont typeface="Arial" pitchFamily="34" charset="0"/>
              <a:buChar char="•"/>
            </a:pPr>
            <a:r>
              <a:rPr lang="en-US" sz="1800" dirty="0" smtClean="0"/>
              <a:t>  Restore the TDC function to FADC250</a:t>
            </a:r>
          </a:p>
          <a:p>
            <a:pPr lvl="1"/>
            <a:r>
              <a:rPr lang="en-US" sz="1800" dirty="0" smtClean="0"/>
              <a:t>-Will require firmware optimization and timing verification efforts</a:t>
            </a:r>
          </a:p>
          <a:p>
            <a:pPr lvl="1"/>
            <a:r>
              <a:rPr lang="en-US" sz="1800" dirty="0" smtClean="0"/>
              <a:t>-</a:t>
            </a:r>
            <a:r>
              <a:rPr lang="en-US" sz="1800" b="1" dirty="0" smtClean="0"/>
              <a:t>Successful implementation would eliminate need for signal splitting, discriminators, TDC modules and additional Crates.</a:t>
            </a:r>
          </a:p>
          <a:p>
            <a:pPr lvl="1"/>
            <a:endParaRPr lang="en-US" sz="1800" dirty="0" smtClean="0"/>
          </a:p>
          <a:p>
            <a:pPr>
              <a:buFont typeface="Arial" pitchFamily="34" charset="0"/>
              <a:buChar char="•"/>
            </a:pPr>
            <a:r>
              <a:rPr lang="en-US" sz="1800" dirty="0" smtClean="0"/>
              <a:t>  Add ‘coefficient’ (Gain) registers to be programmed for each FADC250 channel</a:t>
            </a:r>
          </a:p>
          <a:p>
            <a:pPr>
              <a:buFont typeface="Arial" pitchFamily="34" charset="0"/>
              <a:buChar char="•"/>
            </a:pPr>
            <a:endParaRPr lang="en-US" sz="1800" dirty="0" smtClean="0"/>
          </a:p>
          <a:p>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8" name="Title 1"/>
          <p:cNvSpPr>
            <a:spLocks noGrp="1"/>
          </p:cNvSpPr>
          <p:nvPr>
            <p:ph type="title"/>
          </p:nvPr>
        </p:nvSpPr>
        <p:spPr>
          <a:xfrm>
            <a:off x="438150" y="76200"/>
            <a:ext cx="8362950" cy="762000"/>
          </a:xfrm>
        </p:spPr>
        <p:txBody>
          <a:bodyPr/>
          <a:lstStyle/>
          <a:p>
            <a:r>
              <a:rPr lang="en-US" sz="1800" dirty="0" smtClean="0"/>
              <a:t>Draft Activity Schedule for Two Quarters</a:t>
            </a:r>
            <a:br>
              <a:rPr lang="en-US" sz="1800" dirty="0" smtClean="0"/>
            </a:br>
            <a:r>
              <a:rPr lang="en-US" sz="1800" dirty="0" smtClean="0"/>
              <a:t>( June-13 </a:t>
            </a:r>
            <a:r>
              <a:rPr lang="en-US" sz="1800" dirty="0" smtClean="0">
                <a:sym typeface="Wingdings" pitchFamily="2" charset="2"/>
              </a:rPr>
              <a:t> January-14)</a:t>
            </a:r>
            <a:endParaRPr lang="en-US" sz="1800" dirty="0" smtClean="0"/>
          </a:p>
        </p:txBody>
      </p:sp>
      <p:sp>
        <p:nvSpPr>
          <p:cNvPr id="90" name="TextBox 89"/>
          <p:cNvSpPr txBox="1"/>
          <p:nvPr/>
        </p:nvSpPr>
        <p:spPr>
          <a:xfrm>
            <a:off x="8763000" y="6096000"/>
            <a:ext cx="330090" cy="276999"/>
          </a:xfrm>
          <a:prstGeom prst="rect">
            <a:avLst/>
          </a:prstGeom>
          <a:noFill/>
        </p:spPr>
        <p:txBody>
          <a:bodyPr wrap="none" rtlCol="0">
            <a:spAutoFit/>
          </a:bodyPr>
          <a:lstStyle/>
          <a:p>
            <a:r>
              <a:rPr lang="en-US" sz="1200" b="1" dirty="0" smtClean="0"/>
              <a:t>11</a:t>
            </a:r>
            <a:endParaRPr lang="en-US" sz="1200" b="1" dirty="0"/>
          </a:p>
        </p:txBody>
      </p:sp>
      <p:graphicFrame>
        <p:nvGraphicFramePr>
          <p:cNvPr id="5" name="Table 4"/>
          <p:cNvGraphicFramePr>
            <a:graphicFrameLocks noGrp="1"/>
          </p:cNvGraphicFramePr>
          <p:nvPr>
            <p:extLst>
              <p:ext uri="{D42A27DB-BD31-4B8C-83A1-F6EECF244321}">
                <p14:modId xmlns:p14="http://schemas.microsoft.com/office/powerpoint/2010/main" val="2482795178"/>
              </p:ext>
            </p:extLst>
          </p:nvPr>
        </p:nvGraphicFramePr>
        <p:xfrm>
          <a:off x="304800" y="1397000"/>
          <a:ext cx="8458200" cy="4511040"/>
        </p:xfrm>
        <a:graphic>
          <a:graphicData uri="http://schemas.openxmlformats.org/drawingml/2006/table">
            <a:tbl>
              <a:tblPr firstRow="1" bandRow="1">
                <a:tableStyleId>{00A15C55-8517-42AA-B614-E9B94910E393}</a:tableStyleId>
              </a:tblPr>
              <a:tblGrid>
                <a:gridCol w="1057275"/>
                <a:gridCol w="1057275"/>
                <a:gridCol w="1057275"/>
                <a:gridCol w="1057275"/>
                <a:gridCol w="1057275"/>
                <a:gridCol w="1057275"/>
                <a:gridCol w="1057275"/>
                <a:gridCol w="1057275"/>
              </a:tblGrid>
              <a:tr h="370840">
                <a:tc>
                  <a:txBody>
                    <a:bodyPr/>
                    <a:lstStyle/>
                    <a:p>
                      <a:r>
                        <a:rPr lang="en-US" sz="1200" dirty="0" smtClean="0"/>
                        <a:t>June-13</a:t>
                      </a:r>
                      <a:endParaRPr lang="en-US" sz="1200" dirty="0"/>
                    </a:p>
                  </a:txBody>
                  <a:tcPr/>
                </a:tc>
                <a:tc>
                  <a:txBody>
                    <a:bodyPr/>
                    <a:lstStyle/>
                    <a:p>
                      <a:r>
                        <a:rPr lang="en-US" sz="1200" dirty="0" smtClean="0"/>
                        <a:t>July-13</a:t>
                      </a:r>
                      <a:endParaRPr lang="en-US" sz="1200" dirty="0"/>
                    </a:p>
                  </a:txBody>
                  <a:tcPr/>
                </a:tc>
                <a:tc>
                  <a:txBody>
                    <a:bodyPr/>
                    <a:lstStyle/>
                    <a:p>
                      <a:r>
                        <a:rPr lang="en-US" sz="1200" dirty="0" smtClean="0"/>
                        <a:t>Aug-13</a:t>
                      </a:r>
                      <a:endParaRPr lang="en-US" sz="1200" dirty="0"/>
                    </a:p>
                  </a:txBody>
                  <a:tcPr/>
                </a:tc>
                <a:tc>
                  <a:txBody>
                    <a:bodyPr/>
                    <a:lstStyle/>
                    <a:p>
                      <a:r>
                        <a:rPr lang="en-US" sz="1200" dirty="0" smtClean="0"/>
                        <a:t>Sep-13</a:t>
                      </a:r>
                      <a:endParaRPr lang="en-US" sz="1200" dirty="0"/>
                    </a:p>
                  </a:txBody>
                  <a:tcPr/>
                </a:tc>
                <a:tc>
                  <a:txBody>
                    <a:bodyPr/>
                    <a:lstStyle/>
                    <a:p>
                      <a:r>
                        <a:rPr lang="en-US" sz="1200" dirty="0" smtClean="0"/>
                        <a:t>Oct-13 (FY14)</a:t>
                      </a:r>
                      <a:endParaRPr lang="en-US" sz="1200" dirty="0"/>
                    </a:p>
                  </a:txBody>
                  <a:tcPr/>
                </a:tc>
                <a:tc>
                  <a:txBody>
                    <a:bodyPr/>
                    <a:lstStyle/>
                    <a:p>
                      <a:r>
                        <a:rPr lang="en-US" sz="1200" dirty="0" smtClean="0"/>
                        <a:t>Nov-13</a:t>
                      </a:r>
                      <a:endParaRPr lang="en-US" sz="1200" dirty="0"/>
                    </a:p>
                  </a:txBody>
                  <a:tcPr/>
                </a:tc>
                <a:tc>
                  <a:txBody>
                    <a:bodyPr/>
                    <a:lstStyle/>
                    <a:p>
                      <a:r>
                        <a:rPr lang="en-US" sz="1200" dirty="0" smtClean="0"/>
                        <a:t>Dec-13</a:t>
                      </a:r>
                      <a:endParaRPr lang="en-US" sz="1200" dirty="0"/>
                    </a:p>
                  </a:txBody>
                  <a:tcPr/>
                </a:tc>
                <a:tc>
                  <a:txBody>
                    <a:bodyPr/>
                    <a:lstStyle/>
                    <a:p>
                      <a:r>
                        <a:rPr lang="en-US" sz="1200" dirty="0" smtClean="0"/>
                        <a:t>Jan-14</a:t>
                      </a:r>
                      <a:endParaRPr lang="en-US" sz="1200" dirty="0"/>
                    </a:p>
                  </a:txBody>
                  <a:tcPr/>
                </a:tc>
              </a:tr>
              <a:tr h="370840">
                <a:tc>
                  <a:txBody>
                    <a:bodyPr/>
                    <a:lstStyle/>
                    <a:p>
                      <a:r>
                        <a:rPr lang="en-US" sz="1100" dirty="0" smtClean="0"/>
                        <a:t>Hall D</a:t>
                      </a:r>
                    </a:p>
                    <a:p>
                      <a:r>
                        <a:rPr lang="en-US" sz="1100" dirty="0" smtClean="0"/>
                        <a:t>GTP Testing</a:t>
                      </a:r>
                      <a:r>
                        <a:rPr lang="en-US" sz="1100" baseline="0" dirty="0" smtClean="0"/>
                        <a:t> </a:t>
                      </a:r>
                      <a:endParaRPr lang="en-US" sz="1100" dirty="0" smtClean="0"/>
                    </a:p>
                  </a:txBody>
                  <a:tcPr/>
                </a:tc>
                <a:tc>
                  <a:txBody>
                    <a:bodyPr/>
                    <a:lstStyle/>
                    <a:p>
                      <a:r>
                        <a:rPr lang="en-US" sz="1100" dirty="0" smtClean="0"/>
                        <a:t>Hall D</a:t>
                      </a:r>
                    </a:p>
                    <a:p>
                      <a:r>
                        <a:rPr lang="en-US" sz="1100" dirty="0" smtClean="0"/>
                        <a:t>GTP Testing</a:t>
                      </a:r>
                      <a:r>
                        <a:rPr lang="en-US" sz="1100" baseline="0" dirty="0" smtClean="0"/>
                        <a:t> </a:t>
                      </a:r>
                      <a:endParaRPr lang="en-US" sz="1100" dirty="0" smtClean="0"/>
                    </a:p>
                    <a:p>
                      <a:endParaRPr lang="en-US" dirty="0"/>
                    </a:p>
                  </a:txBody>
                  <a:tcPr/>
                </a:tc>
                <a:tc>
                  <a:txBody>
                    <a:bodyPr/>
                    <a:lstStyle/>
                    <a:p>
                      <a:r>
                        <a:rPr lang="en-US" sz="1100" dirty="0" smtClean="0"/>
                        <a:t>Initial testing with Hal</a:t>
                      </a:r>
                      <a:r>
                        <a:rPr lang="en-US" sz="1100" baseline="0" dirty="0" smtClean="0"/>
                        <a:t>l D Global Trigger crate</a:t>
                      </a:r>
                      <a:endParaRPr lang="en-US" sz="1100" dirty="0"/>
                    </a:p>
                  </a:txBody>
                  <a:tcPr/>
                </a:tc>
                <a:tc>
                  <a:txBody>
                    <a:bodyPr/>
                    <a:lstStyle/>
                    <a:p>
                      <a:r>
                        <a:rPr lang="en-US" sz="1100" dirty="0" smtClean="0"/>
                        <a:t>Continue</a:t>
                      </a:r>
                      <a:r>
                        <a:rPr lang="en-US" sz="1100" baseline="0" dirty="0" smtClean="0"/>
                        <a:t> Hall D Global Trigger Testing</a:t>
                      </a:r>
                      <a:endParaRPr lang="en-US" sz="1100" dirty="0"/>
                    </a:p>
                  </a:txBody>
                  <a:tcPr/>
                </a:tc>
                <a:tc>
                  <a:txBody>
                    <a:bodyPr/>
                    <a:lstStyle/>
                    <a:p>
                      <a:r>
                        <a:rPr lang="en-US" sz="1100" dirty="0" smtClean="0"/>
                        <a:t>Pre-commissioning</a:t>
                      </a:r>
                    </a:p>
                    <a:p>
                      <a:r>
                        <a:rPr lang="en-US" sz="1100" dirty="0" smtClean="0"/>
                        <a:t>Hall D</a:t>
                      </a:r>
                      <a:endParaRPr lang="en-US" sz="1100" dirty="0"/>
                    </a:p>
                  </a:txBody>
                  <a:tcPr/>
                </a:tc>
                <a:tc>
                  <a:txBody>
                    <a:bodyPr/>
                    <a:lstStyle/>
                    <a:p>
                      <a:r>
                        <a:rPr lang="en-US" sz="1100" dirty="0" smtClean="0">
                          <a:sym typeface="Wingdings" pitchFamily="2" charset="2"/>
                        </a:rPr>
                        <a:t></a:t>
                      </a:r>
                      <a:endParaRPr lang="en-US" sz="1100" dirty="0"/>
                    </a:p>
                  </a:txBody>
                  <a:tcPr/>
                </a:tc>
                <a:tc>
                  <a:txBody>
                    <a:bodyPr/>
                    <a:lstStyle/>
                    <a:p>
                      <a:r>
                        <a:rPr lang="en-US" sz="1100" dirty="0" smtClean="0">
                          <a:sym typeface="Wingdings" pitchFamily="2" charset="2"/>
                        </a:rPr>
                        <a:t></a:t>
                      </a:r>
                      <a:endParaRPr lang="en-US" sz="1100" dirty="0"/>
                    </a:p>
                  </a:txBody>
                  <a:tcPr/>
                </a:tc>
                <a:tc>
                  <a:txBody>
                    <a:bodyPr/>
                    <a:lstStyle/>
                    <a:p>
                      <a:endParaRPr lang="en-US"/>
                    </a:p>
                  </a:txBody>
                  <a:tcPr/>
                </a:tc>
              </a:tr>
              <a:tr h="370840">
                <a:tc>
                  <a:txBody>
                    <a:bodyPr/>
                    <a:lstStyle/>
                    <a:p>
                      <a:r>
                        <a:rPr lang="en-US" sz="1100" dirty="0" smtClean="0"/>
                        <a:t>CLAS12</a:t>
                      </a:r>
                    </a:p>
                    <a:p>
                      <a:r>
                        <a:rPr lang="en-US" sz="1100" dirty="0" smtClean="0"/>
                        <a:t>Trigger Processor</a:t>
                      </a:r>
                      <a:r>
                        <a:rPr lang="en-US" sz="1100" baseline="0" dirty="0" smtClean="0"/>
                        <a:t> Requirements</a:t>
                      </a:r>
                      <a:endParaRPr lang="en-US" sz="1100" dirty="0"/>
                    </a:p>
                  </a:txBody>
                  <a:tcPr/>
                </a:tc>
                <a:tc>
                  <a:txBody>
                    <a:bodyPr/>
                    <a:lstStyle/>
                    <a:p>
                      <a:r>
                        <a:rPr lang="en-US" sz="1100" dirty="0" smtClean="0"/>
                        <a:t>Begin</a:t>
                      </a:r>
                      <a:r>
                        <a:rPr lang="en-US" sz="1100" baseline="0" dirty="0" smtClean="0"/>
                        <a:t> Schematic changes.  Evaluate parts</a:t>
                      </a:r>
                      <a:endParaRPr lang="en-US" sz="1100" dirty="0"/>
                    </a:p>
                  </a:txBody>
                  <a:tcPr/>
                </a:tc>
                <a:tc>
                  <a:txBody>
                    <a:bodyPr/>
                    <a:lstStyle/>
                    <a:p>
                      <a:r>
                        <a:rPr lang="en-US" sz="1100" dirty="0" smtClean="0"/>
                        <a:t>Initial Layout and</a:t>
                      </a:r>
                      <a:r>
                        <a:rPr lang="en-US" sz="1100" baseline="0" dirty="0" smtClean="0"/>
                        <a:t> design analysis</a:t>
                      </a:r>
                      <a:endParaRPr lang="en-US" sz="1100" dirty="0"/>
                    </a:p>
                  </a:txBody>
                  <a:tcPr/>
                </a:tc>
                <a:tc>
                  <a:txBody>
                    <a:bodyPr/>
                    <a:lstStyle/>
                    <a:p>
                      <a:r>
                        <a:rPr lang="en-US" sz="1100" dirty="0" smtClean="0"/>
                        <a:t>Post</a:t>
                      </a:r>
                      <a:r>
                        <a:rPr lang="en-US" sz="1100" baseline="0" dirty="0" smtClean="0"/>
                        <a:t> layout modeling evaluation and analysis</a:t>
                      </a:r>
                      <a:endParaRPr lang="en-US" sz="1100" dirty="0"/>
                    </a:p>
                  </a:txBody>
                  <a:tcPr/>
                </a:tc>
                <a:tc>
                  <a:txBody>
                    <a:bodyPr/>
                    <a:lstStyle/>
                    <a:p>
                      <a:r>
                        <a:rPr lang="en-US" sz="1100" dirty="0" smtClean="0"/>
                        <a:t>Firmware</a:t>
                      </a:r>
                      <a:r>
                        <a:rPr lang="en-US" sz="1100" baseline="0" dirty="0" smtClean="0"/>
                        <a:t> Engineering for new FPGA including HPS requirements</a:t>
                      </a:r>
                      <a:endParaRPr lang="en-US" sz="1100" dirty="0"/>
                    </a:p>
                  </a:txBody>
                  <a:tcPr/>
                </a:tc>
                <a:tc>
                  <a:txBody>
                    <a:bodyPr/>
                    <a:lstStyle/>
                    <a:p>
                      <a:r>
                        <a:rPr lang="en-US" sz="1100" dirty="0" smtClean="0"/>
                        <a:t>Firmware</a:t>
                      </a:r>
                      <a:r>
                        <a:rPr lang="en-US" sz="1100" baseline="0" dirty="0" smtClean="0"/>
                        <a:t> development</a:t>
                      </a:r>
                    </a:p>
                    <a:p>
                      <a:r>
                        <a:rPr lang="en-US" sz="1100" baseline="0" dirty="0" smtClean="0"/>
                        <a:t>Timing verification</a:t>
                      </a:r>
                    </a:p>
                    <a:p>
                      <a:r>
                        <a:rPr lang="en-US" sz="1100" baseline="0" dirty="0" smtClean="0"/>
                        <a:t>Initial testing</a:t>
                      </a:r>
                      <a:endParaRPr lang="en-US" sz="1100" dirty="0"/>
                    </a:p>
                  </a:txBody>
                  <a:tcPr/>
                </a:tc>
                <a:tc>
                  <a:txBody>
                    <a:bodyPr/>
                    <a:lstStyle/>
                    <a:p>
                      <a:endParaRPr lang="en-US" sz="1100" dirty="0"/>
                    </a:p>
                  </a:txBody>
                  <a:tcPr/>
                </a:tc>
                <a:tc>
                  <a:txBody>
                    <a:bodyPr/>
                    <a:lstStyle/>
                    <a:p>
                      <a:endParaRPr lang="en-US"/>
                    </a:p>
                  </a:txBody>
                  <a:tcPr/>
                </a:tc>
              </a:tr>
              <a:tr h="370840">
                <a:tc>
                  <a:txBody>
                    <a:bodyPr/>
                    <a:lstStyle/>
                    <a:p>
                      <a:endParaRPr lang="en-US" dirty="0"/>
                    </a:p>
                  </a:txBody>
                  <a:tcPr/>
                </a:tc>
                <a:tc>
                  <a:txBody>
                    <a:bodyPr/>
                    <a:lstStyle/>
                    <a:p>
                      <a:r>
                        <a:rPr lang="en-US" sz="1200" dirty="0" smtClean="0"/>
                        <a:t>HPS proposal approved!</a:t>
                      </a:r>
                    </a:p>
                    <a:p>
                      <a:r>
                        <a:rPr lang="en-US" sz="1200" dirty="0" smtClean="0">
                          <a:sym typeface="Wingdings" pitchFamily="2" charset="2"/>
                        </a:rPr>
                        <a:t></a:t>
                      </a:r>
                      <a:endParaRPr lang="en-US" sz="1200" dirty="0"/>
                    </a:p>
                  </a:txBody>
                  <a:tcPr/>
                </a:tc>
                <a:tc>
                  <a:txBody>
                    <a:bodyPr/>
                    <a:lstStyle/>
                    <a:p>
                      <a:endParaRPr lang="en-US"/>
                    </a:p>
                  </a:txBody>
                  <a:tcPr/>
                </a:tc>
                <a:tc>
                  <a:txBody>
                    <a:bodyPr/>
                    <a:lstStyle/>
                    <a:p>
                      <a:endParaRPr lang="en-US"/>
                    </a:p>
                  </a:txBody>
                  <a:tcPr/>
                </a:tc>
                <a:tc>
                  <a:txBody>
                    <a:bodyPr/>
                    <a:lstStyle/>
                    <a:p>
                      <a:r>
                        <a:rPr lang="en-US" sz="1100" dirty="0" smtClean="0"/>
                        <a:t>Prepare</a:t>
                      </a:r>
                      <a:r>
                        <a:rPr lang="en-US" sz="1100" baseline="0" dirty="0" smtClean="0"/>
                        <a:t> procurement strategy for ALL Trigger Processors</a:t>
                      </a:r>
                      <a:endParaRPr lang="en-US" sz="1100" dirty="0"/>
                    </a:p>
                  </a:txBody>
                  <a:tcPr/>
                </a:tc>
                <a:tc>
                  <a:txBody>
                    <a:bodyPr/>
                    <a:lstStyle/>
                    <a:p>
                      <a:endParaRPr lang="en-US" sz="1100" dirty="0"/>
                    </a:p>
                  </a:txBody>
                  <a:tcPr/>
                </a:tc>
                <a:tc>
                  <a:txBody>
                    <a:bodyPr/>
                    <a:lstStyle/>
                    <a:p>
                      <a:r>
                        <a:rPr lang="en-US" sz="1100" dirty="0" smtClean="0"/>
                        <a:t>Place order for</a:t>
                      </a:r>
                    </a:p>
                    <a:p>
                      <a:r>
                        <a:rPr lang="en-US" sz="1100" dirty="0" smtClean="0"/>
                        <a:t>CLAS12 Trigger Processors</a:t>
                      </a:r>
                      <a:endParaRPr lang="en-US" sz="1100" dirty="0"/>
                    </a:p>
                  </a:txBody>
                  <a:tcPr/>
                </a:tc>
                <a:tc>
                  <a:txBody>
                    <a:bodyPr/>
                    <a:lstStyle/>
                    <a:p>
                      <a:endParaRPr lang="en-US" dirty="0"/>
                    </a:p>
                  </a:txBody>
                  <a:tcPr/>
                </a:tc>
              </a:tr>
              <a:tr h="370840">
                <a:tc>
                  <a:txBody>
                    <a:bodyPr/>
                    <a:lstStyle/>
                    <a:p>
                      <a:endParaRPr lang="en-US" sz="1100" dirty="0"/>
                    </a:p>
                  </a:txBody>
                  <a:tcPr/>
                </a:tc>
                <a:tc>
                  <a:txBody>
                    <a:bodyPr/>
                    <a:lstStyle/>
                    <a:p>
                      <a:endParaRPr lang="en-US"/>
                    </a:p>
                  </a:txBody>
                  <a:tcPr/>
                </a:tc>
                <a:tc>
                  <a:txBody>
                    <a:bodyPr/>
                    <a:lstStyle/>
                    <a:p>
                      <a:r>
                        <a:rPr lang="en-US" sz="1100" dirty="0" smtClean="0"/>
                        <a:t>Review changes required</a:t>
                      </a:r>
                      <a:r>
                        <a:rPr lang="en-US" sz="1100" baseline="0" dirty="0" smtClean="0"/>
                        <a:t> for Calorimeter APD mother board and connection board</a:t>
                      </a:r>
                      <a:endParaRPr lang="en-US" sz="1100" dirty="0"/>
                    </a:p>
                  </a:txBody>
                  <a:tcPr/>
                </a:tc>
                <a:tc>
                  <a:txBody>
                    <a:bodyPr/>
                    <a:lstStyle/>
                    <a:p>
                      <a:r>
                        <a:rPr lang="en-US" sz="1100" dirty="0" smtClean="0">
                          <a:sym typeface="Wingdings" pitchFamily="2" charset="2"/>
                        </a:rPr>
                        <a:t></a:t>
                      </a:r>
                    </a:p>
                    <a:p>
                      <a:r>
                        <a:rPr lang="en-US" sz="1100" dirty="0" smtClean="0">
                          <a:sym typeface="Wingdings" pitchFamily="2" charset="2"/>
                        </a:rPr>
                        <a:t>New APDs?</a:t>
                      </a:r>
                    </a:p>
                    <a:p>
                      <a:r>
                        <a:rPr lang="en-US" sz="1100" dirty="0" smtClean="0">
                          <a:sym typeface="Wingdings" pitchFamily="2" charset="2"/>
                        </a:rPr>
                        <a:t>Calorimeter Geometry</a:t>
                      </a:r>
                      <a:r>
                        <a:rPr lang="en-US" sz="1100" baseline="0" dirty="0" smtClean="0">
                          <a:sym typeface="Wingdings" pitchFamily="2" charset="2"/>
                        </a:rPr>
                        <a:t> </a:t>
                      </a:r>
                      <a:r>
                        <a:rPr lang="en-US" sz="1100" baseline="0" dirty="0" smtClean="0">
                          <a:sym typeface="Wingdings" pitchFamily="2" charset="2"/>
                        </a:rPr>
                        <a:t>change</a:t>
                      </a:r>
                      <a:r>
                        <a:rPr lang="en-US" sz="1100" baseline="0" dirty="0" smtClean="0">
                          <a:sym typeface="Wingdings" pitchFamily="2" charset="2"/>
                        </a:rPr>
                        <a:t>?</a:t>
                      </a:r>
                    </a:p>
                    <a:p>
                      <a:endParaRPr lang="en-US" sz="1100" baseline="0" dirty="0" smtClean="0">
                        <a:sym typeface="Wingdings" pitchFamily="2" charset="2"/>
                      </a:endParaRPr>
                    </a:p>
                    <a:p>
                      <a:r>
                        <a:rPr lang="en-US" sz="1100" baseline="0" dirty="0" err="1" smtClean="0">
                          <a:sym typeface="Wingdings" pitchFamily="2" charset="2"/>
                        </a:rPr>
                        <a:t>Muon</a:t>
                      </a:r>
                      <a:r>
                        <a:rPr lang="en-US" sz="1100" baseline="0" dirty="0" smtClean="0">
                          <a:sym typeface="Wingdings" pitchFamily="2" charset="2"/>
                        </a:rPr>
                        <a:t> detector electronics?</a:t>
                      </a:r>
                      <a:endParaRPr lang="en-US" sz="1100" dirty="0"/>
                    </a:p>
                  </a:txBody>
                  <a:tcPr/>
                </a:tc>
                <a:tc>
                  <a:txBody>
                    <a:bodyPr/>
                    <a:lstStyle/>
                    <a:p>
                      <a:r>
                        <a:rPr lang="en-US" sz="1100" dirty="0" smtClean="0">
                          <a:sym typeface="Wingdings" pitchFamily="2" charset="2"/>
                        </a:rPr>
                        <a:t></a:t>
                      </a:r>
                      <a:endParaRPr lang="en-US" sz="1100"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8" name="Title 1"/>
          <p:cNvSpPr>
            <a:spLocks noGrp="1"/>
          </p:cNvSpPr>
          <p:nvPr>
            <p:ph type="title"/>
          </p:nvPr>
        </p:nvSpPr>
        <p:spPr>
          <a:xfrm>
            <a:off x="438150" y="76200"/>
            <a:ext cx="8362950" cy="762000"/>
          </a:xfrm>
        </p:spPr>
        <p:txBody>
          <a:bodyPr/>
          <a:lstStyle/>
          <a:p>
            <a:r>
              <a:rPr lang="en-US" sz="1800" dirty="0" smtClean="0"/>
              <a:t>Design Goals for FADC250 Firmware and Trigger Boards</a:t>
            </a:r>
          </a:p>
        </p:txBody>
      </p:sp>
      <p:sp>
        <p:nvSpPr>
          <p:cNvPr id="90" name="TextBox 89"/>
          <p:cNvSpPr txBox="1"/>
          <p:nvPr/>
        </p:nvSpPr>
        <p:spPr>
          <a:xfrm>
            <a:off x="8763000" y="6096000"/>
            <a:ext cx="338554" cy="276999"/>
          </a:xfrm>
          <a:prstGeom prst="rect">
            <a:avLst/>
          </a:prstGeom>
          <a:noFill/>
        </p:spPr>
        <p:txBody>
          <a:bodyPr wrap="none" rtlCol="0">
            <a:spAutoFit/>
          </a:bodyPr>
          <a:lstStyle/>
          <a:p>
            <a:r>
              <a:rPr lang="en-US" sz="1200" b="1" dirty="0" smtClean="0"/>
              <a:t>12</a:t>
            </a:r>
            <a:endParaRPr lang="en-US" sz="1200" b="1" dirty="0"/>
          </a:p>
        </p:txBody>
      </p:sp>
      <p:sp>
        <p:nvSpPr>
          <p:cNvPr id="4" name="TextBox 3"/>
          <p:cNvSpPr txBox="1"/>
          <p:nvPr/>
        </p:nvSpPr>
        <p:spPr>
          <a:xfrm>
            <a:off x="647700" y="914400"/>
            <a:ext cx="7848600" cy="4247317"/>
          </a:xfrm>
          <a:prstGeom prst="rect">
            <a:avLst/>
          </a:prstGeom>
          <a:noFill/>
        </p:spPr>
        <p:txBody>
          <a:bodyPr wrap="square" rtlCol="0">
            <a:spAutoFit/>
          </a:bodyPr>
          <a:lstStyle/>
          <a:p>
            <a:pPr>
              <a:buFont typeface="Arial" pitchFamily="34" charset="0"/>
              <a:buChar char="•"/>
            </a:pPr>
            <a:r>
              <a:rPr lang="en-US" sz="1600" dirty="0" smtClean="0"/>
              <a:t>  </a:t>
            </a:r>
            <a:r>
              <a:rPr lang="en-US" sz="1800" dirty="0" smtClean="0"/>
              <a:t>Double the transmission speed from FADC250 boards to CTP</a:t>
            </a:r>
          </a:p>
          <a:p>
            <a:pPr lvl="1">
              <a:buFontTx/>
              <a:buChar char="-"/>
            </a:pPr>
            <a:r>
              <a:rPr lang="en-US" sz="1800" dirty="0" smtClean="0"/>
              <a:t>Allows for higher energy resolution information from each channel</a:t>
            </a:r>
          </a:p>
          <a:p>
            <a:pPr lvl="1">
              <a:buFontTx/>
              <a:buChar char="-"/>
            </a:pPr>
            <a:r>
              <a:rPr lang="en-US" sz="1800" dirty="0" smtClean="0"/>
              <a:t>Allows for timing resolution of 4ns </a:t>
            </a:r>
          </a:p>
          <a:p>
            <a:pPr lvl="1">
              <a:buFontTx/>
              <a:buChar char="-"/>
            </a:pPr>
            <a:r>
              <a:rPr lang="en-US" sz="1800" dirty="0" smtClean="0"/>
              <a:t>Preliminary testing shows promising results with 5Gb/s per ‘lane’</a:t>
            </a:r>
          </a:p>
          <a:p>
            <a:pPr lvl="1">
              <a:buFontTx/>
              <a:buChar char="-"/>
            </a:pPr>
            <a:r>
              <a:rPr lang="en-US" sz="1800" dirty="0" smtClean="0"/>
              <a:t>Must continue testing @5Gb/s with VME 2eSST bus activity to resolve issues</a:t>
            </a:r>
          </a:p>
          <a:p>
            <a:pPr>
              <a:buFontTx/>
              <a:buChar char="-"/>
            </a:pPr>
            <a:endParaRPr lang="en-US" sz="1800" dirty="0" smtClean="0"/>
          </a:p>
          <a:p>
            <a:pPr>
              <a:buFont typeface="Arial" pitchFamily="34" charset="0"/>
              <a:buChar char="•"/>
            </a:pPr>
            <a:r>
              <a:rPr lang="en-US" sz="1800" dirty="0" smtClean="0"/>
              <a:t>  Restore the TDC function to FADC250</a:t>
            </a:r>
          </a:p>
          <a:p>
            <a:pPr lvl="1"/>
            <a:r>
              <a:rPr lang="en-US" sz="1800" dirty="0" smtClean="0"/>
              <a:t>-Will require firmware optimization and timing verification efforts</a:t>
            </a:r>
          </a:p>
          <a:p>
            <a:pPr lvl="1"/>
            <a:r>
              <a:rPr lang="en-US" sz="1800" dirty="0" smtClean="0"/>
              <a:t>-Successful implementation would eliminate need for signal splitting, discriminators, TDC modules and additional Crates.</a:t>
            </a:r>
          </a:p>
          <a:p>
            <a:pPr lvl="1"/>
            <a:endParaRPr lang="en-US" sz="1800" dirty="0" smtClean="0"/>
          </a:p>
          <a:p>
            <a:pPr>
              <a:buFont typeface="Arial" pitchFamily="34" charset="0"/>
              <a:buChar char="•"/>
            </a:pPr>
            <a:r>
              <a:rPr lang="en-US" sz="1800" dirty="0" smtClean="0"/>
              <a:t>  Add ‘coefficient’ (Gain) registers to be programmed for each FADC250 channel</a:t>
            </a:r>
          </a:p>
          <a:p>
            <a:pPr>
              <a:buFont typeface="Arial" pitchFamily="34" charset="0"/>
              <a:buChar char="•"/>
            </a:pPr>
            <a:endParaRPr lang="en-US" sz="1800" dirty="0" smtClean="0"/>
          </a:p>
          <a:p>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1143000" y="228600"/>
            <a:ext cx="6781800" cy="523220"/>
          </a:xfrm>
          <a:prstGeom prst="rect">
            <a:avLst/>
          </a:prstGeom>
          <a:noFill/>
          <a:ln w="9525">
            <a:noFill/>
            <a:miter lim="800000"/>
            <a:headEnd/>
            <a:tailEnd/>
          </a:ln>
        </p:spPr>
        <p:txBody>
          <a:bodyPr wrap="square">
            <a:spAutoFit/>
          </a:bodyPr>
          <a:lstStyle/>
          <a:p>
            <a:pPr algn="ctr" eaLnBrk="0" hangingPunct="0"/>
            <a:r>
              <a:rPr lang="en-US" sz="2800" b="1" dirty="0" smtClean="0">
                <a:latin typeface="Calibri" pitchFamily="34" charset="0"/>
              </a:rPr>
              <a:t>Summary</a:t>
            </a:r>
            <a:endParaRPr lang="en-US" sz="1400" b="1" dirty="0">
              <a:latin typeface="Calibri" pitchFamily="34" charset="0"/>
            </a:endParaRPr>
          </a:p>
        </p:txBody>
      </p:sp>
      <p:sp>
        <p:nvSpPr>
          <p:cNvPr id="4" name="TextBox 3"/>
          <p:cNvSpPr txBox="1"/>
          <p:nvPr/>
        </p:nvSpPr>
        <p:spPr>
          <a:xfrm>
            <a:off x="304800" y="871746"/>
            <a:ext cx="8367032" cy="4539704"/>
          </a:xfrm>
          <a:prstGeom prst="rect">
            <a:avLst/>
          </a:prstGeom>
          <a:noFill/>
        </p:spPr>
        <p:txBody>
          <a:bodyPr wrap="square" rtlCol="0">
            <a:spAutoFit/>
          </a:bodyPr>
          <a:lstStyle/>
          <a:p>
            <a:pPr>
              <a:spcBef>
                <a:spcPts val="0"/>
              </a:spcBef>
              <a:spcAft>
                <a:spcPts val="600"/>
              </a:spcAft>
              <a:buFont typeface="Arial" pitchFamily="34" charset="0"/>
              <a:buChar char="•"/>
            </a:pPr>
            <a:r>
              <a:rPr lang="en-US" sz="1600" dirty="0" smtClean="0">
                <a:latin typeface="Arial" pitchFamily="34" charset="0"/>
                <a:cs typeface="Arial" pitchFamily="34" charset="0"/>
              </a:rPr>
              <a:t>  ALL 12GeV pipelined DAq and Trigger custom electronic modules are in production with most designs completely tested and accepted.</a:t>
            </a:r>
          </a:p>
          <a:p>
            <a:pPr>
              <a:spcBef>
                <a:spcPts val="0"/>
              </a:spcBef>
              <a:spcAft>
                <a:spcPts val="600"/>
              </a:spcAft>
              <a:buFont typeface="Arial" pitchFamily="34" charset="0"/>
              <a:buChar char="•"/>
            </a:pPr>
            <a:r>
              <a:rPr lang="en-US" sz="1600" dirty="0" smtClean="0">
                <a:latin typeface="Arial" pitchFamily="34" charset="0"/>
                <a:cs typeface="Arial" pitchFamily="34" charset="0"/>
              </a:rPr>
              <a:t>  Many detector groups are using FADC250 boards for testing and full crate performance testing is ongoing for each Hall Group.</a:t>
            </a:r>
          </a:p>
          <a:p>
            <a:pPr>
              <a:spcBef>
                <a:spcPts val="0"/>
              </a:spcBef>
              <a:spcAft>
                <a:spcPts val="600"/>
              </a:spcAft>
              <a:buFont typeface="Arial" pitchFamily="34" charset="0"/>
              <a:buChar char="•"/>
            </a:pPr>
            <a:r>
              <a:rPr lang="en-US" sz="1600" dirty="0" smtClean="0">
                <a:latin typeface="Arial" pitchFamily="34" charset="0"/>
                <a:cs typeface="Arial" pitchFamily="34" charset="0"/>
              </a:rPr>
              <a:t>  New requirements for CLAS12 Trigger Processor have been completed and include all trigger processing ideas for each detector subsystem.  Planned FPGA device will exceed requirement specification but will allow for future improvements of triggering applications.</a:t>
            </a:r>
          </a:p>
          <a:p>
            <a:pPr>
              <a:spcBef>
                <a:spcPts val="0"/>
              </a:spcBef>
              <a:spcAft>
                <a:spcPts val="600"/>
              </a:spcAft>
              <a:buFont typeface="Arial" pitchFamily="34" charset="0"/>
              <a:buChar char="•"/>
            </a:pPr>
            <a:r>
              <a:rPr lang="en-US" sz="1600" dirty="0" smtClean="0">
                <a:latin typeface="Arial" pitchFamily="34" charset="0"/>
                <a:cs typeface="Arial" pitchFamily="34" charset="0"/>
              </a:rPr>
              <a:t>  Significant challenges remain and testing is crucial to verify that FADC250 boards will be reliable at the 5Gbps serial transmission rate.</a:t>
            </a:r>
          </a:p>
          <a:p>
            <a:pPr>
              <a:spcBef>
                <a:spcPts val="0"/>
              </a:spcBef>
              <a:spcAft>
                <a:spcPts val="600"/>
              </a:spcAft>
              <a:buFont typeface="Arial" pitchFamily="34" charset="0"/>
              <a:buChar char="•"/>
            </a:pPr>
            <a:r>
              <a:rPr lang="en-US" sz="1600" dirty="0" smtClean="0">
                <a:latin typeface="Arial" pitchFamily="34" charset="0"/>
                <a:cs typeface="Arial" pitchFamily="34" charset="0"/>
              </a:rPr>
              <a:t> </a:t>
            </a:r>
            <a:r>
              <a:rPr lang="en-US" sz="1600" dirty="0" smtClean="0">
                <a:latin typeface="Arial" pitchFamily="34" charset="0"/>
                <a:cs typeface="Arial" pitchFamily="34" charset="0"/>
                <a:sym typeface="Wingdings" pitchFamily="2" charset="2"/>
              </a:rPr>
              <a:t>Electronics group will support re-design work needed for Inner_Calorimeter circuit boards and any other electronic needs for the experiment.</a:t>
            </a:r>
          </a:p>
          <a:p>
            <a:r>
              <a:rPr lang="en-US" sz="1600" dirty="0" smtClean="0">
                <a:latin typeface="Arial" pitchFamily="34" charset="0"/>
                <a:cs typeface="Arial" pitchFamily="34" charset="0"/>
                <a:sym typeface="Wingdings" pitchFamily="2" charset="2"/>
              </a:rPr>
              <a:t>  </a:t>
            </a:r>
          </a:p>
          <a:p>
            <a:pPr>
              <a:buFont typeface="Wingdings" pitchFamily="2" charset="2"/>
              <a:buChar char="v"/>
            </a:pPr>
            <a:r>
              <a:rPr lang="en-US" sz="1800" dirty="0" smtClean="0">
                <a:latin typeface="Arial" pitchFamily="34" charset="0"/>
                <a:cs typeface="Arial" pitchFamily="34" charset="0"/>
                <a:sym typeface="Wingdings" pitchFamily="2" charset="2"/>
              </a:rPr>
              <a:t>  Acknowledgement of continued significant hardware and firmware contributions from:</a:t>
            </a:r>
          </a:p>
          <a:p>
            <a:r>
              <a:rPr lang="en-US" sz="1800" dirty="0" smtClean="0">
                <a:latin typeface="Arial" pitchFamily="34" charset="0"/>
                <a:cs typeface="Arial" pitchFamily="34" charset="0"/>
                <a:sym typeface="Wingdings" pitchFamily="2" charset="2"/>
              </a:rPr>
              <a:t>Hai Dong, Scott Kaneta, Nick Nganga, Ben Raydo, Ed Jastrzembski, and Bryan </a:t>
            </a:r>
            <a:r>
              <a:rPr lang="en-US" sz="1800" dirty="0" smtClean="0">
                <a:latin typeface="Arial" pitchFamily="34" charset="0"/>
                <a:cs typeface="Arial" pitchFamily="34" charset="0"/>
                <a:sym typeface="Wingdings" pitchFamily="2" charset="2"/>
              </a:rPr>
              <a:t>Moffit, William Gu</a:t>
            </a:r>
            <a:endParaRPr lang="en-US" sz="1400" dirty="0" smtClean="0">
              <a:latin typeface="Arial" pitchFamily="34" charset="0"/>
              <a:cs typeface="Arial" pitchFamily="34" charset="0"/>
            </a:endParaRPr>
          </a:p>
        </p:txBody>
      </p:sp>
      <p:sp>
        <p:nvSpPr>
          <p:cNvPr id="5" name="TextBox 4"/>
          <p:cNvSpPr txBox="1"/>
          <p:nvPr/>
        </p:nvSpPr>
        <p:spPr>
          <a:xfrm>
            <a:off x="8686800" y="6172200"/>
            <a:ext cx="338554" cy="276999"/>
          </a:xfrm>
          <a:prstGeom prst="rect">
            <a:avLst/>
          </a:prstGeom>
          <a:noFill/>
        </p:spPr>
        <p:txBody>
          <a:bodyPr wrap="none" rtlCol="0">
            <a:spAutoFit/>
          </a:bodyPr>
          <a:lstStyle/>
          <a:p>
            <a:r>
              <a:rPr lang="en-US" sz="1200" b="1" dirty="0" smtClean="0"/>
              <a:t>13</a:t>
            </a:r>
            <a:endParaRPr lang="en-US" sz="1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59" name="TextBox 29"/>
          <p:cNvSpPr txBox="1">
            <a:spLocks noChangeArrowheads="1"/>
          </p:cNvSpPr>
          <p:nvPr/>
        </p:nvSpPr>
        <p:spPr bwMode="auto">
          <a:xfrm>
            <a:off x="990600" y="2782669"/>
            <a:ext cx="7162800" cy="646331"/>
          </a:xfrm>
          <a:prstGeom prst="rect">
            <a:avLst/>
          </a:prstGeom>
          <a:noFill/>
          <a:ln w="9525">
            <a:noFill/>
            <a:miter lim="800000"/>
            <a:headEnd/>
            <a:tailEnd/>
          </a:ln>
        </p:spPr>
        <p:txBody>
          <a:bodyPr>
            <a:spAutoFit/>
          </a:bodyPr>
          <a:lstStyle/>
          <a:p>
            <a:pPr algn="ctr" eaLnBrk="0" hangingPunct="0"/>
            <a:r>
              <a:rPr lang="en-US" sz="3600" b="1" dirty="0" smtClean="0">
                <a:latin typeface="Calibri" pitchFamily="34" charset="0"/>
              </a:rPr>
              <a:t>All sorts of good stuff</a:t>
            </a:r>
            <a:endParaRPr lang="en-US" sz="3600" b="1" dirty="0">
              <a:latin typeface="Calibri" pitchFamily="34" charset="0"/>
            </a:endParaRPr>
          </a:p>
        </p:txBody>
      </p:sp>
      <p:sp>
        <p:nvSpPr>
          <p:cNvPr id="3" name="Rectangle 2"/>
          <p:cNvSpPr/>
          <p:nvPr/>
        </p:nvSpPr>
        <p:spPr>
          <a:xfrm>
            <a:off x="2286000" y="762000"/>
            <a:ext cx="435888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Backup Slides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Program Files (x86)\Microsoft Office\MEDIA\CAGCAT10\j0195384.wmf"/>
          <p:cNvPicPr>
            <a:picLocks noChangeAspect="1" noChangeArrowheads="1"/>
          </p:cNvPicPr>
          <p:nvPr/>
        </p:nvPicPr>
        <p:blipFill>
          <a:blip r:embed="rId2" cstate="print"/>
          <a:srcRect/>
          <a:stretch>
            <a:fillRect/>
          </a:stretch>
        </p:blipFill>
        <p:spPr bwMode="auto">
          <a:xfrm>
            <a:off x="7900261" y="3186193"/>
            <a:ext cx="1066800" cy="1089070"/>
          </a:xfrm>
          <a:prstGeom prst="rect">
            <a:avLst/>
          </a:prstGeom>
          <a:noFill/>
        </p:spPr>
      </p:pic>
      <p:sp>
        <p:nvSpPr>
          <p:cNvPr id="56" name="TextBox 55"/>
          <p:cNvSpPr txBox="1"/>
          <p:nvPr/>
        </p:nvSpPr>
        <p:spPr>
          <a:xfrm>
            <a:off x="8028420" y="2852930"/>
            <a:ext cx="704039" cy="307777"/>
          </a:xfrm>
          <a:prstGeom prst="rect">
            <a:avLst/>
          </a:prstGeom>
          <a:noFill/>
        </p:spPr>
        <p:txBody>
          <a:bodyPr wrap="none" rtlCol="0">
            <a:spAutoFit/>
          </a:bodyPr>
          <a:lstStyle/>
          <a:p>
            <a:r>
              <a:rPr lang="en-US" sz="1400" dirty="0" smtClean="0">
                <a:latin typeface="Arial" pitchFamily="34" charset="0"/>
                <a:cs typeface="Arial" pitchFamily="34" charset="0"/>
              </a:rPr>
              <a:t>CODA</a:t>
            </a:r>
            <a:endParaRPr lang="en-US" sz="1400" dirty="0">
              <a:latin typeface="Arial" pitchFamily="34" charset="0"/>
              <a:cs typeface="Arial" pitchFamily="34" charset="0"/>
            </a:endParaRPr>
          </a:p>
        </p:txBody>
      </p:sp>
      <p:pic>
        <p:nvPicPr>
          <p:cNvPr id="4" name="Picture 3" descr="Crate1_DAqTrig.tif"/>
          <p:cNvPicPr>
            <a:picLocks noChangeAspect="1"/>
          </p:cNvPicPr>
          <p:nvPr/>
        </p:nvPicPr>
        <p:blipFill>
          <a:blip r:embed="rId3" cstate="print"/>
          <a:stretch>
            <a:fillRect/>
          </a:stretch>
        </p:blipFill>
        <p:spPr>
          <a:xfrm>
            <a:off x="5172279" y="594352"/>
            <a:ext cx="2301891" cy="1770079"/>
          </a:xfrm>
          <a:prstGeom prst="rect">
            <a:avLst/>
          </a:prstGeom>
        </p:spPr>
      </p:pic>
      <p:pic>
        <p:nvPicPr>
          <p:cNvPr id="5" name="Picture 4" descr="Crate2_DAqTrig.tif"/>
          <p:cNvPicPr>
            <a:picLocks noChangeAspect="1"/>
          </p:cNvPicPr>
          <p:nvPr/>
        </p:nvPicPr>
        <p:blipFill>
          <a:blip r:embed="rId4" cstate="print"/>
          <a:stretch>
            <a:fillRect/>
          </a:stretch>
        </p:blipFill>
        <p:spPr>
          <a:xfrm>
            <a:off x="5157068" y="2673532"/>
            <a:ext cx="2332313" cy="1874704"/>
          </a:xfrm>
          <a:prstGeom prst="rect">
            <a:avLst/>
          </a:prstGeom>
        </p:spPr>
      </p:pic>
      <p:sp>
        <p:nvSpPr>
          <p:cNvPr id="7" name="Oval 6"/>
          <p:cNvSpPr/>
          <p:nvPr/>
        </p:nvSpPr>
        <p:spPr>
          <a:xfrm>
            <a:off x="7722612" y="1238017"/>
            <a:ext cx="116616" cy="21455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7761484" y="2471709"/>
            <a:ext cx="116616" cy="21455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20"/>
          <p:cNvGrpSpPr/>
          <p:nvPr/>
        </p:nvGrpSpPr>
        <p:grpSpPr>
          <a:xfrm>
            <a:off x="7605996" y="3008097"/>
            <a:ext cx="38872" cy="107278"/>
            <a:chOff x="7010400" y="1524000"/>
            <a:chExt cx="76200" cy="152400"/>
          </a:xfrm>
        </p:grpSpPr>
        <p:cxnSp>
          <p:nvCxnSpPr>
            <p:cNvPr id="12" name="Straight Connector 11"/>
            <p:cNvCxnSpPr/>
            <p:nvPr/>
          </p:nvCxnSpPr>
          <p:spPr>
            <a:xfrm rot="16200000" flipH="1">
              <a:off x="7010400" y="1524000"/>
              <a:ext cx="76200" cy="76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010400" y="1600200"/>
              <a:ext cx="76200" cy="76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a:off x="7644868" y="3061735"/>
            <a:ext cx="116616"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V="1">
            <a:off x="7054584" y="2354836"/>
            <a:ext cx="1411370" cy="2429"/>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7603567" y="1650366"/>
            <a:ext cx="155488"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3" name="Group 21"/>
          <p:cNvGrpSpPr/>
          <p:nvPr/>
        </p:nvGrpSpPr>
        <p:grpSpPr>
          <a:xfrm>
            <a:off x="7564695" y="1596727"/>
            <a:ext cx="38872" cy="107278"/>
            <a:chOff x="7010400" y="1524000"/>
            <a:chExt cx="76200" cy="152400"/>
          </a:xfrm>
        </p:grpSpPr>
        <p:cxnSp>
          <p:nvCxnSpPr>
            <p:cNvPr id="23" name="Straight Connector 22"/>
            <p:cNvCxnSpPr/>
            <p:nvPr/>
          </p:nvCxnSpPr>
          <p:spPr>
            <a:xfrm rot="16200000" flipH="1">
              <a:off x="7010400" y="1524000"/>
              <a:ext cx="76200" cy="76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7010400" y="1600200"/>
              <a:ext cx="76200" cy="76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26" name="Straight Arrow Connector 25"/>
          <p:cNvCxnSpPr/>
          <p:nvPr/>
        </p:nvCxnSpPr>
        <p:spPr>
          <a:xfrm flipV="1">
            <a:off x="7372765" y="969508"/>
            <a:ext cx="188676" cy="316"/>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392201" y="1506211"/>
            <a:ext cx="208111" cy="1"/>
          </a:xfrm>
          <a:prstGeom prst="straightConnector1">
            <a:avLst/>
          </a:prstGeom>
          <a:ln w="15875">
            <a:headEnd type="arrow"/>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800356" y="1130740"/>
            <a:ext cx="846707" cy="307777"/>
          </a:xfrm>
          <a:prstGeom prst="rect">
            <a:avLst/>
          </a:prstGeom>
          <a:noFill/>
        </p:spPr>
        <p:txBody>
          <a:bodyPr wrap="none" rtlCol="0">
            <a:spAutoFit/>
          </a:bodyPr>
          <a:lstStyle/>
          <a:p>
            <a:r>
              <a:rPr lang="en-US" sz="1050" b="1" dirty="0" smtClean="0">
                <a:latin typeface="Arial" pitchFamily="34" charset="0"/>
                <a:cs typeface="Arial" pitchFamily="34" charset="0"/>
              </a:rPr>
              <a:t>MTP</a:t>
            </a:r>
            <a:r>
              <a:rPr lang="en-US" sz="1400" b="1" dirty="0" smtClean="0">
                <a:latin typeface="Arial" pitchFamily="34" charset="0"/>
                <a:cs typeface="Arial" pitchFamily="34" charset="0"/>
              </a:rPr>
              <a:t> </a:t>
            </a:r>
            <a:r>
              <a:rPr lang="en-US" sz="1050" b="1" dirty="0" smtClean="0">
                <a:latin typeface="Arial" pitchFamily="34" charset="0"/>
                <a:cs typeface="Arial" pitchFamily="34" charset="0"/>
              </a:rPr>
              <a:t>Fiber</a:t>
            </a:r>
            <a:endParaRPr lang="en-US" sz="1050" b="1" dirty="0">
              <a:latin typeface="Arial" pitchFamily="34" charset="0"/>
              <a:cs typeface="Arial" pitchFamily="34" charset="0"/>
            </a:endParaRPr>
          </a:p>
        </p:txBody>
      </p:sp>
      <p:cxnSp>
        <p:nvCxnSpPr>
          <p:cNvPr id="32" name="Straight Arrow Connector 31"/>
          <p:cNvCxnSpPr/>
          <p:nvPr/>
        </p:nvCxnSpPr>
        <p:spPr>
          <a:xfrm>
            <a:off x="7392201" y="1650366"/>
            <a:ext cx="208111" cy="1"/>
          </a:xfrm>
          <a:prstGeom prst="straightConnector1">
            <a:avLst/>
          </a:prstGeom>
          <a:ln w="15875">
            <a:headEnd type="arrow"/>
            <a:tailEnd type="arrow"/>
          </a:ln>
        </p:spPr>
        <p:style>
          <a:lnRef idx="1">
            <a:schemeClr val="accent1"/>
          </a:lnRef>
          <a:fillRef idx="0">
            <a:schemeClr val="accent1"/>
          </a:fillRef>
          <a:effectRef idx="0">
            <a:schemeClr val="accent1"/>
          </a:effectRef>
          <a:fontRef idx="minor">
            <a:schemeClr val="tx1"/>
          </a:fontRef>
        </p:style>
      </p:cxnSp>
      <p:grpSp>
        <p:nvGrpSpPr>
          <p:cNvPr id="6" name="Group 20"/>
          <p:cNvGrpSpPr/>
          <p:nvPr/>
        </p:nvGrpSpPr>
        <p:grpSpPr>
          <a:xfrm>
            <a:off x="7567124" y="1452573"/>
            <a:ext cx="38872" cy="107278"/>
            <a:chOff x="7010400" y="1524000"/>
            <a:chExt cx="76200" cy="152400"/>
          </a:xfrm>
        </p:grpSpPr>
        <p:cxnSp>
          <p:nvCxnSpPr>
            <p:cNvPr id="44" name="Straight Connector 43"/>
            <p:cNvCxnSpPr/>
            <p:nvPr/>
          </p:nvCxnSpPr>
          <p:spPr>
            <a:xfrm rot="16200000" flipH="1">
              <a:off x="7010400" y="1524000"/>
              <a:ext cx="76200" cy="76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7010400" y="1600200"/>
              <a:ext cx="76200" cy="76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p:cNvCxnSpPr/>
          <p:nvPr/>
        </p:nvCxnSpPr>
        <p:spPr>
          <a:xfrm>
            <a:off x="7605996" y="1506211"/>
            <a:ext cx="116616"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flipV="1">
            <a:off x="7454418" y="1238017"/>
            <a:ext cx="536388"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a:off x="7567124" y="969824"/>
            <a:ext cx="155488"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9" name="Group 21"/>
          <p:cNvGrpSpPr/>
          <p:nvPr/>
        </p:nvGrpSpPr>
        <p:grpSpPr>
          <a:xfrm>
            <a:off x="7528252" y="916185"/>
            <a:ext cx="38872" cy="107278"/>
            <a:chOff x="7010400" y="1524000"/>
            <a:chExt cx="76200" cy="152400"/>
          </a:xfrm>
        </p:grpSpPr>
        <p:cxnSp>
          <p:nvCxnSpPr>
            <p:cNvPr id="42" name="Straight Connector 41"/>
            <p:cNvCxnSpPr/>
            <p:nvPr/>
          </p:nvCxnSpPr>
          <p:spPr>
            <a:xfrm rot="16200000" flipH="1">
              <a:off x="7010400" y="1524000"/>
              <a:ext cx="76200" cy="76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7010400" y="1600200"/>
              <a:ext cx="76200" cy="76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47" name="Straight Arrow Connector 46"/>
          <p:cNvCxnSpPr/>
          <p:nvPr/>
        </p:nvCxnSpPr>
        <p:spPr>
          <a:xfrm>
            <a:off x="7372765" y="3061735"/>
            <a:ext cx="257526" cy="3353"/>
          </a:xfrm>
          <a:prstGeom prst="straightConnector1">
            <a:avLst/>
          </a:prstGeom>
          <a:ln w="15875">
            <a:headEnd type="arrow"/>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878099" y="2364432"/>
            <a:ext cx="870751" cy="469359"/>
          </a:xfrm>
          <a:prstGeom prst="rect">
            <a:avLst/>
          </a:prstGeom>
          <a:noFill/>
        </p:spPr>
        <p:txBody>
          <a:bodyPr wrap="none" rtlCol="0">
            <a:spAutoFit/>
          </a:bodyPr>
          <a:lstStyle/>
          <a:p>
            <a:r>
              <a:rPr lang="en-US" sz="1050" b="1" dirty="0" smtClean="0">
                <a:latin typeface="Arial" pitchFamily="34" charset="0"/>
                <a:cs typeface="Arial" pitchFamily="34" charset="0"/>
              </a:rPr>
              <a:t>MTP Fiber </a:t>
            </a:r>
          </a:p>
          <a:p>
            <a:endParaRPr lang="en-US" sz="1400" dirty="0">
              <a:latin typeface="Arial" pitchFamily="34" charset="0"/>
              <a:cs typeface="Arial" pitchFamily="34" charset="0"/>
            </a:endParaRPr>
          </a:p>
        </p:txBody>
      </p:sp>
      <p:cxnSp>
        <p:nvCxnSpPr>
          <p:cNvPr id="30" name="Straight Arrow Connector 29"/>
          <p:cNvCxnSpPr/>
          <p:nvPr/>
        </p:nvCxnSpPr>
        <p:spPr>
          <a:xfrm rot="16200000" flipV="1">
            <a:off x="5236640" y="1952172"/>
            <a:ext cx="1322268" cy="859459"/>
          </a:xfrm>
          <a:prstGeom prst="straightConnector1">
            <a:avLst/>
          </a:prstGeom>
          <a:ln w="25400">
            <a:solidFill>
              <a:srgbClr val="FFC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0800000">
            <a:off x="5468043" y="1559850"/>
            <a:ext cx="855586" cy="268753"/>
          </a:xfrm>
          <a:prstGeom prst="straightConnector1">
            <a:avLst/>
          </a:prstGeom>
          <a:ln w="25400">
            <a:solidFill>
              <a:srgbClr val="FFC00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012249" y="2418070"/>
            <a:ext cx="77744" cy="1609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p:nvPr/>
        </p:nvSpPr>
        <p:spPr>
          <a:xfrm>
            <a:off x="5779018" y="1667128"/>
            <a:ext cx="77744" cy="1609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p:cNvSpPr txBox="1"/>
          <p:nvPr/>
        </p:nvSpPr>
        <p:spPr>
          <a:xfrm>
            <a:off x="5178048" y="3336032"/>
            <a:ext cx="133626" cy="760465"/>
          </a:xfrm>
          <a:prstGeom prst="rect">
            <a:avLst/>
          </a:prstGeom>
          <a:noFill/>
        </p:spPr>
        <p:txBody>
          <a:bodyPr vert="wordArtVert" wrap="none" lIns="0" rIns="0" rtlCol="0">
            <a:spAutoFit/>
          </a:bodyPr>
          <a:lstStyle/>
          <a:p>
            <a:r>
              <a:rPr lang="en-US" sz="800" dirty="0" smtClean="0">
                <a:latin typeface="Arial" pitchFamily="34" charset="0"/>
                <a:cs typeface="Arial" pitchFamily="34" charset="0"/>
              </a:rPr>
              <a:t>LINUX</a:t>
            </a:r>
            <a:endParaRPr lang="en-US" sz="800" dirty="0">
              <a:latin typeface="Arial" pitchFamily="34" charset="0"/>
              <a:cs typeface="Arial" pitchFamily="34" charset="0"/>
            </a:endParaRPr>
          </a:p>
        </p:txBody>
      </p:sp>
      <p:sp>
        <p:nvSpPr>
          <p:cNvPr id="61" name="TextBox 60"/>
          <p:cNvSpPr txBox="1"/>
          <p:nvPr/>
        </p:nvSpPr>
        <p:spPr>
          <a:xfrm>
            <a:off x="5199017" y="1212201"/>
            <a:ext cx="133626" cy="760465"/>
          </a:xfrm>
          <a:prstGeom prst="rect">
            <a:avLst/>
          </a:prstGeom>
          <a:noFill/>
        </p:spPr>
        <p:txBody>
          <a:bodyPr vert="wordArtVert" wrap="none" lIns="0" rIns="0" rtlCol="0">
            <a:spAutoFit/>
          </a:bodyPr>
          <a:lstStyle/>
          <a:p>
            <a:r>
              <a:rPr lang="en-US" sz="800" dirty="0" smtClean="0">
                <a:latin typeface="Arial" pitchFamily="34" charset="0"/>
                <a:cs typeface="Arial" pitchFamily="34" charset="0"/>
              </a:rPr>
              <a:t>LINUX</a:t>
            </a:r>
            <a:endParaRPr lang="en-US" sz="800" dirty="0">
              <a:latin typeface="Arial" pitchFamily="34" charset="0"/>
              <a:cs typeface="Arial" pitchFamily="34" charset="0"/>
            </a:endParaRPr>
          </a:p>
        </p:txBody>
      </p:sp>
      <p:cxnSp>
        <p:nvCxnSpPr>
          <p:cNvPr id="74" name="Elbow Connector 73"/>
          <p:cNvCxnSpPr/>
          <p:nvPr/>
        </p:nvCxnSpPr>
        <p:spPr>
          <a:xfrm rot="5400000" flipH="1" flipV="1">
            <a:off x="5226668" y="728603"/>
            <a:ext cx="482749" cy="810"/>
          </a:xfrm>
          <a:prstGeom prst="bentConnector3">
            <a:avLst>
              <a:gd name="adj1" fmla="val 50000"/>
            </a:avLst>
          </a:prstGeom>
          <a:ln w="12700">
            <a:solidFill>
              <a:srgbClr val="00B050"/>
            </a:solidFill>
            <a:headEnd type="diamond"/>
            <a:tailEnd type="arrow"/>
          </a:ln>
        </p:spPr>
        <p:style>
          <a:lnRef idx="1">
            <a:schemeClr val="accent1"/>
          </a:lnRef>
          <a:fillRef idx="0">
            <a:schemeClr val="accent1"/>
          </a:fillRef>
          <a:effectRef idx="0">
            <a:schemeClr val="accent1"/>
          </a:effectRef>
          <a:fontRef idx="minor">
            <a:schemeClr val="tx1"/>
          </a:fontRef>
        </p:style>
      </p:cxnSp>
      <p:cxnSp>
        <p:nvCxnSpPr>
          <p:cNvPr id="76" name="Elbow Connector 75"/>
          <p:cNvCxnSpPr/>
          <p:nvPr/>
        </p:nvCxnSpPr>
        <p:spPr>
          <a:xfrm>
            <a:off x="5468043" y="487075"/>
            <a:ext cx="1904722" cy="1118"/>
          </a:xfrm>
          <a:prstGeom prst="bentConnector3">
            <a:avLst>
              <a:gd name="adj1" fmla="val 50000"/>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rot="5400000">
            <a:off x="7265487" y="594506"/>
            <a:ext cx="214555" cy="810"/>
          </a:xfrm>
          <a:prstGeom prst="bentConnector3">
            <a:avLst>
              <a:gd name="adj1" fmla="val 50000"/>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7481276" y="470877"/>
            <a:ext cx="1662723" cy="392415"/>
          </a:xfrm>
          <a:prstGeom prst="rect">
            <a:avLst/>
          </a:prstGeom>
          <a:solidFill>
            <a:srgbClr val="00B050"/>
          </a:solidFill>
        </p:spPr>
        <p:txBody>
          <a:bodyPr wrap="square" rtlCol="0">
            <a:spAutoFit/>
          </a:bodyPr>
          <a:lstStyle/>
          <a:p>
            <a:pPr algn="ctr"/>
            <a:r>
              <a:rPr lang="en-US" sz="900" b="1" dirty="0" smtClean="0">
                <a:latin typeface="Arial" pitchFamily="34" charset="0"/>
                <a:cs typeface="Arial" pitchFamily="34" charset="0"/>
              </a:rPr>
              <a:t>Two crate Trigger Signal</a:t>
            </a:r>
          </a:p>
          <a:p>
            <a:pPr algn="ctr"/>
            <a:r>
              <a:rPr lang="en-US" sz="900" b="1" dirty="0" smtClean="0">
                <a:latin typeface="Arial" pitchFamily="34" charset="0"/>
                <a:cs typeface="Arial" pitchFamily="34" charset="0"/>
              </a:rPr>
              <a:t>From SSP to TI(TS</a:t>
            </a:r>
            <a:r>
              <a:rPr lang="en-US" sz="1050" b="1" dirty="0" smtClean="0">
                <a:latin typeface="Arial" pitchFamily="34" charset="0"/>
                <a:cs typeface="Arial" pitchFamily="34" charset="0"/>
              </a:rPr>
              <a:t>)</a:t>
            </a:r>
            <a:endParaRPr lang="en-US" sz="1050" b="1" dirty="0">
              <a:latin typeface="Arial" pitchFamily="34" charset="0"/>
              <a:cs typeface="Arial" pitchFamily="34" charset="0"/>
            </a:endParaRPr>
          </a:p>
        </p:txBody>
      </p:sp>
      <p:cxnSp>
        <p:nvCxnSpPr>
          <p:cNvPr id="81" name="Straight Connector 80"/>
          <p:cNvCxnSpPr/>
          <p:nvPr/>
        </p:nvCxnSpPr>
        <p:spPr>
          <a:xfrm>
            <a:off x="7411637" y="540714"/>
            <a:ext cx="126845" cy="8187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8805446" y="6581001"/>
            <a:ext cx="263214" cy="276999"/>
          </a:xfrm>
          <a:prstGeom prst="rect">
            <a:avLst/>
          </a:prstGeom>
          <a:noFill/>
        </p:spPr>
        <p:txBody>
          <a:bodyPr wrap="none" rtlCol="0">
            <a:spAutoFit/>
          </a:bodyPr>
          <a:lstStyle/>
          <a:p>
            <a:r>
              <a:rPr lang="en-US" sz="1200" dirty="0" smtClean="0"/>
              <a:t>8</a:t>
            </a:r>
            <a:endParaRPr lang="en-US" sz="1200" dirty="0"/>
          </a:p>
        </p:txBody>
      </p:sp>
      <p:sp>
        <p:nvSpPr>
          <p:cNvPr id="50" name="TextBox 49"/>
          <p:cNvSpPr txBox="1"/>
          <p:nvPr/>
        </p:nvSpPr>
        <p:spPr>
          <a:xfrm>
            <a:off x="309082" y="87794"/>
            <a:ext cx="8379217" cy="369332"/>
          </a:xfrm>
          <a:prstGeom prst="rect">
            <a:avLst/>
          </a:prstGeom>
          <a:noFill/>
          <a:ln>
            <a:solidFill>
              <a:schemeClr val="tx1"/>
            </a:solidFill>
          </a:ln>
        </p:spPr>
        <p:txBody>
          <a:bodyPr wrap="none" rtlCol="0">
            <a:spAutoFit/>
          </a:bodyPr>
          <a:lstStyle/>
          <a:p>
            <a:r>
              <a:rPr lang="en-US" sz="1800" b="1" dirty="0" smtClean="0">
                <a:latin typeface="Arial" pitchFamily="34" charset="0"/>
                <a:cs typeface="Arial" pitchFamily="34" charset="0"/>
              </a:rPr>
              <a:t>Successful HPS Beam Test with New 12GeV Cluster Finding Trigger App</a:t>
            </a:r>
            <a:endParaRPr lang="en-US" sz="1800" b="1" dirty="0">
              <a:latin typeface="Arial" pitchFamily="34" charset="0"/>
              <a:cs typeface="Arial" pitchFamily="34" charset="0"/>
            </a:endParaRPr>
          </a:p>
        </p:txBody>
      </p:sp>
      <p:sp>
        <p:nvSpPr>
          <p:cNvPr id="52" name="Rectangle 51"/>
          <p:cNvSpPr/>
          <p:nvPr/>
        </p:nvSpPr>
        <p:spPr>
          <a:xfrm>
            <a:off x="0" y="6021315"/>
            <a:ext cx="2786183" cy="345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Picture 54" descr="HPSguy.jpg"/>
          <p:cNvPicPr>
            <a:picLocks noChangeAspect="1"/>
          </p:cNvPicPr>
          <p:nvPr/>
        </p:nvPicPr>
        <p:blipFill>
          <a:blip r:embed="rId5" cstate="print"/>
          <a:stretch>
            <a:fillRect/>
          </a:stretch>
        </p:blipFill>
        <p:spPr>
          <a:xfrm>
            <a:off x="0" y="6337974"/>
            <a:ext cx="2722489" cy="520026"/>
          </a:xfrm>
          <a:prstGeom prst="rect">
            <a:avLst/>
          </a:prstGeom>
        </p:spPr>
      </p:pic>
      <p:sp>
        <p:nvSpPr>
          <p:cNvPr id="59" name="TextBox 58"/>
          <p:cNvSpPr txBox="1"/>
          <p:nvPr/>
        </p:nvSpPr>
        <p:spPr>
          <a:xfrm>
            <a:off x="76200" y="838200"/>
            <a:ext cx="4838988" cy="5616922"/>
          </a:xfrm>
          <a:prstGeom prst="rect">
            <a:avLst/>
          </a:prstGeom>
          <a:noFill/>
        </p:spPr>
        <p:txBody>
          <a:bodyPr wrap="square" rtlCol="0">
            <a:spAutoFit/>
          </a:bodyPr>
          <a:lstStyle/>
          <a:p>
            <a:pPr>
              <a:spcAft>
                <a:spcPts val="1000"/>
              </a:spcAft>
              <a:buFont typeface="Arial" pitchFamily="34" charset="0"/>
              <a:buChar char="•"/>
            </a:pPr>
            <a:r>
              <a:rPr lang="en-US" sz="1400" dirty="0" smtClean="0">
                <a:latin typeface="Arial" pitchFamily="34" charset="0"/>
                <a:cs typeface="Arial" pitchFamily="34" charset="0"/>
              </a:rPr>
              <a:t>  </a:t>
            </a:r>
            <a:r>
              <a:rPr lang="en-US" sz="1600" dirty="0" smtClean="0">
                <a:latin typeface="Arial" pitchFamily="34" charset="0"/>
                <a:cs typeface="Arial" pitchFamily="34" charset="0"/>
              </a:rPr>
              <a:t>HPS Test Run in Hall B used two full VXS crates</a:t>
            </a:r>
          </a:p>
          <a:p>
            <a:pPr>
              <a:spcAft>
                <a:spcPts val="1000"/>
              </a:spcAft>
              <a:buFont typeface="Arial" pitchFamily="34" charset="0"/>
              <a:buChar char="•"/>
            </a:pPr>
            <a:r>
              <a:rPr lang="en-US" sz="1600" dirty="0" smtClean="0">
                <a:latin typeface="Arial" pitchFamily="34" charset="0"/>
                <a:cs typeface="Arial" pitchFamily="34" charset="0"/>
              </a:rPr>
              <a:t>  432 APD channels </a:t>
            </a:r>
            <a:r>
              <a:rPr lang="en-US" sz="1600" dirty="0" smtClean="0">
                <a:latin typeface="Arial" pitchFamily="34" charset="0"/>
                <a:cs typeface="Arial" pitchFamily="34" charset="0"/>
                <a:sym typeface="Wingdings" pitchFamily="2" charset="2"/>
              </a:rPr>
              <a:t> 27 FADC250</a:t>
            </a:r>
            <a:endParaRPr lang="en-US" sz="1600" dirty="0" smtClean="0">
              <a:latin typeface="Arial" pitchFamily="34" charset="0"/>
              <a:cs typeface="Arial" pitchFamily="34" charset="0"/>
            </a:endParaRPr>
          </a:p>
          <a:p>
            <a:pPr>
              <a:spcAft>
                <a:spcPts val="1000"/>
              </a:spcAft>
              <a:buFont typeface="Arial" pitchFamily="34" charset="0"/>
              <a:buChar char="•"/>
            </a:pPr>
            <a:r>
              <a:rPr lang="en-US" sz="1600" dirty="0" smtClean="0">
                <a:latin typeface="Arial" pitchFamily="34" charset="0"/>
                <a:cs typeface="Arial" pitchFamily="34" charset="0"/>
              </a:rPr>
              <a:t>  Cluster finding algorithm in </a:t>
            </a:r>
            <a:r>
              <a:rPr lang="en-US" sz="1600" u="sng" dirty="0" smtClean="0">
                <a:latin typeface="Arial" pitchFamily="34" charset="0"/>
                <a:cs typeface="Arial" pitchFamily="34" charset="0"/>
              </a:rPr>
              <a:t>C</a:t>
            </a:r>
            <a:r>
              <a:rPr lang="en-US" sz="1600" dirty="0" smtClean="0">
                <a:latin typeface="Arial" pitchFamily="34" charset="0"/>
                <a:cs typeface="Arial" pitchFamily="34" charset="0"/>
              </a:rPr>
              <a:t>rate </a:t>
            </a:r>
            <a:r>
              <a:rPr lang="en-US" sz="1600" u="sng" dirty="0" smtClean="0">
                <a:latin typeface="Arial" pitchFamily="34" charset="0"/>
                <a:cs typeface="Arial" pitchFamily="34" charset="0"/>
              </a:rPr>
              <a:t>T</a:t>
            </a:r>
            <a:r>
              <a:rPr lang="en-US" sz="1600" dirty="0" smtClean="0">
                <a:latin typeface="Arial" pitchFamily="34" charset="0"/>
                <a:cs typeface="Arial" pitchFamily="34" charset="0"/>
              </a:rPr>
              <a:t>rigger     </a:t>
            </a:r>
            <a:r>
              <a:rPr lang="en-US" sz="1600" u="sng" dirty="0" smtClean="0">
                <a:latin typeface="Arial" pitchFamily="34" charset="0"/>
                <a:cs typeface="Arial" pitchFamily="34" charset="0"/>
              </a:rPr>
              <a:t>P</a:t>
            </a:r>
            <a:r>
              <a:rPr lang="en-US" sz="1600" dirty="0" smtClean="0">
                <a:latin typeface="Arial" pitchFamily="34" charset="0"/>
                <a:cs typeface="Arial" pitchFamily="34" charset="0"/>
              </a:rPr>
              <a:t>rocessor  -- Pushing the resource limit!</a:t>
            </a:r>
          </a:p>
          <a:p>
            <a:pPr>
              <a:spcAft>
                <a:spcPts val="1000"/>
              </a:spcAft>
              <a:buFont typeface="Arial" pitchFamily="34" charset="0"/>
              <a:buChar char="•"/>
            </a:pPr>
            <a:r>
              <a:rPr lang="en-US" sz="1600" dirty="0" smtClean="0">
                <a:latin typeface="Arial" pitchFamily="34" charset="0"/>
                <a:cs typeface="Arial" pitchFamily="34" charset="0"/>
              </a:rPr>
              <a:t>  New firmware to encode individual channel sums</a:t>
            </a:r>
          </a:p>
          <a:p>
            <a:pPr>
              <a:spcAft>
                <a:spcPts val="1000"/>
              </a:spcAft>
              <a:buFont typeface="Arial" pitchFamily="34" charset="0"/>
              <a:buChar char="•"/>
            </a:pPr>
            <a:r>
              <a:rPr lang="en-US" sz="1600" dirty="0" smtClean="0">
                <a:latin typeface="Arial" pitchFamily="34" charset="0"/>
                <a:cs typeface="Arial" pitchFamily="34" charset="0"/>
              </a:rPr>
              <a:t>  CTP firmware will report cluster centroid to SSP</a:t>
            </a:r>
          </a:p>
          <a:p>
            <a:pPr>
              <a:spcAft>
                <a:spcPts val="1000"/>
              </a:spcAft>
              <a:buFont typeface="Arial" pitchFamily="34" charset="0"/>
              <a:buChar char="•"/>
            </a:pPr>
            <a:r>
              <a:rPr lang="en-US" sz="1600" dirty="0" smtClean="0">
                <a:latin typeface="Arial" pitchFamily="34" charset="0"/>
                <a:cs typeface="Arial" pitchFamily="34" charset="0"/>
              </a:rPr>
              <a:t>  SSP will create trigger from CTP output</a:t>
            </a:r>
          </a:p>
          <a:p>
            <a:pPr>
              <a:spcAft>
                <a:spcPts val="1000"/>
              </a:spcAft>
              <a:buFont typeface="Arial" pitchFamily="34" charset="0"/>
              <a:buChar char="•"/>
            </a:pPr>
            <a:r>
              <a:rPr lang="en-US" sz="1600" dirty="0" smtClean="0">
                <a:latin typeface="Arial" pitchFamily="34" charset="0"/>
                <a:cs typeface="Arial" pitchFamily="34" charset="0"/>
              </a:rPr>
              <a:t>  Exploits the use of the 4Gb/s VXS bandwidth from each FADC250 module</a:t>
            </a:r>
          </a:p>
          <a:p>
            <a:pPr>
              <a:spcAft>
                <a:spcPts val="1000"/>
              </a:spcAft>
              <a:buFont typeface="Arial" pitchFamily="34" charset="0"/>
              <a:buChar char="•"/>
            </a:pPr>
            <a:r>
              <a:rPr lang="en-US" sz="1600" dirty="0" smtClean="0">
                <a:latin typeface="Arial" pitchFamily="34" charset="0"/>
                <a:cs typeface="Arial" pitchFamily="34" charset="0"/>
              </a:rPr>
              <a:t>  New technique to report signal threshold crossing with 4ns resolution and 5bit amplitude for every channel</a:t>
            </a:r>
          </a:p>
          <a:p>
            <a:pPr>
              <a:spcAft>
                <a:spcPts val="1000"/>
              </a:spcAft>
              <a:buFont typeface="Arial" pitchFamily="34" charset="0"/>
              <a:buChar char="•"/>
            </a:pPr>
            <a:r>
              <a:rPr lang="en-US" sz="1600" dirty="0" smtClean="0">
                <a:latin typeface="Arial" pitchFamily="34" charset="0"/>
                <a:cs typeface="Arial" pitchFamily="34" charset="0"/>
              </a:rPr>
              <a:t>  Experiment shows that Hall D L1 Energy Sum algorithm for Calorimetry will clearly ‘fit’ into CTP</a:t>
            </a:r>
          </a:p>
          <a:p>
            <a:pPr>
              <a:spcAft>
                <a:spcPts val="1000"/>
              </a:spcAft>
              <a:buFont typeface="Arial" pitchFamily="34" charset="0"/>
              <a:buChar char="•"/>
            </a:pPr>
            <a:r>
              <a:rPr lang="en-US" sz="1600" b="1" i="1" dirty="0" smtClean="0">
                <a:latin typeface="Arial" pitchFamily="34" charset="0"/>
                <a:cs typeface="Arial" pitchFamily="34" charset="0"/>
              </a:rPr>
              <a:t> </a:t>
            </a:r>
            <a:r>
              <a:rPr lang="en-US" sz="1100" b="1" dirty="0" smtClean="0"/>
              <a:t>Ebeam 5.55 GeV </a:t>
            </a:r>
            <a:br>
              <a:rPr lang="en-US" sz="1100" b="1" dirty="0" smtClean="0"/>
            </a:br>
            <a:r>
              <a:rPr lang="en-US" sz="1100" b="1" dirty="0" smtClean="0"/>
              <a:t>Radiator 10</a:t>
            </a:r>
            <a:r>
              <a:rPr lang="en-US" sz="1100" b="1" baseline="30000" dirty="0" smtClean="0"/>
              <a:t>^-4</a:t>
            </a:r>
            <a:r>
              <a:rPr lang="en-US" sz="1100" b="1" dirty="0" smtClean="0"/>
              <a:t> r.l. Au </a:t>
            </a:r>
            <a:br>
              <a:rPr lang="en-US" sz="1100" b="1" dirty="0" smtClean="0"/>
            </a:br>
            <a:r>
              <a:rPr lang="en-US" sz="1100" b="1" dirty="0" smtClean="0"/>
              <a:t>Collimator 6.4 mm </a:t>
            </a:r>
            <a:br>
              <a:rPr lang="en-US" sz="1100" b="1" dirty="0" smtClean="0"/>
            </a:br>
            <a:r>
              <a:rPr lang="en-US" sz="1100" b="1" dirty="0" smtClean="0"/>
              <a:t>Pair spectrometer convertor 1.8x10</a:t>
            </a:r>
            <a:r>
              <a:rPr lang="en-US" sz="1100" b="1" baseline="30000" dirty="0" smtClean="0"/>
              <a:t>^-3</a:t>
            </a:r>
            <a:r>
              <a:rPr lang="en-US" sz="1100" b="1" dirty="0" smtClean="0"/>
              <a:t>, 4.5x10</a:t>
            </a:r>
            <a:r>
              <a:rPr lang="en-US" sz="1100" b="1" baseline="30000" dirty="0" smtClean="0"/>
              <a:t>^-3</a:t>
            </a:r>
            <a:r>
              <a:rPr lang="en-US" sz="1100" b="1" dirty="0" smtClean="0"/>
              <a:t> and 1.6x10</a:t>
            </a:r>
            <a:r>
              <a:rPr lang="en-US" sz="1100" b="1" baseline="30000" dirty="0" smtClean="0"/>
              <a:t>^-2</a:t>
            </a:r>
            <a:r>
              <a:rPr lang="en-US" sz="1100" b="1" dirty="0" smtClean="0"/>
              <a:t> r.l. </a:t>
            </a:r>
            <a:br>
              <a:rPr lang="en-US" sz="1100" b="1" dirty="0" smtClean="0"/>
            </a:br>
            <a:r>
              <a:rPr lang="en-US" sz="1100" b="1" dirty="0" smtClean="0"/>
              <a:t>Pair spectrometer field - -760A and +760A</a:t>
            </a:r>
            <a:endParaRPr lang="en-US" sz="1600" b="1" i="1" dirty="0">
              <a:latin typeface="Arial" pitchFamily="34" charset="0"/>
              <a:cs typeface="Arial" pitchFamily="34" charset="0"/>
            </a:endParaRPr>
          </a:p>
        </p:txBody>
      </p:sp>
      <p:sp>
        <p:nvSpPr>
          <p:cNvPr id="63" name="Right Arrow 62"/>
          <p:cNvSpPr/>
          <p:nvPr/>
        </p:nvSpPr>
        <p:spPr>
          <a:xfrm rot="16200000">
            <a:off x="6127389" y="4696354"/>
            <a:ext cx="691284" cy="576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7" name="Picture 56" descr="SiCalMuon_HPS_001.tif"/>
          <p:cNvPicPr>
            <a:picLocks noChangeAspect="1"/>
          </p:cNvPicPr>
          <p:nvPr/>
        </p:nvPicPr>
        <p:blipFill>
          <a:blip r:embed="rId6" cstate="print"/>
          <a:stretch>
            <a:fillRect/>
          </a:stretch>
        </p:blipFill>
        <p:spPr>
          <a:xfrm>
            <a:off x="4495800" y="5163085"/>
            <a:ext cx="4648200" cy="1694915"/>
          </a:xfrm>
          <a:prstGeom prst="rect">
            <a:avLst/>
          </a:prstGeom>
        </p:spPr>
      </p:pic>
      <p:sp>
        <p:nvSpPr>
          <p:cNvPr id="51" name="TextBox 50"/>
          <p:cNvSpPr txBox="1"/>
          <p:nvPr/>
        </p:nvSpPr>
        <p:spPr>
          <a:xfrm>
            <a:off x="7411282" y="4343400"/>
            <a:ext cx="1732718" cy="646331"/>
          </a:xfrm>
          <a:prstGeom prst="rect">
            <a:avLst/>
          </a:prstGeom>
          <a:noFill/>
        </p:spPr>
        <p:txBody>
          <a:bodyPr wrap="none" rtlCol="0">
            <a:spAutoFit/>
          </a:bodyPr>
          <a:lstStyle/>
          <a:p>
            <a:r>
              <a:rPr lang="en-US" sz="1200" dirty="0" smtClean="0">
                <a:latin typeface="Arial" pitchFamily="34" charset="0"/>
                <a:cs typeface="Arial" pitchFamily="34" charset="0"/>
              </a:rPr>
              <a:t> HPS DAq rates:</a:t>
            </a:r>
          </a:p>
          <a:p>
            <a:r>
              <a:rPr lang="en-US" sz="1200" dirty="0" smtClean="0">
                <a:latin typeface="Arial" pitchFamily="34" charset="0"/>
                <a:cs typeface="Arial" pitchFamily="34" charset="0"/>
              </a:rPr>
              <a:t>Ecal  +20KHz</a:t>
            </a:r>
          </a:p>
          <a:p>
            <a:r>
              <a:rPr lang="en-US" sz="1200" dirty="0" smtClean="0">
                <a:latin typeface="Arial" pitchFamily="34" charset="0"/>
                <a:cs typeface="Arial" pitchFamily="34" charset="0"/>
              </a:rPr>
              <a:t>With Si Tracker:  4KHz</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8" name="Title 1"/>
          <p:cNvSpPr>
            <a:spLocks noGrp="1"/>
          </p:cNvSpPr>
          <p:nvPr>
            <p:ph type="title"/>
          </p:nvPr>
        </p:nvSpPr>
        <p:spPr>
          <a:xfrm>
            <a:off x="438150" y="76200"/>
            <a:ext cx="8362950" cy="762000"/>
          </a:xfrm>
        </p:spPr>
        <p:txBody>
          <a:bodyPr/>
          <a:lstStyle/>
          <a:p>
            <a:r>
              <a:rPr lang="en-US" sz="1800" dirty="0" smtClean="0"/>
              <a:t>HPS Firmware Design – Implementation </a:t>
            </a:r>
            <a:br>
              <a:rPr lang="en-US" sz="1800" dirty="0" smtClean="0"/>
            </a:br>
            <a:r>
              <a:rPr lang="en-US" sz="1800" dirty="0" smtClean="0"/>
              <a:t>Brief History </a:t>
            </a:r>
            <a:br>
              <a:rPr lang="en-US" sz="1800" dirty="0" smtClean="0"/>
            </a:br>
            <a:r>
              <a:rPr lang="en-US" sz="1800" dirty="0" smtClean="0"/>
              <a:t>  </a:t>
            </a:r>
          </a:p>
        </p:txBody>
      </p:sp>
      <p:sp>
        <p:nvSpPr>
          <p:cNvPr id="90" name="TextBox 89"/>
          <p:cNvSpPr txBox="1"/>
          <p:nvPr/>
        </p:nvSpPr>
        <p:spPr>
          <a:xfrm>
            <a:off x="8763000" y="6096000"/>
            <a:ext cx="261610" cy="276999"/>
          </a:xfrm>
          <a:prstGeom prst="rect">
            <a:avLst/>
          </a:prstGeom>
          <a:noFill/>
        </p:spPr>
        <p:txBody>
          <a:bodyPr wrap="none" rtlCol="0">
            <a:spAutoFit/>
          </a:bodyPr>
          <a:lstStyle/>
          <a:p>
            <a:r>
              <a:rPr lang="en-US" sz="1200" b="1" dirty="0" smtClean="0"/>
              <a:t>2</a:t>
            </a:r>
            <a:endParaRPr lang="en-US" sz="1200" b="1" dirty="0"/>
          </a:p>
        </p:txBody>
      </p:sp>
      <p:sp>
        <p:nvSpPr>
          <p:cNvPr id="75" name="TextBox 74"/>
          <p:cNvSpPr txBox="1"/>
          <p:nvPr/>
        </p:nvSpPr>
        <p:spPr>
          <a:xfrm>
            <a:off x="762000" y="914400"/>
            <a:ext cx="7491090" cy="5170646"/>
          </a:xfrm>
          <a:prstGeom prst="rect">
            <a:avLst/>
          </a:prstGeom>
          <a:noFill/>
        </p:spPr>
        <p:txBody>
          <a:bodyPr wrap="none" rtlCol="0">
            <a:spAutoFit/>
          </a:bodyPr>
          <a:lstStyle/>
          <a:p>
            <a:pPr>
              <a:buFont typeface="Arial" pitchFamily="34" charset="0"/>
              <a:buChar char="•"/>
            </a:pPr>
            <a:r>
              <a:rPr lang="en-US" sz="2000" dirty="0" smtClean="0">
                <a:latin typeface="Arial" pitchFamily="34" charset="0"/>
                <a:cs typeface="Arial" pitchFamily="34" charset="0"/>
              </a:rPr>
              <a:t>  </a:t>
            </a:r>
            <a:r>
              <a:rPr lang="en-US" sz="1400" dirty="0" smtClean="0">
                <a:latin typeface="Arial" pitchFamily="34" charset="0"/>
                <a:cs typeface="Arial" pitchFamily="34" charset="0"/>
              </a:rPr>
              <a:t>26-May-2011  HPS collaboration meeting</a:t>
            </a:r>
          </a:p>
          <a:p>
            <a:r>
              <a:rPr lang="en-US" sz="1400" dirty="0" smtClean="0">
                <a:latin typeface="Arial" pitchFamily="34" charset="0"/>
                <a:cs typeface="Arial" pitchFamily="34" charset="0"/>
              </a:rPr>
              <a:t>	-- Initial ideas on what information was needed for HPS trigger</a:t>
            </a:r>
          </a:p>
          <a:p>
            <a:r>
              <a:rPr lang="en-US" sz="1400" dirty="0" smtClean="0">
                <a:latin typeface="Arial" pitchFamily="34" charset="0"/>
                <a:cs typeface="Arial" pitchFamily="34" charset="0"/>
              </a:rPr>
              <a:t>	-- Existing stable firmware was designed for Hall D Energy sum</a:t>
            </a:r>
          </a:p>
          <a:p>
            <a:pPr>
              <a:buFont typeface="Arial" pitchFamily="34" charset="0"/>
              <a:buChar char="•"/>
            </a:pPr>
            <a:r>
              <a:rPr lang="en-US" sz="1400" dirty="0" smtClean="0">
                <a:latin typeface="Arial" pitchFamily="34" charset="0"/>
                <a:cs typeface="Arial" pitchFamily="34" charset="0"/>
              </a:rPr>
              <a:t>  18-Oct-2011   HPS collaboration meeting</a:t>
            </a:r>
          </a:p>
          <a:p>
            <a:r>
              <a:rPr lang="en-US" sz="1400" dirty="0" smtClean="0">
                <a:latin typeface="Arial" pitchFamily="34" charset="0"/>
                <a:cs typeface="Arial" pitchFamily="34" charset="0"/>
              </a:rPr>
              <a:t>	-- Firmware requirements document created </a:t>
            </a:r>
          </a:p>
          <a:p>
            <a:r>
              <a:rPr lang="en-US" sz="1400" dirty="0" smtClean="0">
                <a:latin typeface="Arial" pitchFamily="34" charset="0"/>
                <a:cs typeface="Arial" pitchFamily="34" charset="0"/>
              </a:rPr>
              <a:t>	-- Clear definition of what information was required for cluster finding</a:t>
            </a:r>
          </a:p>
          <a:p>
            <a:r>
              <a:rPr lang="en-US" sz="1400" dirty="0" smtClean="0">
                <a:latin typeface="Arial" pitchFamily="34" charset="0"/>
                <a:cs typeface="Arial" pitchFamily="34" charset="0"/>
              </a:rPr>
              <a:t>	-- Methods were coded, simulated, and verified (FADC250)</a:t>
            </a:r>
          </a:p>
          <a:p>
            <a:r>
              <a:rPr lang="en-US" sz="1400" dirty="0" smtClean="0">
                <a:latin typeface="Arial" pitchFamily="34" charset="0"/>
                <a:cs typeface="Arial" pitchFamily="34" charset="0"/>
              </a:rPr>
              <a:t>	-- Crate Trigger Processor firmware requirements defined </a:t>
            </a:r>
          </a:p>
          <a:p>
            <a:r>
              <a:rPr lang="en-US" sz="1400" dirty="0" smtClean="0">
                <a:latin typeface="Arial" pitchFamily="34" charset="0"/>
                <a:cs typeface="Arial" pitchFamily="34" charset="0"/>
              </a:rPr>
              <a:t>	-- Sub-System Processor firmware requirements started</a:t>
            </a:r>
          </a:p>
          <a:p>
            <a:pPr>
              <a:buFont typeface="Arial" pitchFamily="34" charset="0"/>
              <a:buChar char="•"/>
            </a:pPr>
            <a:r>
              <a:rPr lang="en-US" sz="1400" dirty="0" smtClean="0">
                <a:latin typeface="Arial" pitchFamily="34" charset="0"/>
                <a:cs typeface="Arial" pitchFamily="34" charset="0"/>
              </a:rPr>
              <a:t>  Nov-11-&gt;Feb-12  </a:t>
            </a:r>
          </a:p>
          <a:p>
            <a:pPr lvl="2"/>
            <a:r>
              <a:rPr lang="en-US" sz="1400" dirty="0" smtClean="0">
                <a:latin typeface="Arial" pitchFamily="34" charset="0"/>
                <a:cs typeface="Arial" pitchFamily="34" charset="0"/>
              </a:rPr>
              <a:t>--Pre-Production FADC250 units configured in a two crate</a:t>
            </a:r>
          </a:p>
          <a:p>
            <a:pPr lvl="2"/>
            <a:r>
              <a:rPr lang="en-US" sz="1400" dirty="0" smtClean="0">
                <a:latin typeface="Arial" pitchFamily="34" charset="0"/>
                <a:cs typeface="Arial" pitchFamily="34" charset="0"/>
              </a:rPr>
              <a:t>test station for full test of new trigger firmware</a:t>
            </a:r>
          </a:p>
          <a:p>
            <a:pPr lvl="2"/>
            <a:r>
              <a:rPr lang="en-US" sz="1400" dirty="0" smtClean="0">
                <a:latin typeface="Arial" pitchFamily="34" charset="0"/>
                <a:cs typeface="Arial" pitchFamily="34" charset="0"/>
              </a:rPr>
              <a:t>-- Test station includes Trigger Interface, Signal Distribution (Timing)</a:t>
            </a:r>
          </a:p>
          <a:p>
            <a:pPr lvl="2"/>
            <a:r>
              <a:rPr lang="en-US" sz="1400" dirty="0" smtClean="0">
                <a:latin typeface="Arial" pitchFamily="34" charset="0"/>
                <a:cs typeface="Arial" pitchFamily="34" charset="0"/>
              </a:rPr>
              <a:t>and CODA library development plus GUI</a:t>
            </a:r>
          </a:p>
          <a:p>
            <a:pPr>
              <a:buFont typeface="Arial" pitchFamily="34" charset="0"/>
              <a:buChar char="•"/>
            </a:pPr>
            <a:r>
              <a:rPr lang="en-US" sz="1400" dirty="0" smtClean="0">
                <a:latin typeface="Arial" pitchFamily="34" charset="0"/>
                <a:cs typeface="Arial" pitchFamily="34" charset="0"/>
              </a:rPr>
              <a:t>  March-2012</a:t>
            </a:r>
          </a:p>
          <a:p>
            <a:pPr lvl="2"/>
            <a:r>
              <a:rPr lang="en-US" sz="1400" dirty="0" smtClean="0">
                <a:latin typeface="Arial" pitchFamily="34" charset="0"/>
                <a:cs typeface="Arial" pitchFamily="34" charset="0"/>
              </a:rPr>
              <a:t>-- CTP cluster finding algorithm fine tuning and test with fully instrumented crates</a:t>
            </a:r>
          </a:p>
          <a:p>
            <a:pPr>
              <a:buFont typeface="Arial" pitchFamily="34" charset="0"/>
              <a:buChar char="•"/>
            </a:pPr>
            <a:r>
              <a:rPr lang="en-US" sz="1400" dirty="0" smtClean="0">
                <a:latin typeface="Arial" pitchFamily="34" charset="0"/>
                <a:cs typeface="Arial" pitchFamily="34" charset="0"/>
              </a:rPr>
              <a:t>  13-April-2012</a:t>
            </a:r>
          </a:p>
          <a:p>
            <a:pPr lvl="2"/>
            <a:r>
              <a:rPr lang="en-US" sz="1400" dirty="0" smtClean="0">
                <a:latin typeface="Arial" pitchFamily="34" charset="0"/>
                <a:cs typeface="Arial" pitchFamily="34" charset="0"/>
              </a:rPr>
              <a:t>-- Installation of FADC250 and Trigger modules in Hall B</a:t>
            </a:r>
          </a:p>
          <a:p>
            <a:pPr lvl="2"/>
            <a:r>
              <a:rPr lang="en-US" sz="1400" dirty="0" smtClean="0">
                <a:latin typeface="Arial" pitchFamily="34" charset="0"/>
                <a:cs typeface="Arial" pitchFamily="34" charset="0"/>
              </a:rPr>
              <a:t>-- Cabling, debug, interface to APD electronics, TEST</a:t>
            </a:r>
          </a:p>
          <a:p>
            <a:pPr>
              <a:buFont typeface="Arial" pitchFamily="34" charset="0"/>
              <a:buChar char="•"/>
            </a:pPr>
            <a:r>
              <a:rPr lang="en-US" sz="1400" dirty="0" smtClean="0">
                <a:latin typeface="Arial" pitchFamily="34" charset="0"/>
                <a:cs typeface="Arial" pitchFamily="34" charset="0"/>
              </a:rPr>
              <a:t>  17-May-2012</a:t>
            </a:r>
          </a:p>
          <a:p>
            <a:pPr lvl="2"/>
            <a:r>
              <a:rPr lang="en-US" sz="1400" dirty="0" smtClean="0">
                <a:latin typeface="Arial" pitchFamily="34" charset="0"/>
                <a:cs typeface="Arial" pitchFamily="34" charset="0"/>
              </a:rPr>
              <a:t>-- HPS test run with beam in Hall B! (Even the flooding could not stop this event)</a:t>
            </a:r>
          </a:p>
          <a:p>
            <a:pPr lvl="2"/>
            <a:r>
              <a:rPr lang="en-US" sz="1400" dirty="0" smtClean="0">
                <a:latin typeface="Arial" pitchFamily="34" charset="0"/>
                <a:cs typeface="Arial" pitchFamily="34" charset="0"/>
              </a:rPr>
              <a:t> </a:t>
            </a:r>
          </a:p>
          <a:p>
            <a:pPr lvl="2"/>
            <a:r>
              <a:rPr lang="en-US" sz="1600"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8" name="Title 1"/>
          <p:cNvSpPr>
            <a:spLocks noGrp="1"/>
          </p:cNvSpPr>
          <p:nvPr>
            <p:ph type="title"/>
          </p:nvPr>
        </p:nvSpPr>
        <p:spPr>
          <a:xfrm>
            <a:off x="390525" y="0"/>
            <a:ext cx="8362950" cy="762000"/>
          </a:xfrm>
        </p:spPr>
        <p:txBody>
          <a:bodyPr/>
          <a:lstStyle/>
          <a:p>
            <a:r>
              <a:rPr lang="en-US" sz="2000" dirty="0" smtClean="0"/>
              <a:t>Crate Trigger Processor Point of View</a:t>
            </a:r>
            <a:r>
              <a:rPr lang="en-US" sz="1800" dirty="0" smtClean="0"/>
              <a:t/>
            </a:r>
            <a:br>
              <a:rPr lang="en-US" sz="1800" dirty="0" smtClean="0"/>
            </a:br>
            <a:r>
              <a:rPr lang="en-US" sz="1800" dirty="0" smtClean="0"/>
              <a:t>Cluster Finding with Energy Resolution/Channel </a:t>
            </a:r>
          </a:p>
        </p:txBody>
      </p:sp>
      <p:sp>
        <p:nvSpPr>
          <p:cNvPr id="109" name="TextBox 108"/>
          <p:cNvSpPr txBox="1"/>
          <p:nvPr/>
        </p:nvSpPr>
        <p:spPr>
          <a:xfrm>
            <a:off x="7086600" y="1600200"/>
            <a:ext cx="2057400" cy="2677656"/>
          </a:xfrm>
          <a:prstGeom prst="rect">
            <a:avLst/>
          </a:prstGeom>
          <a:noFill/>
          <a:ln>
            <a:solidFill>
              <a:schemeClr val="tx1"/>
            </a:solidFill>
          </a:ln>
        </p:spPr>
        <p:txBody>
          <a:bodyPr wrap="square" rtlCol="0">
            <a:spAutoFit/>
          </a:bodyPr>
          <a:lstStyle/>
          <a:p>
            <a:r>
              <a:rPr lang="en-US" sz="1400" dirty="0" smtClean="0">
                <a:latin typeface="Arial" pitchFamily="34" charset="0"/>
                <a:cs typeface="Arial" pitchFamily="34" charset="0"/>
              </a:rPr>
              <a:t>4 x 2.5Gb/s fiber links </a:t>
            </a:r>
          </a:p>
          <a:p>
            <a:r>
              <a:rPr lang="en-US" sz="1400" dirty="0" smtClean="0">
                <a:latin typeface="Arial" pitchFamily="34" charset="0"/>
                <a:cs typeface="Arial" pitchFamily="34" charset="0"/>
              </a:rPr>
              <a:t>From crates to </a:t>
            </a:r>
          </a:p>
          <a:p>
            <a:r>
              <a:rPr lang="en-US" sz="1400" dirty="0" smtClean="0">
                <a:latin typeface="Arial" pitchFamily="34" charset="0"/>
                <a:cs typeface="Arial" pitchFamily="34" charset="0"/>
              </a:rPr>
              <a:t>Sub-System Processor</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Final Cluster Algorithm</a:t>
            </a:r>
          </a:p>
          <a:p>
            <a:r>
              <a:rPr lang="en-US" sz="1400" dirty="0" smtClean="0">
                <a:latin typeface="Arial" pitchFamily="34" charset="0"/>
                <a:cs typeface="Arial" pitchFamily="34" charset="0"/>
              </a:rPr>
              <a:t>To process all calorimeter channels</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Cluster Energy Trigger</a:t>
            </a:r>
          </a:p>
          <a:p>
            <a:r>
              <a:rPr lang="en-US" sz="1400" dirty="0" smtClean="0">
                <a:latin typeface="Arial" pitchFamily="34" charset="0"/>
                <a:cs typeface="Arial" pitchFamily="34" charset="0"/>
              </a:rPr>
              <a:t>Will have much more resolution than initial DVCS implementation</a:t>
            </a:r>
          </a:p>
        </p:txBody>
      </p:sp>
      <p:sp>
        <p:nvSpPr>
          <p:cNvPr id="65" name="Rectangle 64"/>
          <p:cNvSpPr/>
          <p:nvPr/>
        </p:nvSpPr>
        <p:spPr>
          <a:xfrm>
            <a:off x="2514600" y="1878568"/>
            <a:ext cx="1524000" cy="738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eaLnBrk="0" hangingPunct="0">
              <a:defRPr/>
            </a:pPr>
            <a:r>
              <a:rPr lang="en-US" sz="1400" b="1" dirty="0" smtClean="0">
                <a:solidFill>
                  <a:schemeClr val="tx1"/>
                </a:solidFill>
              </a:rPr>
              <a:t>Crate Trigger </a:t>
            </a:r>
            <a:endParaRPr lang="en-US" sz="1400" b="1" dirty="0">
              <a:solidFill>
                <a:schemeClr val="tx1"/>
              </a:solidFill>
            </a:endParaRPr>
          </a:p>
          <a:p>
            <a:pPr algn="ctr" eaLnBrk="0" hangingPunct="0">
              <a:defRPr/>
            </a:pPr>
            <a:r>
              <a:rPr lang="en-US" sz="1400" b="1" dirty="0" smtClean="0">
                <a:solidFill>
                  <a:schemeClr val="tx1"/>
                </a:solidFill>
              </a:rPr>
              <a:t>Cluster Combiner</a:t>
            </a:r>
            <a:endParaRPr lang="en-US" sz="1400" b="1" dirty="0">
              <a:solidFill>
                <a:schemeClr val="tx1"/>
              </a:solidFill>
            </a:endParaRPr>
          </a:p>
        </p:txBody>
      </p:sp>
      <p:sp>
        <p:nvSpPr>
          <p:cNvPr id="21536" name="TextBox 19"/>
          <p:cNvSpPr txBox="1">
            <a:spLocks noChangeArrowheads="1"/>
          </p:cNvSpPr>
          <p:nvPr/>
        </p:nvSpPr>
        <p:spPr bwMode="auto">
          <a:xfrm>
            <a:off x="76200" y="2057400"/>
            <a:ext cx="1066800" cy="184666"/>
          </a:xfrm>
          <a:prstGeom prst="rect">
            <a:avLst/>
          </a:prstGeom>
          <a:noFill/>
          <a:ln w="9525">
            <a:noFill/>
            <a:miter lim="800000"/>
            <a:headEnd/>
            <a:tailEnd/>
          </a:ln>
        </p:spPr>
        <p:txBody>
          <a:bodyPr lIns="0" tIns="0" rIns="0" bIns="0">
            <a:spAutoFit/>
          </a:bodyPr>
          <a:lstStyle/>
          <a:p>
            <a:pPr algn="ctr" eaLnBrk="0" hangingPunct="0"/>
            <a:r>
              <a:rPr lang="en-US" sz="1200" b="1" dirty="0" smtClean="0"/>
              <a:t>APD Signals</a:t>
            </a:r>
            <a:endParaRPr lang="en-US" sz="1200" b="1" dirty="0"/>
          </a:p>
        </p:txBody>
      </p:sp>
      <p:cxnSp>
        <p:nvCxnSpPr>
          <p:cNvPr id="63" name="Straight Arrow Connector 62"/>
          <p:cNvCxnSpPr/>
          <p:nvPr/>
        </p:nvCxnSpPr>
        <p:spPr>
          <a:xfrm flipV="1">
            <a:off x="643180" y="1418246"/>
            <a:ext cx="728420" cy="759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1535" name="Freeform 32"/>
          <p:cNvSpPr>
            <a:spLocks noChangeArrowheads="1"/>
          </p:cNvSpPr>
          <p:nvPr/>
        </p:nvSpPr>
        <p:spPr bwMode="auto">
          <a:xfrm>
            <a:off x="139700" y="1456785"/>
            <a:ext cx="460324" cy="372015"/>
          </a:xfrm>
          <a:custGeom>
            <a:avLst/>
            <a:gdLst>
              <a:gd name="T0" fmla="*/ 0 w 1192378"/>
              <a:gd name="T1" fmla="*/ 0 h 285240"/>
              <a:gd name="T2" fmla="*/ 115800 w 1192378"/>
              <a:gd name="T3" fmla="*/ 595190 h 285240"/>
              <a:gd name="T4" fmla="*/ 273532 w 1192378"/>
              <a:gd name="T5" fmla="*/ 296886 h 285240"/>
              <a:gd name="T6" fmla="*/ 496537 w 1192378"/>
              <a:gd name="T7" fmla="*/ 73704 h 285240"/>
              <a:gd name="T8" fmla="*/ 1048628 w 1192378"/>
              <a:gd name="T9" fmla="*/ 16533 h 285240"/>
              <a:gd name="T10" fmla="*/ 1048628 w 1192378"/>
              <a:gd name="T11" fmla="*/ 16533 h 285240"/>
              <a:gd name="T12" fmla="*/ 0 60000 65536"/>
              <a:gd name="T13" fmla="*/ 0 60000 65536"/>
              <a:gd name="T14" fmla="*/ 0 60000 65536"/>
              <a:gd name="T15" fmla="*/ 0 60000 65536"/>
              <a:gd name="T16" fmla="*/ 0 60000 65536"/>
              <a:gd name="T17" fmla="*/ 0 60000 65536"/>
              <a:gd name="T18" fmla="*/ 0 w 1192378"/>
              <a:gd name="T19" fmla="*/ 0 h 285240"/>
              <a:gd name="T20" fmla="*/ 1192378 w 1192378"/>
              <a:gd name="T21" fmla="*/ 285240 h 285240"/>
            </a:gdLst>
            <a:ahLst/>
            <a:cxnLst>
              <a:cxn ang="T12">
                <a:pos x="T0" y="T1"/>
              </a:cxn>
              <a:cxn ang="T13">
                <a:pos x="T2" y="T3"/>
              </a:cxn>
              <a:cxn ang="T14">
                <a:pos x="T4" y="T5"/>
              </a:cxn>
              <a:cxn ang="T15">
                <a:pos x="T6" y="T7"/>
              </a:cxn>
              <a:cxn ang="T16">
                <a:pos x="T8" y="T9"/>
              </a:cxn>
              <a:cxn ang="T17">
                <a:pos x="T10" y="T11"/>
              </a:cxn>
            </a:cxnLst>
            <a:rect l="T18" t="T19" r="T20" b="T21"/>
            <a:pathLst>
              <a:path w="1192378" h="285240">
                <a:moveTo>
                  <a:pt x="0" y="0"/>
                </a:moveTo>
                <a:cubicBezTo>
                  <a:pt x="23774" y="128016"/>
                  <a:pt x="79836" y="241454"/>
                  <a:pt x="131674" y="263347"/>
                </a:cubicBezTo>
                <a:cubicBezTo>
                  <a:pt x="183512" y="285240"/>
                  <a:pt x="238874" y="169816"/>
                  <a:pt x="311029" y="131360"/>
                </a:cubicBezTo>
                <a:cubicBezTo>
                  <a:pt x="383184" y="92904"/>
                  <a:pt x="417713" y="53285"/>
                  <a:pt x="564604" y="32611"/>
                </a:cubicBezTo>
                <a:cubicBezTo>
                  <a:pt x="711495" y="11937"/>
                  <a:pt x="1087749" y="11531"/>
                  <a:pt x="1192378" y="7315"/>
                </a:cubicBezTo>
              </a:path>
            </a:pathLst>
          </a:custGeom>
          <a:noFill/>
          <a:ln w="12700" algn="ctr">
            <a:solidFill>
              <a:schemeClr val="tx1"/>
            </a:solidFill>
            <a:round/>
            <a:headEnd/>
            <a:tailEnd/>
          </a:ln>
        </p:spPr>
        <p:txBody>
          <a:bodyPr/>
          <a:lstStyle/>
          <a:p>
            <a:pPr eaLnBrk="0" hangingPunct="0"/>
            <a:endParaRPr lang="en-US" dirty="0"/>
          </a:p>
        </p:txBody>
      </p:sp>
      <p:cxnSp>
        <p:nvCxnSpPr>
          <p:cNvPr id="44" name="Straight Arrow Connector 43"/>
          <p:cNvCxnSpPr/>
          <p:nvPr/>
        </p:nvCxnSpPr>
        <p:spPr>
          <a:xfrm>
            <a:off x="358588" y="1416424"/>
            <a:ext cx="288792" cy="371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72" name="TextBox 71"/>
          <p:cNvSpPr txBox="1"/>
          <p:nvPr/>
        </p:nvSpPr>
        <p:spPr>
          <a:xfrm>
            <a:off x="990600" y="1143000"/>
            <a:ext cx="836768" cy="184666"/>
          </a:xfrm>
          <a:prstGeom prst="rect">
            <a:avLst/>
          </a:prstGeom>
          <a:noFill/>
          <a:ln>
            <a:noFill/>
          </a:ln>
        </p:spPr>
        <p:txBody>
          <a:bodyPr wrap="none" lIns="0" tIns="0" rIns="0" bIns="0" rtlCol="0">
            <a:spAutoFit/>
          </a:bodyPr>
          <a:lstStyle/>
          <a:p>
            <a:r>
              <a:rPr lang="en-US" sz="1200" dirty="0" smtClean="0"/>
              <a:t>Serial Stream</a:t>
            </a:r>
            <a:endParaRPr lang="en-US" sz="1200" dirty="0"/>
          </a:p>
        </p:txBody>
      </p:sp>
      <p:cxnSp>
        <p:nvCxnSpPr>
          <p:cNvPr id="80" name="Straight Arrow Connector 79"/>
          <p:cNvCxnSpPr/>
          <p:nvPr/>
        </p:nvCxnSpPr>
        <p:spPr>
          <a:xfrm flipV="1">
            <a:off x="705173" y="3301021"/>
            <a:ext cx="732080" cy="786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81" name="Freeform 32"/>
          <p:cNvSpPr>
            <a:spLocks noChangeArrowheads="1"/>
          </p:cNvSpPr>
          <p:nvPr/>
        </p:nvSpPr>
        <p:spPr bwMode="auto">
          <a:xfrm>
            <a:off x="205353" y="3339560"/>
            <a:ext cx="460324" cy="372015"/>
          </a:xfrm>
          <a:custGeom>
            <a:avLst/>
            <a:gdLst>
              <a:gd name="T0" fmla="*/ 0 w 1192378"/>
              <a:gd name="T1" fmla="*/ 0 h 285240"/>
              <a:gd name="T2" fmla="*/ 115800 w 1192378"/>
              <a:gd name="T3" fmla="*/ 595190 h 285240"/>
              <a:gd name="T4" fmla="*/ 273532 w 1192378"/>
              <a:gd name="T5" fmla="*/ 296886 h 285240"/>
              <a:gd name="T6" fmla="*/ 496537 w 1192378"/>
              <a:gd name="T7" fmla="*/ 73704 h 285240"/>
              <a:gd name="T8" fmla="*/ 1048628 w 1192378"/>
              <a:gd name="T9" fmla="*/ 16533 h 285240"/>
              <a:gd name="T10" fmla="*/ 1048628 w 1192378"/>
              <a:gd name="T11" fmla="*/ 16533 h 285240"/>
              <a:gd name="T12" fmla="*/ 0 60000 65536"/>
              <a:gd name="T13" fmla="*/ 0 60000 65536"/>
              <a:gd name="T14" fmla="*/ 0 60000 65536"/>
              <a:gd name="T15" fmla="*/ 0 60000 65536"/>
              <a:gd name="T16" fmla="*/ 0 60000 65536"/>
              <a:gd name="T17" fmla="*/ 0 60000 65536"/>
              <a:gd name="T18" fmla="*/ 0 w 1192378"/>
              <a:gd name="T19" fmla="*/ 0 h 285240"/>
              <a:gd name="T20" fmla="*/ 1192378 w 1192378"/>
              <a:gd name="T21" fmla="*/ 285240 h 285240"/>
            </a:gdLst>
            <a:ahLst/>
            <a:cxnLst>
              <a:cxn ang="T12">
                <a:pos x="T0" y="T1"/>
              </a:cxn>
              <a:cxn ang="T13">
                <a:pos x="T2" y="T3"/>
              </a:cxn>
              <a:cxn ang="T14">
                <a:pos x="T4" y="T5"/>
              </a:cxn>
              <a:cxn ang="T15">
                <a:pos x="T6" y="T7"/>
              </a:cxn>
              <a:cxn ang="T16">
                <a:pos x="T8" y="T9"/>
              </a:cxn>
              <a:cxn ang="T17">
                <a:pos x="T10" y="T11"/>
              </a:cxn>
            </a:cxnLst>
            <a:rect l="T18" t="T19" r="T20" b="T21"/>
            <a:pathLst>
              <a:path w="1192378" h="285240">
                <a:moveTo>
                  <a:pt x="0" y="0"/>
                </a:moveTo>
                <a:cubicBezTo>
                  <a:pt x="23774" y="128016"/>
                  <a:pt x="79836" y="241454"/>
                  <a:pt x="131674" y="263347"/>
                </a:cubicBezTo>
                <a:cubicBezTo>
                  <a:pt x="183512" y="285240"/>
                  <a:pt x="238874" y="169816"/>
                  <a:pt x="311029" y="131360"/>
                </a:cubicBezTo>
                <a:cubicBezTo>
                  <a:pt x="383184" y="92904"/>
                  <a:pt x="417713" y="53285"/>
                  <a:pt x="564604" y="32611"/>
                </a:cubicBezTo>
                <a:cubicBezTo>
                  <a:pt x="711495" y="11937"/>
                  <a:pt x="1087749" y="11531"/>
                  <a:pt x="1192378" y="7315"/>
                </a:cubicBezTo>
              </a:path>
            </a:pathLst>
          </a:custGeom>
          <a:noFill/>
          <a:ln w="12700" algn="ctr">
            <a:solidFill>
              <a:schemeClr val="tx1"/>
            </a:solidFill>
            <a:round/>
            <a:headEnd/>
            <a:tailEnd/>
          </a:ln>
        </p:spPr>
        <p:txBody>
          <a:bodyPr/>
          <a:lstStyle/>
          <a:p>
            <a:pPr eaLnBrk="0" hangingPunct="0"/>
            <a:endParaRPr lang="en-US" dirty="0"/>
          </a:p>
        </p:txBody>
      </p:sp>
      <p:cxnSp>
        <p:nvCxnSpPr>
          <p:cNvPr id="83" name="Straight Arrow Connector 82"/>
          <p:cNvCxnSpPr/>
          <p:nvPr/>
        </p:nvCxnSpPr>
        <p:spPr>
          <a:xfrm>
            <a:off x="424241" y="3299199"/>
            <a:ext cx="288792" cy="371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86" name="Oval 85"/>
          <p:cNvSpPr/>
          <p:nvPr/>
        </p:nvSpPr>
        <p:spPr bwMode="auto">
          <a:xfrm>
            <a:off x="838200" y="19050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87" name="Oval 86"/>
          <p:cNvSpPr/>
          <p:nvPr/>
        </p:nvSpPr>
        <p:spPr bwMode="auto">
          <a:xfrm flipV="1">
            <a:off x="838200" y="23622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88" name="TextBox 87"/>
          <p:cNvSpPr txBox="1"/>
          <p:nvPr/>
        </p:nvSpPr>
        <p:spPr>
          <a:xfrm>
            <a:off x="152400" y="1219200"/>
            <a:ext cx="410369" cy="153888"/>
          </a:xfrm>
          <a:prstGeom prst="rect">
            <a:avLst/>
          </a:prstGeom>
          <a:noFill/>
          <a:ln>
            <a:noFill/>
          </a:ln>
        </p:spPr>
        <p:txBody>
          <a:bodyPr wrap="none" lIns="0" tIns="0" rIns="0" bIns="0" rtlCol="0">
            <a:spAutoFit/>
          </a:bodyPr>
          <a:lstStyle/>
          <a:p>
            <a:r>
              <a:rPr lang="en-US" dirty="0" smtClean="0"/>
              <a:t>Board 1</a:t>
            </a:r>
            <a:endParaRPr lang="en-US" dirty="0"/>
          </a:p>
        </p:txBody>
      </p:sp>
      <p:sp>
        <p:nvSpPr>
          <p:cNvPr id="89" name="TextBox 88"/>
          <p:cNvSpPr txBox="1"/>
          <p:nvPr/>
        </p:nvSpPr>
        <p:spPr>
          <a:xfrm>
            <a:off x="152400" y="3124200"/>
            <a:ext cx="474489" cy="153888"/>
          </a:xfrm>
          <a:prstGeom prst="rect">
            <a:avLst/>
          </a:prstGeom>
          <a:noFill/>
          <a:ln>
            <a:noFill/>
          </a:ln>
        </p:spPr>
        <p:txBody>
          <a:bodyPr wrap="none" lIns="0" tIns="0" rIns="0" bIns="0" rtlCol="0">
            <a:spAutoFit/>
          </a:bodyPr>
          <a:lstStyle/>
          <a:p>
            <a:r>
              <a:rPr lang="en-US" dirty="0" smtClean="0"/>
              <a:t>Board 16</a:t>
            </a:r>
            <a:endParaRPr lang="en-US" dirty="0"/>
          </a:p>
        </p:txBody>
      </p:sp>
      <p:cxnSp>
        <p:nvCxnSpPr>
          <p:cNvPr id="91" name="Straight Connector 90"/>
          <p:cNvCxnSpPr/>
          <p:nvPr/>
        </p:nvCxnSpPr>
        <p:spPr bwMode="auto">
          <a:xfrm rot="5400000" flipH="1" flipV="1">
            <a:off x="1122333" y="1392267"/>
            <a:ext cx="76204" cy="3487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 name="Straight Connector 91"/>
          <p:cNvCxnSpPr/>
          <p:nvPr/>
        </p:nvCxnSpPr>
        <p:spPr bwMode="auto">
          <a:xfrm rot="5400000" flipH="1" flipV="1">
            <a:off x="1181844" y="3237756"/>
            <a:ext cx="150912"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7" name="Elbow Connector 96"/>
          <p:cNvCxnSpPr/>
          <p:nvPr/>
        </p:nvCxnSpPr>
        <p:spPr bwMode="auto">
          <a:xfrm>
            <a:off x="1363851" y="1424552"/>
            <a:ext cx="1162373" cy="737462"/>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w="med" len="med"/>
          </a:ln>
          <a:effectLst/>
        </p:spPr>
      </p:cxnSp>
      <p:cxnSp>
        <p:nvCxnSpPr>
          <p:cNvPr id="100" name="Elbow Connector 99"/>
          <p:cNvCxnSpPr/>
          <p:nvPr/>
        </p:nvCxnSpPr>
        <p:spPr bwMode="auto">
          <a:xfrm flipV="1">
            <a:off x="1447800" y="2502976"/>
            <a:ext cx="1070675" cy="773624"/>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77" name="TextBox 76"/>
          <p:cNvSpPr txBox="1"/>
          <p:nvPr/>
        </p:nvSpPr>
        <p:spPr>
          <a:xfrm>
            <a:off x="990600" y="2971800"/>
            <a:ext cx="836768" cy="184666"/>
          </a:xfrm>
          <a:prstGeom prst="rect">
            <a:avLst/>
          </a:prstGeom>
          <a:noFill/>
          <a:ln>
            <a:noFill/>
          </a:ln>
        </p:spPr>
        <p:txBody>
          <a:bodyPr wrap="none" lIns="0" tIns="0" rIns="0" bIns="0" rtlCol="0">
            <a:spAutoFit/>
          </a:bodyPr>
          <a:lstStyle/>
          <a:p>
            <a:r>
              <a:rPr lang="en-US" sz="1200" dirty="0" smtClean="0"/>
              <a:t>Serial Stream</a:t>
            </a:r>
            <a:endParaRPr lang="en-US" sz="1200" dirty="0"/>
          </a:p>
        </p:txBody>
      </p:sp>
      <p:sp>
        <p:nvSpPr>
          <p:cNvPr id="55" name="TextBox 54"/>
          <p:cNvSpPr txBox="1"/>
          <p:nvPr/>
        </p:nvSpPr>
        <p:spPr>
          <a:xfrm>
            <a:off x="2137475" y="2896892"/>
            <a:ext cx="610745" cy="169277"/>
          </a:xfrm>
          <a:prstGeom prst="rect">
            <a:avLst/>
          </a:prstGeom>
          <a:noFill/>
          <a:ln>
            <a:solidFill>
              <a:schemeClr val="tx1"/>
            </a:solidFill>
          </a:ln>
        </p:spPr>
        <p:txBody>
          <a:bodyPr wrap="square" lIns="0" tIns="0" rIns="0" bIns="0" rtlCol="0">
            <a:spAutoFit/>
          </a:bodyPr>
          <a:lstStyle/>
          <a:p>
            <a:r>
              <a:rPr lang="en-US" sz="1100" dirty="0" smtClean="0">
                <a:latin typeface="Arial" pitchFamily="34" charset="0"/>
                <a:cs typeface="Arial" pitchFamily="34" charset="0"/>
              </a:rPr>
              <a:t>6 Bit Sum</a:t>
            </a:r>
            <a:endParaRPr lang="en-US" sz="1100" dirty="0">
              <a:latin typeface="Arial" pitchFamily="34" charset="0"/>
              <a:cs typeface="Arial" pitchFamily="34" charset="0"/>
            </a:endParaRPr>
          </a:p>
        </p:txBody>
      </p:sp>
      <p:sp>
        <p:nvSpPr>
          <p:cNvPr id="58" name="TextBox 57"/>
          <p:cNvSpPr txBox="1"/>
          <p:nvPr/>
        </p:nvSpPr>
        <p:spPr>
          <a:xfrm>
            <a:off x="2747075" y="2896892"/>
            <a:ext cx="275717" cy="169277"/>
          </a:xfrm>
          <a:prstGeom prst="rect">
            <a:avLst/>
          </a:prstGeom>
          <a:noFill/>
          <a:ln>
            <a:solidFill>
              <a:schemeClr val="tx1"/>
            </a:solidFill>
          </a:ln>
        </p:spPr>
        <p:txBody>
          <a:bodyPr wrap="none" lIns="0" tIns="0" rIns="0" bIns="0" rtlCol="0">
            <a:spAutoFit/>
          </a:bodyPr>
          <a:lstStyle/>
          <a:p>
            <a:r>
              <a:rPr lang="en-US" sz="1100" dirty="0" smtClean="0">
                <a:latin typeface="Arial" pitchFamily="34" charset="0"/>
                <a:cs typeface="Arial" pitchFamily="34" charset="0"/>
              </a:rPr>
              <a:t>CE1</a:t>
            </a:r>
            <a:endParaRPr lang="en-US" sz="1100" dirty="0">
              <a:latin typeface="Arial" pitchFamily="34" charset="0"/>
              <a:cs typeface="Arial" pitchFamily="34" charset="0"/>
            </a:endParaRPr>
          </a:p>
        </p:txBody>
      </p:sp>
      <p:sp>
        <p:nvSpPr>
          <p:cNvPr id="59" name="TextBox 58"/>
          <p:cNvSpPr txBox="1"/>
          <p:nvPr/>
        </p:nvSpPr>
        <p:spPr>
          <a:xfrm>
            <a:off x="3021283" y="2903351"/>
            <a:ext cx="275717" cy="169277"/>
          </a:xfrm>
          <a:prstGeom prst="rect">
            <a:avLst/>
          </a:prstGeom>
          <a:noFill/>
          <a:ln>
            <a:solidFill>
              <a:schemeClr val="tx1"/>
            </a:solidFill>
          </a:ln>
        </p:spPr>
        <p:txBody>
          <a:bodyPr wrap="none" lIns="0" tIns="0" rIns="0" bIns="0" rtlCol="0">
            <a:spAutoFit/>
          </a:bodyPr>
          <a:lstStyle/>
          <a:p>
            <a:r>
              <a:rPr lang="en-US" sz="1100" dirty="0" smtClean="0">
                <a:latin typeface="Arial" pitchFamily="34" charset="0"/>
                <a:cs typeface="Arial" pitchFamily="34" charset="0"/>
              </a:rPr>
              <a:t>CE0</a:t>
            </a:r>
            <a:endParaRPr lang="en-US" sz="1100" dirty="0">
              <a:latin typeface="Arial" pitchFamily="34" charset="0"/>
              <a:cs typeface="Arial" pitchFamily="34" charset="0"/>
            </a:endParaRPr>
          </a:p>
        </p:txBody>
      </p:sp>
      <p:sp>
        <p:nvSpPr>
          <p:cNvPr id="60" name="TextBox 59"/>
          <p:cNvSpPr txBox="1"/>
          <p:nvPr/>
        </p:nvSpPr>
        <p:spPr>
          <a:xfrm>
            <a:off x="3356675" y="2896892"/>
            <a:ext cx="285335" cy="153888"/>
          </a:xfrm>
          <a:prstGeom prst="rect">
            <a:avLst/>
          </a:prstGeom>
          <a:noFill/>
          <a:ln>
            <a:noFill/>
          </a:ln>
        </p:spPr>
        <p:txBody>
          <a:bodyPr wrap="none" lIns="0" tIns="0" rIns="0" bIns="0" rtlCol="0">
            <a:spAutoFit/>
          </a:bodyPr>
          <a:lstStyle/>
          <a:p>
            <a:r>
              <a:rPr lang="en-US" dirty="0" smtClean="0"/>
              <a:t>CH-1</a:t>
            </a:r>
            <a:endParaRPr lang="en-US" dirty="0"/>
          </a:p>
        </p:txBody>
      </p:sp>
      <p:sp>
        <p:nvSpPr>
          <p:cNvPr id="61" name="Oval 60"/>
          <p:cNvSpPr/>
          <p:nvPr/>
        </p:nvSpPr>
        <p:spPr bwMode="auto">
          <a:xfrm flipV="1">
            <a:off x="2670875" y="3125492"/>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62" name="Oval 61"/>
          <p:cNvSpPr/>
          <p:nvPr/>
        </p:nvSpPr>
        <p:spPr bwMode="auto">
          <a:xfrm flipV="1">
            <a:off x="2670875" y="3277892"/>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64" name="TextBox 63"/>
          <p:cNvSpPr txBox="1"/>
          <p:nvPr/>
        </p:nvSpPr>
        <p:spPr>
          <a:xfrm>
            <a:off x="2137475" y="3430292"/>
            <a:ext cx="610745" cy="169277"/>
          </a:xfrm>
          <a:prstGeom prst="rect">
            <a:avLst/>
          </a:prstGeom>
          <a:noFill/>
          <a:ln>
            <a:solidFill>
              <a:schemeClr val="tx1"/>
            </a:solidFill>
          </a:ln>
        </p:spPr>
        <p:txBody>
          <a:bodyPr wrap="square" lIns="0" tIns="0" rIns="0" bIns="0" rtlCol="0">
            <a:spAutoFit/>
          </a:bodyPr>
          <a:lstStyle/>
          <a:p>
            <a:r>
              <a:rPr lang="en-US" sz="1100" dirty="0" smtClean="0">
                <a:latin typeface="Arial" pitchFamily="34" charset="0"/>
                <a:cs typeface="Arial" pitchFamily="34" charset="0"/>
              </a:rPr>
              <a:t>6 Bit Sum</a:t>
            </a:r>
            <a:endParaRPr lang="en-US" sz="1100" dirty="0">
              <a:latin typeface="Arial" pitchFamily="34" charset="0"/>
              <a:cs typeface="Arial" pitchFamily="34" charset="0"/>
            </a:endParaRPr>
          </a:p>
        </p:txBody>
      </p:sp>
      <p:sp>
        <p:nvSpPr>
          <p:cNvPr id="67" name="TextBox 66"/>
          <p:cNvSpPr txBox="1"/>
          <p:nvPr/>
        </p:nvSpPr>
        <p:spPr>
          <a:xfrm>
            <a:off x="2747075" y="3430292"/>
            <a:ext cx="275717" cy="169277"/>
          </a:xfrm>
          <a:prstGeom prst="rect">
            <a:avLst/>
          </a:prstGeom>
          <a:noFill/>
          <a:ln>
            <a:solidFill>
              <a:schemeClr val="tx1"/>
            </a:solidFill>
          </a:ln>
        </p:spPr>
        <p:txBody>
          <a:bodyPr wrap="none" lIns="0" tIns="0" rIns="0" bIns="0" rtlCol="0">
            <a:spAutoFit/>
          </a:bodyPr>
          <a:lstStyle/>
          <a:p>
            <a:r>
              <a:rPr lang="en-US" sz="1100" dirty="0" smtClean="0">
                <a:latin typeface="Arial" pitchFamily="34" charset="0"/>
                <a:cs typeface="Arial" pitchFamily="34" charset="0"/>
              </a:rPr>
              <a:t>CE1</a:t>
            </a:r>
            <a:endParaRPr lang="en-US" sz="1100" dirty="0">
              <a:latin typeface="Arial" pitchFamily="34" charset="0"/>
              <a:cs typeface="Arial" pitchFamily="34" charset="0"/>
            </a:endParaRPr>
          </a:p>
        </p:txBody>
      </p:sp>
      <p:sp>
        <p:nvSpPr>
          <p:cNvPr id="68" name="TextBox 67"/>
          <p:cNvSpPr txBox="1"/>
          <p:nvPr/>
        </p:nvSpPr>
        <p:spPr>
          <a:xfrm>
            <a:off x="3021283" y="3436751"/>
            <a:ext cx="275717" cy="169277"/>
          </a:xfrm>
          <a:prstGeom prst="rect">
            <a:avLst/>
          </a:prstGeom>
          <a:noFill/>
          <a:ln>
            <a:solidFill>
              <a:schemeClr val="tx1"/>
            </a:solidFill>
          </a:ln>
        </p:spPr>
        <p:txBody>
          <a:bodyPr wrap="none" lIns="0" tIns="0" rIns="0" bIns="0" rtlCol="0">
            <a:spAutoFit/>
          </a:bodyPr>
          <a:lstStyle/>
          <a:p>
            <a:r>
              <a:rPr lang="en-US" sz="1100" dirty="0" smtClean="0">
                <a:latin typeface="Arial" pitchFamily="34" charset="0"/>
                <a:cs typeface="Arial" pitchFamily="34" charset="0"/>
              </a:rPr>
              <a:t>CE0</a:t>
            </a:r>
            <a:endParaRPr lang="en-US" sz="1100" dirty="0">
              <a:latin typeface="Arial" pitchFamily="34" charset="0"/>
              <a:cs typeface="Arial" pitchFamily="34" charset="0"/>
            </a:endParaRPr>
          </a:p>
        </p:txBody>
      </p:sp>
      <p:sp>
        <p:nvSpPr>
          <p:cNvPr id="69" name="TextBox 68"/>
          <p:cNvSpPr txBox="1"/>
          <p:nvPr/>
        </p:nvSpPr>
        <p:spPr>
          <a:xfrm>
            <a:off x="3356675" y="3430292"/>
            <a:ext cx="349455" cy="153888"/>
          </a:xfrm>
          <a:prstGeom prst="rect">
            <a:avLst/>
          </a:prstGeom>
          <a:noFill/>
          <a:ln>
            <a:noFill/>
          </a:ln>
        </p:spPr>
        <p:txBody>
          <a:bodyPr wrap="none" lIns="0" tIns="0" rIns="0" bIns="0" rtlCol="0">
            <a:spAutoFit/>
          </a:bodyPr>
          <a:lstStyle/>
          <a:p>
            <a:r>
              <a:rPr lang="en-US" dirty="0" smtClean="0"/>
              <a:t>CH-16</a:t>
            </a:r>
            <a:endParaRPr lang="en-US" dirty="0"/>
          </a:p>
        </p:txBody>
      </p:sp>
      <p:sp>
        <p:nvSpPr>
          <p:cNvPr id="71" name="Right Brace 70"/>
          <p:cNvSpPr/>
          <p:nvPr/>
        </p:nvSpPr>
        <p:spPr bwMode="auto">
          <a:xfrm>
            <a:off x="3737675" y="2896892"/>
            <a:ext cx="381000" cy="685800"/>
          </a:xfrm>
          <a:prstGeom prst="righ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73" name="TextBox 72"/>
          <p:cNvSpPr txBox="1"/>
          <p:nvPr/>
        </p:nvSpPr>
        <p:spPr>
          <a:xfrm>
            <a:off x="4153546" y="3146156"/>
            <a:ext cx="328616" cy="184666"/>
          </a:xfrm>
          <a:prstGeom prst="rect">
            <a:avLst/>
          </a:prstGeom>
          <a:noFill/>
          <a:ln>
            <a:noFill/>
          </a:ln>
        </p:spPr>
        <p:txBody>
          <a:bodyPr wrap="none" lIns="0" tIns="0" rIns="0" bIns="0" rtlCol="0">
            <a:spAutoFit/>
          </a:bodyPr>
          <a:lstStyle/>
          <a:p>
            <a:r>
              <a:rPr lang="en-US" sz="1200" dirty="0" smtClean="0"/>
              <a:t>32 ns</a:t>
            </a:r>
            <a:endParaRPr lang="en-US" sz="1200" dirty="0"/>
          </a:p>
        </p:txBody>
      </p:sp>
      <p:sp>
        <p:nvSpPr>
          <p:cNvPr id="90" name="Rectangle 89"/>
          <p:cNvSpPr/>
          <p:nvPr/>
        </p:nvSpPr>
        <p:spPr bwMode="auto">
          <a:xfrm>
            <a:off x="2061275" y="2820692"/>
            <a:ext cx="2438400" cy="838200"/>
          </a:xfrm>
          <a:prstGeom prst="rect">
            <a:avLst/>
          </a:prstGeom>
          <a:solidFill>
            <a:schemeClr val="accent1">
              <a:alpha val="22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95" name="TextBox 94"/>
          <p:cNvSpPr txBox="1"/>
          <p:nvPr/>
        </p:nvSpPr>
        <p:spPr>
          <a:xfrm>
            <a:off x="2133600" y="914400"/>
            <a:ext cx="610745" cy="169277"/>
          </a:xfrm>
          <a:prstGeom prst="rect">
            <a:avLst/>
          </a:prstGeom>
          <a:noFill/>
          <a:ln>
            <a:solidFill>
              <a:schemeClr val="tx1"/>
            </a:solidFill>
          </a:ln>
        </p:spPr>
        <p:txBody>
          <a:bodyPr wrap="square" lIns="0" tIns="0" rIns="0" bIns="0" rtlCol="0">
            <a:spAutoFit/>
          </a:bodyPr>
          <a:lstStyle/>
          <a:p>
            <a:r>
              <a:rPr lang="en-US" sz="1100" dirty="0" smtClean="0">
                <a:latin typeface="Arial" pitchFamily="34" charset="0"/>
                <a:cs typeface="Arial" pitchFamily="34" charset="0"/>
              </a:rPr>
              <a:t>6 Bit Sum</a:t>
            </a:r>
            <a:endParaRPr lang="en-US" sz="1100" dirty="0">
              <a:latin typeface="Arial" pitchFamily="34" charset="0"/>
              <a:cs typeface="Arial" pitchFamily="34" charset="0"/>
            </a:endParaRPr>
          </a:p>
        </p:txBody>
      </p:sp>
      <p:sp>
        <p:nvSpPr>
          <p:cNvPr id="96" name="TextBox 95"/>
          <p:cNvSpPr txBox="1"/>
          <p:nvPr/>
        </p:nvSpPr>
        <p:spPr>
          <a:xfrm>
            <a:off x="2743200" y="914400"/>
            <a:ext cx="275717" cy="169277"/>
          </a:xfrm>
          <a:prstGeom prst="rect">
            <a:avLst/>
          </a:prstGeom>
          <a:noFill/>
          <a:ln>
            <a:solidFill>
              <a:schemeClr val="tx1"/>
            </a:solidFill>
          </a:ln>
        </p:spPr>
        <p:txBody>
          <a:bodyPr wrap="none" lIns="0" tIns="0" rIns="0" bIns="0" rtlCol="0">
            <a:spAutoFit/>
          </a:bodyPr>
          <a:lstStyle/>
          <a:p>
            <a:r>
              <a:rPr lang="en-US" sz="1100" dirty="0" smtClean="0">
                <a:latin typeface="Arial" pitchFamily="34" charset="0"/>
                <a:cs typeface="Arial" pitchFamily="34" charset="0"/>
              </a:rPr>
              <a:t>CE1</a:t>
            </a:r>
            <a:endParaRPr lang="en-US" sz="1100" dirty="0">
              <a:latin typeface="Arial" pitchFamily="34" charset="0"/>
              <a:cs typeface="Arial" pitchFamily="34" charset="0"/>
            </a:endParaRPr>
          </a:p>
        </p:txBody>
      </p:sp>
      <p:sp>
        <p:nvSpPr>
          <p:cNvPr id="98" name="TextBox 97"/>
          <p:cNvSpPr txBox="1"/>
          <p:nvPr/>
        </p:nvSpPr>
        <p:spPr>
          <a:xfrm>
            <a:off x="3017408" y="920859"/>
            <a:ext cx="275717" cy="169277"/>
          </a:xfrm>
          <a:prstGeom prst="rect">
            <a:avLst/>
          </a:prstGeom>
          <a:noFill/>
          <a:ln>
            <a:solidFill>
              <a:schemeClr val="tx1"/>
            </a:solidFill>
          </a:ln>
        </p:spPr>
        <p:txBody>
          <a:bodyPr wrap="none" lIns="0" tIns="0" rIns="0" bIns="0" rtlCol="0">
            <a:spAutoFit/>
          </a:bodyPr>
          <a:lstStyle/>
          <a:p>
            <a:r>
              <a:rPr lang="en-US" sz="1100" dirty="0" smtClean="0">
                <a:latin typeface="Arial" pitchFamily="34" charset="0"/>
                <a:cs typeface="Arial" pitchFamily="34" charset="0"/>
              </a:rPr>
              <a:t>CE0</a:t>
            </a:r>
            <a:endParaRPr lang="en-US" sz="1100" dirty="0">
              <a:latin typeface="Arial" pitchFamily="34" charset="0"/>
              <a:cs typeface="Arial" pitchFamily="34" charset="0"/>
            </a:endParaRPr>
          </a:p>
        </p:txBody>
      </p:sp>
      <p:sp>
        <p:nvSpPr>
          <p:cNvPr id="99" name="TextBox 98"/>
          <p:cNvSpPr txBox="1"/>
          <p:nvPr/>
        </p:nvSpPr>
        <p:spPr>
          <a:xfrm>
            <a:off x="3352800" y="914400"/>
            <a:ext cx="285335" cy="153888"/>
          </a:xfrm>
          <a:prstGeom prst="rect">
            <a:avLst/>
          </a:prstGeom>
          <a:noFill/>
          <a:ln>
            <a:noFill/>
          </a:ln>
        </p:spPr>
        <p:txBody>
          <a:bodyPr wrap="none" lIns="0" tIns="0" rIns="0" bIns="0" rtlCol="0">
            <a:spAutoFit/>
          </a:bodyPr>
          <a:lstStyle/>
          <a:p>
            <a:r>
              <a:rPr lang="en-US" dirty="0" smtClean="0"/>
              <a:t>CH-1</a:t>
            </a:r>
            <a:endParaRPr lang="en-US" dirty="0"/>
          </a:p>
        </p:txBody>
      </p:sp>
      <p:sp>
        <p:nvSpPr>
          <p:cNvPr id="101" name="Oval 100"/>
          <p:cNvSpPr/>
          <p:nvPr/>
        </p:nvSpPr>
        <p:spPr bwMode="auto">
          <a:xfrm flipV="1">
            <a:off x="2667000" y="11430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102" name="Oval 101"/>
          <p:cNvSpPr/>
          <p:nvPr/>
        </p:nvSpPr>
        <p:spPr bwMode="auto">
          <a:xfrm flipV="1">
            <a:off x="2667000" y="12954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103" name="TextBox 102"/>
          <p:cNvSpPr txBox="1"/>
          <p:nvPr/>
        </p:nvSpPr>
        <p:spPr>
          <a:xfrm>
            <a:off x="2133600" y="1447800"/>
            <a:ext cx="610745" cy="169277"/>
          </a:xfrm>
          <a:prstGeom prst="rect">
            <a:avLst/>
          </a:prstGeom>
          <a:noFill/>
          <a:ln>
            <a:solidFill>
              <a:schemeClr val="tx1"/>
            </a:solidFill>
          </a:ln>
        </p:spPr>
        <p:txBody>
          <a:bodyPr wrap="square" lIns="0" tIns="0" rIns="0" bIns="0" rtlCol="0">
            <a:spAutoFit/>
          </a:bodyPr>
          <a:lstStyle/>
          <a:p>
            <a:r>
              <a:rPr lang="en-US" sz="1100" dirty="0" smtClean="0">
                <a:latin typeface="Arial" pitchFamily="34" charset="0"/>
                <a:cs typeface="Arial" pitchFamily="34" charset="0"/>
              </a:rPr>
              <a:t>6 Bit Sum</a:t>
            </a:r>
            <a:endParaRPr lang="en-US" sz="1100" dirty="0">
              <a:latin typeface="Arial" pitchFamily="34" charset="0"/>
              <a:cs typeface="Arial" pitchFamily="34" charset="0"/>
            </a:endParaRPr>
          </a:p>
        </p:txBody>
      </p:sp>
      <p:sp>
        <p:nvSpPr>
          <p:cNvPr id="104" name="TextBox 103"/>
          <p:cNvSpPr txBox="1"/>
          <p:nvPr/>
        </p:nvSpPr>
        <p:spPr>
          <a:xfrm>
            <a:off x="2743200" y="1447800"/>
            <a:ext cx="275717" cy="169277"/>
          </a:xfrm>
          <a:prstGeom prst="rect">
            <a:avLst/>
          </a:prstGeom>
          <a:noFill/>
          <a:ln>
            <a:solidFill>
              <a:schemeClr val="tx1"/>
            </a:solidFill>
          </a:ln>
        </p:spPr>
        <p:txBody>
          <a:bodyPr wrap="none" lIns="0" tIns="0" rIns="0" bIns="0" rtlCol="0">
            <a:spAutoFit/>
          </a:bodyPr>
          <a:lstStyle/>
          <a:p>
            <a:r>
              <a:rPr lang="en-US" sz="1100" dirty="0" smtClean="0">
                <a:latin typeface="Arial" pitchFamily="34" charset="0"/>
                <a:cs typeface="Arial" pitchFamily="34" charset="0"/>
              </a:rPr>
              <a:t>CE1</a:t>
            </a:r>
            <a:endParaRPr lang="en-US" sz="1100" dirty="0">
              <a:latin typeface="Arial" pitchFamily="34" charset="0"/>
              <a:cs typeface="Arial" pitchFamily="34" charset="0"/>
            </a:endParaRPr>
          </a:p>
        </p:txBody>
      </p:sp>
      <p:sp>
        <p:nvSpPr>
          <p:cNvPr id="105" name="TextBox 104"/>
          <p:cNvSpPr txBox="1"/>
          <p:nvPr/>
        </p:nvSpPr>
        <p:spPr>
          <a:xfrm>
            <a:off x="3017408" y="1454259"/>
            <a:ext cx="275717" cy="169277"/>
          </a:xfrm>
          <a:prstGeom prst="rect">
            <a:avLst/>
          </a:prstGeom>
          <a:noFill/>
          <a:ln>
            <a:solidFill>
              <a:schemeClr val="tx1"/>
            </a:solidFill>
          </a:ln>
        </p:spPr>
        <p:txBody>
          <a:bodyPr wrap="none" lIns="0" tIns="0" rIns="0" bIns="0" rtlCol="0">
            <a:spAutoFit/>
          </a:bodyPr>
          <a:lstStyle/>
          <a:p>
            <a:r>
              <a:rPr lang="en-US" sz="1100" dirty="0" smtClean="0">
                <a:latin typeface="Arial" pitchFamily="34" charset="0"/>
                <a:cs typeface="Arial" pitchFamily="34" charset="0"/>
              </a:rPr>
              <a:t>CE0</a:t>
            </a:r>
            <a:endParaRPr lang="en-US" sz="1100" dirty="0">
              <a:latin typeface="Arial" pitchFamily="34" charset="0"/>
              <a:cs typeface="Arial" pitchFamily="34" charset="0"/>
            </a:endParaRPr>
          </a:p>
        </p:txBody>
      </p:sp>
      <p:sp>
        <p:nvSpPr>
          <p:cNvPr id="106" name="TextBox 105"/>
          <p:cNvSpPr txBox="1"/>
          <p:nvPr/>
        </p:nvSpPr>
        <p:spPr>
          <a:xfrm>
            <a:off x="3352800" y="1447800"/>
            <a:ext cx="349455" cy="153888"/>
          </a:xfrm>
          <a:prstGeom prst="rect">
            <a:avLst/>
          </a:prstGeom>
          <a:noFill/>
          <a:ln>
            <a:noFill/>
          </a:ln>
        </p:spPr>
        <p:txBody>
          <a:bodyPr wrap="none" lIns="0" tIns="0" rIns="0" bIns="0" rtlCol="0">
            <a:spAutoFit/>
          </a:bodyPr>
          <a:lstStyle/>
          <a:p>
            <a:r>
              <a:rPr lang="en-US" dirty="0" smtClean="0"/>
              <a:t>CH-16</a:t>
            </a:r>
            <a:endParaRPr lang="en-US" dirty="0"/>
          </a:p>
        </p:txBody>
      </p:sp>
      <p:sp>
        <p:nvSpPr>
          <p:cNvPr id="107" name="Right Brace 106"/>
          <p:cNvSpPr/>
          <p:nvPr/>
        </p:nvSpPr>
        <p:spPr bwMode="auto">
          <a:xfrm>
            <a:off x="3733800" y="914400"/>
            <a:ext cx="381000" cy="685800"/>
          </a:xfrm>
          <a:prstGeom prst="righ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108" name="TextBox 107"/>
          <p:cNvSpPr txBox="1"/>
          <p:nvPr/>
        </p:nvSpPr>
        <p:spPr>
          <a:xfrm>
            <a:off x="4149671" y="1163664"/>
            <a:ext cx="328616" cy="184666"/>
          </a:xfrm>
          <a:prstGeom prst="rect">
            <a:avLst/>
          </a:prstGeom>
          <a:noFill/>
          <a:ln>
            <a:noFill/>
          </a:ln>
        </p:spPr>
        <p:txBody>
          <a:bodyPr wrap="none" lIns="0" tIns="0" rIns="0" bIns="0" rtlCol="0">
            <a:spAutoFit/>
          </a:bodyPr>
          <a:lstStyle/>
          <a:p>
            <a:r>
              <a:rPr lang="en-US" sz="1200" dirty="0" smtClean="0"/>
              <a:t>32 ns</a:t>
            </a:r>
            <a:endParaRPr lang="en-US" sz="1200" dirty="0"/>
          </a:p>
        </p:txBody>
      </p:sp>
      <p:sp>
        <p:nvSpPr>
          <p:cNvPr id="111" name="Rectangle 110"/>
          <p:cNvSpPr/>
          <p:nvPr/>
        </p:nvSpPr>
        <p:spPr bwMode="auto">
          <a:xfrm>
            <a:off x="2057400" y="838200"/>
            <a:ext cx="2438400" cy="838200"/>
          </a:xfrm>
          <a:prstGeom prst="rect">
            <a:avLst/>
          </a:prstGeom>
          <a:solidFill>
            <a:schemeClr val="accent1">
              <a:alpha val="22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cxnSp>
        <p:nvCxnSpPr>
          <p:cNvPr id="115" name="Straight Connector 114"/>
          <p:cNvCxnSpPr/>
          <p:nvPr/>
        </p:nvCxnSpPr>
        <p:spPr bwMode="auto">
          <a:xfrm rot="5400000" flipH="1" flipV="1">
            <a:off x="1790700" y="14859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0" name="Straight Connector 119"/>
          <p:cNvCxnSpPr>
            <a:stCxn id="90" idx="1"/>
          </p:cNvCxnSpPr>
          <p:nvPr/>
        </p:nvCxnSpPr>
        <p:spPr bwMode="auto">
          <a:xfrm rot="10800000">
            <a:off x="1905001" y="2743200"/>
            <a:ext cx="156275" cy="496592"/>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26" name="Picture 2"/>
          <p:cNvPicPr>
            <a:picLocks noChangeAspect="1" noChangeArrowheads="1"/>
          </p:cNvPicPr>
          <p:nvPr/>
        </p:nvPicPr>
        <p:blipFill>
          <a:blip r:embed="rId2" cstate="print"/>
          <a:srcRect/>
          <a:stretch>
            <a:fillRect/>
          </a:stretch>
        </p:blipFill>
        <p:spPr bwMode="auto">
          <a:xfrm>
            <a:off x="228600" y="4148700"/>
            <a:ext cx="3200400" cy="2041848"/>
          </a:xfrm>
          <a:prstGeom prst="rect">
            <a:avLst/>
          </a:prstGeom>
          <a:noFill/>
          <a:ln w="9525">
            <a:noFill/>
            <a:miter lim="800000"/>
            <a:headEnd/>
            <a:tailEnd/>
          </a:ln>
          <a:effectLst/>
        </p:spPr>
      </p:pic>
      <p:sp>
        <p:nvSpPr>
          <p:cNvPr id="122" name="Oval 121"/>
          <p:cNvSpPr/>
          <p:nvPr/>
        </p:nvSpPr>
        <p:spPr>
          <a:xfrm>
            <a:off x="3505200" y="5029200"/>
            <a:ext cx="304800" cy="2286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p:cNvSpPr/>
          <p:nvPr/>
        </p:nvSpPr>
        <p:spPr>
          <a:xfrm>
            <a:off x="4419600" y="2133600"/>
            <a:ext cx="304800" cy="2286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4" name="Picture 2" descr="C:\Temp\New Folder\IMG_5815.jpg"/>
          <p:cNvPicPr>
            <a:picLocks noChangeAspect="1" noChangeArrowheads="1"/>
          </p:cNvPicPr>
          <p:nvPr/>
        </p:nvPicPr>
        <p:blipFill>
          <a:blip r:embed="rId3" cstate="print"/>
          <a:srcRect l="1703" t="18163" r="6350" b="19422"/>
          <a:stretch>
            <a:fillRect/>
          </a:stretch>
        </p:blipFill>
        <p:spPr bwMode="auto">
          <a:xfrm rot="5400000">
            <a:off x="4073978" y="1869622"/>
            <a:ext cx="3891643" cy="1981200"/>
          </a:xfrm>
          <a:prstGeom prst="rect">
            <a:avLst/>
          </a:prstGeom>
          <a:noFill/>
        </p:spPr>
      </p:pic>
      <p:cxnSp>
        <p:nvCxnSpPr>
          <p:cNvPr id="129" name="Straight Connector 128"/>
          <p:cNvCxnSpPr>
            <a:stCxn id="65" idx="3"/>
            <a:endCxn id="123" idx="0"/>
          </p:cNvCxnSpPr>
          <p:nvPr/>
        </p:nvCxnSpPr>
        <p:spPr bwMode="auto">
          <a:xfrm flipV="1">
            <a:off x="4038600" y="2133600"/>
            <a:ext cx="533400" cy="114300"/>
          </a:xfrm>
          <a:prstGeom prst="line">
            <a:avLst/>
          </a:prstGeom>
          <a:solidFill>
            <a:schemeClr val="accent1"/>
          </a:solidFill>
          <a:ln w="19050" cap="flat" cmpd="sng" algn="ctr">
            <a:solidFill>
              <a:srgbClr val="FFC000"/>
            </a:solidFill>
            <a:prstDash val="solid"/>
            <a:round/>
            <a:headEnd type="stealth" w="med" len="med"/>
            <a:tailEnd type="none" w="med" len="med"/>
          </a:ln>
          <a:effectLst/>
        </p:spPr>
      </p:cxnSp>
      <p:cxnSp>
        <p:nvCxnSpPr>
          <p:cNvPr id="132" name="Straight Connector 131"/>
          <p:cNvCxnSpPr>
            <a:stCxn id="123" idx="0"/>
          </p:cNvCxnSpPr>
          <p:nvPr/>
        </p:nvCxnSpPr>
        <p:spPr bwMode="auto">
          <a:xfrm rot="16200000" flipH="1">
            <a:off x="4953000" y="1752600"/>
            <a:ext cx="228600" cy="990600"/>
          </a:xfrm>
          <a:prstGeom prst="line">
            <a:avLst/>
          </a:prstGeom>
          <a:solidFill>
            <a:schemeClr val="accent1"/>
          </a:solidFill>
          <a:ln w="25400" cap="flat" cmpd="sng" algn="ctr">
            <a:solidFill>
              <a:srgbClr val="FFC000"/>
            </a:solidFill>
            <a:prstDash val="solid"/>
            <a:round/>
            <a:headEnd type="none" w="med" len="med"/>
            <a:tailEnd type="stealth" w="med" len="med"/>
          </a:ln>
          <a:effectLst/>
        </p:spPr>
      </p:cxnSp>
      <p:cxnSp>
        <p:nvCxnSpPr>
          <p:cNvPr id="135" name="Straight Connector 134"/>
          <p:cNvCxnSpPr>
            <a:endCxn id="122" idx="0"/>
          </p:cNvCxnSpPr>
          <p:nvPr/>
        </p:nvCxnSpPr>
        <p:spPr bwMode="auto">
          <a:xfrm flipV="1">
            <a:off x="3048000" y="5029200"/>
            <a:ext cx="609600" cy="114300"/>
          </a:xfrm>
          <a:prstGeom prst="line">
            <a:avLst/>
          </a:prstGeom>
          <a:solidFill>
            <a:schemeClr val="accent1"/>
          </a:solidFill>
          <a:ln w="19050" cap="flat" cmpd="sng" algn="ctr">
            <a:solidFill>
              <a:srgbClr val="FFC000"/>
            </a:solidFill>
            <a:prstDash val="solid"/>
            <a:round/>
            <a:headEnd type="stealth" w="med" len="med"/>
            <a:tailEnd type="none" w="med" len="med"/>
          </a:ln>
          <a:effectLst/>
        </p:spPr>
      </p:cxnSp>
      <p:cxnSp>
        <p:nvCxnSpPr>
          <p:cNvPr id="149" name="Straight Arrow Connector 148"/>
          <p:cNvCxnSpPr>
            <a:stCxn id="122" idx="0"/>
          </p:cNvCxnSpPr>
          <p:nvPr/>
        </p:nvCxnSpPr>
        <p:spPr bwMode="auto">
          <a:xfrm rot="5400000" flipH="1" flipV="1">
            <a:off x="3390900" y="2857500"/>
            <a:ext cx="2438400" cy="1905000"/>
          </a:xfrm>
          <a:prstGeom prst="straightConnector1">
            <a:avLst/>
          </a:prstGeom>
          <a:solidFill>
            <a:schemeClr val="accent1"/>
          </a:solidFill>
          <a:ln w="25400" cap="flat" cmpd="sng" algn="ctr">
            <a:solidFill>
              <a:srgbClr val="FFC000"/>
            </a:solidFill>
            <a:prstDash val="solid"/>
            <a:round/>
            <a:headEnd type="none" w="med" len="med"/>
            <a:tailEnd type="arrow"/>
          </a:ln>
          <a:effectLst/>
        </p:spPr>
      </p:cxnSp>
      <p:sp>
        <p:nvSpPr>
          <p:cNvPr id="21529" name="TextBox 66"/>
          <p:cNvSpPr txBox="1">
            <a:spLocks noChangeArrowheads="1"/>
          </p:cNvSpPr>
          <p:nvPr/>
        </p:nvSpPr>
        <p:spPr bwMode="auto">
          <a:xfrm>
            <a:off x="5943600" y="914400"/>
            <a:ext cx="1066800" cy="492443"/>
          </a:xfrm>
          <a:prstGeom prst="rect">
            <a:avLst/>
          </a:prstGeom>
          <a:solidFill>
            <a:srgbClr val="3366FF"/>
          </a:solidFill>
          <a:ln w="9525">
            <a:noFill/>
            <a:miter lim="800000"/>
            <a:headEnd/>
            <a:tailEnd/>
          </a:ln>
        </p:spPr>
        <p:txBody>
          <a:bodyPr wrap="square" lIns="0" tIns="0" rIns="0" bIns="0">
            <a:spAutoFit/>
          </a:bodyPr>
          <a:lstStyle/>
          <a:p>
            <a:pPr algn="ctr" eaLnBrk="0" hangingPunct="0"/>
            <a:r>
              <a:rPr lang="en-US" sz="1600" b="1" dirty="0" smtClean="0"/>
              <a:t>Sub-System Processor</a:t>
            </a:r>
            <a:endParaRPr lang="en-US" sz="1600" b="1" dirty="0"/>
          </a:p>
        </p:txBody>
      </p:sp>
      <p:sp>
        <p:nvSpPr>
          <p:cNvPr id="150" name="TextBox 149"/>
          <p:cNvSpPr txBox="1"/>
          <p:nvPr/>
        </p:nvSpPr>
        <p:spPr>
          <a:xfrm>
            <a:off x="3962400" y="4648200"/>
            <a:ext cx="384721" cy="184666"/>
          </a:xfrm>
          <a:prstGeom prst="rect">
            <a:avLst/>
          </a:prstGeom>
          <a:noFill/>
          <a:ln>
            <a:noFill/>
          </a:ln>
        </p:spPr>
        <p:txBody>
          <a:bodyPr wrap="none" lIns="0" tIns="0" rIns="0" bIns="0" rtlCol="0">
            <a:spAutoFit/>
          </a:bodyPr>
          <a:lstStyle/>
          <a:p>
            <a:r>
              <a:rPr lang="en-US" sz="1200" b="1" dirty="0" smtClean="0"/>
              <a:t>8Gb/s</a:t>
            </a:r>
            <a:endParaRPr lang="en-US" sz="1200" b="1" dirty="0"/>
          </a:p>
        </p:txBody>
      </p:sp>
      <p:sp>
        <p:nvSpPr>
          <p:cNvPr id="151" name="TextBox 150"/>
          <p:cNvSpPr txBox="1"/>
          <p:nvPr/>
        </p:nvSpPr>
        <p:spPr>
          <a:xfrm>
            <a:off x="4572000" y="1905000"/>
            <a:ext cx="384721" cy="184666"/>
          </a:xfrm>
          <a:prstGeom prst="rect">
            <a:avLst/>
          </a:prstGeom>
          <a:noFill/>
          <a:ln>
            <a:noFill/>
          </a:ln>
        </p:spPr>
        <p:txBody>
          <a:bodyPr wrap="none" lIns="0" tIns="0" rIns="0" bIns="0" rtlCol="0">
            <a:spAutoFit/>
          </a:bodyPr>
          <a:lstStyle/>
          <a:p>
            <a:r>
              <a:rPr lang="en-US" sz="1200" b="1" dirty="0" smtClean="0"/>
              <a:t>8Gb/s</a:t>
            </a:r>
            <a:endParaRPr lang="en-US" sz="1200" b="1" dirty="0"/>
          </a:p>
        </p:txBody>
      </p:sp>
      <p:cxnSp>
        <p:nvCxnSpPr>
          <p:cNvPr id="153" name="Straight Connector 152"/>
          <p:cNvCxnSpPr>
            <a:endCxn id="151" idx="2"/>
          </p:cNvCxnSpPr>
          <p:nvPr/>
        </p:nvCxnSpPr>
        <p:spPr bwMode="auto">
          <a:xfrm rot="16200000" flipV="1">
            <a:off x="4608114" y="2245913"/>
            <a:ext cx="348734" cy="3623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5" name="Straight Connector 154"/>
          <p:cNvCxnSpPr>
            <a:endCxn id="150" idx="0"/>
          </p:cNvCxnSpPr>
          <p:nvPr/>
        </p:nvCxnSpPr>
        <p:spPr bwMode="auto">
          <a:xfrm rot="16200000" flipH="1">
            <a:off x="3982380" y="4475819"/>
            <a:ext cx="228600" cy="11616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6" name="TextBox 65"/>
          <p:cNvSpPr txBox="1"/>
          <p:nvPr/>
        </p:nvSpPr>
        <p:spPr>
          <a:xfrm>
            <a:off x="8763000" y="6096000"/>
            <a:ext cx="330090" cy="276999"/>
          </a:xfrm>
          <a:prstGeom prst="rect">
            <a:avLst/>
          </a:prstGeom>
          <a:noFill/>
        </p:spPr>
        <p:txBody>
          <a:bodyPr wrap="none" rtlCol="0">
            <a:spAutoFit/>
          </a:bodyPr>
          <a:lstStyle/>
          <a:p>
            <a:r>
              <a:rPr lang="en-US" sz="1200" b="1" dirty="0" smtClean="0"/>
              <a:t>11</a:t>
            </a:r>
            <a:endParaRPr lang="en-US" sz="12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cstate="print"/>
          <a:srcRect/>
          <a:stretch>
            <a:fillRect/>
          </a:stretch>
        </p:blipFill>
        <p:spPr bwMode="auto">
          <a:xfrm>
            <a:off x="1560513" y="1976438"/>
            <a:ext cx="457200" cy="476250"/>
          </a:xfrm>
          <a:prstGeom prst="rect">
            <a:avLst/>
          </a:prstGeom>
          <a:noFill/>
          <a:ln w="9525">
            <a:noFill/>
            <a:miter lim="800000"/>
            <a:headEnd/>
            <a:tailEnd/>
          </a:ln>
        </p:spPr>
      </p:pic>
      <p:pic>
        <p:nvPicPr>
          <p:cNvPr id="21506" name="Picture 2"/>
          <p:cNvPicPr>
            <a:picLocks noChangeAspect="1" noChangeArrowheads="1"/>
          </p:cNvPicPr>
          <p:nvPr/>
        </p:nvPicPr>
        <p:blipFill>
          <a:blip r:embed="rId3" cstate="print"/>
          <a:srcRect/>
          <a:stretch>
            <a:fillRect/>
          </a:stretch>
        </p:blipFill>
        <p:spPr bwMode="auto">
          <a:xfrm>
            <a:off x="2060575" y="3089275"/>
            <a:ext cx="1295400" cy="695325"/>
          </a:xfrm>
          <a:prstGeom prst="rect">
            <a:avLst/>
          </a:prstGeom>
          <a:noFill/>
          <a:ln w="9525">
            <a:noFill/>
            <a:miter lim="800000"/>
            <a:headEnd/>
            <a:tailEnd/>
          </a:ln>
        </p:spPr>
      </p:pic>
      <p:pic>
        <p:nvPicPr>
          <p:cNvPr id="91138" name="Picture 2"/>
          <p:cNvPicPr>
            <a:picLocks noChangeAspect="1" noChangeArrowheads="1"/>
          </p:cNvPicPr>
          <p:nvPr/>
        </p:nvPicPr>
        <p:blipFill>
          <a:blip r:embed="rId4" cstate="print"/>
          <a:srcRect/>
          <a:stretch>
            <a:fillRect/>
          </a:stretch>
        </p:blipFill>
        <p:spPr bwMode="auto">
          <a:xfrm>
            <a:off x="3298825" y="2674938"/>
            <a:ext cx="3733800" cy="987425"/>
          </a:xfrm>
          <a:prstGeom prst="rect">
            <a:avLst/>
          </a:prstGeom>
          <a:noFill/>
          <a:ln w="9525">
            <a:solidFill>
              <a:schemeClr val="dk1">
                <a:shade val="95000"/>
                <a:satMod val="105000"/>
              </a:schemeClr>
            </a:solidFill>
            <a:miter lim="800000"/>
            <a:headEnd/>
            <a:tailEnd/>
          </a:ln>
        </p:spPr>
      </p:pic>
      <p:sp>
        <p:nvSpPr>
          <p:cNvPr id="7" name="Right Brace 6"/>
          <p:cNvSpPr/>
          <p:nvPr/>
        </p:nvSpPr>
        <p:spPr>
          <a:xfrm rot="16200000">
            <a:off x="4251325" y="1951038"/>
            <a:ext cx="304800" cy="990600"/>
          </a:xfrm>
          <a:prstGeom prst="rightBrace">
            <a:avLst/>
          </a:prstGeom>
          <a:ln w="15875"/>
        </p:spPr>
        <p:style>
          <a:lnRef idx="1">
            <a:schemeClr val="dk1"/>
          </a:lnRef>
          <a:fillRef idx="0">
            <a:schemeClr val="dk1"/>
          </a:fillRef>
          <a:effectRef idx="0">
            <a:schemeClr val="dk1"/>
          </a:effectRef>
          <a:fontRef idx="minor">
            <a:schemeClr val="tx1"/>
          </a:fontRef>
        </p:style>
        <p:txBody>
          <a:bodyPr anchor="ctr"/>
          <a:lstStyle/>
          <a:p>
            <a:pPr algn="ctr" eaLnBrk="0" hangingPunct="0">
              <a:defRPr/>
            </a:pPr>
            <a:endParaRPr lang="en-US" dirty="0"/>
          </a:p>
        </p:txBody>
      </p:sp>
      <p:sp>
        <p:nvSpPr>
          <p:cNvPr id="8" name="Right Brace 7"/>
          <p:cNvSpPr/>
          <p:nvPr/>
        </p:nvSpPr>
        <p:spPr>
          <a:xfrm rot="16200000">
            <a:off x="5584825" y="1989138"/>
            <a:ext cx="304800" cy="914400"/>
          </a:xfrm>
          <a:prstGeom prst="rightBrace">
            <a:avLst/>
          </a:prstGeom>
          <a:ln w="15875"/>
        </p:spPr>
        <p:style>
          <a:lnRef idx="1">
            <a:schemeClr val="dk1"/>
          </a:lnRef>
          <a:fillRef idx="0">
            <a:schemeClr val="dk1"/>
          </a:fillRef>
          <a:effectRef idx="0">
            <a:schemeClr val="dk1"/>
          </a:effectRef>
          <a:fontRef idx="minor">
            <a:schemeClr val="tx1"/>
          </a:fontRef>
        </p:style>
        <p:txBody>
          <a:bodyPr anchor="ctr"/>
          <a:lstStyle/>
          <a:p>
            <a:pPr algn="ctr" eaLnBrk="0" hangingPunct="0">
              <a:defRPr/>
            </a:pPr>
            <a:endParaRPr lang="en-US" dirty="0"/>
          </a:p>
        </p:txBody>
      </p:sp>
      <p:cxnSp>
        <p:nvCxnSpPr>
          <p:cNvPr id="11" name="Straight Arrow Connector 10"/>
          <p:cNvCxnSpPr/>
          <p:nvPr/>
        </p:nvCxnSpPr>
        <p:spPr>
          <a:xfrm rot="5400000" flipH="1" flipV="1">
            <a:off x="4763294" y="3847306"/>
            <a:ext cx="381000"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1"/>
          </p:cNvCxnSpPr>
          <p:nvPr/>
        </p:nvCxnSpPr>
        <p:spPr>
          <a:xfrm rot="5400000" flipH="1" flipV="1">
            <a:off x="6060281" y="1969294"/>
            <a:ext cx="1588" cy="647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395788" y="2065338"/>
            <a:ext cx="1982787"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6058694" y="3847306"/>
            <a:ext cx="381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389688" y="1912938"/>
            <a:ext cx="1524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schemeClr val="tx1"/>
                </a:solidFill>
              </a:rPr>
              <a:t>Energy &amp; Time Algorithms</a:t>
            </a:r>
          </a:p>
        </p:txBody>
      </p:sp>
      <p:cxnSp>
        <p:nvCxnSpPr>
          <p:cNvPr id="21" name="Straight Arrow Connector 20"/>
          <p:cNvCxnSpPr/>
          <p:nvPr/>
        </p:nvCxnSpPr>
        <p:spPr>
          <a:xfrm>
            <a:off x="7913688" y="2176463"/>
            <a:ext cx="609600"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4288631" y="2180432"/>
            <a:ext cx="230187" cy="0"/>
          </a:xfrm>
          <a:prstGeom prst="line">
            <a:avLst/>
          </a:prstGeom>
          <a:ln w="19050"/>
        </p:spPr>
        <p:style>
          <a:lnRef idx="1">
            <a:schemeClr val="dk1"/>
          </a:lnRef>
          <a:fillRef idx="0">
            <a:schemeClr val="dk1"/>
          </a:fillRef>
          <a:effectRef idx="0">
            <a:schemeClr val="dk1"/>
          </a:effectRef>
          <a:fontRef idx="minor">
            <a:schemeClr val="tx1"/>
          </a:fontRef>
        </p:style>
      </p:cxnSp>
      <p:sp>
        <p:nvSpPr>
          <p:cNvPr id="21517" name="TextBox 34"/>
          <p:cNvSpPr txBox="1">
            <a:spLocks noChangeArrowheads="1"/>
          </p:cNvSpPr>
          <p:nvPr/>
        </p:nvSpPr>
        <p:spPr bwMode="auto">
          <a:xfrm>
            <a:off x="3527425" y="2141538"/>
            <a:ext cx="838200" cy="276225"/>
          </a:xfrm>
          <a:prstGeom prst="rect">
            <a:avLst/>
          </a:prstGeom>
          <a:noFill/>
          <a:ln w="9525">
            <a:noFill/>
            <a:miter lim="800000"/>
            <a:headEnd/>
            <a:tailEnd/>
          </a:ln>
        </p:spPr>
        <p:txBody>
          <a:bodyPr>
            <a:spAutoFit/>
          </a:bodyPr>
          <a:lstStyle/>
          <a:p>
            <a:pPr eaLnBrk="0" hangingPunct="0"/>
            <a:r>
              <a:rPr lang="en-US" sz="1200" b="1" dirty="0"/>
              <a:t>Event #1</a:t>
            </a:r>
          </a:p>
        </p:txBody>
      </p:sp>
      <p:sp>
        <p:nvSpPr>
          <p:cNvPr id="21518" name="TextBox 35"/>
          <p:cNvSpPr txBox="1">
            <a:spLocks noChangeArrowheads="1"/>
          </p:cNvSpPr>
          <p:nvPr/>
        </p:nvSpPr>
        <p:spPr bwMode="auto">
          <a:xfrm>
            <a:off x="5040313" y="2135188"/>
            <a:ext cx="838200" cy="276225"/>
          </a:xfrm>
          <a:prstGeom prst="rect">
            <a:avLst/>
          </a:prstGeom>
          <a:noFill/>
          <a:ln w="9525">
            <a:noFill/>
            <a:miter lim="800000"/>
            <a:headEnd/>
            <a:tailEnd/>
          </a:ln>
        </p:spPr>
        <p:txBody>
          <a:bodyPr>
            <a:spAutoFit/>
          </a:bodyPr>
          <a:lstStyle/>
          <a:p>
            <a:pPr eaLnBrk="0" hangingPunct="0"/>
            <a:r>
              <a:rPr lang="en-US" sz="1200" b="1" dirty="0"/>
              <a:t>Event #2</a:t>
            </a:r>
          </a:p>
        </p:txBody>
      </p:sp>
      <p:sp>
        <p:nvSpPr>
          <p:cNvPr id="21519" name="TextBox 38"/>
          <p:cNvSpPr txBox="1">
            <a:spLocks noChangeArrowheads="1"/>
          </p:cNvSpPr>
          <p:nvPr/>
        </p:nvSpPr>
        <p:spPr bwMode="auto">
          <a:xfrm>
            <a:off x="7929563" y="1844675"/>
            <a:ext cx="1023937" cy="338138"/>
          </a:xfrm>
          <a:prstGeom prst="rect">
            <a:avLst/>
          </a:prstGeom>
          <a:noFill/>
          <a:ln w="9525">
            <a:noFill/>
            <a:miter lim="800000"/>
            <a:headEnd/>
            <a:tailEnd/>
          </a:ln>
        </p:spPr>
        <p:txBody>
          <a:bodyPr>
            <a:spAutoFit/>
          </a:bodyPr>
          <a:lstStyle/>
          <a:p>
            <a:pPr eaLnBrk="0" hangingPunct="0"/>
            <a:r>
              <a:rPr lang="en-US" sz="1600" b="1" dirty="0"/>
              <a:t>Readout</a:t>
            </a:r>
          </a:p>
        </p:txBody>
      </p:sp>
      <p:sp>
        <p:nvSpPr>
          <p:cNvPr id="40" name="Pentagon 39"/>
          <p:cNvSpPr/>
          <p:nvPr/>
        </p:nvSpPr>
        <p:spPr>
          <a:xfrm flipH="1">
            <a:off x="1270000" y="2868613"/>
            <a:ext cx="838200" cy="406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r>
              <a:rPr lang="en-US" sz="1400" b="1" dirty="0">
                <a:solidFill>
                  <a:schemeClr val="tx1"/>
                </a:solidFill>
              </a:rPr>
              <a:t>FADC</a:t>
            </a:r>
          </a:p>
        </p:txBody>
      </p:sp>
      <p:sp>
        <p:nvSpPr>
          <p:cNvPr id="21521" name="TextBox 56"/>
          <p:cNvSpPr txBox="1">
            <a:spLocks noChangeArrowheads="1"/>
          </p:cNvSpPr>
          <p:nvPr/>
        </p:nvSpPr>
        <p:spPr bwMode="auto">
          <a:xfrm>
            <a:off x="4953000" y="3733800"/>
            <a:ext cx="990600" cy="276225"/>
          </a:xfrm>
          <a:prstGeom prst="rect">
            <a:avLst/>
          </a:prstGeom>
          <a:noFill/>
          <a:ln w="9525">
            <a:noFill/>
            <a:miter lim="800000"/>
            <a:headEnd/>
            <a:tailEnd/>
          </a:ln>
        </p:spPr>
        <p:txBody>
          <a:bodyPr>
            <a:spAutoFit/>
          </a:bodyPr>
          <a:lstStyle/>
          <a:p>
            <a:pPr eaLnBrk="0" hangingPunct="0"/>
            <a:r>
              <a:rPr lang="en-US" sz="1200" b="1" dirty="0"/>
              <a:t>Trigger #1</a:t>
            </a:r>
          </a:p>
        </p:txBody>
      </p:sp>
      <p:sp>
        <p:nvSpPr>
          <p:cNvPr id="21522" name="TextBox 57"/>
          <p:cNvSpPr txBox="1">
            <a:spLocks noChangeArrowheads="1"/>
          </p:cNvSpPr>
          <p:nvPr/>
        </p:nvSpPr>
        <p:spPr bwMode="auto">
          <a:xfrm>
            <a:off x="6248400" y="3733800"/>
            <a:ext cx="990600" cy="276225"/>
          </a:xfrm>
          <a:prstGeom prst="rect">
            <a:avLst/>
          </a:prstGeom>
          <a:noFill/>
          <a:ln w="9525">
            <a:noFill/>
            <a:miter lim="800000"/>
            <a:headEnd/>
            <a:tailEnd/>
          </a:ln>
        </p:spPr>
        <p:txBody>
          <a:bodyPr>
            <a:spAutoFit/>
          </a:bodyPr>
          <a:lstStyle/>
          <a:p>
            <a:pPr eaLnBrk="0" hangingPunct="0"/>
            <a:r>
              <a:rPr lang="en-US" sz="1200" b="1" dirty="0"/>
              <a:t>Trigger #2</a:t>
            </a:r>
          </a:p>
        </p:txBody>
      </p:sp>
      <p:sp>
        <p:nvSpPr>
          <p:cNvPr id="21523" name="TextBox 58"/>
          <p:cNvSpPr txBox="1">
            <a:spLocks noChangeArrowheads="1"/>
          </p:cNvSpPr>
          <p:nvPr/>
        </p:nvSpPr>
        <p:spPr bwMode="auto">
          <a:xfrm>
            <a:off x="5661025" y="3208338"/>
            <a:ext cx="1371600" cy="461962"/>
          </a:xfrm>
          <a:prstGeom prst="rect">
            <a:avLst/>
          </a:prstGeom>
          <a:noFill/>
          <a:ln w="9525">
            <a:noFill/>
            <a:miter lim="800000"/>
            <a:headEnd/>
            <a:tailEnd/>
          </a:ln>
        </p:spPr>
        <p:txBody>
          <a:bodyPr>
            <a:spAutoFit/>
          </a:bodyPr>
          <a:lstStyle/>
          <a:p>
            <a:pPr algn="ctr" eaLnBrk="0" hangingPunct="0"/>
            <a:r>
              <a:rPr lang="en-US" sz="1200" b="1" dirty="0" smtClean="0"/>
              <a:t>8</a:t>
            </a:r>
            <a:r>
              <a:rPr lang="el-GR" sz="1200" b="1" dirty="0" smtClean="0"/>
              <a:t>μ</a:t>
            </a:r>
            <a:r>
              <a:rPr lang="en-US" sz="1200" b="1" dirty="0"/>
              <a:t>s ADC Sample Pipeline</a:t>
            </a:r>
          </a:p>
        </p:txBody>
      </p:sp>
      <p:cxnSp>
        <p:nvCxnSpPr>
          <p:cNvPr id="61" name="Straight Connector 60"/>
          <p:cNvCxnSpPr/>
          <p:nvPr/>
        </p:nvCxnSpPr>
        <p:spPr>
          <a:xfrm rot="5400000">
            <a:off x="5868194" y="3275806"/>
            <a:ext cx="762000" cy="1588"/>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572794" y="3275806"/>
            <a:ext cx="762000" cy="1588"/>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40" idx="1"/>
          </p:cNvCxnSpPr>
          <p:nvPr/>
        </p:nvCxnSpPr>
        <p:spPr>
          <a:xfrm>
            <a:off x="2108200" y="3071813"/>
            <a:ext cx="1133475" cy="3175"/>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65" name="Rectangle 64"/>
          <p:cNvSpPr/>
          <p:nvPr/>
        </p:nvSpPr>
        <p:spPr>
          <a:xfrm>
            <a:off x="6389688" y="1227138"/>
            <a:ext cx="1524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schemeClr val="tx1"/>
                </a:solidFill>
              </a:rPr>
              <a:t>Trigger Pulse</a:t>
            </a:r>
          </a:p>
          <a:p>
            <a:pPr algn="ctr" eaLnBrk="0" hangingPunct="0">
              <a:defRPr/>
            </a:pPr>
            <a:r>
              <a:rPr lang="en-US" sz="1400" b="1" dirty="0">
                <a:solidFill>
                  <a:schemeClr val="tx1"/>
                </a:solidFill>
              </a:rPr>
              <a:t>Pre-Processing</a:t>
            </a:r>
          </a:p>
        </p:txBody>
      </p:sp>
      <p:cxnSp>
        <p:nvCxnSpPr>
          <p:cNvPr id="66" name="Straight Arrow Connector 65"/>
          <p:cNvCxnSpPr/>
          <p:nvPr/>
        </p:nvCxnSpPr>
        <p:spPr>
          <a:xfrm>
            <a:off x="7913688" y="1490663"/>
            <a:ext cx="609600"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529" name="TextBox 66"/>
          <p:cNvSpPr txBox="1">
            <a:spLocks noChangeArrowheads="1"/>
          </p:cNvSpPr>
          <p:nvPr/>
        </p:nvSpPr>
        <p:spPr bwMode="auto">
          <a:xfrm>
            <a:off x="7929563" y="901700"/>
            <a:ext cx="1589087" cy="585788"/>
          </a:xfrm>
          <a:prstGeom prst="rect">
            <a:avLst/>
          </a:prstGeom>
          <a:noFill/>
          <a:ln w="9525">
            <a:noFill/>
            <a:miter lim="800000"/>
            <a:headEnd/>
            <a:tailEnd/>
          </a:ln>
        </p:spPr>
        <p:txBody>
          <a:bodyPr>
            <a:spAutoFit/>
          </a:bodyPr>
          <a:lstStyle/>
          <a:p>
            <a:pPr eaLnBrk="0" hangingPunct="0"/>
            <a:r>
              <a:rPr lang="en-US" sz="1600" b="1" dirty="0"/>
              <a:t>To trigger</a:t>
            </a:r>
          </a:p>
          <a:p>
            <a:pPr eaLnBrk="0" hangingPunct="0"/>
            <a:r>
              <a:rPr lang="en-US" sz="1600" b="1" dirty="0"/>
              <a:t>logic</a:t>
            </a:r>
          </a:p>
        </p:txBody>
      </p:sp>
      <p:cxnSp>
        <p:nvCxnSpPr>
          <p:cNvPr id="68" name="Straight Arrow Connector 67"/>
          <p:cNvCxnSpPr/>
          <p:nvPr/>
        </p:nvCxnSpPr>
        <p:spPr>
          <a:xfrm flipV="1">
            <a:off x="2901950" y="1497013"/>
            <a:ext cx="3473450" cy="158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rot="5400000">
            <a:off x="2102644" y="2288381"/>
            <a:ext cx="1600200" cy="1588"/>
          </a:xfrm>
          <a:prstGeom prst="line">
            <a:avLst/>
          </a:prstGeom>
          <a:ln w="19050"/>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V="1">
            <a:off x="4953740" y="4038600"/>
            <a:ext cx="3842598" cy="740"/>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1533" name="TextBox 76"/>
          <p:cNvSpPr txBox="1">
            <a:spLocks noChangeArrowheads="1"/>
          </p:cNvSpPr>
          <p:nvPr/>
        </p:nvSpPr>
        <p:spPr bwMode="auto">
          <a:xfrm>
            <a:off x="7772400" y="3733800"/>
            <a:ext cx="1196097" cy="246221"/>
          </a:xfrm>
          <a:prstGeom prst="rect">
            <a:avLst/>
          </a:prstGeom>
          <a:noFill/>
          <a:ln w="9525">
            <a:noFill/>
            <a:miter lim="800000"/>
            <a:headEnd/>
            <a:tailEnd/>
          </a:ln>
        </p:spPr>
        <p:txBody>
          <a:bodyPr wrap="none" lIns="0" tIns="0" rIns="0" bIns="0">
            <a:spAutoFit/>
          </a:bodyPr>
          <a:lstStyle/>
          <a:p>
            <a:pPr algn="ctr" eaLnBrk="0" hangingPunct="0"/>
            <a:r>
              <a:rPr lang="en-US" sz="1600" b="1" dirty="0"/>
              <a:t>Trigger Input</a:t>
            </a:r>
          </a:p>
        </p:txBody>
      </p:sp>
      <p:cxnSp>
        <p:nvCxnSpPr>
          <p:cNvPr id="82" name="Straight Connector 81"/>
          <p:cNvCxnSpPr>
            <a:stCxn id="21522" idx="2"/>
            <a:endCxn id="21522" idx="2"/>
          </p:cNvCxnSpPr>
          <p:nvPr/>
        </p:nvCxnSpPr>
        <p:spPr>
          <a:xfrm rot="5400000">
            <a:off x="6743700" y="4010025"/>
            <a:ext cx="1588" cy="1588"/>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535" name="Freeform 32"/>
          <p:cNvSpPr>
            <a:spLocks noChangeArrowheads="1"/>
          </p:cNvSpPr>
          <p:nvPr/>
        </p:nvSpPr>
        <p:spPr bwMode="auto">
          <a:xfrm>
            <a:off x="114300" y="3141663"/>
            <a:ext cx="1049338" cy="644525"/>
          </a:xfrm>
          <a:custGeom>
            <a:avLst/>
            <a:gdLst>
              <a:gd name="T0" fmla="*/ 0 w 1192378"/>
              <a:gd name="T1" fmla="*/ 0 h 285240"/>
              <a:gd name="T2" fmla="*/ 115800 w 1192378"/>
              <a:gd name="T3" fmla="*/ 595190 h 285240"/>
              <a:gd name="T4" fmla="*/ 273532 w 1192378"/>
              <a:gd name="T5" fmla="*/ 296886 h 285240"/>
              <a:gd name="T6" fmla="*/ 496537 w 1192378"/>
              <a:gd name="T7" fmla="*/ 73704 h 285240"/>
              <a:gd name="T8" fmla="*/ 1048628 w 1192378"/>
              <a:gd name="T9" fmla="*/ 16533 h 285240"/>
              <a:gd name="T10" fmla="*/ 1048628 w 1192378"/>
              <a:gd name="T11" fmla="*/ 16533 h 285240"/>
              <a:gd name="T12" fmla="*/ 0 60000 65536"/>
              <a:gd name="T13" fmla="*/ 0 60000 65536"/>
              <a:gd name="T14" fmla="*/ 0 60000 65536"/>
              <a:gd name="T15" fmla="*/ 0 60000 65536"/>
              <a:gd name="T16" fmla="*/ 0 60000 65536"/>
              <a:gd name="T17" fmla="*/ 0 60000 65536"/>
              <a:gd name="T18" fmla="*/ 0 w 1192378"/>
              <a:gd name="T19" fmla="*/ 0 h 285240"/>
              <a:gd name="T20" fmla="*/ 1192378 w 1192378"/>
              <a:gd name="T21" fmla="*/ 285240 h 285240"/>
            </a:gdLst>
            <a:ahLst/>
            <a:cxnLst>
              <a:cxn ang="T12">
                <a:pos x="T0" y="T1"/>
              </a:cxn>
              <a:cxn ang="T13">
                <a:pos x="T2" y="T3"/>
              </a:cxn>
              <a:cxn ang="T14">
                <a:pos x="T4" y="T5"/>
              </a:cxn>
              <a:cxn ang="T15">
                <a:pos x="T6" y="T7"/>
              </a:cxn>
              <a:cxn ang="T16">
                <a:pos x="T8" y="T9"/>
              </a:cxn>
              <a:cxn ang="T17">
                <a:pos x="T10" y="T11"/>
              </a:cxn>
            </a:cxnLst>
            <a:rect l="T18" t="T19" r="T20" b="T21"/>
            <a:pathLst>
              <a:path w="1192378" h="285240">
                <a:moveTo>
                  <a:pt x="0" y="0"/>
                </a:moveTo>
                <a:cubicBezTo>
                  <a:pt x="23774" y="128016"/>
                  <a:pt x="79836" y="241454"/>
                  <a:pt x="131674" y="263347"/>
                </a:cubicBezTo>
                <a:cubicBezTo>
                  <a:pt x="183512" y="285240"/>
                  <a:pt x="238874" y="169816"/>
                  <a:pt x="311029" y="131360"/>
                </a:cubicBezTo>
                <a:cubicBezTo>
                  <a:pt x="383184" y="92904"/>
                  <a:pt x="417713" y="53285"/>
                  <a:pt x="564604" y="32611"/>
                </a:cubicBezTo>
                <a:cubicBezTo>
                  <a:pt x="711495" y="11937"/>
                  <a:pt x="1087749" y="11531"/>
                  <a:pt x="1192378" y="7315"/>
                </a:cubicBezTo>
              </a:path>
            </a:pathLst>
          </a:custGeom>
          <a:noFill/>
          <a:ln w="12700" algn="ctr">
            <a:solidFill>
              <a:schemeClr val="tx1"/>
            </a:solidFill>
            <a:round/>
            <a:headEnd/>
            <a:tailEnd/>
          </a:ln>
        </p:spPr>
        <p:txBody>
          <a:bodyPr/>
          <a:lstStyle/>
          <a:p>
            <a:pPr eaLnBrk="0" hangingPunct="0"/>
            <a:endParaRPr lang="en-US" dirty="0"/>
          </a:p>
        </p:txBody>
      </p:sp>
      <p:sp>
        <p:nvSpPr>
          <p:cNvPr id="21536" name="TextBox 19"/>
          <p:cNvSpPr txBox="1">
            <a:spLocks noChangeArrowheads="1"/>
          </p:cNvSpPr>
          <p:nvPr/>
        </p:nvSpPr>
        <p:spPr bwMode="auto">
          <a:xfrm>
            <a:off x="-174625" y="2705100"/>
            <a:ext cx="1066800" cy="460375"/>
          </a:xfrm>
          <a:prstGeom prst="rect">
            <a:avLst/>
          </a:prstGeom>
          <a:noFill/>
          <a:ln w="9525">
            <a:noFill/>
            <a:miter lim="800000"/>
            <a:headEnd/>
            <a:tailEnd/>
          </a:ln>
        </p:spPr>
        <p:txBody>
          <a:bodyPr>
            <a:spAutoFit/>
          </a:bodyPr>
          <a:lstStyle/>
          <a:p>
            <a:pPr algn="ctr" eaLnBrk="0" hangingPunct="0"/>
            <a:r>
              <a:rPr lang="en-US" sz="1200" b="1" dirty="0"/>
              <a:t>detector</a:t>
            </a:r>
          </a:p>
          <a:p>
            <a:pPr algn="ctr" eaLnBrk="0" hangingPunct="0"/>
            <a:r>
              <a:rPr lang="en-US" sz="1200" b="1" dirty="0"/>
              <a:t>signal</a:t>
            </a:r>
          </a:p>
        </p:txBody>
      </p:sp>
      <p:cxnSp>
        <p:nvCxnSpPr>
          <p:cNvPr id="44" name="Straight Arrow Connector 43"/>
          <p:cNvCxnSpPr/>
          <p:nvPr/>
        </p:nvCxnSpPr>
        <p:spPr>
          <a:xfrm>
            <a:off x="968375" y="3076575"/>
            <a:ext cx="303213"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21538" name="Title 1"/>
          <p:cNvSpPr>
            <a:spLocks noGrp="1"/>
          </p:cNvSpPr>
          <p:nvPr>
            <p:ph type="title"/>
          </p:nvPr>
        </p:nvSpPr>
        <p:spPr>
          <a:xfrm>
            <a:off x="438150" y="76200"/>
            <a:ext cx="8362950" cy="762000"/>
          </a:xfrm>
        </p:spPr>
        <p:txBody>
          <a:bodyPr/>
          <a:lstStyle/>
          <a:p>
            <a:r>
              <a:rPr lang="en-US" sz="3200" dirty="0" smtClean="0"/>
              <a:t>Flash ADC Implementation </a:t>
            </a:r>
          </a:p>
        </p:txBody>
      </p:sp>
      <p:sp>
        <p:nvSpPr>
          <p:cNvPr id="21540" name="TextBox 49"/>
          <p:cNvSpPr txBox="1">
            <a:spLocks noChangeArrowheads="1"/>
          </p:cNvSpPr>
          <p:nvPr/>
        </p:nvSpPr>
        <p:spPr bwMode="auto">
          <a:xfrm>
            <a:off x="219075" y="4333875"/>
            <a:ext cx="8782050" cy="1892826"/>
          </a:xfrm>
          <a:prstGeom prst="rect">
            <a:avLst/>
          </a:prstGeom>
          <a:noFill/>
          <a:ln w="9525">
            <a:noFill/>
            <a:miter lim="800000"/>
            <a:headEnd/>
            <a:tailEnd/>
          </a:ln>
        </p:spPr>
        <p:txBody>
          <a:bodyPr>
            <a:spAutoFit/>
          </a:bodyPr>
          <a:lstStyle/>
          <a:p>
            <a:pPr>
              <a:lnSpc>
                <a:spcPct val="150000"/>
              </a:lnSpc>
              <a:buFont typeface="Arial" charset="0"/>
              <a:buChar char="•"/>
            </a:pPr>
            <a:r>
              <a:rPr lang="en-US" sz="1800" dirty="0"/>
              <a:t> Sampling Flash ADC stores digitized signal in </a:t>
            </a:r>
            <a:r>
              <a:rPr lang="en-US" sz="1800" dirty="0" smtClean="0"/>
              <a:t>8us </a:t>
            </a:r>
            <a:r>
              <a:rPr lang="en-US" sz="1800" dirty="0"/>
              <a:t>memory </a:t>
            </a:r>
          </a:p>
          <a:p>
            <a:pPr>
              <a:lnSpc>
                <a:spcPct val="150000"/>
              </a:lnSpc>
              <a:buFont typeface="Arial" charset="0"/>
              <a:buChar char="•"/>
            </a:pPr>
            <a:r>
              <a:rPr lang="en-US" sz="1800" dirty="0"/>
              <a:t> Trigger input copies a window of the pipeline and extract pulse charge and time for readout</a:t>
            </a:r>
          </a:p>
          <a:p>
            <a:pPr>
              <a:lnSpc>
                <a:spcPct val="150000"/>
              </a:lnSpc>
              <a:buFont typeface="Arial" charset="0"/>
              <a:buChar char="•"/>
            </a:pPr>
            <a:r>
              <a:rPr lang="en-US" sz="1800" dirty="0"/>
              <a:t> </a:t>
            </a:r>
            <a:r>
              <a:rPr lang="en-US" sz="1800" dirty="0" smtClean="0"/>
              <a:t>Trigger output path contains detailed information useful for cluster finding, energy sum, etc.</a:t>
            </a:r>
            <a:endParaRPr lang="en-US" sz="1800" dirty="0"/>
          </a:p>
          <a:p>
            <a:pPr>
              <a:buFont typeface="Arial" pitchFamily="34" charset="0"/>
              <a:buChar char="•"/>
            </a:pPr>
            <a:r>
              <a:rPr lang="en-US" sz="1800" dirty="0"/>
              <a:t> </a:t>
            </a:r>
            <a:r>
              <a:rPr lang="en-US" sz="1800" b="1" dirty="0" smtClean="0"/>
              <a:t>Hardware algorithms provide a huge data reduction by reporting only time &amp; energy</a:t>
            </a:r>
          </a:p>
          <a:p>
            <a:r>
              <a:rPr lang="en-US" sz="1800" b="1" dirty="0" smtClean="0"/>
              <a:t>estimates for readout instead of raw samples</a:t>
            </a:r>
            <a:endParaRPr lang="en-US" sz="1800" dirty="0"/>
          </a:p>
        </p:txBody>
      </p:sp>
      <p:cxnSp>
        <p:nvCxnSpPr>
          <p:cNvPr id="57" name="Straight Arrow Connector 56"/>
          <p:cNvCxnSpPr>
            <a:endCxn id="40" idx="0"/>
          </p:cNvCxnSpPr>
          <p:nvPr/>
        </p:nvCxnSpPr>
        <p:spPr>
          <a:xfrm rot="16200000" flipH="1">
            <a:off x="1558131" y="2636044"/>
            <a:ext cx="465138"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21542" name="TextBox 56"/>
          <p:cNvSpPr txBox="1">
            <a:spLocks noChangeArrowheads="1"/>
          </p:cNvSpPr>
          <p:nvPr/>
        </p:nvSpPr>
        <p:spPr bwMode="auto">
          <a:xfrm>
            <a:off x="1912938" y="2049463"/>
            <a:ext cx="668337" cy="338137"/>
          </a:xfrm>
          <a:prstGeom prst="rect">
            <a:avLst/>
          </a:prstGeom>
          <a:noFill/>
          <a:ln w="9525">
            <a:noFill/>
            <a:miter lim="800000"/>
            <a:headEnd/>
            <a:tailEnd/>
          </a:ln>
        </p:spPr>
        <p:txBody>
          <a:bodyPr>
            <a:spAutoFit/>
          </a:bodyPr>
          <a:lstStyle/>
          <a:p>
            <a:pPr eaLnBrk="0" hangingPunct="0"/>
            <a:r>
              <a:rPr lang="en-US" sz="800" b="1" dirty="0"/>
              <a:t>Sample Clock</a:t>
            </a:r>
          </a:p>
        </p:txBody>
      </p:sp>
      <p:sp>
        <p:nvSpPr>
          <p:cNvPr id="21543" name="TextBox 34"/>
          <p:cNvSpPr txBox="1">
            <a:spLocks noChangeArrowheads="1"/>
          </p:cNvSpPr>
          <p:nvPr/>
        </p:nvSpPr>
        <p:spPr bwMode="auto">
          <a:xfrm>
            <a:off x="3868738" y="1614488"/>
            <a:ext cx="1403350" cy="277812"/>
          </a:xfrm>
          <a:prstGeom prst="rect">
            <a:avLst/>
          </a:prstGeom>
          <a:noFill/>
          <a:ln w="9525">
            <a:noFill/>
            <a:miter lim="800000"/>
            <a:headEnd/>
            <a:tailEnd/>
          </a:ln>
        </p:spPr>
        <p:txBody>
          <a:bodyPr>
            <a:spAutoFit/>
          </a:bodyPr>
          <a:lstStyle/>
          <a:p>
            <a:pPr eaLnBrk="0" hangingPunct="0"/>
            <a:r>
              <a:rPr lang="en-US" sz="1200" b="1" dirty="0"/>
              <a:t>Capture Window</a:t>
            </a:r>
          </a:p>
        </p:txBody>
      </p:sp>
      <p:cxnSp>
        <p:nvCxnSpPr>
          <p:cNvPr id="21544" name="Straight Connector 72"/>
          <p:cNvCxnSpPr>
            <a:cxnSpLocks noChangeShapeType="1"/>
            <a:stCxn id="21543" idx="2"/>
          </p:cNvCxnSpPr>
          <p:nvPr/>
        </p:nvCxnSpPr>
        <p:spPr bwMode="auto">
          <a:xfrm rot="5400000">
            <a:off x="4309269" y="2139156"/>
            <a:ext cx="508000" cy="14288"/>
          </a:xfrm>
          <a:prstGeom prst="line">
            <a:avLst/>
          </a:prstGeom>
          <a:noFill/>
          <a:ln w="9525" algn="ctr">
            <a:solidFill>
              <a:schemeClr val="tx1"/>
            </a:solidFill>
            <a:round/>
            <a:headEnd/>
            <a:tailEnd/>
          </a:ln>
        </p:spPr>
      </p:cxnSp>
      <p:cxnSp>
        <p:nvCxnSpPr>
          <p:cNvPr id="21545" name="Straight Connector 77"/>
          <p:cNvCxnSpPr>
            <a:cxnSpLocks noChangeShapeType="1"/>
            <a:stCxn id="21543" idx="2"/>
          </p:cNvCxnSpPr>
          <p:nvPr/>
        </p:nvCxnSpPr>
        <p:spPr bwMode="auto">
          <a:xfrm rot="16200000" flipH="1">
            <a:off x="4597401" y="1865312"/>
            <a:ext cx="622300" cy="676275"/>
          </a:xfrm>
          <a:prstGeom prst="line">
            <a:avLst/>
          </a:prstGeom>
          <a:noFill/>
          <a:ln w="9525" algn="ctr">
            <a:solidFill>
              <a:schemeClr val="tx1"/>
            </a:solidFill>
            <a:round/>
            <a:headEnd/>
            <a:tailEnd/>
          </a:ln>
        </p:spPr>
      </p:cxnSp>
      <p:sp>
        <p:nvSpPr>
          <p:cNvPr id="43" name="Explosion 1 42"/>
          <p:cNvSpPr/>
          <p:nvPr/>
        </p:nvSpPr>
        <p:spPr bwMode="auto">
          <a:xfrm>
            <a:off x="6172200" y="990600"/>
            <a:ext cx="1981200" cy="1143000"/>
          </a:xfrm>
          <a:prstGeom prst="irregularSeal1">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45" name="TextBox 44"/>
          <p:cNvSpPr txBox="1"/>
          <p:nvPr/>
        </p:nvSpPr>
        <p:spPr>
          <a:xfrm>
            <a:off x="8763000" y="6096000"/>
            <a:ext cx="338554" cy="276999"/>
          </a:xfrm>
          <a:prstGeom prst="rect">
            <a:avLst/>
          </a:prstGeom>
          <a:noFill/>
        </p:spPr>
        <p:txBody>
          <a:bodyPr wrap="none" rtlCol="0">
            <a:spAutoFit/>
          </a:bodyPr>
          <a:lstStyle/>
          <a:p>
            <a:r>
              <a:rPr lang="en-US" sz="1200" b="1" dirty="0" smtClean="0"/>
              <a:t>21</a:t>
            </a:r>
            <a:endParaRPr lang="en-US" sz="12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2" descr="P1240002.JPG"/>
          <p:cNvPicPr>
            <a:picLocks noChangeAspect="1"/>
          </p:cNvPicPr>
          <p:nvPr/>
        </p:nvPicPr>
        <p:blipFill>
          <a:blip r:embed="rId3" cstate="print"/>
          <a:srcRect/>
          <a:stretch>
            <a:fillRect/>
          </a:stretch>
        </p:blipFill>
        <p:spPr bwMode="auto">
          <a:xfrm>
            <a:off x="0" y="838200"/>
            <a:ext cx="4000500" cy="5334000"/>
          </a:xfrm>
          <a:prstGeom prst="rect">
            <a:avLst/>
          </a:prstGeom>
          <a:noFill/>
          <a:ln w="9525">
            <a:noFill/>
            <a:miter lim="800000"/>
            <a:headEnd/>
            <a:tailEnd/>
          </a:ln>
        </p:spPr>
      </p:pic>
      <p:sp>
        <p:nvSpPr>
          <p:cNvPr id="30722" name="Rectangle 23"/>
          <p:cNvSpPr>
            <a:spLocks noChangeArrowheads="1"/>
          </p:cNvSpPr>
          <p:nvPr/>
        </p:nvSpPr>
        <p:spPr bwMode="auto">
          <a:xfrm>
            <a:off x="4038600" y="762000"/>
            <a:ext cx="4572000" cy="5601533"/>
          </a:xfrm>
          <a:prstGeom prst="rect">
            <a:avLst/>
          </a:prstGeom>
          <a:noFill/>
          <a:ln w="9525">
            <a:noFill/>
            <a:miter lim="800000"/>
            <a:headEnd/>
            <a:tailEnd/>
          </a:ln>
        </p:spPr>
        <p:txBody>
          <a:bodyPr>
            <a:spAutoFit/>
          </a:bodyPr>
          <a:lstStyle/>
          <a:p>
            <a:pPr eaLnBrk="0" hangingPunct="0">
              <a:buFont typeface="Wingdings" pitchFamily="2" charset="2"/>
              <a:buChar char="§"/>
            </a:pPr>
            <a:r>
              <a:rPr lang="en-US" sz="1600" dirty="0"/>
              <a:t>  16 Channel, 12-bit</a:t>
            </a:r>
          </a:p>
          <a:p>
            <a:pPr lvl="1" eaLnBrk="0" hangingPunct="0">
              <a:buFont typeface="Wingdings" pitchFamily="2" charset="2"/>
              <a:buChar char="§"/>
            </a:pPr>
            <a:r>
              <a:rPr lang="en-US" sz="1600" dirty="0"/>
              <a:t>  4ns continuous sampling </a:t>
            </a:r>
          </a:p>
          <a:p>
            <a:pPr lvl="1" eaLnBrk="0" hangingPunct="0">
              <a:buFont typeface="Wingdings" pitchFamily="2" charset="2"/>
              <a:buChar char="§"/>
            </a:pPr>
            <a:r>
              <a:rPr lang="en-US" sz="1600" dirty="0"/>
              <a:t> Input Ranges: 0.5V, 1.0V, 2.0V</a:t>
            </a:r>
          </a:p>
          <a:p>
            <a:pPr lvl="1" eaLnBrk="0" hangingPunct="0"/>
            <a:r>
              <a:rPr lang="en-US" sz="1600" dirty="0"/>
              <a:t>   (user selectable via jumpers)</a:t>
            </a:r>
          </a:p>
          <a:p>
            <a:pPr lvl="1" eaLnBrk="0" hangingPunct="0">
              <a:buFont typeface="Wingdings" pitchFamily="2" charset="2"/>
              <a:buChar char="§"/>
            </a:pPr>
            <a:r>
              <a:rPr lang="en-US" sz="1600" dirty="0"/>
              <a:t> Bipolar input, Full Offset Adj.</a:t>
            </a:r>
          </a:p>
          <a:p>
            <a:pPr lvl="1" eaLnBrk="0" hangingPunct="0">
              <a:buFont typeface="Wingdings" pitchFamily="2" charset="2"/>
              <a:buChar char="§"/>
            </a:pPr>
            <a:r>
              <a:rPr lang="en-US" sz="1600" dirty="0"/>
              <a:t> Intrinsic resolution – </a:t>
            </a:r>
            <a:r>
              <a:rPr lang="el-GR" sz="1600" dirty="0"/>
              <a:t>σ</a:t>
            </a:r>
            <a:r>
              <a:rPr lang="en-US" sz="1600" dirty="0"/>
              <a:t> = 1.15 LSB.</a:t>
            </a:r>
          </a:p>
          <a:p>
            <a:pPr lvl="1" eaLnBrk="0" hangingPunct="0">
              <a:buFont typeface="Wingdings" pitchFamily="2" charset="2"/>
              <a:buChar char="§"/>
            </a:pPr>
            <a:r>
              <a:rPr lang="en-US" sz="1600" dirty="0"/>
              <a:t> 2eSST VME64x readout </a:t>
            </a:r>
          </a:p>
          <a:p>
            <a:pPr lvl="1" eaLnBrk="0" hangingPunct="0">
              <a:buFont typeface="Wingdings" pitchFamily="2" charset="2"/>
              <a:buChar char="§"/>
            </a:pPr>
            <a:r>
              <a:rPr lang="en-US" sz="1600" dirty="0"/>
              <a:t>  Several modes for readout data format</a:t>
            </a:r>
          </a:p>
          <a:p>
            <a:pPr lvl="2" eaLnBrk="0" hangingPunct="0">
              <a:buFont typeface="Wingdings" pitchFamily="2" charset="2"/>
              <a:buChar char="§"/>
            </a:pPr>
            <a:r>
              <a:rPr lang="en-US" sz="1600" dirty="0"/>
              <a:t> </a:t>
            </a:r>
            <a:r>
              <a:rPr lang="en-US" sz="1400" dirty="0"/>
              <a:t>Raw data</a:t>
            </a:r>
          </a:p>
          <a:p>
            <a:pPr lvl="2" eaLnBrk="0" hangingPunct="0">
              <a:buFont typeface="Wingdings" pitchFamily="2" charset="2"/>
              <a:buChar char="§"/>
            </a:pPr>
            <a:r>
              <a:rPr lang="en-US" sz="1400" dirty="0"/>
              <a:t> Pulse sum mode (Charge)</a:t>
            </a:r>
          </a:p>
          <a:p>
            <a:pPr lvl="2" eaLnBrk="0" hangingPunct="0">
              <a:buFont typeface="Wingdings" pitchFamily="2" charset="2"/>
              <a:buChar char="§"/>
            </a:pPr>
            <a:r>
              <a:rPr lang="en-US" sz="1400" dirty="0"/>
              <a:t> TDC algorithm for timing on LE</a:t>
            </a:r>
          </a:p>
          <a:p>
            <a:pPr lvl="1" eaLnBrk="0" hangingPunct="0">
              <a:buFont typeface="Wingdings" pitchFamily="2" charset="2"/>
              <a:buChar char="§"/>
            </a:pPr>
            <a:r>
              <a:rPr lang="en-US" sz="1600" dirty="0"/>
              <a:t> Multi-Gigabit serial data transport of trigger information through VXS fabric</a:t>
            </a:r>
          </a:p>
          <a:p>
            <a:pPr lvl="1" eaLnBrk="0" hangingPunct="0">
              <a:buFont typeface="Wingdings" pitchFamily="2" charset="2"/>
              <a:buChar char="§"/>
            </a:pPr>
            <a:r>
              <a:rPr lang="en-US" sz="1600" dirty="0"/>
              <a:t> On board trigger features</a:t>
            </a:r>
          </a:p>
          <a:p>
            <a:pPr lvl="2" eaLnBrk="0" hangingPunct="0">
              <a:buFont typeface="Wingdings" pitchFamily="2" charset="2"/>
              <a:buChar char="§"/>
            </a:pPr>
            <a:r>
              <a:rPr lang="en-US" sz="1600" dirty="0"/>
              <a:t> </a:t>
            </a:r>
            <a:r>
              <a:rPr lang="en-US" sz="1600" b="1" u="sng" dirty="0" smtClean="0"/>
              <a:t>16 </a:t>
            </a:r>
            <a:r>
              <a:rPr lang="en-US" sz="1400" b="1" u="sng" dirty="0" smtClean="0"/>
              <a:t>Channel SUM every 4ns</a:t>
            </a:r>
            <a:endParaRPr lang="en-US" sz="1400" b="1" u="sng" dirty="0"/>
          </a:p>
          <a:p>
            <a:pPr lvl="2" eaLnBrk="0" hangingPunct="0">
              <a:buFont typeface="Wingdings" pitchFamily="2" charset="2"/>
              <a:buChar char="§"/>
            </a:pPr>
            <a:r>
              <a:rPr lang="en-US" sz="1400" dirty="0"/>
              <a:t> Channel coincidence, Hit </a:t>
            </a:r>
            <a:r>
              <a:rPr lang="en-US" sz="1400" dirty="0" smtClean="0"/>
              <a:t>counters</a:t>
            </a:r>
          </a:p>
          <a:p>
            <a:pPr lvl="1" eaLnBrk="0" hangingPunct="0">
              <a:buFont typeface="Wingdings" pitchFamily="2" charset="2"/>
              <a:buChar char="§"/>
            </a:pPr>
            <a:r>
              <a:rPr lang="en-US" sz="1600" dirty="0" smtClean="0"/>
              <a:t> </a:t>
            </a:r>
            <a:r>
              <a:rPr lang="en-US" sz="1600" dirty="0"/>
              <a:t>Automatic Test Station is complete</a:t>
            </a:r>
          </a:p>
          <a:p>
            <a:pPr lvl="1" eaLnBrk="0" hangingPunct="0">
              <a:buFont typeface="Wingdings" pitchFamily="2" charset="2"/>
              <a:buChar char="§"/>
            </a:pPr>
            <a:r>
              <a:rPr lang="en-US" sz="1600" dirty="0"/>
              <a:t> </a:t>
            </a:r>
            <a:r>
              <a:rPr lang="en-US" sz="1600" b="1" dirty="0">
                <a:solidFill>
                  <a:srgbClr val="00B050"/>
                </a:solidFill>
              </a:rPr>
              <a:t>Engineering Run – 40 Delivered!</a:t>
            </a:r>
          </a:p>
          <a:p>
            <a:pPr lvl="2" eaLnBrk="0" hangingPunct="0">
              <a:buFont typeface="Wingdings" pitchFamily="2" charset="2"/>
              <a:buChar char="§"/>
            </a:pPr>
            <a:r>
              <a:rPr lang="en-US" sz="1600" dirty="0"/>
              <a:t> </a:t>
            </a:r>
            <a:r>
              <a:rPr lang="en-US" sz="1400" dirty="0"/>
              <a:t>18 Hall D</a:t>
            </a:r>
          </a:p>
          <a:p>
            <a:pPr lvl="2" eaLnBrk="0" hangingPunct="0">
              <a:buFont typeface="Wingdings" pitchFamily="2" charset="2"/>
              <a:buChar char="§"/>
            </a:pPr>
            <a:r>
              <a:rPr lang="en-US" sz="1400" dirty="0"/>
              <a:t> 17 Hall B</a:t>
            </a:r>
          </a:p>
          <a:p>
            <a:pPr lvl="2" eaLnBrk="0" hangingPunct="0">
              <a:buFont typeface="Wingdings" pitchFamily="2" charset="2"/>
              <a:buChar char="§"/>
            </a:pPr>
            <a:r>
              <a:rPr lang="en-US" sz="1600" dirty="0" smtClean="0"/>
              <a:t>Production </a:t>
            </a:r>
            <a:r>
              <a:rPr lang="en-US" sz="1600" dirty="0"/>
              <a:t>Procurement </a:t>
            </a:r>
            <a:r>
              <a:rPr lang="en-US" sz="1600" dirty="0" smtClean="0"/>
              <a:t>FY12</a:t>
            </a:r>
          </a:p>
          <a:p>
            <a:pPr lvl="3"/>
            <a:r>
              <a:rPr lang="en-US" sz="1600" dirty="0" smtClean="0"/>
              <a:t> ~ 700 Boards for all Halls</a:t>
            </a:r>
          </a:p>
          <a:p>
            <a:pPr lvl="3"/>
            <a:endParaRPr lang="en-US" sz="1600" dirty="0"/>
          </a:p>
        </p:txBody>
      </p:sp>
      <p:sp>
        <p:nvSpPr>
          <p:cNvPr id="30723" name="TextBox 29"/>
          <p:cNvSpPr txBox="1">
            <a:spLocks noChangeArrowheads="1"/>
          </p:cNvSpPr>
          <p:nvPr/>
        </p:nvSpPr>
        <p:spPr bwMode="auto">
          <a:xfrm>
            <a:off x="1714500" y="0"/>
            <a:ext cx="5715000" cy="646113"/>
          </a:xfrm>
          <a:prstGeom prst="rect">
            <a:avLst/>
          </a:prstGeom>
          <a:solidFill>
            <a:schemeClr val="bg1"/>
          </a:solidFill>
          <a:ln w="9525">
            <a:noFill/>
            <a:miter lim="800000"/>
            <a:headEnd/>
            <a:tailEnd/>
          </a:ln>
        </p:spPr>
        <p:txBody>
          <a:bodyPr>
            <a:spAutoFit/>
          </a:bodyPr>
          <a:lstStyle/>
          <a:p>
            <a:pPr algn="ctr" eaLnBrk="0" hangingPunct="0"/>
            <a:r>
              <a:rPr lang="en-US" sz="3600" dirty="0">
                <a:latin typeface="Calibri" pitchFamily="34" charset="0"/>
              </a:rPr>
              <a:t>Flash ADC 250MHz</a:t>
            </a:r>
          </a:p>
        </p:txBody>
      </p:sp>
      <p:sp>
        <p:nvSpPr>
          <p:cNvPr id="30724" name="TextBox 4"/>
          <p:cNvSpPr txBox="1">
            <a:spLocks noChangeArrowheads="1"/>
          </p:cNvSpPr>
          <p:nvPr/>
        </p:nvSpPr>
        <p:spPr bwMode="auto">
          <a:xfrm>
            <a:off x="8208963" y="152400"/>
            <a:ext cx="968375" cy="501650"/>
          </a:xfrm>
          <a:prstGeom prst="rect">
            <a:avLst/>
          </a:prstGeom>
          <a:noFill/>
          <a:ln w="9525">
            <a:noFill/>
            <a:miter lim="800000"/>
            <a:headEnd/>
            <a:tailEnd/>
          </a:ln>
        </p:spPr>
        <p:txBody>
          <a:bodyPr wrap="none">
            <a:spAutoFit/>
          </a:bodyPr>
          <a:lstStyle/>
          <a:p>
            <a:pPr marL="228600" indent="-228600" algn="ctr" eaLnBrk="0" hangingPunct="0"/>
            <a:r>
              <a:rPr lang="en-US" sz="900" dirty="0"/>
              <a:t>Fast Electronics</a:t>
            </a:r>
          </a:p>
          <a:p>
            <a:pPr marL="228600" indent="-228600" algn="ctr" eaLnBrk="0" hangingPunct="0"/>
            <a:r>
              <a:rPr lang="en-US" sz="900" dirty="0"/>
              <a:t>DAQ  Groups</a:t>
            </a:r>
          </a:p>
          <a:p>
            <a:pPr marL="228600" indent="-228600" algn="ctr" eaLnBrk="0" hangingPunct="0"/>
            <a:r>
              <a:rPr lang="en-US" sz="900" dirty="0"/>
              <a:t>23-Sept-2011</a:t>
            </a:r>
          </a:p>
        </p:txBody>
      </p:sp>
      <p:sp>
        <p:nvSpPr>
          <p:cNvPr id="6" name="TextBox 5"/>
          <p:cNvSpPr txBox="1"/>
          <p:nvPr/>
        </p:nvSpPr>
        <p:spPr>
          <a:xfrm>
            <a:off x="8763000" y="6096000"/>
            <a:ext cx="261610" cy="276999"/>
          </a:xfrm>
          <a:prstGeom prst="rect">
            <a:avLst/>
          </a:prstGeom>
          <a:noFill/>
        </p:spPr>
        <p:txBody>
          <a:bodyPr wrap="none" rtlCol="0">
            <a:spAutoFit/>
          </a:bodyPr>
          <a:lstStyle/>
          <a:p>
            <a:r>
              <a:rPr lang="en-US" sz="1200" b="1" dirty="0" smtClean="0"/>
              <a:t>2</a:t>
            </a:r>
            <a:endParaRPr lang="en-US" sz="1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9"/>
          <p:cNvSpPr txBox="1">
            <a:spLocks noChangeArrowheads="1"/>
          </p:cNvSpPr>
          <p:nvPr/>
        </p:nvSpPr>
        <p:spPr bwMode="auto">
          <a:xfrm>
            <a:off x="914400" y="1"/>
            <a:ext cx="7162800" cy="646331"/>
          </a:xfrm>
          <a:prstGeom prst="rect">
            <a:avLst/>
          </a:prstGeom>
          <a:noFill/>
          <a:ln w="9525">
            <a:noFill/>
            <a:miter lim="800000"/>
            <a:headEnd/>
            <a:tailEnd/>
          </a:ln>
        </p:spPr>
        <p:txBody>
          <a:bodyPr>
            <a:spAutoFit/>
          </a:bodyPr>
          <a:lstStyle/>
          <a:p>
            <a:pPr algn="ctr" eaLnBrk="0" hangingPunct="0"/>
            <a:r>
              <a:rPr lang="en-US" sz="3600" b="1" dirty="0" smtClean="0">
                <a:latin typeface="Calibri" pitchFamily="34" charset="0"/>
              </a:rPr>
              <a:t>All Trigger Modules In Production   </a:t>
            </a:r>
            <a:endParaRPr lang="en-US" sz="3600" b="1" dirty="0">
              <a:latin typeface="Calibri" pitchFamily="34" charset="0"/>
            </a:endParaRPr>
          </a:p>
        </p:txBody>
      </p:sp>
      <p:pic>
        <p:nvPicPr>
          <p:cNvPr id="7" name="Picture 6" descr="TI_BoardPhoto.jpg"/>
          <p:cNvPicPr>
            <a:picLocks noChangeAspect="1"/>
          </p:cNvPicPr>
          <p:nvPr/>
        </p:nvPicPr>
        <p:blipFill>
          <a:blip r:embed="rId2" cstate="print"/>
          <a:stretch>
            <a:fillRect/>
          </a:stretch>
        </p:blipFill>
        <p:spPr>
          <a:xfrm rot="5400000">
            <a:off x="1682693" y="3553171"/>
            <a:ext cx="2073853" cy="1479870"/>
          </a:xfrm>
          <a:prstGeom prst="rect">
            <a:avLst/>
          </a:prstGeom>
        </p:spPr>
      </p:pic>
      <p:sp>
        <p:nvSpPr>
          <p:cNvPr id="18" name="TextBox 17"/>
          <p:cNvSpPr txBox="1"/>
          <p:nvPr/>
        </p:nvSpPr>
        <p:spPr>
          <a:xfrm>
            <a:off x="8882390" y="6136529"/>
            <a:ext cx="261610" cy="276999"/>
          </a:xfrm>
          <a:prstGeom prst="rect">
            <a:avLst/>
          </a:prstGeom>
          <a:noFill/>
        </p:spPr>
        <p:txBody>
          <a:bodyPr wrap="none" rtlCol="0">
            <a:spAutoFit/>
          </a:bodyPr>
          <a:lstStyle/>
          <a:p>
            <a:r>
              <a:rPr lang="en-US" sz="1200" b="1" dirty="0" smtClean="0"/>
              <a:t>2</a:t>
            </a:r>
            <a:endParaRPr lang="en-US" sz="1200" b="1" dirty="0"/>
          </a:p>
        </p:txBody>
      </p:sp>
      <p:pic>
        <p:nvPicPr>
          <p:cNvPr id="21" name="Picture 20" descr="TI_BoardPhoto.jpg"/>
          <p:cNvPicPr>
            <a:picLocks noChangeAspect="1"/>
          </p:cNvPicPr>
          <p:nvPr/>
        </p:nvPicPr>
        <p:blipFill>
          <a:blip r:embed="rId3" cstate="print"/>
          <a:stretch>
            <a:fillRect/>
          </a:stretch>
        </p:blipFill>
        <p:spPr>
          <a:xfrm rot="5400000">
            <a:off x="5205798" y="4004949"/>
            <a:ext cx="2073611" cy="1497783"/>
          </a:xfrm>
          <a:prstGeom prst="rect">
            <a:avLst/>
          </a:prstGeom>
        </p:spPr>
      </p:pic>
      <p:pic>
        <p:nvPicPr>
          <p:cNvPr id="22" name="Picture 21" descr="SD_Rev02.JPG"/>
          <p:cNvPicPr>
            <a:picLocks noChangeAspect="1"/>
          </p:cNvPicPr>
          <p:nvPr/>
        </p:nvPicPr>
        <p:blipFill>
          <a:blip r:embed="rId4" cstate="print"/>
          <a:srcRect l="6579" t="10345" r="10526" b="3448"/>
          <a:stretch>
            <a:fillRect/>
          </a:stretch>
        </p:blipFill>
        <p:spPr>
          <a:xfrm rot="5400000">
            <a:off x="-33221" y="3598482"/>
            <a:ext cx="2131460" cy="1446855"/>
          </a:xfrm>
          <a:prstGeom prst="rect">
            <a:avLst/>
          </a:prstGeom>
        </p:spPr>
      </p:pic>
      <p:pic>
        <p:nvPicPr>
          <p:cNvPr id="23"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5400000">
            <a:off x="1707023" y="1294243"/>
            <a:ext cx="2140406" cy="1364656"/>
          </a:xfrm>
          <a:prstGeom prst="rect">
            <a:avLst/>
          </a:prstGeom>
          <a:noFill/>
          <a:ln w="9525">
            <a:noFill/>
            <a:miter lim="800000"/>
            <a:headEnd/>
            <a:tailEnd/>
          </a:ln>
        </p:spPr>
      </p:pic>
      <p:pic>
        <p:nvPicPr>
          <p:cNvPr id="25" name="Picture 3" descr="C:\Users\skaneta\Pictures\GTP\IMAG0109.jpg"/>
          <p:cNvPicPr>
            <a:picLocks noChangeAspect="1" noChangeArrowheads="1"/>
          </p:cNvPicPr>
          <p:nvPr/>
        </p:nvPicPr>
        <p:blipFill>
          <a:blip r:embed="rId6" cstate="print"/>
          <a:srcRect t="2823" r="4953" b="16254"/>
          <a:stretch>
            <a:fillRect/>
          </a:stretch>
        </p:blipFill>
        <p:spPr bwMode="auto">
          <a:xfrm rot="5400000">
            <a:off x="6703459" y="1297541"/>
            <a:ext cx="2189066" cy="1382568"/>
          </a:xfrm>
          <a:prstGeom prst="rect">
            <a:avLst/>
          </a:prstGeom>
          <a:noFill/>
        </p:spPr>
      </p:pic>
      <p:pic>
        <p:nvPicPr>
          <p:cNvPr id="26" name="Picture 25" descr="TS_V4.JPG"/>
          <p:cNvPicPr>
            <a:picLocks noChangeAspect="1"/>
          </p:cNvPicPr>
          <p:nvPr/>
        </p:nvPicPr>
        <p:blipFill>
          <a:blip r:embed="rId7" cstate="print"/>
          <a:stretch>
            <a:fillRect/>
          </a:stretch>
        </p:blipFill>
        <p:spPr>
          <a:xfrm rot="5400000">
            <a:off x="6963507" y="4033057"/>
            <a:ext cx="2131461" cy="1499417"/>
          </a:xfrm>
          <a:prstGeom prst="rect">
            <a:avLst/>
          </a:prstGeom>
        </p:spPr>
      </p:pic>
      <p:pic>
        <p:nvPicPr>
          <p:cNvPr id="13" name="Picture 12" descr="P1240002.JPG"/>
          <p:cNvPicPr>
            <a:picLocks noChangeAspect="1"/>
          </p:cNvPicPr>
          <p:nvPr/>
        </p:nvPicPr>
        <p:blipFill>
          <a:blip r:embed="rId8" cstate="print"/>
          <a:srcRect l="3637" t="4473" r="1805"/>
          <a:stretch>
            <a:fillRect/>
          </a:stretch>
        </p:blipFill>
        <p:spPr>
          <a:xfrm rot="5400000">
            <a:off x="-36461" y="1239835"/>
            <a:ext cx="2131461" cy="1440376"/>
          </a:xfrm>
          <a:prstGeom prst="rect">
            <a:avLst/>
          </a:prstGeom>
        </p:spPr>
      </p:pic>
      <p:sp>
        <p:nvSpPr>
          <p:cNvPr id="14" name="Rectangle 13"/>
          <p:cNvSpPr/>
          <p:nvPr/>
        </p:nvSpPr>
        <p:spPr bwMode="auto">
          <a:xfrm>
            <a:off x="136261" y="836685"/>
            <a:ext cx="3398813" cy="4608560"/>
          </a:xfrm>
          <a:prstGeom prst="rect">
            <a:avLst/>
          </a:prstGeom>
          <a:noFill/>
          <a:ln w="222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15" name="Rectangle 5"/>
          <p:cNvSpPr>
            <a:spLocks noChangeArrowheads="1"/>
          </p:cNvSpPr>
          <p:nvPr/>
        </p:nvSpPr>
        <p:spPr bwMode="auto">
          <a:xfrm>
            <a:off x="136261" y="5445245"/>
            <a:ext cx="2423677" cy="1015663"/>
          </a:xfrm>
          <a:prstGeom prst="rect">
            <a:avLst/>
          </a:prstGeom>
          <a:noFill/>
          <a:ln w="9525">
            <a:noFill/>
            <a:miter lim="800000"/>
            <a:headEnd/>
            <a:tailEnd/>
          </a:ln>
          <a:effectLst/>
        </p:spPr>
        <p:txBody>
          <a:bodyPr wrap="none">
            <a:spAutoFit/>
          </a:bodyPr>
          <a:lstStyle/>
          <a:p>
            <a:r>
              <a:rPr lang="en-US" sz="1200" b="1" u="sng" dirty="0" smtClean="0"/>
              <a:t>Front End Crate</a:t>
            </a:r>
          </a:p>
          <a:p>
            <a:pPr>
              <a:buFont typeface="Arial" pitchFamily="34" charset="0"/>
              <a:buChar char="•"/>
            </a:pPr>
            <a:r>
              <a:rPr lang="en-US" sz="1200" b="1" dirty="0" smtClean="0"/>
              <a:t> FADC250, (FADC125), (F1TDC)</a:t>
            </a:r>
          </a:p>
          <a:p>
            <a:pPr>
              <a:buFont typeface="Arial" pitchFamily="34" charset="0"/>
              <a:buChar char="•"/>
            </a:pPr>
            <a:r>
              <a:rPr lang="en-US" sz="1200" b="1" dirty="0" smtClean="0"/>
              <a:t> Crate Trigger Processor</a:t>
            </a:r>
          </a:p>
          <a:p>
            <a:pPr>
              <a:buFont typeface="Arial" pitchFamily="34" charset="0"/>
              <a:buChar char="•"/>
            </a:pPr>
            <a:r>
              <a:rPr lang="en-US" sz="1200" b="1" dirty="0" smtClean="0"/>
              <a:t> Signal Distribution</a:t>
            </a:r>
          </a:p>
          <a:p>
            <a:pPr>
              <a:buFont typeface="Arial" pitchFamily="34" charset="0"/>
              <a:buChar char="•"/>
            </a:pPr>
            <a:r>
              <a:rPr lang="en-US" sz="1200" b="1" dirty="0" smtClean="0"/>
              <a:t> Trigger Interface</a:t>
            </a:r>
            <a:endParaRPr lang="en-US" sz="1200" b="1" dirty="0"/>
          </a:p>
        </p:txBody>
      </p:sp>
      <p:sp>
        <p:nvSpPr>
          <p:cNvPr id="17" name="Rectangle 5"/>
          <p:cNvSpPr>
            <a:spLocks noChangeArrowheads="1"/>
          </p:cNvSpPr>
          <p:nvPr/>
        </p:nvSpPr>
        <p:spPr bwMode="auto">
          <a:xfrm>
            <a:off x="5724140" y="5848494"/>
            <a:ext cx="2422458" cy="646331"/>
          </a:xfrm>
          <a:prstGeom prst="rect">
            <a:avLst/>
          </a:prstGeom>
          <a:noFill/>
          <a:ln w="9525">
            <a:noFill/>
            <a:miter lim="800000"/>
            <a:headEnd/>
            <a:tailEnd/>
          </a:ln>
          <a:effectLst/>
        </p:spPr>
        <p:txBody>
          <a:bodyPr wrap="none">
            <a:spAutoFit/>
          </a:bodyPr>
          <a:lstStyle/>
          <a:p>
            <a:r>
              <a:rPr lang="en-US" sz="1200" b="1" u="sng" dirty="0" smtClean="0"/>
              <a:t>Trigger Control/Synchronization</a:t>
            </a:r>
          </a:p>
          <a:p>
            <a:pPr>
              <a:buFont typeface="Arial" pitchFamily="34" charset="0"/>
              <a:buChar char="•"/>
            </a:pPr>
            <a:r>
              <a:rPr lang="en-US" sz="1200" b="1" dirty="0" smtClean="0"/>
              <a:t> Trigger Supervisor</a:t>
            </a:r>
          </a:p>
          <a:p>
            <a:pPr>
              <a:buFont typeface="Arial" pitchFamily="34" charset="0"/>
              <a:buChar char="•"/>
            </a:pPr>
            <a:r>
              <a:rPr lang="en-US" sz="1200" b="1" dirty="0" smtClean="0"/>
              <a:t> Trigger Distribution</a:t>
            </a:r>
            <a:endParaRPr lang="en-US" sz="1200" b="1" dirty="0"/>
          </a:p>
        </p:txBody>
      </p:sp>
      <p:sp>
        <p:nvSpPr>
          <p:cNvPr id="19" name="Rectangle 18"/>
          <p:cNvSpPr/>
          <p:nvPr/>
        </p:nvSpPr>
        <p:spPr bwMode="auto">
          <a:xfrm>
            <a:off x="4972050" y="721471"/>
            <a:ext cx="3632441" cy="2361888"/>
          </a:xfrm>
          <a:prstGeom prst="rect">
            <a:avLst/>
          </a:prstGeom>
          <a:noFill/>
          <a:ln w="222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20" name="Rectangle 19"/>
          <p:cNvSpPr/>
          <p:nvPr/>
        </p:nvSpPr>
        <p:spPr bwMode="auto">
          <a:xfrm>
            <a:off x="5320891" y="3659428"/>
            <a:ext cx="3629241" cy="2189066"/>
          </a:xfrm>
          <a:prstGeom prst="rect">
            <a:avLst/>
          </a:prstGeom>
          <a:noFill/>
          <a:ln w="222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27" name="Rectangle 26"/>
          <p:cNvSpPr/>
          <p:nvPr/>
        </p:nvSpPr>
        <p:spPr>
          <a:xfrm>
            <a:off x="654724" y="1009506"/>
            <a:ext cx="691284" cy="153888"/>
          </a:xfrm>
          <a:prstGeom prst="rect">
            <a:avLst/>
          </a:prstGeom>
          <a:solidFill>
            <a:schemeClr val="bg1"/>
          </a:solidFill>
        </p:spPr>
        <p:txBody>
          <a:bodyPr wrap="square" lIns="0" tIns="0" rIns="0" bIns="0" anchor="ctr" anchorCtr="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solidFill>
                  <a:srgbClr val="FF0000"/>
                </a:solidFill>
                <a:effectLst>
                  <a:outerShdw blurRad="50800" dist="39000" dir="5460000" algn="tl">
                    <a:srgbClr val="000000">
                      <a:alpha val="38000"/>
                    </a:srgbClr>
                  </a:outerShdw>
                </a:effectLst>
              </a:rPr>
              <a:t>FADC250</a:t>
            </a:r>
            <a:endParaRPr lang="en-US" b="1" cap="none" spc="0" dirty="0">
              <a:ln w="11430"/>
              <a:solidFill>
                <a:srgbClr val="FF0000"/>
              </a:solidFill>
              <a:effectLst>
                <a:outerShdw blurRad="50800" dist="39000" dir="5460000" algn="tl">
                  <a:srgbClr val="000000">
                    <a:alpha val="38000"/>
                  </a:srgbClr>
                </a:outerShdw>
              </a:effectLst>
            </a:endParaRPr>
          </a:p>
        </p:txBody>
      </p:sp>
      <p:sp>
        <p:nvSpPr>
          <p:cNvPr id="28" name="Rectangle 27"/>
          <p:cNvSpPr/>
          <p:nvPr/>
        </p:nvSpPr>
        <p:spPr>
          <a:xfrm>
            <a:off x="2113492" y="1009506"/>
            <a:ext cx="308456" cy="153888"/>
          </a:xfrm>
          <a:prstGeom prst="rect">
            <a:avLst/>
          </a:prstGeom>
          <a:solidFill>
            <a:schemeClr val="bg1"/>
          </a:solidFill>
        </p:spPr>
        <p:txBody>
          <a:bodyPr wrap="square" lIns="0" tIns="0" rIns="0" bIns="0" anchor="ctr" anchorCtr="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solidFill>
                  <a:srgbClr val="FF0000"/>
                </a:solidFill>
                <a:effectLst>
                  <a:outerShdw blurRad="50800" dist="39000" dir="5460000" algn="tl">
                    <a:srgbClr val="000000">
                      <a:alpha val="38000"/>
                    </a:srgbClr>
                  </a:outerShdw>
                </a:effectLst>
              </a:rPr>
              <a:t>CTP</a:t>
            </a:r>
            <a:endParaRPr lang="en-US" b="1" cap="none" spc="0" dirty="0">
              <a:ln w="11430"/>
              <a:solidFill>
                <a:srgbClr val="FF0000"/>
              </a:solidFill>
              <a:effectLst>
                <a:outerShdw blurRad="50800" dist="39000" dir="5460000" algn="tl">
                  <a:srgbClr val="000000">
                    <a:alpha val="38000"/>
                  </a:srgbClr>
                </a:outerShdw>
              </a:effectLst>
            </a:endParaRPr>
          </a:p>
        </p:txBody>
      </p:sp>
      <p:sp>
        <p:nvSpPr>
          <p:cNvPr id="30" name="Rectangle 29"/>
          <p:cNvSpPr/>
          <p:nvPr/>
        </p:nvSpPr>
        <p:spPr>
          <a:xfrm>
            <a:off x="712331" y="3275112"/>
            <a:ext cx="271270" cy="153888"/>
          </a:xfrm>
          <a:prstGeom prst="rect">
            <a:avLst/>
          </a:prstGeom>
          <a:solidFill>
            <a:schemeClr val="bg1"/>
          </a:solidFill>
        </p:spPr>
        <p:txBody>
          <a:bodyPr wrap="square" lIns="0" tIns="0" rIns="0" bIns="0" anchor="ctr" anchorCtr="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solidFill>
                  <a:srgbClr val="FF0000"/>
                </a:solidFill>
                <a:effectLst>
                  <a:outerShdw blurRad="50800" dist="39000" dir="5460000" algn="tl">
                    <a:srgbClr val="000000">
                      <a:alpha val="38000"/>
                    </a:srgbClr>
                  </a:outerShdw>
                </a:effectLst>
              </a:rPr>
              <a:t>SD</a:t>
            </a:r>
            <a:endParaRPr lang="en-US" b="1" cap="none" spc="0" dirty="0">
              <a:ln w="11430"/>
              <a:solidFill>
                <a:srgbClr val="FF0000"/>
              </a:solidFill>
              <a:effectLst>
                <a:outerShdw blurRad="50800" dist="39000" dir="5460000" algn="tl">
                  <a:srgbClr val="000000">
                    <a:alpha val="38000"/>
                  </a:srgbClr>
                </a:outerShdw>
              </a:effectLst>
            </a:endParaRPr>
          </a:p>
        </p:txBody>
      </p:sp>
      <p:sp>
        <p:nvSpPr>
          <p:cNvPr id="31" name="Rectangle 30"/>
          <p:cNvSpPr/>
          <p:nvPr/>
        </p:nvSpPr>
        <p:spPr>
          <a:xfrm>
            <a:off x="2267720" y="3275112"/>
            <a:ext cx="291691" cy="153888"/>
          </a:xfrm>
          <a:prstGeom prst="rect">
            <a:avLst/>
          </a:prstGeom>
          <a:solidFill>
            <a:schemeClr val="bg1"/>
          </a:solidFill>
        </p:spPr>
        <p:txBody>
          <a:bodyPr wrap="square" lIns="0" tIns="0" rIns="0" bIns="0" anchor="ctr" anchorCtr="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solidFill>
                  <a:srgbClr val="FF0000"/>
                </a:solidFill>
                <a:effectLst>
                  <a:outerShdw blurRad="50800" dist="39000" dir="5460000" algn="tl">
                    <a:srgbClr val="000000">
                      <a:alpha val="38000"/>
                    </a:srgbClr>
                  </a:outerShdw>
                </a:effectLst>
              </a:rPr>
              <a:t>TI</a:t>
            </a:r>
            <a:endParaRPr lang="en-US" b="1" cap="none" spc="0" dirty="0">
              <a:ln w="11430"/>
              <a:solidFill>
                <a:srgbClr val="FF0000"/>
              </a:solidFill>
              <a:effectLst>
                <a:outerShdw blurRad="50800" dist="39000" dir="5460000" algn="tl">
                  <a:srgbClr val="000000">
                    <a:alpha val="38000"/>
                  </a:srgbClr>
                </a:outerShdw>
              </a:effectLst>
            </a:endParaRPr>
          </a:p>
        </p:txBody>
      </p:sp>
      <p:sp>
        <p:nvSpPr>
          <p:cNvPr id="32" name="Rectangle 31"/>
          <p:cNvSpPr/>
          <p:nvPr/>
        </p:nvSpPr>
        <p:spPr>
          <a:xfrm>
            <a:off x="6069782" y="1009506"/>
            <a:ext cx="312112" cy="153888"/>
          </a:xfrm>
          <a:prstGeom prst="rect">
            <a:avLst/>
          </a:prstGeom>
          <a:solidFill>
            <a:schemeClr val="bg1"/>
          </a:solidFill>
        </p:spPr>
        <p:txBody>
          <a:bodyPr wrap="square" lIns="0" tIns="0" rIns="0" bIns="0" anchor="ctr" anchorCtr="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solidFill>
                  <a:srgbClr val="FF0000"/>
                </a:solidFill>
                <a:effectLst>
                  <a:outerShdw blurRad="50800" dist="39000" dir="5460000" algn="tl">
                    <a:srgbClr val="000000">
                      <a:alpha val="38000"/>
                    </a:srgbClr>
                  </a:outerShdw>
                </a:effectLst>
              </a:rPr>
              <a:t>SSP</a:t>
            </a:r>
            <a:endParaRPr lang="en-US" b="1" cap="none" spc="0" dirty="0">
              <a:ln w="11430"/>
              <a:solidFill>
                <a:srgbClr val="FF0000"/>
              </a:solidFill>
              <a:effectLst>
                <a:outerShdw blurRad="50800" dist="39000" dir="5460000" algn="tl">
                  <a:srgbClr val="000000">
                    <a:alpha val="38000"/>
                  </a:srgbClr>
                </a:outerShdw>
              </a:effectLst>
            </a:endParaRPr>
          </a:p>
        </p:txBody>
      </p:sp>
      <p:sp>
        <p:nvSpPr>
          <p:cNvPr id="33" name="Rectangle 32"/>
          <p:cNvSpPr/>
          <p:nvPr/>
        </p:nvSpPr>
        <p:spPr>
          <a:xfrm>
            <a:off x="7740385" y="1009506"/>
            <a:ext cx="390140" cy="153888"/>
          </a:xfrm>
          <a:prstGeom prst="rect">
            <a:avLst/>
          </a:prstGeom>
          <a:solidFill>
            <a:schemeClr val="bg1"/>
          </a:solidFill>
        </p:spPr>
        <p:txBody>
          <a:bodyPr wrap="square" lIns="0" tIns="0" rIns="0" bIns="0" anchor="ctr" anchorCtr="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solidFill>
                  <a:srgbClr val="FF0000"/>
                </a:solidFill>
                <a:effectLst>
                  <a:outerShdw blurRad="50800" dist="39000" dir="5460000" algn="tl">
                    <a:srgbClr val="000000">
                      <a:alpha val="38000"/>
                    </a:srgbClr>
                  </a:outerShdw>
                </a:effectLst>
              </a:rPr>
              <a:t>GTP</a:t>
            </a:r>
            <a:endParaRPr lang="en-US" b="1" cap="none" spc="0" dirty="0">
              <a:ln w="11430"/>
              <a:solidFill>
                <a:srgbClr val="FF0000"/>
              </a:solidFill>
              <a:effectLst>
                <a:outerShdw blurRad="50800" dist="39000" dir="5460000" algn="tl">
                  <a:srgbClr val="000000">
                    <a:alpha val="38000"/>
                  </a:srgbClr>
                </a:outerShdw>
              </a:effectLst>
            </a:endParaRPr>
          </a:p>
        </p:txBody>
      </p:sp>
      <p:sp>
        <p:nvSpPr>
          <p:cNvPr id="34" name="Rectangle 33"/>
          <p:cNvSpPr/>
          <p:nvPr/>
        </p:nvSpPr>
        <p:spPr>
          <a:xfrm>
            <a:off x="7740385" y="3889856"/>
            <a:ext cx="237740" cy="153888"/>
          </a:xfrm>
          <a:prstGeom prst="rect">
            <a:avLst/>
          </a:prstGeom>
          <a:solidFill>
            <a:schemeClr val="bg1"/>
          </a:solidFill>
        </p:spPr>
        <p:txBody>
          <a:bodyPr wrap="square" lIns="0" tIns="0" rIns="0" bIns="0" anchor="ctr" anchorCtr="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solidFill>
                  <a:srgbClr val="FF0000"/>
                </a:solidFill>
                <a:effectLst>
                  <a:outerShdw blurRad="50800" dist="39000" dir="5460000" algn="tl">
                    <a:srgbClr val="000000">
                      <a:alpha val="38000"/>
                    </a:srgbClr>
                  </a:outerShdw>
                </a:effectLst>
              </a:rPr>
              <a:t>TS</a:t>
            </a:r>
            <a:endParaRPr lang="en-US" b="1" cap="none" spc="0" dirty="0">
              <a:ln w="11430"/>
              <a:solidFill>
                <a:srgbClr val="FF0000"/>
              </a:solidFill>
              <a:effectLst>
                <a:outerShdw blurRad="50800" dist="39000" dir="5460000" algn="tl">
                  <a:srgbClr val="000000">
                    <a:alpha val="38000"/>
                  </a:srgbClr>
                </a:outerShdw>
              </a:effectLst>
            </a:endParaRPr>
          </a:p>
        </p:txBody>
      </p:sp>
      <p:sp>
        <p:nvSpPr>
          <p:cNvPr id="35" name="Rectangle 34"/>
          <p:cNvSpPr/>
          <p:nvPr/>
        </p:nvSpPr>
        <p:spPr>
          <a:xfrm>
            <a:off x="5839354" y="3717035"/>
            <a:ext cx="230428" cy="153888"/>
          </a:xfrm>
          <a:prstGeom prst="rect">
            <a:avLst/>
          </a:prstGeom>
          <a:solidFill>
            <a:schemeClr val="bg1"/>
          </a:solidFill>
        </p:spPr>
        <p:txBody>
          <a:bodyPr wrap="square" lIns="0" tIns="0" rIns="0" bIns="0" anchor="ctr" anchorCtr="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solidFill>
                  <a:srgbClr val="FF0000"/>
                </a:solidFill>
                <a:effectLst>
                  <a:outerShdw blurRad="50800" dist="39000" dir="5460000" algn="tl">
                    <a:srgbClr val="000000">
                      <a:alpha val="38000"/>
                    </a:srgbClr>
                  </a:outerShdw>
                </a:effectLst>
              </a:rPr>
              <a:t>TD</a:t>
            </a:r>
            <a:endParaRPr lang="en-US" b="1" cap="none" spc="0" dirty="0">
              <a:ln w="11430"/>
              <a:solidFill>
                <a:srgbClr val="FF0000"/>
              </a:solidFill>
              <a:effectLst>
                <a:outerShdw blurRad="50800" dist="39000" dir="5460000" algn="tl">
                  <a:srgbClr val="000000">
                    <a:alpha val="38000"/>
                  </a:srgbClr>
                </a:outerShdw>
              </a:effectLst>
            </a:endParaRPr>
          </a:p>
        </p:txBody>
      </p:sp>
      <p:cxnSp>
        <p:nvCxnSpPr>
          <p:cNvPr id="39" name="Straight Arrow Connector 38"/>
          <p:cNvCxnSpPr>
            <a:endCxn id="19" idx="1"/>
          </p:cNvCxnSpPr>
          <p:nvPr/>
        </p:nvCxnSpPr>
        <p:spPr bwMode="auto">
          <a:xfrm flipV="1">
            <a:off x="3419860" y="1902415"/>
            <a:ext cx="1552190" cy="28808"/>
          </a:xfrm>
          <a:prstGeom prst="straightConnector1">
            <a:avLst/>
          </a:prstGeom>
          <a:solidFill>
            <a:schemeClr val="accent1"/>
          </a:solidFill>
          <a:ln w="38100" cap="flat" cmpd="sng" algn="ctr">
            <a:solidFill>
              <a:srgbClr val="FFC000"/>
            </a:solidFill>
            <a:prstDash val="solid"/>
            <a:round/>
            <a:headEnd type="oval" w="lg" len="sm"/>
            <a:tailEnd type="stealth" w="lg" len="lg"/>
          </a:ln>
          <a:effectLst/>
        </p:spPr>
      </p:cxnSp>
      <p:sp>
        <p:nvSpPr>
          <p:cNvPr id="40" name="Donut 39"/>
          <p:cNvSpPr/>
          <p:nvPr/>
        </p:nvSpPr>
        <p:spPr bwMode="auto">
          <a:xfrm>
            <a:off x="4168751" y="1931218"/>
            <a:ext cx="403249" cy="230428"/>
          </a:xfrm>
          <a:prstGeom prst="donut">
            <a:avLst/>
          </a:prstGeom>
          <a:solidFill>
            <a:srgbClr val="FFC000"/>
          </a:solidFill>
          <a:ln w="31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FFC000"/>
              </a:solidFill>
              <a:effectLst/>
              <a:latin typeface="Times" pitchFamily="18" charset="0"/>
            </a:endParaRPr>
          </a:p>
        </p:txBody>
      </p:sp>
      <p:sp>
        <p:nvSpPr>
          <p:cNvPr id="41" name="TextBox 40"/>
          <p:cNvSpPr txBox="1"/>
          <p:nvPr/>
        </p:nvSpPr>
        <p:spPr>
          <a:xfrm>
            <a:off x="3771900" y="1257300"/>
            <a:ext cx="1350754" cy="461665"/>
          </a:xfrm>
          <a:prstGeom prst="rect">
            <a:avLst/>
          </a:prstGeom>
          <a:noFill/>
        </p:spPr>
        <p:txBody>
          <a:bodyPr wrap="none" rtlCol="0">
            <a:spAutoFit/>
          </a:bodyPr>
          <a:lstStyle/>
          <a:p>
            <a:r>
              <a:rPr lang="en-US" sz="1200" dirty="0" smtClean="0"/>
              <a:t>L1 Trigger ‘Data’</a:t>
            </a:r>
          </a:p>
          <a:p>
            <a:r>
              <a:rPr lang="en-US" sz="1200" dirty="0" smtClean="0"/>
              <a:t>MTP Ribbon Fiber</a:t>
            </a:r>
            <a:endParaRPr lang="en-US" sz="1200" dirty="0"/>
          </a:p>
        </p:txBody>
      </p:sp>
      <p:cxnSp>
        <p:nvCxnSpPr>
          <p:cNvPr id="43" name="Straight Arrow Connector 42"/>
          <p:cNvCxnSpPr>
            <a:stCxn id="38" idx="1"/>
          </p:cNvCxnSpPr>
          <p:nvPr/>
        </p:nvCxnSpPr>
        <p:spPr bwMode="auto">
          <a:xfrm rot="10800000">
            <a:off x="3707896" y="4619700"/>
            <a:ext cx="1702304" cy="153540"/>
          </a:xfrm>
          <a:prstGeom prst="straightConnector1">
            <a:avLst/>
          </a:prstGeom>
          <a:solidFill>
            <a:schemeClr val="accent1"/>
          </a:solidFill>
          <a:ln w="38100" cap="flat" cmpd="sng" algn="ctr">
            <a:solidFill>
              <a:srgbClr val="FFC000"/>
            </a:solidFill>
            <a:prstDash val="solid"/>
            <a:round/>
            <a:headEnd type="stealth" w="lg" len="lg"/>
            <a:tailEnd type="stealth" w="lg" len="lg"/>
          </a:ln>
          <a:effectLst/>
        </p:spPr>
      </p:cxnSp>
      <p:sp>
        <p:nvSpPr>
          <p:cNvPr id="44" name="Donut 43"/>
          <p:cNvSpPr/>
          <p:nvPr/>
        </p:nvSpPr>
        <p:spPr bwMode="auto">
          <a:xfrm>
            <a:off x="4226358" y="4638747"/>
            <a:ext cx="403249" cy="230428"/>
          </a:xfrm>
          <a:prstGeom prst="donut">
            <a:avLst/>
          </a:prstGeom>
          <a:solidFill>
            <a:srgbClr val="FFC000"/>
          </a:solidFill>
          <a:ln w="31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FFC000"/>
              </a:solidFill>
              <a:effectLst/>
              <a:latin typeface="Times" pitchFamily="18" charset="0"/>
            </a:endParaRPr>
          </a:p>
        </p:txBody>
      </p:sp>
      <p:sp>
        <p:nvSpPr>
          <p:cNvPr id="45" name="TextBox 44"/>
          <p:cNvSpPr txBox="1"/>
          <p:nvPr/>
        </p:nvSpPr>
        <p:spPr>
          <a:xfrm>
            <a:off x="3684217" y="3889856"/>
            <a:ext cx="1602746" cy="646331"/>
          </a:xfrm>
          <a:prstGeom prst="rect">
            <a:avLst/>
          </a:prstGeom>
          <a:noFill/>
        </p:spPr>
        <p:txBody>
          <a:bodyPr wrap="none" rtlCol="0">
            <a:spAutoFit/>
          </a:bodyPr>
          <a:lstStyle/>
          <a:p>
            <a:r>
              <a:rPr lang="en-US" sz="1200" dirty="0" smtClean="0"/>
              <a:t>Trigger ‘Link” Control</a:t>
            </a:r>
          </a:p>
          <a:p>
            <a:r>
              <a:rPr lang="en-US" sz="1200" dirty="0" smtClean="0"/>
              <a:t>Clock, Sync</a:t>
            </a:r>
          </a:p>
          <a:p>
            <a:r>
              <a:rPr lang="en-US" sz="1200" dirty="0" smtClean="0"/>
              <a:t>MTP Ribbon Fiber</a:t>
            </a:r>
            <a:endParaRPr lang="en-US" sz="1200" dirty="0"/>
          </a:p>
        </p:txBody>
      </p:sp>
      <p:sp>
        <p:nvSpPr>
          <p:cNvPr id="36" name="Rounded Rectangle 35"/>
          <p:cNvSpPr/>
          <p:nvPr/>
        </p:nvSpPr>
        <p:spPr bwMode="auto">
          <a:xfrm>
            <a:off x="228600" y="779078"/>
            <a:ext cx="1693478" cy="2246673"/>
          </a:xfrm>
          <a:prstGeom prst="roundRect">
            <a:avLst/>
          </a:prstGeom>
          <a:noFill/>
          <a:ln w="76200" cap="flat" cmpd="sng" algn="ctr">
            <a:solidFill>
              <a:srgbClr val="00B050"/>
            </a:solidFill>
            <a:prstDash val="solid"/>
            <a:round/>
            <a:headEnd type="none" w="med" len="med"/>
            <a:tailEnd type="none" w="med" len="med"/>
          </a:ln>
          <a:effectLst>
            <a:innerShdw blurRad="63500" dist="50800" dir="189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37" name="Rounded Rectangle 36"/>
          <p:cNvSpPr/>
          <p:nvPr/>
        </p:nvSpPr>
        <p:spPr bwMode="auto">
          <a:xfrm>
            <a:off x="228600" y="3140965"/>
            <a:ext cx="1693478" cy="2246673"/>
          </a:xfrm>
          <a:prstGeom prst="roundRect">
            <a:avLst/>
          </a:prstGeom>
          <a:noFill/>
          <a:ln w="76200" cap="flat" cmpd="sng" algn="ctr">
            <a:solidFill>
              <a:srgbClr val="00B050"/>
            </a:solidFill>
            <a:prstDash val="solid"/>
            <a:round/>
            <a:headEnd type="none" w="med" len="med"/>
            <a:tailEnd type="none" w="med" len="med"/>
          </a:ln>
          <a:effectLst>
            <a:innerShdw blurRad="63500" dist="50800" dir="189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38" name="Rounded Rectangle 37"/>
          <p:cNvSpPr/>
          <p:nvPr/>
        </p:nvSpPr>
        <p:spPr bwMode="auto">
          <a:xfrm>
            <a:off x="5410200" y="3659428"/>
            <a:ext cx="1638901" cy="2227623"/>
          </a:xfrm>
          <a:prstGeom prst="roundRect">
            <a:avLst/>
          </a:prstGeom>
          <a:noFill/>
          <a:ln w="76200" cap="flat" cmpd="sng" algn="ctr">
            <a:solidFill>
              <a:srgbClr val="00B050"/>
            </a:solidFill>
            <a:prstDash val="solid"/>
            <a:round/>
            <a:headEnd type="none" w="med" len="med"/>
            <a:tailEnd type="none" w="med" len="med"/>
          </a:ln>
          <a:effectLst>
            <a:innerShdw blurRad="63500" dist="50800" dir="189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42" name="Rounded Rectangle 41"/>
          <p:cNvSpPr/>
          <p:nvPr/>
        </p:nvSpPr>
        <p:spPr bwMode="auto">
          <a:xfrm>
            <a:off x="1922078" y="3140965"/>
            <a:ext cx="1785817" cy="2246673"/>
          </a:xfrm>
          <a:prstGeom prst="roundRect">
            <a:avLst/>
          </a:prstGeom>
          <a:noFill/>
          <a:ln w="76200" cap="flat" cmpd="sng" algn="ctr">
            <a:solidFill>
              <a:srgbClr val="00B050"/>
            </a:solidFill>
            <a:prstDash val="solid"/>
            <a:round/>
            <a:headEnd type="none" w="med" len="med"/>
            <a:tailEnd type="none" w="med" len="med"/>
          </a:ln>
          <a:effectLst>
            <a:innerShdw blurRad="63500" dist="50800" dir="189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46" name="Rounded Rectangle 45"/>
          <p:cNvSpPr/>
          <p:nvPr/>
        </p:nvSpPr>
        <p:spPr bwMode="auto">
          <a:xfrm>
            <a:off x="1979685" y="836685"/>
            <a:ext cx="1785817" cy="2246673"/>
          </a:xfrm>
          <a:prstGeom prst="roundRect">
            <a:avLst/>
          </a:prstGeom>
          <a:noFill/>
          <a:ln w="76200" cap="flat" cmpd="sng" algn="ctr">
            <a:solidFill>
              <a:srgbClr val="00B050"/>
            </a:solidFill>
            <a:prstDash val="solid"/>
            <a:round/>
            <a:headEnd type="none" w="med" len="med"/>
            <a:tailEnd type="none" w="med" len="med"/>
          </a:ln>
          <a:effectLst>
            <a:innerShdw blurRad="63500" dist="50800" dir="189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pic>
        <p:nvPicPr>
          <p:cNvPr id="48" name="Picture 3"/>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rot="5400000">
            <a:off x="4906421" y="1073483"/>
            <a:ext cx="2209088" cy="177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ounded Rectangle 46"/>
          <p:cNvSpPr/>
          <p:nvPr/>
        </p:nvSpPr>
        <p:spPr bwMode="auto">
          <a:xfrm>
            <a:off x="5042668" y="806284"/>
            <a:ext cx="1881380" cy="2249872"/>
          </a:xfrm>
          <a:prstGeom prst="roundRect">
            <a:avLst/>
          </a:prstGeom>
          <a:noFill/>
          <a:ln w="76200" cap="flat" cmpd="sng" algn="ctr">
            <a:solidFill>
              <a:srgbClr val="00B050"/>
            </a:solidFill>
            <a:prstDash val="solid"/>
            <a:round/>
            <a:headEnd type="none" w="med" len="med"/>
            <a:tailEnd type="none" w="med" len="med"/>
          </a:ln>
          <a:effectLst>
            <a:innerShdw blurRad="63500" dist="50800" dir="189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16" name="Rectangle 5"/>
          <p:cNvSpPr>
            <a:spLocks noChangeArrowheads="1"/>
          </p:cNvSpPr>
          <p:nvPr/>
        </p:nvSpPr>
        <p:spPr bwMode="auto">
          <a:xfrm>
            <a:off x="5829300" y="2857500"/>
            <a:ext cx="1929887" cy="830997"/>
          </a:xfrm>
          <a:prstGeom prst="rect">
            <a:avLst/>
          </a:prstGeom>
          <a:noFill/>
          <a:ln w="9525">
            <a:noFill/>
            <a:miter lim="800000"/>
            <a:headEnd/>
            <a:tailEnd/>
          </a:ln>
          <a:effectLst/>
        </p:spPr>
        <p:txBody>
          <a:bodyPr wrap="none">
            <a:spAutoFit/>
          </a:bodyPr>
          <a:lstStyle/>
          <a:p>
            <a:endParaRPr lang="en-US" sz="1200" b="1" u="sng" dirty="0" smtClean="0"/>
          </a:p>
          <a:p>
            <a:r>
              <a:rPr lang="en-US" sz="1200" b="1" u="sng" dirty="0" smtClean="0"/>
              <a:t>Global Trigger Crate</a:t>
            </a:r>
          </a:p>
          <a:p>
            <a:pPr>
              <a:buFont typeface="Arial" pitchFamily="34" charset="0"/>
              <a:buChar char="•"/>
            </a:pPr>
            <a:r>
              <a:rPr lang="en-US" sz="1200" b="1" dirty="0" smtClean="0"/>
              <a:t> Sub-System Processor</a:t>
            </a:r>
          </a:p>
          <a:p>
            <a:pPr>
              <a:buFont typeface="Arial" pitchFamily="34" charset="0"/>
              <a:buChar char="•"/>
            </a:pPr>
            <a:r>
              <a:rPr lang="en-US" sz="1200" b="1" dirty="0" smtClean="0"/>
              <a:t> Global Trigger Processor</a:t>
            </a:r>
            <a:endParaRPr lang="en-US" sz="1200" b="1" dirty="0"/>
          </a:p>
        </p:txBody>
      </p:sp>
      <p:sp>
        <p:nvSpPr>
          <p:cNvPr id="52" name="Rounded Rectangle 51"/>
          <p:cNvSpPr/>
          <p:nvPr/>
        </p:nvSpPr>
        <p:spPr bwMode="auto">
          <a:xfrm>
            <a:off x="6972300" y="800100"/>
            <a:ext cx="1574583" cy="2246673"/>
          </a:xfrm>
          <a:prstGeom prst="roundRect">
            <a:avLst/>
          </a:prstGeom>
          <a:noFill/>
          <a:ln w="76200" cap="flat" cmpd="sng" algn="ctr">
            <a:solidFill>
              <a:srgbClr val="00B050"/>
            </a:solidFill>
            <a:prstDash val="solid"/>
            <a:round/>
            <a:headEnd type="none" w="med" len="med"/>
            <a:tailEnd type="none" w="med" len="med"/>
          </a:ln>
          <a:effectLst>
            <a:innerShdw blurRad="63500" dist="50800" dir="189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53" name="Rounded Rectangle 52"/>
          <p:cNvSpPr/>
          <p:nvPr/>
        </p:nvSpPr>
        <p:spPr bwMode="auto">
          <a:xfrm>
            <a:off x="7086600" y="3659428"/>
            <a:ext cx="1785817" cy="2187695"/>
          </a:xfrm>
          <a:prstGeom prst="roundRect">
            <a:avLst/>
          </a:prstGeom>
          <a:noFill/>
          <a:ln w="76200" cap="flat" cmpd="sng" algn="ctr">
            <a:solidFill>
              <a:srgbClr val="00B050"/>
            </a:solidFill>
            <a:prstDash val="solid"/>
            <a:round/>
            <a:headEnd type="none" w="med" len="med"/>
            <a:tailEnd type="none" w="med" len="med"/>
          </a:ln>
          <a:effectLst>
            <a:innerShdw blurRad="63500" dist="50800" dir="189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49" name="Rectangle 48"/>
          <p:cNvSpPr/>
          <p:nvPr/>
        </p:nvSpPr>
        <p:spPr>
          <a:xfrm>
            <a:off x="5915554" y="883899"/>
            <a:ext cx="308456" cy="153888"/>
          </a:xfrm>
          <a:prstGeom prst="rect">
            <a:avLst/>
          </a:prstGeom>
          <a:solidFill>
            <a:schemeClr val="bg1"/>
          </a:solidFill>
        </p:spPr>
        <p:txBody>
          <a:bodyPr wrap="square" lIns="0" tIns="0" rIns="0" bIns="0" anchor="ctr" anchorCtr="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solidFill>
                  <a:srgbClr val="FF0000"/>
                </a:solidFill>
                <a:effectLst>
                  <a:outerShdw blurRad="50800" dist="39000" dir="5460000" algn="tl">
                    <a:srgbClr val="000000">
                      <a:alpha val="38000"/>
                    </a:srgbClr>
                  </a:outerShdw>
                </a:effectLst>
              </a:rPr>
              <a:t>SSP</a:t>
            </a:r>
            <a:endParaRPr lang="en-US" b="1" cap="none" spc="0" dirty="0">
              <a:ln w="11430"/>
              <a:solidFill>
                <a:srgbClr val="FF0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8" name="Title 1"/>
          <p:cNvSpPr>
            <a:spLocks noGrp="1"/>
          </p:cNvSpPr>
          <p:nvPr>
            <p:ph type="title"/>
          </p:nvPr>
        </p:nvSpPr>
        <p:spPr>
          <a:xfrm>
            <a:off x="390525" y="152400"/>
            <a:ext cx="8362950" cy="762000"/>
          </a:xfrm>
        </p:spPr>
        <p:txBody>
          <a:bodyPr/>
          <a:lstStyle/>
          <a:p>
            <a:r>
              <a:rPr lang="en-US" sz="2800" dirty="0" smtClean="0"/>
              <a:t>Hardware Status </a:t>
            </a:r>
            <a:r>
              <a:rPr lang="en-US" sz="1800" dirty="0" smtClean="0"/>
              <a:t/>
            </a:r>
            <a:br>
              <a:rPr lang="en-US" sz="1800" dirty="0" smtClean="0"/>
            </a:br>
            <a:r>
              <a:rPr lang="en-US" sz="1800" dirty="0" smtClean="0"/>
              <a:t>  </a:t>
            </a:r>
          </a:p>
        </p:txBody>
      </p:sp>
      <p:sp>
        <p:nvSpPr>
          <p:cNvPr id="90" name="TextBox 89"/>
          <p:cNvSpPr txBox="1"/>
          <p:nvPr/>
        </p:nvSpPr>
        <p:spPr>
          <a:xfrm>
            <a:off x="8763000" y="6096000"/>
            <a:ext cx="261610" cy="276999"/>
          </a:xfrm>
          <a:prstGeom prst="rect">
            <a:avLst/>
          </a:prstGeom>
          <a:noFill/>
        </p:spPr>
        <p:txBody>
          <a:bodyPr wrap="none" rtlCol="0">
            <a:spAutoFit/>
          </a:bodyPr>
          <a:lstStyle/>
          <a:p>
            <a:r>
              <a:rPr lang="en-US" sz="1200" b="1" dirty="0" smtClean="0"/>
              <a:t>3</a:t>
            </a:r>
            <a:endParaRPr lang="en-US" sz="1200" b="1" dirty="0"/>
          </a:p>
        </p:txBody>
      </p:sp>
      <p:sp>
        <p:nvSpPr>
          <p:cNvPr id="75" name="TextBox 74"/>
          <p:cNvSpPr txBox="1"/>
          <p:nvPr/>
        </p:nvSpPr>
        <p:spPr>
          <a:xfrm>
            <a:off x="381000" y="766732"/>
            <a:ext cx="8763000" cy="6001643"/>
          </a:xfrm>
          <a:prstGeom prst="rect">
            <a:avLst/>
          </a:prstGeom>
          <a:noFill/>
        </p:spPr>
        <p:txBody>
          <a:bodyPr wrap="square" rtlCol="0">
            <a:spAutoFit/>
          </a:bodyPr>
          <a:lstStyle/>
          <a:p>
            <a:pPr>
              <a:buFont typeface="Arial" pitchFamily="34" charset="0"/>
              <a:buChar char="•"/>
            </a:pPr>
            <a:r>
              <a:rPr lang="en-US" sz="2000" dirty="0" smtClean="0">
                <a:latin typeface="Arial" pitchFamily="34" charset="0"/>
                <a:cs typeface="Arial" pitchFamily="34" charset="0"/>
              </a:rPr>
              <a:t>  All </a:t>
            </a:r>
            <a:r>
              <a:rPr lang="en-US" sz="2000" dirty="0" smtClean="0">
                <a:latin typeface="Arial" pitchFamily="34" charset="0"/>
                <a:cs typeface="Arial" pitchFamily="34" charset="0"/>
              </a:rPr>
              <a:t>726 VXS </a:t>
            </a:r>
            <a:r>
              <a:rPr lang="en-US" sz="2000" dirty="0" smtClean="0">
                <a:latin typeface="Arial" pitchFamily="34" charset="0"/>
                <a:cs typeface="Arial" pitchFamily="34" charset="0"/>
              </a:rPr>
              <a:t>FADC250 boards have been received</a:t>
            </a:r>
          </a:p>
          <a:p>
            <a:pPr lvl="1"/>
            <a:r>
              <a:rPr lang="en-US" sz="2000" dirty="0" smtClean="0">
                <a:latin typeface="Arial" pitchFamily="34" charset="0"/>
                <a:cs typeface="Arial" pitchFamily="34" charset="0"/>
              </a:rPr>
              <a:t>  -- There will be plenty of spare units for HPS</a:t>
            </a:r>
          </a:p>
          <a:p>
            <a:pPr lvl="1"/>
            <a:r>
              <a:rPr lang="en-US" sz="2000" dirty="0" smtClean="0">
                <a:latin typeface="Arial" pitchFamily="34" charset="0"/>
                <a:cs typeface="Arial" pitchFamily="34" charset="0"/>
              </a:rPr>
              <a:t>  -- Overall production lot had </a:t>
            </a:r>
            <a:r>
              <a:rPr lang="en-US" sz="2000" dirty="0" smtClean="0">
                <a:latin typeface="Arial" pitchFamily="34" charset="0"/>
                <a:cs typeface="Arial" pitchFamily="34" charset="0"/>
              </a:rPr>
              <a:t>~10</a:t>
            </a:r>
            <a:r>
              <a:rPr lang="en-US" sz="2000" dirty="0" smtClean="0">
                <a:latin typeface="Arial" pitchFamily="34" charset="0"/>
                <a:cs typeface="Arial" pitchFamily="34" charset="0"/>
              </a:rPr>
              <a:t>% of boards that did not pass initial</a:t>
            </a:r>
          </a:p>
          <a:p>
            <a:pPr lvl="1"/>
            <a:r>
              <a:rPr lang="en-US" sz="2000" dirty="0" smtClean="0">
                <a:latin typeface="Arial" pitchFamily="34" charset="0"/>
                <a:cs typeface="Arial" pitchFamily="34" charset="0"/>
              </a:rPr>
              <a:t>acceptance testing.  These boards will be evaluated and repaired</a:t>
            </a:r>
            <a:r>
              <a:rPr lang="en-US" sz="2000" dirty="0" smtClean="0">
                <a:latin typeface="Arial" pitchFamily="34" charset="0"/>
                <a:cs typeface="Arial" pitchFamily="34" charset="0"/>
              </a:rPr>
              <a:t>.</a:t>
            </a:r>
          </a:p>
          <a:p>
            <a:pPr lvl="1"/>
            <a:endParaRPr lang="en-US" sz="8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  All Signal Distribution boards have been received and tested</a:t>
            </a:r>
            <a:r>
              <a:rPr lang="en-US" sz="2000" dirty="0" smtClean="0">
                <a:latin typeface="Arial" pitchFamily="34" charset="0"/>
                <a:cs typeface="Arial" pitchFamily="34" charset="0"/>
              </a:rPr>
              <a:t>.</a:t>
            </a:r>
          </a:p>
          <a:p>
            <a:endParaRPr lang="en-US" sz="8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  Trigger Interface boards have been received and tested.  At least one TI unit will operate in Trigger Supervisor mode for HPS</a:t>
            </a:r>
            <a:r>
              <a:rPr lang="en-US" sz="2000" dirty="0" smtClean="0">
                <a:latin typeface="Arial" pitchFamily="34" charset="0"/>
                <a:cs typeface="Arial" pitchFamily="34" charset="0"/>
              </a:rPr>
              <a:t>.</a:t>
            </a:r>
          </a:p>
          <a:p>
            <a:endParaRPr lang="en-US" sz="8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  </a:t>
            </a:r>
            <a:r>
              <a:rPr lang="en-US" sz="2000" u="sng" dirty="0" smtClean="0">
                <a:latin typeface="Arial" pitchFamily="34" charset="0"/>
                <a:cs typeface="Arial" pitchFamily="34" charset="0"/>
              </a:rPr>
              <a:t>Hall D</a:t>
            </a:r>
            <a:r>
              <a:rPr lang="en-US" sz="2000" dirty="0" smtClean="0">
                <a:latin typeface="Arial" pitchFamily="34" charset="0"/>
                <a:cs typeface="Arial" pitchFamily="34" charset="0"/>
              </a:rPr>
              <a:t> Crate Trigger Processor is in production.</a:t>
            </a:r>
          </a:p>
          <a:p>
            <a:pPr lvl="1"/>
            <a:r>
              <a:rPr lang="en-US" sz="2000" dirty="0" smtClean="0">
                <a:latin typeface="Arial" pitchFamily="34" charset="0"/>
                <a:cs typeface="Arial" pitchFamily="34" charset="0"/>
              </a:rPr>
              <a:t>-- Requirements for CLAS12 Trigger Processor have been defined</a:t>
            </a:r>
          </a:p>
          <a:p>
            <a:pPr lvl="1"/>
            <a:r>
              <a:rPr lang="en-US" sz="2000" dirty="0" smtClean="0">
                <a:latin typeface="Arial" pitchFamily="34" charset="0"/>
                <a:cs typeface="Arial" pitchFamily="34" charset="0"/>
              </a:rPr>
              <a:t>-- CLAS12 Trigger Processor will have upgrades that allow for new requirements defined for HPS cluster finding and other advanced triggering needs. (See Scott Kaneta’s talk for details</a:t>
            </a:r>
            <a:r>
              <a:rPr lang="en-US" sz="2000" dirty="0" smtClean="0">
                <a:latin typeface="Arial" pitchFamily="34" charset="0"/>
                <a:cs typeface="Arial" pitchFamily="34" charset="0"/>
              </a:rPr>
              <a:t>)</a:t>
            </a:r>
          </a:p>
          <a:p>
            <a:pPr lvl="1"/>
            <a:endParaRPr lang="en-US" sz="9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  Sub-System Processors have been received and tested by Ben.</a:t>
            </a:r>
          </a:p>
          <a:p>
            <a:pPr lvl="1"/>
            <a:r>
              <a:rPr lang="en-US" sz="2000" dirty="0" smtClean="0">
                <a:latin typeface="Arial" pitchFamily="34" charset="0"/>
                <a:cs typeface="Arial" pitchFamily="34" charset="0"/>
              </a:rPr>
              <a:t>-- Production SSP take advantage of a single FPGA to manage up to 8 front end crates and will communicate to new CLAS12 Trigger Processor at 5Gbps.</a:t>
            </a:r>
          </a:p>
          <a:p>
            <a:pPr>
              <a:buFont typeface="Arial" pitchFamily="34" charset="0"/>
              <a:buChar char="•"/>
            </a:pPr>
            <a:endParaRPr lang="en-US"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2514600" y="1878568"/>
            <a:ext cx="1524000" cy="738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eaLnBrk="0" hangingPunct="0">
              <a:defRPr/>
            </a:pPr>
            <a:r>
              <a:rPr lang="en-US" sz="1400" b="1" dirty="0" smtClean="0">
                <a:solidFill>
                  <a:schemeClr val="tx1"/>
                </a:solidFill>
              </a:rPr>
              <a:t>Xilinx FPGA Trigger Function</a:t>
            </a:r>
            <a:endParaRPr lang="en-US" sz="1400" b="1" dirty="0">
              <a:solidFill>
                <a:schemeClr val="tx1"/>
              </a:solidFill>
            </a:endParaRPr>
          </a:p>
          <a:p>
            <a:pPr algn="ctr" eaLnBrk="0" hangingPunct="0">
              <a:defRPr/>
            </a:pPr>
            <a:r>
              <a:rPr lang="en-US" sz="1400" b="1" dirty="0">
                <a:solidFill>
                  <a:schemeClr val="tx1"/>
                </a:solidFill>
              </a:rPr>
              <a:t>Pre-Processing</a:t>
            </a:r>
          </a:p>
        </p:txBody>
      </p:sp>
      <p:cxnSp>
        <p:nvCxnSpPr>
          <p:cNvPr id="66" name="Straight Arrow Connector 65"/>
          <p:cNvCxnSpPr/>
          <p:nvPr/>
        </p:nvCxnSpPr>
        <p:spPr>
          <a:xfrm>
            <a:off x="7391400" y="2743200"/>
            <a:ext cx="609600"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529" name="TextBox 66"/>
          <p:cNvSpPr txBox="1">
            <a:spLocks noChangeArrowheads="1"/>
          </p:cNvSpPr>
          <p:nvPr/>
        </p:nvSpPr>
        <p:spPr bwMode="auto">
          <a:xfrm>
            <a:off x="7391400" y="1676400"/>
            <a:ext cx="1752600" cy="984885"/>
          </a:xfrm>
          <a:prstGeom prst="rect">
            <a:avLst/>
          </a:prstGeom>
          <a:noFill/>
          <a:ln w="9525">
            <a:noFill/>
            <a:miter lim="800000"/>
            <a:headEnd/>
            <a:tailEnd/>
          </a:ln>
        </p:spPr>
        <p:txBody>
          <a:bodyPr wrap="square" lIns="0" tIns="0" rIns="0" bIns="0">
            <a:spAutoFit/>
          </a:bodyPr>
          <a:lstStyle/>
          <a:p>
            <a:pPr algn="ctr" eaLnBrk="0" hangingPunct="0"/>
            <a:r>
              <a:rPr lang="en-US" sz="1600" b="1" dirty="0"/>
              <a:t>To </a:t>
            </a:r>
            <a:r>
              <a:rPr lang="en-US" sz="1600" b="1" dirty="0" smtClean="0"/>
              <a:t>Crate</a:t>
            </a:r>
          </a:p>
          <a:p>
            <a:pPr algn="ctr" eaLnBrk="0" hangingPunct="0"/>
            <a:r>
              <a:rPr lang="en-US" sz="1600" b="1" dirty="0" smtClean="0"/>
              <a:t>Trigger</a:t>
            </a:r>
          </a:p>
          <a:p>
            <a:pPr algn="ctr" eaLnBrk="0" hangingPunct="0"/>
            <a:r>
              <a:rPr lang="en-US" sz="1600" b="1" dirty="0" smtClean="0"/>
              <a:t>Processor</a:t>
            </a:r>
          </a:p>
          <a:p>
            <a:pPr algn="ctr" eaLnBrk="0" hangingPunct="0"/>
            <a:r>
              <a:rPr lang="en-US" sz="1600" b="1" dirty="0" smtClean="0"/>
              <a:t>(VXS Switch Card)</a:t>
            </a:r>
            <a:endParaRPr lang="en-US" sz="1600" b="1" dirty="0"/>
          </a:p>
        </p:txBody>
      </p:sp>
      <p:sp>
        <p:nvSpPr>
          <p:cNvPr id="21536" name="TextBox 19"/>
          <p:cNvSpPr txBox="1">
            <a:spLocks noChangeArrowheads="1"/>
          </p:cNvSpPr>
          <p:nvPr/>
        </p:nvSpPr>
        <p:spPr bwMode="auto">
          <a:xfrm>
            <a:off x="76200" y="2057400"/>
            <a:ext cx="1066800" cy="184666"/>
          </a:xfrm>
          <a:prstGeom prst="rect">
            <a:avLst/>
          </a:prstGeom>
          <a:noFill/>
          <a:ln w="9525">
            <a:noFill/>
            <a:miter lim="800000"/>
            <a:headEnd/>
            <a:tailEnd/>
          </a:ln>
        </p:spPr>
        <p:txBody>
          <a:bodyPr lIns="0" tIns="0" rIns="0" bIns="0">
            <a:spAutoFit/>
          </a:bodyPr>
          <a:lstStyle/>
          <a:p>
            <a:pPr algn="ctr" eaLnBrk="0" hangingPunct="0"/>
            <a:r>
              <a:rPr lang="en-US" sz="1200" b="1" dirty="0" smtClean="0"/>
              <a:t>APD Signals</a:t>
            </a:r>
            <a:endParaRPr lang="en-US" sz="1200" b="1" dirty="0"/>
          </a:p>
        </p:txBody>
      </p:sp>
      <p:sp>
        <p:nvSpPr>
          <p:cNvPr id="21538" name="Title 1"/>
          <p:cNvSpPr>
            <a:spLocks noGrp="1"/>
          </p:cNvSpPr>
          <p:nvPr>
            <p:ph type="title"/>
          </p:nvPr>
        </p:nvSpPr>
        <p:spPr>
          <a:xfrm>
            <a:off x="390525" y="0"/>
            <a:ext cx="8362950" cy="762000"/>
          </a:xfrm>
        </p:spPr>
        <p:txBody>
          <a:bodyPr/>
          <a:lstStyle/>
          <a:p>
            <a:r>
              <a:rPr lang="en-US" sz="1800" dirty="0" smtClean="0"/>
              <a:t>Present Flash ADC Implementation</a:t>
            </a:r>
            <a:br>
              <a:rPr lang="en-US" sz="1800" dirty="0" smtClean="0"/>
            </a:br>
            <a:r>
              <a:rPr lang="en-US" sz="1800" dirty="0" smtClean="0"/>
              <a:t>Energy Sum Trigger (</a:t>
            </a:r>
            <a:r>
              <a:rPr lang="en-US" sz="1800" dirty="0" smtClean="0">
                <a:solidFill>
                  <a:srgbClr val="0070C0"/>
                </a:solidFill>
              </a:rPr>
              <a:t>Hall D application</a:t>
            </a:r>
            <a:r>
              <a:rPr lang="en-US" sz="1800" dirty="0" smtClean="0"/>
              <a:t>)  </a:t>
            </a:r>
          </a:p>
        </p:txBody>
      </p:sp>
      <p:grpSp>
        <p:nvGrpSpPr>
          <p:cNvPr id="75" name="Group 74"/>
          <p:cNvGrpSpPr/>
          <p:nvPr/>
        </p:nvGrpSpPr>
        <p:grpSpPr>
          <a:xfrm>
            <a:off x="139700" y="784225"/>
            <a:ext cx="1368785" cy="1044575"/>
            <a:chOff x="139700" y="784225"/>
            <a:chExt cx="1368785" cy="1044575"/>
          </a:xfrm>
        </p:grpSpPr>
        <p:pic>
          <p:nvPicPr>
            <p:cNvPr id="21505" name="Picture 2"/>
            <p:cNvPicPr>
              <a:picLocks noChangeAspect="1" noChangeArrowheads="1"/>
            </p:cNvPicPr>
            <p:nvPr/>
          </p:nvPicPr>
          <p:blipFill>
            <a:blip r:embed="rId2" cstate="print"/>
            <a:srcRect/>
            <a:stretch>
              <a:fillRect/>
            </a:stretch>
          </p:blipFill>
          <p:spPr bwMode="auto">
            <a:xfrm>
              <a:off x="774125" y="784225"/>
              <a:ext cx="200565" cy="274888"/>
            </a:xfrm>
            <a:prstGeom prst="rect">
              <a:avLst/>
            </a:prstGeom>
            <a:noFill/>
            <a:ln w="9525">
              <a:noFill/>
              <a:miter lim="800000"/>
              <a:headEnd/>
              <a:tailEnd/>
            </a:ln>
          </p:spPr>
        </p:pic>
        <p:sp>
          <p:nvSpPr>
            <p:cNvPr id="40" name="Pentagon 39"/>
            <p:cNvSpPr/>
            <p:nvPr/>
          </p:nvSpPr>
          <p:spPr>
            <a:xfrm flipH="1">
              <a:off x="646683" y="1299182"/>
              <a:ext cx="367702" cy="2345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sz="1400" b="1" dirty="0">
                <a:solidFill>
                  <a:schemeClr val="tx1"/>
                </a:solidFill>
              </a:endParaRPr>
            </a:p>
          </p:txBody>
        </p:sp>
        <p:cxnSp>
          <p:nvCxnSpPr>
            <p:cNvPr id="63" name="Straight Arrow Connector 62"/>
            <p:cNvCxnSpPr>
              <a:stCxn id="40" idx="1"/>
            </p:cNvCxnSpPr>
            <p:nvPr/>
          </p:nvCxnSpPr>
          <p:spPr>
            <a:xfrm>
              <a:off x="1014385" y="1416468"/>
              <a:ext cx="357215" cy="177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1535" name="Freeform 32"/>
            <p:cNvSpPr>
              <a:spLocks noChangeArrowheads="1"/>
            </p:cNvSpPr>
            <p:nvPr/>
          </p:nvSpPr>
          <p:spPr bwMode="auto">
            <a:xfrm>
              <a:off x="139700" y="1456785"/>
              <a:ext cx="460324" cy="372015"/>
            </a:xfrm>
            <a:custGeom>
              <a:avLst/>
              <a:gdLst>
                <a:gd name="T0" fmla="*/ 0 w 1192378"/>
                <a:gd name="T1" fmla="*/ 0 h 285240"/>
                <a:gd name="T2" fmla="*/ 115800 w 1192378"/>
                <a:gd name="T3" fmla="*/ 595190 h 285240"/>
                <a:gd name="T4" fmla="*/ 273532 w 1192378"/>
                <a:gd name="T5" fmla="*/ 296886 h 285240"/>
                <a:gd name="T6" fmla="*/ 496537 w 1192378"/>
                <a:gd name="T7" fmla="*/ 73704 h 285240"/>
                <a:gd name="T8" fmla="*/ 1048628 w 1192378"/>
                <a:gd name="T9" fmla="*/ 16533 h 285240"/>
                <a:gd name="T10" fmla="*/ 1048628 w 1192378"/>
                <a:gd name="T11" fmla="*/ 16533 h 285240"/>
                <a:gd name="T12" fmla="*/ 0 60000 65536"/>
                <a:gd name="T13" fmla="*/ 0 60000 65536"/>
                <a:gd name="T14" fmla="*/ 0 60000 65536"/>
                <a:gd name="T15" fmla="*/ 0 60000 65536"/>
                <a:gd name="T16" fmla="*/ 0 60000 65536"/>
                <a:gd name="T17" fmla="*/ 0 60000 65536"/>
                <a:gd name="T18" fmla="*/ 0 w 1192378"/>
                <a:gd name="T19" fmla="*/ 0 h 285240"/>
                <a:gd name="T20" fmla="*/ 1192378 w 1192378"/>
                <a:gd name="T21" fmla="*/ 285240 h 285240"/>
              </a:gdLst>
              <a:ahLst/>
              <a:cxnLst>
                <a:cxn ang="T12">
                  <a:pos x="T0" y="T1"/>
                </a:cxn>
                <a:cxn ang="T13">
                  <a:pos x="T2" y="T3"/>
                </a:cxn>
                <a:cxn ang="T14">
                  <a:pos x="T4" y="T5"/>
                </a:cxn>
                <a:cxn ang="T15">
                  <a:pos x="T6" y="T7"/>
                </a:cxn>
                <a:cxn ang="T16">
                  <a:pos x="T8" y="T9"/>
                </a:cxn>
                <a:cxn ang="T17">
                  <a:pos x="T10" y="T11"/>
                </a:cxn>
              </a:cxnLst>
              <a:rect l="T18" t="T19" r="T20" b="T21"/>
              <a:pathLst>
                <a:path w="1192378" h="285240">
                  <a:moveTo>
                    <a:pt x="0" y="0"/>
                  </a:moveTo>
                  <a:cubicBezTo>
                    <a:pt x="23774" y="128016"/>
                    <a:pt x="79836" y="241454"/>
                    <a:pt x="131674" y="263347"/>
                  </a:cubicBezTo>
                  <a:cubicBezTo>
                    <a:pt x="183512" y="285240"/>
                    <a:pt x="238874" y="169816"/>
                    <a:pt x="311029" y="131360"/>
                  </a:cubicBezTo>
                  <a:cubicBezTo>
                    <a:pt x="383184" y="92904"/>
                    <a:pt x="417713" y="53285"/>
                    <a:pt x="564604" y="32611"/>
                  </a:cubicBezTo>
                  <a:cubicBezTo>
                    <a:pt x="711495" y="11937"/>
                    <a:pt x="1087749" y="11531"/>
                    <a:pt x="1192378" y="7315"/>
                  </a:cubicBezTo>
                </a:path>
              </a:pathLst>
            </a:custGeom>
            <a:noFill/>
            <a:ln w="12700" algn="ctr">
              <a:solidFill>
                <a:schemeClr val="tx1"/>
              </a:solidFill>
              <a:round/>
              <a:headEnd/>
              <a:tailEnd/>
            </a:ln>
          </p:spPr>
          <p:txBody>
            <a:bodyPr/>
            <a:lstStyle/>
            <a:p>
              <a:pPr eaLnBrk="0" hangingPunct="0"/>
              <a:endParaRPr lang="en-US" dirty="0"/>
            </a:p>
          </p:txBody>
        </p:sp>
        <p:cxnSp>
          <p:nvCxnSpPr>
            <p:cNvPr id="44" name="Straight Arrow Connector 43"/>
            <p:cNvCxnSpPr/>
            <p:nvPr/>
          </p:nvCxnSpPr>
          <p:spPr>
            <a:xfrm>
              <a:off x="358588" y="1416424"/>
              <a:ext cx="288792" cy="371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57" name="Straight Arrow Connector 56"/>
            <p:cNvCxnSpPr>
              <a:endCxn id="40" idx="0"/>
            </p:cNvCxnSpPr>
            <p:nvPr/>
          </p:nvCxnSpPr>
          <p:spPr>
            <a:xfrm rot="16200000" flipH="1">
              <a:off x="740867" y="1164945"/>
              <a:ext cx="268474"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72" name="TextBox 71"/>
            <p:cNvSpPr txBox="1"/>
            <p:nvPr/>
          </p:nvSpPr>
          <p:spPr>
            <a:xfrm>
              <a:off x="1143000" y="1219200"/>
              <a:ext cx="365485" cy="153888"/>
            </a:xfrm>
            <a:prstGeom prst="rect">
              <a:avLst/>
            </a:prstGeom>
            <a:noFill/>
            <a:ln>
              <a:noFill/>
            </a:ln>
          </p:spPr>
          <p:txBody>
            <a:bodyPr wrap="none" lIns="0" tIns="0" rIns="0" bIns="0" rtlCol="0">
              <a:spAutoFit/>
            </a:bodyPr>
            <a:lstStyle/>
            <a:p>
              <a:r>
                <a:rPr lang="en-US" dirty="0" smtClean="0"/>
                <a:t>12 Bits</a:t>
              </a:r>
              <a:endParaRPr lang="en-US" dirty="0"/>
            </a:p>
          </p:txBody>
        </p:sp>
      </p:grpSp>
      <p:grpSp>
        <p:nvGrpSpPr>
          <p:cNvPr id="77" name="Group 76"/>
          <p:cNvGrpSpPr/>
          <p:nvPr/>
        </p:nvGrpSpPr>
        <p:grpSpPr>
          <a:xfrm>
            <a:off x="205353" y="2667000"/>
            <a:ext cx="1368785" cy="1044575"/>
            <a:chOff x="139700" y="784225"/>
            <a:chExt cx="1368785" cy="1044575"/>
          </a:xfrm>
        </p:grpSpPr>
        <p:pic>
          <p:nvPicPr>
            <p:cNvPr id="78" name="Picture 2"/>
            <p:cNvPicPr>
              <a:picLocks noChangeAspect="1" noChangeArrowheads="1"/>
            </p:cNvPicPr>
            <p:nvPr/>
          </p:nvPicPr>
          <p:blipFill>
            <a:blip r:embed="rId2" cstate="print"/>
            <a:srcRect/>
            <a:stretch>
              <a:fillRect/>
            </a:stretch>
          </p:blipFill>
          <p:spPr bwMode="auto">
            <a:xfrm>
              <a:off x="774125" y="784225"/>
              <a:ext cx="200565" cy="274888"/>
            </a:xfrm>
            <a:prstGeom prst="rect">
              <a:avLst/>
            </a:prstGeom>
            <a:noFill/>
            <a:ln w="9525">
              <a:noFill/>
              <a:miter lim="800000"/>
              <a:headEnd/>
              <a:tailEnd/>
            </a:ln>
          </p:spPr>
        </p:pic>
        <p:sp>
          <p:nvSpPr>
            <p:cNvPr id="79" name="Pentagon 78"/>
            <p:cNvSpPr/>
            <p:nvPr/>
          </p:nvSpPr>
          <p:spPr>
            <a:xfrm flipH="1">
              <a:off x="646683" y="1299182"/>
              <a:ext cx="367702" cy="2345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sz="1400" b="1" dirty="0">
                <a:solidFill>
                  <a:schemeClr val="tx1"/>
                </a:solidFill>
              </a:endParaRPr>
            </a:p>
          </p:txBody>
        </p:sp>
        <p:cxnSp>
          <p:nvCxnSpPr>
            <p:cNvPr id="80" name="Straight Arrow Connector 79"/>
            <p:cNvCxnSpPr>
              <a:stCxn id="79" idx="1"/>
            </p:cNvCxnSpPr>
            <p:nvPr/>
          </p:nvCxnSpPr>
          <p:spPr>
            <a:xfrm>
              <a:off x="1014385" y="1416468"/>
              <a:ext cx="357215" cy="177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81" name="Freeform 32"/>
            <p:cNvSpPr>
              <a:spLocks noChangeArrowheads="1"/>
            </p:cNvSpPr>
            <p:nvPr/>
          </p:nvSpPr>
          <p:spPr bwMode="auto">
            <a:xfrm>
              <a:off x="139700" y="1456785"/>
              <a:ext cx="460324" cy="372015"/>
            </a:xfrm>
            <a:custGeom>
              <a:avLst/>
              <a:gdLst>
                <a:gd name="T0" fmla="*/ 0 w 1192378"/>
                <a:gd name="T1" fmla="*/ 0 h 285240"/>
                <a:gd name="T2" fmla="*/ 115800 w 1192378"/>
                <a:gd name="T3" fmla="*/ 595190 h 285240"/>
                <a:gd name="T4" fmla="*/ 273532 w 1192378"/>
                <a:gd name="T5" fmla="*/ 296886 h 285240"/>
                <a:gd name="T6" fmla="*/ 496537 w 1192378"/>
                <a:gd name="T7" fmla="*/ 73704 h 285240"/>
                <a:gd name="T8" fmla="*/ 1048628 w 1192378"/>
                <a:gd name="T9" fmla="*/ 16533 h 285240"/>
                <a:gd name="T10" fmla="*/ 1048628 w 1192378"/>
                <a:gd name="T11" fmla="*/ 16533 h 285240"/>
                <a:gd name="T12" fmla="*/ 0 60000 65536"/>
                <a:gd name="T13" fmla="*/ 0 60000 65536"/>
                <a:gd name="T14" fmla="*/ 0 60000 65536"/>
                <a:gd name="T15" fmla="*/ 0 60000 65536"/>
                <a:gd name="T16" fmla="*/ 0 60000 65536"/>
                <a:gd name="T17" fmla="*/ 0 60000 65536"/>
                <a:gd name="T18" fmla="*/ 0 w 1192378"/>
                <a:gd name="T19" fmla="*/ 0 h 285240"/>
                <a:gd name="T20" fmla="*/ 1192378 w 1192378"/>
                <a:gd name="T21" fmla="*/ 285240 h 285240"/>
              </a:gdLst>
              <a:ahLst/>
              <a:cxnLst>
                <a:cxn ang="T12">
                  <a:pos x="T0" y="T1"/>
                </a:cxn>
                <a:cxn ang="T13">
                  <a:pos x="T2" y="T3"/>
                </a:cxn>
                <a:cxn ang="T14">
                  <a:pos x="T4" y="T5"/>
                </a:cxn>
                <a:cxn ang="T15">
                  <a:pos x="T6" y="T7"/>
                </a:cxn>
                <a:cxn ang="T16">
                  <a:pos x="T8" y="T9"/>
                </a:cxn>
                <a:cxn ang="T17">
                  <a:pos x="T10" y="T11"/>
                </a:cxn>
              </a:cxnLst>
              <a:rect l="T18" t="T19" r="T20" b="T21"/>
              <a:pathLst>
                <a:path w="1192378" h="285240">
                  <a:moveTo>
                    <a:pt x="0" y="0"/>
                  </a:moveTo>
                  <a:cubicBezTo>
                    <a:pt x="23774" y="128016"/>
                    <a:pt x="79836" y="241454"/>
                    <a:pt x="131674" y="263347"/>
                  </a:cubicBezTo>
                  <a:cubicBezTo>
                    <a:pt x="183512" y="285240"/>
                    <a:pt x="238874" y="169816"/>
                    <a:pt x="311029" y="131360"/>
                  </a:cubicBezTo>
                  <a:cubicBezTo>
                    <a:pt x="383184" y="92904"/>
                    <a:pt x="417713" y="53285"/>
                    <a:pt x="564604" y="32611"/>
                  </a:cubicBezTo>
                  <a:cubicBezTo>
                    <a:pt x="711495" y="11937"/>
                    <a:pt x="1087749" y="11531"/>
                    <a:pt x="1192378" y="7315"/>
                  </a:cubicBezTo>
                </a:path>
              </a:pathLst>
            </a:custGeom>
            <a:noFill/>
            <a:ln w="12700" algn="ctr">
              <a:solidFill>
                <a:schemeClr val="tx1"/>
              </a:solidFill>
              <a:round/>
              <a:headEnd/>
              <a:tailEnd/>
            </a:ln>
          </p:spPr>
          <p:txBody>
            <a:bodyPr/>
            <a:lstStyle/>
            <a:p>
              <a:pPr eaLnBrk="0" hangingPunct="0"/>
              <a:endParaRPr lang="en-US" dirty="0"/>
            </a:p>
          </p:txBody>
        </p:sp>
        <p:cxnSp>
          <p:nvCxnSpPr>
            <p:cNvPr id="83" name="Straight Arrow Connector 82"/>
            <p:cNvCxnSpPr/>
            <p:nvPr/>
          </p:nvCxnSpPr>
          <p:spPr>
            <a:xfrm>
              <a:off x="358588" y="1416424"/>
              <a:ext cx="288792" cy="371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84" name="Straight Arrow Connector 83"/>
            <p:cNvCxnSpPr>
              <a:endCxn id="79" idx="0"/>
            </p:cNvCxnSpPr>
            <p:nvPr/>
          </p:nvCxnSpPr>
          <p:spPr>
            <a:xfrm rot="16200000" flipH="1">
              <a:off x="740867" y="1164945"/>
              <a:ext cx="268474"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85" name="TextBox 84"/>
            <p:cNvSpPr txBox="1"/>
            <p:nvPr/>
          </p:nvSpPr>
          <p:spPr>
            <a:xfrm>
              <a:off x="1143000" y="1219200"/>
              <a:ext cx="365485" cy="153888"/>
            </a:xfrm>
            <a:prstGeom prst="rect">
              <a:avLst/>
            </a:prstGeom>
            <a:noFill/>
            <a:ln>
              <a:noFill/>
            </a:ln>
          </p:spPr>
          <p:txBody>
            <a:bodyPr wrap="none" lIns="0" tIns="0" rIns="0" bIns="0" rtlCol="0">
              <a:spAutoFit/>
            </a:bodyPr>
            <a:lstStyle/>
            <a:p>
              <a:r>
                <a:rPr lang="en-US" dirty="0" smtClean="0"/>
                <a:t>12 Bits</a:t>
              </a:r>
              <a:endParaRPr lang="en-US" dirty="0"/>
            </a:p>
          </p:txBody>
        </p:sp>
      </p:grpSp>
      <p:sp>
        <p:nvSpPr>
          <p:cNvPr id="86" name="Oval 85"/>
          <p:cNvSpPr/>
          <p:nvPr/>
        </p:nvSpPr>
        <p:spPr bwMode="auto">
          <a:xfrm>
            <a:off x="838200" y="19050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87" name="Oval 86"/>
          <p:cNvSpPr/>
          <p:nvPr/>
        </p:nvSpPr>
        <p:spPr bwMode="auto">
          <a:xfrm flipV="1">
            <a:off x="838200" y="23622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88" name="TextBox 87"/>
          <p:cNvSpPr txBox="1"/>
          <p:nvPr/>
        </p:nvSpPr>
        <p:spPr>
          <a:xfrm>
            <a:off x="152400" y="1219200"/>
            <a:ext cx="285335" cy="153888"/>
          </a:xfrm>
          <a:prstGeom prst="rect">
            <a:avLst/>
          </a:prstGeom>
          <a:noFill/>
          <a:ln>
            <a:noFill/>
          </a:ln>
        </p:spPr>
        <p:txBody>
          <a:bodyPr wrap="none" lIns="0" tIns="0" rIns="0" bIns="0" rtlCol="0">
            <a:spAutoFit/>
          </a:bodyPr>
          <a:lstStyle/>
          <a:p>
            <a:r>
              <a:rPr lang="en-US" dirty="0" smtClean="0"/>
              <a:t>CH-1</a:t>
            </a:r>
            <a:endParaRPr lang="en-US" dirty="0"/>
          </a:p>
        </p:txBody>
      </p:sp>
      <p:sp>
        <p:nvSpPr>
          <p:cNvPr id="89" name="TextBox 88"/>
          <p:cNvSpPr txBox="1"/>
          <p:nvPr/>
        </p:nvSpPr>
        <p:spPr>
          <a:xfrm>
            <a:off x="152400" y="3124200"/>
            <a:ext cx="349455" cy="153888"/>
          </a:xfrm>
          <a:prstGeom prst="rect">
            <a:avLst/>
          </a:prstGeom>
          <a:noFill/>
          <a:ln>
            <a:noFill/>
          </a:ln>
        </p:spPr>
        <p:txBody>
          <a:bodyPr wrap="none" lIns="0" tIns="0" rIns="0" bIns="0" rtlCol="0">
            <a:spAutoFit/>
          </a:bodyPr>
          <a:lstStyle/>
          <a:p>
            <a:r>
              <a:rPr lang="en-US" dirty="0" smtClean="0"/>
              <a:t>CH-16</a:t>
            </a:r>
            <a:endParaRPr lang="en-US" dirty="0"/>
          </a:p>
        </p:txBody>
      </p:sp>
      <p:cxnSp>
        <p:nvCxnSpPr>
          <p:cNvPr id="91" name="Straight Connector 90"/>
          <p:cNvCxnSpPr>
            <a:endCxn id="72" idx="2"/>
          </p:cNvCxnSpPr>
          <p:nvPr/>
        </p:nvCxnSpPr>
        <p:spPr bwMode="auto">
          <a:xfrm flipV="1">
            <a:off x="1143000" y="1373088"/>
            <a:ext cx="182743" cy="747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 name="Straight Connector 91"/>
          <p:cNvCxnSpPr/>
          <p:nvPr/>
        </p:nvCxnSpPr>
        <p:spPr bwMode="auto">
          <a:xfrm rot="5400000" flipH="1" flipV="1">
            <a:off x="1213904" y="3281896"/>
            <a:ext cx="74712" cy="6412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95" name="Group 94"/>
          <p:cNvGrpSpPr/>
          <p:nvPr/>
        </p:nvGrpSpPr>
        <p:grpSpPr>
          <a:xfrm>
            <a:off x="1905000" y="2057400"/>
            <a:ext cx="304800" cy="381000"/>
            <a:chOff x="2209800" y="1828800"/>
            <a:chExt cx="304800" cy="381000"/>
          </a:xfrm>
        </p:grpSpPr>
        <p:sp>
          <p:nvSpPr>
            <p:cNvPr id="93" name="Oval 92"/>
            <p:cNvSpPr/>
            <p:nvPr/>
          </p:nvSpPr>
          <p:spPr bwMode="auto">
            <a:xfrm>
              <a:off x="2209800" y="1828800"/>
              <a:ext cx="3048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94" name="TextBox 93"/>
            <p:cNvSpPr txBox="1"/>
            <p:nvPr/>
          </p:nvSpPr>
          <p:spPr>
            <a:xfrm>
              <a:off x="2221424" y="1871420"/>
              <a:ext cx="285656" cy="307777"/>
            </a:xfrm>
            <a:prstGeom prst="rect">
              <a:avLst/>
            </a:prstGeom>
            <a:noFill/>
          </p:spPr>
          <p:txBody>
            <a:bodyPr wrap="none" rtlCol="0">
              <a:spAutoFit/>
            </a:bodyPr>
            <a:lstStyle/>
            <a:p>
              <a:r>
                <a:rPr lang="en-US" sz="1400" b="1" dirty="0" smtClean="0"/>
                <a:t>+</a:t>
              </a:r>
              <a:endParaRPr lang="en-US" sz="1400" b="1" dirty="0"/>
            </a:p>
          </p:txBody>
        </p:sp>
      </p:grpSp>
      <p:cxnSp>
        <p:nvCxnSpPr>
          <p:cNvPr id="97" name="Elbow Connector 96"/>
          <p:cNvCxnSpPr>
            <a:endCxn id="94" idx="0"/>
          </p:cNvCxnSpPr>
          <p:nvPr/>
        </p:nvCxnSpPr>
        <p:spPr bwMode="auto">
          <a:xfrm>
            <a:off x="1363851" y="1424552"/>
            <a:ext cx="695601" cy="675468"/>
          </a:xfrm>
          <a:prstGeom prst="bentConnector2">
            <a:avLst/>
          </a:prstGeom>
          <a:solidFill>
            <a:schemeClr val="accent1"/>
          </a:solidFill>
          <a:ln w="9525" cap="flat" cmpd="sng" algn="ctr">
            <a:solidFill>
              <a:schemeClr val="tx1"/>
            </a:solidFill>
            <a:prstDash val="solid"/>
            <a:round/>
            <a:headEnd type="none" w="med" len="med"/>
            <a:tailEnd type="arrow" w="med" len="med"/>
          </a:ln>
          <a:effectLst/>
        </p:spPr>
      </p:cxnSp>
      <p:cxnSp>
        <p:nvCxnSpPr>
          <p:cNvPr id="100" name="Elbow Connector 99"/>
          <p:cNvCxnSpPr>
            <a:endCxn id="93" idx="4"/>
          </p:cNvCxnSpPr>
          <p:nvPr/>
        </p:nvCxnSpPr>
        <p:spPr bwMode="auto">
          <a:xfrm rot="5400000" flipH="1" flipV="1">
            <a:off x="1333500" y="2552700"/>
            <a:ext cx="838200" cy="609600"/>
          </a:xfrm>
          <a:prstGeom prst="bentConnector3">
            <a:avLst>
              <a:gd name="adj1" fmla="val -3621"/>
            </a:avLst>
          </a:prstGeom>
          <a:solidFill>
            <a:schemeClr val="accent1"/>
          </a:solidFill>
          <a:ln w="9525" cap="flat" cmpd="sng" algn="ctr">
            <a:solidFill>
              <a:schemeClr val="tx1"/>
            </a:solidFill>
            <a:prstDash val="solid"/>
            <a:round/>
            <a:headEnd type="none" w="med" len="med"/>
            <a:tailEnd type="arrow"/>
          </a:ln>
          <a:effectLst/>
        </p:spPr>
      </p:cxnSp>
      <p:cxnSp>
        <p:nvCxnSpPr>
          <p:cNvPr id="108" name="Straight Arrow Connector 107"/>
          <p:cNvCxnSpPr>
            <a:stCxn id="94" idx="3"/>
            <a:endCxn id="65" idx="1"/>
          </p:cNvCxnSpPr>
          <p:nvPr/>
        </p:nvCxnSpPr>
        <p:spPr bwMode="auto">
          <a:xfrm flipV="1">
            <a:off x="2202280" y="2247900"/>
            <a:ext cx="312320" cy="600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9" name="TextBox 108"/>
          <p:cNvSpPr txBox="1"/>
          <p:nvPr/>
        </p:nvSpPr>
        <p:spPr>
          <a:xfrm>
            <a:off x="4572000" y="1219200"/>
            <a:ext cx="2819399" cy="2339102"/>
          </a:xfrm>
          <a:prstGeom prst="rect">
            <a:avLst/>
          </a:prstGeom>
          <a:noFill/>
          <a:ln>
            <a:solidFill>
              <a:schemeClr val="tx1"/>
            </a:solidFill>
          </a:ln>
        </p:spPr>
        <p:txBody>
          <a:bodyPr wrap="square" rtlCol="0">
            <a:spAutoFit/>
          </a:bodyPr>
          <a:lstStyle/>
          <a:p>
            <a:r>
              <a:rPr lang="en-US" sz="1800" b="1" dirty="0" smtClean="0">
                <a:latin typeface="Arial" pitchFamily="34" charset="0"/>
                <a:cs typeface="Arial" pitchFamily="34" charset="0"/>
              </a:rPr>
              <a:t>VXS Gigabit serial  Transfer rate of 4Gb/s* per board</a:t>
            </a:r>
          </a:p>
          <a:p>
            <a:r>
              <a:rPr lang="en-US" sz="1200" b="1" dirty="0" smtClean="0">
                <a:latin typeface="Arial" pitchFamily="34" charset="0"/>
                <a:cs typeface="Arial" pitchFamily="34" charset="0"/>
              </a:rPr>
              <a:t>*(2 full duplex lanes @2.5Gb/s * 8/10b)</a:t>
            </a:r>
          </a:p>
          <a:p>
            <a:endParaRPr lang="en-US" sz="1800" b="1" dirty="0" smtClean="0">
              <a:latin typeface="Arial" pitchFamily="34" charset="0"/>
              <a:cs typeface="Arial" pitchFamily="34" charset="0"/>
            </a:endParaRPr>
          </a:p>
          <a:p>
            <a:r>
              <a:rPr lang="en-US" sz="1800" b="1" dirty="0" smtClean="0">
                <a:solidFill>
                  <a:srgbClr val="FF0000"/>
                </a:solidFill>
                <a:latin typeface="Arial" pitchFamily="34" charset="0"/>
                <a:cs typeface="Arial" pitchFamily="34" charset="0"/>
              </a:rPr>
              <a:t>Transfer 16-bit Energy Sum every 4ns</a:t>
            </a:r>
          </a:p>
          <a:p>
            <a:endParaRPr lang="en-US" sz="1400" dirty="0">
              <a:latin typeface="Arial" pitchFamily="34" charset="0"/>
              <a:cs typeface="Arial" pitchFamily="34" charset="0"/>
            </a:endParaRPr>
          </a:p>
        </p:txBody>
      </p:sp>
      <p:sp>
        <p:nvSpPr>
          <p:cNvPr id="110" name="TextBox 109"/>
          <p:cNvSpPr txBox="1"/>
          <p:nvPr/>
        </p:nvSpPr>
        <p:spPr>
          <a:xfrm>
            <a:off x="2209800" y="1371600"/>
            <a:ext cx="894476" cy="430887"/>
          </a:xfrm>
          <a:prstGeom prst="rect">
            <a:avLst/>
          </a:prstGeom>
          <a:noFill/>
          <a:ln>
            <a:noFill/>
          </a:ln>
        </p:spPr>
        <p:txBody>
          <a:bodyPr wrap="none" lIns="0" tIns="0" rIns="0" bIns="0" rtlCol="0">
            <a:spAutoFit/>
          </a:bodyPr>
          <a:lstStyle/>
          <a:p>
            <a:r>
              <a:rPr lang="en-US" sz="1400" dirty="0" smtClean="0"/>
              <a:t>Energy Sum</a:t>
            </a:r>
          </a:p>
          <a:p>
            <a:r>
              <a:rPr lang="en-US" sz="1400" dirty="0" smtClean="0"/>
              <a:t>16 Channels</a:t>
            </a:r>
            <a:endParaRPr lang="en-US" sz="1400" dirty="0"/>
          </a:p>
        </p:txBody>
      </p:sp>
      <p:cxnSp>
        <p:nvCxnSpPr>
          <p:cNvPr id="126" name="Straight Arrow Connector 125"/>
          <p:cNvCxnSpPr/>
          <p:nvPr/>
        </p:nvCxnSpPr>
        <p:spPr bwMode="auto">
          <a:xfrm flipV="1">
            <a:off x="4038600" y="2209800"/>
            <a:ext cx="533400" cy="646"/>
          </a:xfrm>
          <a:prstGeom prst="straightConnector1">
            <a:avLst/>
          </a:prstGeom>
          <a:solidFill>
            <a:schemeClr val="accent1"/>
          </a:solidFill>
          <a:ln w="19050" cap="flat" cmpd="dbl" algn="ctr">
            <a:solidFill>
              <a:schemeClr val="tx1"/>
            </a:solidFill>
            <a:prstDash val="dashDot"/>
            <a:round/>
            <a:headEnd type="none" w="med" len="med"/>
            <a:tailEnd type="stealth"/>
          </a:ln>
          <a:effectLst/>
        </p:spPr>
      </p:cxnSp>
      <p:cxnSp>
        <p:nvCxnSpPr>
          <p:cNvPr id="127" name="Straight Arrow Connector 126"/>
          <p:cNvCxnSpPr/>
          <p:nvPr/>
        </p:nvCxnSpPr>
        <p:spPr bwMode="auto">
          <a:xfrm flipV="1">
            <a:off x="4038600" y="2438400"/>
            <a:ext cx="533400" cy="646"/>
          </a:xfrm>
          <a:prstGeom prst="straightConnector1">
            <a:avLst/>
          </a:prstGeom>
          <a:solidFill>
            <a:schemeClr val="accent1"/>
          </a:solidFill>
          <a:ln w="19050" cap="flat" cmpd="dbl" algn="ctr">
            <a:solidFill>
              <a:schemeClr val="tx1"/>
            </a:solidFill>
            <a:prstDash val="dashDot"/>
            <a:round/>
            <a:headEnd type="none" w="med" len="med"/>
            <a:tailEnd type="stealth"/>
          </a:ln>
          <a:effectLst/>
        </p:spPr>
      </p:cxnSp>
      <p:cxnSp>
        <p:nvCxnSpPr>
          <p:cNvPr id="128" name="Straight Arrow Connector 127"/>
          <p:cNvCxnSpPr/>
          <p:nvPr/>
        </p:nvCxnSpPr>
        <p:spPr bwMode="auto">
          <a:xfrm rot="10800000">
            <a:off x="4038600" y="2133600"/>
            <a:ext cx="533400" cy="646"/>
          </a:xfrm>
          <a:prstGeom prst="straightConnector1">
            <a:avLst/>
          </a:prstGeom>
          <a:solidFill>
            <a:schemeClr val="accent1"/>
          </a:solidFill>
          <a:ln w="19050" cap="flat" cmpd="dbl" algn="ctr">
            <a:solidFill>
              <a:schemeClr val="tx1"/>
            </a:solidFill>
            <a:prstDash val="dashDot"/>
            <a:round/>
            <a:headEnd type="none" w="med" len="med"/>
            <a:tailEnd type="stealth"/>
          </a:ln>
          <a:effectLst/>
        </p:spPr>
      </p:cxnSp>
      <p:cxnSp>
        <p:nvCxnSpPr>
          <p:cNvPr id="131" name="Straight Arrow Connector 130"/>
          <p:cNvCxnSpPr/>
          <p:nvPr/>
        </p:nvCxnSpPr>
        <p:spPr bwMode="auto">
          <a:xfrm rot="10800000">
            <a:off x="4038600" y="2514600"/>
            <a:ext cx="533400" cy="646"/>
          </a:xfrm>
          <a:prstGeom prst="straightConnector1">
            <a:avLst/>
          </a:prstGeom>
          <a:solidFill>
            <a:schemeClr val="accent1"/>
          </a:solidFill>
          <a:ln w="19050" cap="flat" cmpd="dbl" algn="ctr">
            <a:solidFill>
              <a:schemeClr val="tx1"/>
            </a:solidFill>
            <a:prstDash val="dashDot"/>
            <a:round/>
            <a:headEnd type="none" w="med" len="med"/>
            <a:tailEnd type="stealth"/>
          </a:ln>
          <a:effectLst/>
        </p:spPr>
      </p:cxnSp>
      <p:grpSp>
        <p:nvGrpSpPr>
          <p:cNvPr id="53" name="Group 52"/>
          <p:cNvGrpSpPr/>
          <p:nvPr/>
        </p:nvGrpSpPr>
        <p:grpSpPr>
          <a:xfrm>
            <a:off x="1066800" y="3810000"/>
            <a:ext cx="6781800" cy="2514600"/>
            <a:chOff x="1066800" y="3886200"/>
            <a:chExt cx="6781800" cy="2514600"/>
          </a:xfrm>
        </p:grpSpPr>
        <p:sp>
          <p:nvSpPr>
            <p:cNvPr id="54" name="Rectangle 53"/>
            <p:cNvSpPr/>
            <p:nvPr/>
          </p:nvSpPr>
          <p:spPr bwMode="auto">
            <a:xfrm>
              <a:off x="1676400" y="5257800"/>
              <a:ext cx="3429000" cy="914400"/>
            </a:xfrm>
            <a:prstGeom prst="rect">
              <a:avLst/>
            </a:prstGeom>
            <a:solidFill>
              <a:schemeClr val="accent1"/>
            </a:solidFill>
            <a:ln w="9525" cap="flat" cmpd="sng" algn="ctr">
              <a:solidFill>
                <a:schemeClr val="tx1"/>
              </a:solidFill>
              <a:prstDash val="solid"/>
              <a:round/>
              <a:headEnd type="none" w="med" len="med"/>
              <a:tailEnd type="none" w="med" len="med"/>
            </a:ln>
            <a:effectLst>
              <a:innerShdw blurRad="63500" dist="50800" dir="13500000">
                <a:prstClr val="black">
                  <a:alpha val="17000"/>
                </a:prstClr>
              </a:innerShdw>
            </a:effectLst>
            <a:scene3d>
              <a:camera prst="isometricLeftDown">
                <a:rot lat="600000" lon="600000" rev="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55" name="Rectangle 54"/>
            <p:cNvSpPr/>
            <p:nvPr/>
          </p:nvSpPr>
          <p:spPr bwMode="auto">
            <a:xfrm>
              <a:off x="1600200" y="5486400"/>
              <a:ext cx="3429000" cy="914400"/>
            </a:xfrm>
            <a:prstGeom prst="rect">
              <a:avLst/>
            </a:prstGeom>
            <a:solidFill>
              <a:schemeClr val="accent1"/>
            </a:solidFill>
            <a:ln w="9525" cap="flat" cmpd="sng" algn="ctr">
              <a:solidFill>
                <a:schemeClr val="tx1"/>
              </a:solidFill>
              <a:prstDash val="solid"/>
              <a:round/>
              <a:headEnd type="none" w="med" len="med"/>
              <a:tailEnd type="none" w="med" len="med"/>
            </a:ln>
            <a:effectLst>
              <a:innerShdw blurRad="63500" dist="50800" dir="13500000">
                <a:prstClr val="black">
                  <a:alpha val="17000"/>
                </a:prstClr>
              </a:innerShdw>
            </a:effectLst>
            <a:scene3d>
              <a:camera prst="isometricLeftDown">
                <a:rot lat="600000" lon="600000" rev="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58" name="Rectangle 57"/>
            <p:cNvSpPr/>
            <p:nvPr/>
          </p:nvSpPr>
          <p:spPr>
            <a:xfrm>
              <a:off x="3276600" y="5638800"/>
              <a:ext cx="1524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schemeClr val="tx1"/>
                  </a:solidFill>
                </a:rPr>
                <a:t>Energy &amp; Time Algorithms</a:t>
              </a:r>
            </a:p>
          </p:txBody>
        </p:sp>
        <p:cxnSp>
          <p:nvCxnSpPr>
            <p:cNvPr id="59" name="Straight Arrow Connector 58"/>
            <p:cNvCxnSpPr/>
            <p:nvPr/>
          </p:nvCxnSpPr>
          <p:spPr>
            <a:xfrm>
              <a:off x="4800600" y="5943600"/>
              <a:ext cx="609600"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38"/>
            <p:cNvSpPr txBox="1">
              <a:spLocks noChangeArrowheads="1"/>
            </p:cNvSpPr>
            <p:nvPr/>
          </p:nvSpPr>
          <p:spPr bwMode="auto">
            <a:xfrm>
              <a:off x="5410200" y="5638800"/>
              <a:ext cx="1023937" cy="584775"/>
            </a:xfrm>
            <a:prstGeom prst="rect">
              <a:avLst/>
            </a:prstGeom>
            <a:noFill/>
            <a:ln w="9525">
              <a:noFill/>
              <a:miter lim="800000"/>
              <a:headEnd/>
              <a:tailEnd/>
            </a:ln>
          </p:spPr>
          <p:txBody>
            <a:bodyPr>
              <a:spAutoFit/>
            </a:bodyPr>
            <a:lstStyle/>
            <a:p>
              <a:pPr eaLnBrk="0" hangingPunct="0"/>
              <a:r>
                <a:rPr lang="en-US" sz="1600" b="1" dirty="0" smtClean="0"/>
                <a:t>VME</a:t>
              </a:r>
            </a:p>
            <a:p>
              <a:pPr eaLnBrk="0" hangingPunct="0"/>
              <a:r>
                <a:rPr lang="en-US" sz="1600" b="1" dirty="0" smtClean="0"/>
                <a:t>Readout</a:t>
              </a:r>
              <a:endParaRPr lang="en-US" sz="1600" b="1" dirty="0"/>
            </a:p>
          </p:txBody>
        </p:sp>
        <p:sp>
          <p:nvSpPr>
            <p:cNvPr id="61" name="TextBox 58"/>
            <p:cNvSpPr txBox="1">
              <a:spLocks noChangeArrowheads="1"/>
            </p:cNvSpPr>
            <p:nvPr/>
          </p:nvSpPr>
          <p:spPr bwMode="auto">
            <a:xfrm>
              <a:off x="1752600" y="5715000"/>
              <a:ext cx="1371600" cy="461962"/>
            </a:xfrm>
            <a:prstGeom prst="rect">
              <a:avLst/>
            </a:prstGeom>
            <a:noFill/>
            <a:ln w="9525">
              <a:solidFill>
                <a:schemeClr val="dk1">
                  <a:shade val="95000"/>
                  <a:satMod val="105000"/>
                </a:schemeClr>
              </a:solidFill>
              <a:miter lim="800000"/>
              <a:headEnd/>
              <a:tailEnd/>
            </a:ln>
          </p:spPr>
          <p:txBody>
            <a:bodyPr>
              <a:spAutoFit/>
            </a:bodyPr>
            <a:lstStyle/>
            <a:p>
              <a:pPr algn="ctr" eaLnBrk="0" hangingPunct="0"/>
              <a:r>
                <a:rPr lang="en-US" sz="1200" b="1" dirty="0" smtClean="0"/>
                <a:t>8</a:t>
              </a:r>
              <a:r>
                <a:rPr lang="el-GR" sz="1200" b="1" dirty="0" smtClean="0"/>
                <a:t>μ</a:t>
              </a:r>
              <a:r>
                <a:rPr lang="en-US" sz="1200" b="1" dirty="0"/>
                <a:t>s ADC Sample Pipeline</a:t>
              </a:r>
            </a:p>
          </p:txBody>
        </p:sp>
        <p:sp>
          <p:nvSpPr>
            <p:cNvPr id="62" name="TextBox 76"/>
            <p:cNvSpPr txBox="1">
              <a:spLocks noChangeArrowheads="1"/>
            </p:cNvSpPr>
            <p:nvPr/>
          </p:nvSpPr>
          <p:spPr bwMode="auto">
            <a:xfrm>
              <a:off x="6400800" y="4724400"/>
              <a:ext cx="1447800" cy="553998"/>
            </a:xfrm>
            <a:prstGeom prst="rect">
              <a:avLst/>
            </a:prstGeom>
            <a:noFill/>
            <a:ln w="9525">
              <a:solidFill>
                <a:schemeClr val="tx1"/>
              </a:solidFill>
              <a:miter lim="800000"/>
              <a:headEnd/>
              <a:tailEnd/>
            </a:ln>
          </p:spPr>
          <p:txBody>
            <a:bodyPr wrap="square" lIns="91440" tIns="0" rIns="91440" bIns="0">
              <a:spAutoFit/>
            </a:bodyPr>
            <a:lstStyle/>
            <a:p>
              <a:pPr algn="ctr" eaLnBrk="0" hangingPunct="0"/>
              <a:r>
                <a:rPr lang="en-US" sz="1400" b="1" dirty="0" smtClean="0"/>
                <a:t>Global Trigger</a:t>
              </a:r>
            </a:p>
            <a:p>
              <a:pPr algn="ctr" eaLnBrk="0" hangingPunct="0"/>
              <a:r>
                <a:rPr lang="en-US" sz="1100" dirty="0" smtClean="0"/>
                <a:t>Round Trip Latency &lt;3us</a:t>
              </a:r>
              <a:endParaRPr lang="en-US" sz="1100" dirty="0"/>
            </a:p>
          </p:txBody>
        </p:sp>
        <p:cxnSp>
          <p:nvCxnSpPr>
            <p:cNvPr id="64" name="Elbow Connector 55"/>
            <p:cNvCxnSpPr>
              <a:endCxn id="61" idx="1"/>
            </p:cNvCxnSpPr>
            <p:nvPr/>
          </p:nvCxnSpPr>
          <p:spPr bwMode="auto">
            <a:xfrm rot="16200000" flipH="1">
              <a:off x="1103711" y="5297091"/>
              <a:ext cx="916781" cy="380998"/>
            </a:xfrm>
            <a:prstGeom prst="bentConnector2">
              <a:avLst/>
            </a:prstGeom>
            <a:solidFill>
              <a:schemeClr val="accent1"/>
            </a:solidFill>
            <a:ln w="19050" cap="flat" cmpd="sng" algn="ctr">
              <a:solidFill>
                <a:schemeClr val="tx1"/>
              </a:solidFill>
              <a:prstDash val="solid"/>
              <a:round/>
              <a:headEnd type="none" w="med" len="med"/>
              <a:tailEnd type="triangle"/>
            </a:ln>
            <a:effectLst/>
          </p:spPr>
        </p:cxnSp>
        <p:cxnSp>
          <p:nvCxnSpPr>
            <p:cNvPr id="67" name="Straight Connector 66"/>
            <p:cNvCxnSpPr/>
            <p:nvPr/>
          </p:nvCxnSpPr>
          <p:spPr bwMode="auto">
            <a:xfrm rot="5400000">
              <a:off x="1181100" y="4838700"/>
              <a:ext cx="381000" cy="0"/>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68" name="Straight Connector 67"/>
            <p:cNvCxnSpPr/>
            <p:nvPr/>
          </p:nvCxnSpPr>
          <p:spPr bwMode="auto">
            <a:xfrm rot="5400000">
              <a:off x="1257300" y="4610100"/>
              <a:ext cx="1143000" cy="0"/>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69" name="Straight Arrow Connector 68"/>
            <p:cNvCxnSpPr>
              <a:stCxn id="61" idx="3"/>
            </p:cNvCxnSpPr>
            <p:nvPr/>
          </p:nvCxnSpPr>
          <p:spPr bwMode="auto">
            <a:xfrm flipV="1">
              <a:off x="3124200" y="5943600"/>
              <a:ext cx="138193" cy="238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0" name="Straight Arrow Connector 69"/>
            <p:cNvCxnSpPr/>
            <p:nvPr/>
          </p:nvCxnSpPr>
          <p:spPr bwMode="auto">
            <a:xfrm rot="5400000">
              <a:off x="2058194" y="5561806"/>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1" name="TextBox 70"/>
            <p:cNvSpPr txBox="1"/>
            <p:nvPr/>
          </p:nvSpPr>
          <p:spPr>
            <a:xfrm>
              <a:off x="1066800" y="4495800"/>
              <a:ext cx="285335" cy="153888"/>
            </a:xfrm>
            <a:prstGeom prst="rect">
              <a:avLst/>
            </a:prstGeom>
            <a:noFill/>
            <a:ln>
              <a:noFill/>
            </a:ln>
          </p:spPr>
          <p:txBody>
            <a:bodyPr wrap="none" lIns="0" tIns="0" rIns="0" bIns="0" rtlCol="0">
              <a:spAutoFit/>
            </a:bodyPr>
            <a:lstStyle/>
            <a:p>
              <a:r>
                <a:rPr lang="en-US" dirty="0" smtClean="0"/>
                <a:t>CH-1</a:t>
              </a:r>
              <a:endParaRPr lang="en-US" dirty="0"/>
            </a:p>
          </p:txBody>
        </p:sp>
        <p:sp>
          <p:nvSpPr>
            <p:cNvPr id="73" name="TextBox 72"/>
            <p:cNvSpPr txBox="1"/>
            <p:nvPr/>
          </p:nvSpPr>
          <p:spPr>
            <a:xfrm>
              <a:off x="1447800" y="3886200"/>
              <a:ext cx="349455" cy="153888"/>
            </a:xfrm>
            <a:prstGeom prst="rect">
              <a:avLst/>
            </a:prstGeom>
            <a:noFill/>
            <a:ln>
              <a:noFill/>
            </a:ln>
          </p:spPr>
          <p:txBody>
            <a:bodyPr wrap="none" lIns="0" tIns="0" rIns="0" bIns="0" rtlCol="0">
              <a:spAutoFit/>
            </a:bodyPr>
            <a:lstStyle/>
            <a:p>
              <a:r>
                <a:rPr lang="en-US" dirty="0" smtClean="0"/>
                <a:t>CH-16</a:t>
              </a:r>
              <a:endParaRPr lang="en-US" dirty="0"/>
            </a:p>
          </p:txBody>
        </p:sp>
        <p:cxnSp>
          <p:nvCxnSpPr>
            <p:cNvPr id="74" name="Straight Connector 73"/>
            <p:cNvCxnSpPr>
              <a:stCxn id="62" idx="1"/>
            </p:cNvCxnSpPr>
            <p:nvPr/>
          </p:nvCxnSpPr>
          <p:spPr bwMode="auto">
            <a:xfrm rot="10800000">
              <a:off x="2209800" y="4953001"/>
              <a:ext cx="4191000" cy="483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6" name="Straight Connector 75"/>
            <p:cNvCxnSpPr/>
            <p:nvPr/>
          </p:nvCxnSpPr>
          <p:spPr bwMode="auto">
            <a:xfrm rot="5400000">
              <a:off x="1981200" y="5181600"/>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Straight Arrow Connector 81"/>
            <p:cNvCxnSpPr/>
            <p:nvPr/>
          </p:nvCxnSpPr>
          <p:spPr bwMode="auto">
            <a:xfrm rot="5400000">
              <a:off x="2628900" y="5143500"/>
              <a:ext cx="3810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90" name="TextBox 89"/>
          <p:cNvSpPr txBox="1"/>
          <p:nvPr/>
        </p:nvSpPr>
        <p:spPr>
          <a:xfrm>
            <a:off x="8763000" y="6096000"/>
            <a:ext cx="261610" cy="276999"/>
          </a:xfrm>
          <a:prstGeom prst="rect">
            <a:avLst/>
          </a:prstGeom>
          <a:noFill/>
        </p:spPr>
        <p:txBody>
          <a:bodyPr wrap="none" rtlCol="0">
            <a:spAutoFit/>
          </a:bodyPr>
          <a:lstStyle/>
          <a:p>
            <a:r>
              <a:rPr lang="en-US" sz="1200" b="1" dirty="0" smtClean="0"/>
              <a:t>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8" name="Title 1"/>
          <p:cNvSpPr>
            <a:spLocks noGrp="1"/>
          </p:cNvSpPr>
          <p:nvPr>
            <p:ph type="title"/>
          </p:nvPr>
        </p:nvSpPr>
        <p:spPr>
          <a:xfrm>
            <a:off x="438150" y="76200"/>
            <a:ext cx="8362950" cy="762000"/>
          </a:xfrm>
        </p:spPr>
        <p:txBody>
          <a:bodyPr/>
          <a:lstStyle/>
          <a:p>
            <a:r>
              <a:rPr lang="en-US" sz="1800" dirty="0" smtClean="0"/>
              <a:t>Technique for using channel sums and timing for cluster finding </a:t>
            </a:r>
            <a:br>
              <a:rPr lang="en-US" sz="1800" dirty="0" smtClean="0"/>
            </a:br>
            <a:r>
              <a:rPr lang="en-US" sz="1800" dirty="0" smtClean="0"/>
              <a:t>  </a:t>
            </a:r>
          </a:p>
        </p:txBody>
      </p:sp>
      <p:sp>
        <p:nvSpPr>
          <p:cNvPr id="90" name="TextBox 89"/>
          <p:cNvSpPr txBox="1"/>
          <p:nvPr/>
        </p:nvSpPr>
        <p:spPr>
          <a:xfrm>
            <a:off x="8763000" y="6096000"/>
            <a:ext cx="261610" cy="276999"/>
          </a:xfrm>
          <a:prstGeom prst="rect">
            <a:avLst/>
          </a:prstGeom>
          <a:noFill/>
        </p:spPr>
        <p:txBody>
          <a:bodyPr wrap="none" rtlCol="0">
            <a:spAutoFit/>
          </a:bodyPr>
          <a:lstStyle/>
          <a:p>
            <a:r>
              <a:rPr lang="en-US" sz="1200" b="1" dirty="0" smtClean="0"/>
              <a:t>5</a:t>
            </a:r>
            <a:endParaRPr lang="en-US" sz="1200" b="1" dirty="0"/>
          </a:p>
        </p:txBody>
      </p:sp>
      <p:sp>
        <p:nvSpPr>
          <p:cNvPr id="75" name="TextBox 74"/>
          <p:cNvSpPr txBox="1"/>
          <p:nvPr/>
        </p:nvSpPr>
        <p:spPr>
          <a:xfrm>
            <a:off x="228600" y="1066800"/>
            <a:ext cx="8924366" cy="4708981"/>
          </a:xfrm>
          <a:prstGeom prst="rect">
            <a:avLst/>
          </a:prstGeom>
          <a:noFill/>
        </p:spPr>
        <p:txBody>
          <a:bodyPr wrap="none" rtlCol="0">
            <a:spAutoFit/>
          </a:bodyPr>
          <a:lstStyle/>
          <a:p>
            <a:pPr>
              <a:buFont typeface="Arial" pitchFamily="34" charset="0"/>
              <a:buChar char="•"/>
            </a:pPr>
            <a:r>
              <a:rPr lang="en-US" sz="2000" dirty="0" smtClean="0">
                <a:latin typeface="Arial" pitchFamily="34" charset="0"/>
                <a:cs typeface="Arial" pitchFamily="34" charset="0"/>
              </a:rPr>
              <a:t>  32ns ‘frame’ begins with SYNC </a:t>
            </a:r>
          </a:p>
          <a:p>
            <a:pPr>
              <a:buFont typeface="Arial" pitchFamily="34" charset="0"/>
              <a:buChar char="•"/>
            </a:pPr>
            <a:r>
              <a:rPr lang="en-US" sz="2000" dirty="0" smtClean="0">
                <a:latin typeface="Arial" pitchFamily="34" charset="0"/>
                <a:cs typeface="Arial" pitchFamily="34" charset="0"/>
              </a:rPr>
              <a:t>  Each channel sum value is a selectable 5-bits of 20-bit sum</a:t>
            </a:r>
          </a:p>
          <a:p>
            <a:pPr>
              <a:buFont typeface="Arial" pitchFamily="34" charset="0"/>
              <a:buChar char="•"/>
            </a:pPr>
            <a:r>
              <a:rPr lang="en-US" sz="2000" dirty="0" smtClean="0">
                <a:latin typeface="Arial" pitchFamily="34" charset="0"/>
                <a:cs typeface="Arial" pitchFamily="34" charset="0"/>
              </a:rPr>
              <a:t>  Common threshold register for all channels</a:t>
            </a:r>
          </a:p>
          <a:p>
            <a:pPr>
              <a:buFont typeface="Arial" pitchFamily="34" charset="0"/>
              <a:buChar char="•"/>
            </a:pPr>
            <a:r>
              <a:rPr lang="en-US" sz="2000" dirty="0" smtClean="0">
                <a:latin typeface="Arial" pitchFamily="34" charset="0"/>
                <a:cs typeface="Arial" pitchFamily="34" charset="0"/>
              </a:rPr>
              <a:t>  Common registers for Number of Samples Before and After Threshold</a:t>
            </a:r>
          </a:p>
          <a:p>
            <a:pPr lvl="1">
              <a:buFont typeface="Courier New" pitchFamily="49" charset="0"/>
              <a:buChar char="o"/>
            </a:pPr>
            <a:r>
              <a:rPr lang="en-US" sz="2000" dirty="0" smtClean="0">
                <a:latin typeface="Arial" pitchFamily="34" charset="0"/>
                <a:cs typeface="Arial" pitchFamily="34" charset="0"/>
              </a:rPr>
              <a:t>  NSA</a:t>
            </a:r>
          </a:p>
          <a:p>
            <a:pPr lvl="1">
              <a:buFont typeface="Courier New" pitchFamily="49" charset="0"/>
              <a:buChar char="o"/>
            </a:pPr>
            <a:r>
              <a:rPr lang="en-US" sz="2000" dirty="0" smtClean="0">
                <a:latin typeface="Arial" pitchFamily="34" charset="0"/>
                <a:cs typeface="Arial" pitchFamily="34" charset="0"/>
              </a:rPr>
              <a:t>  NSB</a:t>
            </a:r>
          </a:p>
          <a:p>
            <a:pPr>
              <a:buFont typeface="Arial" pitchFamily="34" charset="0"/>
              <a:buChar char="•"/>
            </a:pPr>
            <a:r>
              <a:rPr lang="en-US" sz="2000" dirty="0" smtClean="0">
                <a:latin typeface="Arial" pitchFamily="34" charset="0"/>
                <a:cs typeface="Arial" pitchFamily="34" charset="0"/>
              </a:rPr>
              <a:t>  If channel does not pass threshold transfer zero sum and clock bits</a:t>
            </a:r>
          </a:p>
          <a:p>
            <a:pPr>
              <a:buFont typeface="Arial" pitchFamily="34" charset="0"/>
              <a:buChar char="•"/>
            </a:pPr>
            <a:r>
              <a:rPr lang="en-US" sz="2000" dirty="0" smtClean="0">
                <a:latin typeface="Arial" pitchFamily="34" charset="0"/>
                <a:cs typeface="Arial" pitchFamily="34" charset="0"/>
              </a:rPr>
              <a:t>  Retain existing FADC250 features for channel readout</a:t>
            </a:r>
          </a:p>
          <a:p>
            <a:pPr lvl="1"/>
            <a:r>
              <a:rPr lang="en-US" sz="2000" dirty="0" smtClean="0">
                <a:latin typeface="Arial" pitchFamily="34" charset="0"/>
                <a:cs typeface="Arial" pitchFamily="34" charset="0"/>
              </a:rPr>
              <a:t>-- Counters (scalers) for every channel</a:t>
            </a:r>
          </a:p>
          <a:p>
            <a:pPr lvl="1"/>
            <a:r>
              <a:rPr lang="en-US" sz="2000" dirty="0" smtClean="0">
                <a:latin typeface="Arial" pitchFamily="34" charset="0"/>
                <a:cs typeface="Arial" pitchFamily="34" charset="0"/>
              </a:rPr>
              <a:t>-- EPICs or CODA readout for scalers</a:t>
            </a:r>
          </a:p>
          <a:p>
            <a:pPr>
              <a:buFont typeface="Arial" pitchFamily="34" charset="0"/>
              <a:buChar char="•"/>
            </a:pPr>
            <a:r>
              <a:rPr lang="en-US" sz="2000" dirty="0" smtClean="0">
                <a:latin typeface="Arial" pitchFamily="34" charset="0"/>
                <a:cs typeface="Arial" pitchFamily="34" charset="0"/>
              </a:rPr>
              <a:t>  Definitions of ‘framing’ technique for synchronous transfer of individual sum</a:t>
            </a:r>
          </a:p>
          <a:p>
            <a:r>
              <a:rPr lang="en-US" sz="2000" dirty="0" smtClean="0">
                <a:latin typeface="Arial" pitchFamily="34" charset="0"/>
                <a:cs typeface="Arial" pitchFamily="34" charset="0"/>
              </a:rPr>
              <a:t>    for every channel</a:t>
            </a:r>
          </a:p>
          <a:p>
            <a:pPr>
              <a:buFont typeface="Arial" pitchFamily="34" charset="0"/>
              <a:buChar char="•"/>
            </a:pPr>
            <a:r>
              <a:rPr lang="en-US" sz="2000" dirty="0" smtClean="0">
                <a:latin typeface="Arial" pitchFamily="34" charset="0"/>
                <a:cs typeface="Arial" pitchFamily="34" charset="0"/>
              </a:rPr>
              <a:t>  Methods for cluster finding algorithm defined for Crate Trigger Processor</a:t>
            </a:r>
          </a:p>
          <a:p>
            <a:pPr>
              <a:buFont typeface="Arial" pitchFamily="34" charset="0"/>
              <a:buChar char="•"/>
            </a:pPr>
            <a:r>
              <a:rPr lang="en-US" sz="2000" dirty="0" smtClean="0">
                <a:latin typeface="Arial" pitchFamily="34" charset="0"/>
                <a:cs typeface="Arial" pitchFamily="34" charset="0"/>
              </a:rPr>
              <a:t>  Multi-crate cluster collection and final trigger </a:t>
            </a:r>
            <a:r>
              <a:rPr lang="en-US" sz="2000" dirty="0" smtClean="0">
                <a:latin typeface="Arial" pitchFamily="34" charset="0"/>
                <a:cs typeface="Arial" pitchFamily="34" charset="0"/>
                <a:sym typeface="Wingdings" pitchFamily="2" charset="2"/>
              </a:rPr>
              <a:t> Sub-System Processor</a:t>
            </a:r>
            <a:endParaRPr lang="en-US" sz="2000" dirty="0" smtClean="0">
              <a:latin typeface="Arial" pitchFamily="34" charset="0"/>
              <a:cs typeface="Arial" pitchFamily="34" charset="0"/>
            </a:endParaRPr>
          </a:p>
          <a:p>
            <a:pPr>
              <a:buFont typeface="Arial" pitchFamily="34" charset="0"/>
              <a:buChar char="•"/>
            </a:pPr>
            <a:endParaRPr lang="en-US" sz="2000" dirty="0" smtClean="0">
              <a:latin typeface="Arial" pitchFamily="34" charset="0"/>
              <a:cs typeface="Arial" pitchFamily="34" charset="0"/>
            </a:endParaRPr>
          </a:p>
        </p:txBody>
      </p:sp>
      <p:sp>
        <p:nvSpPr>
          <p:cNvPr id="5" name="Rectangle 4"/>
          <p:cNvSpPr/>
          <p:nvPr/>
        </p:nvSpPr>
        <p:spPr>
          <a:xfrm rot="2168331">
            <a:off x="6579560" y="1181358"/>
            <a:ext cx="2646623"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solidFill>
                  <a:srgbClr val="0070C0"/>
                </a:solidFill>
              </a:rPr>
              <a:t>HPS Test Run</a:t>
            </a:r>
            <a:endParaRPr lang="en-US" sz="3200" b="1" cap="none" spc="0" dirty="0">
              <a:ln w="10541" cmpd="sng">
                <a:solidFill>
                  <a:schemeClr val="accent1">
                    <a:shade val="88000"/>
                    <a:satMod val="110000"/>
                  </a:schemeClr>
                </a:solidFill>
                <a:prstDash val="solid"/>
              </a:ln>
              <a:solidFill>
                <a:srgbClr val="0070C0"/>
              </a:solidFill>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8" name="Title 1"/>
          <p:cNvSpPr>
            <a:spLocks noGrp="1"/>
          </p:cNvSpPr>
          <p:nvPr>
            <p:ph type="title"/>
          </p:nvPr>
        </p:nvSpPr>
        <p:spPr>
          <a:xfrm>
            <a:off x="438150" y="76200"/>
            <a:ext cx="8362950" cy="762000"/>
          </a:xfrm>
        </p:spPr>
        <p:txBody>
          <a:bodyPr/>
          <a:lstStyle/>
          <a:p>
            <a:r>
              <a:rPr lang="en-US" sz="1800" dirty="0" smtClean="0"/>
              <a:t>Framing the Trigger Data from the FADC250 </a:t>
            </a:r>
            <a:br>
              <a:rPr lang="en-US" sz="1800" dirty="0" smtClean="0"/>
            </a:br>
            <a:r>
              <a:rPr lang="en-US" sz="1800" dirty="0" smtClean="0"/>
              <a:t>  </a:t>
            </a:r>
          </a:p>
        </p:txBody>
      </p:sp>
      <p:sp>
        <p:nvSpPr>
          <p:cNvPr id="90" name="TextBox 89"/>
          <p:cNvSpPr txBox="1"/>
          <p:nvPr/>
        </p:nvSpPr>
        <p:spPr>
          <a:xfrm>
            <a:off x="8763000" y="6096000"/>
            <a:ext cx="261610" cy="276999"/>
          </a:xfrm>
          <a:prstGeom prst="rect">
            <a:avLst/>
          </a:prstGeom>
          <a:noFill/>
        </p:spPr>
        <p:txBody>
          <a:bodyPr wrap="none" rtlCol="0">
            <a:spAutoFit/>
          </a:bodyPr>
          <a:lstStyle/>
          <a:p>
            <a:r>
              <a:rPr lang="en-US" sz="1200" b="1" dirty="0" smtClean="0"/>
              <a:t>6</a:t>
            </a:r>
            <a:endParaRPr lang="en-US" sz="1200" b="1" dirty="0"/>
          </a:p>
        </p:txBody>
      </p:sp>
      <p:pic>
        <p:nvPicPr>
          <p:cNvPr id="5" name="Picture 4" descr="HPS_Input_Example.tiff"/>
          <p:cNvPicPr>
            <a:picLocks noChangeAspect="1"/>
          </p:cNvPicPr>
          <p:nvPr/>
        </p:nvPicPr>
        <p:blipFill>
          <a:blip r:embed="rId2" cstate="print"/>
          <a:stretch>
            <a:fillRect/>
          </a:stretch>
        </p:blipFill>
        <p:spPr>
          <a:xfrm>
            <a:off x="0" y="838200"/>
            <a:ext cx="6384631" cy="4837176"/>
          </a:xfrm>
          <a:prstGeom prst="rect">
            <a:avLst/>
          </a:prstGeom>
        </p:spPr>
      </p:pic>
      <p:sp>
        <p:nvSpPr>
          <p:cNvPr id="7" name="TextBox 6"/>
          <p:cNvSpPr txBox="1"/>
          <p:nvPr/>
        </p:nvSpPr>
        <p:spPr>
          <a:xfrm>
            <a:off x="6553200" y="1143000"/>
            <a:ext cx="2460930" cy="3754874"/>
          </a:xfrm>
          <a:prstGeom prst="rect">
            <a:avLst/>
          </a:prstGeom>
          <a:noFill/>
        </p:spPr>
        <p:txBody>
          <a:bodyPr wrap="none" rtlCol="0">
            <a:spAutoFit/>
          </a:bodyPr>
          <a:lstStyle/>
          <a:p>
            <a:r>
              <a:rPr lang="en-US" sz="1400" b="1" i="1" dirty="0" smtClean="0"/>
              <a:t>5 bit value extracted from </a:t>
            </a:r>
          </a:p>
          <a:p>
            <a:r>
              <a:rPr lang="en-US" sz="1400" b="1" i="1" dirty="0" smtClean="0"/>
              <a:t>Channel energy sums</a:t>
            </a:r>
          </a:p>
          <a:p>
            <a:endParaRPr lang="en-US" sz="1400" dirty="0" smtClean="0"/>
          </a:p>
          <a:p>
            <a:r>
              <a:rPr lang="en-US" sz="1400" dirty="0" smtClean="0"/>
              <a:t>3 timing bits used to encode</a:t>
            </a:r>
          </a:p>
          <a:p>
            <a:r>
              <a:rPr lang="en-US" sz="1400" dirty="0" smtClean="0"/>
              <a:t>4ns clock for TOT sample time</a:t>
            </a:r>
          </a:p>
          <a:p>
            <a:endParaRPr lang="en-US" sz="1400" dirty="0" smtClean="0"/>
          </a:p>
          <a:p>
            <a:r>
              <a:rPr lang="en-US" sz="1400" dirty="0" smtClean="0"/>
              <a:t>16 Bytes every 32ns</a:t>
            </a:r>
          </a:p>
          <a:p>
            <a:r>
              <a:rPr lang="en-US" sz="1400" dirty="0" smtClean="0"/>
              <a:t>(5ADC + 3 timing bits)</a:t>
            </a:r>
          </a:p>
          <a:p>
            <a:r>
              <a:rPr lang="en-US" sz="1400" dirty="0" smtClean="0"/>
              <a:t>1 Byte per channel</a:t>
            </a:r>
          </a:p>
          <a:p>
            <a:endParaRPr lang="en-US" sz="1400" dirty="0" smtClean="0"/>
          </a:p>
          <a:p>
            <a:r>
              <a:rPr lang="en-US" sz="1400" dirty="0" smtClean="0"/>
              <a:t>HPS trigger process runs @4ns</a:t>
            </a:r>
          </a:p>
          <a:p>
            <a:r>
              <a:rPr lang="en-US" sz="1400" dirty="0" smtClean="0"/>
              <a:t>‘Integrate’ over 4 frames </a:t>
            </a:r>
          </a:p>
          <a:p>
            <a:r>
              <a:rPr lang="en-US" sz="1400" dirty="0" smtClean="0"/>
              <a:t>Report every 128ns</a:t>
            </a:r>
          </a:p>
          <a:p>
            <a:endParaRPr lang="en-US" sz="1400" dirty="0" smtClean="0"/>
          </a:p>
          <a:p>
            <a:r>
              <a:rPr lang="en-US" sz="1400" dirty="0" smtClean="0"/>
              <a:t>FADC250 retains functions for</a:t>
            </a:r>
          </a:p>
          <a:p>
            <a:r>
              <a:rPr lang="en-US" sz="1400" dirty="0" smtClean="0"/>
              <a:t>VME data readout of signals</a:t>
            </a:r>
          </a:p>
          <a:p>
            <a:r>
              <a:rPr lang="en-US" sz="1400" dirty="0" smtClean="0"/>
              <a:t>when system trigger is received</a:t>
            </a:r>
            <a:endParaRPr lang="en-US" sz="1400" dirty="0"/>
          </a:p>
        </p:txBody>
      </p:sp>
      <p:sp>
        <p:nvSpPr>
          <p:cNvPr id="3" name="TextBox 2"/>
          <p:cNvSpPr txBox="1"/>
          <p:nvPr/>
        </p:nvSpPr>
        <p:spPr>
          <a:xfrm>
            <a:off x="25831" y="4800600"/>
            <a:ext cx="3349508" cy="1384995"/>
          </a:xfrm>
          <a:prstGeom prst="rect">
            <a:avLst/>
          </a:prstGeom>
          <a:noFill/>
          <a:ln w="25400">
            <a:solidFill>
              <a:srgbClr val="FFC000"/>
            </a:solidFill>
          </a:ln>
          <a:effectLst>
            <a:glow rad="63500">
              <a:schemeClr val="accent1">
                <a:satMod val="175000"/>
                <a:alpha val="40000"/>
              </a:schemeClr>
            </a:glow>
            <a:innerShdw blurRad="63500" dist="50800" dir="18900000">
              <a:prstClr val="black">
                <a:alpha val="50000"/>
              </a:prstClr>
            </a:innerShdw>
          </a:effectLst>
        </p:spPr>
        <p:txBody>
          <a:bodyPr wrap="square" rtlCol="0">
            <a:spAutoFit/>
          </a:bodyPr>
          <a:lstStyle/>
          <a:p>
            <a:r>
              <a:rPr lang="en-US" sz="1400" dirty="0" smtClean="0"/>
              <a:t>For HPS a 13 bit value will be </a:t>
            </a:r>
          </a:p>
          <a:p>
            <a:r>
              <a:rPr lang="en-US" sz="1400" dirty="0" smtClean="0"/>
              <a:t>extracted for the channel energy </a:t>
            </a:r>
          </a:p>
          <a:p>
            <a:r>
              <a:rPr lang="en-US" sz="1400" dirty="0"/>
              <a:t>s</a:t>
            </a:r>
            <a:r>
              <a:rPr lang="en-US" sz="1400" dirty="0" smtClean="0"/>
              <a:t>ums.  3 bits will be used </a:t>
            </a:r>
            <a:r>
              <a:rPr lang="en-US" sz="1400" dirty="0"/>
              <a:t>f</a:t>
            </a:r>
            <a:r>
              <a:rPr lang="en-US" sz="1400" dirty="0" smtClean="0"/>
              <a:t>or timing</a:t>
            </a:r>
          </a:p>
          <a:p>
            <a:r>
              <a:rPr lang="en-US" sz="1400" dirty="0" smtClean="0"/>
              <a:t>encoding to resolve 4ns TOT.</a:t>
            </a:r>
          </a:p>
          <a:p>
            <a:r>
              <a:rPr lang="en-US" sz="1400" dirty="0" smtClean="0"/>
              <a:t>Requires 32bytes in 32ns so serial transfer speed must double to 5Gbps per lane</a:t>
            </a:r>
            <a:endParaRPr lang="en-US" sz="1400" dirty="0"/>
          </a:p>
        </p:txBody>
      </p:sp>
      <p:sp>
        <p:nvSpPr>
          <p:cNvPr id="8" name="Rectangle 7"/>
          <p:cNvSpPr/>
          <p:nvPr/>
        </p:nvSpPr>
        <p:spPr>
          <a:xfrm rot="1115980">
            <a:off x="7063805" y="973813"/>
            <a:ext cx="2564440" cy="276999"/>
          </a:xfrm>
          <a:prstGeom prst="rect">
            <a:avLst/>
          </a:prstGeom>
          <a:noFill/>
        </p:spPr>
        <p:txBody>
          <a:bodyPr wrap="square" lIns="91440" tIns="45720" rIns="91440" bIns="45720">
            <a:spAutoFit/>
          </a:bodyPr>
          <a:lstStyle/>
          <a:p>
            <a:pPr algn="ctr"/>
            <a:r>
              <a:rPr lang="en-US" sz="1200" b="1" dirty="0" smtClean="0">
                <a:ln w="10541" cmpd="sng">
                  <a:solidFill>
                    <a:schemeClr val="accent1">
                      <a:shade val="88000"/>
                      <a:satMod val="110000"/>
                    </a:schemeClr>
                  </a:solidFill>
                  <a:prstDash val="solid"/>
                </a:ln>
                <a:solidFill>
                  <a:srgbClr val="0070C0"/>
                </a:solidFill>
              </a:rPr>
              <a:t>HPS Test Run</a:t>
            </a:r>
            <a:endParaRPr lang="en-US" sz="1200" b="1" cap="none" spc="0" dirty="0">
              <a:ln w="10541" cmpd="sng">
                <a:solidFill>
                  <a:schemeClr val="accent1">
                    <a:shade val="88000"/>
                    <a:satMod val="110000"/>
                  </a:schemeClr>
                </a:solidFill>
                <a:prstDash val="solid"/>
              </a:ln>
              <a:solidFill>
                <a:srgbClr val="0070C0"/>
              </a:solidFill>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2514600" y="1878568"/>
            <a:ext cx="15240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eaLnBrk="0" hangingPunct="0">
              <a:defRPr/>
            </a:pPr>
            <a:r>
              <a:rPr lang="en-US" sz="1200" b="1" dirty="0" smtClean="0">
                <a:solidFill>
                  <a:schemeClr val="tx1"/>
                </a:solidFill>
              </a:rPr>
              <a:t>Xilinx FPGA  Channel Sum</a:t>
            </a:r>
            <a:endParaRPr lang="en-US" sz="1200" b="1" dirty="0">
              <a:solidFill>
                <a:schemeClr val="tx1"/>
              </a:solidFill>
            </a:endParaRPr>
          </a:p>
          <a:p>
            <a:pPr algn="ctr" eaLnBrk="0" hangingPunct="0">
              <a:defRPr/>
            </a:pPr>
            <a:r>
              <a:rPr lang="en-US" sz="1200" b="1" dirty="0" smtClean="0">
                <a:solidFill>
                  <a:schemeClr val="tx1"/>
                </a:solidFill>
              </a:rPr>
              <a:t>Processing</a:t>
            </a:r>
            <a:endParaRPr lang="en-US" sz="1200" b="1" dirty="0">
              <a:solidFill>
                <a:schemeClr val="tx1"/>
              </a:solidFill>
            </a:endParaRPr>
          </a:p>
        </p:txBody>
      </p:sp>
      <p:cxnSp>
        <p:nvCxnSpPr>
          <p:cNvPr id="66" name="Straight Arrow Connector 65"/>
          <p:cNvCxnSpPr/>
          <p:nvPr/>
        </p:nvCxnSpPr>
        <p:spPr>
          <a:xfrm>
            <a:off x="7162800" y="2133600"/>
            <a:ext cx="533400"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529" name="TextBox 66"/>
          <p:cNvSpPr txBox="1">
            <a:spLocks noChangeArrowheads="1"/>
          </p:cNvSpPr>
          <p:nvPr/>
        </p:nvSpPr>
        <p:spPr bwMode="auto">
          <a:xfrm>
            <a:off x="7391400" y="1676400"/>
            <a:ext cx="1752600" cy="984885"/>
          </a:xfrm>
          <a:prstGeom prst="rect">
            <a:avLst/>
          </a:prstGeom>
          <a:noFill/>
          <a:ln w="9525">
            <a:noFill/>
            <a:miter lim="800000"/>
            <a:headEnd/>
            <a:tailEnd/>
          </a:ln>
        </p:spPr>
        <p:txBody>
          <a:bodyPr wrap="square" lIns="0" tIns="0" rIns="0" bIns="0">
            <a:spAutoFit/>
          </a:bodyPr>
          <a:lstStyle/>
          <a:p>
            <a:pPr algn="ctr" eaLnBrk="0" hangingPunct="0"/>
            <a:r>
              <a:rPr lang="en-US" sz="1600" b="1" dirty="0"/>
              <a:t>To </a:t>
            </a:r>
            <a:r>
              <a:rPr lang="en-US" sz="1600" b="1" dirty="0" smtClean="0"/>
              <a:t>Crate</a:t>
            </a:r>
          </a:p>
          <a:p>
            <a:pPr algn="ctr" eaLnBrk="0" hangingPunct="0"/>
            <a:r>
              <a:rPr lang="en-US" sz="1600" b="1" dirty="0" smtClean="0"/>
              <a:t>Trigger</a:t>
            </a:r>
          </a:p>
          <a:p>
            <a:pPr algn="ctr" eaLnBrk="0" hangingPunct="0"/>
            <a:r>
              <a:rPr lang="en-US" sz="1600" b="1" dirty="0" smtClean="0"/>
              <a:t>Processor</a:t>
            </a:r>
          </a:p>
          <a:p>
            <a:pPr algn="ctr" eaLnBrk="0" hangingPunct="0"/>
            <a:r>
              <a:rPr lang="en-US" sz="1600" b="1" dirty="0" smtClean="0"/>
              <a:t>(VXS Switch Card)</a:t>
            </a:r>
            <a:endParaRPr lang="en-US" sz="1600" b="1" dirty="0"/>
          </a:p>
        </p:txBody>
      </p:sp>
      <p:sp>
        <p:nvSpPr>
          <p:cNvPr id="21536" name="TextBox 19"/>
          <p:cNvSpPr txBox="1">
            <a:spLocks noChangeArrowheads="1"/>
          </p:cNvSpPr>
          <p:nvPr/>
        </p:nvSpPr>
        <p:spPr bwMode="auto">
          <a:xfrm>
            <a:off x="76200" y="2057400"/>
            <a:ext cx="1066800" cy="184666"/>
          </a:xfrm>
          <a:prstGeom prst="rect">
            <a:avLst/>
          </a:prstGeom>
          <a:noFill/>
          <a:ln w="9525">
            <a:noFill/>
            <a:miter lim="800000"/>
            <a:headEnd/>
            <a:tailEnd/>
          </a:ln>
        </p:spPr>
        <p:txBody>
          <a:bodyPr lIns="0" tIns="0" rIns="0" bIns="0">
            <a:spAutoFit/>
          </a:bodyPr>
          <a:lstStyle/>
          <a:p>
            <a:pPr algn="ctr" eaLnBrk="0" hangingPunct="0"/>
            <a:r>
              <a:rPr lang="en-US" sz="1200" b="1" dirty="0" smtClean="0"/>
              <a:t>APD Signals</a:t>
            </a:r>
            <a:endParaRPr lang="en-US" sz="1200" b="1" dirty="0"/>
          </a:p>
        </p:txBody>
      </p:sp>
      <p:sp>
        <p:nvSpPr>
          <p:cNvPr id="21538" name="Title 1"/>
          <p:cNvSpPr>
            <a:spLocks noGrp="1"/>
          </p:cNvSpPr>
          <p:nvPr>
            <p:ph type="title"/>
          </p:nvPr>
        </p:nvSpPr>
        <p:spPr>
          <a:xfrm>
            <a:off x="381000" y="152400"/>
            <a:ext cx="8362950" cy="762000"/>
          </a:xfrm>
        </p:spPr>
        <p:txBody>
          <a:bodyPr/>
          <a:lstStyle/>
          <a:p>
            <a:r>
              <a:rPr lang="en-US" sz="1800" dirty="0" smtClean="0"/>
              <a:t>Implementation for encoding data to CTP</a:t>
            </a:r>
            <a:br>
              <a:rPr lang="en-US" sz="1800" dirty="0" smtClean="0"/>
            </a:br>
            <a:r>
              <a:rPr lang="en-US" sz="1800" dirty="0" smtClean="0"/>
              <a:t>Hall B – HPS Test Run Implementation</a:t>
            </a:r>
            <a:br>
              <a:rPr lang="en-US" sz="1800" dirty="0" smtClean="0"/>
            </a:br>
            <a:endParaRPr lang="en-US" sz="1800" dirty="0" smtClean="0">
              <a:solidFill>
                <a:srgbClr val="FF0000"/>
              </a:solidFill>
            </a:endParaRPr>
          </a:p>
        </p:txBody>
      </p:sp>
      <p:grpSp>
        <p:nvGrpSpPr>
          <p:cNvPr id="2" name="Group 74"/>
          <p:cNvGrpSpPr/>
          <p:nvPr/>
        </p:nvGrpSpPr>
        <p:grpSpPr>
          <a:xfrm>
            <a:off x="139700" y="784225"/>
            <a:ext cx="1368785" cy="1044575"/>
            <a:chOff x="139700" y="784225"/>
            <a:chExt cx="1368785" cy="1044575"/>
          </a:xfrm>
        </p:grpSpPr>
        <p:pic>
          <p:nvPicPr>
            <p:cNvPr id="21505" name="Picture 2"/>
            <p:cNvPicPr>
              <a:picLocks noChangeAspect="1" noChangeArrowheads="1"/>
            </p:cNvPicPr>
            <p:nvPr/>
          </p:nvPicPr>
          <p:blipFill>
            <a:blip r:embed="rId3" cstate="print"/>
            <a:srcRect/>
            <a:stretch>
              <a:fillRect/>
            </a:stretch>
          </p:blipFill>
          <p:spPr bwMode="auto">
            <a:xfrm>
              <a:off x="774125" y="784225"/>
              <a:ext cx="200565" cy="274888"/>
            </a:xfrm>
            <a:prstGeom prst="rect">
              <a:avLst/>
            </a:prstGeom>
            <a:noFill/>
            <a:ln w="9525">
              <a:noFill/>
              <a:miter lim="800000"/>
              <a:headEnd/>
              <a:tailEnd/>
            </a:ln>
          </p:spPr>
        </p:pic>
        <p:sp>
          <p:nvSpPr>
            <p:cNvPr id="40" name="Pentagon 39"/>
            <p:cNvSpPr/>
            <p:nvPr/>
          </p:nvSpPr>
          <p:spPr>
            <a:xfrm flipH="1">
              <a:off x="646683" y="1299182"/>
              <a:ext cx="367702" cy="2345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sz="1400" b="1" dirty="0">
                <a:solidFill>
                  <a:schemeClr val="tx1"/>
                </a:solidFill>
              </a:endParaRPr>
            </a:p>
          </p:txBody>
        </p:sp>
        <p:cxnSp>
          <p:nvCxnSpPr>
            <p:cNvPr id="63" name="Straight Arrow Connector 62"/>
            <p:cNvCxnSpPr>
              <a:stCxn id="40" idx="1"/>
            </p:cNvCxnSpPr>
            <p:nvPr/>
          </p:nvCxnSpPr>
          <p:spPr>
            <a:xfrm>
              <a:off x="1014385" y="1416468"/>
              <a:ext cx="357215" cy="177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1535" name="Freeform 32"/>
            <p:cNvSpPr>
              <a:spLocks noChangeArrowheads="1"/>
            </p:cNvSpPr>
            <p:nvPr/>
          </p:nvSpPr>
          <p:spPr bwMode="auto">
            <a:xfrm>
              <a:off x="139700" y="1456785"/>
              <a:ext cx="460324" cy="372015"/>
            </a:xfrm>
            <a:custGeom>
              <a:avLst/>
              <a:gdLst>
                <a:gd name="T0" fmla="*/ 0 w 1192378"/>
                <a:gd name="T1" fmla="*/ 0 h 285240"/>
                <a:gd name="T2" fmla="*/ 115800 w 1192378"/>
                <a:gd name="T3" fmla="*/ 595190 h 285240"/>
                <a:gd name="T4" fmla="*/ 273532 w 1192378"/>
                <a:gd name="T5" fmla="*/ 296886 h 285240"/>
                <a:gd name="T6" fmla="*/ 496537 w 1192378"/>
                <a:gd name="T7" fmla="*/ 73704 h 285240"/>
                <a:gd name="T8" fmla="*/ 1048628 w 1192378"/>
                <a:gd name="T9" fmla="*/ 16533 h 285240"/>
                <a:gd name="T10" fmla="*/ 1048628 w 1192378"/>
                <a:gd name="T11" fmla="*/ 16533 h 285240"/>
                <a:gd name="T12" fmla="*/ 0 60000 65536"/>
                <a:gd name="T13" fmla="*/ 0 60000 65536"/>
                <a:gd name="T14" fmla="*/ 0 60000 65536"/>
                <a:gd name="T15" fmla="*/ 0 60000 65536"/>
                <a:gd name="T16" fmla="*/ 0 60000 65536"/>
                <a:gd name="T17" fmla="*/ 0 60000 65536"/>
                <a:gd name="T18" fmla="*/ 0 w 1192378"/>
                <a:gd name="T19" fmla="*/ 0 h 285240"/>
                <a:gd name="T20" fmla="*/ 1192378 w 1192378"/>
                <a:gd name="T21" fmla="*/ 285240 h 285240"/>
              </a:gdLst>
              <a:ahLst/>
              <a:cxnLst>
                <a:cxn ang="T12">
                  <a:pos x="T0" y="T1"/>
                </a:cxn>
                <a:cxn ang="T13">
                  <a:pos x="T2" y="T3"/>
                </a:cxn>
                <a:cxn ang="T14">
                  <a:pos x="T4" y="T5"/>
                </a:cxn>
                <a:cxn ang="T15">
                  <a:pos x="T6" y="T7"/>
                </a:cxn>
                <a:cxn ang="T16">
                  <a:pos x="T8" y="T9"/>
                </a:cxn>
                <a:cxn ang="T17">
                  <a:pos x="T10" y="T11"/>
                </a:cxn>
              </a:cxnLst>
              <a:rect l="T18" t="T19" r="T20" b="T21"/>
              <a:pathLst>
                <a:path w="1192378" h="285240">
                  <a:moveTo>
                    <a:pt x="0" y="0"/>
                  </a:moveTo>
                  <a:cubicBezTo>
                    <a:pt x="23774" y="128016"/>
                    <a:pt x="79836" y="241454"/>
                    <a:pt x="131674" y="263347"/>
                  </a:cubicBezTo>
                  <a:cubicBezTo>
                    <a:pt x="183512" y="285240"/>
                    <a:pt x="238874" y="169816"/>
                    <a:pt x="311029" y="131360"/>
                  </a:cubicBezTo>
                  <a:cubicBezTo>
                    <a:pt x="383184" y="92904"/>
                    <a:pt x="417713" y="53285"/>
                    <a:pt x="564604" y="32611"/>
                  </a:cubicBezTo>
                  <a:cubicBezTo>
                    <a:pt x="711495" y="11937"/>
                    <a:pt x="1087749" y="11531"/>
                    <a:pt x="1192378" y="7315"/>
                  </a:cubicBezTo>
                </a:path>
              </a:pathLst>
            </a:custGeom>
            <a:noFill/>
            <a:ln w="12700" algn="ctr">
              <a:solidFill>
                <a:schemeClr val="tx1"/>
              </a:solidFill>
              <a:round/>
              <a:headEnd/>
              <a:tailEnd/>
            </a:ln>
          </p:spPr>
          <p:txBody>
            <a:bodyPr/>
            <a:lstStyle/>
            <a:p>
              <a:pPr eaLnBrk="0" hangingPunct="0"/>
              <a:endParaRPr lang="en-US" dirty="0"/>
            </a:p>
          </p:txBody>
        </p:sp>
        <p:cxnSp>
          <p:nvCxnSpPr>
            <p:cNvPr id="44" name="Straight Arrow Connector 43"/>
            <p:cNvCxnSpPr/>
            <p:nvPr/>
          </p:nvCxnSpPr>
          <p:spPr>
            <a:xfrm>
              <a:off x="358588" y="1416424"/>
              <a:ext cx="288792" cy="371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57" name="Straight Arrow Connector 56"/>
            <p:cNvCxnSpPr>
              <a:endCxn id="40" idx="0"/>
            </p:cNvCxnSpPr>
            <p:nvPr/>
          </p:nvCxnSpPr>
          <p:spPr>
            <a:xfrm rot="16200000" flipH="1">
              <a:off x="740867" y="1164945"/>
              <a:ext cx="268474"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72" name="TextBox 71"/>
            <p:cNvSpPr txBox="1"/>
            <p:nvPr/>
          </p:nvSpPr>
          <p:spPr>
            <a:xfrm>
              <a:off x="1143000" y="1219200"/>
              <a:ext cx="365485" cy="153888"/>
            </a:xfrm>
            <a:prstGeom prst="rect">
              <a:avLst/>
            </a:prstGeom>
            <a:noFill/>
            <a:ln>
              <a:noFill/>
            </a:ln>
          </p:spPr>
          <p:txBody>
            <a:bodyPr wrap="none" lIns="0" tIns="0" rIns="0" bIns="0" rtlCol="0">
              <a:spAutoFit/>
            </a:bodyPr>
            <a:lstStyle/>
            <a:p>
              <a:r>
                <a:rPr lang="en-US" dirty="0" smtClean="0"/>
                <a:t>12 Bits</a:t>
              </a:r>
              <a:endParaRPr lang="en-US" dirty="0"/>
            </a:p>
          </p:txBody>
        </p:sp>
      </p:grpSp>
      <p:grpSp>
        <p:nvGrpSpPr>
          <p:cNvPr id="3" name="Group 76"/>
          <p:cNvGrpSpPr/>
          <p:nvPr/>
        </p:nvGrpSpPr>
        <p:grpSpPr>
          <a:xfrm>
            <a:off x="205353" y="2667000"/>
            <a:ext cx="1368785" cy="1044575"/>
            <a:chOff x="139700" y="784225"/>
            <a:chExt cx="1368785" cy="1044575"/>
          </a:xfrm>
        </p:grpSpPr>
        <p:pic>
          <p:nvPicPr>
            <p:cNvPr id="78" name="Picture 2"/>
            <p:cNvPicPr>
              <a:picLocks noChangeAspect="1" noChangeArrowheads="1"/>
            </p:cNvPicPr>
            <p:nvPr/>
          </p:nvPicPr>
          <p:blipFill>
            <a:blip r:embed="rId3" cstate="print"/>
            <a:srcRect/>
            <a:stretch>
              <a:fillRect/>
            </a:stretch>
          </p:blipFill>
          <p:spPr bwMode="auto">
            <a:xfrm>
              <a:off x="774125" y="784225"/>
              <a:ext cx="200565" cy="274888"/>
            </a:xfrm>
            <a:prstGeom prst="rect">
              <a:avLst/>
            </a:prstGeom>
            <a:noFill/>
            <a:ln w="9525">
              <a:noFill/>
              <a:miter lim="800000"/>
              <a:headEnd/>
              <a:tailEnd/>
            </a:ln>
          </p:spPr>
        </p:pic>
        <p:sp>
          <p:nvSpPr>
            <p:cNvPr id="79" name="Pentagon 78"/>
            <p:cNvSpPr/>
            <p:nvPr/>
          </p:nvSpPr>
          <p:spPr>
            <a:xfrm flipH="1">
              <a:off x="646683" y="1299182"/>
              <a:ext cx="367702" cy="2345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sz="1400" b="1" dirty="0">
                <a:solidFill>
                  <a:schemeClr val="tx1"/>
                </a:solidFill>
              </a:endParaRPr>
            </a:p>
          </p:txBody>
        </p:sp>
        <p:cxnSp>
          <p:nvCxnSpPr>
            <p:cNvPr id="80" name="Straight Arrow Connector 79"/>
            <p:cNvCxnSpPr>
              <a:stCxn id="79" idx="1"/>
            </p:cNvCxnSpPr>
            <p:nvPr/>
          </p:nvCxnSpPr>
          <p:spPr>
            <a:xfrm>
              <a:off x="1014385" y="1416468"/>
              <a:ext cx="357215" cy="177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81" name="Freeform 32"/>
            <p:cNvSpPr>
              <a:spLocks noChangeArrowheads="1"/>
            </p:cNvSpPr>
            <p:nvPr/>
          </p:nvSpPr>
          <p:spPr bwMode="auto">
            <a:xfrm>
              <a:off x="139700" y="1456785"/>
              <a:ext cx="460324" cy="372015"/>
            </a:xfrm>
            <a:custGeom>
              <a:avLst/>
              <a:gdLst>
                <a:gd name="T0" fmla="*/ 0 w 1192378"/>
                <a:gd name="T1" fmla="*/ 0 h 285240"/>
                <a:gd name="T2" fmla="*/ 115800 w 1192378"/>
                <a:gd name="T3" fmla="*/ 595190 h 285240"/>
                <a:gd name="T4" fmla="*/ 273532 w 1192378"/>
                <a:gd name="T5" fmla="*/ 296886 h 285240"/>
                <a:gd name="T6" fmla="*/ 496537 w 1192378"/>
                <a:gd name="T7" fmla="*/ 73704 h 285240"/>
                <a:gd name="T8" fmla="*/ 1048628 w 1192378"/>
                <a:gd name="T9" fmla="*/ 16533 h 285240"/>
                <a:gd name="T10" fmla="*/ 1048628 w 1192378"/>
                <a:gd name="T11" fmla="*/ 16533 h 285240"/>
                <a:gd name="T12" fmla="*/ 0 60000 65536"/>
                <a:gd name="T13" fmla="*/ 0 60000 65536"/>
                <a:gd name="T14" fmla="*/ 0 60000 65536"/>
                <a:gd name="T15" fmla="*/ 0 60000 65536"/>
                <a:gd name="T16" fmla="*/ 0 60000 65536"/>
                <a:gd name="T17" fmla="*/ 0 60000 65536"/>
                <a:gd name="T18" fmla="*/ 0 w 1192378"/>
                <a:gd name="T19" fmla="*/ 0 h 285240"/>
                <a:gd name="T20" fmla="*/ 1192378 w 1192378"/>
                <a:gd name="T21" fmla="*/ 285240 h 285240"/>
              </a:gdLst>
              <a:ahLst/>
              <a:cxnLst>
                <a:cxn ang="T12">
                  <a:pos x="T0" y="T1"/>
                </a:cxn>
                <a:cxn ang="T13">
                  <a:pos x="T2" y="T3"/>
                </a:cxn>
                <a:cxn ang="T14">
                  <a:pos x="T4" y="T5"/>
                </a:cxn>
                <a:cxn ang="T15">
                  <a:pos x="T6" y="T7"/>
                </a:cxn>
                <a:cxn ang="T16">
                  <a:pos x="T8" y="T9"/>
                </a:cxn>
                <a:cxn ang="T17">
                  <a:pos x="T10" y="T11"/>
                </a:cxn>
              </a:cxnLst>
              <a:rect l="T18" t="T19" r="T20" b="T21"/>
              <a:pathLst>
                <a:path w="1192378" h="285240">
                  <a:moveTo>
                    <a:pt x="0" y="0"/>
                  </a:moveTo>
                  <a:cubicBezTo>
                    <a:pt x="23774" y="128016"/>
                    <a:pt x="79836" y="241454"/>
                    <a:pt x="131674" y="263347"/>
                  </a:cubicBezTo>
                  <a:cubicBezTo>
                    <a:pt x="183512" y="285240"/>
                    <a:pt x="238874" y="169816"/>
                    <a:pt x="311029" y="131360"/>
                  </a:cubicBezTo>
                  <a:cubicBezTo>
                    <a:pt x="383184" y="92904"/>
                    <a:pt x="417713" y="53285"/>
                    <a:pt x="564604" y="32611"/>
                  </a:cubicBezTo>
                  <a:cubicBezTo>
                    <a:pt x="711495" y="11937"/>
                    <a:pt x="1087749" y="11531"/>
                    <a:pt x="1192378" y="7315"/>
                  </a:cubicBezTo>
                </a:path>
              </a:pathLst>
            </a:custGeom>
            <a:noFill/>
            <a:ln w="12700" algn="ctr">
              <a:solidFill>
                <a:schemeClr val="tx1"/>
              </a:solidFill>
              <a:round/>
              <a:headEnd/>
              <a:tailEnd/>
            </a:ln>
          </p:spPr>
          <p:txBody>
            <a:bodyPr/>
            <a:lstStyle/>
            <a:p>
              <a:pPr eaLnBrk="0" hangingPunct="0"/>
              <a:endParaRPr lang="en-US" dirty="0"/>
            </a:p>
          </p:txBody>
        </p:sp>
        <p:cxnSp>
          <p:nvCxnSpPr>
            <p:cNvPr id="83" name="Straight Arrow Connector 82"/>
            <p:cNvCxnSpPr/>
            <p:nvPr/>
          </p:nvCxnSpPr>
          <p:spPr>
            <a:xfrm>
              <a:off x="358588" y="1416424"/>
              <a:ext cx="288792" cy="371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84" name="Straight Arrow Connector 83"/>
            <p:cNvCxnSpPr>
              <a:endCxn id="79" idx="0"/>
            </p:cNvCxnSpPr>
            <p:nvPr/>
          </p:nvCxnSpPr>
          <p:spPr>
            <a:xfrm rot="16200000" flipH="1">
              <a:off x="740867" y="1164945"/>
              <a:ext cx="268474"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85" name="TextBox 84"/>
            <p:cNvSpPr txBox="1"/>
            <p:nvPr/>
          </p:nvSpPr>
          <p:spPr>
            <a:xfrm>
              <a:off x="1143000" y="1219200"/>
              <a:ext cx="365485" cy="153888"/>
            </a:xfrm>
            <a:prstGeom prst="rect">
              <a:avLst/>
            </a:prstGeom>
            <a:noFill/>
            <a:ln>
              <a:noFill/>
            </a:ln>
          </p:spPr>
          <p:txBody>
            <a:bodyPr wrap="none" lIns="0" tIns="0" rIns="0" bIns="0" rtlCol="0">
              <a:spAutoFit/>
            </a:bodyPr>
            <a:lstStyle/>
            <a:p>
              <a:r>
                <a:rPr lang="en-US" dirty="0" smtClean="0"/>
                <a:t>12 Bits</a:t>
              </a:r>
              <a:endParaRPr lang="en-US" dirty="0"/>
            </a:p>
          </p:txBody>
        </p:sp>
      </p:grpSp>
      <p:sp>
        <p:nvSpPr>
          <p:cNvPr id="86" name="Oval 85"/>
          <p:cNvSpPr/>
          <p:nvPr/>
        </p:nvSpPr>
        <p:spPr bwMode="auto">
          <a:xfrm>
            <a:off x="838200" y="19050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87" name="Oval 86"/>
          <p:cNvSpPr/>
          <p:nvPr/>
        </p:nvSpPr>
        <p:spPr bwMode="auto">
          <a:xfrm flipV="1">
            <a:off x="838200" y="23622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88" name="TextBox 87"/>
          <p:cNvSpPr txBox="1"/>
          <p:nvPr/>
        </p:nvSpPr>
        <p:spPr>
          <a:xfrm>
            <a:off x="152400" y="1219200"/>
            <a:ext cx="285335" cy="153888"/>
          </a:xfrm>
          <a:prstGeom prst="rect">
            <a:avLst/>
          </a:prstGeom>
          <a:noFill/>
          <a:ln>
            <a:noFill/>
          </a:ln>
        </p:spPr>
        <p:txBody>
          <a:bodyPr wrap="none" lIns="0" tIns="0" rIns="0" bIns="0" rtlCol="0">
            <a:spAutoFit/>
          </a:bodyPr>
          <a:lstStyle/>
          <a:p>
            <a:r>
              <a:rPr lang="en-US" dirty="0" smtClean="0"/>
              <a:t>CH-1</a:t>
            </a:r>
            <a:endParaRPr lang="en-US" dirty="0"/>
          </a:p>
        </p:txBody>
      </p:sp>
      <p:sp>
        <p:nvSpPr>
          <p:cNvPr id="89" name="TextBox 88"/>
          <p:cNvSpPr txBox="1"/>
          <p:nvPr/>
        </p:nvSpPr>
        <p:spPr>
          <a:xfrm>
            <a:off x="152400" y="3124200"/>
            <a:ext cx="349455" cy="153888"/>
          </a:xfrm>
          <a:prstGeom prst="rect">
            <a:avLst/>
          </a:prstGeom>
          <a:noFill/>
          <a:ln>
            <a:noFill/>
          </a:ln>
        </p:spPr>
        <p:txBody>
          <a:bodyPr wrap="none" lIns="0" tIns="0" rIns="0" bIns="0" rtlCol="0">
            <a:spAutoFit/>
          </a:bodyPr>
          <a:lstStyle/>
          <a:p>
            <a:r>
              <a:rPr lang="en-US" dirty="0" smtClean="0"/>
              <a:t>CH-16</a:t>
            </a:r>
            <a:endParaRPr lang="en-US" dirty="0"/>
          </a:p>
        </p:txBody>
      </p:sp>
      <p:cxnSp>
        <p:nvCxnSpPr>
          <p:cNvPr id="91" name="Straight Connector 90"/>
          <p:cNvCxnSpPr>
            <a:endCxn id="72" idx="2"/>
          </p:cNvCxnSpPr>
          <p:nvPr/>
        </p:nvCxnSpPr>
        <p:spPr bwMode="auto">
          <a:xfrm flipV="1">
            <a:off x="1143000" y="1373088"/>
            <a:ext cx="182743" cy="747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 name="Straight Connector 91"/>
          <p:cNvCxnSpPr/>
          <p:nvPr/>
        </p:nvCxnSpPr>
        <p:spPr bwMode="auto">
          <a:xfrm rot="5400000" flipH="1" flipV="1">
            <a:off x="1213904" y="3281896"/>
            <a:ext cx="74712" cy="641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7" name="Elbow Connector 96"/>
          <p:cNvCxnSpPr/>
          <p:nvPr/>
        </p:nvCxnSpPr>
        <p:spPr bwMode="auto">
          <a:xfrm>
            <a:off x="1363851" y="1424552"/>
            <a:ext cx="1162373" cy="737462"/>
          </a:xfrm>
          <a:prstGeom prst="bentConnector3">
            <a:avLst>
              <a:gd name="adj1" fmla="val 50000"/>
            </a:avLst>
          </a:prstGeom>
          <a:solidFill>
            <a:schemeClr val="accent1"/>
          </a:solidFill>
          <a:ln w="15875" cap="flat" cmpd="sng" algn="ctr">
            <a:solidFill>
              <a:schemeClr val="tx1"/>
            </a:solidFill>
            <a:prstDash val="solid"/>
            <a:round/>
            <a:headEnd type="none" w="med" len="med"/>
            <a:tailEnd type="arrow" w="med" len="med"/>
          </a:ln>
          <a:effectLst/>
        </p:spPr>
      </p:cxnSp>
      <p:cxnSp>
        <p:nvCxnSpPr>
          <p:cNvPr id="100" name="Elbow Connector 99"/>
          <p:cNvCxnSpPr/>
          <p:nvPr/>
        </p:nvCxnSpPr>
        <p:spPr bwMode="auto">
          <a:xfrm flipV="1">
            <a:off x="1468464" y="2535264"/>
            <a:ext cx="1070675" cy="773624"/>
          </a:xfrm>
          <a:prstGeom prst="bentConnector3">
            <a:avLst>
              <a:gd name="adj1" fmla="val 50000"/>
            </a:avLst>
          </a:prstGeom>
          <a:solidFill>
            <a:schemeClr val="accent1"/>
          </a:solidFill>
          <a:ln w="15875" cap="flat" cmpd="sng" algn="ctr">
            <a:solidFill>
              <a:schemeClr val="tx1"/>
            </a:solidFill>
            <a:prstDash val="solid"/>
            <a:round/>
            <a:headEnd type="none" w="med" len="med"/>
            <a:tailEnd type="arrow"/>
          </a:ln>
          <a:effectLst/>
        </p:spPr>
      </p:cxnSp>
      <p:sp>
        <p:nvSpPr>
          <p:cNvPr id="109" name="TextBox 108"/>
          <p:cNvSpPr txBox="1"/>
          <p:nvPr/>
        </p:nvSpPr>
        <p:spPr>
          <a:xfrm>
            <a:off x="4572000" y="1219200"/>
            <a:ext cx="2590799" cy="2031325"/>
          </a:xfrm>
          <a:prstGeom prst="rect">
            <a:avLst/>
          </a:prstGeom>
          <a:noFill/>
          <a:ln>
            <a:solidFill>
              <a:schemeClr val="tx1"/>
            </a:solidFill>
          </a:ln>
        </p:spPr>
        <p:txBody>
          <a:bodyPr wrap="square" rtlCol="0">
            <a:spAutoFit/>
          </a:bodyPr>
          <a:lstStyle/>
          <a:p>
            <a:r>
              <a:rPr lang="en-US" sz="1400" dirty="0" smtClean="0">
                <a:latin typeface="Arial" pitchFamily="34" charset="0"/>
                <a:cs typeface="Arial" pitchFamily="34" charset="0"/>
              </a:rPr>
              <a:t>VXS Gigabit serial fabric</a:t>
            </a:r>
          </a:p>
          <a:p>
            <a:r>
              <a:rPr lang="en-US" sz="1400" dirty="0" smtClean="0">
                <a:latin typeface="Arial" pitchFamily="34" charset="0"/>
                <a:cs typeface="Arial" pitchFamily="34" charset="0"/>
              </a:rPr>
              <a:t>Transfer rate of </a:t>
            </a:r>
            <a:r>
              <a:rPr lang="en-US" sz="1400" b="1" i="1" dirty="0" smtClean="0">
                <a:latin typeface="Arial" pitchFamily="34" charset="0"/>
                <a:cs typeface="Arial" pitchFamily="34" charset="0"/>
              </a:rPr>
              <a:t>4Gb/s</a:t>
            </a:r>
            <a:r>
              <a:rPr lang="en-US" sz="1400" dirty="0" smtClean="0">
                <a:latin typeface="Arial" pitchFamily="34" charset="0"/>
                <a:cs typeface="Arial" pitchFamily="34" charset="0"/>
              </a:rPr>
              <a:t> per board</a:t>
            </a:r>
          </a:p>
          <a:p>
            <a:r>
              <a:rPr lang="en-US" sz="1400" dirty="0" smtClean="0">
                <a:latin typeface="Arial" pitchFamily="34" charset="0"/>
                <a:cs typeface="Arial" pitchFamily="34" charset="0"/>
              </a:rPr>
              <a:t>(2 full duplex lanes @2.5Gb/s)</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Use 32ns ‘frame’ to Transfer 16-bytes </a:t>
            </a:r>
          </a:p>
          <a:p>
            <a:r>
              <a:rPr lang="en-US" sz="1400" dirty="0" smtClean="0">
                <a:latin typeface="Arial" pitchFamily="34" charset="0"/>
                <a:cs typeface="Arial" pitchFamily="34" charset="0"/>
              </a:rPr>
              <a:t>Each channel is 1 byte:</a:t>
            </a:r>
          </a:p>
          <a:p>
            <a:r>
              <a:rPr lang="en-US" sz="1400" dirty="0" smtClean="0">
                <a:latin typeface="Arial" pitchFamily="34" charset="0"/>
                <a:cs typeface="Arial" pitchFamily="34" charset="0"/>
              </a:rPr>
              <a:t>5 bit Sum + 3 bits for timing</a:t>
            </a:r>
            <a:endParaRPr lang="en-US" sz="1400" dirty="0">
              <a:latin typeface="Arial" pitchFamily="34" charset="0"/>
              <a:cs typeface="Arial" pitchFamily="34" charset="0"/>
            </a:endParaRPr>
          </a:p>
        </p:txBody>
      </p:sp>
      <p:cxnSp>
        <p:nvCxnSpPr>
          <p:cNvPr id="126" name="Straight Arrow Connector 125"/>
          <p:cNvCxnSpPr/>
          <p:nvPr/>
        </p:nvCxnSpPr>
        <p:spPr bwMode="auto">
          <a:xfrm flipV="1">
            <a:off x="4038600" y="2209800"/>
            <a:ext cx="533400" cy="646"/>
          </a:xfrm>
          <a:prstGeom prst="straightConnector1">
            <a:avLst/>
          </a:prstGeom>
          <a:solidFill>
            <a:schemeClr val="accent1"/>
          </a:solidFill>
          <a:ln w="19050" cap="flat" cmpd="dbl" algn="ctr">
            <a:solidFill>
              <a:schemeClr val="tx1"/>
            </a:solidFill>
            <a:prstDash val="dashDot"/>
            <a:round/>
            <a:headEnd type="none" w="med" len="med"/>
            <a:tailEnd type="stealth"/>
          </a:ln>
          <a:effectLst/>
        </p:spPr>
      </p:cxnSp>
      <p:cxnSp>
        <p:nvCxnSpPr>
          <p:cNvPr id="127" name="Straight Arrow Connector 126"/>
          <p:cNvCxnSpPr/>
          <p:nvPr/>
        </p:nvCxnSpPr>
        <p:spPr bwMode="auto">
          <a:xfrm flipV="1">
            <a:off x="4038600" y="2438400"/>
            <a:ext cx="533400" cy="646"/>
          </a:xfrm>
          <a:prstGeom prst="straightConnector1">
            <a:avLst/>
          </a:prstGeom>
          <a:solidFill>
            <a:schemeClr val="accent1"/>
          </a:solidFill>
          <a:ln w="19050" cap="flat" cmpd="dbl" algn="ctr">
            <a:solidFill>
              <a:schemeClr val="tx1"/>
            </a:solidFill>
            <a:prstDash val="dashDot"/>
            <a:round/>
            <a:headEnd type="none" w="med" len="med"/>
            <a:tailEnd type="stealth"/>
          </a:ln>
          <a:effectLst/>
        </p:spPr>
      </p:cxnSp>
      <p:cxnSp>
        <p:nvCxnSpPr>
          <p:cNvPr id="128" name="Straight Arrow Connector 127"/>
          <p:cNvCxnSpPr/>
          <p:nvPr/>
        </p:nvCxnSpPr>
        <p:spPr bwMode="auto">
          <a:xfrm rot="10800000">
            <a:off x="4038600" y="2133600"/>
            <a:ext cx="533400" cy="646"/>
          </a:xfrm>
          <a:prstGeom prst="straightConnector1">
            <a:avLst/>
          </a:prstGeom>
          <a:solidFill>
            <a:schemeClr val="accent1"/>
          </a:solidFill>
          <a:ln w="19050" cap="flat" cmpd="dbl" algn="ctr">
            <a:solidFill>
              <a:schemeClr val="tx1"/>
            </a:solidFill>
            <a:prstDash val="dashDot"/>
            <a:round/>
            <a:headEnd type="none" w="med" len="med"/>
            <a:tailEnd type="stealth"/>
          </a:ln>
          <a:effectLst/>
        </p:spPr>
      </p:cxnSp>
      <p:cxnSp>
        <p:nvCxnSpPr>
          <p:cNvPr id="131" name="Straight Arrow Connector 130"/>
          <p:cNvCxnSpPr/>
          <p:nvPr/>
        </p:nvCxnSpPr>
        <p:spPr bwMode="auto">
          <a:xfrm rot="10800000">
            <a:off x="4038600" y="2514600"/>
            <a:ext cx="533400" cy="646"/>
          </a:xfrm>
          <a:prstGeom prst="straightConnector1">
            <a:avLst/>
          </a:prstGeom>
          <a:solidFill>
            <a:schemeClr val="accent1"/>
          </a:solidFill>
          <a:ln w="19050" cap="flat" cmpd="dbl" algn="ctr">
            <a:solidFill>
              <a:schemeClr val="tx1"/>
            </a:solidFill>
            <a:prstDash val="dashDot"/>
            <a:round/>
            <a:headEnd type="none" w="med" len="med"/>
            <a:tailEnd type="stealth"/>
          </a:ln>
          <a:effectLst/>
        </p:spPr>
      </p:cxnSp>
      <p:sp>
        <p:nvSpPr>
          <p:cNvPr id="70" name="TextBox 69"/>
          <p:cNvSpPr txBox="1"/>
          <p:nvPr/>
        </p:nvSpPr>
        <p:spPr>
          <a:xfrm>
            <a:off x="142782" y="3810000"/>
            <a:ext cx="2071081" cy="646331"/>
          </a:xfrm>
          <a:prstGeom prst="rect">
            <a:avLst/>
          </a:prstGeom>
          <a:noFill/>
          <a:ln>
            <a:noFill/>
          </a:ln>
        </p:spPr>
        <p:txBody>
          <a:bodyPr wrap="none" lIns="0" tIns="0" rIns="0" bIns="0" rtlCol="0">
            <a:spAutoFit/>
          </a:bodyPr>
          <a:lstStyle/>
          <a:p>
            <a:pPr algn="ctr"/>
            <a:r>
              <a:rPr lang="en-US" sz="1400" dirty="0" smtClean="0">
                <a:latin typeface="Arial" pitchFamily="34" charset="0"/>
                <a:cs typeface="Arial" pitchFamily="34" charset="0"/>
              </a:rPr>
              <a:t>3 bit clock encoding</a:t>
            </a:r>
          </a:p>
          <a:p>
            <a:pPr algn="ctr"/>
            <a:r>
              <a:rPr lang="en-US" sz="1400" dirty="0" smtClean="0">
                <a:latin typeface="Arial" pitchFamily="34" charset="0"/>
                <a:cs typeface="Arial" pitchFamily="34" charset="0"/>
              </a:rPr>
              <a:t>Allows 4</a:t>
            </a:r>
            <a:r>
              <a:rPr lang="en-US" sz="1400" b="1" dirty="0" smtClean="0">
                <a:latin typeface="Arial" pitchFamily="34" charset="0"/>
                <a:cs typeface="Arial" pitchFamily="34" charset="0"/>
              </a:rPr>
              <a:t>ns</a:t>
            </a:r>
            <a:r>
              <a:rPr lang="en-US" sz="1400" dirty="0" smtClean="0">
                <a:latin typeface="Arial" pitchFamily="34" charset="0"/>
                <a:cs typeface="Arial" pitchFamily="34" charset="0"/>
              </a:rPr>
              <a:t> clock recovery</a:t>
            </a:r>
          </a:p>
          <a:p>
            <a:pPr algn="ctr"/>
            <a:r>
              <a:rPr lang="en-US" sz="1400" dirty="0" smtClean="0">
                <a:latin typeface="Arial" pitchFamily="34" charset="0"/>
                <a:cs typeface="Arial" pitchFamily="34" charset="0"/>
              </a:rPr>
              <a:t>in 32ns ‘frame’</a:t>
            </a:r>
            <a:endParaRPr lang="en-US" sz="1400" dirty="0">
              <a:latin typeface="Arial" pitchFamily="34" charset="0"/>
              <a:cs typeface="Arial" pitchFamily="34" charset="0"/>
            </a:endParaRPr>
          </a:p>
        </p:txBody>
      </p:sp>
      <p:sp>
        <p:nvSpPr>
          <p:cNvPr id="82" name="TextBox 81"/>
          <p:cNvSpPr txBox="1"/>
          <p:nvPr/>
        </p:nvSpPr>
        <p:spPr>
          <a:xfrm>
            <a:off x="5562600" y="3810000"/>
            <a:ext cx="1524000" cy="861774"/>
          </a:xfrm>
          <a:prstGeom prst="rect">
            <a:avLst/>
          </a:prstGeom>
          <a:noFill/>
          <a:ln>
            <a:noFill/>
          </a:ln>
        </p:spPr>
        <p:txBody>
          <a:bodyPr wrap="square" lIns="0" tIns="0" rIns="0" bIns="0" rtlCol="0">
            <a:spAutoFit/>
          </a:bodyPr>
          <a:lstStyle/>
          <a:p>
            <a:pPr algn="ctr"/>
            <a:r>
              <a:rPr lang="en-US" sz="1400" dirty="0" smtClean="0">
                <a:latin typeface="Arial" pitchFamily="34" charset="0"/>
                <a:cs typeface="Arial" pitchFamily="34" charset="0"/>
              </a:rPr>
              <a:t>16 Bytes in 32ns </a:t>
            </a:r>
          </a:p>
          <a:p>
            <a:pPr algn="ctr"/>
            <a:r>
              <a:rPr lang="en-US" sz="1400" dirty="0" smtClean="0">
                <a:latin typeface="Arial" pitchFamily="34" charset="0"/>
                <a:cs typeface="Arial" pitchFamily="34" charset="0"/>
              </a:rPr>
              <a:t>Meets the </a:t>
            </a:r>
            <a:r>
              <a:rPr lang="en-US" sz="1400" b="1" i="1" dirty="0" smtClean="0">
                <a:latin typeface="Arial" pitchFamily="34" charset="0"/>
                <a:cs typeface="Arial" pitchFamily="34" charset="0"/>
              </a:rPr>
              <a:t>4Gb/s</a:t>
            </a:r>
            <a:r>
              <a:rPr lang="en-US" sz="1400" dirty="0" smtClean="0">
                <a:latin typeface="Arial" pitchFamily="34" charset="0"/>
                <a:cs typeface="Arial" pitchFamily="34" charset="0"/>
              </a:rPr>
              <a:t> transfer bandwidth</a:t>
            </a:r>
          </a:p>
          <a:p>
            <a:pPr algn="ctr"/>
            <a:r>
              <a:rPr lang="en-US" sz="1400" dirty="0" smtClean="0">
                <a:latin typeface="Arial" pitchFamily="34" charset="0"/>
                <a:cs typeface="Arial" pitchFamily="34" charset="0"/>
              </a:rPr>
              <a:t>Per board</a:t>
            </a:r>
            <a:endParaRPr lang="en-US" sz="1400" dirty="0">
              <a:latin typeface="Arial" pitchFamily="34" charset="0"/>
              <a:cs typeface="Arial" pitchFamily="34" charset="0"/>
            </a:endParaRPr>
          </a:p>
        </p:txBody>
      </p:sp>
      <p:grpSp>
        <p:nvGrpSpPr>
          <p:cNvPr id="117" name="Group 116"/>
          <p:cNvGrpSpPr/>
          <p:nvPr/>
        </p:nvGrpSpPr>
        <p:grpSpPr>
          <a:xfrm>
            <a:off x="3124200" y="3809998"/>
            <a:ext cx="1905002" cy="968905"/>
            <a:chOff x="5334000" y="3657600"/>
            <a:chExt cx="1867392" cy="687288"/>
          </a:xfrm>
        </p:grpSpPr>
        <p:sp>
          <p:nvSpPr>
            <p:cNvPr id="60" name="TextBox 59"/>
            <p:cNvSpPr txBox="1"/>
            <p:nvPr/>
          </p:nvSpPr>
          <p:spPr>
            <a:xfrm>
              <a:off x="6019800" y="3657600"/>
              <a:ext cx="285335" cy="153888"/>
            </a:xfrm>
            <a:prstGeom prst="rect">
              <a:avLst/>
            </a:prstGeom>
            <a:noFill/>
            <a:ln>
              <a:noFill/>
            </a:ln>
          </p:spPr>
          <p:txBody>
            <a:bodyPr wrap="none" lIns="0" tIns="0" rIns="0" bIns="0" rtlCol="0">
              <a:spAutoFit/>
            </a:bodyPr>
            <a:lstStyle/>
            <a:p>
              <a:r>
                <a:rPr lang="en-US" dirty="0" smtClean="0"/>
                <a:t>CH-1</a:t>
              </a:r>
              <a:endParaRPr lang="en-US" dirty="0"/>
            </a:p>
          </p:txBody>
        </p:sp>
        <p:sp>
          <p:nvSpPr>
            <p:cNvPr id="61" name="Oval 60"/>
            <p:cNvSpPr/>
            <p:nvPr/>
          </p:nvSpPr>
          <p:spPr bwMode="auto">
            <a:xfrm flipV="1">
              <a:off x="5334000" y="38862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62" name="Oval 61"/>
            <p:cNvSpPr/>
            <p:nvPr/>
          </p:nvSpPr>
          <p:spPr bwMode="auto">
            <a:xfrm flipV="1">
              <a:off x="5334000" y="40386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69" name="TextBox 68"/>
            <p:cNvSpPr txBox="1"/>
            <p:nvPr/>
          </p:nvSpPr>
          <p:spPr>
            <a:xfrm>
              <a:off x="6019800" y="4191000"/>
              <a:ext cx="349455" cy="153888"/>
            </a:xfrm>
            <a:prstGeom prst="rect">
              <a:avLst/>
            </a:prstGeom>
            <a:noFill/>
            <a:ln>
              <a:noFill/>
            </a:ln>
          </p:spPr>
          <p:txBody>
            <a:bodyPr wrap="none" lIns="0" tIns="0" rIns="0" bIns="0" rtlCol="0">
              <a:spAutoFit/>
            </a:bodyPr>
            <a:lstStyle/>
            <a:p>
              <a:r>
                <a:rPr lang="en-US" dirty="0" smtClean="0"/>
                <a:t>CH-16</a:t>
              </a:r>
              <a:endParaRPr lang="en-US" dirty="0"/>
            </a:p>
          </p:txBody>
        </p:sp>
        <p:sp>
          <p:nvSpPr>
            <p:cNvPr id="71" name="Right Brace 70"/>
            <p:cNvSpPr/>
            <p:nvPr/>
          </p:nvSpPr>
          <p:spPr bwMode="auto">
            <a:xfrm>
              <a:off x="6400800" y="3657600"/>
              <a:ext cx="381000" cy="685800"/>
            </a:xfrm>
            <a:prstGeom prst="righ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73" name="TextBox 72"/>
            <p:cNvSpPr txBox="1"/>
            <p:nvPr/>
          </p:nvSpPr>
          <p:spPr>
            <a:xfrm>
              <a:off x="6816671" y="3906864"/>
              <a:ext cx="384721" cy="215444"/>
            </a:xfrm>
            <a:prstGeom prst="rect">
              <a:avLst/>
            </a:prstGeom>
            <a:noFill/>
            <a:ln>
              <a:noFill/>
            </a:ln>
          </p:spPr>
          <p:txBody>
            <a:bodyPr wrap="none" lIns="0" tIns="0" rIns="0" bIns="0" rtlCol="0">
              <a:spAutoFit/>
            </a:bodyPr>
            <a:lstStyle/>
            <a:p>
              <a:r>
                <a:rPr lang="en-US" sz="1400" dirty="0" smtClean="0"/>
                <a:t>32 ns</a:t>
              </a:r>
              <a:endParaRPr lang="en-US" sz="1400" dirty="0"/>
            </a:p>
          </p:txBody>
        </p:sp>
      </p:grpSp>
      <p:cxnSp>
        <p:nvCxnSpPr>
          <p:cNvPr id="120" name="Straight Connector 119"/>
          <p:cNvCxnSpPr>
            <a:stCxn id="70" idx="3"/>
          </p:cNvCxnSpPr>
          <p:nvPr/>
        </p:nvCxnSpPr>
        <p:spPr bwMode="auto">
          <a:xfrm>
            <a:off x="2213863" y="4133166"/>
            <a:ext cx="224537" cy="13403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4" name="TextBox 73"/>
          <p:cNvSpPr txBox="1"/>
          <p:nvPr/>
        </p:nvSpPr>
        <p:spPr>
          <a:xfrm>
            <a:off x="8763000" y="6096000"/>
            <a:ext cx="261610" cy="276999"/>
          </a:xfrm>
          <a:prstGeom prst="rect">
            <a:avLst/>
          </a:prstGeom>
          <a:noFill/>
        </p:spPr>
        <p:txBody>
          <a:bodyPr wrap="none" rtlCol="0">
            <a:spAutoFit/>
          </a:bodyPr>
          <a:lstStyle/>
          <a:p>
            <a:r>
              <a:rPr lang="en-US" sz="1200" b="1" dirty="0" smtClean="0"/>
              <a:t>7</a:t>
            </a:r>
            <a:endParaRPr lang="en-US" sz="1200" b="1" dirty="0"/>
          </a:p>
        </p:txBody>
      </p:sp>
      <p:graphicFrame>
        <p:nvGraphicFramePr>
          <p:cNvPr id="1027" name="Object 3"/>
          <p:cNvGraphicFramePr>
            <a:graphicFrameLocks noChangeAspect="1"/>
          </p:cNvGraphicFramePr>
          <p:nvPr/>
        </p:nvGraphicFramePr>
        <p:xfrm>
          <a:off x="2358325" y="4552627"/>
          <a:ext cx="1447800" cy="200025"/>
        </p:xfrm>
        <a:graphic>
          <a:graphicData uri="http://schemas.openxmlformats.org/presentationml/2006/ole">
            <mc:AlternateContent xmlns:mc="http://schemas.openxmlformats.org/markup-compatibility/2006">
              <mc:Choice xmlns:v="urn:schemas-microsoft-com:vml" Requires="v">
                <p:oleObj spid="_x0000_s1039" name="Worksheet" r:id="rId4" imgW="1447800" imgH="200198" progId="Excel.Sheet.12">
                  <p:embed/>
                </p:oleObj>
              </mc:Choice>
              <mc:Fallback>
                <p:oleObj name="Worksheet" r:id="rId4" imgW="1447800" imgH="200198" progId="Excel.Sheet.12">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8325" y="4552627"/>
                        <a:ext cx="14478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noChangeAspect="1"/>
          </p:cNvGraphicFramePr>
          <p:nvPr/>
        </p:nvGraphicFramePr>
        <p:xfrm>
          <a:off x="2362200" y="3769963"/>
          <a:ext cx="1447800" cy="200025"/>
        </p:xfrm>
        <a:graphic>
          <a:graphicData uri="http://schemas.openxmlformats.org/presentationml/2006/ole">
            <mc:AlternateContent xmlns:mc="http://schemas.openxmlformats.org/markup-compatibility/2006">
              <mc:Choice xmlns:v="urn:schemas-microsoft-com:vml" Requires="v">
                <p:oleObj spid="_x0000_s1040" name="Worksheet" r:id="rId6" imgW="1447800" imgH="200198" progId="Excel.Sheet.12">
                  <p:embed/>
                </p:oleObj>
              </mc:Choice>
              <mc:Fallback>
                <p:oleObj name="Worksheet" r:id="rId6" imgW="1447800" imgH="200198" progId="Excel.Sheet.12">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769963"/>
                        <a:ext cx="14478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 name="TextBox 48"/>
          <p:cNvSpPr txBox="1"/>
          <p:nvPr/>
        </p:nvSpPr>
        <p:spPr>
          <a:xfrm>
            <a:off x="1333100" y="5410200"/>
            <a:ext cx="6477799" cy="830997"/>
          </a:xfrm>
          <a:prstGeom prst="rect">
            <a:avLst/>
          </a:prstGeom>
          <a:noFill/>
          <a:ln w="19050">
            <a:solidFill>
              <a:srgbClr val="00B0F0"/>
            </a:solidFill>
          </a:ln>
        </p:spPr>
        <p:txBody>
          <a:bodyPr wrap="none" rtlCol="0">
            <a:spAutoFit/>
          </a:bodyPr>
          <a:lstStyle/>
          <a:p>
            <a:pPr>
              <a:buFont typeface="Arial" pitchFamily="34" charset="0"/>
              <a:buChar char="•"/>
            </a:pPr>
            <a:r>
              <a:rPr lang="en-US" sz="1600" dirty="0" smtClean="0"/>
              <a:t>  The TDC algorithm feature of the FADC250 was removed to allow for the</a:t>
            </a:r>
          </a:p>
          <a:p>
            <a:r>
              <a:rPr lang="en-US" sz="1600" dirty="0" smtClean="0"/>
              <a:t>   HPS firmware modifications</a:t>
            </a:r>
          </a:p>
          <a:p>
            <a:pPr>
              <a:buFont typeface="Arial" pitchFamily="34" charset="0"/>
              <a:buChar char="•"/>
            </a:pPr>
            <a:r>
              <a:rPr lang="en-US" sz="1600" dirty="0" smtClean="0"/>
              <a:t>  The TDC feature provided 6-bits of resolution with 62.5ps LSB</a:t>
            </a: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8" name="Title 1"/>
          <p:cNvSpPr>
            <a:spLocks noGrp="1"/>
          </p:cNvSpPr>
          <p:nvPr>
            <p:ph type="title"/>
          </p:nvPr>
        </p:nvSpPr>
        <p:spPr>
          <a:xfrm>
            <a:off x="438150" y="76200"/>
            <a:ext cx="8362950" cy="762000"/>
          </a:xfrm>
        </p:spPr>
        <p:txBody>
          <a:bodyPr/>
          <a:lstStyle/>
          <a:p>
            <a:r>
              <a:rPr lang="en-US" sz="1800" dirty="0" smtClean="0"/>
              <a:t>Performance Summary</a:t>
            </a:r>
            <a:br>
              <a:rPr lang="en-US" sz="1800" dirty="0" smtClean="0"/>
            </a:br>
            <a:r>
              <a:rPr lang="en-US" sz="1800" dirty="0" smtClean="0"/>
              <a:t>(</a:t>
            </a:r>
            <a:r>
              <a:rPr lang="en-US" sz="1800" dirty="0" smtClean="0">
                <a:solidFill>
                  <a:srgbClr val="00B050"/>
                </a:solidFill>
              </a:rPr>
              <a:t>Updated since September Collaboration Meeting</a:t>
            </a:r>
            <a:r>
              <a:rPr lang="en-US" sz="1800" dirty="0" smtClean="0"/>
              <a:t>) </a:t>
            </a:r>
            <a:br>
              <a:rPr lang="en-US" sz="1800" dirty="0" smtClean="0"/>
            </a:br>
            <a:r>
              <a:rPr lang="en-US" sz="1800" dirty="0" smtClean="0"/>
              <a:t>  </a:t>
            </a:r>
          </a:p>
        </p:txBody>
      </p:sp>
      <p:sp>
        <p:nvSpPr>
          <p:cNvPr id="90" name="TextBox 89"/>
          <p:cNvSpPr txBox="1"/>
          <p:nvPr/>
        </p:nvSpPr>
        <p:spPr>
          <a:xfrm>
            <a:off x="8763000" y="6096000"/>
            <a:ext cx="261610" cy="276999"/>
          </a:xfrm>
          <a:prstGeom prst="rect">
            <a:avLst/>
          </a:prstGeom>
          <a:noFill/>
        </p:spPr>
        <p:txBody>
          <a:bodyPr wrap="none" rtlCol="0">
            <a:spAutoFit/>
          </a:bodyPr>
          <a:lstStyle/>
          <a:p>
            <a:r>
              <a:rPr lang="en-US" sz="1200" b="1" dirty="0" smtClean="0"/>
              <a:t>8</a:t>
            </a:r>
            <a:endParaRPr lang="en-US" sz="1200" b="1" dirty="0"/>
          </a:p>
        </p:txBody>
      </p:sp>
      <p:sp>
        <p:nvSpPr>
          <p:cNvPr id="75" name="TextBox 74"/>
          <p:cNvSpPr txBox="1"/>
          <p:nvPr/>
        </p:nvSpPr>
        <p:spPr>
          <a:xfrm>
            <a:off x="762000" y="914400"/>
            <a:ext cx="8001000" cy="5262979"/>
          </a:xfrm>
          <a:prstGeom prst="rect">
            <a:avLst/>
          </a:prstGeom>
          <a:noFill/>
        </p:spPr>
        <p:txBody>
          <a:bodyPr wrap="square" rtlCol="0">
            <a:spAutoFit/>
          </a:bodyPr>
          <a:lstStyle/>
          <a:p>
            <a:pPr>
              <a:buFont typeface="Arial" pitchFamily="34" charset="0"/>
              <a:buChar char="•"/>
            </a:pPr>
            <a:r>
              <a:rPr lang="en-US" sz="2000" dirty="0" smtClean="0">
                <a:latin typeface="Arial" pitchFamily="34" charset="0"/>
                <a:cs typeface="Arial" pitchFamily="34" charset="0"/>
              </a:rPr>
              <a:t>  Successful implementation of full two crate FADC250 system for HPS spring 2011 test run!</a:t>
            </a:r>
          </a:p>
          <a:p>
            <a:pPr>
              <a:buFont typeface="Arial" pitchFamily="34" charset="0"/>
              <a:buChar char="•"/>
            </a:pPr>
            <a:endParaRPr lang="en-US" sz="20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  FADC250 boards were not final production versions, but this was</a:t>
            </a:r>
          </a:p>
          <a:p>
            <a:r>
              <a:rPr lang="en-US" sz="2000" dirty="0" smtClean="0">
                <a:latin typeface="Arial" pitchFamily="34" charset="0"/>
                <a:cs typeface="Arial" pitchFamily="34" charset="0"/>
              </a:rPr>
              <a:t>the first time that a two crate system was installed and operated</a:t>
            </a:r>
          </a:p>
          <a:p>
            <a:r>
              <a:rPr lang="en-US" sz="2000" dirty="0" smtClean="0">
                <a:latin typeface="Arial" pitchFamily="34" charset="0"/>
                <a:cs typeface="Arial" pitchFamily="34" charset="0"/>
              </a:rPr>
              <a:t>in a beam experiment.  Gigabit serial lanes @2.5Gb/s from all boards in two crates without any significant issues with VME 2eSST readout </a:t>
            </a:r>
          </a:p>
          <a:p>
            <a:endParaRPr lang="en-US" sz="2000" dirty="0" smtClean="0">
              <a:latin typeface="Arial" pitchFamily="34" charset="0"/>
              <a:cs typeface="Arial" pitchFamily="34" charset="0"/>
            </a:endParaRPr>
          </a:p>
          <a:p>
            <a:pPr>
              <a:buClr>
                <a:srgbClr val="00B050"/>
              </a:buClr>
              <a:buSzPct val="110000"/>
              <a:buFont typeface="Arial" pitchFamily="34" charset="0"/>
              <a:buChar char="•"/>
            </a:pPr>
            <a:r>
              <a:rPr lang="en-US" sz="2000" dirty="0" smtClean="0">
                <a:latin typeface="Arial" pitchFamily="34" charset="0"/>
                <a:cs typeface="Arial" pitchFamily="34" charset="0"/>
              </a:rPr>
              <a:t>  </a:t>
            </a:r>
            <a:r>
              <a:rPr lang="en-US" sz="2000" dirty="0" smtClean="0">
                <a:solidFill>
                  <a:srgbClr val="00B050"/>
                </a:solidFill>
                <a:latin typeface="Arial" pitchFamily="34" charset="0"/>
                <a:cs typeface="Arial" pitchFamily="34" charset="0"/>
              </a:rPr>
              <a:t>The requirements for the new CLAS12 Trigger Processor include</a:t>
            </a:r>
          </a:p>
          <a:p>
            <a:r>
              <a:rPr lang="en-US" sz="2000" dirty="0" smtClean="0">
                <a:solidFill>
                  <a:srgbClr val="00B050"/>
                </a:solidFill>
                <a:latin typeface="Arial" pitchFamily="34" charset="0"/>
                <a:cs typeface="Arial" pitchFamily="34" charset="0"/>
              </a:rPr>
              <a:t>5Gbps links from each of the FADC250 boards for much higher charge resolution from each channel.  The new information will be used for the Calorimeter cluster finding algorithm.</a:t>
            </a:r>
          </a:p>
          <a:p>
            <a:endParaRPr lang="en-US" sz="2000" dirty="0" smtClean="0">
              <a:solidFill>
                <a:srgbClr val="00B050"/>
              </a:solidFill>
              <a:latin typeface="Arial" pitchFamily="34" charset="0"/>
              <a:cs typeface="Arial" pitchFamily="34" charset="0"/>
            </a:endParaRPr>
          </a:p>
          <a:p>
            <a:pPr>
              <a:buClr>
                <a:srgbClr val="00B050"/>
              </a:buClr>
              <a:buSzPct val="110000"/>
              <a:buFont typeface="Arial" pitchFamily="34" charset="0"/>
              <a:buChar char="•"/>
            </a:pPr>
            <a:r>
              <a:rPr lang="en-US" sz="2000" dirty="0" smtClean="0">
                <a:solidFill>
                  <a:srgbClr val="00B050"/>
                </a:solidFill>
                <a:latin typeface="Arial" pitchFamily="34" charset="0"/>
                <a:cs typeface="Arial" pitchFamily="34" charset="0"/>
              </a:rPr>
              <a:t>  All issues identified during HPS Test Run have been documented and will be resolved.  Need significant test time to verify 5Gbps requirement.</a:t>
            </a:r>
          </a:p>
          <a:p>
            <a:pPr lvl="2"/>
            <a:r>
              <a:rPr lang="en-US" sz="1600"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2514600" y="1878568"/>
            <a:ext cx="15240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eaLnBrk="0" hangingPunct="0">
              <a:defRPr/>
            </a:pPr>
            <a:r>
              <a:rPr lang="en-US" sz="1200" b="1" dirty="0" smtClean="0">
                <a:solidFill>
                  <a:schemeClr val="tx1"/>
                </a:solidFill>
              </a:rPr>
              <a:t>Xilinx FPGA  Channel Sum</a:t>
            </a:r>
            <a:endParaRPr lang="en-US" sz="1200" b="1" dirty="0">
              <a:solidFill>
                <a:schemeClr val="tx1"/>
              </a:solidFill>
            </a:endParaRPr>
          </a:p>
          <a:p>
            <a:pPr algn="ctr" eaLnBrk="0" hangingPunct="0">
              <a:defRPr/>
            </a:pPr>
            <a:r>
              <a:rPr lang="en-US" sz="1200" b="1" dirty="0" smtClean="0">
                <a:solidFill>
                  <a:schemeClr val="tx1"/>
                </a:solidFill>
              </a:rPr>
              <a:t>Processing</a:t>
            </a:r>
            <a:endParaRPr lang="en-US" sz="1200" b="1" dirty="0">
              <a:solidFill>
                <a:schemeClr val="tx1"/>
              </a:solidFill>
            </a:endParaRPr>
          </a:p>
        </p:txBody>
      </p:sp>
      <p:cxnSp>
        <p:nvCxnSpPr>
          <p:cNvPr id="66" name="Straight Arrow Connector 65"/>
          <p:cNvCxnSpPr/>
          <p:nvPr/>
        </p:nvCxnSpPr>
        <p:spPr>
          <a:xfrm>
            <a:off x="7162800" y="2133600"/>
            <a:ext cx="533400"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529" name="TextBox 66"/>
          <p:cNvSpPr txBox="1">
            <a:spLocks noChangeArrowheads="1"/>
          </p:cNvSpPr>
          <p:nvPr/>
        </p:nvSpPr>
        <p:spPr bwMode="auto">
          <a:xfrm>
            <a:off x="7391400" y="1676400"/>
            <a:ext cx="1752600" cy="984885"/>
          </a:xfrm>
          <a:prstGeom prst="rect">
            <a:avLst/>
          </a:prstGeom>
          <a:noFill/>
          <a:ln w="9525">
            <a:noFill/>
            <a:miter lim="800000"/>
            <a:headEnd/>
            <a:tailEnd/>
          </a:ln>
        </p:spPr>
        <p:txBody>
          <a:bodyPr wrap="square" lIns="0" tIns="0" rIns="0" bIns="0">
            <a:spAutoFit/>
          </a:bodyPr>
          <a:lstStyle/>
          <a:p>
            <a:pPr algn="ctr" eaLnBrk="0" hangingPunct="0"/>
            <a:r>
              <a:rPr lang="en-US" sz="1600" b="1" dirty="0"/>
              <a:t>To </a:t>
            </a:r>
            <a:r>
              <a:rPr lang="en-US" sz="1600" b="1" u="sng" dirty="0" smtClean="0"/>
              <a:t>C</a:t>
            </a:r>
            <a:r>
              <a:rPr lang="en-US" sz="1600" b="1" dirty="0" smtClean="0"/>
              <a:t>rate</a:t>
            </a:r>
          </a:p>
          <a:p>
            <a:pPr algn="ctr" eaLnBrk="0" hangingPunct="0"/>
            <a:r>
              <a:rPr lang="en-US" sz="1600" b="1" u="sng" dirty="0" smtClean="0"/>
              <a:t>T</a:t>
            </a:r>
            <a:r>
              <a:rPr lang="en-US" sz="1600" b="1" dirty="0" smtClean="0"/>
              <a:t>rigger</a:t>
            </a:r>
          </a:p>
          <a:p>
            <a:pPr algn="ctr" eaLnBrk="0" hangingPunct="0"/>
            <a:r>
              <a:rPr lang="en-US" sz="1600" b="1" u="sng" dirty="0" smtClean="0"/>
              <a:t>P</a:t>
            </a:r>
            <a:r>
              <a:rPr lang="en-US" sz="1600" b="1" dirty="0" smtClean="0"/>
              <a:t>rocessor</a:t>
            </a:r>
          </a:p>
          <a:p>
            <a:pPr algn="ctr" eaLnBrk="0" hangingPunct="0"/>
            <a:r>
              <a:rPr lang="en-US" sz="1600" b="1" dirty="0" smtClean="0"/>
              <a:t>(VXS Switch Card)</a:t>
            </a:r>
            <a:endParaRPr lang="en-US" sz="1600" b="1" dirty="0"/>
          </a:p>
        </p:txBody>
      </p:sp>
      <p:sp>
        <p:nvSpPr>
          <p:cNvPr id="21536" name="TextBox 19"/>
          <p:cNvSpPr txBox="1">
            <a:spLocks noChangeArrowheads="1"/>
          </p:cNvSpPr>
          <p:nvPr/>
        </p:nvSpPr>
        <p:spPr bwMode="auto">
          <a:xfrm>
            <a:off x="76200" y="2057400"/>
            <a:ext cx="1066800" cy="184666"/>
          </a:xfrm>
          <a:prstGeom prst="rect">
            <a:avLst/>
          </a:prstGeom>
          <a:noFill/>
          <a:ln w="9525">
            <a:noFill/>
            <a:miter lim="800000"/>
            <a:headEnd/>
            <a:tailEnd/>
          </a:ln>
        </p:spPr>
        <p:txBody>
          <a:bodyPr lIns="0" tIns="0" rIns="0" bIns="0">
            <a:spAutoFit/>
          </a:bodyPr>
          <a:lstStyle/>
          <a:p>
            <a:pPr algn="ctr" eaLnBrk="0" hangingPunct="0"/>
            <a:r>
              <a:rPr lang="en-US" sz="1200" b="1" dirty="0" smtClean="0"/>
              <a:t>APD Signals</a:t>
            </a:r>
            <a:endParaRPr lang="en-US" sz="1200" b="1" dirty="0"/>
          </a:p>
        </p:txBody>
      </p:sp>
      <p:sp>
        <p:nvSpPr>
          <p:cNvPr id="21538" name="Title 1"/>
          <p:cNvSpPr>
            <a:spLocks noGrp="1"/>
          </p:cNvSpPr>
          <p:nvPr>
            <p:ph type="title"/>
          </p:nvPr>
        </p:nvSpPr>
        <p:spPr>
          <a:xfrm>
            <a:off x="381000" y="152400"/>
            <a:ext cx="8362950" cy="381000"/>
          </a:xfrm>
        </p:spPr>
        <p:txBody>
          <a:bodyPr/>
          <a:lstStyle/>
          <a:p>
            <a:r>
              <a:rPr lang="en-US" sz="1800" dirty="0" smtClean="0"/>
              <a:t>CLAS12 (HPS) Firmware Upgrade Notes</a:t>
            </a:r>
            <a:br>
              <a:rPr lang="en-US" sz="1800" dirty="0" smtClean="0"/>
            </a:br>
            <a:r>
              <a:rPr lang="en-US" sz="1800" dirty="0" smtClean="0"/>
              <a:t>New FADC250 Firmware and New CTP Design</a:t>
            </a:r>
            <a:endParaRPr lang="en-US" sz="1800" dirty="0" smtClean="0">
              <a:solidFill>
                <a:srgbClr val="FF0000"/>
              </a:solidFill>
            </a:endParaRPr>
          </a:p>
        </p:txBody>
      </p:sp>
      <p:grpSp>
        <p:nvGrpSpPr>
          <p:cNvPr id="2" name="Group 74"/>
          <p:cNvGrpSpPr/>
          <p:nvPr/>
        </p:nvGrpSpPr>
        <p:grpSpPr>
          <a:xfrm>
            <a:off x="139700" y="784225"/>
            <a:ext cx="1368785" cy="1044575"/>
            <a:chOff x="139700" y="784225"/>
            <a:chExt cx="1368785" cy="1044575"/>
          </a:xfrm>
        </p:grpSpPr>
        <p:pic>
          <p:nvPicPr>
            <p:cNvPr id="21505" name="Picture 2"/>
            <p:cNvPicPr>
              <a:picLocks noChangeAspect="1" noChangeArrowheads="1"/>
            </p:cNvPicPr>
            <p:nvPr/>
          </p:nvPicPr>
          <p:blipFill>
            <a:blip r:embed="rId3" cstate="print"/>
            <a:srcRect/>
            <a:stretch>
              <a:fillRect/>
            </a:stretch>
          </p:blipFill>
          <p:spPr bwMode="auto">
            <a:xfrm>
              <a:off x="774125" y="784225"/>
              <a:ext cx="200565" cy="274888"/>
            </a:xfrm>
            <a:prstGeom prst="rect">
              <a:avLst/>
            </a:prstGeom>
            <a:noFill/>
            <a:ln w="9525">
              <a:noFill/>
              <a:miter lim="800000"/>
              <a:headEnd/>
              <a:tailEnd/>
            </a:ln>
          </p:spPr>
        </p:pic>
        <p:sp>
          <p:nvSpPr>
            <p:cNvPr id="40" name="Pentagon 39"/>
            <p:cNvSpPr/>
            <p:nvPr/>
          </p:nvSpPr>
          <p:spPr>
            <a:xfrm flipH="1">
              <a:off x="646683" y="1299182"/>
              <a:ext cx="367702" cy="2345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sz="1400" b="1" dirty="0">
                <a:solidFill>
                  <a:schemeClr val="tx1"/>
                </a:solidFill>
              </a:endParaRPr>
            </a:p>
          </p:txBody>
        </p:sp>
        <p:cxnSp>
          <p:nvCxnSpPr>
            <p:cNvPr id="63" name="Straight Arrow Connector 62"/>
            <p:cNvCxnSpPr>
              <a:stCxn id="40" idx="1"/>
            </p:cNvCxnSpPr>
            <p:nvPr/>
          </p:nvCxnSpPr>
          <p:spPr>
            <a:xfrm>
              <a:off x="1014385" y="1416468"/>
              <a:ext cx="357215" cy="177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1535" name="Freeform 32"/>
            <p:cNvSpPr>
              <a:spLocks noChangeArrowheads="1"/>
            </p:cNvSpPr>
            <p:nvPr/>
          </p:nvSpPr>
          <p:spPr bwMode="auto">
            <a:xfrm>
              <a:off x="139700" y="1456785"/>
              <a:ext cx="460324" cy="372015"/>
            </a:xfrm>
            <a:custGeom>
              <a:avLst/>
              <a:gdLst>
                <a:gd name="T0" fmla="*/ 0 w 1192378"/>
                <a:gd name="T1" fmla="*/ 0 h 285240"/>
                <a:gd name="T2" fmla="*/ 115800 w 1192378"/>
                <a:gd name="T3" fmla="*/ 595190 h 285240"/>
                <a:gd name="T4" fmla="*/ 273532 w 1192378"/>
                <a:gd name="T5" fmla="*/ 296886 h 285240"/>
                <a:gd name="T6" fmla="*/ 496537 w 1192378"/>
                <a:gd name="T7" fmla="*/ 73704 h 285240"/>
                <a:gd name="T8" fmla="*/ 1048628 w 1192378"/>
                <a:gd name="T9" fmla="*/ 16533 h 285240"/>
                <a:gd name="T10" fmla="*/ 1048628 w 1192378"/>
                <a:gd name="T11" fmla="*/ 16533 h 285240"/>
                <a:gd name="T12" fmla="*/ 0 60000 65536"/>
                <a:gd name="T13" fmla="*/ 0 60000 65536"/>
                <a:gd name="T14" fmla="*/ 0 60000 65536"/>
                <a:gd name="T15" fmla="*/ 0 60000 65536"/>
                <a:gd name="T16" fmla="*/ 0 60000 65536"/>
                <a:gd name="T17" fmla="*/ 0 60000 65536"/>
                <a:gd name="T18" fmla="*/ 0 w 1192378"/>
                <a:gd name="T19" fmla="*/ 0 h 285240"/>
                <a:gd name="T20" fmla="*/ 1192378 w 1192378"/>
                <a:gd name="T21" fmla="*/ 285240 h 285240"/>
              </a:gdLst>
              <a:ahLst/>
              <a:cxnLst>
                <a:cxn ang="T12">
                  <a:pos x="T0" y="T1"/>
                </a:cxn>
                <a:cxn ang="T13">
                  <a:pos x="T2" y="T3"/>
                </a:cxn>
                <a:cxn ang="T14">
                  <a:pos x="T4" y="T5"/>
                </a:cxn>
                <a:cxn ang="T15">
                  <a:pos x="T6" y="T7"/>
                </a:cxn>
                <a:cxn ang="T16">
                  <a:pos x="T8" y="T9"/>
                </a:cxn>
                <a:cxn ang="T17">
                  <a:pos x="T10" y="T11"/>
                </a:cxn>
              </a:cxnLst>
              <a:rect l="T18" t="T19" r="T20" b="T21"/>
              <a:pathLst>
                <a:path w="1192378" h="285240">
                  <a:moveTo>
                    <a:pt x="0" y="0"/>
                  </a:moveTo>
                  <a:cubicBezTo>
                    <a:pt x="23774" y="128016"/>
                    <a:pt x="79836" y="241454"/>
                    <a:pt x="131674" y="263347"/>
                  </a:cubicBezTo>
                  <a:cubicBezTo>
                    <a:pt x="183512" y="285240"/>
                    <a:pt x="238874" y="169816"/>
                    <a:pt x="311029" y="131360"/>
                  </a:cubicBezTo>
                  <a:cubicBezTo>
                    <a:pt x="383184" y="92904"/>
                    <a:pt x="417713" y="53285"/>
                    <a:pt x="564604" y="32611"/>
                  </a:cubicBezTo>
                  <a:cubicBezTo>
                    <a:pt x="711495" y="11937"/>
                    <a:pt x="1087749" y="11531"/>
                    <a:pt x="1192378" y="7315"/>
                  </a:cubicBezTo>
                </a:path>
              </a:pathLst>
            </a:custGeom>
            <a:noFill/>
            <a:ln w="12700" algn="ctr">
              <a:solidFill>
                <a:schemeClr val="tx1"/>
              </a:solidFill>
              <a:round/>
              <a:headEnd/>
              <a:tailEnd/>
            </a:ln>
          </p:spPr>
          <p:txBody>
            <a:bodyPr/>
            <a:lstStyle/>
            <a:p>
              <a:pPr eaLnBrk="0" hangingPunct="0"/>
              <a:endParaRPr lang="en-US" dirty="0"/>
            </a:p>
          </p:txBody>
        </p:sp>
        <p:cxnSp>
          <p:nvCxnSpPr>
            <p:cNvPr id="44" name="Straight Arrow Connector 43"/>
            <p:cNvCxnSpPr/>
            <p:nvPr/>
          </p:nvCxnSpPr>
          <p:spPr>
            <a:xfrm>
              <a:off x="358588" y="1416424"/>
              <a:ext cx="288792" cy="371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57" name="Straight Arrow Connector 56"/>
            <p:cNvCxnSpPr>
              <a:endCxn id="40" idx="0"/>
            </p:cNvCxnSpPr>
            <p:nvPr/>
          </p:nvCxnSpPr>
          <p:spPr>
            <a:xfrm rot="16200000" flipH="1">
              <a:off x="740867" y="1164945"/>
              <a:ext cx="268474"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72" name="TextBox 71"/>
            <p:cNvSpPr txBox="1"/>
            <p:nvPr/>
          </p:nvSpPr>
          <p:spPr>
            <a:xfrm>
              <a:off x="1143000" y="1219200"/>
              <a:ext cx="365485" cy="153888"/>
            </a:xfrm>
            <a:prstGeom prst="rect">
              <a:avLst/>
            </a:prstGeom>
            <a:noFill/>
            <a:ln>
              <a:noFill/>
            </a:ln>
          </p:spPr>
          <p:txBody>
            <a:bodyPr wrap="none" lIns="0" tIns="0" rIns="0" bIns="0" rtlCol="0">
              <a:spAutoFit/>
            </a:bodyPr>
            <a:lstStyle/>
            <a:p>
              <a:r>
                <a:rPr lang="en-US" dirty="0" smtClean="0"/>
                <a:t>12 Bits</a:t>
              </a:r>
              <a:endParaRPr lang="en-US" dirty="0"/>
            </a:p>
          </p:txBody>
        </p:sp>
      </p:grpSp>
      <p:grpSp>
        <p:nvGrpSpPr>
          <p:cNvPr id="3" name="Group 76"/>
          <p:cNvGrpSpPr/>
          <p:nvPr/>
        </p:nvGrpSpPr>
        <p:grpSpPr>
          <a:xfrm>
            <a:off x="205353" y="2667000"/>
            <a:ext cx="1368785" cy="1044575"/>
            <a:chOff x="139700" y="784225"/>
            <a:chExt cx="1368785" cy="1044575"/>
          </a:xfrm>
        </p:grpSpPr>
        <p:pic>
          <p:nvPicPr>
            <p:cNvPr id="78" name="Picture 2"/>
            <p:cNvPicPr>
              <a:picLocks noChangeAspect="1" noChangeArrowheads="1"/>
            </p:cNvPicPr>
            <p:nvPr/>
          </p:nvPicPr>
          <p:blipFill>
            <a:blip r:embed="rId3" cstate="print"/>
            <a:srcRect/>
            <a:stretch>
              <a:fillRect/>
            </a:stretch>
          </p:blipFill>
          <p:spPr bwMode="auto">
            <a:xfrm>
              <a:off x="774125" y="784225"/>
              <a:ext cx="200565" cy="274888"/>
            </a:xfrm>
            <a:prstGeom prst="rect">
              <a:avLst/>
            </a:prstGeom>
            <a:noFill/>
            <a:ln w="9525">
              <a:noFill/>
              <a:miter lim="800000"/>
              <a:headEnd/>
              <a:tailEnd/>
            </a:ln>
          </p:spPr>
        </p:pic>
        <p:sp>
          <p:nvSpPr>
            <p:cNvPr id="79" name="Pentagon 78"/>
            <p:cNvSpPr/>
            <p:nvPr/>
          </p:nvSpPr>
          <p:spPr>
            <a:xfrm flipH="1">
              <a:off x="646683" y="1299182"/>
              <a:ext cx="367702" cy="2345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sz="1400" b="1" dirty="0">
                <a:solidFill>
                  <a:schemeClr val="tx1"/>
                </a:solidFill>
              </a:endParaRPr>
            </a:p>
          </p:txBody>
        </p:sp>
        <p:cxnSp>
          <p:nvCxnSpPr>
            <p:cNvPr id="80" name="Straight Arrow Connector 79"/>
            <p:cNvCxnSpPr>
              <a:stCxn id="79" idx="1"/>
            </p:cNvCxnSpPr>
            <p:nvPr/>
          </p:nvCxnSpPr>
          <p:spPr>
            <a:xfrm>
              <a:off x="1014385" y="1416468"/>
              <a:ext cx="357215" cy="177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81" name="Freeform 32"/>
            <p:cNvSpPr>
              <a:spLocks noChangeArrowheads="1"/>
            </p:cNvSpPr>
            <p:nvPr/>
          </p:nvSpPr>
          <p:spPr bwMode="auto">
            <a:xfrm>
              <a:off x="139700" y="1456785"/>
              <a:ext cx="460324" cy="372015"/>
            </a:xfrm>
            <a:custGeom>
              <a:avLst/>
              <a:gdLst>
                <a:gd name="T0" fmla="*/ 0 w 1192378"/>
                <a:gd name="T1" fmla="*/ 0 h 285240"/>
                <a:gd name="T2" fmla="*/ 115800 w 1192378"/>
                <a:gd name="T3" fmla="*/ 595190 h 285240"/>
                <a:gd name="T4" fmla="*/ 273532 w 1192378"/>
                <a:gd name="T5" fmla="*/ 296886 h 285240"/>
                <a:gd name="T6" fmla="*/ 496537 w 1192378"/>
                <a:gd name="T7" fmla="*/ 73704 h 285240"/>
                <a:gd name="T8" fmla="*/ 1048628 w 1192378"/>
                <a:gd name="T9" fmla="*/ 16533 h 285240"/>
                <a:gd name="T10" fmla="*/ 1048628 w 1192378"/>
                <a:gd name="T11" fmla="*/ 16533 h 285240"/>
                <a:gd name="T12" fmla="*/ 0 60000 65536"/>
                <a:gd name="T13" fmla="*/ 0 60000 65536"/>
                <a:gd name="T14" fmla="*/ 0 60000 65536"/>
                <a:gd name="T15" fmla="*/ 0 60000 65536"/>
                <a:gd name="T16" fmla="*/ 0 60000 65536"/>
                <a:gd name="T17" fmla="*/ 0 60000 65536"/>
                <a:gd name="T18" fmla="*/ 0 w 1192378"/>
                <a:gd name="T19" fmla="*/ 0 h 285240"/>
                <a:gd name="T20" fmla="*/ 1192378 w 1192378"/>
                <a:gd name="T21" fmla="*/ 285240 h 285240"/>
              </a:gdLst>
              <a:ahLst/>
              <a:cxnLst>
                <a:cxn ang="T12">
                  <a:pos x="T0" y="T1"/>
                </a:cxn>
                <a:cxn ang="T13">
                  <a:pos x="T2" y="T3"/>
                </a:cxn>
                <a:cxn ang="T14">
                  <a:pos x="T4" y="T5"/>
                </a:cxn>
                <a:cxn ang="T15">
                  <a:pos x="T6" y="T7"/>
                </a:cxn>
                <a:cxn ang="T16">
                  <a:pos x="T8" y="T9"/>
                </a:cxn>
                <a:cxn ang="T17">
                  <a:pos x="T10" y="T11"/>
                </a:cxn>
              </a:cxnLst>
              <a:rect l="T18" t="T19" r="T20" b="T21"/>
              <a:pathLst>
                <a:path w="1192378" h="285240">
                  <a:moveTo>
                    <a:pt x="0" y="0"/>
                  </a:moveTo>
                  <a:cubicBezTo>
                    <a:pt x="23774" y="128016"/>
                    <a:pt x="79836" y="241454"/>
                    <a:pt x="131674" y="263347"/>
                  </a:cubicBezTo>
                  <a:cubicBezTo>
                    <a:pt x="183512" y="285240"/>
                    <a:pt x="238874" y="169816"/>
                    <a:pt x="311029" y="131360"/>
                  </a:cubicBezTo>
                  <a:cubicBezTo>
                    <a:pt x="383184" y="92904"/>
                    <a:pt x="417713" y="53285"/>
                    <a:pt x="564604" y="32611"/>
                  </a:cubicBezTo>
                  <a:cubicBezTo>
                    <a:pt x="711495" y="11937"/>
                    <a:pt x="1087749" y="11531"/>
                    <a:pt x="1192378" y="7315"/>
                  </a:cubicBezTo>
                </a:path>
              </a:pathLst>
            </a:custGeom>
            <a:noFill/>
            <a:ln w="12700" algn="ctr">
              <a:solidFill>
                <a:schemeClr val="tx1"/>
              </a:solidFill>
              <a:round/>
              <a:headEnd/>
              <a:tailEnd/>
            </a:ln>
          </p:spPr>
          <p:txBody>
            <a:bodyPr/>
            <a:lstStyle/>
            <a:p>
              <a:pPr eaLnBrk="0" hangingPunct="0"/>
              <a:endParaRPr lang="en-US" dirty="0"/>
            </a:p>
          </p:txBody>
        </p:sp>
        <p:cxnSp>
          <p:nvCxnSpPr>
            <p:cNvPr id="83" name="Straight Arrow Connector 82"/>
            <p:cNvCxnSpPr/>
            <p:nvPr/>
          </p:nvCxnSpPr>
          <p:spPr>
            <a:xfrm>
              <a:off x="358588" y="1416424"/>
              <a:ext cx="288792" cy="371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84" name="Straight Arrow Connector 83"/>
            <p:cNvCxnSpPr>
              <a:endCxn id="79" idx="0"/>
            </p:cNvCxnSpPr>
            <p:nvPr/>
          </p:nvCxnSpPr>
          <p:spPr>
            <a:xfrm rot="16200000" flipH="1">
              <a:off x="740867" y="1164945"/>
              <a:ext cx="268474"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85" name="TextBox 84"/>
            <p:cNvSpPr txBox="1"/>
            <p:nvPr/>
          </p:nvSpPr>
          <p:spPr>
            <a:xfrm>
              <a:off x="1143000" y="1219200"/>
              <a:ext cx="365485" cy="153888"/>
            </a:xfrm>
            <a:prstGeom prst="rect">
              <a:avLst/>
            </a:prstGeom>
            <a:noFill/>
            <a:ln>
              <a:noFill/>
            </a:ln>
          </p:spPr>
          <p:txBody>
            <a:bodyPr wrap="none" lIns="0" tIns="0" rIns="0" bIns="0" rtlCol="0">
              <a:spAutoFit/>
            </a:bodyPr>
            <a:lstStyle/>
            <a:p>
              <a:r>
                <a:rPr lang="en-US" dirty="0" smtClean="0"/>
                <a:t>12 Bits</a:t>
              </a:r>
              <a:endParaRPr lang="en-US" dirty="0"/>
            </a:p>
          </p:txBody>
        </p:sp>
      </p:grpSp>
      <p:sp>
        <p:nvSpPr>
          <p:cNvPr id="86" name="Oval 85"/>
          <p:cNvSpPr/>
          <p:nvPr/>
        </p:nvSpPr>
        <p:spPr bwMode="auto">
          <a:xfrm>
            <a:off x="838200" y="19050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87" name="Oval 86"/>
          <p:cNvSpPr/>
          <p:nvPr/>
        </p:nvSpPr>
        <p:spPr bwMode="auto">
          <a:xfrm flipV="1">
            <a:off x="838200" y="23622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88" name="TextBox 87"/>
          <p:cNvSpPr txBox="1"/>
          <p:nvPr/>
        </p:nvSpPr>
        <p:spPr>
          <a:xfrm>
            <a:off x="152400" y="1219200"/>
            <a:ext cx="285335" cy="153888"/>
          </a:xfrm>
          <a:prstGeom prst="rect">
            <a:avLst/>
          </a:prstGeom>
          <a:noFill/>
          <a:ln>
            <a:noFill/>
          </a:ln>
        </p:spPr>
        <p:txBody>
          <a:bodyPr wrap="none" lIns="0" tIns="0" rIns="0" bIns="0" rtlCol="0">
            <a:spAutoFit/>
          </a:bodyPr>
          <a:lstStyle/>
          <a:p>
            <a:r>
              <a:rPr lang="en-US" dirty="0" smtClean="0"/>
              <a:t>CH-1</a:t>
            </a:r>
            <a:endParaRPr lang="en-US" dirty="0"/>
          </a:p>
        </p:txBody>
      </p:sp>
      <p:sp>
        <p:nvSpPr>
          <p:cNvPr id="89" name="TextBox 88"/>
          <p:cNvSpPr txBox="1"/>
          <p:nvPr/>
        </p:nvSpPr>
        <p:spPr>
          <a:xfrm>
            <a:off x="152400" y="3124200"/>
            <a:ext cx="349455" cy="153888"/>
          </a:xfrm>
          <a:prstGeom prst="rect">
            <a:avLst/>
          </a:prstGeom>
          <a:noFill/>
          <a:ln>
            <a:noFill/>
          </a:ln>
        </p:spPr>
        <p:txBody>
          <a:bodyPr wrap="none" lIns="0" tIns="0" rIns="0" bIns="0" rtlCol="0">
            <a:spAutoFit/>
          </a:bodyPr>
          <a:lstStyle/>
          <a:p>
            <a:r>
              <a:rPr lang="en-US" dirty="0" smtClean="0"/>
              <a:t>CH-16</a:t>
            </a:r>
            <a:endParaRPr lang="en-US" dirty="0"/>
          </a:p>
        </p:txBody>
      </p:sp>
      <p:cxnSp>
        <p:nvCxnSpPr>
          <p:cNvPr id="91" name="Straight Connector 90"/>
          <p:cNvCxnSpPr>
            <a:endCxn id="72" idx="2"/>
          </p:cNvCxnSpPr>
          <p:nvPr/>
        </p:nvCxnSpPr>
        <p:spPr bwMode="auto">
          <a:xfrm flipV="1">
            <a:off x="1143000" y="1373088"/>
            <a:ext cx="182743" cy="747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 name="Straight Connector 91"/>
          <p:cNvCxnSpPr/>
          <p:nvPr/>
        </p:nvCxnSpPr>
        <p:spPr bwMode="auto">
          <a:xfrm rot="5400000" flipH="1" flipV="1">
            <a:off x="1213904" y="3281896"/>
            <a:ext cx="74712" cy="641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7" name="Elbow Connector 96"/>
          <p:cNvCxnSpPr/>
          <p:nvPr/>
        </p:nvCxnSpPr>
        <p:spPr bwMode="auto">
          <a:xfrm>
            <a:off x="1363851" y="1424552"/>
            <a:ext cx="1162373" cy="737462"/>
          </a:xfrm>
          <a:prstGeom prst="bentConnector3">
            <a:avLst>
              <a:gd name="adj1" fmla="val 50000"/>
            </a:avLst>
          </a:prstGeom>
          <a:solidFill>
            <a:schemeClr val="accent1"/>
          </a:solidFill>
          <a:ln w="15875" cap="flat" cmpd="sng" algn="ctr">
            <a:solidFill>
              <a:schemeClr val="tx1"/>
            </a:solidFill>
            <a:prstDash val="solid"/>
            <a:round/>
            <a:headEnd type="none" w="med" len="med"/>
            <a:tailEnd type="arrow" w="med" len="med"/>
          </a:ln>
          <a:effectLst/>
        </p:spPr>
      </p:cxnSp>
      <p:cxnSp>
        <p:nvCxnSpPr>
          <p:cNvPr id="100" name="Elbow Connector 99"/>
          <p:cNvCxnSpPr/>
          <p:nvPr/>
        </p:nvCxnSpPr>
        <p:spPr bwMode="auto">
          <a:xfrm flipV="1">
            <a:off x="1445846" y="2438400"/>
            <a:ext cx="1072629" cy="867508"/>
          </a:xfrm>
          <a:prstGeom prst="bentConnector3">
            <a:avLst>
              <a:gd name="adj1" fmla="val 50000"/>
            </a:avLst>
          </a:prstGeom>
          <a:solidFill>
            <a:schemeClr val="accent1"/>
          </a:solidFill>
          <a:ln w="15875" cap="flat" cmpd="sng" algn="ctr">
            <a:solidFill>
              <a:schemeClr val="tx1"/>
            </a:solidFill>
            <a:prstDash val="solid"/>
            <a:round/>
            <a:headEnd type="none" w="med" len="med"/>
            <a:tailEnd type="arrow"/>
          </a:ln>
          <a:effectLst/>
        </p:spPr>
      </p:cxnSp>
      <p:sp>
        <p:nvSpPr>
          <p:cNvPr id="109" name="TextBox 108"/>
          <p:cNvSpPr txBox="1"/>
          <p:nvPr/>
        </p:nvSpPr>
        <p:spPr>
          <a:xfrm>
            <a:off x="4572000" y="1219200"/>
            <a:ext cx="2590799" cy="2462213"/>
          </a:xfrm>
          <a:prstGeom prst="rect">
            <a:avLst/>
          </a:prstGeom>
          <a:noFill/>
          <a:ln>
            <a:solidFill>
              <a:schemeClr val="tx1"/>
            </a:solidFill>
          </a:ln>
        </p:spPr>
        <p:txBody>
          <a:bodyPr wrap="square" rtlCol="0">
            <a:spAutoFit/>
          </a:bodyPr>
          <a:lstStyle/>
          <a:p>
            <a:r>
              <a:rPr lang="en-US" sz="1400" dirty="0" smtClean="0">
                <a:latin typeface="Arial" pitchFamily="34" charset="0"/>
                <a:cs typeface="Arial" pitchFamily="34" charset="0"/>
              </a:rPr>
              <a:t>VXS Gigabit serial fabric</a:t>
            </a:r>
          </a:p>
          <a:p>
            <a:r>
              <a:rPr lang="en-US" sz="1400" dirty="0" smtClean="0">
                <a:latin typeface="Arial" pitchFamily="34" charset="0"/>
                <a:cs typeface="Arial" pitchFamily="34" charset="0"/>
              </a:rPr>
              <a:t>Transfer rate of </a:t>
            </a:r>
            <a:r>
              <a:rPr lang="en-US" sz="1400" b="1" i="1" dirty="0" smtClean="0">
                <a:latin typeface="Arial" pitchFamily="34" charset="0"/>
                <a:cs typeface="Arial" pitchFamily="34" charset="0"/>
              </a:rPr>
              <a:t>8Gb/s*</a:t>
            </a:r>
            <a:r>
              <a:rPr lang="en-US" sz="1400" dirty="0" smtClean="0">
                <a:latin typeface="Arial" pitchFamily="34" charset="0"/>
                <a:cs typeface="Arial" pitchFamily="34" charset="0"/>
              </a:rPr>
              <a:t> per board</a:t>
            </a:r>
          </a:p>
          <a:p>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a:t>
            </a:r>
            <a:r>
              <a:rPr lang="en-US" sz="1400" dirty="0" smtClean="0">
                <a:latin typeface="Arial" pitchFamily="34" charset="0"/>
                <a:cs typeface="Arial" pitchFamily="34" charset="0"/>
              </a:rPr>
              <a:t>(2 full duplex lanes @5Gb/s</a:t>
            </a:r>
          </a:p>
          <a:p>
            <a:r>
              <a:rPr lang="en-US" sz="1400" dirty="0" smtClean="0">
                <a:latin typeface="Arial" pitchFamily="34" charset="0"/>
                <a:cs typeface="Arial" pitchFamily="34" charset="0"/>
              </a:rPr>
              <a:t>   =10Gb/s * 8/10b encoding)</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Use 32ns ‘frame’ to Transfer 16-bytes </a:t>
            </a:r>
          </a:p>
          <a:p>
            <a:r>
              <a:rPr lang="en-US" sz="1400" dirty="0" smtClean="0">
                <a:latin typeface="Arial" pitchFamily="34" charset="0"/>
                <a:cs typeface="Arial" pitchFamily="34" charset="0"/>
              </a:rPr>
              <a:t>Each channel is 16 bit word:</a:t>
            </a:r>
          </a:p>
          <a:p>
            <a:r>
              <a:rPr lang="en-US" sz="1400" b="1" dirty="0" smtClean="0">
                <a:latin typeface="Arial" pitchFamily="34" charset="0"/>
                <a:cs typeface="Arial" pitchFamily="34" charset="0"/>
              </a:rPr>
              <a:t>13 bit Sum </a:t>
            </a:r>
            <a:r>
              <a:rPr lang="en-US" sz="1400" dirty="0" smtClean="0">
                <a:latin typeface="Arial" pitchFamily="34" charset="0"/>
                <a:cs typeface="Arial" pitchFamily="34" charset="0"/>
              </a:rPr>
              <a:t>+ 3 bits for timing</a:t>
            </a:r>
            <a:endParaRPr lang="en-US" sz="1400" dirty="0">
              <a:latin typeface="Arial" pitchFamily="34" charset="0"/>
              <a:cs typeface="Arial" pitchFamily="34" charset="0"/>
            </a:endParaRPr>
          </a:p>
        </p:txBody>
      </p:sp>
      <p:cxnSp>
        <p:nvCxnSpPr>
          <p:cNvPr id="126" name="Straight Arrow Connector 125"/>
          <p:cNvCxnSpPr/>
          <p:nvPr/>
        </p:nvCxnSpPr>
        <p:spPr bwMode="auto">
          <a:xfrm flipV="1">
            <a:off x="4038600" y="2133600"/>
            <a:ext cx="533400" cy="646"/>
          </a:xfrm>
          <a:prstGeom prst="straightConnector1">
            <a:avLst/>
          </a:prstGeom>
          <a:solidFill>
            <a:schemeClr val="accent1"/>
          </a:solidFill>
          <a:ln w="19050" cap="flat" cmpd="dbl" algn="ctr">
            <a:solidFill>
              <a:schemeClr val="tx1"/>
            </a:solidFill>
            <a:prstDash val="dashDot"/>
            <a:round/>
            <a:headEnd type="none" w="med" len="med"/>
            <a:tailEnd type="stealth"/>
          </a:ln>
          <a:effectLst/>
        </p:spPr>
      </p:cxnSp>
      <p:cxnSp>
        <p:nvCxnSpPr>
          <p:cNvPr id="127" name="Straight Arrow Connector 126"/>
          <p:cNvCxnSpPr/>
          <p:nvPr/>
        </p:nvCxnSpPr>
        <p:spPr bwMode="auto">
          <a:xfrm flipV="1">
            <a:off x="4038600" y="2438400"/>
            <a:ext cx="533400" cy="646"/>
          </a:xfrm>
          <a:prstGeom prst="straightConnector1">
            <a:avLst/>
          </a:prstGeom>
          <a:solidFill>
            <a:schemeClr val="accent1"/>
          </a:solidFill>
          <a:ln w="19050" cap="flat" cmpd="dbl" algn="ctr">
            <a:solidFill>
              <a:schemeClr val="tx1"/>
            </a:solidFill>
            <a:prstDash val="dashDot"/>
            <a:round/>
            <a:headEnd type="none" w="med" len="med"/>
            <a:tailEnd type="stealth"/>
          </a:ln>
          <a:effectLst/>
        </p:spPr>
      </p:cxnSp>
      <p:cxnSp>
        <p:nvCxnSpPr>
          <p:cNvPr id="128" name="Straight Arrow Connector 127"/>
          <p:cNvCxnSpPr/>
          <p:nvPr/>
        </p:nvCxnSpPr>
        <p:spPr bwMode="auto">
          <a:xfrm rot="10800000">
            <a:off x="4038600" y="1981200"/>
            <a:ext cx="533400" cy="646"/>
          </a:xfrm>
          <a:prstGeom prst="straightConnector1">
            <a:avLst/>
          </a:prstGeom>
          <a:solidFill>
            <a:schemeClr val="accent1"/>
          </a:solidFill>
          <a:ln w="19050" cap="flat" cmpd="dbl" algn="ctr">
            <a:solidFill>
              <a:schemeClr val="tx1"/>
            </a:solidFill>
            <a:prstDash val="dashDot"/>
            <a:round/>
            <a:headEnd type="none" w="med" len="med"/>
            <a:tailEnd type="stealth"/>
          </a:ln>
          <a:effectLst/>
        </p:spPr>
      </p:cxnSp>
      <p:cxnSp>
        <p:nvCxnSpPr>
          <p:cNvPr id="131" name="Straight Arrow Connector 130"/>
          <p:cNvCxnSpPr/>
          <p:nvPr/>
        </p:nvCxnSpPr>
        <p:spPr bwMode="auto">
          <a:xfrm rot="10800000">
            <a:off x="4038600" y="2286000"/>
            <a:ext cx="533400" cy="646"/>
          </a:xfrm>
          <a:prstGeom prst="straightConnector1">
            <a:avLst/>
          </a:prstGeom>
          <a:solidFill>
            <a:schemeClr val="accent1"/>
          </a:solidFill>
          <a:ln w="19050" cap="flat" cmpd="dbl" algn="ctr">
            <a:solidFill>
              <a:schemeClr val="tx1"/>
            </a:solidFill>
            <a:prstDash val="dashDot"/>
            <a:round/>
            <a:headEnd type="none" w="med" len="med"/>
            <a:tailEnd type="stealth"/>
          </a:ln>
          <a:effectLst/>
        </p:spPr>
      </p:cxnSp>
      <p:sp>
        <p:nvSpPr>
          <p:cNvPr id="70" name="TextBox 69"/>
          <p:cNvSpPr txBox="1"/>
          <p:nvPr/>
        </p:nvSpPr>
        <p:spPr>
          <a:xfrm>
            <a:off x="76198" y="4057973"/>
            <a:ext cx="1774525" cy="553998"/>
          </a:xfrm>
          <a:prstGeom prst="rect">
            <a:avLst/>
          </a:prstGeom>
          <a:noFill/>
          <a:ln>
            <a:noFill/>
          </a:ln>
        </p:spPr>
        <p:txBody>
          <a:bodyPr wrap="none" lIns="0" tIns="0" rIns="0" bIns="0" rtlCol="0">
            <a:spAutoFit/>
          </a:bodyPr>
          <a:lstStyle/>
          <a:p>
            <a:pPr algn="ctr"/>
            <a:r>
              <a:rPr lang="en-US" sz="1200" dirty="0" smtClean="0">
                <a:latin typeface="Arial" pitchFamily="34" charset="0"/>
                <a:cs typeface="Arial" pitchFamily="34" charset="0"/>
              </a:rPr>
              <a:t>3 bit clock encoding</a:t>
            </a:r>
          </a:p>
          <a:p>
            <a:pPr algn="ctr"/>
            <a:r>
              <a:rPr lang="en-US" sz="1200" dirty="0" smtClean="0">
                <a:latin typeface="Arial" pitchFamily="34" charset="0"/>
                <a:cs typeface="Arial" pitchFamily="34" charset="0"/>
              </a:rPr>
              <a:t>Allows 4</a:t>
            </a:r>
            <a:r>
              <a:rPr lang="en-US" sz="1200" b="1" dirty="0" smtClean="0">
                <a:latin typeface="Arial" pitchFamily="34" charset="0"/>
                <a:cs typeface="Arial" pitchFamily="34" charset="0"/>
              </a:rPr>
              <a:t>ns</a:t>
            </a:r>
            <a:r>
              <a:rPr lang="en-US" sz="1200" dirty="0" smtClean="0">
                <a:latin typeface="Arial" pitchFamily="34" charset="0"/>
                <a:cs typeface="Arial" pitchFamily="34" charset="0"/>
              </a:rPr>
              <a:t> clock recovery</a:t>
            </a:r>
          </a:p>
          <a:p>
            <a:pPr algn="ctr"/>
            <a:r>
              <a:rPr lang="en-US" sz="1200" dirty="0" smtClean="0">
                <a:latin typeface="Arial" pitchFamily="34" charset="0"/>
                <a:cs typeface="Arial" pitchFamily="34" charset="0"/>
              </a:rPr>
              <a:t>in 32ns ‘frame’</a:t>
            </a:r>
            <a:endParaRPr lang="en-US" sz="1200" dirty="0">
              <a:latin typeface="Arial" pitchFamily="34" charset="0"/>
              <a:cs typeface="Arial" pitchFamily="34" charset="0"/>
            </a:endParaRPr>
          </a:p>
        </p:txBody>
      </p:sp>
      <p:sp>
        <p:nvSpPr>
          <p:cNvPr id="82" name="TextBox 81"/>
          <p:cNvSpPr txBox="1"/>
          <p:nvPr/>
        </p:nvSpPr>
        <p:spPr>
          <a:xfrm>
            <a:off x="1398722" y="5181600"/>
            <a:ext cx="2579331" cy="984885"/>
          </a:xfrm>
          <a:prstGeom prst="rect">
            <a:avLst/>
          </a:prstGeom>
          <a:noFill/>
          <a:ln>
            <a:noFill/>
          </a:ln>
        </p:spPr>
        <p:txBody>
          <a:bodyPr wrap="square" lIns="0" tIns="0" rIns="0" bIns="0" rtlCol="0">
            <a:spAutoFit/>
          </a:bodyPr>
          <a:lstStyle/>
          <a:p>
            <a:pPr algn="ctr"/>
            <a:r>
              <a:rPr lang="en-US" sz="1600" dirty="0" smtClean="0">
                <a:latin typeface="Arial" pitchFamily="34" charset="0"/>
                <a:cs typeface="Arial" pitchFamily="34" charset="0"/>
              </a:rPr>
              <a:t>32 Bytes in 32ns </a:t>
            </a:r>
          </a:p>
          <a:p>
            <a:pPr algn="ctr"/>
            <a:r>
              <a:rPr lang="en-US" sz="1600" dirty="0" smtClean="0">
                <a:latin typeface="Arial" pitchFamily="34" charset="0"/>
                <a:cs typeface="Arial" pitchFamily="34" charset="0"/>
              </a:rPr>
              <a:t>Will require that the FADC250  transfer bandwidth doubles to </a:t>
            </a:r>
            <a:r>
              <a:rPr lang="en-US" sz="1600" b="1" dirty="0" smtClean="0">
                <a:latin typeface="Arial" pitchFamily="34" charset="0"/>
                <a:cs typeface="Arial" pitchFamily="34" charset="0"/>
              </a:rPr>
              <a:t>8</a:t>
            </a:r>
            <a:r>
              <a:rPr lang="en-US" sz="1600" b="1" i="1" dirty="0" smtClean="0">
                <a:latin typeface="Arial" pitchFamily="34" charset="0"/>
                <a:cs typeface="Arial" pitchFamily="34" charset="0"/>
              </a:rPr>
              <a:t>Gb/s</a:t>
            </a:r>
            <a:endParaRPr lang="en-US" sz="1600" dirty="0">
              <a:latin typeface="Arial" pitchFamily="34" charset="0"/>
              <a:cs typeface="Arial" pitchFamily="34" charset="0"/>
            </a:endParaRPr>
          </a:p>
        </p:txBody>
      </p:sp>
      <p:grpSp>
        <p:nvGrpSpPr>
          <p:cNvPr id="4" name="Group 116"/>
          <p:cNvGrpSpPr/>
          <p:nvPr/>
        </p:nvGrpSpPr>
        <p:grpSpPr>
          <a:xfrm>
            <a:off x="2666998" y="3870402"/>
            <a:ext cx="1905002" cy="968905"/>
            <a:chOff x="5334000" y="3657600"/>
            <a:chExt cx="1867392" cy="687288"/>
          </a:xfrm>
        </p:grpSpPr>
        <p:sp>
          <p:nvSpPr>
            <p:cNvPr id="60" name="TextBox 59"/>
            <p:cNvSpPr txBox="1"/>
            <p:nvPr/>
          </p:nvSpPr>
          <p:spPr>
            <a:xfrm>
              <a:off x="6019800" y="3657600"/>
              <a:ext cx="285335" cy="153888"/>
            </a:xfrm>
            <a:prstGeom prst="rect">
              <a:avLst/>
            </a:prstGeom>
            <a:noFill/>
            <a:ln>
              <a:noFill/>
            </a:ln>
          </p:spPr>
          <p:txBody>
            <a:bodyPr wrap="none" lIns="0" tIns="0" rIns="0" bIns="0" rtlCol="0">
              <a:spAutoFit/>
            </a:bodyPr>
            <a:lstStyle/>
            <a:p>
              <a:r>
                <a:rPr lang="en-US" dirty="0" smtClean="0"/>
                <a:t>CH-1</a:t>
              </a:r>
              <a:endParaRPr lang="en-US" dirty="0"/>
            </a:p>
          </p:txBody>
        </p:sp>
        <p:sp>
          <p:nvSpPr>
            <p:cNvPr id="61" name="Oval 60"/>
            <p:cNvSpPr/>
            <p:nvPr/>
          </p:nvSpPr>
          <p:spPr bwMode="auto">
            <a:xfrm flipV="1">
              <a:off x="5334000" y="38862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62" name="Oval 61"/>
            <p:cNvSpPr/>
            <p:nvPr/>
          </p:nvSpPr>
          <p:spPr bwMode="auto">
            <a:xfrm flipV="1">
              <a:off x="5334000" y="40386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69" name="TextBox 68"/>
            <p:cNvSpPr txBox="1"/>
            <p:nvPr/>
          </p:nvSpPr>
          <p:spPr>
            <a:xfrm>
              <a:off x="6019800" y="4191000"/>
              <a:ext cx="349455" cy="153888"/>
            </a:xfrm>
            <a:prstGeom prst="rect">
              <a:avLst/>
            </a:prstGeom>
            <a:noFill/>
            <a:ln>
              <a:noFill/>
            </a:ln>
          </p:spPr>
          <p:txBody>
            <a:bodyPr wrap="none" lIns="0" tIns="0" rIns="0" bIns="0" rtlCol="0">
              <a:spAutoFit/>
            </a:bodyPr>
            <a:lstStyle/>
            <a:p>
              <a:r>
                <a:rPr lang="en-US" dirty="0" smtClean="0"/>
                <a:t>CH-16</a:t>
              </a:r>
              <a:endParaRPr lang="en-US" dirty="0"/>
            </a:p>
          </p:txBody>
        </p:sp>
        <p:sp>
          <p:nvSpPr>
            <p:cNvPr id="71" name="Right Brace 70"/>
            <p:cNvSpPr/>
            <p:nvPr/>
          </p:nvSpPr>
          <p:spPr bwMode="auto">
            <a:xfrm>
              <a:off x="6400800" y="3657600"/>
              <a:ext cx="381000" cy="685800"/>
            </a:xfrm>
            <a:prstGeom prst="righ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73" name="TextBox 72"/>
            <p:cNvSpPr txBox="1"/>
            <p:nvPr/>
          </p:nvSpPr>
          <p:spPr>
            <a:xfrm>
              <a:off x="6816671" y="3906864"/>
              <a:ext cx="384721" cy="215444"/>
            </a:xfrm>
            <a:prstGeom prst="rect">
              <a:avLst/>
            </a:prstGeom>
            <a:noFill/>
            <a:ln>
              <a:noFill/>
            </a:ln>
          </p:spPr>
          <p:txBody>
            <a:bodyPr wrap="none" lIns="0" tIns="0" rIns="0" bIns="0" rtlCol="0">
              <a:spAutoFit/>
            </a:bodyPr>
            <a:lstStyle/>
            <a:p>
              <a:r>
                <a:rPr lang="en-US" sz="1400" dirty="0" smtClean="0"/>
                <a:t>32 ns</a:t>
              </a:r>
              <a:endParaRPr lang="en-US" sz="1400" dirty="0"/>
            </a:p>
          </p:txBody>
        </p:sp>
      </p:grpSp>
      <p:cxnSp>
        <p:nvCxnSpPr>
          <p:cNvPr id="120" name="Straight Connector 119"/>
          <p:cNvCxnSpPr>
            <a:stCxn id="70" idx="3"/>
          </p:cNvCxnSpPr>
          <p:nvPr/>
        </p:nvCxnSpPr>
        <p:spPr bwMode="auto">
          <a:xfrm>
            <a:off x="1850723" y="4334972"/>
            <a:ext cx="435275" cy="2780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4" name="TextBox 73"/>
          <p:cNvSpPr txBox="1"/>
          <p:nvPr/>
        </p:nvSpPr>
        <p:spPr>
          <a:xfrm>
            <a:off x="8763000" y="6096000"/>
            <a:ext cx="261610" cy="276999"/>
          </a:xfrm>
          <a:prstGeom prst="rect">
            <a:avLst/>
          </a:prstGeom>
          <a:noFill/>
        </p:spPr>
        <p:txBody>
          <a:bodyPr wrap="none" rtlCol="0">
            <a:spAutoFit/>
          </a:bodyPr>
          <a:lstStyle/>
          <a:p>
            <a:r>
              <a:rPr lang="en-US" sz="1200" b="1" dirty="0" smtClean="0"/>
              <a:t>9</a:t>
            </a:r>
            <a:endParaRPr lang="en-US" sz="1200" b="1" dirty="0"/>
          </a:p>
        </p:txBody>
      </p:sp>
      <p:graphicFrame>
        <p:nvGraphicFramePr>
          <p:cNvPr id="1027" name="Object 3"/>
          <p:cNvGraphicFramePr>
            <a:graphicFrameLocks noChangeAspect="1"/>
          </p:cNvGraphicFramePr>
          <p:nvPr/>
        </p:nvGraphicFramePr>
        <p:xfrm>
          <a:off x="1901123" y="4648200"/>
          <a:ext cx="1447800" cy="200025"/>
        </p:xfrm>
        <a:graphic>
          <a:graphicData uri="http://schemas.openxmlformats.org/presentationml/2006/ole">
            <mc:AlternateContent xmlns:mc="http://schemas.openxmlformats.org/markup-compatibility/2006">
              <mc:Choice xmlns:v="urn:schemas-microsoft-com:vml" Requires="v">
                <p:oleObj spid="_x0000_s21518" name="Worksheet" r:id="rId4" imgW="1447913" imgH="200070" progId="Excel.Sheet.12">
                  <p:embed/>
                </p:oleObj>
              </mc:Choice>
              <mc:Fallback>
                <p:oleObj name="Worksheet" r:id="rId4" imgW="1447913" imgH="200070" progId="Excel.Sheet.12">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1123" y="4648200"/>
                        <a:ext cx="14478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noChangeAspect="1"/>
          </p:cNvGraphicFramePr>
          <p:nvPr/>
        </p:nvGraphicFramePr>
        <p:xfrm>
          <a:off x="1904998" y="3865536"/>
          <a:ext cx="1447800" cy="200025"/>
        </p:xfrm>
        <a:graphic>
          <a:graphicData uri="http://schemas.openxmlformats.org/presentationml/2006/ole">
            <mc:AlternateContent xmlns:mc="http://schemas.openxmlformats.org/markup-compatibility/2006">
              <mc:Choice xmlns:v="urn:schemas-microsoft-com:vml" Requires="v">
                <p:oleObj spid="_x0000_s21519" name="Worksheet" r:id="rId6" imgW="1447913" imgH="200070" progId="Excel.Sheet.12">
                  <p:embed/>
                </p:oleObj>
              </mc:Choice>
              <mc:Fallback>
                <p:oleObj name="Worksheet" r:id="rId6" imgW="1447913" imgH="200070" progId="Excel.Sheet.12">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4998" y="3865536"/>
                        <a:ext cx="14478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 name="TextBox 50"/>
          <p:cNvSpPr txBox="1"/>
          <p:nvPr/>
        </p:nvSpPr>
        <p:spPr>
          <a:xfrm>
            <a:off x="4953000" y="3886200"/>
            <a:ext cx="4036170" cy="2031325"/>
          </a:xfrm>
          <a:prstGeom prst="rect">
            <a:avLst/>
          </a:prstGeom>
          <a:noFill/>
          <a:ln w="19050">
            <a:solidFill>
              <a:srgbClr val="0070C0"/>
            </a:solidFill>
          </a:ln>
        </p:spPr>
        <p:txBody>
          <a:bodyPr wrap="none" rtlCol="0">
            <a:spAutoFit/>
          </a:bodyPr>
          <a:lstStyle/>
          <a:p>
            <a:pPr>
              <a:buFont typeface="Wingdings" pitchFamily="2" charset="2"/>
              <a:buChar char="§"/>
            </a:pPr>
            <a:r>
              <a:rPr lang="en-US" sz="1400" dirty="0" smtClean="0"/>
              <a:t> Existing CTP used close to 70% of FPGA resources</a:t>
            </a:r>
          </a:p>
          <a:p>
            <a:r>
              <a:rPr lang="en-US" sz="1400" dirty="0" smtClean="0"/>
              <a:t>For HPS Test Run Trigger Application</a:t>
            </a:r>
          </a:p>
          <a:p>
            <a:pPr>
              <a:buFont typeface="Wingdings" pitchFamily="2" charset="2"/>
              <a:buChar char="§"/>
            </a:pPr>
            <a:r>
              <a:rPr lang="en-US" sz="1400" dirty="0" smtClean="0"/>
              <a:t> CLAS12 will use CTP for three plane calorimeters</a:t>
            </a:r>
          </a:p>
          <a:p>
            <a:r>
              <a:rPr lang="en-US" sz="1400" dirty="0" smtClean="0"/>
              <a:t>  - PCAL, ECAL</a:t>
            </a:r>
          </a:p>
          <a:p>
            <a:r>
              <a:rPr lang="en-US" sz="1400" dirty="0" smtClean="0"/>
              <a:t>  - Possibility for more complex trigger algorithms</a:t>
            </a:r>
          </a:p>
          <a:p>
            <a:pPr>
              <a:buFont typeface="Wingdings" pitchFamily="2" charset="2"/>
              <a:buChar char="§"/>
            </a:pPr>
            <a:r>
              <a:rPr lang="en-US" sz="1400" dirty="0" smtClean="0"/>
              <a:t> Proposal for CLAS12 wire chambers to use CTP</a:t>
            </a:r>
          </a:p>
          <a:p>
            <a:pPr>
              <a:buFont typeface="Wingdings" pitchFamily="2" charset="2"/>
              <a:buChar char="§"/>
            </a:pPr>
            <a:r>
              <a:rPr lang="en-US" sz="1400" dirty="0" smtClean="0"/>
              <a:t> </a:t>
            </a:r>
            <a:r>
              <a:rPr lang="en-US" sz="1400" dirty="0" smtClean="0">
                <a:solidFill>
                  <a:srgbClr val="00B050"/>
                </a:solidFill>
              </a:rPr>
              <a:t>Output Fiber Transceiver will be upgraded</a:t>
            </a:r>
          </a:p>
          <a:p>
            <a:pPr>
              <a:buFont typeface="Wingdings" pitchFamily="2" charset="2"/>
              <a:buChar char="§"/>
            </a:pPr>
            <a:r>
              <a:rPr lang="en-US" sz="1400" dirty="0" smtClean="0"/>
              <a:t> </a:t>
            </a:r>
            <a:r>
              <a:rPr lang="en-US" sz="1400" dirty="0" smtClean="0">
                <a:solidFill>
                  <a:srgbClr val="00B050"/>
                </a:solidFill>
              </a:rPr>
              <a:t>Requirements document </a:t>
            </a:r>
            <a:r>
              <a:rPr lang="en-US" sz="1400" dirty="0" smtClean="0">
                <a:solidFill>
                  <a:srgbClr val="00B050"/>
                </a:solidFill>
              </a:rPr>
              <a:t>complete</a:t>
            </a:r>
            <a:endParaRPr lang="en-US" sz="1400" dirty="0" smtClean="0">
              <a:solidFill>
                <a:srgbClr val="00B050"/>
              </a:solidFill>
            </a:endParaRPr>
          </a:p>
          <a:p>
            <a:pPr>
              <a:buFont typeface="Wingdings" pitchFamily="2" charset="2"/>
              <a:buChar char="§"/>
            </a:pPr>
            <a:r>
              <a:rPr lang="en-US" sz="1400" dirty="0" smtClean="0"/>
              <a:t> </a:t>
            </a:r>
            <a:r>
              <a:rPr lang="en-US" sz="1400" dirty="0" smtClean="0">
                <a:solidFill>
                  <a:srgbClr val="00B050"/>
                </a:solidFill>
              </a:rPr>
              <a:t>New hardware design </a:t>
            </a:r>
            <a:endParaRPr lang="en-US" sz="1400" dirty="0">
              <a:solidFill>
                <a:srgbClr val="00B050"/>
              </a:solidFill>
            </a:endParaRPr>
          </a:p>
        </p:txBody>
      </p:sp>
      <p:sp>
        <p:nvSpPr>
          <p:cNvPr id="50" name="Rectangle 49"/>
          <p:cNvSpPr/>
          <p:nvPr/>
        </p:nvSpPr>
        <p:spPr bwMode="auto">
          <a:xfrm>
            <a:off x="0" y="3733800"/>
            <a:ext cx="4724400" cy="2514600"/>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JLab_PowerPoint1">
  <a:themeElements>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Lab_PowerPoint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Lab_PowerPoin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Lab_PowerPoin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Lab_PowerPoin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Lab_PowerPoin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Lab_PowerPoin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Lab_PowerPoint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Lab_PowerPoin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Lab_PowerPoin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Lab_PowerPoin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Lab_PowerPoin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Lab_PowerPoin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JLab_PowerPoint1</Template>
  <TotalTime>4390</TotalTime>
  <Words>2034</Words>
  <Application>Microsoft Office PowerPoint</Application>
  <PresentationFormat>On-screen Show (4:3)</PresentationFormat>
  <Paragraphs>425</Paragraphs>
  <Slides>19</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Wingdings</vt:lpstr>
      <vt:lpstr>Times</vt:lpstr>
      <vt:lpstr>Calibri</vt:lpstr>
      <vt:lpstr>Courier New</vt:lpstr>
      <vt:lpstr>JLab_PowerPoint1</vt:lpstr>
      <vt:lpstr>Worksheet</vt:lpstr>
      <vt:lpstr>PowerPoint Presentation</vt:lpstr>
      <vt:lpstr>PowerPoint Presentation</vt:lpstr>
      <vt:lpstr>Hardware Status    </vt:lpstr>
      <vt:lpstr>Present Flash ADC Implementation Energy Sum Trigger (Hall D application)  </vt:lpstr>
      <vt:lpstr>Technique for using channel sums and timing for cluster finding    </vt:lpstr>
      <vt:lpstr>Framing the Trigger Data from the FADC250    </vt:lpstr>
      <vt:lpstr>Implementation for encoding data to CTP Hall B – HPS Test Run Implementation </vt:lpstr>
      <vt:lpstr>Performance Summary (Updated since September Collaboration Meeting)    </vt:lpstr>
      <vt:lpstr>CLAS12 (HPS) Firmware Upgrade Notes New FADC250 Firmware and New CTP Design</vt:lpstr>
      <vt:lpstr>Design Goals for FADC250 Firmware and Trigger Boards</vt:lpstr>
      <vt:lpstr>Draft Activity Schedule for Two Quarters ( June-13  January-14)</vt:lpstr>
      <vt:lpstr>Design Goals for FADC250 Firmware and Trigger Boards</vt:lpstr>
      <vt:lpstr>PowerPoint Presentation</vt:lpstr>
      <vt:lpstr>PowerPoint Presentation</vt:lpstr>
      <vt:lpstr>PowerPoint Presentation</vt:lpstr>
      <vt:lpstr>HPS Firmware Design – Implementation  Brief History    </vt:lpstr>
      <vt:lpstr>Crate Trigger Processor Point of View Cluster Finding with Energy Resolution/Channel </vt:lpstr>
      <vt:lpstr>Flash ADC Implementation </vt:lpstr>
      <vt:lpstr>PowerPoint Presentation</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cuevas</dc:creator>
  <cp:lastModifiedBy>cuevas</cp:lastModifiedBy>
  <cp:revision>453</cp:revision>
  <dcterms:created xsi:type="dcterms:W3CDTF">2007-01-18T13:38:33Z</dcterms:created>
  <dcterms:modified xsi:type="dcterms:W3CDTF">2013-06-04T15:46:23Z</dcterms:modified>
</cp:coreProperties>
</file>