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88" r:id="rId5"/>
    <p:sldId id="289" r:id="rId6"/>
    <p:sldId id="290" r:id="rId7"/>
    <p:sldId id="291" r:id="rId8"/>
    <p:sldId id="292" r:id="rId9"/>
    <p:sldId id="299" r:id="rId10"/>
    <p:sldId id="270" r:id="rId11"/>
    <p:sldId id="274" r:id="rId12"/>
    <p:sldId id="300" r:id="rId13"/>
    <p:sldId id="301" r:id="rId14"/>
    <p:sldId id="296" r:id="rId15"/>
    <p:sldId id="297" r:id="rId16"/>
    <p:sldId id="298" r:id="rId17"/>
    <p:sldId id="284" r:id="rId18"/>
    <p:sldId id="279" r:id="rId19"/>
    <p:sldId id="286" r:id="rId20"/>
    <p:sldId id="287" r:id="rId21"/>
    <p:sldId id="281" r:id="rId22"/>
    <p:sldId id="276" r:id="rId23"/>
    <p:sldId id="271" r:id="rId24"/>
    <p:sldId id="272" r:id="rId25"/>
    <p:sldId id="273" r:id="rId26"/>
    <p:sldId id="275" r:id="rId27"/>
    <p:sldId id="280" r:id="rId28"/>
    <p:sldId id="268" r:id="rId29"/>
    <p:sldId id="294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PE0</c:v>
          </c:tx>
          <c:val>
            <c:numRef>
              <c:f>Sheet1!$B$5:$B$29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3.1443999999999999E-3</c:v>
                </c:pt>
                <c:pt idx="5">
                  <c:v>1.4465000000000001E-3</c:v>
                </c:pt>
                <c:pt idx="6" formatCode="0.00E+00">
                  <c:v>6.7208000000000003E-4</c:v>
                </c:pt>
                <c:pt idx="7" formatCode="0.00E+00">
                  <c:v>2.4614999999999999E-4</c:v>
                </c:pt>
                <c:pt idx="8" formatCode="0.00E+00">
                  <c:v>3.3549E-5</c:v>
                </c:pt>
                <c:pt idx="9" formatCode="0.00E+00">
                  <c:v>4.8266999999999997E-7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1.4702999999999999E-7</c:v>
                </c:pt>
                <c:pt idx="13" formatCode="0.00E+00">
                  <c:v>5.0108000000000004E-6</c:v>
                </c:pt>
                <c:pt idx="14" formatCode="0.00E+00">
                  <c:v>4.8946000000000002E-5</c:v>
                </c:pt>
                <c:pt idx="15" formatCode="0.00E+00">
                  <c:v>2.7654999999999997E-4</c:v>
                </c:pt>
                <c:pt idx="16">
                  <c:v>1.4414E-3</c:v>
                </c:pt>
                <c:pt idx="17">
                  <c:v>4.1320999999999997E-3</c:v>
                </c:pt>
                <c:pt idx="18">
                  <c:v>7.8390999999999999E-3</c:v>
                </c:pt>
                <c:pt idx="19">
                  <c:v>1.5594E-2</c:v>
                </c:pt>
                <c:pt idx="20">
                  <c:v>2.9552999999999999E-2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PE1</c:v>
          </c:tx>
          <c:val>
            <c:numRef>
              <c:f>Sheet1!$C$5:$C$29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2.3625E-3</c:v>
                </c:pt>
                <c:pt idx="5">
                  <c:v>1.1000000000000001E-3</c:v>
                </c:pt>
                <c:pt idx="6" formatCode="0.00E+00">
                  <c:v>5.0646999999999997E-4</c:v>
                </c:pt>
                <c:pt idx="7" formatCode="0.00E+00">
                  <c:v>2.0358999999999999E-4</c:v>
                </c:pt>
                <c:pt idx="8" formatCode="0.00E+00">
                  <c:v>2.2589999999999999E-5</c:v>
                </c:pt>
                <c:pt idx="9" formatCode="0.00E+00">
                  <c:v>1.6955000000000001E-7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2.5248E-7</c:v>
                </c:pt>
                <c:pt idx="14" formatCode="0.00E+00">
                  <c:v>5.1047999999999998E-6</c:v>
                </c:pt>
                <c:pt idx="15" formatCode="0.00E+00">
                  <c:v>7.1234000000000003E-5</c:v>
                </c:pt>
                <c:pt idx="16" formatCode="0.00E+00">
                  <c:v>6.8393000000000002E-4</c:v>
                </c:pt>
                <c:pt idx="17">
                  <c:v>2.3752999999999999E-3</c:v>
                </c:pt>
                <c:pt idx="18">
                  <c:v>4.7810999999999999E-3</c:v>
                </c:pt>
                <c:pt idx="19">
                  <c:v>1.0163E-2</c:v>
                </c:pt>
                <c:pt idx="20">
                  <c:v>2.0941999999999999E-2</c:v>
                </c:pt>
                <c:pt idx="21">
                  <c:v>4.0356000000000003E-2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v>PE2</c:v>
          </c:tx>
          <c:val>
            <c:numRef>
              <c:f>Sheet1!$D$5:$D$29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2.9540999999999999E-3</c:v>
                </c:pt>
                <c:pt idx="4">
                  <c:v>1.3806000000000001E-3</c:v>
                </c:pt>
                <c:pt idx="5" formatCode="0.00E+00">
                  <c:v>6.0035000000000004E-4</c:v>
                </c:pt>
                <c:pt idx="6" formatCode="0.00E+00">
                  <c:v>2.5922E-4</c:v>
                </c:pt>
                <c:pt idx="7" formatCode="0.00E+00">
                  <c:v>6.2160000000000001E-5</c:v>
                </c:pt>
                <c:pt idx="8" formatCode="0.00E+00">
                  <c:v>1.5027E-6</c:v>
                </c:pt>
                <c:pt idx="9" formatCode="0.00E+00">
                  <c:v>1.1374E-8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1.1446E-8</c:v>
                </c:pt>
                <c:pt idx="15" formatCode="0.00E+00">
                  <c:v>3.0574000000000002E-6</c:v>
                </c:pt>
                <c:pt idx="16" formatCode="0.00E+00">
                  <c:v>1.2077E-4</c:v>
                </c:pt>
                <c:pt idx="17" formatCode="0.00E+00">
                  <c:v>8.4442000000000002E-4</c:v>
                </c:pt>
                <c:pt idx="18">
                  <c:v>2.3302000000000002E-3</c:v>
                </c:pt>
                <c:pt idx="19">
                  <c:v>6.0873000000000003E-3</c:v>
                </c:pt>
                <c:pt idx="20">
                  <c:v>1.4588E-2</c:v>
                </c:pt>
                <c:pt idx="21">
                  <c:v>3.0849000000000001E-2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v>PE3</c:v>
          </c:tx>
          <c:val>
            <c:numRef>
              <c:f>Sheet1!$E$5:$E$29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1.7765999999999999E-3</c:v>
                </c:pt>
                <c:pt idx="4" formatCode="0.00E+00">
                  <c:v>7.2247000000000001E-4</c:v>
                </c:pt>
                <c:pt idx="5" formatCode="0.00E+00">
                  <c:v>3.2070999999999998E-4</c:v>
                </c:pt>
                <c:pt idx="6" formatCode="0.00E+00">
                  <c:v>8.7443999999999998E-5</c:v>
                </c:pt>
                <c:pt idx="7" formatCode="0.00E+00">
                  <c:v>9.3682999999999997E-6</c:v>
                </c:pt>
                <c:pt idx="8" formatCode="0.00E+00">
                  <c:v>3.1503000000000001E-8</c:v>
                </c:pt>
                <c:pt idx="9" formatCode="0.00E+00">
                  <c:v>1.0000000000000001E-9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1.0000000000000001E-9</c:v>
                </c:pt>
                <c:pt idx="15" formatCode="0.00E+00">
                  <c:v>2.5582E-8</c:v>
                </c:pt>
                <c:pt idx="16" formatCode="0.00E+00">
                  <c:v>3.1904E-6</c:v>
                </c:pt>
                <c:pt idx="17" formatCode="0.00E+00">
                  <c:v>1.395E-4</c:v>
                </c:pt>
                <c:pt idx="18" formatCode="0.00E+00">
                  <c:v>8.2669000000000004E-4</c:v>
                </c:pt>
                <c:pt idx="19">
                  <c:v>3.2193999999999999E-3</c:v>
                </c:pt>
                <c:pt idx="20">
                  <c:v>1.0003E-2</c:v>
                </c:pt>
                <c:pt idx="21">
                  <c:v>2.3777E-2</c:v>
                </c:pt>
                <c:pt idx="22">
                  <c:v>4.6921999999999998E-2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v>PE4</c:v>
          </c:tx>
          <c:val>
            <c:numRef>
              <c:f>Sheet1!$F$5:$F$29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3.3010000000000001E-3</c:v>
                </c:pt>
                <c:pt idx="3">
                  <c:v>1.1942000000000001E-3</c:v>
                </c:pt>
                <c:pt idx="4" formatCode="0.00E+00">
                  <c:v>4.437E-4</c:v>
                </c:pt>
                <c:pt idx="5" formatCode="0.00E+00">
                  <c:v>1.5102E-4</c:v>
                </c:pt>
                <c:pt idx="6" formatCode="0.00E+00">
                  <c:v>1.8749999999999998E-5</c:v>
                </c:pt>
                <c:pt idx="7" formatCode="0.00E+00">
                  <c:v>4.6334000000000002E-7</c:v>
                </c:pt>
                <c:pt idx="8" formatCode="0.00E+00">
                  <c:v>1.0000000000000001E-9</c:v>
                </c:pt>
                <c:pt idx="9" formatCode="0.00E+00">
                  <c:v>1.0000000000000001E-9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1.0000000000000001E-9</c:v>
                </c:pt>
                <c:pt idx="15" formatCode="0.00E+00">
                  <c:v>1.0000000000000001E-9</c:v>
                </c:pt>
                <c:pt idx="16" formatCode="0.00E+00">
                  <c:v>1.8330000000000001E-7</c:v>
                </c:pt>
                <c:pt idx="17" formatCode="0.00E+00">
                  <c:v>2.6740000000000001E-5</c:v>
                </c:pt>
                <c:pt idx="18" formatCode="0.00E+00">
                  <c:v>3.2677999999999998E-4</c:v>
                </c:pt>
                <c:pt idx="19">
                  <c:v>2.0149999999999999E-3</c:v>
                </c:pt>
                <c:pt idx="20">
                  <c:v>7.6857000000000002E-3</c:v>
                </c:pt>
                <c:pt idx="21">
                  <c:v>1.9254E-2</c:v>
                </c:pt>
                <c:pt idx="22">
                  <c:v>4.1196000000000003E-2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v>PE5</c:v>
          </c:tx>
          <c:val>
            <c:numRef>
              <c:f>Sheet1!$G$5:$G$29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2.9797999999999999E-3</c:v>
                </c:pt>
                <c:pt idx="3" formatCode="0.00E+00">
                  <c:v>9.0488000000000005E-4</c:v>
                </c:pt>
                <c:pt idx="4" formatCode="0.00E+00">
                  <c:v>1.8468E-4</c:v>
                </c:pt>
                <c:pt idx="5" formatCode="0.00E+00">
                  <c:v>2.2942000000000002E-5</c:v>
                </c:pt>
                <c:pt idx="6" formatCode="0.00E+00">
                  <c:v>7.3471999999999995E-7</c:v>
                </c:pt>
                <c:pt idx="7" formatCode="0.00E+00">
                  <c:v>1.0000000000000001E-9</c:v>
                </c:pt>
                <c:pt idx="8" formatCode="0.00E+00">
                  <c:v>1.0000000000000001E-9</c:v>
                </c:pt>
                <c:pt idx="9" formatCode="0.00E+00">
                  <c:v>1.0000000000000001E-9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1.0000000000000001E-9</c:v>
                </c:pt>
                <c:pt idx="15" formatCode="0.00E+00">
                  <c:v>1.0000000000000001E-9</c:v>
                </c:pt>
                <c:pt idx="16" formatCode="0.00E+00">
                  <c:v>7.1449000000000004E-7</c:v>
                </c:pt>
                <c:pt idx="17" formatCode="0.00E+00">
                  <c:v>3.8624000000000002E-5</c:v>
                </c:pt>
                <c:pt idx="18" formatCode="0.00E+00">
                  <c:v>3.3637000000000001E-4</c:v>
                </c:pt>
                <c:pt idx="19">
                  <c:v>1.6356999999999999E-3</c:v>
                </c:pt>
                <c:pt idx="20">
                  <c:v>5.9553000000000002E-3</c:v>
                </c:pt>
                <c:pt idx="21">
                  <c:v>1.5938000000000001E-2</c:v>
                </c:pt>
                <c:pt idx="22">
                  <c:v>3.6144000000000003E-2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v>PE6</c:v>
          </c:tx>
          <c:val>
            <c:numRef>
              <c:f>Sheet1!$H$5:$H$29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4.3461999999999997E-3</c:v>
                </c:pt>
                <c:pt idx="3">
                  <c:v>1.2792000000000001E-3</c:v>
                </c:pt>
                <c:pt idx="4" formatCode="0.00E+00">
                  <c:v>1.8746999999999999E-4</c:v>
                </c:pt>
                <c:pt idx="5" formatCode="0.00E+00">
                  <c:v>1.3699999999999999E-5</c:v>
                </c:pt>
                <c:pt idx="6" formatCode="0.00E+00">
                  <c:v>1.7903999999999999E-7</c:v>
                </c:pt>
                <c:pt idx="7" formatCode="0.00E+00">
                  <c:v>1.0000000000000001E-9</c:v>
                </c:pt>
                <c:pt idx="8" formatCode="0.00E+00">
                  <c:v>1.0000000000000001E-9</c:v>
                </c:pt>
                <c:pt idx="9" formatCode="0.00E+00">
                  <c:v>1.0000000000000001E-9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1.0000000000000001E-9</c:v>
                </c:pt>
                <c:pt idx="15" formatCode="0.00E+00">
                  <c:v>1.0000000000000001E-9</c:v>
                </c:pt>
                <c:pt idx="16" formatCode="0.00E+00">
                  <c:v>3.6752E-6</c:v>
                </c:pt>
                <c:pt idx="17" formatCode="0.00E+00">
                  <c:v>1.4488000000000001E-4</c:v>
                </c:pt>
                <c:pt idx="18" formatCode="0.00E+00">
                  <c:v>6.9342000000000004E-4</c:v>
                </c:pt>
                <c:pt idx="19">
                  <c:v>2.4995999999999998E-3</c:v>
                </c:pt>
                <c:pt idx="20">
                  <c:v>7.2824999999999999E-3</c:v>
                </c:pt>
                <c:pt idx="21">
                  <c:v>1.72E-2</c:v>
                </c:pt>
                <c:pt idx="22">
                  <c:v>3.5964000000000003E-2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v>PE7</c:v>
          </c:tx>
          <c:val>
            <c:numRef>
              <c:f>Sheet1!$I$5:$I$29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2.6787E-3</c:v>
                </c:pt>
                <c:pt idx="4" formatCode="0.00E+00">
                  <c:v>6.5583999999999998E-4</c:v>
                </c:pt>
                <c:pt idx="5" formatCode="0.00E+00">
                  <c:v>7.5712999999999998E-5</c:v>
                </c:pt>
                <c:pt idx="6" formatCode="0.00E+00">
                  <c:v>2.9529000000000001E-6</c:v>
                </c:pt>
                <c:pt idx="7" formatCode="0.00E+00">
                  <c:v>2.5542999999999999E-8</c:v>
                </c:pt>
                <c:pt idx="8" formatCode="0.00E+00">
                  <c:v>1.0000000000000001E-9</c:v>
                </c:pt>
                <c:pt idx="9" formatCode="0.00E+00">
                  <c:v>1.0000000000000001E-9</c:v>
                </c:pt>
                <c:pt idx="10" formatCode="0.00E+00">
                  <c:v>1.0000000000000001E-9</c:v>
                </c:pt>
                <c:pt idx="11" formatCode="0.00E+00">
                  <c:v>1.0000000000000001E-9</c:v>
                </c:pt>
                <c:pt idx="12" formatCode="0.00E+00">
                  <c:v>1.0000000000000001E-9</c:v>
                </c:pt>
                <c:pt idx="13" formatCode="0.00E+00">
                  <c:v>1.0000000000000001E-9</c:v>
                </c:pt>
                <c:pt idx="14" formatCode="0.00E+00">
                  <c:v>1.0000000000000001E-9</c:v>
                </c:pt>
                <c:pt idx="15" formatCode="0.00E+00">
                  <c:v>2.9066E-8</c:v>
                </c:pt>
                <c:pt idx="16" formatCode="0.00E+00">
                  <c:v>1.2473999999999999E-5</c:v>
                </c:pt>
                <c:pt idx="17" formatCode="0.00E+00">
                  <c:v>3.0953000000000003E-4</c:v>
                </c:pt>
                <c:pt idx="18">
                  <c:v>1.2290000000000001E-3</c:v>
                </c:pt>
                <c:pt idx="19">
                  <c:v>3.5347E-3</c:v>
                </c:pt>
                <c:pt idx="20">
                  <c:v>8.9581000000000001E-3</c:v>
                </c:pt>
                <c:pt idx="21">
                  <c:v>1.9692999999999999E-2</c:v>
                </c:pt>
                <c:pt idx="22">
                  <c:v>4.0113999999999997E-2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12544"/>
        <c:axId val="136697344"/>
      </c:lineChart>
      <c:catAx>
        <c:axId val="13441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697344"/>
        <c:crossesAt val="1.0000000000000005E-9"/>
        <c:auto val="1"/>
        <c:lblAlgn val="ctr"/>
        <c:lblOffset val="100"/>
        <c:noMultiLvlLbl val="0"/>
      </c:catAx>
      <c:valAx>
        <c:axId val="136697344"/>
        <c:scaling>
          <c:logBase val="10"/>
          <c:orientation val="minMax"/>
          <c:min val="1.0000000000000005E-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1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45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B92C1-927A-4200-A4F7-28FE59E66EBF}" type="datetime1">
              <a:rPr lang="en-US" sz="2400">
                <a:solidFill>
                  <a:srgbClr val="000000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6/3/2013</a:t>
            </a:fld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3BD99-07FD-4988-A953-26D196D178AD}" type="slidenum">
              <a:rPr lang="en-US" sz="2400">
                <a:solidFill>
                  <a:srgbClr val="000000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7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C1F54-4CF8-423A-907E-4378BBD469FD}" type="datetime1">
              <a:rPr lang="en-US" sz="2400">
                <a:solidFill>
                  <a:srgbClr val="000000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6/3/2013</a:t>
            </a:fld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FCDF1-5D38-4158-A491-0F00C8C6F068}" type="slidenum">
              <a:rPr lang="en-US" sz="2400">
                <a:solidFill>
                  <a:srgbClr val="000000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1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17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3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38C-0D2A-4A8C-B12F-E07CB9D57A9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75B12-CFBD-4C8F-B0E0-5991B5DE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HPS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ECal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Trigger Status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b="1" dirty="0" smtClean="0"/>
              <a:t>Scott </a:t>
            </a:r>
            <a:r>
              <a:rPr lang="en-US" sz="2000" b="1" dirty="0" err="1" smtClean="0"/>
              <a:t>Kaneta</a:t>
            </a:r>
            <a:endParaRPr lang="en-US" sz="2000" b="1" dirty="0" smtClean="0"/>
          </a:p>
          <a:p>
            <a:pPr marL="0" indent="0" algn="ctr" eaLnBrk="1" hangingPunct="1">
              <a:buNone/>
            </a:pPr>
            <a:r>
              <a:rPr lang="en-US" sz="2000" b="1" dirty="0" smtClean="0"/>
              <a:t>Fast Electronics Group – Jefferson Lab</a:t>
            </a:r>
            <a:endParaRPr lang="en-US" sz="2000" b="1" dirty="0" smtClean="0"/>
          </a:p>
          <a:p>
            <a:pPr marL="0" indent="0" algn="ctr" eaLnBrk="1" hangingPunct="1">
              <a:buNone/>
            </a:pPr>
            <a:endParaRPr lang="en-US" sz="2000" b="1" dirty="0" smtClean="0"/>
          </a:p>
          <a:p>
            <a:pPr marL="0" indent="0" algn="ctr" eaLnBrk="1" hangingPunct="1">
              <a:buNone/>
            </a:pPr>
            <a:r>
              <a:rPr lang="en-US" sz="2000" b="1" dirty="0" smtClean="0"/>
              <a:t>June 5, </a:t>
            </a:r>
            <a:r>
              <a:rPr lang="en-US" sz="2000" b="1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7757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</a:t>
            </a:r>
            <a:r>
              <a:rPr lang="en-US" dirty="0"/>
              <a:t>Data Path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46909" y="838200"/>
            <a:ext cx="6373091" cy="1524000"/>
            <a:chOff x="381000" y="2743200"/>
            <a:chExt cx="3505200" cy="838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1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81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5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38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0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66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71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478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240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002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764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526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288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050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81200" y="27432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7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09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6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62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38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14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90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667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743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895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71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48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24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00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76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52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429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505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5814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6576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338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100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86200" y="27432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7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3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09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8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14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90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66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43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19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95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71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4478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5240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6002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6764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526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288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9050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981200" y="3276600"/>
              <a:ext cx="0" cy="3048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57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133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209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286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362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38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514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90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667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743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819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895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971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048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124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200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76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352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429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505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814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6576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7338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8100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86200" y="3200400"/>
              <a:ext cx="0" cy="3810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81000" y="35814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81000" y="27432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81000" y="3124200"/>
              <a:ext cx="9906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81000" y="3200400"/>
              <a:ext cx="9906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057400" y="3124200"/>
              <a:ext cx="18288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57400" y="3200400"/>
              <a:ext cx="18288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81000" y="35052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81000" y="34290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81000" y="33528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81000" y="32766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81000" y="30480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81000" y="29718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81000" y="28956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81000" y="2819400"/>
              <a:ext cx="3505200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>
            <a:spLocks noChangeAspect="1"/>
          </p:cNvSpPr>
          <p:nvPr/>
        </p:nvSpPr>
        <p:spPr>
          <a:xfrm>
            <a:off x="4843732" y="1661173"/>
            <a:ext cx="415636" cy="4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 flipV="1">
            <a:off x="5259368" y="2057400"/>
            <a:ext cx="549934" cy="66253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spect="1"/>
          </p:cNvSpPr>
          <p:nvPr/>
        </p:nvSpPr>
        <p:spPr>
          <a:xfrm>
            <a:off x="-1" y="5715000"/>
            <a:ext cx="861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Notes: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Reported cluster information has 4ns timing resolution based on when cluster condition is satisfied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Reported cluster position is not centroid – it is within +/-1 crystal index of centroid</a:t>
            </a: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52401" y="2286000"/>
            <a:ext cx="88392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CTP Algorithm: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Add energy from hits together for every 3x3 square of channels in ECAL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Hits are added together if they occur (leading edge) within a programmable number of clock cycles (4ns ticks)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If 3x3 energy sum &gt;= cluster energy threshold report cluster to SSP (time, energy, position and 3x3 hit pattern 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066309" y="4724400"/>
            <a:ext cx="241069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028209" y="525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Not in Test Run, but will be added in Production Run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5389418" y="5181600"/>
            <a:ext cx="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CTP hardware was the weak link in the trigger chain</a:t>
            </a:r>
          </a:p>
          <a:p>
            <a:pPr lvl="1"/>
            <a:r>
              <a:rPr lang="en-US" dirty="0" smtClean="0"/>
              <a:t>FPGA implementation tool had difficulty with cluster finding algorithm</a:t>
            </a:r>
          </a:p>
          <a:p>
            <a:pPr lvl="2"/>
            <a:r>
              <a:rPr lang="en-US" dirty="0" smtClean="0"/>
              <a:t>Interconnect </a:t>
            </a:r>
          </a:p>
          <a:p>
            <a:pPr lvl="2"/>
            <a:r>
              <a:rPr lang="en-US" dirty="0" smtClean="0"/>
              <a:t>Logic</a:t>
            </a:r>
          </a:p>
          <a:p>
            <a:pPr lvl="2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Failed timing -&gt; possible intermittent errors</a:t>
            </a:r>
            <a:endParaRPr lang="en-US" dirty="0"/>
          </a:p>
          <a:p>
            <a:pPr lvl="1"/>
            <a:r>
              <a:rPr lang="en-US" dirty="0"/>
              <a:t>Requested features not </a:t>
            </a:r>
            <a:r>
              <a:rPr lang="en-US" dirty="0" smtClean="0"/>
              <a:t>implemented</a:t>
            </a:r>
          </a:p>
          <a:p>
            <a:pPr lvl="1"/>
            <a:r>
              <a:rPr lang="en-US" dirty="0" smtClean="0"/>
              <a:t>Few diagnostics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Global Trigger Processor prototypes</a:t>
            </a:r>
          </a:p>
          <a:p>
            <a:pPr lvl="1"/>
            <a:r>
              <a:rPr lang="en-US" dirty="0" smtClean="0"/>
              <a:t>Completely new hardware</a:t>
            </a:r>
          </a:p>
        </p:txBody>
      </p:sp>
    </p:spTree>
    <p:extLst>
      <p:ext uri="{BB962C8B-B14F-4D97-AF65-F5344CB8AC3E}">
        <p14:creationId xmlns:p14="http://schemas.microsoft.com/office/powerpoint/2010/main" val="123505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GTP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 D Global Trigger Processors in production now</a:t>
            </a:r>
          </a:p>
          <a:p>
            <a:r>
              <a:rPr lang="en-US" dirty="0" smtClean="0"/>
              <a:t>Compared to CTPs used in the test run</a:t>
            </a:r>
          </a:p>
          <a:p>
            <a:pPr lvl="1"/>
            <a:r>
              <a:rPr lang="en-US" dirty="0" smtClean="0"/>
              <a:t>1.6x logic</a:t>
            </a:r>
          </a:p>
          <a:p>
            <a:pPr lvl="1"/>
            <a:r>
              <a:rPr lang="en-US" dirty="0" smtClean="0"/>
              <a:t>2.1x internal memory</a:t>
            </a:r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smtClean="0"/>
              <a:t>Restrictions (same as CTP)</a:t>
            </a:r>
          </a:p>
          <a:p>
            <a:pPr lvl="1"/>
            <a:r>
              <a:rPr lang="en-US" dirty="0" smtClean="0"/>
              <a:t>2 lanes per payload port -&gt; 5 </a:t>
            </a:r>
            <a:r>
              <a:rPr lang="en-US" dirty="0" err="1" smtClean="0"/>
              <a:t>Gbps</a:t>
            </a:r>
            <a:r>
              <a:rPr lang="en-US" dirty="0" smtClean="0"/>
              <a:t> challenges</a:t>
            </a:r>
          </a:p>
          <a:p>
            <a:pPr lvl="1"/>
            <a:r>
              <a:rPr lang="en-US" dirty="0" smtClean="0"/>
              <a:t>Fiber transceiver: 2.5 </a:t>
            </a:r>
            <a:r>
              <a:rPr lang="en-US" dirty="0" err="1" smtClean="0"/>
              <a:t>Gbps</a:t>
            </a:r>
            <a:r>
              <a:rPr lang="en-US" dirty="0" smtClean="0"/>
              <a:t> per lane</a:t>
            </a:r>
          </a:p>
          <a:p>
            <a:pPr lvl="2"/>
            <a:r>
              <a:rPr lang="en-US" dirty="0" smtClean="0"/>
              <a:t>Production SSP supports 5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2"/>
            <a:r>
              <a:rPr lang="en-US" dirty="0" smtClean="0"/>
              <a:t>Production GTP supports 5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0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Advanced Trigger Processor</a:t>
            </a:r>
          </a:p>
          <a:p>
            <a:pPr lvl="1"/>
            <a:r>
              <a:rPr lang="en-US" dirty="0" smtClean="0"/>
              <a:t>Research in </a:t>
            </a:r>
            <a:r>
              <a:rPr lang="en-US" dirty="0"/>
              <a:t>progress, Xilinx </a:t>
            </a:r>
            <a:r>
              <a:rPr lang="en-US" dirty="0" err="1"/>
              <a:t>Virtex</a:t>
            </a:r>
            <a:r>
              <a:rPr lang="en-US" dirty="0"/>
              <a:t> 7 550T</a:t>
            </a:r>
          </a:p>
          <a:p>
            <a:pPr lvl="1"/>
            <a:r>
              <a:rPr lang="en-US" dirty="0" smtClean="0"/>
              <a:t>Replaces GTP and CTP for CLAS12</a:t>
            </a:r>
          </a:p>
          <a:p>
            <a:r>
              <a:rPr lang="en-US" dirty="0" smtClean="0"/>
              <a:t>Logic Density</a:t>
            </a:r>
          </a:p>
          <a:p>
            <a:pPr lvl="1"/>
            <a:r>
              <a:rPr lang="en-US" dirty="0" smtClean="0"/>
              <a:t>5x Test Run CTP (main FPGA)</a:t>
            </a:r>
          </a:p>
          <a:p>
            <a:pPr lvl="1"/>
            <a:r>
              <a:rPr lang="en-US" dirty="0" smtClean="0"/>
              <a:t>3x GTP Prototype</a:t>
            </a:r>
          </a:p>
          <a:p>
            <a:r>
              <a:rPr lang="en-US" dirty="0" smtClean="0"/>
              <a:t>80 Transceiver Lanes</a:t>
            </a:r>
          </a:p>
          <a:p>
            <a:pPr lvl="1"/>
            <a:r>
              <a:rPr lang="en-US" dirty="0" smtClean="0"/>
              <a:t>4 lanes per Payload Port</a:t>
            </a:r>
          </a:p>
          <a:p>
            <a:pPr lvl="1"/>
            <a:r>
              <a:rPr lang="en-US" dirty="0" smtClean="0"/>
              <a:t>4-lane </a:t>
            </a:r>
            <a:r>
              <a:rPr lang="en-US" dirty="0" err="1" smtClean="0"/>
              <a:t>PCIe</a:t>
            </a:r>
            <a:r>
              <a:rPr lang="en-US" dirty="0" smtClean="0"/>
              <a:t> Gen 3 to CPU</a:t>
            </a:r>
          </a:p>
          <a:p>
            <a:pPr lvl="1"/>
            <a:r>
              <a:rPr lang="en-US" dirty="0" smtClean="0"/>
              <a:t>4 QSFP Transceivers (4</a:t>
            </a:r>
            <a:r>
              <a:rPr lang="en-US" baseline="30000" dirty="0" smtClean="0"/>
              <a:t>th</a:t>
            </a:r>
            <a:r>
              <a:rPr lang="en-US" dirty="0" smtClean="0"/>
              <a:t> shared with </a:t>
            </a:r>
            <a:r>
              <a:rPr lang="en-US" dirty="0" err="1" smtClean="0"/>
              <a:t>PCIe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Features</a:t>
            </a:r>
          </a:p>
          <a:p>
            <a:pPr lvl="1"/>
            <a:r>
              <a:rPr lang="en-US" dirty="0" smtClean="0"/>
              <a:t>Gigabit Ethernet (proven on GTP prototype)</a:t>
            </a:r>
          </a:p>
          <a:p>
            <a:pPr lvl="1"/>
            <a:r>
              <a:rPr lang="en-US" dirty="0" smtClean="0"/>
              <a:t>DDR3 SODIMM</a:t>
            </a:r>
          </a:p>
          <a:p>
            <a:pPr lvl="1"/>
            <a:r>
              <a:rPr lang="en-US" dirty="0" smtClean="0"/>
              <a:t>Trigger Out to TS (GTP specific)</a:t>
            </a:r>
          </a:p>
          <a:p>
            <a:pPr lvl="1"/>
            <a:r>
              <a:rPr lang="en-US" dirty="0" smtClean="0"/>
              <a:t>Front Panel LVDS I/O</a:t>
            </a:r>
          </a:p>
        </p:txBody>
      </p:sp>
    </p:spTree>
    <p:extLst>
      <p:ext uri="{BB962C8B-B14F-4D97-AF65-F5344CB8AC3E}">
        <p14:creationId xmlns:p14="http://schemas.microsoft.com/office/powerpoint/2010/main" val="272396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Development</a:t>
            </a:r>
            <a:endParaRPr lang="en-US" dirty="0"/>
          </a:p>
        </p:txBody>
      </p:sp>
      <p:cxnSp>
        <p:nvCxnSpPr>
          <p:cNvPr id="63" name="Shape 68"/>
          <p:cNvCxnSpPr/>
          <p:nvPr/>
        </p:nvCxnSpPr>
        <p:spPr>
          <a:xfrm rot="10800000" flipV="1">
            <a:off x="1600200" y="3962400"/>
            <a:ext cx="3429000" cy="1066800"/>
          </a:xfrm>
          <a:prstGeom prst="bentConnector3">
            <a:avLst>
              <a:gd name="adj1" fmla="val -185"/>
            </a:avLst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4267200" y="2133600"/>
            <a:ext cx="1828800" cy="1828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Xilinx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Virtex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550T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400" y="849868"/>
            <a:ext cx="12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Front Panel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5800" y="2057400"/>
            <a:ext cx="914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Ethernet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57400" y="2133600"/>
            <a:ext cx="5334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PHY</a:t>
            </a:r>
          </a:p>
        </p:txBody>
      </p:sp>
      <p:cxnSp>
        <p:nvCxnSpPr>
          <p:cNvPr id="69" name="Straight Arrow Connector 68"/>
          <p:cNvCxnSpPr>
            <a:stCxn id="67" idx="3"/>
            <a:endCxn id="68" idx="1"/>
          </p:cNvCxnSpPr>
          <p:nvPr/>
        </p:nvCxnSpPr>
        <p:spPr>
          <a:xfrm>
            <a:off x="1600200" y="2286000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0" name="Shape 79"/>
          <p:cNvCxnSpPr>
            <a:endCxn id="98" idx="3"/>
          </p:cNvCxnSpPr>
          <p:nvPr/>
        </p:nvCxnSpPr>
        <p:spPr>
          <a:xfrm rot="10800000" flipV="1">
            <a:off x="1600200" y="3962400"/>
            <a:ext cx="2971800" cy="381000"/>
          </a:xfrm>
          <a:prstGeom prst="bentConnector3">
            <a:avLst>
              <a:gd name="adj1" fmla="val 0"/>
            </a:avLst>
          </a:prstGeom>
          <a:noFill/>
          <a:ln w="19050" cap="flat" cmpd="sng" algn="ctr">
            <a:solidFill>
              <a:srgbClr val="4F81BD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2895600" y="2438400"/>
            <a:ext cx="914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Config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Flash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267200" y="1371600"/>
            <a:ext cx="685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DDR3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4496594" y="1980406"/>
            <a:ext cx="304800" cy="1588"/>
          </a:xfrm>
          <a:prstGeom prst="straightConnector1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75" name="Straight Arrow Connector 74"/>
          <p:cNvCxnSpPr>
            <a:stCxn id="68" idx="3"/>
          </p:cNvCxnSpPr>
          <p:nvPr/>
        </p:nvCxnSpPr>
        <p:spPr>
          <a:xfrm>
            <a:off x="2590800" y="2286000"/>
            <a:ext cx="16764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5029200" y="1371600"/>
            <a:ext cx="685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Flash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096000" y="2565975"/>
            <a:ext cx="1066800" cy="158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6560412" y="2133600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86600" y="244137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PP1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096000" y="3048000"/>
            <a:ext cx="1066800" cy="158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560414" y="2615625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10400" y="2872026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PP16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9262" y="2618601"/>
            <a:ext cx="22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34200" y="8498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VXS Backplane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10400" y="1748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Clock, Sync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Trig1, Trig2</a:t>
            </a:r>
          </a:p>
        </p:txBody>
      </p:sp>
      <p:cxnSp>
        <p:nvCxnSpPr>
          <p:cNvPr id="92" name="Shape 96"/>
          <p:cNvCxnSpPr/>
          <p:nvPr/>
        </p:nvCxnSpPr>
        <p:spPr>
          <a:xfrm>
            <a:off x="3810000" y="2667000"/>
            <a:ext cx="457203" cy="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dash"/>
            <a:headEnd type="triangle" w="med" len="med"/>
            <a:tailEnd type="triangle" w="med" len="med"/>
          </a:ln>
          <a:effectLst/>
        </p:spPr>
      </p:cxnSp>
      <p:cxnSp>
        <p:nvCxnSpPr>
          <p:cNvPr id="93" name="Straight Arrow Connector 92"/>
          <p:cNvCxnSpPr>
            <a:stCxn id="76" idx="2"/>
          </p:cNvCxnSpPr>
          <p:nvPr/>
        </p:nvCxnSpPr>
        <p:spPr>
          <a:xfrm>
            <a:off x="5372100" y="18288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4F81BD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7315200" y="1295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 I</a:t>
            </a:r>
            <a:r>
              <a:rPr lang="en-US" sz="1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71800" y="2057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RGMII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5800" y="4114800"/>
            <a:ext cx="914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Trigger Out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43200" y="4596825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1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09800" y="4191000"/>
            <a:ext cx="49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1600" b="1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5800" y="2743200"/>
            <a:ext cx="914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JTAG</a:t>
            </a:r>
          </a:p>
        </p:txBody>
      </p:sp>
      <p:cxnSp>
        <p:nvCxnSpPr>
          <p:cNvPr id="103" name="Elbow Connector 102"/>
          <p:cNvCxnSpPr>
            <a:stCxn id="101" idx="3"/>
          </p:cNvCxnSpPr>
          <p:nvPr/>
        </p:nvCxnSpPr>
        <p:spPr>
          <a:xfrm>
            <a:off x="1600200" y="2971800"/>
            <a:ext cx="2667003" cy="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dash"/>
            <a:headEnd type="triangle" w="med" len="med"/>
            <a:tailEnd type="triangl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6465274" y="5665784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312874" y="5181600"/>
            <a:ext cx="2514600" cy="1066800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74874" y="551497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Speed Serial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465274" y="5895972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7074874" y="5743572"/>
            <a:ext cx="176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Purpose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465274" y="6122984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7074874" y="597217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Configuration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12874" y="5181600"/>
            <a:ext cx="251460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Legend</a:t>
            </a:r>
          </a:p>
        </p:txBody>
      </p:sp>
      <p:cxnSp>
        <p:nvCxnSpPr>
          <p:cNvPr id="112" name="Shape 117"/>
          <p:cNvCxnSpPr/>
          <p:nvPr/>
        </p:nvCxnSpPr>
        <p:spPr>
          <a:xfrm rot="10800000" flipV="1">
            <a:off x="1600200" y="3962400"/>
            <a:ext cx="3733800" cy="1371600"/>
          </a:xfrm>
          <a:prstGeom prst="bentConnector3">
            <a:avLst>
              <a:gd name="adj1" fmla="val 128"/>
            </a:avLst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85800" y="4953000"/>
            <a:ext cx="914400" cy="228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QSFP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5" name="Shape 104"/>
          <p:cNvCxnSpPr/>
          <p:nvPr/>
        </p:nvCxnSpPr>
        <p:spPr>
          <a:xfrm flipV="1">
            <a:off x="5867400" y="1524000"/>
            <a:ext cx="1295401" cy="609600"/>
          </a:xfrm>
          <a:prstGeom prst="bentConnector3">
            <a:avLst>
              <a:gd name="adj1" fmla="val 0"/>
            </a:avLst>
          </a:prstGeom>
          <a:noFill/>
          <a:ln w="12700" cap="flat" cmpd="sng" algn="ctr">
            <a:solidFill>
              <a:srgbClr val="4F81BD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7" name="Rectangle 116"/>
          <p:cNvSpPr/>
          <p:nvPr/>
        </p:nvSpPr>
        <p:spPr>
          <a:xfrm>
            <a:off x="685800" y="3424535"/>
            <a:ext cx="9144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LVDS GPIO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209800" y="3606225"/>
            <a:ext cx="49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16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209800" y="3097650"/>
            <a:ext cx="49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cxnSp>
        <p:nvCxnSpPr>
          <p:cNvPr id="132" name="Shape 104"/>
          <p:cNvCxnSpPr>
            <a:endCxn id="90" idx="1"/>
          </p:cNvCxnSpPr>
          <p:nvPr/>
        </p:nvCxnSpPr>
        <p:spPr>
          <a:xfrm flipV="1">
            <a:off x="6019800" y="1978968"/>
            <a:ext cx="990600" cy="154632"/>
          </a:xfrm>
          <a:prstGeom prst="bentConnector3">
            <a:avLst>
              <a:gd name="adj1" fmla="val -240"/>
            </a:avLst>
          </a:prstGeom>
          <a:noFill/>
          <a:ln w="12700" cap="flat" cmpd="sng" algn="ctr">
            <a:solidFill>
              <a:srgbClr val="4F81BD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>
            <a:off x="1600200" y="3530025"/>
            <a:ext cx="26670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>
            <a:off x="1600199" y="3758625"/>
            <a:ext cx="2667001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51" name="Rectangle 150"/>
          <p:cNvSpPr/>
          <p:nvPr/>
        </p:nvSpPr>
        <p:spPr>
          <a:xfrm>
            <a:off x="685800" y="5257800"/>
            <a:ext cx="914400" cy="228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QSFP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85800" y="5562600"/>
            <a:ext cx="914400" cy="228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QSFP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685800" y="5867400"/>
            <a:ext cx="914400" cy="228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QSFP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427174" y="4196387"/>
            <a:ext cx="4572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61" name="Shape 117"/>
          <p:cNvCxnSpPr/>
          <p:nvPr/>
        </p:nvCxnSpPr>
        <p:spPr>
          <a:xfrm rot="10800000" flipV="1">
            <a:off x="1600202" y="3962400"/>
            <a:ext cx="4038598" cy="1676398"/>
          </a:xfrm>
          <a:prstGeom prst="bentConnector3">
            <a:avLst>
              <a:gd name="adj1" fmla="val -79"/>
            </a:avLst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70" name="Shape 117"/>
          <p:cNvCxnSpPr>
            <a:stCxn id="160" idx="0"/>
          </p:cNvCxnSpPr>
          <p:nvPr/>
        </p:nvCxnSpPr>
        <p:spPr>
          <a:xfrm rot="16200000" flipV="1">
            <a:off x="6118906" y="3659519"/>
            <a:ext cx="513962" cy="559774"/>
          </a:xfrm>
          <a:prstGeom prst="bentConnector2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74" name="Straight Arrow Connector 173"/>
          <p:cNvCxnSpPr>
            <a:stCxn id="160" idx="3"/>
          </p:cNvCxnSpPr>
          <p:nvPr/>
        </p:nvCxnSpPr>
        <p:spPr>
          <a:xfrm>
            <a:off x="6884374" y="4424987"/>
            <a:ext cx="430826" cy="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6934200" y="4267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PCIe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Shape 117"/>
          <p:cNvCxnSpPr>
            <a:stCxn id="154" idx="3"/>
            <a:endCxn id="160" idx="1"/>
          </p:cNvCxnSpPr>
          <p:nvPr/>
        </p:nvCxnSpPr>
        <p:spPr>
          <a:xfrm flipV="1">
            <a:off x="1600200" y="4424987"/>
            <a:ext cx="4826974" cy="1556713"/>
          </a:xfrm>
          <a:prstGeom prst="bentConnector3">
            <a:avLst>
              <a:gd name="adj1" fmla="val 8986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83" name="TextBox 182"/>
          <p:cNvSpPr txBox="1"/>
          <p:nvPr/>
        </p:nvSpPr>
        <p:spPr>
          <a:xfrm>
            <a:off x="6324600" y="3263900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42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3733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Development time</a:t>
            </a:r>
          </a:p>
          <a:p>
            <a:pPr lvl="2"/>
            <a:r>
              <a:rPr lang="en-US" dirty="0" smtClean="0"/>
              <a:t>Prototype October, Production March 2014</a:t>
            </a:r>
          </a:p>
          <a:p>
            <a:pPr lvl="2"/>
            <a:r>
              <a:rPr lang="en-US" dirty="0" smtClean="0"/>
              <a:t>Parallel effort with Hall D firmware</a:t>
            </a:r>
          </a:p>
          <a:p>
            <a:pPr lvl="2"/>
            <a:r>
              <a:rPr lang="en-US" dirty="0" smtClean="0"/>
              <a:t>New prototype</a:t>
            </a:r>
          </a:p>
          <a:p>
            <a:pPr lvl="3"/>
            <a:r>
              <a:rPr lang="en-US" dirty="0" smtClean="0"/>
              <a:t>2 working prototypes could be used for HPS</a:t>
            </a:r>
          </a:p>
          <a:p>
            <a:pPr lvl="1"/>
            <a:r>
              <a:rPr lang="en-US" dirty="0" smtClean="0"/>
              <a:t>Cost</a:t>
            </a:r>
          </a:p>
          <a:p>
            <a:pPr lvl="2"/>
            <a:r>
              <a:rPr lang="en-US" dirty="0"/>
              <a:t>Hall B needs to have ATP </a:t>
            </a:r>
            <a:r>
              <a:rPr lang="en-US" dirty="0" smtClean="0"/>
              <a:t>funds available in FY14</a:t>
            </a:r>
            <a:endParaRPr lang="en-US" dirty="0"/>
          </a:p>
          <a:p>
            <a:pPr lvl="2"/>
            <a:r>
              <a:rPr lang="en-US" dirty="0" smtClean="0"/>
              <a:t>GTP cost significantly reduced</a:t>
            </a:r>
          </a:p>
          <a:p>
            <a:pPr lvl="2"/>
            <a:r>
              <a:rPr lang="en-US" dirty="0" smtClean="0"/>
              <a:t>Latest estimate: &lt;$7k per ATP, Quantity 25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10668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Reward</a:t>
            </a:r>
          </a:p>
          <a:p>
            <a:pPr lvl="1"/>
            <a:r>
              <a:rPr lang="en-US" kern="0" dirty="0" smtClean="0"/>
              <a:t>Extended life of trigger processors</a:t>
            </a:r>
          </a:p>
          <a:p>
            <a:pPr lvl="1"/>
            <a:r>
              <a:rPr lang="en-US" kern="0" dirty="0" smtClean="0"/>
              <a:t>Ready for HPS</a:t>
            </a:r>
          </a:p>
          <a:p>
            <a:pPr lvl="2"/>
            <a:r>
              <a:rPr lang="en-US" kern="0" dirty="0" smtClean="0"/>
              <a:t>High energy resolution</a:t>
            </a:r>
          </a:p>
          <a:p>
            <a:pPr lvl="2"/>
            <a:r>
              <a:rPr lang="en-US" kern="0" dirty="0" smtClean="0"/>
              <a:t>Diagnostics</a:t>
            </a:r>
          </a:p>
          <a:p>
            <a:pPr lvl="2"/>
            <a:r>
              <a:rPr lang="en-US" kern="0" dirty="0" smtClean="0"/>
              <a:t>SSP Bandwidth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0858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ECal</a:t>
            </a:r>
            <a:r>
              <a:rPr lang="en-US" dirty="0"/>
              <a:t> </a:t>
            </a:r>
            <a:r>
              <a:rPr lang="en-US" dirty="0" smtClean="0"/>
              <a:t>monitoring on FADC!</a:t>
            </a:r>
          </a:p>
          <a:p>
            <a:pPr lvl="1"/>
            <a:r>
              <a:rPr lang="en-US" dirty="0" smtClean="0"/>
              <a:t>Energy histograms per channel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Sho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Scalars</a:t>
            </a:r>
            <a:endParaRPr lang="en-US" dirty="0"/>
          </a:p>
          <a:p>
            <a:pPr lvl="2"/>
            <a:r>
              <a:rPr lang="en-US" dirty="0" smtClean="0"/>
              <a:t>FADC hits on given </a:t>
            </a:r>
            <a:r>
              <a:rPr lang="en-US" dirty="0" smtClean="0"/>
              <a:t>crystal</a:t>
            </a:r>
          </a:p>
          <a:p>
            <a:pPr lvl="2"/>
            <a:r>
              <a:rPr lang="en-US" dirty="0" smtClean="0"/>
              <a:t>Cluster </a:t>
            </a:r>
            <a:r>
              <a:rPr lang="en-US" dirty="0" smtClean="0"/>
              <a:t>Seed Count</a:t>
            </a:r>
          </a:p>
          <a:p>
            <a:pPr lvl="3"/>
            <a:r>
              <a:rPr lang="en-US" dirty="0" smtClean="0"/>
              <a:t>Number of clusters centering on given crystal</a:t>
            </a:r>
          </a:p>
          <a:p>
            <a:pPr lvl="2"/>
            <a:r>
              <a:rPr lang="en-US" dirty="0" smtClean="0"/>
              <a:t>Cluster Add Count</a:t>
            </a:r>
          </a:p>
          <a:p>
            <a:pPr lvl="3"/>
            <a:r>
              <a:rPr lang="en-US" dirty="0" smtClean="0"/>
              <a:t>Number of clusters with contributions from given crystal</a:t>
            </a:r>
          </a:p>
          <a:p>
            <a:r>
              <a:rPr lang="en-US" dirty="0" smtClean="0"/>
              <a:t>Priority?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4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379" y="64325"/>
            <a:ext cx="9334004" cy="762000"/>
          </a:xfrm>
        </p:spPr>
        <p:txBody>
          <a:bodyPr/>
          <a:lstStyle/>
          <a:p>
            <a:r>
              <a:rPr lang="en-US" dirty="0" smtClean="0"/>
              <a:t>H/W </a:t>
            </a:r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7039" y="914400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FADC</a:t>
            </a: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Scalars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per channel (readout threshold based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Individual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ADC channel pulse energy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histograms</a:t>
            </a:r>
          </a:p>
          <a:p>
            <a:pPr marL="0" indent="0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CTP</a:t>
            </a:r>
          </a:p>
          <a:p>
            <a:pPr marL="914400" lvl="1" indent="-457200"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Cluster Hits (Position)</a:t>
            </a:r>
          </a:p>
          <a:p>
            <a:pPr marL="914400" lvl="1" indent="-457200"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Cluster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Hits (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Position+Energy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57150" indent="0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SSP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AutoNum type="arabicPeriod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Trigger cut accept/reject: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2" cstate="print"/>
          <a:srcRect t="8563"/>
          <a:stretch/>
        </p:blipFill>
        <p:spPr bwMode="auto">
          <a:xfrm>
            <a:off x="5334000" y="3352800"/>
            <a:ext cx="2362200" cy="17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981"/>
          <a:stretch/>
        </p:blipFill>
        <p:spPr bwMode="auto">
          <a:xfrm>
            <a:off x="386964" y="3352800"/>
            <a:ext cx="2280036" cy="17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5918"/>
          <a:stretch/>
        </p:blipFill>
        <p:spPr bwMode="auto">
          <a:xfrm>
            <a:off x="2971800" y="3352800"/>
            <a:ext cx="2057400" cy="16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t="17166"/>
          <a:stretch/>
        </p:blipFill>
        <p:spPr bwMode="auto">
          <a:xfrm>
            <a:off x="304800" y="5105400"/>
            <a:ext cx="8458200" cy="14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5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r>
              <a:rPr lang="en-US" dirty="0"/>
              <a:t>Improvement Summary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68712"/>
              </p:ext>
            </p:extLst>
          </p:nvPr>
        </p:nvGraphicFramePr>
        <p:xfrm>
          <a:off x="533400" y="1143000"/>
          <a:ext cx="81534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18288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FADC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Test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Production Run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Trigger</a:t>
                      </a:r>
                      <a:r>
                        <a:rPr lang="en-US" baseline="0" smtClean="0">
                          <a:latin typeface="Calibri" pitchFamily="34" charset="0"/>
                          <a:cs typeface="Calibri" pitchFamily="34" charset="0"/>
                        </a:rPr>
                        <a:t> Energy Resolution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~50MeV-100MeV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1MeV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Trigger Energy Dynamic Range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31:1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8191:1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Trigger Channel Gain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Factor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+/-2%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14880"/>
              </p:ext>
            </p:extLst>
          </p:nvPr>
        </p:nvGraphicFramePr>
        <p:xfrm>
          <a:off x="533400" y="2819400"/>
          <a:ext cx="8153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18288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Test Run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Production Run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Energy Units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~50MeV-100MeV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1MeV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3x3 Cluster Hit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Trigger on #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of crystals hit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Cluster position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Crystal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Fraction of a Crystal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30461"/>
              </p:ext>
            </p:extLst>
          </p:nvPr>
        </p:nvGraphicFramePr>
        <p:xfrm>
          <a:off x="533400" y="4831080"/>
          <a:ext cx="81534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18288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SSP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Test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Production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Energy Units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~50MeV-100MeV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1MeV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Hit Based Triggering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6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</a:t>
            </a:r>
            <a:r>
              <a:rPr lang="en-US" dirty="0" smtClean="0"/>
              <a:t>Additions Summary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90380"/>
              </p:ext>
            </p:extLst>
          </p:nvPr>
        </p:nvGraphicFramePr>
        <p:xfrm>
          <a:off x="533400" y="838200"/>
          <a:ext cx="81534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12192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FADC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Test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Production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Scalars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Energy Histograms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44761"/>
              </p:ext>
            </p:extLst>
          </p:nvPr>
        </p:nvGraphicFramePr>
        <p:xfrm>
          <a:off x="533400" y="2087880"/>
          <a:ext cx="81534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12192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Test Run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Production Run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Cluster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Position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Cluster Energy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Reporting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VME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Ethernet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80917"/>
              </p:ext>
            </p:extLst>
          </p:nvPr>
        </p:nvGraphicFramePr>
        <p:xfrm>
          <a:off x="533400" y="3581400"/>
          <a:ext cx="81534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12192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SSP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Test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Production Run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Event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Readout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Minimal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Cluster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s: energy, position, time, passed cuts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Scope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Trigger Cut Histograms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5181599"/>
            <a:ext cx="8077200" cy="121920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b="1" dirty="0" smtClean="0"/>
              <a:t>In addition to trigger system diagnostics: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Online event analysis needs to be compared against trigger event data for immediate verification (for each trigger cut, cluster energies, &amp; positions) – at least a fraction of events need this prompt verification.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With identical ADC readout/trigger pulse processing and high trigger energy resolution, very precise agreement can be expected between trigger &amp;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FADC Firmware Development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Testing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ECal</a:t>
            </a:r>
            <a:r>
              <a:rPr lang="en-US" dirty="0" smtClean="0"/>
              <a:t> Trigger </a:t>
            </a: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Hardware Status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Diagnostics and Trigger Improvements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Hall B Trigger Processor specification should be finalized soon to ensure best hardware is available for the productio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 run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Trigger logic changes will be moderate to support increased energy resolution and hit pattern reporting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Remaining effort will be invested in diagnostics for real-time feedback and additional offline analysis support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b="1" dirty="0" smtClean="0"/>
              <a:t>Backup/Source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55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FADC </a:t>
            </a:r>
            <a:r>
              <a:rPr lang="en-US" dirty="0"/>
              <a:t>Data Paths (Test Run)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863601"/>
            <a:ext cx="8391268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>
            <a:off x="-2" y="57150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Notes: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Readout and trigger pulse processing quite different and requires several different parameters (even through they’re related)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Very coarse trigger energy resolution (5bits)…Significantly limits ability channel gain matching, energy resolution and dynamic range.</a:t>
            </a:r>
          </a:p>
        </p:txBody>
      </p:sp>
    </p:spTree>
    <p:extLst>
      <p:ext uri="{BB962C8B-B14F-4D97-AF65-F5344CB8AC3E}">
        <p14:creationId xmlns:p14="http://schemas.microsoft.com/office/powerpoint/2010/main" val="342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2.1 FADC </a:t>
            </a:r>
            <a:r>
              <a:rPr lang="en-US" sz="3200" dirty="0"/>
              <a:t>Data Paths (Production Run)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85825"/>
            <a:ext cx="783021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>
            <a:spLocks noChangeAspect="1"/>
          </p:cNvSpPr>
          <p:nvPr/>
        </p:nvSpPr>
        <p:spPr>
          <a:xfrm>
            <a:off x="-1" y="5562600"/>
            <a:ext cx="861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Notes: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Trigger pedestal parameter would be the same as measured pedestal from readout (very easy to get)</a:t>
            </a: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Trigger gain parameter sets energy units in MeV (+/-~2%) early on in trigger system so CTP and SSP work in MeV units…Of coarse this will require a calibration effort, but it will be the same data used for readout calibration/analysis.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FADC </a:t>
            </a:r>
            <a:r>
              <a:rPr lang="en-US" dirty="0"/>
              <a:t>Charge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FADC is: 12bit 250Msps, 50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Termination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Front-end input range: -0.5V, -1V, -2V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Set input range above maximum pulse height to ensure no signal clipping (-1V used in HPS test run)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Charge resolution is: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62697"/>
              </p:ext>
            </p:extLst>
          </p:nvPr>
        </p:nvGraphicFramePr>
        <p:xfrm>
          <a:off x="1524000" y="40386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Input Range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Nominal Charge Resolution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-0.5V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9.76fC per ADC count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-1V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19.53fC per ADC count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itchFamily="34" charset="0"/>
                          <a:cs typeface="Calibri" pitchFamily="34" charset="0"/>
                        </a:rPr>
                        <a:t>-2V</a:t>
                      </a:r>
                      <a:endParaRPr lang="en-US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39.06fC per ADC count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4.0 SSP </a:t>
            </a:r>
            <a:r>
              <a:rPr lang="en-US" dirty="0"/>
              <a:t>Data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762000"/>
            <a:ext cx="8839200" cy="2743200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Singles Trigger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Energy Discriminator: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ThresholdMin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ThresholdMax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Pairs Trigger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Energy Discriminator: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ThresholdMin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ThresholdMax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Pair Time Coincidence: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|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ClusterTop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Time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ClusterBottom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Time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|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CoincidenceMax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Time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(in 4ns units)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Energy Sum: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ClusterTop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ClusterBottom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&lt;=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SumThresholdMax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endParaRPr lang="en-US" sz="1100" baseline="-25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Energy Difference: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|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ClusterTop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ClusterBottom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| &lt;=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DifferenceThresholdMax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endParaRPr lang="en-US" sz="1100" baseline="-25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EnergySlope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PairMinEnergyCluster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PairMinEnergyCluster_Beam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Distance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EnergyDistance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Factor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&lt;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ThresholdSlopeDistance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Energy</a:t>
            </a:r>
            <a:endParaRPr lang="en-US" sz="1100" baseline="-25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CoplanarClusters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|tan</a:t>
            </a:r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ClusterTop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11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ClusterTop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 – tan</a:t>
            </a:r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-1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ClusterBot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11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ClusterBot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)| ≤ </a:t>
            </a:r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Coplanar</a:t>
            </a:r>
            <a:r>
              <a:rPr lang="en-US" sz="1100" baseline="-25000" dirty="0" err="1" smtClean="0">
                <a:latin typeface="Calibri" pitchFamily="34" charset="0"/>
                <a:cs typeface="Calibri" pitchFamily="34" charset="0"/>
              </a:rPr>
              <a:t>Angle</a:t>
            </a:r>
            <a:endParaRPr lang="en-US" sz="1100" baseline="-25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HitBased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#hits</a:t>
            </a:r>
            <a:r>
              <a:rPr lang="en-US" sz="1100" baseline="-25000" dirty="0" smtClean="0">
                <a:latin typeface="Calibri" pitchFamily="34" charset="0"/>
                <a:cs typeface="Calibri" pitchFamily="34" charset="0"/>
              </a:rPr>
              <a:t>3x3window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≥ HitTheshold</a:t>
            </a:r>
            <a:r>
              <a:rPr lang="en-US" sz="1100" baseline="-25000" dirty="0" smtClean="0">
                <a:latin typeface="Calibri" pitchFamily="34" charset="0"/>
                <a:cs typeface="Calibri" pitchFamily="34" charset="0"/>
              </a:rPr>
              <a:t>count</a:t>
            </a:r>
            <a:endParaRPr lang="en-US" sz="1100" b="1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2077943"/>
            <a:ext cx="82296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2919453"/>
            <a:ext cx="8229600" cy="2047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91400" y="10668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Implemented, but not aware of it being used for Test Run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210673" y="1752600"/>
            <a:ext cx="190500" cy="268307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32948" y="3187005"/>
            <a:ext cx="373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New for Production Run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Helps filter out noisy ECAL channels (hopefully no noisy channels this round!)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Will be used to improve cluster position accuracy (rough approximation of cluster centroid)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400800" y="3124200"/>
            <a:ext cx="190500" cy="137518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57374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" y="1524000"/>
            <a:ext cx="9144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SSP Cluster Processing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1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379" y="64325"/>
            <a:ext cx="9334004" cy="762000"/>
          </a:xfrm>
        </p:spPr>
        <p:txBody>
          <a:bodyPr/>
          <a:lstStyle/>
          <a:p>
            <a:r>
              <a:rPr lang="en-US" dirty="0" smtClean="0"/>
              <a:t>5.0 Diagnostic Scope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770" y="1285962"/>
            <a:ext cx="5481230" cy="50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814097"/>
            <a:ext cx="360584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2D Logic Analyzer Details: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Goal was to provide a remote debug interface to identify bad channels, verify cluster finding algorithm, check timing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 Logic analyzer runs in parallel, non-intrusive, to calorimeter trigger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 Can setup trigger on any IC/Hodoscope pixel arrangement and/or cluster count.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 After trigger, you can move forward/backward in time by ~250ns to see timing details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 Will be customized for HPS geometric and hardware (a lot more information can be provided)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2185" y="750504"/>
            <a:ext cx="331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Setup logic analyzer trigger (</a:t>
            </a:r>
            <a:r>
              <a:rPr lang="en-US" sz="1600" b="1" dirty="0" err="1" smtClean="0">
                <a:solidFill>
                  <a:srgbClr val="000000"/>
                </a:solidFill>
                <a:latin typeface="Times" pitchFamily="18" charset="0"/>
              </a:rPr>
              <a:t>hodoscope</a:t>
            </a: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 pixel &amp; 1 cluster):</a:t>
            </a:r>
            <a:endParaRPr lang="en-US" sz="1600" b="1" dirty="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6728604" y="1708030"/>
            <a:ext cx="1759789" cy="845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7970809" y="1250830"/>
            <a:ext cx="698739" cy="405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26751" y="5067737"/>
            <a:ext cx="2056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Not Hit Tower/Pixel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Hit Tower/Pixel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Cluster Found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Don’t care trigger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089" y="5165935"/>
            <a:ext cx="189781" cy="207034"/>
          </a:xfrm>
          <a:prstGeom prst="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70043" y="5403803"/>
            <a:ext cx="189781" cy="20703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9540" y="5640311"/>
            <a:ext cx="189781" cy="20703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2651" y="5870018"/>
            <a:ext cx="189781" cy="207034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1484" y="5870017"/>
            <a:ext cx="189781" cy="207034"/>
          </a:xfrm>
          <a:prstGeom prst="rect">
            <a:avLst/>
          </a:prstGeom>
          <a:solidFill>
            <a:srgbClr val="0000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7219" y="5050465"/>
            <a:ext cx="2551809" cy="109515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379535" y="691115"/>
            <a:ext cx="2764465" cy="5656521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576084" y="680485"/>
            <a:ext cx="2764465" cy="569196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2151" y="764680"/>
            <a:ext cx="225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" pitchFamily="18" charset="0"/>
              </a:rPr>
              <a:t>Triggered logic analyzer output:</a:t>
            </a:r>
            <a:endParaRPr lang="en-US" sz="1600" b="1" dirty="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732567" y="5411972"/>
            <a:ext cx="2562447" cy="287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444949" y="3296094"/>
            <a:ext cx="1828800" cy="14141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444949" y="4720856"/>
            <a:ext cx="1892595" cy="584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551834" y="4369977"/>
            <a:ext cx="109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" pitchFamily="18" charset="0"/>
              </a:rPr>
              <a:t>Geometric Match</a:t>
            </a:r>
            <a:endParaRPr lang="en-US" sz="1400" b="1" dirty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Reference Clock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Signals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Run Changes</a:t>
            </a:r>
          </a:p>
          <a:p>
            <a:pPr lvl="1"/>
            <a:r>
              <a:rPr lang="en-US" dirty="0" smtClean="0"/>
              <a:t>TDC Mode</a:t>
            </a:r>
          </a:p>
          <a:p>
            <a:pPr lvl="1"/>
            <a:r>
              <a:rPr lang="en-US" dirty="0" smtClean="0"/>
              <a:t>FPGA to FPGA DDR data bus</a:t>
            </a:r>
          </a:p>
          <a:p>
            <a:pPr lvl="1"/>
            <a:r>
              <a:rPr lang="en-US" dirty="0" smtClean="0"/>
              <a:t>Algorithm Updates</a:t>
            </a:r>
          </a:p>
          <a:p>
            <a:pPr lvl="1"/>
            <a:r>
              <a:rPr lang="en-US" dirty="0" smtClean="0"/>
              <a:t>Diagnostics and Monitoring</a:t>
            </a:r>
          </a:p>
          <a:p>
            <a:pPr lvl="1"/>
            <a:r>
              <a:rPr lang="en-US" dirty="0" smtClean="0"/>
              <a:t>Development Resources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r>
              <a:rPr lang="en-US" dirty="0" smtClean="0"/>
              <a:t>Required to increase energy resolution 5-&gt;13 bits</a:t>
            </a:r>
          </a:p>
          <a:p>
            <a:pPr lvl="1"/>
            <a:r>
              <a:rPr lang="en-US" dirty="0" smtClean="0"/>
              <a:t>Testing ongoing</a:t>
            </a:r>
          </a:p>
          <a:p>
            <a:pPr lvl="1"/>
            <a:r>
              <a:rPr lang="en-US" dirty="0" smtClean="0"/>
              <a:t>Promising results but challenges 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FADC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3886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Increasing the rate reduces bit period, accentuating imperfections in the signal</a:t>
            </a:r>
          </a:p>
          <a:p>
            <a:r>
              <a:rPr lang="en-US" dirty="0" smtClean="0"/>
              <a:t>Compensation settings</a:t>
            </a:r>
          </a:p>
          <a:p>
            <a:pPr lvl="1"/>
            <a:r>
              <a:rPr lang="en-US" dirty="0" smtClean="0"/>
              <a:t>Transmitter pre-emphasis</a:t>
            </a:r>
          </a:p>
          <a:p>
            <a:pPr lvl="1"/>
            <a:r>
              <a:rPr lang="en-US" dirty="0" smtClean="0"/>
              <a:t>Receiver equalization</a:t>
            </a:r>
          </a:p>
          <a:p>
            <a:r>
              <a:rPr lang="en-US" dirty="0" smtClean="0"/>
              <a:t>FPGAs have tools to measure the eye width after the equalization stage using bit-error rate (BER)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1"/>
            <a:ext cx="405908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5105400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3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FADC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3886200" cy="5181600"/>
          </a:xfrm>
        </p:spPr>
        <p:txBody>
          <a:bodyPr/>
          <a:lstStyle/>
          <a:p>
            <a:r>
              <a:rPr lang="en-US" dirty="0" smtClean="0"/>
              <a:t>Measure BER at regular intervals across the eye</a:t>
            </a:r>
          </a:p>
          <a:p>
            <a:r>
              <a:rPr lang="en-US" dirty="0" smtClean="0"/>
              <a:t>Locations where no errors are receive in the time tested indicate an open eye</a:t>
            </a:r>
          </a:p>
          <a:p>
            <a:r>
              <a:rPr lang="en-US" dirty="0" smtClean="0"/>
              <a:t>Sweep transmit and receive parameters to maximize eye width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4812268"/>
            <a:ext cx="267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FADC Pre-emphasis Sweep</a:t>
            </a:r>
          </a:p>
          <a:p>
            <a:pPr algn="ctr"/>
            <a:r>
              <a:rPr lang="en-US" dirty="0" smtClean="0"/>
              <a:t>BER </a:t>
            </a:r>
            <a:r>
              <a:rPr lang="en-US" dirty="0" err="1" smtClean="0"/>
              <a:t>vs</a:t>
            </a:r>
            <a:r>
              <a:rPr lang="en-US" dirty="0" smtClean="0"/>
              <a:t> Phase step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88025"/>
              </p:ext>
            </p:extLst>
          </p:nvPr>
        </p:nvGraphicFramePr>
        <p:xfrm>
          <a:off x="4572000" y="16002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1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FADC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3848095" cy="5181600"/>
          </a:xfrm>
        </p:spPr>
        <p:txBody>
          <a:bodyPr/>
          <a:lstStyle/>
          <a:p>
            <a:r>
              <a:rPr lang="en-US" dirty="0" smtClean="0"/>
              <a:t>Hardware Test Setup</a:t>
            </a:r>
          </a:p>
          <a:p>
            <a:r>
              <a:rPr lang="en-US" dirty="0" smtClean="0"/>
              <a:t>TCL Scripting allows sweep of multiple parameters on two boards</a:t>
            </a:r>
          </a:p>
          <a:p>
            <a:r>
              <a:rPr lang="en-US" dirty="0" smtClean="0"/>
              <a:t>PC sends commands via JTAG</a:t>
            </a:r>
          </a:p>
          <a:p>
            <a:r>
              <a:rPr lang="en-US" dirty="0" smtClean="0"/>
              <a:t>GTP sends transmit parameters to FADC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2069068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FADC</a:t>
            </a:r>
          </a:p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3897868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GTP RX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5867400" y="2983468"/>
            <a:ext cx="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39000" y="3897868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7" idx="3"/>
          </p:cNvCxnSpPr>
          <p:nvPr/>
        </p:nvCxnSpPr>
        <p:spPr>
          <a:xfrm flipH="1">
            <a:off x="6324600" y="4355068"/>
            <a:ext cx="9144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0800" y="3985736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JTAG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18998" y="3117502"/>
            <a:ext cx="124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Transceiver</a:t>
            </a:r>
          </a:p>
          <a:p>
            <a:r>
              <a:rPr lang="en-US" dirty="0" smtClean="0"/>
              <a:t>Link</a:t>
            </a:r>
            <a:endParaRPr lang="en-US" dirty="0"/>
          </a:p>
        </p:txBody>
      </p:sp>
      <p:cxnSp>
        <p:nvCxnSpPr>
          <p:cNvPr id="17" name="Elbow Connector 16"/>
          <p:cNvCxnSpPr>
            <a:stCxn id="7" idx="1"/>
            <a:endCxn id="5" idx="1"/>
          </p:cNvCxnSpPr>
          <p:nvPr/>
        </p:nvCxnSpPr>
        <p:spPr>
          <a:xfrm rot="10800000">
            <a:off x="5410200" y="2526268"/>
            <a:ext cx="12700" cy="1828800"/>
          </a:xfrm>
          <a:prstGeom prst="bentConnector3">
            <a:avLst>
              <a:gd name="adj1" fmla="val 7437740"/>
            </a:avLst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4533895" y="3124200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</a:t>
            </a:r>
          </a:p>
          <a:p>
            <a:r>
              <a:rPr lang="en-US" dirty="0" smtClean="0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FADC Testing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5651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257800"/>
            <a:ext cx="64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 width </a:t>
            </a:r>
            <a:r>
              <a:rPr lang="en-US" dirty="0" err="1" smtClean="0"/>
              <a:t>vs</a:t>
            </a:r>
            <a:r>
              <a:rPr lang="en-US" dirty="0" smtClean="0"/>
              <a:t> Pre-emphasis, TX Swing, Equalization, DC Gain</a:t>
            </a:r>
          </a:p>
        </p:txBody>
      </p:sp>
    </p:spTree>
    <p:extLst>
      <p:ext uri="{BB962C8B-B14F-4D97-AF65-F5344CB8AC3E}">
        <p14:creationId xmlns:p14="http://schemas.microsoft.com/office/powerpoint/2010/main" val="336257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Gbps</a:t>
            </a:r>
            <a:r>
              <a:rPr lang="en-US" dirty="0" smtClean="0"/>
              <a:t> FADC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81200"/>
          </a:xfrm>
        </p:spPr>
        <p:txBody>
          <a:bodyPr/>
          <a:lstStyle/>
          <a:p>
            <a:r>
              <a:rPr lang="en-US" dirty="0" smtClean="0"/>
              <a:t>Slot dependent results</a:t>
            </a:r>
          </a:p>
          <a:p>
            <a:pPr lvl="1"/>
            <a:r>
              <a:rPr lang="en-US" dirty="0" smtClean="0"/>
              <a:t>PP1&amp;2 near switch slots appear to be worst</a:t>
            </a:r>
          </a:p>
          <a:p>
            <a:pPr lvl="1"/>
            <a:r>
              <a:rPr lang="en-US" dirty="0" smtClean="0"/>
              <a:t>Slot specific settings may be required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57450"/>
            <a:ext cx="36766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76500"/>
            <a:ext cx="3667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58028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8028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PP14</a:t>
            </a:r>
          </a:p>
        </p:txBody>
      </p:sp>
    </p:spTree>
    <p:extLst>
      <p:ext uri="{BB962C8B-B14F-4D97-AF65-F5344CB8AC3E}">
        <p14:creationId xmlns:p14="http://schemas.microsoft.com/office/powerpoint/2010/main" val="13260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</a:t>
            </a:r>
            <a:r>
              <a:rPr lang="en-US" dirty="0"/>
              <a:t>Trigger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FADC (Flash Analog-to-Digital Converter)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250Msps, 12bit pulse digitizer for: Readout &amp; Trigger (energy, timing)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Sends pulse energy &amp; times to CTP for trigger processing</a:t>
            </a:r>
          </a:p>
          <a:p>
            <a:pPr marL="0" indent="0"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CTP (Crate Trigger Processor)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Collects pulse data from all FADC channels in crate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Searches for clusters on half (top or bottom) of the ECAL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Sends cluster energy, time, position to SSP for trigger processing</a:t>
            </a:r>
          </a:p>
          <a:p>
            <a:pPr marL="0" indent="0"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SSP (Sub-System Processor)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Collects cluster data from top &amp; bottom halves of ECAL from CTP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Performs cuts on individual clusters: energy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Performs cuts on paired clusters: energy sum/difference, coplanar, distance energy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Delivers Yes/No trigger signal(s) to TS (Trigger Supervisor) for readout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990600"/>
            <a:ext cx="8388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1555</Words>
  <Application>Microsoft Office PowerPoint</Application>
  <PresentationFormat>On-screen Show (4:3)</PresentationFormat>
  <Paragraphs>342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JLab_PowerPoint3</vt:lpstr>
      <vt:lpstr>PowerPoint Presentation</vt:lpstr>
      <vt:lpstr>Overview</vt:lpstr>
      <vt:lpstr>FADC Firmware</vt:lpstr>
      <vt:lpstr>5 Gbps FADC Testing</vt:lpstr>
      <vt:lpstr>5 Gbps FADC Testing</vt:lpstr>
      <vt:lpstr>5 Gbps FADC Testing</vt:lpstr>
      <vt:lpstr>5 Gbps FADC Testing</vt:lpstr>
      <vt:lpstr>5 Gbps FADC Testing</vt:lpstr>
      <vt:lpstr>ECAL Trigger Overview</vt:lpstr>
      <vt:lpstr>CTP Data Path</vt:lpstr>
      <vt:lpstr>Test Run CTP</vt:lpstr>
      <vt:lpstr>GTP Prototypes</vt:lpstr>
      <vt:lpstr>ATP Development</vt:lpstr>
      <vt:lpstr>ATP Development</vt:lpstr>
      <vt:lpstr>ATP Development</vt:lpstr>
      <vt:lpstr>Diagnostics</vt:lpstr>
      <vt:lpstr>H/W Histograms</vt:lpstr>
      <vt:lpstr>Trigger Improvement Summary</vt:lpstr>
      <vt:lpstr>Diagnostic Additions Summary</vt:lpstr>
      <vt:lpstr>Conclusion</vt:lpstr>
      <vt:lpstr>Backup/Source</vt:lpstr>
      <vt:lpstr>2.0 FADC Data Paths (Test Run)</vt:lpstr>
      <vt:lpstr>2.1 FADC Data Paths (Production Run)</vt:lpstr>
      <vt:lpstr>2.2 FADC Charge Resolution</vt:lpstr>
      <vt:lpstr>4.0 SSP Data Path</vt:lpstr>
      <vt:lpstr>PowerPoint Presentation</vt:lpstr>
      <vt:lpstr>5.0 Diagnostic Scope</vt:lpstr>
      <vt:lpstr>Power and Reference Clock</vt:lpstr>
      <vt:lpstr>Adjacent Signals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Raydo</dc:creator>
  <cp:lastModifiedBy>Scott Kaneta</cp:lastModifiedBy>
  <cp:revision>86</cp:revision>
  <dcterms:created xsi:type="dcterms:W3CDTF">2012-09-06T14:03:45Z</dcterms:created>
  <dcterms:modified xsi:type="dcterms:W3CDTF">2013-06-05T19:21:37Z</dcterms:modified>
</cp:coreProperties>
</file>