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0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3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7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1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E026-333A-472E-81F4-5DAB2ACB4AB5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C36A-A3A4-4AD1-9803-9FF975108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4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for the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as Identified on the Workshop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51054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What is necessary to understand </a:t>
            </a:r>
            <a:r>
              <a:rPr lang="en-US" dirty="0" smtClean="0">
                <a:ea typeface="Calibri"/>
                <a:cs typeface="Times New Roman"/>
              </a:rPr>
              <a:t>the </a:t>
            </a:r>
            <a:r>
              <a:rPr lang="en-US" dirty="0">
                <a:ea typeface="Calibri"/>
                <a:cs typeface="Times New Roman"/>
              </a:rPr>
              <a:t>elementary process of electro-production of strangeness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Experimental study of light hypernuclei and YN interaction including Charge Symmetry Breaking (CSB) effect and </a:t>
            </a:r>
            <a:r>
              <a:rPr lang="en-US" dirty="0" smtClean="0">
                <a:effectLst/>
                <a:latin typeface="Symbol"/>
                <a:ea typeface="Calibri"/>
                <a:cs typeface="Times New Roman"/>
              </a:rPr>
              <a:t>L</a:t>
            </a:r>
            <a:r>
              <a:rPr lang="en-US" dirty="0">
                <a:ea typeface="Calibri"/>
                <a:cs typeface="Times New Roman"/>
              </a:rPr>
              <a:t>N- </a:t>
            </a:r>
            <a:r>
              <a:rPr lang="en-US" dirty="0" smtClean="0">
                <a:effectLst/>
                <a:latin typeface="Symbol"/>
                <a:ea typeface="Calibri"/>
                <a:cs typeface="Times New Roman"/>
              </a:rPr>
              <a:t>S</a:t>
            </a:r>
            <a:r>
              <a:rPr lang="en-US" dirty="0">
                <a:ea typeface="Calibri"/>
                <a:cs typeface="Times New Roman"/>
              </a:rPr>
              <a:t>N-coupling.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What can be learned from precise determination of </a:t>
            </a:r>
            <a:r>
              <a:rPr lang="en-US" dirty="0" smtClean="0">
                <a:effectLst/>
                <a:latin typeface="Symbol"/>
                <a:ea typeface="Calibri"/>
                <a:cs typeface="Times New Roman"/>
              </a:rPr>
              <a:t>L</a:t>
            </a:r>
            <a:r>
              <a:rPr lang="en-US" dirty="0">
                <a:ea typeface="Calibri"/>
                <a:cs typeface="Times New Roman"/>
              </a:rPr>
              <a:t> binding energies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Deformation of core-nucleus and energy levels of </a:t>
            </a:r>
            <a:r>
              <a:rPr lang="en-US" dirty="0" smtClean="0">
                <a:effectLst/>
                <a:latin typeface="Symbol"/>
                <a:ea typeface="Calibri"/>
                <a:cs typeface="Times New Roman"/>
              </a:rPr>
              <a:t>L</a:t>
            </a:r>
            <a:r>
              <a:rPr lang="en-US" dirty="0">
                <a:ea typeface="Calibri"/>
                <a:cs typeface="Times New Roman"/>
              </a:rPr>
              <a:t> hypernuclei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Detailed spectroscopy of heavy hypernuclei and potential impacts of measurement to mean-field theory, shell-models and single particle nature of </a:t>
            </a:r>
            <a:r>
              <a:rPr lang="en-US" dirty="0" smtClean="0">
                <a:effectLst/>
                <a:latin typeface="Symbol"/>
                <a:ea typeface="Calibri"/>
                <a:cs typeface="Times New Roman"/>
              </a:rPr>
              <a:t>L</a:t>
            </a:r>
            <a:r>
              <a:rPr lang="en-US" dirty="0">
                <a:ea typeface="Calibri"/>
                <a:cs typeface="Times New Roman"/>
              </a:rPr>
              <a:t> in deep inside of nuclei.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Uniqueness of JLab hypernuclear program in contrast to other facilities such as J-PARC, Mainz, future FAIR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as Posed by Brad </a:t>
            </a:r>
            <a:r>
              <a:rPr lang="en-US" dirty="0" err="1" smtClean="0"/>
              <a:t>Sherill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8160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Times New Roman"/>
              </a:rPr>
              <a:t>I might be wrong, but the big questions are</a:t>
            </a:r>
            <a:r>
              <a:rPr lang="en-US" b="1" dirty="0" smtClean="0">
                <a:ea typeface="Calibri"/>
                <a:cs typeface="Times New Roman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What are the ultimate goals of the hyper-nuclear program?  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What measurements are required to reach the goals? It is very likely that complementary approaches will be important.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What is the special role that the JLAB program will play in the world-wide hyper-nuclear program?  Is there anything every agrees is unique to JLAB and absolutely must be done there?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ea typeface="Calibri"/>
                <a:cs typeface="Times New Roman"/>
              </a:rPr>
              <a:t>Given the measurements you want to make, how long will it take to complete them? What equipment is needed? Is there a spectrum of equipment from adequate to ideal and what are you shooting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“Charge” from Bob </a:t>
            </a:r>
            <a:r>
              <a:rPr lang="en-US" dirty="0" err="1" smtClean="0"/>
              <a:t>McKeown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81600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Times New Roman"/>
              </a:rPr>
              <a:t>The PAC deferred on approving the proposal, stating:</a:t>
            </a:r>
            <a:endParaRPr lang="en-US" dirty="0">
              <a:ea typeface="Calibri"/>
              <a:cs typeface="Times New Roman"/>
            </a:endParaRP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Times New Roman"/>
              </a:rPr>
              <a:t>“The beam time required for the full program constituted about 100 days. A significant setup time for this experiment requires both resources and significant planning. The PAC felt that the case had not yet been made for such a significant investment, and would encourage, as PAC39 had done, that the proponents work closely with the theory community to identify the most important cases for study. A future proposal should also clearly state the impact of measurements for our understanding of the </a:t>
            </a:r>
            <a:r>
              <a:rPr lang="en-US" b="1" dirty="0" smtClean="0">
                <a:effectLst/>
                <a:latin typeface="Symbol"/>
                <a:ea typeface="Calibri"/>
                <a:cs typeface="Times New Roman"/>
              </a:rPr>
              <a:t>L</a:t>
            </a:r>
            <a:r>
              <a:rPr lang="en-US" b="1" dirty="0">
                <a:ea typeface="Calibri"/>
                <a:cs typeface="Times New Roman"/>
              </a:rPr>
              <a:t>-N interactions. A careful analysis of how these sets of measurements and their uncertainties constrain </a:t>
            </a:r>
            <a:endParaRPr lang="en-US" b="1" dirty="0" smtClean="0">
              <a:ea typeface="Calibri"/>
              <a:cs typeface="Times New Roman"/>
            </a:endParaRPr>
          </a:p>
          <a:p>
            <a:pPr marL="400050" lvl="1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ea typeface="Calibri"/>
                <a:cs typeface="Times New Roman"/>
              </a:rPr>
              <a:t>nuclear </a:t>
            </a:r>
            <a:r>
              <a:rPr lang="en-US" b="1" dirty="0">
                <a:ea typeface="Calibri"/>
                <a:cs typeface="Times New Roman"/>
              </a:rPr>
              <a:t>theory would be of value. A dedicated Workshop focused on these questions could be very helpful. The PAC needs to see a sense of priority from the proponents.”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a typeface="Calibri"/>
                <a:cs typeface="Times New Roman"/>
              </a:rPr>
              <a:t>It would be helpful if the workshop could provide guidance to the proponents, specifically </a:t>
            </a:r>
            <a:r>
              <a:rPr lang="en-US" b="1" dirty="0" smtClean="0">
                <a:ea typeface="Calibri"/>
                <a:cs typeface="Times New Roman"/>
              </a:rPr>
              <a:t>to: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Identify the most important </a:t>
            </a:r>
            <a:r>
              <a:rPr lang="en-US" b="1" u="sng" dirty="0">
                <a:solidFill>
                  <a:srgbClr val="FF0000"/>
                </a:solidFill>
                <a:ea typeface="Calibri"/>
                <a:cs typeface="Times New Roman"/>
              </a:rPr>
              <a:t>one or two</a:t>
            </a: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 key measurements to be pursued at JLab that would provide a substantial advance in our knowledge of hypernuclear physics.  These measurements could form the initial program motivating the mounting of a more extensive hypernuclear physics program at JLab.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“High Impact” Experiments as Identified by PAC41</a:t>
            </a:r>
            <a:endParaRPr lang="en-US" sz="3200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77605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08200"/>
            <a:ext cx="8828723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83" y="1371600"/>
            <a:ext cx="871918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“High Impact” Experiments as Identified by PAC41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72439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1371600"/>
            <a:ext cx="871918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55626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Your mission, </a:t>
            </a:r>
            <a:r>
              <a:rPr lang="en-US" b="1" dirty="0"/>
              <a:t>should you decide to accept </a:t>
            </a:r>
            <a:r>
              <a:rPr lang="en-US" b="1" dirty="0" smtClean="0"/>
              <a:t>it, is </a:t>
            </a:r>
            <a:r>
              <a:rPr lang="en-US" i="1" dirty="0" smtClean="0"/>
              <a:t>…………………</a:t>
            </a:r>
            <a:endParaRPr lang="en-US" i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“High Impact” Experiments as Identified by PAC41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3197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72439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1371600"/>
            <a:ext cx="871918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55626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Your mission, </a:t>
            </a:r>
            <a:r>
              <a:rPr lang="en-US" b="1" dirty="0"/>
              <a:t>should you decide to accept </a:t>
            </a:r>
            <a:r>
              <a:rPr lang="en-US" b="1" dirty="0" smtClean="0"/>
              <a:t>it, is </a:t>
            </a:r>
            <a:r>
              <a:rPr lang="en-US" i="1" dirty="0" smtClean="0"/>
              <a:t>“to identify </a:t>
            </a:r>
            <a:r>
              <a:rPr lang="en-US" i="1" dirty="0"/>
              <a:t>the most important one or two key measurements to be pursued at JLab that would provide a substantial advance in our knowledge of hypernuclear physics </a:t>
            </a:r>
            <a:r>
              <a:rPr lang="en-US" i="1" dirty="0" smtClean="0"/>
              <a:t>“ (and belong on this list of “high impact” experiments).</a:t>
            </a:r>
            <a:endParaRPr lang="en-US" i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“High Impact” Experiments as Identified by PAC41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984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452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Questions for the Workshop</vt:lpstr>
      <vt:lpstr>Questions as Identified on the Workshop Website</vt:lpstr>
      <vt:lpstr>Questions as Posed by Brad Sherill</vt:lpstr>
      <vt:lpstr>“Charge” from Bob McKeown</vt:lpstr>
      <vt:lpstr>“High Impact” Experiments as Identified by PAC41</vt:lpstr>
      <vt:lpstr>“High Impact” Experiments as Identified by PAC41</vt:lpstr>
      <vt:lpstr>“High Impact” Experiments as Identified by PAC41</vt:lpstr>
      <vt:lpstr>“High Impact” Experiments as Identified by PAC41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for the Workshop</dc:title>
  <dc:creator>Larry Cardman</dc:creator>
  <cp:lastModifiedBy>Larry Cardman</cp:lastModifiedBy>
  <cp:revision>7</cp:revision>
  <dcterms:created xsi:type="dcterms:W3CDTF">2014-05-28T13:41:20Z</dcterms:created>
  <dcterms:modified xsi:type="dcterms:W3CDTF">2014-05-29T17:20:02Z</dcterms:modified>
</cp:coreProperties>
</file>