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9" r:id="rId3"/>
    <p:sldId id="264" r:id="rId4"/>
    <p:sldId id="280" r:id="rId5"/>
    <p:sldId id="261" r:id="rId6"/>
    <p:sldId id="297" r:id="rId7"/>
    <p:sldId id="262" r:id="rId8"/>
    <p:sldId id="263" r:id="rId9"/>
    <p:sldId id="260" r:id="rId10"/>
    <p:sldId id="27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82" r:id="rId27"/>
    <p:sldId id="283" r:id="rId28"/>
    <p:sldId id="284" r:id="rId29"/>
    <p:sldId id="285" r:id="rId30"/>
    <p:sldId id="286" r:id="rId31"/>
    <p:sldId id="287" r:id="rId32"/>
    <p:sldId id="257" r:id="rId33"/>
    <p:sldId id="288" r:id="rId34"/>
    <p:sldId id="289" r:id="rId35"/>
    <p:sldId id="290" r:id="rId36"/>
    <p:sldId id="291" r:id="rId37"/>
    <p:sldId id="292" r:id="rId38"/>
    <p:sldId id="293" r:id="rId39"/>
    <p:sldId id="294" r:id="rId40"/>
    <p:sldId id="295" r:id="rId41"/>
    <p:sldId id="296" r:id="rId42"/>
    <p:sldId id="299" r:id="rId43"/>
    <p:sldId id="298" r:id="rId44"/>
    <p:sldId id="300"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77" autoAdjust="0"/>
  </p:normalViewPr>
  <p:slideViewPr>
    <p:cSldViewPr>
      <p:cViewPr varScale="1">
        <p:scale>
          <a:sx n="79" d="100"/>
          <a:sy n="79" d="100"/>
        </p:scale>
        <p:origin x="-1546" y="-82"/>
      </p:cViewPr>
      <p:guideLst>
        <p:guide orient="horz" pos="2160"/>
        <p:guide pos="2880"/>
      </p:guideLst>
    </p:cSldViewPr>
  </p:slideViewPr>
  <p:outlineViewPr>
    <p:cViewPr>
      <p:scale>
        <a:sx n="33" d="100"/>
        <a:sy n="33" d="100"/>
      </p:scale>
      <p:origin x="0" y="455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42281-CAB0-4D19-A8C5-F562FFBC0F07}" type="datetimeFigureOut">
              <a:rPr kumimoji="1" lang="ja-JP" altLang="en-US" smtClean="0"/>
              <a:t>2014/5/28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EDAE9-62AA-4632-BBB6-CE03068BAA7F}" type="slidenum">
              <a:rPr kumimoji="1" lang="ja-JP" altLang="en-US" smtClean="0"/>
              <a:t>‹#›</a:t>
            </a:fld>
            <a:endParaRPr kumimoji="1" lang="ja-JP" altLang="en-US"/>
          </a:p>
        </p:txBody>
      </p:sp>
    </p:spTree>
    <p:extLst>
      <p:ext uri="{BB962C8B-B14F-4D97-AF65-F5344CB8AC3E}">
        <p14:creationId xmlns:p14="http://schemas.microsoft.com/office/powerpoint/2010/main" val="21226560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15636F6D-0892-4803-866B-05B734C02752}" type="slidenum">
              <a:rPr lang="en-US" altLang="ja-JP" smtClean="0">
                <a:ea typeface="ＭＳ Ｐゴシック" charset="-128"/>
              </a:rPr>
              <a:pPr eaLnBrk="1" hangingPunct="1">
                <a:spcBef>
                  <a:spcPct val="0"/>
                </a:spcBef>
              </a:pPr>
              <a:t>4</a:t>
            </a:fld>
            <a:endParaRPr lang="en-US" altLang="ja-JP" smtClean="0">
              <a:ea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ja-JP" smtClean="0"/>
              <a:t>Let’s begin.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altLang="ja-JP" smtClean="0">
                <a:latin typeface="Arial" pitchFamily="34" charset="0"/>
                <a:ea typeface="ＭＳ Ｐ明朝" pitchFamily="18" charset="-128"/>
              </a:rPr>
              <a:t>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a:xfrm>
            <a:off x="1144588" y="687388"/>
            <a:ext cx="4568825" cy="3427412"/>
          </a:xfrm>
          <a:ln/>
        </p:spPr>
      </p:sp>
      <p:sp>
        <p:nvSpPr>
          <p:cNvPr id="129027" name="ノート プレースホルダ 2"/>
          <p:cNvSpPr>
            <a:spLocks noGrp="1"/>
          </p:cNvSpPr>
          <p:nvPr>
            <p:ph type="body" idx="1"/>
          </p:nvPr>
        </p:nvSpPr>
        <p:spPr>
          <a:xfrm>
            <a:off x="687882" y="4342707"/>
            <a:ext cx="5484428" cy="4114480"/>
          </a:xfrm>
          <a:noFill/>
        </p:spPr>
        <p:txBody>
          <a:bodyPr/>
          <a:lstStyle/>
          <a:p>
            <a:endParaRPr lang="en-US" altLang="ja-JP" smtClean="0">
              <a:latin typeface="Arial" pitchFamily="34" charset="0"/>
              <a:ea typeface="ＭＳ Ｐ明朝" pitchFamily="18" charset="-128"/>
            </a:endParaRPr>
          </a:p>
        </p:txBody>
      </p:sp>
      <p:sp>
        <p:nvSpPr>
          <p:cNvPr id="129028" name="スライド番号プレースホルダ 3"/>
          <p:cNvSpPr txBox="1">
            <a:spLocks noGrp="1"/>
          </p:cNvSpPr>
          <p:nvPr/>
        </p:nvSpPr>
        <p:spPr bwMode="auto">
          <a:xfrm>
            <a:off x="3884119" y="8685414"/>
            <a:ext cx="2972786" cy="45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0" tIns="45560" rIns="91120" bIns="45560"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a:spcBef>
                <a:spcPct val="0"/>
              </a:spcBef>
            </a:pPr>
            <a:fld id="{E6B10632-F00F-45EF-9617-CDB5B9C87D40}" type="slidenum">
              <a:rPr lang="ja-JP" altLang="en-US" b="0" baseline="0">
                <a:ea typeface="ＭＳ Ｐゴシック" pitchFamily="50" charset="-128"/>
              </a:rPr>
              <a:pPr algn="r">
                <a:spcBef>
                  <a:spcPct val="0"/>
                </a:spcBef>
              </a:pPr>
              <a:t>41</a:t>
            </a:fld>
            <a:endParaRPr lang="en-US" altLang="ja-JP" b="0" baseline="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0" tIns="45560" rIns="91120" bIns="45560" anchor="b"/>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C8A4A1FC-48C4-42E5-BDF5-2BFDB7B4BCA4}" type="slidenum">
              <a:rPr lang="en-US" altLang="ja-JP">
                <a:ea typeface="ＭＳ Ｐゴシック" charset="-128"/>
              </a:rPr>
              <a:pPr algn="r" eaLnBrk="1" hangingPunct="1">
                <a:spcBef>
                  <a:spcPct val="0"/>
                </a:spcBef>
              </a:pPr>
              <a:t>8</a:t>
            </a:fld>
            <a:endParaRPr lang="en-US" altLang="ja-JP">
              <a:ea typeface="ＭＳ Ｐゴシック"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343400"/>
            <a:ext cx="54864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Outline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D69E261B-BC7B-4839-B1C4-E30D130AADDF}" type="slidenum">
              <a:rPr lang="en-US" altLang="ja-JP" smtClean="0">
                <a:ea typeface="ＭＳ Ｐゴシック" charset="-128"/>
              </a:rPr>
              <a:pPr eaLnBrk="1" hangingPunct="1">
                <a:spcBef>
                  <a:spcPct val="0"/>
                </a:spcBef>
              </a:pPr>
              <a:t>14</a:t>
            </a:fld>
            <a:endParaRPr lang="en-US" altLang="ja-JP" smtClean="0">
              <a:ea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ja-JP" smtClean="0"/>
              <a:t>In non-strangeness nuclei, nucleon can be converted into Delta. However, since mass difference between nucleon and Delta is large, then, probability of Delta in nucleus is not large. On the other hand, the mass difference between Lambda and Sigma is smaller, then, there is significant probability of Sigma in Lambda hypernuclei.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a:ln/>
        </p:spPr>
      </p:sp>
      <p:sp>
        <p:nvSpPr>
          <p:cNvPr id="665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66564"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CAEF5858-11ED-4427-9AE5-2C8AFCC36565}" type="slidenum">
              <a:rPr lang="ja-JP" altLang="en-US" smtClean="0">
                <a:ea typeface="ＭＳ Ｐゴシック" charset="-128"/>
              </a:rPr>
              <a:pPr eaLnBrk="1" hangingPunct="1">
                <a:spcBef>
                  <a:spcPct val="0"/>
                </a:spcBef>
              </a:pPr>
              <a:t>16</a:t>
            </a:fld>
            <a:endParaRPr lang="ja-JP" alt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6758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B52EA6EA-3548-4E1B-B9A0-09E5F8F8E2FC}" type="slidenum">
              <a:rPr lang="ja-JP" altLang="en-US" smtClean="0">
                <a:ea typeface="ＭＳ Ｐゴシック" charset="-128"/>
              </a:rPr>
              <a:pPr eaLnBrk="1" hangingPunct="1">
                <a:spcBef>
                  <a:spcPct val="0"/>
                </a:spcBef>
              </a:pPr>
              <a:t>17</a:t>
            </a:fld>
            <a:endParaRPr lang="ja-JP" alt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5215" y="8685414"/>
            <a:ext cx="2971690" cy="45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0" tIns="45560" rIns="91120" bIns="45560"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5E61ABAF-2385-4CCD-A6DA-CE38AA4EF33F}" type="slidenum">
              <a:rPr lang="en-US" altLang="ja-JP" b="0" baseline="0">
                <a:ea typeface="ＭＳ Ｐゴシック" pitchFamily="50" charset="-128"/>
              </a:rPr>
              <a:pPr algn="r" eaLnBrk="1" hangingPunct="1">
                <a:spcBef>
                  <a:spcPct val="0"/>
                </a:spcBef>
              </a:pPr>
              <a:t>28</a:t>
            </a:fld>
            <a:endParaRPr lang="en-US" altLang="ja-JP" b="0" baseline="0">
              <a:ea typeface="ＭＳ Ｐゴシック" pitchFamily="50" charset="-128"/>
            </a:endParaRPr>
          </a:p>
        </p:txBody>
      </p:sp>
      <p:sp>
        <p:nvSpPr>
          <p:cNvPr id="120835" name="Rectangle 7"/>
          <p:cNvSpPr txBox="1">
            <a:spLocks noGrp="1" noChangeArrowheads="1"/>
          </p:cNvSpPr>
          <p:nvPr/>
        </p:nvSpPr>
        <p:spPr bwMode="auto">
          <a:xfrm>
            <a:off x="3884119" y="8685414"/>
            <a:ext cx="2972786" cy="45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7986918D-DA1B-4EF5-851D-FDC9F783BC0F}" type="slidenum">
              <a:rPr lang="en-US" altLang="ja-JP" b="0" baseline="0">
                <a:ea typeface="ＭＳ Ｐゴシック" pitchFamily="50" charset="-128"/>
              </a:rPr>
              <a:pPr algn="r" eaLnBrk="1" hangingPunct="1">
                <a:spcBef>
                  <a:spcPct val="0"/>
                </a:spcBef>
              </a:pPr>
              <a:t>28</a:t>
            </a:fld>
            <a:endParaRPr lang="en-US" altLang="ja-JP" b="0" baseline="0">
              <a:ea typeface="ＭＳ Ｐゴシック" pitchFamily="50" charset="-128"/>
            </a:endParaRPr>
          </a:p>
        </p:txBody>
      </p:sp>
      <p:sp>
        <p:nvSpPr>
          <p:cNvPr id="120836" name="Rectangle 7"/>
          <p:cNvSpPr txBox="1">
            <a:spLocks noGrp="1" noChangeArrowheads="1"/>
          </p:cNvSpPr>
          <p:nvPr/>
        </p:nvSpPr>
        <p:spPr bwMode="auto">
          <a:xfrm>
            <a:off x="3884119" y="8685414"/>
            <a:ext cx="2972786" cy="45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4915C3CE-452D-4BAC-AFC0-B03EC31EA358}" type="slidenum">
              <a:rPr lang="en-US" altLang="ja-JP" b="0" baseline="0">
                <a:ea typeface="ＭＳ Ｐゴシック" pitchFamily="50" charset="-128"/>
              </a:rPr>
              <a:pPr algn="r" eaLnBrk="1" hangingPunct="1">
                <a:spcBef>
                  <a:spcPct val="0"/>
                </a:spcBef>
              </a:pPr>
              <a:t>28</a:t>
            </a:fld>
            <a:endParaRPr lang="en-US" altLang="ja-JP" b="0" baseline="0">
              <a:ea typeface="ＭＳ Ｐゴシック" pitchFamily="50" charset="-128"/>
            </a:endParaRPr>
          </a:p>
        </p:txBody>
      </p:sp>
      <p:sp>
        <p:nvSpPr>
          <p:cNvPr id="120837" name="Rectangle 2"/>
          <p:cNvSpPr>
            <a:spLocks noGrp="1" noRot="1" noChangeAspect="1" noChangeArrowheads="1" noTextEdit="1"/>
          </p:cNvSpPr>
          <p:nvPr>
            <p:ph type="sldImg"/>
          </p:nvPr>
        </p:nvSpPr>
        <p:spPr>
          <a:xfrm>
            <a:off x="1146175" y="687388"/>
            <a:ext cx="4567238" cy="3427412"/>
          </a:xfrm>
          <a:ln/>
        </p:spPr>
      </p:sp>
      <p:sp>
        <p:nvSpPr>
          <p:cNvPr id="120838" name="Rectangle 3"/>
          <p:cNvSpPr>
            <a:spLocks noGrp="1" noChangeArrowheads="1"/>
          </p:cNvSpPr>
          <p:nvPr>
            <p:ph type="body" idx="1"/>
          </p:nvPr>
        </p:nvSpPr>
        <p:spPr>
          <a:xfrm>
            <a:off x="685691" y="4342707"/>
            <a:ext cx="5486619" cy="4114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latin typeface="Arial" pitchFamily="34" charset="0"/>
              <a:ea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5215" y="8685414"/>
            <a:ext cx="2971690" cy="45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0" tIns="45560" rIns="91120" bIns="45560"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EA82AD4A-D202-4993-89EE-3CA5DC5BAF7C}" type="slidenum">
              <a:rPr lang="en-US" altLang="ja-JP" b="0" baseline="0">
                <a:ea typeface="ＭＳ Ｐゴシック" pitchFamily="50" charset="-128"/>
              </a:rPr>
              <a:pPr algn="r" eaLnBrk="1" hangingPunct="1">
                <a:spcBef>
                  <a:spcPct val="0"/>
                </a:spcBef>
              </a:pPr>
              <a:t>35</a:t>
            </a:fld>
            <a:endParaRPr lang="en-US" altLang="ja-JP" b="0" baseline="0">
              <a:ea typeface="ＭＳ Ｐゴシック" pitchFamily="50" charset="-128"/>
            </a:endParaRPr>
          </a:p>
        </p:txBody>
      </p:sp>
      <p:sp>
        <p:nvSpPr>
          <p:cNvPr id="124931" name="Rectangle 7"/>
          <p:cNvSpPr txBox="1">
            <a:spLocks noGrp="1" noChangeArrowheads="1"/>
          </p:cNvSpPr>
          <p:nvPr/>
        </p:nvSpPr>
        <p:spPr bwMode="auto">
          <a:xfrm>
            <a:off x="3884119" y="8685414"/>
            <a:ext cx="2972786" cy="45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B47A58DD-8445-41C5-A04E-F247F85F3BFC}" type="slidenum">
              <a:rPr lang="en-US" altLang="ja-JP" b="0" baseline="0">
                <a:ea typeface="ＭＳ Ｐゴシック" pitchFamily="50" charset="-128"/>
              </a:rPr>
              <a:pPr algn="r" eaLnBrk="1" hangingPunct="1">
                <a:spcBef>
                  <a:spcPct val="0"/>
                </a:spcBef>
              </a:pPr>
              <a:t>35</a:t>
            </a:fld>
            <a:endParaRPr lang="en-US" altLang="ja-JP" b="0" baseline="0">
              <a:ea typeface="ＭＳ Ｐゴシック" pitchFamily="50" charset="-128"/>
            </a:endParaRPr>
          </a:p>
        </p:txBody>
      </p:sp>
      <p:sp>
        <p:nvSpPr>
          <p:cNvPr id="124932" name="Rectangle 7"/>
          <p:cNvSpPr txBox="1">
            <a:spLocks noGrp="1" noChangeArrowheads="1"/>
          </p:cNvSpPr>
          <p:nvPr/>
        </p:nvSpPr>
        <p:spPr bwMode="auto">
          <a:xfrm>
            <a:off x="3884119" y="8685414"/>
            <a:ext cx="2972786" cy="45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9B791C5D-ABBD-4164-BFBC-F56CAA5D377C}" type="slidenum">
              <a:rPr lang="en-US" altLang="ja-JP" b="0" baseline="0">
                <a:ea typeface="ＭＳ Ｐゴシック" pitchFamily="50" charset="-128"/>
              </a:rPr>
              <a:pPr algn="r" eaLnBrk="1" hangingPunct="1">
                <a:spcBef>
                  <a:spcPct val="0"/>
                </a:spcBef>
              </a:pPr>
              <a:t>35</a:t>
            </a:fld>
            <a:endParaRPr lang="en-US" altLang="ja-JP" b="0" baseline="0">
              <a:ea typeface="ＭＳ Ｐゴシック" pitchFamily="50" charset="-128"/>
            </a:endParaRPr>
          </a:p>
        </p:txBody>
      </p:sp>
      <p:sp>
        <p:nvSpPr>
          <p:cNvPr id="124933" name="Rectangle 2"/>
          <p:cNvSpPr>
            <a:spLocks noGrp="1" noRot="1" noChangeAspect="1" noChangeArrowheads="1" noTextEdit="1"/>
          </p:cNvSpPr>
          <p:nvPr>
            <p:ph type="sldImg"/>
          </p:nvPr>
        </p:nvSpPr>
        <p:spPr>
          <a:xfrm>
            <a:off x="1146175" y="687388"/>
            <a:ext cx="4567238" cy="3427412"/>
          </a:xfrm>
          <a:ln/>
        </p:spPr>
      </p:sp>
      <p:sp>
        <p:nvSpPr>
          <p:cNvPr id="124934" name="Rectangle 3"/>
          <p:cNvSpPr>
            <a:spLocks noGrp="1" noChangeArrowheads="1"/>
          </p:cNvSpPr>
          <p:nvPr>
            <p:ph type="body" idx="1"/>
          </p:nvPr>
        </p:nvSpPr>
        <p:spPr>
          <a:xfrm>
            <a:off x="685691" y="4342707"/>
            <a:ext cx="5486619" cy="4114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latin typeface="Arial" pitchFamily="34" charset="0"/>
              <a:ea typeface="ＭＳ Ｐ明朝"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a:ln/>
        </p:spPr>
      </p:sp>
      <p:sp>
        <p:nvSpPr>
          <p:cNvPr id="125955" name="ノート プレースホルダー 2"/>
          <p:cNvSpPr>
            <a:spLocks noGrp="1"/>
          </p:cNvSpPr>
          <p:nvPr>
            <p:ph type="body" idx="1"/>
          </p:nvPr>
        </p:nvSpPr>
        <p:spPr>
          <a:noFill/>
        </p:spPr>
        <p:txBody>
          <a:bodyPr/>
          <a:lstStyle/>
          <a:p>
            <a:endParaRPr lang="ja-JP" altLang="en-US" smtClean="0">
              <a:latin typeface="Arial" pitchFamily="34" charset="0"/>
              <a:ea typeface="ＭＳ Ｐ明朝" pitchFamily="18" charset="-128"/>
            </a:endParaRPr>
          </a:p>
        </p:txBody>
      </p:sp>
      <p:sp>
        <p:nvSpPr>
          <p:cNvPr id="125956" name="スライド番号プレースホルダー 3"/>
          <p:cNvSpPr txBox="1">
            <a:spLocks noGrp="1"/>
          </p:cNvSpPr>
          <p:nvPr/>
        </p:nvSpPr>
        <p:spPr bwMode="auto">
          <a:xfrm>
            <a:off x="3885215" y="8685414"/>
            <a:ext cx="2971690" cy="45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0" tIns="45560" rIns="91120" bIns="45560"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30CCB830-B6CC-4ECD-8C55-A40A35332A67}" type="slidenum">
              <a:rPr lang="en-US" altLang="ja-JP" b="0" baseline="0">
                <a:ea typeface="ＭＳ Ｐゴシック" pitchFamily="50" charset="-128"/>
              </a:rPr>
              <a:pPr algn="r" eaLnBrk="1" hangingPunct="1">
                <a:spcBef>
                  <a:spcPct val="0"/>
                </a:spcBef>
              </a:pPr>
              <a:t>37</a:t>
            </a:fld>
            <a:endParaRPr lang="en-US" altLang="ja-JP" b="0" baseline="0">
              <a:ea typeface="ＭＳ Ｐゴシック"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5215" y="8685414"/>
            <a:ext cx="2971690" cy="45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0" tIns="45560" rIns="91120" bIns="45560"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E3B4FFB4-4CDF-45D9-BE5B-244973F9F0C5}" type="slidenum">
              <a:rPr lang="en-US" altLang="ja-JP" b="0" baseline="0">
                <a:ea typeface="ＭＳ Ｐゴシック" pitchFamily="50" charset="-128"/>
              </a:rPr>
              <a:pPr algn="r" eaLnBrk="1" hangingPunct="1">
                <a:spcBef>
                  <a:spcPct val="0"/>
                </a:spcBef>
              </a:pPr>
              <a:t>39</a:t>
            </a:fld>
            <a:endParaRPr lang="en-US" altLang="ja-JP" b="0" baseline="0">
              <a:ea typeface="ＭＳ Ｐゴシック" pitchFamily="50" charset="-128"/>
            </a:endParaRPr>
          </a:p>
        </p:txBody>
      </p:sp>
      <p:sp>
        <p:nvSpPr>
          <p:cNvPr id="126979" name="Rectangle 7"/>
          <p:cNvSpPr txBox="1">
            <a:spLocks noGrp="1" noChangeArrowheads="1"/>
          </p:cNvSpPr>
          <p:nvPr/>
        </p:nvSpPr>
        <p:spPr bwMode="auto">
          <a:xfrm>
            <a:off x="3884119" y="8685414"/>
            <a:ext cx="2972786" cy="45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E3F87382-C6D2-4A4E-A498-F395F1F373E9}" type="slidenum">
              <a:rPr lang="en-US" altLang="ja-JP" b="0" baseline="0">
                <a:ea typeface="ＭＳ Ｐゴシック" pitchFamily="50" charset="-128"/>
              </a:rPr>
              <a:pPr algn="r" eaLnBrk="1" hangingPunct="1">
                <a:spcBef>
                  <a:spcPct val="0"/>
                </a:spcBef>
              </a:pPr>
              <a:t>39</a:t>
            </a:fld>
            <a:endParaRPr lang="en-US" altLang="ja-JP" b="0" baseline="0">
              <a:ea typeface="ＭＳ Ｐゴシック" pitchFamily="50" charset="-128"/>
            </a:endParaRPr>
          </a:p>
        </p:txBody>
      </p:sp>
      <p:sp>
        <p:nvSpPr>
          <p:cNvPr id="126980" name="Rectangle 7"/>
          <p:cNvSpPr txBox="1">
            <a:spLocks noGrp="1" noChangeArrowheads="1"/>
          </p:cNvSpPr>
          <p:nvPr/>
        </p:nvSpPr>
        <p:spPr bwMode="auto">
          <a:xfrm>
            <a:off x="3884119" y="8685414"/>
            <a:ext cx="2972786" cy="45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DAD58729-F0A3-42F7-8F24-C9C3C72A5529}" type="slidenum">
              <a:rPr lang="en-US" altLang="ja-JP" b="0" baseline="0">
                <a:ea typeface="ＭＳ Ｐゴシック" pitchFamily="50" charset="-128"/>
              </a:rPr>
              <a:pPr algn="r" eaLnBrk="1" hangingPunct="1">
                <a:spcBef>
                  <a:spcPct val="0"/>
                </a:spcBef>
              </a:pPr>
              <a:t>39</a:t>
            </a:fld>
            <a:endParaRPr lang="en-US" altLang="ja-JP" b="0" baseline="0">
              <a:ea typeface="ＭＳ Ｐゴシック" pitchFamily="50" charset="-128"/>
            </a:endParaRPr>
          </a:p>
        </p:txBody>
      </p:sp>
      <p:sp>
        <p:nvSpPr>
          <p:cNvPr id="126981" name="Rectangle 2"/>
          <p:cNvSpPr>
            <a:spLocks noGrp="1" noRot="1" noChangeAspect="1" noChangeArrowheads="1" noTextEdit="1"/>
          </p:cNvSpPr>
          <p:nvPr>
            <p:ph type="sldImg"/>
          </p:nvPr>
        </p:nvSpPr>
        <p:spPr>
          <a:xfrm>
            <a:off x="1146175" y="687388"/>
            <a:ext cx="4567238" cy="3427412"/>
          </a:xfrm>
          <a:ln/>
        </p:spPr>
      </p:sp>
      <p:sp>
        <p:nvSpPr>
          <p:cNvPr id="126982" name="Rectangle 3"/>
          <p:cNvSpPr>
            <a:spLocks noGrp="1" noChangeArrowheads="1"/>
          </p:cNvSpPr>
          <p:nvPr>
            <p:ph type="body" idx="1"/>
          </p:nvPr>
        </p:nvSpPr>
        <p:spPr>
          <a:xfrm>
            <a:off x="685691" y="4342707"/>
            <a:ext cx="5486619" cy="4114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latin typeface="Arial" pitchFamily="34" charset="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49974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340798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366495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131285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22513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172484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137534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43642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259687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219583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C7A6B0-7980-4E05-96E9-83405F5F43FB}" type="datetimeFigureOut">
              <a:rPr kumimoji="1" lang="ja-JP" altLang="en-US" smtClean="0"/>
              <a:t>2014/5/28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56742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7A6B0-7980-4E05-96E9-83405F5F43FB}" type="datetimeFigureOut">
              <a:rPr kumimoji="1" lang="ja-JP" altLang="en-US" smtClean="0"/>
              <a:t>2014/5/28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2FC5-4592-4C1E-AEA3-717D3340384F}" type="slidenum">
              <a:rPr kumimoji="1" lang="ja-JP" altLang="en-US" smtClean="0"/>
              <a:t>‹#›</a:t>
            </a:fld>
            <a:endParaRPr kumimoji="1" lang="ja-JP" altLang="en-US"/>
          </a:p>
        </p:txBody>
      </p:sp>
    </p:spTree>
    <p:extLst>
      <p:ext uri="{BB962C8B-B14F-4D97-AF65-F5344CB8AC3E}">
        <p14:creationId xmlns:p14="http://schemas.microsoft.com/office/powerpoint/2010/main" val="16908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Structure of light Λ </a:t>
            </a:r>
            <a:r>
              <a:rPr kumimoji="1" lang="en-US" altLang="ja-JP" dirty="0" err="1" smtClean="0"/>
              <a:t>hypernuclei</a:t>
            </a:r>
            <a:r>
              <a:rPr kumimoji="1" lang="en-US" altLang="ja-JP" dirty="0" smtClean="0"/>
              <a:t> by (</a:t>
            </a:r>
            <a:r>
              <a:rPr kumimoji="1" lang="en-US" altLang="ja-JP" dirty="0" err="1" smtClean="0"/>
              <a:t>e,e’K</a:t>
            </a:r>
            <a:r>
              <a:rPr kumimoji="1" lang="en-US" altLang="ja-JP" baseline="30000" dirty="0" smtClean="0"/>
              <a:t>+</a:t>
            </a:r>
            <a:r>
              <a:rPr kumimoji="1" lang="en-US" altLang="ja-JP" dirty="0" smtClean="0"/>
              <a:t>) reaction</a:t>
            </a:r>
            <a:endParaRPr kumimoji="1" lang="ja-JP" altLang="en-US" dirty="0"/>
          </a:p>
        </p:txBody>
      </p:sp>
      <p:sp>
        <p:nvSpPr>
          <p:cNvPr id="3" name="サブタイトル 2"/>
          <p:cNvSpPr>
            <a:spLocks noGrp="1"/>
          </p:cNvSpPr>
          <p:nvPr>
            <p:ph type="subTitle" idx="1"/>
          </p:nvPr>
        </p:nvSpPr>
        <p:spPr>
          <a:xfrm>
            <a:off x="2051720" y="4221088"/>
            <a:ext cx="6400800" cy="1752600"/>
          </a:xfrm>
        </p:spPr>
        <p:txBody>
          <a:bodyPr/>
          <a:lstStyle/>
          <a:p>
            <a:r>
              <a:rPr kumimoji="1" lang="en-US" altLang="ja-JP" dirty="0" smtClean="0">
                <a:solidFill>
                  <a:schemeClr val="tx1"/>
                </a:solidFill>
              </a:rPr>
              <a:t>E. </a:t>
            </a:r>
            <a:r>
              <a:rPr kumimoji="1" lang="en-US" altLang="ja-JP" dirty="0" err="1" smtClean="0">
                <a:solidFill>
                  <a:schemeClr val="tx1"/>
                </a:solidFill>
              </a:rPr>
              <a:t>Hiyama</a:t>
            </a:r>
            <a:r>
              <a:rPr kumimoji="1" lang="en-US" altLang="ja-JP" dirty="0" smtClean="0">
                <a:solidFill>
                  <a:schemeClr val="tx1"/>
                </a:solidFill>
              </a:rPr>
              <a:t> (RIKEN</a:t>
            </a:r>
            <a:r>
              <a:rPr kumimoji="1" lang="en-US" altLang="ja-JP" dirty="0" smtClean="0"/>
              <a:t>)</a:t>
            </a:r>
            <a:endParaRPr kumimoji="1" lang="ja-JP" altLang="en-US" dirty="0"/>
          </a:p>
        </p:txBody>
      </p:sp>
    </p:spTree>
    <p:extLst>
      <p:ext uri="{BB962C8B-B14F-4D97-AF65-F5344CB8AC3E}">
        <p14:creationId xmlns:p14="http://schemas.microsoft.com/office/powerpoint/2010/main" val="348857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03350" y="561975"/>
            <a:ext cx="6121400" cy="2913063"/>
          </a:xfrm>
          <a:prstGeom prst="rect">
            <a:avLst/>
          </a:prstGeom>
          <a:solidFill>
            <a:srgbClr val="FFCC99">
              <a:alpha val="30196"/>
            </a:srgbClr>
          </a:solidFill>
          <a:ln w="31750">
            <a:solidFill>
              <a:srgbClr val="0000FF"/>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0000"/>
              </a:lnSpc>
              <a:spcBef>
                <a:spcPct val="0"/>
              </a:spcBef>
              <a:buFontTx/>
              <a:buNone/>
            </a:pPr>
            <a:r>
              <a:rPr lang="ja-JP" altLang="en-US" sz="2800">
                <a:solidFill>
                  <a:srgbClr val="000099"/>
                </a:solidFill>
                <a:latin typeface="Calibri" pitchFamily="34" charset="0"/>
              </a:rPr>
              <a:t>　　　　</a:t>
            </a:r>
          </a:p>
          <a:p>
            <a:pPr eaLnBrk="1" hangingPunct="1">
              <a:lnSpc>
                <a:spcPct val="70000"/>
              </a:lnSpc>
              <a:spcBef>
                <a:spcPct val="0"/>
              </a:spcBef>
              <a:buFontTx/>
              <a:buNone/>
            </a:pPr>
            <a:r>
              <a:rPr lang="ja-JP" altLang="en-US" sz="2800">
                <a:solidFill>
                  <a:srgbClr val="000099"/>
                </a:solidFill>
                <a:latin typeface="Calibri" pitchFamily="34" charset="0"/>
              </a:rPr>
              <a:t>　</a:t>
            </a:r>
            <a:r>
              <a:rPr lang="ja-JP" altLang="en-US" sz="1800">
                <a:solidFill>
                  <a:srgbClr val="000099"/>
                </a:solidFill>
                <a:latin typeface="Calibri" pitchFamily="34" charset="0"/>
              </a:rPr>
              <a:t>　</a:t>
            </a:r>
            <a:r>
              <a:rPr lang="ja-JP" altLang="en-US" sz="2800">
                <a:solidFill>
                  <a:srgbClr val="000099"/>
                </a:solidFill>
                <a:latin typeface="Calibri" pitchFamily="34" charset="0"/>
              </a:rPr>
              <a:t>　　　</a:t>
            </a:r>
            <a:r>
              <a:rPr lang="ja-JP" altLang="en-US" sz="2800">
                <a:latin typeface="Calibri" pitchFamily="34" charset="0"/>
              </a:rPr>
              <a:t>　</a:t>
            </a:r>
          </a:p>
          <a:p>
            <a:pPr eaLnBrk="1" hangingPunct="1">
              <a:spcBef>
                <a:spcPct val="0"/>
              </a:spcBef>
              <a:buFontTx/>
              <a:buNone/>
            </a:pPr>
            <a:r>
              <a:rPr lang="ja-JP" altLang="en-US" sz="2800">
                <a:latin typeface="Calibri" pitchFamily="34" charset="0"/>
              </a:rPr>
              <a:t>　　　　             </a:t>
            </a:r>
            <a:r>
              <a:rPr lang="en-US" altLang="ja-JP">
                <a:latin typeface="Calibri" pitchFamily="34" charset="0"/>
              </a:rPr>
              <a:t>Section  2</a:t>
            </a:r>
          </a:p>
          <a:p>
            <a:pPr eaLnBrk="1" hangingPunct="1">
              <a:spcBef>
                <a:spcPct val="0"/>
              </a:spcBef>
              <a:buFontTx/>
              <a:buNone/>
            </a:pPr>
            <a:endParaRPr lang="en-US" altLang="ja-JP">
              <a:latin typeface="Calibri" pitchFamily="34" charset="0"/>
            </a:endParaRPr>
          </a:p>
          <a:p>
            <a:pPr eaLnBrk="1" hangingPunct="1">
              <a:spcBef>
                <a:spcPct val="0"/>
              </a:spcBef>
              <a:buFontTx/>
              <a:buNone/>
            </a:pPr>
            <a:r>
              <a:rPr lang="en-US" altLang="ja-JP">
                <a:latin typeface="Calibri" pitchFamily="34" charset="0"/>
              </a:rPr>
              <a:t>   three-body calculation of</a:t>
            </a:r>
          </a:p>
          <a:p>
            <a:pPr eaLnBrk="1" hangingPunct="1">
              <a:spcBef>
                <a:spcPct val="0"/>
              </a:spcBef>
              <a:buFontTx/>
              <a:buNone/>
            </a:pPr>
            <a:endParaRPr lang="ja-JP" altLang="en-US" sz="2400">
              <a:solidFill>
                <a:schemeClr val="hlink"/>
              </a:solidFill>
              <a:latin typeface="Calibri" pitchFamily="34" charset="0"/>
            </a:endParaRPr>
          </a:p>
          <a:p>
            <a:pPr eaLnBrk="1" hangingPunct="1">
              <a:spcBef>
                <a:spcPct val="0"/>
              </a:spcBef>
              <a:buFontTx/>
              <a:buNone/>
            </a:pPr>
            <a:endParaRPr lang="ja-JP" altLang="en-US" sz="2400">
              <a:solidFill>
                <a:schemeClr val="hlink"/>
              </a:solidFill>
              <a:latin typeface="Calibri" pitchFamily="34" charset="0"/>
            </a:endParaRPr>
          </a:p>
        </p:txBody>
      </p:sp>
      <p:sp>
        <p:nvSpPr>
          <p:cNvPr id="11267" name="テキスト ボックス 9"/>
          <p:cNvSpPr txBox="1">
            <a:spLocks noChangeArrowheads="1"/>
          </p:cNvSpPr>
          <p:nvPr/>
        </p:nvSpPr>
        <p:spPr bwMode="auto">
          <a:xfrm>
            <a:off x="6083300" y="2074863"/>
            <a:ext cx="600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4000" b="1" baseline="30000">
                <a:latin typeface="Calibri" pitchFamily="34" charset="0"/>
              </a:rPr>
              <a:t>3</a:t>
            </a:r>
            <a:r>
              <a:rPr lang="en-US" altLang="ja-JP" sz="3600">
                <a:latin typeface="Calibri" pitchFamily="34" charset="0"/>
              </a:rPr>
              <a:t>n</a:t>
            </a:r>
            <a:endParaRPr lang="ja-JP" altLang="en-US" sz="3600">
              <a:latin typeface="Calibri" pitchFamily="34" charset="0"/>
            </a:endParaRPr>
          </a:p>
        </p:txBody>
      </p:sp>
      <p:sp>
        <p:nvSpPr>
          <p:cNvPr id="11268" name="Text Box 30"/>
          <p:cNvSpPr txBox="1">
            <a:spLocks noChangeArrowheads="1"/>
          </p:cNvSpPr>
          <p:nvPr/>
        </p:nvSpPr>
        <p:spPr bwMode="auto">
          <a:xfrm>
            <a:off x="6011863" y="2435225"/>
            <a:ext cx="439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b="1">
                <a:latin typeface="Calibri" pitchFamily="34" charset="0"/>
              </a:rPr>
              <a:t>Λ</a:t>
            </a:r>
          </a:p>
        </p:txBody>
      </p:sp>
      <p:sp>
        <p:nvSpPr>
          <p:cNvPr id="8" name="円/楕円 7"/>
          <p:cNvSpPr/>
          <p:nvPr/>
        </p:nvSpPr>
        <p:spPr>
          <a:xfrm>
            <a:off x="731838" y="4268788"/>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270" name="Oval 9"/>
          <p:cNvSpPr>
            <a:spLocks noChangeArrowheads="1"/>
          </p:cNvSpPr>
          <p:nvPr/>
        </p:nvSpPr>
        <p:spPr bwMode="auto">
          <a:xfrm>
            <a:off x="876300" y="455771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1271" name="Oval 5"/>
          <p:cNvSpPr>
            <a:spLocks noChangeArrowheads="1"/>
          </p:cNvSpPr>
          <p:nvPr/>
        </p:nvSpPr>
        <p:spPr bwMode="auto">
          <a:xfrm>
            <a:off x="1163638" y="5205413"/>
            <a:ext cx="720725" cy="719137"/>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11272" name="Oval 9"/>
          <p:cNvSpPr>
            <a:spLocks noChangeArrowheads="1"/>
          </p:cNvSpPr>
          <p:nvPr/>
        </p:nvSpPr>
        <p:spPr bwMode="auto">
          <a:xfrm>
            <a:off x="1668463" y="455771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1273" name="テキスト ボックス 11"/>
          <p:cNvSpPr txBox="1">
            <a:spLocks noChangeArrowheads="1"/>
          </p:cNvSpPr>
          <p:nvPr/>
        </p:nvSpPr>
        <p:spPr bwMode="auto">
          <a:xfrm>
            <a:off x="2987675" y="4500563"/>
            <a:ext cx="53895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E. Hiyama, S. Ohnishi,</a:t>
            </a:r>
          </a:p>
          <a:p>
            <a:pPr eaLnBrk="1" hangingPunct="1">
              <a:spcBef>
                <a:spcPct val="0"/>
              </a:spcBef>
              <a:buFontTx/>
              <a:buNone/>
            </a:pPr>
            <a:r>
              <a:rPr lang="en-US" altLang="ja-JP" sz="2400"/>
              <a:t>B.F. Gibson, and T. A. Rijken,</a:t>
            </a:r>
          </a:p>
          <a:p>
            <a:pPr eaLnBrk="1" hangingPunct="1">
              <a:spcBef>
                <a:spcPct val="0"/>
              </a:spcBef>
              <a:buFontTx/>
              <a:buNone/>
            </a:pPr>
            <a:r>
              <a:rPr lang="en-US" altLang="ja-JP" sz="2400"/>
              <a:t>The paper will be publised in</a:t>
            </a:r>
          </a:p>
          <a:p>
            <a:pPr eaLnBrk="1" hangingPunct="1">
              <a:spcBef>
                <a:spcPct val="0"/>
              </a:spcBef>
              <a:buFontTx/>
              <a:buNone/>
            </a:pPr>
            <a:r>
              <a:rPr lang="en-US" altLang="ja-JP" sz="2400"/>
              <a:t>PRC as a Rapid communication soon.</a:t>
            </a:r>
            <a:endParaRPr lang="ja-JP" altLang="en-US" sz="2400"/>
          </a:p>
        </p:txBody>
      </p:sp>
    </p:spTree>
    <p:extLst>
      <p:ext uri="{BB962C8B-B14F-4D97-AF65-F5344CB8AC3E}">
        <p14:creationId xmlns:p14="http://schemas.microsoft.com/office/powerpoint/2010/main" val="629252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323850" y="3284538"/>
            <a:ext cx="2160588" cy="9366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387" name="テキスト ボックス 3"/>
          <p:cNvSpPr txBox="1">
            <a:spLocks noChangeArrowheads="1"/>
          </p:cNvSpPr>
          <p:nvPr/>
        </p:nvSpPr>
        <p:spPr bwMode="auto">
          <a:xfrm>
            <a:off x="611188" y="327025"/>
            <a:ext cx="572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What is interesting to study nnΛ system?</a:t>
            </a:r>
            <a:endParaRPr lang="ja-JP" altLang="en-US" sz="2400"/>
          </a:p>
        </p:txBody>
      </p:sp>
      <p:sp>
        <p:nvSpPr>
          <p:cNvPr id="5" name="円/楕円 4"/>
          <p:cNvSpPr/>
          <p:nvPr/>
        </p:nvSpPr>
        <p:spPr>
          <a:xfrm>
            <a:off x="6551613" y="168275"/>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389" name="Oval 9"/>
          <p:cNvSpPr>
            <a:spLocks noChangeArrowheads="1"/>
          </p:cNvSpPr>
          <p:nvPr/>
        </p:nvSpPr>
        <p:spPr bwMode="auto">
          <a:xfrm>
            <a:off x="6696075" y="4572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6390" name="Oval 5"/>
          <p:cNvSpPr>
            <a:spLocks noChangeArrowheads="1"/>
          </p:cNvSpPr>
          <p:nvPr/>
        </p:nvSpPr>
        <p:spPr bwMode="auto">
          <a:xfrm>
            <a:off x="6983413" y="1104900"/>
            <a:ext cx="720725" cy="719138"/>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16391" name="Oval 9"/>
          <p:cNvSpPr>
            <a:spLocks noChangeArrowheads="1"/>
          </p:cNvSpPr>
          <p:nvPr/>
        </p:nvSpPr>
        <p:spPr bwMode="auto">
          <a:xfrm>
            <a:off x="7488238" y="4572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6392" name="テキスト ボックス 8"/>
          <p:cNvSpPr txBox="1">
            <a:spLocks noChangeArrowheads="1"/>
          </p:cNvSpPr>
          <p:nvPr/>
        </p:nvSpPr>
        <p:spPr bwMode="auto">
          <a:xfrm>
            <a:off x="539750" y="1689100"/>
            <a:ext cx="741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S=0</a:t>
            </a:r>
            <a:endParaRPr lang="ja-JP" altLang="en-US" sz="2400"/>
          </a:p>
        </p:txBody>
      </p:sp>
      <p:sp>
        <p:nvSpPr>
          <p:cNvPr id="10" name="正方形/長方形 9"/>
          <p:cNvSpPr/>
          <p:nvPr/>
        </p:nvSpPr>
        <p:spPr>
          <a:xfrm>
            <a:off x="468313" y="1608138"/>
            <a:ext cx="863600" cy="541337"/>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394" name="テキスト ボックス 10"/>
          <p:cNvSpPr txBox="1">
            <a:spLocks noChangeArrowheads="1"/>
          </p:cNvSpPr>
          <p:nvPr/>
        </p:nvSpPr>
        <p:spPr bwMode="auto">
          <a:xfrm>
            <a:off x="323850" y="2549525"/>
            <a:ext cx="766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The lightest nucleus to have a bound state is deuteron.</a:t>
            </a:r>
            <a:endParaRPr lang="ja-JP" altLang="en-US" sz="2400"/>
          </a:p>
        </p:txBody>
      </p:sp>
      <p:sp>
        <p:nvSpPr>
          <p:cNvPr id="16395" name="Oval 9"/>
          <p:cNvSpPr>
            <a:spLocks noChangeArrowheads="1"/>
          </p:cNvSpPr>
          <p:nvPr/>
        </p:nvSpPr>
        <p:spPr bwMode="auto">
          <a:xfrm>
            <a:off x="741363" y="34290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6396" name="Oval 9"/>
          <p:cNvSpPr>
            <a:spLocks noChangeArrowheads="1"/>
          </p:cNvSpPr>
          <p:nvPr/>
        </p:nvSpPr>
        <p:spPr bwMode="auto">
          <a:xfrm>
            <a:off x="1538288" y="3429000"/>
            <a:ext cx="539750" cy="539750"/>
          </a:xfrm>
          <a:prstGeom prst="ellipse">
            <a:avLst/>
          </a:prstGeom>
          <a:solidFill>
            <a:srgbClr val="FF33CC"/>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p</a:t>
            </a:r>
          </a:p>
        </p:txBody>
      </p:sp>
      <p:cxnSp>
        <p:nvCxnSpPr>
          <p:cNvPr id="16" name="直線コネクタ 15"/>
          <p:cNvCxnSpPr/>
          <p:nvPr/>
        </p:nvCxnSpPr>
        <p:spPr>
          <a:xfrm>
            <a:off x="3348038" y="3500438"/>
            <a:ext cx="2447925"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6398" name="テキスト ボックス 16"/>
          <p:cNvSpPr txBox="1">
            <a:spLocks noChangeArrowheads="1"/>
          </p:cNvSpPr>
          <p:nvPr/>
        </p:nvSpPr>
        <p:spPr bwMode="auto">
          <a:xfrm>
            <a:off x="5219700" y="3113088"/>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n+p threshold</a:t>
            </a:r>
            <a:endParaRPr lang="ja-JP" altLang="en-US" sz="2000"/>
          </a:p>
        </p:txBody>
      </p:sp>
      <p:cxnSp>
        <p:nvCxnSpPr>
          <p:cNvPr id="19" name="直線コネクタ 18"/>
          <p:cNvCxnSpPr/>
          <p:nvPr/>
        </p:nvCxnSpPr>
        <p:spPr>
          <a:xfrm>
            <a:off x="3959225" y="3944938"/>
            <a:ext cx="122555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6400" name="テキスト ボックス 19"/>
          <p:cNvSpPr txBox="1">
            <a:spLocks noChangeArrowheads="1"/>
          </p:cNvSpPr>
          <p:nvPr/>
        </p:nvSpPr>
        <p:spPr bwMode="auto">
          <a:xfrm>
            <a:off x="5300663" y="3752850"/>
            <a:ext cx="703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J=1</a:t>
            </a:r>
            <a:r>
              <a:rPr lang="en-US" altLang="ja-JP" sz="2000" baseline="30000"/>
              <a:t>+</a:t>
            </a:r>
            <a:endParaRPr lang="ja-JP" altLang="en-US" sz="2000" baseline="30000"/>
          </a:p>
        </p:txBody>
      </p:sp>
      <p:sp>
        <p:nvSpPr>
          <p:cNvPr id="16401" name="テキスト ボックス 20"/>
          <p:cNvSpPr txBox="1">
            <a:spLocks noChangeArrowheads="1"/>
          </p:cNvSpPr>
          <p:nvPr/>
        </p:nvSpPr>
        <p:spPr bwMode="auto">
          <a:xfrm>
            <a:off x="3487738" y="4021138"/>
            <a:ext cx="136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-2.22 MeV</a:t>
            </a:r>
            <a:endParaRPr lang="ja-JP" altLang="en-US" sz="2000"/>
          </a:p>
        </p:txBody>
      </p:sp>
      <p:sp>
        <p:nvSpPr>
          <p:cNvPr id="16402" name="テキスト ボックス 21"/>
          <p:cNvSpPr txBox="1">
            <a:spLocks noChangeArrowheads="1"/>
          </p:cNvSpPr>
          <p:nvPr/>
        </p:nvSpPr>
        <p:spPr bwMode="auto">
          <a:xfrm>
            <a:off x="255588" y="4471988"/>
            <a:ext cx="417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S=-1 (Λ</a:t>
            </a:r>
            <a:r>
              <a:rPr lang="ja-JP" altLang="en-US" sz="2400"/>
              <a:t>　</a:t>
            </a:r>
            <a:r>
              <a:rPr lang="en-US" altLang="ja-JP" sz="2400"/>
              <a:t>hypernucear sector)</a:t>
            </a:r>
            <a:endParaRPr lang="ja-JP" altLang="en-US" sz="2400"/>
          </a:p>
        </p:txBody>
      </p:sp>
      <p:sp>
        <p:nvSpPr>
          <p:cNvPr id="23" name="円/楕円 22"/>
          <p:cNvSpPr/>
          <p:nvPr/>
        </p:nvSpPr>
        <p:spPr>
          <a:xfrm>
            <a:off x="141288" y="5084763"/>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404" name="Oval 9"/>
          <p:cNvSpPr>
            <a:spLocks noChangeArrowheads="1"/>
          </p:cNvSpPr>
          <p:nvPr/>
        </p:nvSpPr>
        <p:spPr bwMode="auto">
          <a:xfrm>
            <a:off x="255588" y="5337175"/>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6405" name="Oval 5"/>
          <p:cNvSpPr>
            <a:spLocks noChangeArrowheads="1"/>
          </p:cNvSpPr>
          <p:nvPr/>
        </p:nvSpPr>
        <p:spPr bwMode="auto">
          <a:xfrm>
            <a:off x="542925" y="5984875"/>
            <a:ext cx="720725" cy="719138"/>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27" name="正方形/長方形 26"/>
          <p:cNvSpPr/>
          <p:nvPr/>
        </p:nvSpPr>
        <p:spPr>
          <a:xfrm>
            <a:off x="87313" y="4421188"/>
            <a:ext cx="1004887" cy="512762"/>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407" name="テキスト ボックス 27"/>
          <p:cNvSpPr txBox="1">
            <a:spLocks noChangeArrowheads="1"/>
          </p:cNvSpPr>
          <p:nvPr/>
        </p:nvSpPr>
        <p:spPr bwMode="auto">
          <a:xfrm>
            <a:off x="2078038" y="5667375"/>
            <a:ext cx="2370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baseline="30000"/>
              <a:t>3</a:t>
            </a:r>
            <a:r>
              <a:rPr lang="en-US" altLang="ja-JP" sz="2400"/>
              <a:t>H (hyper-triton)</a:t>
            </a:r>
            <a:endParaRPr lang="ja-JP" altLang="en-US" sz="2400"/>
          </a:p>
        </p:txBody>
      </p:sp>
      <p:sp>
        <p:nvSpPr>
          <p:cNvPr id="16408" name="テキスト ボックス 28"/>
          <p:cNvSpPr txBox="1">
            <a:spLocks noChangeArrowheads="1"/>
          </p:cNvSpPr>
          <p:nvPr/>
        </p:nvSpPr>
        <p:spPr bwMode="auto">
          <a:xfrm>
            <a:off x="2195513" y="3922713"/>
            <a:ext cx="357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d</a:t>
            </a:r>
            <a:endParaRPr lang="ja-JP" altLang="en-US" sz="2400"/>
          </a:p>
        </p:txBody>
      </p:sp>
      <p:sp>
        <p:nvSpPr>
          <p:cNvPr id="16409" name="テキスト ボックス 29"/>
          <p:cNvSpPr txBox="1">
            <a:spLocks noChangeArrowheads="1"/>
          </p:cNvSpPr>
          <p:nvPr/>
        </p:nvSpPr>
        <p:spPr bwMode="auto">
          <a:xfrm>
            <a:off x="2000250" y="5918200"/>
            <a:ext cx="322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a:t>Λ</a:t>
            </a:r>
            <a:endParaRPr lang="ja-JP" altLang="en-US" sz="1600"/>
          </a:p>
        </p:txBody>
      </p:sp>
      <p:cxnSp>
        <p:nvCxnSpPr>
          <p:cNvPr id="32" name="直線コネクタ 31"/>
          <p:cNvCxnSpPr/>
          <p:nvPr/>
        </p:nvCxnSpPr>
        <p:spPr>
          <a:xfrm>
            <a:off x="5073650" y="5192713"/>
            <a:ext cx="252888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6411" name="テキスト ボックス 32"/>
          <p:cNvSpPr txBox="1">
            <a:spLocks noChangeArrowheads="1"/>
          </p:cNvSpPr>
          <p:nvPr/>
        </p:nvSpPr>
        <p:spPr bwMode="auto">
          <a:xfrm>
            <a:off x="5219700" y="4733925"/>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n+p+Λ</a:t>
            </a:r>
            <a:endParaRPr lang="ja-JP" altLang="en-US" sz="2000"/>
          </a:p>
        </p:txBody>
      </p:sp>
      <p:cxnSp>
        <p:nvCxnSpPr>
          <p:cNvPr id="35" name="直線コネクタ 34"/>
          <p:cNvCxnSpPr/>
          <p:nvPr/>
        </p:nvCxnSpPr>
        <p:spPr>
          <a:xfrm>
            <a:off x="5086350" y="5799138"/>
            <a:ext cx="251618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6413" name="テキスト ボックス 35"/>
          <p:cNvSpPr txBox="1">
            <a:spLocks noChangeArrowheads="1"/>
          </p:cNvSpPr>
          <p:nvPr/>
        </p:nvSpPr>
        <p:spPr bwMode="auto">
          <a:xfrm>
            <a:off x="6954838" y="5372100"/>
            <a:ext cx="64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d+Λ</a:t>
            </a:r>
            <a:endParaRPr lang="ja-JP" altLang="en-US" sz="2000"/>
          </a:p>
        </p:txBody>
      </p:sp>
      <p:cxnSp>
        <p:nvCxnSpPr>
          <p:cNvPr id="38" name="直線コネクタ 37"/>
          <p:cNvCxnSpPr/>
          <p:nvPr/>
        </p:nvCxnSpPr>
        <p:spPr>
          <a:xfrm>
            <a:off x="5559425" y="6129338"/>
            <a:ext cx="122396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5954713" y="5842000"/>
            <a:ext cx="0" cy="287338"/>
          </a:xfrm>
          <a:prstGeom prst="straightConnector1">
            <a:avLst/>
          </a:prstGeom>
          <a:ln w="28575">
            <a:solidFill>
              <a:srgbClr val="FF33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416" name="テキスト ボックス 40"/>
          <p:cNvSpPr txBox="1">
            <a:spLocks noChangeArrowheads="1"/>
          </p:cNvSpPr>
          <p:nvPr/>
        </p:nvSpPr>
        <p:spPr bwMode="auto">
          <a:xfrm>
            <a:off x="4445000" y="5827713"/>
            <a:ext cx="1281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0.13 MeV</a:t>
            </a:r>
            <a:endParaRPr lang="ja-JP" altLang="en-US" sz="2000"/>
          </a:p>
        </p:txBody>
      </p:sp>
      <p:sp>
        <p:nvSpPr>
          <p:cNvPr id="16417" name="テキスト ボックス 41"/>
          <p:cNvSpPr txBox="1">
            <a:spLocks noChangeArrowheads="1"/>
          </p:cNvSpPr>
          <p:nvPr/>
        </p:nvSpPr>
        <p:spPr bwMode="auto">
          <a:xfrm>
            <a:off x="6889750" y="5924550"/>
            <a:ext cx="91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J=1/2</a:t>
            </a:r>
            <a:r>
              <a:rPr lang="en-US" altLang="ja-JP" sz="2000" baseline="30000"/>
              <a:t>+</a:t>
            </a:r>
            <a:endParaRPr lang="ja-JP" altLang="en-US" sz="2000" baseline="30000"/>
          </a:p>
        </p:txBody>
      </p:sp>
      <p:sp>
        <p:nvSpPr>
          <p:cNvPr id="16418" name="テキスト ボックス 42"/>
          <p:cNvSpPr txBox="1">
            <a:spLocks noChangeArrowheads="1"/>
          </p:cNvSpPr>
          <p:nvPr/>
        </p:nvSpPr>
        <p:spPr bwMode="auto">
          <a:xfrm>
            <a:off x="4872038" y="4148138"/>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solidFill>
                  <a:srgbClr val="FF0000"/>
                </a:solidFill>
              </a:rPr>
              <a:t>Exp.</a:t>
            </a:r>
            <a:endParaRPr lang="ja-JP" altLang="en-US" sz="2000">
              <a:solidFill>
                <a:srgbClr val="FF0000"/>
              </a:solidFill>
            </a:endParaRPr>
          </a:p>
        </p:txBody>
      </p:sp>
      <p:sp>
        <p:nvSpPr>
          <p:cNvPr id="16419" name="テキスト ボックス 43"/>
          <p:cNvSpPr txBox="1">
            <a:spLocks noChangeArrowheads="1"/>
          </p:cNvSpPr>
          <p:nvPr/>
        </p:nvSpPr>
        <p:spPr bwMode="auto">
          <a:xfrm>
            <a:off x="4222750" y="6303963"/>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solidFill>
                  <a:srgbClr val="FF0000"/>
                </a:solidFill>
              </a:rPr>
              <a:t>Exp.</a:t>
            </a:r>
            <a:endParaRPr lang="ja-JP" altLang="en-US" sz="2000">
              <a:solidFill>
                <a:srgbClr val="FF0000"/>
              </a:solidFill>
            </a:endParaRPr>
          </a:p>
        </p:txBody>
      </p:sp>
      <p:sp>
        <p:nvSpPr>
          <p:cNvPr id="16420" name="テキスト ボックス 44"/>
          <p:cNvSpPr txBox="1">
            <a:spLocks noChangeArrowheads="1"/>
          </p:cNvSpPr>
          <p:nvPr/>
        </p:nvSpPr>
        <p:spPr bwMode="auto">
          <a:xfrm>
            <a:off x="1966913" y="5207000"/>
            <a:ext cx="521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Lightest hypernucleus to have a bound state</a:t>
            </a:r>
            <a:endParaRPr lang="ja-JP" altLang="en-US" sz="2000"/>
          </a:p>
        </p:txBody>
      </p:sp>
      <p:sp>
        <p:nvSpPr>
          <p:cNvPr id="16421" name="Oval 9"/>
          <p:cNvSpPr>
            <a:spLocks noChangeArrowheads="1"/>
          </p:cNvSpPr>
          <p:nvPr/>
        </p:nvSpPr>
        <p:spPr bwMode="auto">
          <a:xfrm>
            <a:off x="1092200" y="5287963"/>
            <a:ext cx="539750" cy="539750"/>
          </a:xfrm>
          <a:prstGeom prst="ellipse">
            <a:avLst/>
          </a:prstGeom>
          <a:solidFill>
            <a:srgbClr val="FF33CC"/>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p</a:t>
            </a:r>
          </a:p>
        </p:txBody>
      </p:sp>
    </p:spTree>
    <p:extLst>
      <p:ext uri="{BB962C8B-B14F-4D97-AF65-F5344CB8AC3E}">
        <p14:creationId xmlns:p14="http://schemas.microsoft.com/office/powerpoint/2010/main" val="1915208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20650"/>
            <a:ext cx="9205913" cy="26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円/楕円 22"/>
          <p:cNvSpPr/>
          <p:nvPr/>
        </p:nvSpPr>
        <p:spPr>
          <a:xfrm>
            <a:off x="733425" y="2973388"/>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12" name="Oval 9"/>
          <p:cNvSpPr>
            <a:spLocks noChangeArrowheads="1"/>
          </p:cNvSpPr>
          <p:nvPr/>
        </p:nvSpPr>
        <p:spPr bwMode="auto">
          <a:xfrm>
            <a:off x="877888" y="326231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7413" name="Oval 5"/>
          <p:cNvSpPr>
            <a:spLocks noChangeArrowheads="1"/>
          </p:cNvSpPr>
          <p:nvPr/>
        </p:nvSpPr>
        <p:spPr bwMode="auto">
          <a:xfrm>
            <a:off x="1165225" y="3910013"/>
            <a:ext cx="720725" cy="719137"/>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17414" name="Oval 9"/>
          <p:cNvSpPr>
            <a:spLocks noChangeArrowheads="1"/>
          </p:cNvSpPr>
          <p:nvPr/>
        </p:nvSpPr>
        <p:spPr bwMode="auto">
          <a:xfrm>
            <a:off x="1763713" y="3252788"/>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cxnSp>
        <p:nvCxnSpPr>
          <p:cNvPr id="3" name="直線コネクタ 2"/>
          <p:cNvCxnSpPr/>
          <p:nvPr/>
        </p:nvCxnSpPr>
        <p:spPr>
          <a:xfrm>
            <a:off x="3995738" y="3284538"/>
            <a:ext cx="252095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7416" name="テキスト ボックス 3"/>
          <p:cNvSpPr txBox="1">
            <a:spLocks noChangeArrowheads="1"/>
          </p:cNvSpPr>
          <p:nvPr/>
        </p:nvSpPr>
        <p:spPr bwMode="auto">
          <a:xfrm>
            <a:off x="5651500" y="2882900"/>
            <a:ext cx="259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nnΛ</a:t>
            </a:r>
            <a:r>
              <a:rPr lang="ja-JP" altLang="en-US" sz="1800"/>
              <a:t>　</a:t>
            </a:r>
            <a:r>
              <a:rPr lang="en-US" altLang="ja-JP" sz="1800"/>
              <a:t>breakup threshold</a:t>
            </a:r>
            <a:endParaRPr lang="ja-JP" altLang="en-US" sz="1800"/>
          </a:p>
        </p:txBody>
      </p:sp>
      <p:cxnSp>
        <p:nvCxnSpPr>
          <p:cNvPr id="6" name="直線コネクタ 5"/>
          <p:cNvCxnSpPr/>
          <p:nvPr/>
        </p:nvCxnSpPr>
        <p:spPr>
          <a:xfrm>
            <a:off x="4775200" y="3716338"/>
            <a:ext cx="10017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7418" name="テキスト ボックス 6"/>
          <p:cNvSpPr txBox="1">
            <a:spLocks noChangeArrowheads="1"/>
          </p:cNvSpPr>
          <p:nvPr/>
        </p:nvSpPr>
        <p:spPr bwMode="auto">
          <a:xfrm>
            <a:off x="5776913" y="3411538"/>
            <a:ext cx="2506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a:t>
            </a:r>
          </a:p>
          <a:p>
            <a:pPr eaLnBrk="1" hangingPunct="1">
              <a:spcBef>
                <a:spcPct val="0"/>
              </a:spcBef>
              <a:buFontTx/>
              <a:buNone/>
            </a:pPr>
            <a:r>
              <a:rPr lang="en-US" altLang="ja-JP" sz="1800"/>
              <a:t>They did not report the</a:t>
            </a:r>
          </a:p>
          <a:p>
            <a:pPr eaLnBrk="1" hangingPunct="1">
              <a:spcBef>
                <a:spcPct val="0"/>
              </a:spcBef>
              <a:buFontTx/>
              <a:buNone/>
            </a:pPr>
            <a:r>
              <a:rPr lang="en-US" altLang="ja-JP" sz="1800"/>
              <a:t>binding energy.</a:t>
            </a:r>
            <a:endParaRPr lang="ja-JP" altLang="en-US" sz="1800"/>
          </a:p>
        </p:txBody>
      </p:sp>
      <p:sp>
        <p:nvSpPr>
          <p:cNvPr id="17419" name="テキスト ボックス 1"/>
          <p:cNvSpPr txBox="1">
            <a:spLocks noChangeArrowheads="1"/>
          </p:cNvSpPr>
          <p:nvPr/>
        </p:nvSpPr>
        <p:spPr bwMode="auto">
          <a:xfrm>
            <a:off x="234616" y="4881563"/>
            <a:ext cx="6227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dirty="0"/>
              <a:t>Observation of </a:t>
            </a:r>
            <a:r>
              <a:rPr lang="en-US" altLang="ja-JP" sz="2400" dirty="0" err="1"/>
              <a:t>nnΛ</a:t>
            </a:r>
            <a:r>
              <a:rPr lang="en-US" altLang="ja-JP" sz="2400" dirty="0"/>
              <a:t> system (2013)</a:t>
            </a:r>
          </a:p>
          <a:p>
            <a:pPr eaLnBrk="1" hangingPunct="1">
              <a:spcBef>
                <a:spcPct val="0"/>
              </a:spcBef>
              <a:buFontTx/>
              <a:buNone/>
            </a:pPr>
            <a:r>
              <a:rPr lang="en-US" altLang="ja-JP" sz="2400" dirty="0"/>
              <a:t>Lightest </a:t>
            </a:r>
            <a:r>
              <a:rPr lang="en-US" altLang="ja-JP" sz="2400" dirty="0" err="1"/>
              <a:t>hypernucleus</a:t>
            </a:r>
            <a:r>
              <a:rPr lang="en-US" altLang="ja-JP" sz="2400" dirty="0"/>
              <a:t> to have a bound state</a:t>
            </a:r>
          </a:p>
          <a:p>
            <a:pPr eaLnBrk="1" hangingPunct="1">
              <a:spcBef>
                <a:spcPct val="0"/>
              </a:spcBef>
              <a:buFontTx/>
              <a:buNone/>
            </a:pPr>
            <a:r>
              <a:rPr lang="en-US" altLang="ja-JP" sz="2400" dirty="0" smtClean="0"/>
              <a:t>                                                          </a:t>
            </a:r>
            <a:endParaRPr lang="ja-JP" altLang="en-US" sz="2400" dirty="0"/>
          </a:p>
        </p:txBody>
      </p:sp>
      <p:cxnSp>
        <p:nvCxnSpPr>
          <p:cNvPr id="4" name="直線コネクタ 3"/>
          <p:cNvCxnSpPr/>
          <p:nvPr/>
        </p:nvCxnSpPr>
        <p:spPr>
          <a:xfrm flipH="1">
            <a:off x="1525588" y="3532188"/>
            <a:ext cx="508000" cy="7366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165225" y="3644900"/>
            <a:ext cx="252413" cy="50482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flipV="1">
            <a:off x="1885950" y="3873500"/>
            <a:ext cx="1030288" cy="3952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423" name="テキスト ボックス 9"/>
          <p:cNvSpPr txBox="1">
            <a:spLocks noChangeArrowheads="1"/>
          </p:cNvSpPr>
          <p:nvPr/>
        </p:nvSpPr>
        <p:spPr bwMode="auto">
          <a:xfrm>
            <a:off x="2916238" y="4152900"/>
            <a:ext cx="3001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scattering length:-2.68fm</a:t>
            </a:r>
            <a:endParaRPr lang="ja-JP" altLang="en-US" sz="2000"/>
          </a:p>
        </p:txBody>
      </p:sp>
      <p:cxnSp>
        <p:nvCxnSpPr>
          <p:cNvPr id="12" name="直線コネクタ 11"/>
          <p:cNvCxnSpPr/>
          <p:nvPr/>
        </p:nvCxnSpPr>
        <p:spPr>
          <a:xfrm>
            <a:off x="1258888" y="3522663"/>
            <a:ext cx="774700" cy="9525"/>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endCxn id="17414" idx="2"/>
          </p:cNvCxnSpPr>
          <p:nvPr/>
        </p:nvCxnSpPr>
        <p:spPr>
          <a:xfrm flipH="1">
            <a:off x="1763713" y="2973388"/>
            <a:ext cx="636587" cy="5492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426" name="テキスト ボックス 14"/>
          <p:cNvSpPr txBox="1">
            <a:spLocks noChangeArrowheads="1"/>
          </p:cNvSpPr>
          <p:nvPr/>
        </p:nvSpPr>
        <p:spPr bwMode="auto">
          <a:xfrm>
            <a:off x="2352675" y="2738438"/>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-23.7fm</a:t>
            </a:r>
            <a:endParaRPr lang="ja-JP" altLang="en-US" sz="2000"/>
          </a:p>
        </p:txBody>
      </p:sp>
    </p:spTree>
    <p:extLst>
      <p:ext uri="{BB962C8B-B14F-4D97-AF65-F5344CB8AC3E}">
        <p14:creationId xmlns:p14="http://schemas.microsoft.com/office/powerpoint/2010/main" val="1532527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4325" y="333375"/>
            <a:ext cx="7786688" cy="180022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円/楕円 3"/>
          <p:cNvSpPr/>
          <p:nvPr/>
        </p:nvSpPr>
        <p:spPr>
          <a:xfrm>
            <a:off x="1557338" y="2214563"/>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436" name="Oval 9"/>
          <p:cNvSpPr>
            <a:spLocks noChangeArrowheads="1"/>
          </p:cNvSpPr>
          <p:nvPr/>
        </p:nvSpPr>
        <p:spPr bwMode="auto">
          <a:xfrm>
            <a:off x="1701800" y="25019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8437" name="Oval 5"/>
          <p:cNvSpPr>
            <a:spLocks noChangeArrowheads="1"/>
          </p:cNvSpPr>
          <p:nvPr/>
        </p:nvSpPr>
        <p:spPr bwMode="auto">
          <a:xfrm>
            <a:off x="1989138" y="3149600"/>
            <a:ext cx="720725" cy="720725"/>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18438" name="Oval 9"/>
          <p:cNvSpPr>
            <a:spLocks noChangeArrowheads="1"/>
          </p:cNvSpPr>
          <p:nvPr/>
        </p:nvSpPr>
        <p:spPr bwMode="auto">
          <a:xfrm>
            <a:off x="2493963" y="25019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18439" name="テキスト ボックス 14"/>
          <p:cNvSpPr txBox="1">
            <a:spLocks noChangeArrowheads="1"/>
          </p:cNvSpPr>
          <p:nvPr/>
        </p:nvSpPr>
        <p:spPr bwMode="auto">
          <a:xfrm>
            <a:off x="355600" y="4221163"/>
            <a:ext cx="84804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NN interaction : to reproduce the observed binding energies </a:t>
            </a:r>
          </a:p>
          <a:p>
            <a:pPr eaLnBrk="1" hangingPunct="1">
              <a:spcBef>
                <a:spcPct val="0"/>
              </a:spcBef>
              <a:buFontTx/>
              <a:buNone/>
            </a:pPr>
            <a:r>
              <a:rPr lang="en-US" altLang="ja-JP" sz="2400"/>
              <a:t>of  </a:t>
            </a:r>
            <a:r>
              <a:rPr lang="en-US" altLang="ja-JP" sz="2400" baseline="30000"/>
              <a:t>3</a:t>
            </a:r>
            <a:r>
              <a:rPr lang="en-US" altLang="ja-JP" sz="2400"/>
              <a:t>H and </a:t>
            </a:r>
            <a:r>
              <a:rPr lang="en-US" altLang="ja-JP" sz="2400" baseline="30000"/>
              <a:t>3</a:t>
            </a:r>
            <a:r>
              <a:rPr lang="en-US" altLang="ja-JP" sz="2400"/>
              <a:t>He</a:t>
            </a:r>
          </a:p>
          <a:p>
            <a:pPr eaLnBrk="1" hangingPunct="1">
              <a:spcBef>
                <a:spcPct val="0"/>
              </a:spcBef>
              <a:buFontTx/>
              <a:buNone/>
            </a:pPr>
            <a:endParaRPr lang="en-US" altLang="ja-JP" sz="2400"/>
          </a:p>
          <a:p>
            <a:pPr eaLnBrk="1" hangingPunct="1">
              <a:spcBef>
                <a:spcPct val="0"/>
              </a:spcBef>
              <a:buFontTx/>
              <a:buNone/>
            </a:pPr>
            <a:r>
              <a:rPr lang="en-US" altLang="ja-JP" sz="2400"/>
              <a:t>  NN: AV8 potential</a:t>
            </a:r>
          </a:p>
          <a:p>
            <a:pPr eaLnBrk="1" hangingPunct="1">
              <a:spcBef>
                <a:spcPct val="0"/>
              </a:spcBef>
              <a:buFontTx/>
              <a:buNone/>
            </a:pPr>
            <a:r>
              <a:rPr lang="en-US" altLang="ja-JP" sz="2400"/>
              <a:t>We do not include 3-body force for nuclear sector.</a:t>
            </a:r>
          </a:p>
          <a:p>
            <a:pPr eaLnBrk="1" hangingPunct="1">
              <a:spcBef>
                <a:spcPct val="0"/>
              </a:spcBef>
              <a:buFontTx/>
              <a:buNone/>
            </a:pPr>
            <a:endParaRPr lang="en-US" altLang="ja-JP" sz="1800"/>
          </a:p>
        </p:txBody>
      </p:sp>
      <p:sp>
        <p:nvSpPr>
          <p:cNvPr id="18440" name="テキスト ボックス 1"/>
          <p:cNvSpPr txBox="1">
            <a:spLocks noChangeArrowheads="1"/>
          </p:cNvSpPr>
          <p:nvPr/>
        </p:nvSpPr>
        <p:spPr bwMode="auto">
          <a:xfrm>
            <a:off x="395288" y="476250"/>
            <a:ext cx="7658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Theoretical important issue:</a:t>
            </a:r>
          </a:p>
          <a:p>
            <a:pPr eaLnBrk="1" hangingPunct="1">
              <a:spcBef>
                <a:spcPct val="0"/>
              </a:spcBef>
              <a:buFontTx/>
              <a:buNone/>
            </a:pPr>
            <a:r>
              <a:rPr lang="en-US" altLang="ja-JP" sz="2400"/>
              <a:t>  Do we have bound state for nnΛ system?</a:t>
            </a:r>
          </a:p>
          <a:p>
            <a:pPr eaLnBrk="1" hangingPunct="1">
              <a:spcBef>
                <a:spcPct val="0"/>
              </a:spcBef>
              <a:buFontTx/>
              <a:buNone/>
            </a:pPr>
            <a:r>
              <a:rPr lang="en-US" altLang="ja-JP" sz="2400"/>
              <a:t> If we have a bound state for this system, how much is </a:t>
            </a:r>
          </a:p>
          <a:p>
            <a:pPr eaLnBrk="1" hangingPunct="1">
              <a:spcBef>
                <a:spcPct val="0"/>
              </a:spcBef>
              <a:buFontTx/>
              <a:buNone/>
            </a:pPr>
            <a:r>
              <a:rPr lang="en-US" altLang="ja-JP" sz="2400"/>
              <a:t>   binding energy?</a:t>
            </a:r>
            <a:endParaRPr lang="ja-JP" altLang="en-US" sz="2400"/>
          </a:p>
        </p:txBody>
      </p:sp>
      <p:cxnSp>
        <p:nvCxnSpPr>
          <p:cNvPr id="14" name="直線コネクタ 13"/>
          <p:cNvCxnSpPr/>
          <p:nvPr/>
        </p:nvCxnSpPr>
        <p:spPr>
          <a:xfrm>
            <a:off x="4284663" y="2803525"/>
            <a:ext cx="252095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8442" name="テキスト ボックス 3"/>
          <p:cNvSpPr txBox="1">
            <a:spLocks noChangeArrowheads="1"/>
          </p:cNvSpPr>
          <p:nvPr/>
        </p:nvSpPr>
        <p:spPr bwMode="auto">
          <a:xfrm>
            <a:off x="5940425" y="2401888"/>
            <a:ext cx="2595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nnΛ</a:t>
            </a:r>
            <a:r>
              <a:rPr lang="ja-JP" altLang="en-US" sz="1800"/>
              <a:t>　</a:t>
            </a:r>
            <a:r>
              <a:rPr lang="en-US" altLang="ja-JP" sz="1800"/>
              <a:t>breakup threshold</a:t>
            </a:r>
            <a:endParaRPr lang="ja-JP" altLang="en-US" sz="1800"/>
          </a:p>
        </p:txBody>
      </p:sp>
      <p:cxnSp>
        <p:nvCxnSpPr>
          <p:cNvPr id="16" name="直線コネクタ 15"/>
          <p:cNvCxnSpPr/>
          <p:nvPr/>
        </p:nvCxnSpPr>
        <p:spPr>
          <a:xfrm>
            <a:off x="5064125" y="3235325"/>
            <a:ext cx="10017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8444" name="テキスト ボックス 6"/>
          <p:cNvSpPr txBox="1">
            <a:spLocks noChangeArrowheads="1"/>
          </p:cNvSpPr>
          <p:nvPr/>
        </p:nvSpPr>
        <p:spPr bwMode="auto">
          <a:xfrm>
            <a:off x="6065838" y="2930525"/>
            <a:ext cx="2506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a:t>
            </a:r>
          </a:p>
          <a:p>
            <a:pPr eaLnBrk="1" hangingPunct="1">
              <a:spcBef>
                <a:spcPct val="0"/>
              </a:spcBef>
              <a:buFontTx/>
              <a:buNone/>
            </a:pPr>
            <a:r>
              <a:rPr lang="en-US" altLang="ja-JP" sz="1800"/>
              <a:t>They did not report the</a:t>
            </a:r>
          </a:p>
          <a:p>
            <a:pPr eaLnBrk="1" hangingPunct="1">
              <a:spcBef>
                <a:spcPct val="0"/>
              </a:spcBef>
              <a:buFontTx/>
              <a:buNone/>
            </a:pPr>
            <a:r>
              <a:rPr lang="en-US" altLang="ja-JP" sz="1800"/>
              <a:t>binding energy.</a:t>
            </a:r>
            <a:endParaRPr lang="ja-JP" altLang="en-US" sz="1800"/>
          </a:p>
        </p:txBody>
      </p:sp>
      <p:cxnSp>
        <p:nvCxnSpPr>
          <p:cNvPr id="5" name="直線矢印コネクタ 4"/>
          <p:cNvCxnSpPr/>
          <p:nvPr/>
        </p:nvCxnSpPr>
        <p:spPr>
          <a:xfrm>
            <a:off x="3563938" y="1673225"/>
            <a:ext cx="1008062" cy="10080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446" name="テキスト ボックス 5"/>
          <p:cNvSpPr txBox="1">
            <a:spLocks noChangeArrowheads="1"/>
          </p:cNvSpPr>
          <p:nvPr/>
        </p:nvSpPr>
        <p:spPr bwMode="auto">
          <a:xfrm>
            <a:off x="625475" y="6237288"/>
            <a:ext cx="3844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How about YN interaction?</a:t>
            </a:r>
            <a:endParaRPr lang="ja-JP" altLang="en-US" sz="2400"/>
          </a:p>
        </p:txBody>
      </p:sp>
    </p:spTree>
    <p:extLst>
      <p:ext uri="{BB962C8B-B14F-4D97-AF65-F5344CB8AC3E}">
        <p14:creationId xmlns:p14="http://schemas.microsoft.com/office/powerpoint/2010/main" val="633937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006850" y="2800350"/>
            <a:ext cx="4826000" cy="1584325"/>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000"/>
          </a:p>
        </p:txBody>
      </p:sp>
      <p:sp>
        <p:nvSpPr>
          <p:cNvPr id="19459" name="Rectangle 3"/>
          <p:cNvSpPr>
            <a:spLocks noChangeArrowheads="1"/>
          </p:cNvSpPr>
          <p:nvPr/>
        </p:nvSpPr>
        <p:spPr bwMode="auto">
          <a:xfrm>
            <a:off x="2627313" y="765175"/>
            <a:ext cx="4465637" cy="1368425"/>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000"/>
          </a:p>
        </p:txBody>
      </p:sp>
      <p:sp>
        <p:nvSpPr>
          <p:cNvPr id="19460" name="Text Box 4"/>
          <p:cNvSpPr txBox="1">
            <a:spLocks noChangeArrowheads="1"/>
          </p:cNvSpPr>
          <p:nvPr/>
        </p:nvSpPr>
        <p:spPr bwMode="auto">
          <a:xfrm>
            <a:off x="179388" y="0"/>
            <a:ext cx="39290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a:t>Non-strangeness nuclei</a:t>
            </a:r>
          </a:p>
        </p:txBody>
      </p:sp>
      <p:sp>
        <p:nvSpPr>
          <p:cNvPr id="19461" name="Line 5"/>
          <p:cNvSpPr>
            <a:spLocks noChangeShapeType="1"/>
          </p:cNvSpPr>
          <p:nvPr/>
        </p:nvSpPr>
        <p:spPr bwMode="auto">
          <a:xfrm>
            <a:off x="611188" y="981075"/>
            <a:ext cx="0" cy="180022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2" name="Text Box 6"/>
          <p:cNvSpPr txBox="1">
            <a:spLocks noChangeArrowheads="1"/>
          </p:cNvSpPr>
          <p:nvPr/>
        </p:nvSpPr>
        <p:spPr bwMode="auto">
          <a:xfrm>
            <a:off x="376238" y="566738"/>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N</a:t>
            </a:r>
          </a:p>
        </p:txBody>
      </p:sp>
      <p:sp>
        <p:nvSpPr>
          <p:cNvPr id="19463" name="Line 7"/>
          <p:cNvSpPr>
            <a:spLocks noChangeShapeType="1"/>
          </p:cNvSpPr>
          <p:nvPr/>
        </p:nvSpPr>
        <p:spPr bwMode="auto">
          <a:xfrm>
            <a:off x="2124075" y="981075"/>
            <a:ext cx="0" cy="18716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4" name="Text Box 8"/>
          <p:cNvSpPr txBox="1">
            <a:spLocks noChangeArrowheads="1"/>
          </p:cNvSpPr>
          <p:nvPr/>
        </p:nvSpPr>
        <p:spPr bwMode="auto">
          <a:xfrm>
            <a:off x="1835150" y="549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Δ</a:t>
            </a:r>
          </a:p>
        </p:txBody>
      </p:sp>
      <p:sp>
        <p:nvSpPr>
          <p:cNvPr id="19465" name="Text Box 9"/>
          <p:cNvSpPr txBox="1">
            <a:spLocks noChangeArrowheads="1"/>
          </p:cNvSpPr>
          <p:nvPr/>
        </p:nvSpPr>
        <p:spPr bwMode="auto">
          <a:xfrm>
            <a:off x="395288" y="27813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N</a:t>
            </a:r>
          </a:p>
        </p:txBody>
      </p:sp>
      <p:sp>
        <p:nvSpPr>
          <p:cNvPr id="19466" name="Text Box 10"/>
          <p:cNvSpPr txBox="1">
            <a:spLocks noChangeArrowheads="1"/>
          </p:cNvSpPr>
          <p:nvPr/>
        </p:nvSpPr>
        <p:spPr bwMode="auto">
          <a:xfrm>
            <a:off x="1958975" y="28003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N</a:t>
            </a:r>
          </a:p>
        </p:txBody>
      </p:sp>
      <p:sp>
        <p:nvSpPr>
          <p:cNvPr id="19467" name="Freeform 11"/>
          <p:cNvSpPr>
            <a:spLocks/>
          </p:cNvSpPr>
          <p:nvPr/>
        </p:nvSpPr>
        <p:spPr bwMode="auto">
          <a:xfrm>
            <a:off x="611188" y="1700213"/>
            <a:ext cx="1512887" cy="144462"/>
          </a:xfrm>
          <a:custGeom>
            <a:avLst/>
            <a:gdLst>
              <a:gd name="T0" fmla="*/ 0 w 953"/>
              <a:gd name="T1" fmla="*/ 2147483647 h 91"/>
              <a:gd name="T2" fmla="*/ 2147483647 w 953"/>
              <a:gd name="T3" fmla="*/ 0 h 91"/>
              <a:gd name="T4" fmla="*/ 2147483647 w 953"/>
              <a:gd name="T5" fmla="*/ 2147483647 h 91"/>
              <a:gd name="T6" fmla="*/ 2147483647 w 953"/>
              <a:gd name="T7" fmla="*/ 0 h 91"/>
              <a:gd name="T8" fmla="*/ 2147483647 w 953"/>
              <a:gd name="T9" fmla="*/ 2147483647 h 91"/>
              <a:gd name="T10" fmla="*/ 2147483647 w 953"/>
              <a:gd name="T11" fmla="*/ 0 h 91"/>
              <a:gd name="T12" fmla="*/ 2147483647 w 953"/>
              <a:gd name="T13" fmla="*/ 2147483647 h 91"/>
              <a:gd name="T14" fmla="*/ 2147483647 w 953"/>
              <a:gd name="T15" fmla="*/ 0 h 91"/>
              <a:gd name="T16" fmla="*/ 2147483647 w 953"/>
              <a:gd name="T17" fmla="*/ 2147483647 h 91"/>
              <a:gd name="T18" fmla="*/ 2147483647 w 953"/>
              <a:gd name="T19" fmla="*/ 0 h 91"/>
              <a:gd name="T20" fmla="*/ 2147483647 w 953"/>
              <a:gd name="T21" fmla="*/ 2147483647 h 91"/>
              <a:gd name="T22" fmla="*/ 2147483647 w 953"/>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1">
                <a:moveTo>
                  <a:pt x="0" y="91"/>
                </a:moveTo>
                <a:cubicBezTo>
                  <a:pt x="30" y="45"/>
                  <a:pt x="61" y="0"/>
                  <a:pt x="91" y="0"/>
                </a:cubicBezTo>
                <a:cubicBezTo>
                  <a:pt x="121" y="0"/>
                  <a:pt x="152" y="91"/>
                  <a:pt x="182" y="91"/>
                </a:cubicBezTo>
                <a:cubicBezTo>
                  <a:pt x="212" y="91"/>
                  <a:pt x="242" y="0"/>
                  <a:pt x="272" y="0"/>
                </a:cubicBezTo>
                <a:cubicBezTo>
                  <a:pt x="302" y="0"/>
                  <a:pt x="333" y="91"/>
                  <a:pt x="363" y="91"/>
                </a:cubicBezTo>
                <a:cubicBezTo>
                  <a:pt x="393" y="91"/>
                  <a:pt x="424" y="0"/>
                  <a:pt x="454" y="0"/>
                </a:cubicBezTo>
                <a:cubicBezTo>
                  <a:pt x="484" y="0"/>
                  <a:pt x="515" y="91"/>
                  <a:pt x="545" y="91"/>
                </a:cubicBezTo>
                <a:cubicBezTo>
                  <a:pt x="575" y="91"/>
                  <a:pt x="605" y="0"/>
                  <a:pt x="635" y="0"/>
                </a:cubicBezTo>
                <a:cubicBezTo>
                  <a:pt x="665" y="0"/>
                  <a:pt x="696" y="91"/>
                  <a:pt x="726" y="91"/>
                </a:cubicBezTo>
                <a:cubicBezTo>
                  <a:pt x="756" y="91"/>
                  <a:pt x="794" y="0"/>
                  <a:pt x="817" y="0"/>
                </a:cubicBezTo>
                <a:cubicBezTo>
                  <a:pt x="840" y="0"/>
                  <a:pt x="839" y="91"/>
                  <a:pt x="862" y="91"/>
                </a:cubicBezTo>
                <a:cubicBezTo>
                  <a:pt x="885" y="91"/>
                  <a:pt x="938" y="7"/>
                  <a:pt x="953"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8" name="Line 12"/>
          <p:cNvSpPr>
            <a:spLocks noChangeShapeType="1"/>
          </p:cNvSpPr>
          <p:nvPr/>
        </p:nvSpPr>
        <p:spPr bwMode="auto">
          <a:xfrm>
            <a:off x="468313" y="3716338"/>
            <a:ext cx="2087562" cy="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9" name="Line 13"/>
          <p:cNvSpPr>
            <a:spLocks noChangeShapeType="1"/>
          </p:cNvSpPr>
          <p:nvPr/>
        </p:nvSpPr>
        <p:spPr bwMode="auto">
          <a:xfrm>
            <a:off x="611188" y="5589588"/>
            <a:ext cx="1944687" cy="0"/>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0" name="Line 14"/>
          <p:cNvSpPr>
            <a:spLocks noChangeShapeType="1"/>
          </p:cNvSpPr>
          <p:nvPr/>
        </p:nvSpPr>
        <p:spPr bwMode="auto">
          <a:xfrm>
            <a:off x="1331913" y="3716338"/>
            <a:ext cx="0" cy="187325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1" name="Text Box 15"/>
          <p:cNvSpPr txBox="1">
            <a:spLocks noChangeArrowheads="1"/>
          </p:cNvSpPr>
          <p:nvPr/>
        </p:nvSpPr>
        <p:spPr bwMode="auto">
          <a:xfrm>
            <a:off x="2608263" y="524827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N</a:t>
            </a:r>
          </a:p>
        </p:txBody>
      </p:sp>
      <p:sp>
        <p:nvSpPr>
          <p:cNvPr id="19472" name="Text Box 16"/>
          <p:cNvSpPr txBox="1">
            <a:spLocks noChangeArrowheads="1"/>
          </p:cNvSpPr>
          <p:nvPr/>
        </p:nvSpPr>
        <p:spPr bwMode="auto">
          <a:xfrm>
            <a:off x="2555875" y="350043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Δ</a:t>
            </a:r>
          </a:p>
        </p:txBody>
      </p:sp>
      <p:sp>
        <p:nvSpPr>
          <p:cNvPr id="19473" name="Text Box 17"/>
          <p:cNvSpPr txBox="1">
            <a:spLocks noChangeArrowheads="1"/>
          </p:cNvSpPr>
          <p:nvPr/>
        </p:nvSpPr>
        <p:spPr bwMode="auto">
          <a:xfrm>
            <a:off x="1527175" y="4311650"/>
            <a:ext cx="1331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300MeV</a:t>
            </a:r>
          </a:p>
        </p:txBody>
      </p:sp>
      <p:sp>
        <p:nvSpPr>
          <p:cNvPr id="19474" name="Line 18"/>
          <p:cNvSpPr>
            <a:spLocks noChangeShapeType="1"/>
          </p:cNvSpPr>
          <p:nvPr/>
        </p:nvSpPr>
        <p:spPr bwMode="auto">
          <a:xfrm>
            <a:off x="3421063" y="5908675"/>
            <a:ext cx="2160587" cy="0"/>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5" name="Line 19"/>
          <p:cNvSpPr>
            <a:spLocks noChangeShapeType="1"/>
          </p:cNvSpPr>
          <p:nvPr/>
        </p:nvSpPr>
        <p:spPr bwMode="auto">
          <a:xfrm>
            <a:off x="3421063" y="5187950"/>
            <a:ext cx="2087562" cy="0"/>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6" name="Line 20"/>
          <p:cNvSpPr>
            <a:spLocks noChangeShapeType="1"/>
          </p:cNvSpPr>
          <p:nvPr/>
        </p:nvSpPr>
        <p:spPr bwMode="auto">
          <a:xfrm>
            <a:off x="3781425" y="5187950"/>
            <a:ext cx="0" cy="7207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7" name="Text Box 21"/>
          <p:cNvSpPr txBox="1">
            <a:spLocks noChangeArrowheads="1"/>
          </p:cNvSpPr>
          <p:nvPr/>
        </p:nvSpPr>
        <p:spPr bwMode="auto">
          <a:xfrm>
            <a:off x="4121150" y="5278438"/>
            <a:ext cx="115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80MeV</a:t>
            </a:r>
          </a:p>
        </p:txBody>
      </p:sp>
      <p:sp>
        <p:nvSpPr>
          <p:cNvPr id="19478" name="Text Box 22"/>
          <p:cNvSpPr txBox="1">
            <a:spLocks noChangeArrowheads="1"/>
          </p:cNvSpPr>
          <p:nvPr/>
        </p:nvSpPr>
        <p:spPr bwMode="auto">
          <a:xfrm>
            <a:off x="5632450" y="554831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Λ</a:t>
            </a:r>
          </a:p>
        </p:txBody>
      </p:sp>
      <p:sp>
        <p:nvSpPr>
          <p:cNvPr id="19479" name="Text Box 23"/>
          <p:cNvSpPr txBox="1">
            <a:spLocks noChangeArrowheads="1"/>
          </p:cNvSpPr>
          <p:nvPr/>
        </p:nvSpPr>
        <p:spPr bwMode="auto">
          <a:xfrm>
            <a:off x="5561013" y="48275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Σ</a:t>
            </a:r>
          </a:p>
        </p:txBody>
      </p:sp>
      <p:sp>
        <p:nvSpPr>
          <p:cNvPr id="19480" name="Text Box 24"/>
          <p:cNvSpPr txBox="1">
            <a:spLocks noChangeArrowheads="1"/>
          </p:cNvSpPr>
          <p:nvPr/>
        </p:nvSpPr>
        <p:spPr bwMode="auto">
          <a:xfrm>
            <a:off x="4067175" y="2852738"/>
            <a:ext cx="46180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On the other hand, the mass difference</a:t>
            </a:r>
          </a:p>
          <a:p>
            <a:pPr eaLnBrk="1" hangingPunct="1">
              <a:spcBef>
                <a:spcPct val="0"/>
              </a:spcBef>
              <a:buFontTx/>
              <a:buNone/>
            </a:pPr>
            <a:r>
              <a:rPr lang="en-US" altLang="ja-JP" sz="2000"/>
              <a:t>between Λ and Σ is much smaller, then</a:t>
            </a:r>
          </a:p>
          <a:p>
            <a:pPr eaLnBrk="1" hangingPunct="1">
              <a:spcBef>
                <a:spcPct val="0"/>
              </a:spcBef>
              <a:buFontTx/>
              <a:buNone/>
            </a:pPr>
            <a:r>
              <a:rPr lang="en-US" altLang="ja-JP" sz="2000"/>
              <a:t>Λ</a:t>
            </a:r>
            <a:r>
              <a:rPr lang="ja-JP" altLang="en-US" sz="2000"/>
              <a:t>　</a:t>
            </a:r>
            <a:r>
              <a:rPr lang="en-US" altLang="ja-JP" sz="2000"/>
              <a:t>can be converted into Σ  particle </a:t>
            </a:r>
          </a:p>
          <a:p>
            <a:pPr eaLnBrk="1" hangingPunct="1">
              <a:spcBef>
                <a:spcPct val="0"/>
              </a:spcBef>
              <a:buFontTx/>
              <a:buNone/>
            </a:pPr>
            <a:r>
              <a:rPr lang="en-US" altLang="ja-JP" sz="2000"/>
              <a:t>easily.</a:t>
            </a:r>
            <a:endParaRPr lang="en-US" altLang="ja-JP" sz="2400"/>
          </a:p>
        </p:txBody>
      </p:sp>
      <p:sp>
        <p:nvSpPr>
          <p:cNvPr id="19481" name="Text Box 25"/>
          <p:cNvSpPr txBox="1">
            <a:spLocks noChangeArrowheads="1"/>
          </p:cNvSpPr>
          <p:nvPr/>
        </p:nvSpPr>
        <p:spPr bwMode="auto">
          <a:xfrm>
            <a:off x="2627313" y="814388"/>
            <a:ext cx="4349750" cy="1573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10000"/>
              </a:lnSpc>
              <a:spcBef>
                <a:spcPct val="0"/>
              </a:spcBef>
              <a:buFontTx/>
              <a:buNone/>
            </a:pPr>
            <a:r>
              <a:rPr lang="en-US" altLang="ja-JP" sz="1800"/>
              <a:t>Nucleon can be converted into Δ.</a:t>
            </a:r>
          </a:p>
          <a:p>
            <a:pPr eaLnBrk="1" hangingPunct="1">
              <a:lnSpc>
                <a:spcPct val="110000"/>
              </a:lnSpc>
              <a:spcBef>
                <a:spcPct val="0"/>
              </a:spcBef>
              <a:buFontTx/>
              <a:buNone/>
            </a:pPr>
            <a:r>
              <a:rPr lang="en-US" altLang="ja-JP" sz="1800"/>
              <a:t>However, since mass difference between</a:t>
            </a:r>
          </a:p>
          <a:p>
            <a:pPr eaLnBrk="1" hangingPunct="1">
              <a:lnSpc>
                <a:spcPct val="110000"/>
              </a:lnSpc>
              <a:spcBef>
                <a:spcPct val="0"/>
              </a:spcBef>
              <a:buFontTx/>
              <a:buNone/>
            </a:pPr>
            <a:r>
              <a:rPr lang="en-US" altLang="ja-JP" sz="1800"/>
              <a:t>nucleon and Δ is large, then probability</a:t>
            </a:r>
          </a:p>
          <a:p>
            <a:pPr eaLnBrk="1" hangingPunct="1">
              <a:lnSpc>
                <a:spcPct val="110000"/>
              </a:lnSpc>
              <a:spcBef>
                <a:spcPct val="0"/>
              </a:spcBef>
              <a:buFontTx/>
              <a:buNone/>
            </a:pPr>
            <a:r>
              <a:rPr lang="en-US" altLang="ja-JP" sz="1800"/>
              <a:t>of Δ in nucleus is not large.</a:t>
            </a:r>
          </a:p>
          <a:p>
            <a:pPr eaLnBrk="1" hangingPunct="1">
              <a:spcBef>
                <a:spcPct val="0"/>
              </a:spcBef>
              <a:buFontTx/>
              <a:buNone/>
            </a:pPr>
            <a:endParaRPr lang="en-US" altLang="ja-JP" sz="1800"/>
          </a:p>
        </p:txBody>
      </p:sp>
      <p:cxnSp>
        <p:nvCxnSpPr>
          <p:cNvPr id="3" name="直線コネクタ 2"/>
          <p:cNvCxnSpPr/>
          <p:nvPr/>
        </p:nvCxnSpPr>
        <p:spPr>
          <a:xfrm>
            <a:off x="6588125" y="4827588"/>
            <a:ext cx="0" cy="15541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7380288" y="4827588"/>
            <a:ext cx="0" cy="15541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588125" y="5776913"/>
            <a:ext cx="792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485" name="テキスト ボックス 12"/>
          <p:cNvSpPr txBox="1">
            <a:spLocks noChangeArrowheads="1"/>
          </p:cNvSpPr>
          <p:nvPr/>
        </p:nvSpPr>
        <p:spPr bwMode="auto">
          <a:xfrm>
            <a:off x="7308850" y="6389688"/>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Λ</a:t>
            </a:r>
            <a:endParaRPr lang="ja-JP" altLang="en-US" sz="2000"/>
          </a:p>
        </p:txBody>
      </p:sp>
      <p:sp>
        <p:nvSpPr>
          <p:cNvPr id="19486" name="Text Box 10"/>
          <p:cNvSpPr txBox="1">
            <a:spLocks noChangeArrowheads="1"/>
          </p:cNvSpPr>
          <p:nvPr/>
        </p:nvSpPr>
        <p:spPr bwMode="auto">
          <a:xfrm>
            <a:off x="6419850" y="63785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N</a:t>
            </a:r>
          </a:p>
        </p:txBody>
      </p:sp>
      <p:cxnSp>
        <p:nvCxnSpPr>
          <p:cNvPr id="15" name="直線コネクタ 14"/>
          <p:cNvCxnSpPr/>
          <p:nvPr/>
        </p:nvCxnSpPr>
        <p:spPr>
          <a:xfrm>
            <a:off x="7380288" y="5284788"/>
            <a:ext cx="0" cy="4508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588125" y="5284788"/>
            <a:ext cx="792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489" name="Text Box 10"/>
          <p:cNvSpPr txBox="1">
            <a:spLocks noChangeArrowheads="1"/>
          </p:cNvSpPr>
          <p:nvPr/>
        </p:nvSpPr>
        <p:spPr bwMode="auto">
          <a:xfrm>
            <a:off x="6300788" y="4424363"/>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N</a:t>
            </a:r>
          </a:p>
        </p:txBody>
      </p:sp>
      <p:sp>
        <p:nvSpPr>
          <p:cNvPr id="19490" name="テキスト ボックス 43"/>
          <p:cNvSpPr txBox="1">
            <a:spLocks noChangeArrowheads="1"/>
          </p:cNvSpPr>
          <p:nvPr/>
        </p:nvSpPr>
        <p:spPr bwMode="auto">
          <a:xfrm>
            <a:off x="7202488" y="4379913"/>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Λ</a:t>
            </a:r>
            <a:endParaRPr lang="ja-JP" altLang="en-US" sz="2000"/>
          </a:p>
        </p:txBody>
      </p:sp>
      <p:sp>
        <p:nvSpPr>
          <p:cNvPr id="19491" name="テキスト ボックス 17"/>
          <p:cNvSpPr txBox="1">
            <a:spLocks noChangeArrowheads="1"/>
          </p:cNvSpPr>
          <p:nvPr/>
        </p:nvSpPr>
        <p:spPr bwMode="auto">
          <a:xfrm>
            <a:off x="7558088" y="5308600"/>
            <a:ext cx="376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Σ</a:t>
            </a:r>
            <a:endParaRPr lang="ja-JP" altLang="en-US" sz="2400"/>
          </a:p>
        </p:txBody>
      </p:sp>
    </p:spTree>
    <p:extLst>
      <p:ext uri="{BB962C8B-B14F-4D97-AF65-F5344CB8AC3E}">
        <p14:creationId xmlns:p14="http://schemas.microsoft.com/office/powerpoint/2010/main" val="4766121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557338" y="2214563"/>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83" name="Oval 9"/>
          <p:cNvSpPr>
            <a:spLocks noChangeArrowheads="1"/>
          </p:cNvSpPr>
          <p:nvPr/>
        </p:nvSpPr>
        <p:spPr bwMode="auto">
          <a:xfrm>
            <a:off x="1701800" y="25019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0484" name="Oval 5"/>
          <p:cNvSpPr>
            <a:spLocks noChangeArrowheads="1"/>
          </p:cNvSpPr>
          <p:nvPr/>
        </p:nvSpPr>
        <p:spPr bwMode="auto">
          <a:xfrm>
            <a:off x="1989138" y="3149600"/>
            <a:ext cx="720725" cy="720725"/>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20485" name="Oval 9"/>
          <p:cNvSpPr>
            <a:spLocks noChangeArrowheads="1"/>
          </p:cNvSpPr>
          <p:nvPr/>
        </p:nvSpPr>
        <p:spPr bwMode="auto">
          <a:xfrm>
            <a:off x="2493963" y="25019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8" name="円/楕円 7"/>
          <p:cNvSpPr/>
          <p:nvPr/>
        </p:nvSpPr>
        <p:spPr>
          <a:xfrm>
            <a:off x="4360863" y="2178050"/>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87" name="Oval 9"/>
          <p:cNvSpPr>
            <a:spLocks noChangeArrowheads="1"/>
          </p:cNvSpPr>
          <p:nvPr/>
        </p:nvSpPr>
        <p:spPr bwMode="auto">
          <a:xfrm>
            <a:off x="4503738" y="2465388"/>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0488" name="Oval 9"/>
          <p:cNvSpPr>
            <a:spLocks noChangeArrowheads="1"/>
          </p:cNvSpPr>
          <p:nvPr/>
        </p:nvSpPr>
        <p:spPr bwMode="auto">
          <a:xfrm>
            <a:off x="5295900" y="2465388"/>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0489" name="Oval 5"/>
          <p:cNvSpPr>
            <a:spLocks noChangeArrowheads="1"/>
          </p:cNvSpPr>
          <p:nvPr/>
        </p:nvSpPr>
        <p:spPr bwMode="auto">
          <a:xfrm>
            <a:off x="4937125" y="3078163"/>
            <a:ext cx="719138" cy="719137"/>
          </a:xfrm>
          <a:prstGeom prst="ellipse">
            <a:avLst/>
          </a:prstGeom>
          <a:solidFill>
            <a:srgbClr val="92D05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solidFill>
                  <a:srgbClr val="92D050"/>
                </a:solidFill>
              </a:rPr>
              <a:t>　</a:t>
            </a:r>
          </a:p>
        </p:txBody>
      </p:sp>
      <p:sp>
        <p:nvSpPr>
          <p:cNvPr id="20490" name="テキスト ボックス 12"/>
          <p:cNvSpPr txBox="1">
            <a:spLocks noChangeArrowheads="1"/>
          </p:cNvSpPr>
          <p:nvPr/>
        </p:nvSpPr>
        <p:spPr bwMode="auto">
          <a:xfrm>
            <a:off x="5132388" y="3260725"/>
            <a:ext cx="32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Σ</a:t>
            </a:r>
            <a:endParaRPr lang="ja-JP" altLang="en-US" sz="1800"/>
          </a:p>
        </p:txBody>
      </p:sp>
      <p:sp>
        <p:nvSpPr>
          <p:cNvPr id="20491" name="テキスト ボックス 13"/>
          <p:cNvSpPr txBox="1">
            <a:spLocks noChangeArrowheads="1"/>
          </p:cNvSpPr>
          <p:nvPr/>
        </p:nvSpPr>
        <p:spPr bwMode="auto">
          <a:xfrm>
            <a:off x="3678238" y="2814638"/>
            <a:ext cx="319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a:t>
            </a:r>
            <a:endParaRPr lang="ja-JP" altLang="en-US" sz="1800"/>
          </a:p>
        </p:txBody>
      </p:sp>
      <p:sp>
        <p:nvSpPr>
          <p:cNvPr id="20492" name="テキスト ボックス 14"/>
          <p:cNvSpPr txBox="1">
            <a:spLocks noChangeArrowheads="1"/>
          </p:cNvSpPr>
          <p:nvPr/>
        </p:nvSpPr>
        <p:spPr bwMode="auto">
          <a:xfrm>
            <a:off x="101600" y="4335463"/>
            <a:ext cx="82296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1800"/>
          </a:p>
          <a:p>
            <a:pPr eaLnBrk="1" hangingPunct="1">
              <a:spcBef>
                <a:spcPct val="0"/>
              </a:spcBef>
              <a:buFontTx/>
              <a:buNone/>
            </a:pPr>
            <a:r>
              <a:rPr lang="en-US" altLang="ja-JP" sz="2400"/>
              <a:t>YN interaction:  Nijmegen soft core ‘97f potential (NSC97f) </a:t>
            </a:r>
          </a:p>
          <a:p>
            <a:pPr eaLnBrk="1" hangingPunct="1">
              <a:spcBef>
                <a:spcPct val="0"/>
              </a:spcBef>
              <a:buFontTx/>
              <a:buNone/>
            </a:pPr>
            <a:r>
              <a:rPr lang="en-US" altLang="ja-JP" sz="2400"/>
              <a:t>                            proposed by Nijmegen group</a:t>
            </a:r>
          </a:p>
          <a:p>
            <a:pPr eaLnBrk="1" hangingPunct="1">
              <a:spcBef>
                <a:spcPct val="0"/>
              </a:spcBef>
              <a:buFontTx/>
              <a:buNone/>
            </a:pPr>
            <a:r>
              <a:rPr lang="en-US" altLang="ja-JP" sz="1800"/>
              <a:t> </a:t>
            </a:r>
          </a:p>
          <a:p>
            <a:pPr eaLnBrk="1" hangingPunct="1">
              <a:spcBef>
                <a:spcPct val="0"/>
              </a:spcBef>
              <a:buFontTx/>
              <a:buNone/>
            </a:pPr>
            <a:r>
              <a:rPr lang="en-US" altLang="ja-JP" sz="1800"/>
              <a:t> </a:t>
            </a:r>
            <a:r>
              <a:rPr lang="en-US" altLang="ja-JP" sz="2000"/>
              <a:t>reproduce the observed binding energies of   </a:t>
            </a:r>
            <a:r>
              <a:rPr lang="en-US" altLang="ja-JP" sz="2000" baseline="30000"/>
              <a:t>3</a:t>
            </a:r>
            <a:r>
              <a:rPr lang="en-US" altLang="ja-JP" sz="2000"/>
              <a:t>H,  </a:t>
            </a:r>
            <a:r>
              <a:rPr lang="en-US" altLang="ja-JP" sz="2000" baseline="30000"/>
              <a:t>4</a:t>
            </a:r>
            <a:r>
              <a:rPr lang="en-US" altLang="ja-JP" sz="2000"/>
              <a:t>H and   </a:t>
            </a:r>
            <a:r>
              <a:rPr lang="en-US" altLang="ja-JP" sz="2000" baseline="30000"/>
              <a:t>4</a:t>
            </a:r>
            <a:r>
              <a:rPr lang="en-US" altLang="ja-JP" sz="2000"/>
              <a:t>He</a:t>
            </a:r>
          </a:p>
          <a:p>
            <a:pPr eaLnBrk="1" hangingPunct="1">
              <a:spcBef>
                <a:spcPct val="0"/>
              </a:spcBef>
              <a:buFontTx/>
              <a:buNone/>
            </a:pPr>
            <a:r>
              <a:rPr lang="en-US" altLang="ja-JP" sz="1800"/>
              <a:t>    </a:t>
            </a:r>
            <a:endParaRPr lang="ja-JP" altLang="en-US" sz="1800"/>
          </a:p>
        </p:txBody>
      </p:sp>
      <p:sp>
        <p:nvSpPr>
          <p:cNvPr id="20493" name="テキスト ボックス 15"/>
          <p:cNvSpPr txBox="1">
            <a:spLocks noChangeArrowheads="1"/>
          </p:cNvSpPr>
          <p:nvPr/>
        </p:nvSpPr>
        <p:spPr bwMode="auto">
          <a:xfrm>
            <a:off x="6659563" y="582771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endParaRPr lang="ja-JP" altLang="en-US" sz="1400"/>
          </a:p>
        </p:txBody>
      </p:sp>
      <p:sp>
        <p:nvSpPr>
          <p:cNvPr id="20494" name="テキスト ボックス 16"/>
          <p:cNvSpPr txBox="1">
            <a:spLocks noChangeArrowheads="1"/>
          </p:cNvSpPr>
          <p:nvPr/>
        </p:nvSpPr>
        <p:spPr bwMode="auto">
          <a:xfrm>
            <a:off x="5784850" y="586105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endParaRPr lang="ja-JP" altLang="en-US" sz="1400"/>
          </a:p>
        </p:txBody>
      </p:sp>
      <p:sp>
        <p:nvSpPr>
          <p:cNvPr id="20495" name="テキスト ボックス 17"/>
          <p:cNvSpPr txBox="1">
            <a:spLocks noChangeArrowheads="1"/>
          </p:cNvSpPr>
          <p:nvPr/>
        </p:nvSpPr>
        <p:spPr bwMode="auto">
          <a:xfrm>
            <a:off x="5186363" y="586105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endParaRPr lang="ja-JP" altLang="en-US" sz="1400"/>
          </a:p>
        </p:txBody>
      </p:sp>
      <p:sp>
        <p:nvSpPr>
          <p:cNvPr id="20496" name="テキスト ボックス 1"/>
          <p:cNvSpPr txBox="1">
            <a:spLocks noChangeArrowheads="1"/>
          </p:cNvSpPr>
          <p:nvPr/>
        </p:nvSpPr>
        <p:spPr bwMode="auto">
          <a:xfrm>
            <a:off x="323850" y="476250"/>
            <a:ext cx="7524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To take into account of Λ</a:t>
            </a:r>
            <a:r>
              <a:rPr lang="ja-JP" altLang="en-US" sz="2400"/>
              <a:t>　</a:t>
            </a:r>
            <a:r>
              <a:rPr lang="en-US" altLang="ja-JP" sz="2400"/>
              <a:t>particle to be converted into</a:t>
            </a:r>
          </a:p>
          <a:p>
            <a:pPr eaLnBrk="1" hangingPunct="1">
              <a:spcBef>
                <a:spcPct val="0"/>
              </a:spcBef>
              <a:buFontTx/>
              <a:buNone/>
            </a:pPr>
            <a:r>
              <a:rPr lang="en-US" altLang="ja-JP" sz="2400"/>
              <a:t>Σ particle, we should perform below calculation using</a:t>
            </a:r>
          </a:p>
          <a:p>
            <a:pPr eaLnBrk="1" hangingPunct="1">
              <a:spcBef>
                <a:spcPct val="0"/>
              </a:spcBef>
              <a:buFontTx/>
              <a:buNone/>
            </a:pPr>
            <a:r>
              <a:rPr lang="en-US" altLang="ja-JP" sz="2400"/>
              <a:t>realistic  hyperon(Y)-nucleon(N) interaction.</a:t>
            </a:r>
          </a:p>
        </p:txBody>
      </p:sp>
    </p:spTree>
    <p:extLst>
      <p:ext uri="{BB962C8B-B14F-4D97-AF65-F5344CB8AC3E}">
        <p14:creationId xmlns:p14="http://schemas.microsoft.com/office/powerpoint/2010/main" val="2525605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36"/>
          <p:cNvSpPr>
            <a:spLocks noChangeArrowheads="1"/>
          </p:cNvSpPr>
          <p:nvPr/>
        </p:nvSpPr>
        <p:spPr bwMode="auto">
          <a:xfrm>
            <a:off x="357188" y="2682875"/>
            <a:ext cx="1979612" cy="1979613"/>
          </a:xfrm>
          <a:prstGeom prst="ellipse">
            <a:avLst/>
          </a:prstGeom>
          <a:solidFill>
            <a:srgbClr val="FFFF99"/>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21507" name="Oval 32"/>
          <p:cNvSpPr>
            <a:spLocks noChangeArrowheads="1"/>
          </p:cNvSpPr>
          <p:nvPr/>
        </p:nvSpPr>
        <p:spPr bwMode="auto">
          <a:xfrm>
            <a:off x="579438" y="3006725"/>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n</a:t>
            </a:r>
          </a:p>
        </p:txBody>
      </p:sp>
      <p:sp>
        <p:nvSpPr>
          <p:cNvPr id="21508" name="Oval 34"/>
          <p:cNvSpPr>
            <a:spLocks noChangeArrowheads="1"/>
          </p:cNvSpPr>
          <p:nvPr/>
        </p:nvSpPr>
        <p:spPr bwMode="auto">
          <a:xfrm>
            <a:off x="1371600" y="2933700"/>
            <a:ext cx="539750" cy="539750"/>
          </a:xfrm>
          <a:prstGeom prst="ellipse">
            <a:avLst/>
          </a:prstGeom>
          <a:solidFill>
            <a:srgbClr val="FA3CD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p</a:t>
            </a:r>
          </a:p>
        </p:txBody>
      </p:sp>
      <p:sp>
        <p:nvSpPr>
          <p:cNvPr id="21509" name="Oval 35"/>
          <p:cNvSpPr>
            <a:spLocks noChangeArrowheads="1"/>
          </p:cNvSpPr>
          <p:nvPr/>
        </p:nvSpPr>
        <p:spPr bwMode="auto">
          <a:xfrm>
            <a:off x="987425" y="3605213"/>
            <a:ext cx="720725" cy="719137"/>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Λ</a:t>
            </a:r>
          </a:p>
        </p:txBody>
      </p:sp>
      <p:sp>
        <p:nvSpPr>
          <p:cNvPr id="21510" name="Text Box 39"/>
          <p:cNvSpPr txBox="1">
            <a:spLocks noChangeArrowheads="1"/>
          </p:cNvSpPr>
          <p:nvPr/>
        </p:nvSpPr>
        <p:spPr bwMode="auto">
          <a:xfrm>
            <a:off x="2481263" y="31765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aseline="30000"/>
              <a:t>3</a:t>
            </a:r>
            <a:r>
              <a:rPr lang="en-US" altLang="ja-JP" sz="1800"/>
              <a:t>H</a:t>
            </a:r>
          </a:p>
        </p:txBody>
      </p:sp>
      <p:sp>
        <p:nvSpPr>
          <p:cNvPr id="21511" name="Text Box 40"/>
          <p:cNvSpPr txBox="1">
            <a:spLocks noChangeArrowheads="1"/>
          </p:cNvSpPr>
          <p:nvPr/>
        </p:nvSpPr>
        <p:spPr bwMode="auto">
          <a:xfrm>
            <a:off x="2473325" y="3360738"/>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a:t>Λ</a:t>
            </a:r>
          </a:p>
        </p:txBody>
      </p:sp>
      <p:cxnSp>
        <p:nvCxnSpPr>
          <p:cNvPr id="69" name="直線コネクタ 68"/>
          <p:cNvCxnSpPr/>
          <p:nvPr/>
        </p:nvCxnSpPr>
        <p:spPr>
          <a:xfrm>
            <a:off x="3506788" y="3341688"/>
            <a:ext cx="5081587" cy="5238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487738" y="2682875"/>
            <a:ext cx="19050" cy="14224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1514" name="テキスト ボックス 18"/>
          <p:cNvSpPr txBox="1">
            <a:spLocks noChangeArrowheads="1"/>
          </p:cNvSpPr>
          <p:nvPr/>
        </p:nvSpPr>
        <p:spPr bwMode="auto">
          <a:xfrm>
            <a:off x="7010400" y="2835275"/>
            <a:ext cx="60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d+Λ</a:t>
            </a:r>
            <a:endParaRPr lang="ja-JP" altLang="en-US" sz="1800"/>
          </a:p>
        </p:txBody>
      </p:sp>
      <p:cxnSp>
        <p:nvCxnSpPr>
          <p:cNvPr id="21" name="直線コネクタ 20"/>
          <p:cNvCxnSpPr/>
          <p:nvPr/>
        </p:nvCxnSpPr>
        <p:spPr>
          <a:xfrm>
            <a:off x="3757613" y="3817938"/>
            <a:ext cx="105251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1516" name="テキスト ボックス 21"/>
          <p:cNvSpPr txBox="1">
            <a:spLocks noChangeArrowheads="1"/>
          </p:cNvSpPr>
          <p:nvPr/>
        </p:nvSpPr>
        <p:spPr bwMode="auto">
          <a:xfrm>
            <a:off x="3702050" y="4105275"/>
            <a:ext cx="1992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-0.13 ±0.05 MeV</a:t>
            </a:r>
            <a:endParaRPr lang="ja-JP" altLang="en-US" sz="1800"/>
          </a:p>
        </p:txBody>
      </p:sp>
      <p:sp>
        <p:nvSpPr>
          <p:cNvPr id="21517" name="テキスト ボックス 22"/>
          <p:cNvSpPr txBox="1">
            <a:spLocks noChangeArrowheads="1"/>
          </p:cNvSpPr>
          <p:nvPr/>
        </p:nvSpPr>
        <p:spPr bwMode="auto">
          <a:xfrm>
            <a:off x="4916488" y="3625850"/>
            <a:ext cx="595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1/2</a:t>
            </a:r>
            <a:r>
              <a:rPr lang="en-US" altLang="ja-JP" sz="1800" baseline="30000"/>
              <a:t>+</a:t>
            </a:r>
            <a:endParaRPr lang="ja-JP" altLang="en-US" sz="1800" baseline="30000"/>
          </a:p>
        </p:txBody>
      </p:sp>
      <p:cxnSp>
        <p:nvCxnSpPr>
          <p:cNvPr id="25" name="直線コネクタ 24"/>
          <p:cNvCxnSpPr/>
          <p:nvPr/>
        </p:nvCxnSpPr>
        <p:spPr>
          <a:xfrm>
            <a:off x="6342063" y="3963988"/>
            <a:ext cx="126841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1519" name="テキスト ボックス 25"/>
          <p:cNvSpPr txBox="1">
            <a:spLocks noChangeArrowheads="1"/>
          </p:cNvSpPr>
          <p:nvPr/>
        </p:nvSpPr>
        <p:spPr bwMode="auto">
          <a:xfrm>
            <a:off x="4164013" y="4470400"/>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Exp.</a:t>
            </a:r>
            <a:endParaRPr lang="ja-JP" altLang="en-US" sz="1800"/>
          </a:p>
        </p:txBody>
      </p:sp>
      <p:sp>
        <p:nvSpPr>
          <p:cNvPr id="21520" name="テキスト ボックス 26"/>
          <p:cNvSpPr txBox="1">
            <a:spLocks noChangeArrowheads="1"/>
          </p:cNvSpPr>
          <p:nvPr/>
        </p:nvSpPr>
        <p:spPr bwMode="auto">
          <a:xfrm>
            <a:off x="7637463" y="3825875"/>
            <a:ext cx="595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1/2</a:t>
            </a:r>
            <a:r>
              <a:rPr lang="en-US" altLang="ja-JP" sz="1800" baseline="30000"/>
              <a:t>+</a:t>
            </a:r>
            <a:endParaRPr lang="ja-JP" altLang="en-US" sz="1800" baseline="30000"/>
          </a:p>
        </p:txBody>
      </p:sp>
      <p:sp>
        <p:nvSpPr>
          <p:cNvPr id="21521" name="テキスト ボックス 27"/>
          <p:cNvSpPr txBox="1">
            <a:spLocks noChangeArrowheads="1"/>
          </p:cNvSpPr>
          <p:nvPr/>
        </p:nvSpPr>
        <p:spPr bwMode="auto">
          <a:xfrm>
            <a:off x="6461125" y="4010025"/>
            <a:ext cx="124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-0.19 MeV</a:t>
            </a:r>
            <a:endParaRPr lang="ja-JP" altLang="en-US" sz="1800"/>
          </a:p>
        </p:txBody>
      </p:sp>
      <p:sp>
        <p:nvSpPr>
          <p:cNvPr id="21522" name="テキスト ボックス 28"/>
          <p:cNvSpPr txBox="1">
            <a:spLocks noChangeArrowheads="1"/>
          </p:cNvSpPr>
          <p:nvPr/>
        </p:nvSpPr>
        <p:spPr bwMode="auto">
          <a:xfrm>
            <a:off x="6816725" y="4379913"/>
            <a:ext cx="59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Cal.</a:t>
            </a:r>
            <a:endParaRPr lang="ja-JP" altLang="en-US" sz="1800"/>
          </a:p>
        </p:txBody>
      </p:sp>
      <p:sp>
        <p:nvSpPr>
          <p:cNvPr id="21523" name="テキスト ボックス 1"/>
          <p:cNvSpPr txBox="1">
            <a:spLocks noChangeArrowheads="1"/>
          </p:cNvSpPr>
          <p:nvPr/>
        </p:nvSpPr>
        <p:spPr bwMode="auto">
          <a:xfrm>
            <a:off x="3738563" y="2886075"/>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0 MeV</a:t>
            </a:r>
            <a:endParaRPr lang="ja-JP" altLang="en-US" sz="2000"/>
          </a:p>
        </p:txBody>
      </p:sp>
      <p:sp>
        <p:nvSpPr>
          <p:cNvPr id="21524" name="テキスト ボックス 2"/>
          <p:cNvSpPr txBox="1">
            <a:spLocks noChangeArrowheads="1"/>
          </p:cNvSpPr>
          <p:nvPr/>
        </p:nvSpPr>
        <p:spPr bwMode="auto">
          <a:xfrm>
            <a:off x="3232150" y="2154238"/>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-B</a:t>
            </a:r>
            <a:r>
              <a:rPr lang="en-US" altLang="ja-JP" sz="2000" baseline="-25000"/>
              <a:t>Λ</a:t>
            </a:r>
            <a:endParaRPr lang="ja-JP" altLang="en-US" sz="2000" baseline="-25000"/>
          </a:p>
        </p:txBody>
      </p:sp>
    </p:spTree>
    <p:extLst>
      <p:ext uri="{BB962C8B-B14F-4D97-AF65-F5344CB8AC3E}">
        <p14:creationId xmlns:p14="http://schemas.microsoft.com/office/powerpoint/2010/main" val="2061650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430213" y="1846263"/>
            <a:ext cx="3709987" cy="2736850"/>
            <a:chOff x="521" y="346"/>
            <a:chExt cx="2337" cy="1724"/>
          </a:xfrm>
        </p:grpSpPr>
        <p:sp>
          <p:nvSpPr>
            <p:cNvPr id="22588" name="Line 3"/>
            <p:cNvSpPr>
              <a:spLocks noChangeShapeType="1"/>
            </p:cNvSpPr>
            <p:nvPr/>
          </p:nvSpPr>
          <p:spPr bwMode="auto">
            <a:xfrm flipV="1">
              <a:off x="521" y="346"/>
              <a:ext cx="0" cy="1724"/>
            </a:xfrm>
            <a:prstGeom prst="line">
              <a:avLst/>
            </a:prstGeom>
            <a:noFill/>
            <a:ln w="1905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89" name="Line 4"/>
            <p:cNvSpPr>
              <a:spLocks noChangeShapeType="1"/>
            </p:cNvSpPr>
            <p:nvPr/>
          </p:nvSpPr>
          <p:spPr bwMode="auto">
            <a:xfrm flipV="1">
              <a:off x="521" y="1018"/>
              <a:ext cx="2337" cy="8"/>
            </a:xfrm>
            <a:prstGeom prst="line">
              <a:avLst/>
            </a:prstGeom>
            <a:noFill/>
            <a:ln w="19050">
              <a:solidFill>
                <a:srgbClr val="92D05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2531" name="Group 5"/>
          <p:cNvGrpSpPr>
            <a:grpSpLocks/>
          </p:cNvGrpSpPr>
          <p:nvPr/>
        </p:nvGrpSpPr>
        <p:grpSpPr bwMode="auto">
          <a:xfrm>
            <a:off x="4716463" y="1770063"/>
            <a:ext cx="3382962" cy="2879725"/>
            <a:chOff x="2744" y="301"/>
            <a:chExt cx="2131" cy="1814"/>
          </a:xfrm>
        </p:grpSpPr>
        <p:sp>
          <p:nvSpPr>
            <p:cNvPr id="22586" name="Line 6"/>
            <p:cNvSpPr>
              <a:spLocks noChangeShapeType="1"/>
            </p:cNvSpPr>
            <p:nvPr/>
          </p:nvSpPr>
          <p:spPr bwMode="auto">
            <a:xfrm flipV="1">
              <a:off x="2744" y="301"/>
              <a:ext cx="0" cy="1814"/>
            </a:xfrm>
            <a:prstGeom prst="line">
              <a:avLst/>
            </a:prstGeom>
            <a:noFill/>
            <a:ln w="1905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87" name="Line 7"/>
            <p:cNvSpPr>
              <a:spLocks noChangeShapeType="1"/>
            </p:cNvSpPr>
            <p:nvPr/>
          </p:nvSpPr>
          <p:spPr bwMode="auto">
            <a:xfrm>
              <a:off x="2744" y="1026"/>
              <a:ext cx="2131" cy="20"/>
            </a:xfrm>
            <a:prstGeom prst="line">
              <a:avLst/>
            </a:prstGeom>
            <a:noFill/>
            <a:ln w="19050">
              <a:solidFill>
                <a:srgbClr val="92D05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2532" name="Text Box 8"/>
          <p:cNvSpPr txBox="1">
            <a:spLocks noChangeArrowheads="1"/>
          </p:cNvSpPr>
          <p:nvPr/>
        </p:nvSpPr>
        <p:spPr bwMode="auto">
          <a:xfrm>
            <a:off x="263525" y="1354138"/>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-B</a:t>
            </a:r>
            <a:r>
              <a:rPr lang="en-US" altLang="ja-JP" sz="2000" baseline="-25000"/>
              <a:t>Λ</a:t>
            </a:r>
          </a:p>
        </p:txBody>
      </p:sp>
      <p:sp>
        <p:nvSpPr>
          <p:cNvPr id="22533" name="Text Box 9"/>
          <p:cNvSpPr txBox="1">
            <a:spLocks noChangeArrowheads="1"/>
          </p:cNvSpPr>
          <p:nvPr/>
        </p:nvSpPr>
        <p:spPr bwMode="auto">
          <a:xfrm>
            <a:off x="4425950" y="1449388"/>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-B</a:t>
            </a:r>
            <a:r>
              <a:rPr lang="en-US" altLang="ja-JP" sz="2000" baseline="-25000"/>
              <a:t>Λ</a:t>
            </a:r>
          </a:p>
        </p:txBody>
      </p:sp>
      <p:sp>
        <p:nvSpPr>
          <p:cNvPr id="22534" name="Text Box 10"/>
          <p:cNvSpPr txBox="1">
            <a:spLocks noChangeArrowheads="1"/>
          </p:cNvSpPr>
          <p:nvPr/>
        </p:nvSpPr>
        <p:spPr bwMode="auto">
          <a:xfrm>
            <a:off x="492125" y="2516188"/>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0 MeV</a:t>
            </a:r>
          </a:p>
        </p:txBody>
      </p:sp>
      <p:sp>
        <p:nvSpPr>
          <p:cNvPr id="22535" name="Text Box 11"/>
          <p:cNvSpPr txBox="1">
            <a:spLocks noChangeArrowheads="1"/>
          </p:cNvSpPr>
          <p:nvPr/>
        </p:nvSpPr>
        <p:spPr bwMode="auto">
          <a:xfrm>
            <a:off x="4768850" y="2481263"/>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0 MeV</a:t>
            </a:r>
          </a:p>
        </p:txBody>
      </p:sp>
      <p:sp>
        <p:nvSpPr>
          <p:cNvPr id="22536" name="Text Box 12"/>
          <p:cNvSpPr txBox="1">
            <a:spLocks noChangeArrowheads="1"/>
          </p:cNvSpPr>
          <p:nvPr/>
        </p:nvSpPr>
        <p:spPr bwMode="auto">
          <a:xfrm>
            <a:off x="2714625" y="2455863"/>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baseline="30000"/>
              <a:t>3</a:t>
            </a:r>
            <a:r>
              <a:rPr lang="en-US" altLang="ja-JP" sz="2000"/>
              <a:t>He+Λ</a:t>
            </a:r>
          </a:p>
        </p:txBody>
      </p:sp>
      <p:sp>
        <p:nvSpPr>
          <p:cNvPr id="22537" name="Text Box 13"/>
          <p:cNvSpPr txBox="1">
            <a:spLocks noChangeArrowheads="1"/>
          </p:cNvSpPr>
          <p:nvPr/>
        </p:nvSpPr>
        <p:spPr bwMode="auto">
          <a:xfrm>
            <a:off x="6280150" y="2554288"/>
            <a:ext cx="862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baseline="30000"/>
              <a:t>3</a:t>
            </a:r>
            <a:r>
              <a:rPr lang="en-US" altLang="ja-JP" sz="2000"/>
              <a:t>H+Λ</a:t>
            </a:r>
          </a:p>
        </p:txBody>
      </p:sp>
      <p:sp>
        <p:nvSpPr>
          <p:cNvPr id="22538" name="Line 14"/>
          <p:cNvSpPr>
            <a:spLocks noChangeShapeType="1"/>
          </p:cNvSpPr>
          <p:nvPr/>
        </p:nvSpPr>
        <p:spPr bwMode="auto">
          <a:xfrm>
            <a:off x="930275" y="3376613"/>
            <a:ext cx="1081088" cy="0"/>
          </a:xfrm>
          <a:prstGeom prst="line">
            <a:avLst/>
          </a:prstGeom>
          <a:noFill/>
          <a:ln w="1587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9" name="Line 15"/>
          <p:cNvSpPr>
            <a:spLocks noChangeShapeType="1"/>
          </p:cNvSpPr>
          <p:nvPr/>
        </p:nvSpPr>
        <p:spPr bwMode="auto">
          <a:xfrm>
            <a:off x="930275" y="4094163"/>
            <a:ext cx="1009650" cy="0"/>
          </a:xfrm>
          <a:prstGeom prst="line">
            <a:avLst/>
          </a:prstGeom>
          <a:noFill/>
          <a:ln w="1587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0" name="Line 16"/>
          <p:cNvSpPr>
            <a:spLocks noChangeShapeType="1"/>
          </p:cNvSpPr>
          <p:nvPr/>
        </p:nvSpPr>
        <p:spPr bwMode="auto">
          <a:xfrm>
            <a:off x="5148263" y="3351213"/>
            <a:ext cx="1152525" cy="0"/>
          </a:xfrm>
          <a:prstGeom prst="line">
            <a:avLst/>
          </a:prstGeom>
          <a:noFill/>
          <a:ln w="1587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1" name="Line 17"/>
          <p:cNvSpPr>
            <a:spLocks noChangeShapeType="1"/>
          </p:cNvSpPr>
          <p:nvPr/>
        </p:nvSpPr>
        <p:spPr bwMode="auto">
          <a:xfrm>
            <a:off x="5148263" y="4071938"/>
            <a:ext cx="1223962" cy="0"/>
          </a:xfrm>
          <a:prstGeom prst="line">
            <a:avLst/>
          </a:prstGeom>
          <a:noFill/>
          <a:ln w="15875">
            <a:solidFill>
              <a:srgbClr val="00B0F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2" name="Text Box 18"/>
          <p:cNvSpPr txBox="1">
            <a:spLocks noChangeArrowheads="1"/>
          </p:cNvSpPr>
          <p:nvPr/>
        </p:nvSpPr>
        <p:spPr bwMode="auto">
          <a:xfrm>
            <a:off x="2082800" y="3160713"/>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1</a:t>
            </a:r>
            <a:r>
              <a:rPr lang="en-US" altLang="ja-JP" sz="2000" baseline="30000"/>
              <a:t>+</a:t>
            </a:r>
          </a:p>
        </p:txBody>
      </p:sp>
      <p:sp>
        <p:nvSpPr>
          <p:cNvPr id="22543" name="Text Box 19"/>
          <p:cNvSpPr txBox="1">
            <a:spLocks noChangeArrowheads="1"/>
          </p:cNvSpPr>
          <p:nvPr/>
        </p:nvSpPr>
        <p:spPr bwMode="auto">
          <a:xfrm>
            <a:off x="2082800" y="3878263"/>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0</a:t>
            </a:r>
            <a:r>
              <a:rPr lang="en-US" altLang="ja-JP" sz="2000" baseline="30000"/>
              <a:t>+</a:t>
            </a:r>
          </a:p>
        </p:txBody>
      </p:sp>
      <p:sp>
        <p:nvSpPr>
          <p:cNvPr id="22544" name="Text Box 20"/>
          <p:cNvSpPr txBox="1">
            <a:spLocks noChangeArrowheads="1"/>
          </p:cNvSpPr>
          <p:nvPr/>
        </p:nvSpPr>
        <p:spPr bwMode="auto">
          <a:xfrm>
            <a:off x="1435100" y="4094163"/>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-2.39</a:t>
            </a:r>
          </a:p>
        </p:txBody>
      </p:sp>
      <p:sp>
        <p:nvSpPr>
          <p:cNvPr id="22545" name="Text Box 21"/>
          <p:cNvSpPr txBox="1">
            <a:spLocks noChangeArrowheads="1"/>
          </p:cNvSpPr>
          <p:nvPr/>
        </p:nvSpPr>
        <p:spPr bwMode="auto">
          <a:xfrm>
            <a:off x="1363663" y="3376613"/>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-1.24</a:t>
            </a:r>
          </a:p>
        </p:txBody>
      </p:sp>
      <p:sp>
        <p:nvSpPr>
          <p:cNvPr id="22546" name="Text Box 22"/>
          <p:cNvSpPr txBox="1">
            <a:spLocks noChangeArrowheads="1"/>
          </p:cNvSpPr>
          <p:nvPr/>
        </p:nvSpPr>
        <p:spPr bwMode="auto">
          <a:xfrm>
            <a:off x="5653088" y="4071938"/>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-2.04</a:t>
            </a:r>
          </a:p>
        </p:txBody>
      </p:sp>
      <p:sp>
        <p:nvSpPr>
          <p:cNvPr id="22547" name="Text Box 23"/>
          <p:cNvSpPr txBox="1">
            <a:spLocks noChangeArrowheads="1"/>
          </p:cNvSpPr>
          <p:nvPr/>
        </p:nvSpPr>
        <p:spPr bwMode="auto">
          <a:xfrm>
            <a:off x="6424613" y="3922713"/>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0</a:t>
            </a:r>
            <a:r>
              <a:rPr lang="en-US" altLang="ja-JP" sz="2000" baseline="30000"/>
              <a:t>+</a:t>
            </a:r>
          </a:p>
        </p:txBody>
      </p:sp>
      <p:sp>
        <p:nvSpPr>
          <p:cNvPr id="22548" name="Text Box 24"/>
          <p:cNvSpPr txBox="1">
            <a:spLocks noChangeArrowheads="1"/>
          </p:cNvSpPr>
          <p:nvPr/>
        </p:nvSpPr>
        <p:spPr bwMode="auto">
          <a:xfrm>
            <a:off x="6353175" y="3132138"/>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1</a:t>
            </a:r>
            <a:r>
              <a:rPr lang="en-US" altLang="ja-JP" sz="2000" baseline="30000"/>
              <a:t>+</a:t>
            </a:r>
          </a:p>
        </p:txBody>
      </p:sp>
      <p:sp>
        <p:nvSpPr>
          <p:cNvPr id="22549" name="Text Box 25"/>
          <p:cNvSpPr txBox="1">
            <a:spLocks noChangeArrowheads="1"/>
          </p:cNvSpPr>
          <p:nvPr/>
        </p:nvSpPr>
        <p:spPr bwMode="auto">
          <a:xfrm>
            <a:off x="5487988" y="3421063"/>
            <a:ext cx="762000" cy="396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-1.00</a:t>
            </a:r>
          </a:p>
        </p:txBody>
      </p:sp>
      <p:sp>
        <p:nvSpPr>
          <p:cNvPr id="22550" name="Text Box 26"/>
          <p:cNvSpPr txBox="1">
            <a:spLocks noChangeArrowheads="1"/>
          </p:cNvSpPr>
          <p:nvPr/>
        </p:nvSpPr>
        <p:spPr bwMode="auto">
          <a:xfrm>
            <a:off x="1198563" y="445611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rgbClr val="FF0000"/>
                </a:solidFill>
              </a:rPr>
              <a:t>Exp.</a:t>
            </a:r>
          </a:p>
        </p:txBody>
      </p:sp>
      <p:sp>
        <p:nvSpPr>
          <p:cNvPr id="22551" name="Text Box 27"/>
          <p:cNvSpPr txBox="1">
            <a:spLocks noChangeArrowheads="1"/>
          </p:cNvSpPr>
          <p:nvPr/>
        </p:nvSpPr>
        <p:spPr bwMode="auto">
          <a:xfrm>
            <a:off x="5561013" y="471646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rgbClr val="FF0000"/>
                </a:solidFill>
              </a:rPr>
              <a:t>Exp.</a:t>
            </a:r>
          </a:p>
        </p:txBody>
      </p:sp>
      <p:sp>
        <p:nvSpPr>
          <p:cNvPr id="22552" name="Text Box 28"/>
          <p:cNvSpPr txBox="1">
            <a:spLocks noChangeArrowheads="1"/>
          </p:cNvSpPr>
          <p:nvPr/>
        </p:nvSpPr>
        <p:spPr bwMode="auto">
          <a:xfrm>
            <a:off x="1363663" y="1430338"/>
            <a:ext cx="68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aseline="30000"/>
              <a:t>4</a:t>
            </a:r>
            <a:r>
              <a:rPr lang="en-US" altLang="ja-JP" sz="1800"/>
              <a:t>He</a:t>
            </a:r>
          </a:p>
        </p:txBody>
      </p:sp>
      <p:sp>
        <p:nvSpPr>
          <p:cNvPr id="22553" name="Text Box 29"/>
          <p:cNvSpPr txBox="1">
            <a:spLocks noChangeArrowheads="1"/>
          </p:cNvSpPr>
          <p:nvPr/>
        </p:nvSpPr>
        <p:spPr bwMode="auto">
          <a:xfrm>
            <a:off x="1290638" y="1633538"/>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p>
        </p:txBody>
      </p:sp>
      <p:sp>
        <p:nvSpPr>
          <p:cNvPr id="22554" name="Text Box 30"/>
          <p:cNvSpPr txBox="1">
            <a:spLocks noChangeArrowheads="1"/>
          </p:cNvSpPr>
          <p:nvPr/>
        </p:nvSpPr>
        <p:spPr bwMode="auto">
          <a:xfrm>
            <a:off x="5653088" y="1624013"/>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aseline="30000"/>
              <a:t>4</a:t>
            </a:r>
            <a:r>
              <a:rPr lang="en-US" altLang="ja-JP" sz="1800"/>
              <a:t>H</a:t>
            </a:r>
          </a:p>
        </p:txBody>
      </p:sp>
      <p:sp>
        <p:nvSpPr>
          <p:cNvPr id="22555" name="Text Box 31"/>
          <p:cNvSpPr txBox="1">
            <a:spLocks noChangeArrowheads="1"/>
          </p:cNvSpPr>
          <p:nvPr/>
        </p:nvSpPr>
        <p:spPr bwMode="auto">
          <a:xfrm>
            <a:off x="5561013" y="1836738"/>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p>
        </p:txBody>
      </p:sp>
      <p:cxnSp>
        <p:nvCxnSpPr>
          <p:cNvPr id="3" name="直線コネクタ 2"/>
          <p:cNvCxnSpPr/>
          <p:nvPr/>
        </p:nvCxnSpPr>
        <p:spPr>
          <a:xfrm>
            <a:off x="2700338" y="4157663"/>
            <a:ext cx="111601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700338" y="3214688"/>
            <a:ext cx="111601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2558" name="テキスト ボックス 5"/>
          <p:cNvSpPr txBox="1">
            <a:spLocks noChangeArrowheads="1"/>
          </p:cNvSpPr>
          <p:nvPr/>
        </p:nvSpPr>
        <p:spPr bwMode="auto">
          <a:xfrm>
            <a:off x="3065463" y="4246563"/>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-2.28</a:t>
            </a:r>
            <a:endParaRPr lang="ja-JP" altLang="en-US" sz="1800"/>
          </a:p>
        </p:txBody>
      </p:sp>
      <p:sp>
        <p:nvSpPr>
          <p:cNvPr id="22559" name="テキスト ボックス 6"/>
          <p:cNvSpPr txBox="1">
            <a:spLocks noChangeArrowheads="1"/>
          </p:cNvSpPr>
          <p:nvPr/>
        </p:nvSpPr>
        <p:spPr bwMode="auto">
          <a:xfrm>
            <a:off x="3065463" y="3300413"/>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-0.54</a:t>
            </a:r>
            <a:endParaRPr lang="ja-JP" altLang="en-US" sz="1800"/>
          </a:p>
        </p:txBody>
      </p:sp>
      <p:cxnSp>
        <p:nvCxnSpPr>
          <p:cNvPr id="9" name="直線コネクタ 8"/>
          <p:cNvCxnSpPr/>
          <p:nvPr/>
        </p:nvCxnSpPr>
        <p:spPr>
          <a:xfrm>
            <a:off x="7142163" y="3160713"/>
            <a:ext cx="110172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092950" y="4246563"/>
            <a:ext cx="115093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2562" name="テキスト ボックス 11"/>
          <p:cNvSpPr txBox="1">
            <a:spLocks noChangeArrowheads="1"/>
          </p:cNvSpPr>
          <p:nvPr/>
        </p:nvSpPr>
        <p:spPr bwMode="auto">
          <a:xfrm>
            <a:off x="7534275" y="4278313"/>
            <a:ext cx="7096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-2.33</a:t>
            </a:r>
            <a:endParaRPr lang="ja-JP" altLang="en-US" sz="1800"/>
          </a:p>
        </p:txBody>
      </p:sp>
      <p:sp>
        <p:nvSpPr>
          <p:cNvPr id="22563" name="テキスト ボックス 12"/>
          <p:cNvSpPr txBox="1">
            <a:spLocks noChangeArrowheads="1"/>
          </p:cNvSpPr>
          <p:nvPr/>
        </p:nvSpPr>
        <p:spPr bwMode="auto">
          <a:xfrm>
            <a:off x="7596188" y="3214688"/>
            <a:ext cx="711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-0.57</a:t>
            </a:r>
          </a:p>
          <a:p>
            <a:pPr eaLnBrk="1" hangingPunct="1">
              <a:spcBef>
                <a:spcPct val="0"/>
              </a:spcBef>
              <a:buFontTx/>
              <a:buNone/>
            </a:pPr>
            <a:endParaRPr lang="ja-JP" altLang="en-US" sz="1800"/>
          </a:p>
        </p:txBody>
      </p:sp>
      <p:sp>
        <p:nvSpPr>
          <p:cNvPr id="22564" name="テキスト ボックス 13"/>
          <p:cNvSpPr txBox="1">
            <a:spLocks noChangeArrowheads="1"/>
          </p:cNvSpPr>
          <p:nvPr/>
        </p:nvSpPr>
        <p:spPr bwMode="auto">
          <a:xfrm>
            <a:off x="3940175" y="3989388"/>
            <a:ext cx="40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0</a:t>
            </a:r>
            <a:r>
              <a:rPr lang="en-US" altLang="ja-JP" sz="1800" baseline="30000"/>
              <a:t>+</a:t>
            </a:r>
            <a:endParaRPr lang="ja-JP" altLang="en-US" sz="1800" baseline="30000"/>
          </a:p>
        </p:txBody>
      </p:sp>
      <p:sp>
        <p:nvSpPr>
          <p:cNvPr id="22565" name="テキスト ボックス 14"/>
          <p:cNvSpPr txBox="1">
            <a:spLocks noChangeArrowheads="1"/>
          </p:cNvSpPr>
          <p:nvPr/>
        </p:nvSpPr>
        <p:spPr bwMode="auto">
          <a:xfrm>
            <a:off x="3844925" y="3049588"/>
            <a:ext cx="403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a:t>
            </a:r>
            <a:r>
              <a:rPr lang="en-US" altLang="ja-JP" sz="1800" baseline="30000"/>
              <a:t>+</a:t>
            </a:r>
            <a:endParaRPr lang="ja-JP" altLang="en-US" sz="1800" baseline="30000"/>
          </a:p>
        </p:txBody>
      </p:sp>
      <p:sp>
        <p:nvSpPr>
          <p:cNvPr id="22566" name="Text Box 23"/>
          <p:cNvSpPr txBox="1">
            <a:spLocks noChangeArrowheads="1"/>
          </p:cNvSpPr>
          <p:nvPr/>
        </p:nvSpPr>
        <p:spPr bwMode="auto">
          <a:xfrm>
            <a:off x="8307388" y="4062413"/>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0</a:t>
            </a:r>
            <a:r>
              <a:rPr lang="en-US" altLang="ja-JP" sz="2000" baseline="30000"/>
              <a:t>+</a:t>
            </a:r>
          </a:p>
        </p:txBody>
      </p:sp>
      <p:sp>
        <p:nvSpPr>
          <p:cNvPr id="22567" name="Text Box 24"/>
          <p:cNvSpPr txBox="1">
            <a:spLocks noChangeArrowheads="1"/>
          </p:cNvSpPr>
          <p:nvPr/>
        </p:nvSpPr>
        <p:spPr bwMode="auto">
          <a:xfrm>
            <a:off x="8224838" y="2938463"/>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1</a:t>
            </a:r>
            <a:r>
              <a:rPr lang="en-US" altLang="ja-JP" sz="2000" baseline="30000"/>
              <a:t>+</a:t>
            </a:r>
          </a:p>
        </p:txBody>
      </p:sp>
      <p:sp>
        <p:nvSpPr>
          <p:cNvPr id="22568" name="テキスト ボックス 15"/>
          <p:cNvSpPr txBox="1">
            <a:spLocks noChangeArrowheads="1"/>
          </p:cNvSpPr>
          <p:nvPr/>
        </p:nvSpPr>
        <p:spPr bwMode="auto">
          <a:xfrm>
            <a:off x="3122613" y="4589463"/>
            <a:ext cx="595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Cal.</a:t>
            </a:r>
            <a:endParaRPr lang="ja-JP" altLang="en-US" sz="1800"/>
          </a:p>
        </p:txBody>
      </p:sp>
      <p:sp>
        <p:nvSpPr>
          <p:cNvPr id="22569" name="テキスト ボックス 57"/>
          <p:cNvSpPr txBox="1">
            <a:spLocks noChangeArrowheads="1"/>
          </p:cNvSpPr>
          <p:nvPr/>
        </p:nvSpPr>
        <p:spPr bwMode="auto">
          <a:xfrm>
            <a:off x="7569200" y="4624388"/>
            <a:ext cx="59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Cal.</a:t>
            </a:r>
            <a:endParaRPr lang="ja-JP" altLang="en-US" sz="1800"/>
          </a:p>
        </p:txBody>
      </p:sp>
      <p:sp>
        <p:nvSpPr>
          <p:cNvPr id="22570" name="Oval 36"/>
          <p:cNvSpPr>
            <a:spLocks noChangeArrowheads="1"/>
          </p:cNvSpPr>
          <p:nvPr/>
        </p:nvSpPr>
        <p:spPr bwMode="auto">
          <a:xfrm>
            <a:off x="1939925" y="265113"/>
            <a:ext cx="1979613" cy="1979612"/>
          </a:xfrm>
          <a:prstGeom prst="ellipse">
            <a:avLst/>
          </a:prstGeom>
          <a:solidFill>
            <a:srgbClr val="FFFF99"/>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22571" name="Oval 32"/>
          <p:cNvSpPr>
            <a:spLocks noChangeArrowheads="1"/>
          </p:cNvSpPr>
          <p:nvPr/>
        </p:nvSpPr>
        <p:spPr bwMode="auto">
          <a:xfrm>
            <a:off x="2174875" y="56991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n</a:t>
            </a:r>
          </a:p>
        </p:txBody>
      </p:sp>
      <p:sp>
        <p:nvSpPr>
          <p:cNvPr id="22572" name="Oval 33"/>
          <p:cNvSpPr>
            <a:spLocks noChangeArrowheads="1"/>
          </p:cNvSpPr>
          <p:nvPr/>
        </p:nvSpPr>
        <p:spPr bwMode="auto">
          <a:xfrm>
            <a:off x="2293938" y="1354138"/>
            <a:ext cx="539750" cy="539750"/>
          </a:xfrm>
          <a:prstGeom prst="ellipse">
            <a:avLst/>
          </a:prstGeom>
          <a:solidFill>
            <a:srgbClr val="FF33CC"/>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p</a:t>
            </a:r>
          </a:p>
        </p:txBody>
      </p:sp>
      <p:sp>
        <p:nvSpPr>
          <p:cNvPr id="22573" name="Oval 34"/>
          <p:cNvSpPr>
            <a:spLocks noChangeArrowheads="1"/>
          </p:cNvSpPr>
          <p:nvPr/>
        </p:nvSpPr>
        <p:spPr bwMode="auto">
          <a:xfrm>
            <a:off x="3005138" y="482600"/>
            <a:ext cx="539750" cy="539750"/>
          </a:xfrm>
          <a:prstGeom prst="ellipse">
            <a:avLst/>
          </a:prstGeom>
          <a:solidFill>
            <a:srgbClr val="FF33CC"/>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p</a:t>
            </a:r>
          </a:p>
        </p:txBody>
      </p:sp>
      <p:sp>
        <p:nvSpPr>
          <p:cNvPr id="22574" name="Oval 35"/>
          <p:cNvSpPr>
            <a:spLocks noChangeArrowheads="1"/>
          </p:cNvSpPr>
          <p:nvPr/>
        </p:nvSpPr>
        <p:spPr bwMode="auto">
          <a:xfrm>
            <a:off x="2997200" y="1220788"/>
            <a:ext cx="720725" cy="71755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Λ</a:t>
            </a:r>
          </a:p>
        </p:txBody>
      </p:sp>
      <p:sp>
        <p:nvSpPr>
          <p:cNvPr id="22575" name="Text Box 37"/>
          <p:cNvSpPr txBox="1">
            <a:spLocks noChangeArrowheads="1"/>
          </p:cNvSpPr>
          <p:nvPr/>
        </p:nvSpPr>
        <p:spPr bwMode="auto">
          <a:xfrm>
            <a:off x="4187825" y="617538"/>
            <a:ext cx="68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aseline="30000"/>
              <a:t>4</a:t>
            </a:r>
            <a:r>
              <a:rPr lang="en-US" altLang="ja-JP" sz="1800"/>
              <a:t>He</a:t>
            </a:r>
          </a:p>
        </p:txBody>
      </p:sp>
      <p:sp>
        <p:nvSpPr>
          <p:cNvPr id="22576" name="Text Box 38"/>
          <p:cNvSpPr txBox="1">
            <a:spLocks noChangeArrowheads="1"/>
          </p:cNvSpPr>
          <p:nvPr/>
        </p:nvSpPr>
        <p:spPr bwMode="auto">
          <a:xfrm>
            <a:off x="4095750" y="839788"/>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Λ</a:t>
            </a:r>
          </a:p>
        </p:txBody>
      </p:sp>
      <p:sp>
        <p:nvSpPr>
          <p:cNvPr id="22577" name="Text Box 39"/>
          <p:cNvSpPr txBox="1">
            <a:spLocks noChangeArrowheads="1"/>
          </p:cNvSpPr>
          <p:nvPr/>
        </p:nvSpPr>
        <p:spPr bwMode="auto">
          <a:xfrm>
            <a:off x="4187825" y="1166813"/>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aseline="30000"/>
              <a:t>4</a:t>
            </a:r>
            <a:r>
              <a:rPr lang="en-US" altLang="ja-JP" sz="1800"/>
              <a:t>H</a:t>
            </a:r>
          </a:p>
        </p:txBody>
      </p:sp>
      <p:sp>
        <p:nvSpPr>
          <p:cNvPr id="22578" name="Text Box 40"/>
          <p:cNvSpPr txBox="1">
            <a:spLocks noChangeArrowheads="1"/>
          </p:cNvSpPr>
          <p:nvPr/>
        </p:nvSpPr>
        <p:spPr bwMode="auto">
          <a:xfrm>
            <a:off x="4524375" y="17573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00"/>
              <a:t>Λ</a:t>
            </a:r>
          </a:p>
        </p:txBody>
      </p:sp>
      <p:sp>
        <p:nvSpPr>
          <p:cNvPr id="22579" name="Text Box 31"/>
          <p:cNvSpPr txBox="1">
            <a:spLocks noChangeArrowheads="1"/>
          </p:cNvSpPr>
          <p:nvPr/>
        </p:nvSpPr>
        <p:spPr bwMode="auto">
          <a:xfrm>
            <a:off x="4095750" y="134461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p>
        </p:txBody>
      </p:sp>
      <p:sp>
        <p:nvSpPr>
          <p:cNvPr id="22580" name="テキスト ボックス 29"/>
          <p:cNvSpPr txBox="1">
            <a:spLocks noChangeArrowheads="1"/>
          </p:cNvSpPr>
          <p:nvPr/>
        </p:nvSpPr>
        <p:spPr bwMode="auto">
          <a:xfrm>
            <a:off x="2141538" y="5691188"/>
            <a:ext cx="5284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a:t>What is binding energy of  nnΛ?</a:t>
            </a:r>
            <a:endParaRPr lang="ja-JP" altLang="en-US" sz="2800"/>
          </a:p>
        </p:txBody>
      </p:sp>
      <p:sp>
        <p:nvSpPr>
          <p:cNvPr id="22581" name="Oval 36"/>
          <p:cNvSpPr>
            <a:spLocks noChangeArrowheads="1"/>
          </p:cNvSpPr>
          <p:nvPr/>
        </p:nvSpPr>
        <p:spPr bwMode="auto">
          <a:xfrm>
            <a:off x="6249988" y="271463"/>
            <a:ext cx="1979612" cy="1979612"/>
          </a:xfrm>
          <a:prstGeom prst="ellipse">
            <a:avLst/>
          </a:prstGeom>
          <a:solidFill>
            <a:srgbClr val="FFFF99"/>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22582" name="Oval 32"/>
          <p:cNvSpPr>
            <a:spLocks noChangeArrowheads="1"/>
          </p:cNvSpPr>
          <p:nvPr/>
        </p:nvSpPr>
        <p:spPr bwMode="auto">
          <a:xfrm>
            <a:off x="6484938" y="57626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n</a:t>
            </a:r>
          </a:p>
        </p:txBody>
      </p:sp>
      <p:sp>
        <p:nvSpPr>
          <p:cNvPr id="22583" name="Oval 33"/>
          <p:cNvSpPr>
            <a:spLocks noChangeArrowheads="1"/>
          </p:cNvSpPr>
          <p:nvPr/>
        </p:nvSpPr>
        <p:spPr bwMode="auto">
          <a:xfrm>
            <a:off x="6604000" y="1360488"/>
            <a:ext cx="539750" cy="539750"/>
          </a:xfrm>
          <a:prstGeom prst="ellipse">
            <a:avLst/>
          </a:prstGeom>
          <a:solidFill>
            <a:srgbClr val="FF33CC"/>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p</a:t>
            </a:r>
          </a:p>
        </p:txBody>
      </p:sp>
      <p:sp>
        <p:nvSpPr>
          <p:cNvPr id="22584" name="Oval 34"/>
          <p:cNvSpPr>
            <a:spLocks noChangeArrowheads="1"/>
          </p:cNvSpPr>
          <p:nvPr/>
        </p:nvSpPr>
        <p:spPr bwMode="auto">
          <a:xfrm>
            <a:off x="7315200" y="48895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n</a:t>
            </a:r>
          </a:p>
        </p:txBody>
      </p:sp>
      <p:sp>
        <p:nvSpPr>
          <p:cNvPr id="22585" name="Oval 35"/>
          <p:cNvSpPr>
            <a:spLocks noChangeArrowheads="1"/>
          </p:cNvSpPr>
          <p:nvPr/>
        </p:nvSpPr>
        <p:spPr bwMode="auto">
          <a:xfrm>
            <a:off x="7307263" y="1227138"/>
            <a:ext cx="720725" cy="71755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a:t>Λ</a:t>
            </a:r>
          </a:p>
        </p:txBody>
      </p:sp>
    </p:spTree>
    <p:extLst>
      <p:ext uri="{BB962C8B-B14F-4D97-AF65-F5344CB8AC3E}">
        <p14:creationId xmlns:p14="http://schemas.microsoft.com/office/powerpoint/2010/main" val="2563548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203325" y="1341438"/>
            <a:ext cx="367188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184275" y="550863"/>
            <a:ext cx="19050" cy="14224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3556" name="テキスト ボックス 5"/>
          <p:cNvSpPr txBox="1">
            <a:spLocks noChangeArrowheads="1"/>
          </p:cNvSpPr>
          <p:nvPr/>
        </p:nvSpPr>
        <p:spPr bwMode="auto">
          <a:xfrm>
            <a:off x="3852863" y="920750"/>
            <a:ext cx="165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nnΛ threshold </a:t>
            </a:r>
            <a:endParaRPr lang="ja-JP" altLang="en-US" sz="1800"/>
          </a:p>
        </p:txBody>
      </p:sp>
      <p:sp>
        <p:nvSpPr>
          <p:cNvPr id="23557" name="テキスト ボックス 8"/>
          <p:cNvSpPr txBox="1">
            <a:spLocks noChangeArrowheads="1"/>
          </p:cNvSpPr>
          <p:nvPr/>
        </p:nvSpPr>
        <p:spPr bwMode="auto">
          <a:xfrm>
            <a:off x="2495550" y="735013"/>
            <a:ext cx="59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1/2</a:t>
            </a:r>
            <a:r>
              <a:rPr lang="en-US" altLang="ja-JP" sz="1800" baseline="30000"/>
              <a:t>+</a:t>
            </a:r>
            <a:endParaRPr lang="ja-JP" altLang="en-US" sz="1800" baseline="30000"/>
          </a:p>
        </p:txBody>
      </p:sp>
      <p:grpSp>
        <p:nvGrpSpPr>
          <p:cNvPr id="3" name="グループ化 2"/>
          <p:cNvGrpSpPr>
            <a:grpSpLocks/>
          </p:cNvGrpSpPr>
          <p:nvPr/>
        </p:nvGrpSpPr>
        <p:grpSpPr bwMode="auto">
          <a:xfrm>
            <a:off x="1200150" y="981075"/>
            <a:ext cx="4692650" cy="2025650"/>
            <a:chOff x="1200150" y="981075"/>
            <a:chExt cx="4692760" cy="2025511"/>
          </a:xfrm>
        </p:grpSpPr>
        <p:cxnSp>
          <p:nvCxnSpPr>
            <p:cNvPr id="7" name="直線コネクタ 6"/>
            <p:cNvCxnSpPr/>
            <p:nvPr/>
          </p:nvCxnSpPr>
          <p:spPr>
            <a:xfrm>
              <a:off x="1443044" y="981075"/>
              <a:ext cx="105253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3573" name="テキスト ボックス 14"/>
            <p:cNvSpPr txBox="1">
              <a:spLocks noChangeArrowheads="1"/>
            </p:cNvSpPr>
            <p:nvPr/>
          </p:nvSpPr>
          <p:spPr bwMode="auto">
            <a:xfrm>
              <a:off x="1200150" y="2298700"/>
              <a:ext cx="4692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We have no bound state in nnΛ system.</a:t>
              </a:r>
            </a:p>
            <a:p>
              <a:pPr eaLnBrk="1" hangingPunct="1">
                <a:spcBef>
                  <a:spcPct val="0"/>
                </a:spcBef>
                <a:buFontTx/>
                <a:buNone/>
              </a:pPr>
              <a:r>
                <a:rPr lang="en-US" altLang="ja-JP" sz="2000"/>
                <a:t>This is inconsistent with the data.</a:t>
              </a:r>
              <a:endParaRPr lang="ja-JP" altLang="en-US" sz="2000"/>
            </a:p>
          </p:txBody>
        </p:sp>
      </p:grpSp>
      <p:sp>
        <p:nvSpPr>
          <p:cNvPr id="23559" name="テキスト ボックス 15"/>
          <p:cNvSpPr txBox="1">
            <a:spLocks noChangeArrowheads="1"/>
          </p:cNvSpPr>
          <p:nvPr/>
        </p:nvSpPr>
        <p:spPr bwMode="auto">
          <a:xfrm>
            <a:off x="179388" y="3141663"/>
            <a:ext cx="79041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Now, we have a question.</a:t>
            </a:r>
          </a:p>
          <a:p>
            <a:pPr eaLnBrk="1" hangingPunct="1">
              <a:spcBef>
                <a:spcPct val="0"/>
              </a:spcBef>
              <a:buFontTx/>
              <a:buNone/>
            </a:pPr>
            <a:endParaRPr lang="en-US" altLang="ja-JP" sz="2000"/>
          </a:p>
          <a:p>
            <a:pPr eaLnBrk="1" hangingPunct="1">
              <a:spcBef>
                <a:spcPct val="0"/>
              </a:spcBef>
              <a:buFontTx/>
              <a:buNone/>
            </a:pPr>
            <a:r>
              <a:rPr lang="en-US" altLang="ja-JP" sz="2000"/>
              <a:t>Do we have a possibility to have a bound state in nnΛ system tuning</a:t>
            </a:r>
          </a:p>
          <a:p>
            <a:pPr eaLnBrk="1" hangingPunct="1">
              <a:spcBef>
                <a:spcPct val="0"/>
              </a:spcBef>
              <a:buFontTx/>
              <a:buNone/>
            </a:pPr>
            <a:r>
              <a:rPr lang="en-US" altLang="ja-JP" sz="2000"/>
              <a:t>strength of YN potential ? </a:t>
            </a:r>
          </a:p>
        </p:txBody>
      </p:sp>
      <p:sp>
        <p:nvSpPr>
          <p:cNvPr id="23560" name="テキスト ボックス 1"/>
          <p:cNvSpPr txBox="1">
            <a:spLocks noChangeArrowheads="1"/>
          </p:cNvSpPr>
          <p:nvPr/>
        </p:nvSpPr>
        <p:spPr bwMode="auto">
          <a:xfrm>
            <a:off x="4940300" y="1212850"/>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0 MeV</a:t>
            </a:r>
            <a:endParaRPr lang="ja-JP" altLang="en-US" sz="2000"/>
          </a:p>
        </p:txBody>
      </p:sp>
      <p:sp>
        <p:nvSpPr>
          <p:cNvPr id="13" name="円/楕円 12"/>
          <p:cNvSpPr/>
          <p:nvPr/>
        </p:nvSpPr>
        <p:spPr>
          <a:xfrm>
            <a:off x="6516688" y="684213"/>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62" name="Oval 9"/>
          <p:cNvSpPr>
            <a:spLocks noChangeArrowheads="1"/>
          </p:cNvSpPr>
          <p:nvPr/>
        </p:nvSpPr>
        <p:spPr bwMode="auto">
          <a:xfrm>
            <a:off x="6661150" y="973138"/>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3563" name="Oval 5"/>
          <p:cNvSpPr>
            <a:spLocks noChangeArrowheads="1"/>
          </p:cNvSpPr>
          <p:nvPr/>
        </p:nvSpPr>
        <p:spPr bwMode="auto">
          <a:xfrm>
            <a:off x="6948488" y="1620838"/>
            <a:ext cx="720725" cy="717550"/>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23564" name="Oval 9"/>
          <p:cNvSpPr>
            <a:spLocks noChangeArrowheads="1"/>
          </p:cNvSpPr>
          <p:nvPr/>
        </p:nvSpPr>
        <p:spPr bwMode="auto">
          <a:xfrm>
            <a:off x="7453313" y="973138"/>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3565" name="正方形/長方形 5"/>
          <p:cNvSpPr>
            <a:spLocks noChangeArrowheads="1"/>
          </p:cNvSpPr>
          <p:nvPr/>
        </p:nvSpPr>
        <p:spPr bwMode="auto">
          <a:xfrm>
            <a:off x="179388" y="4489450"/>
            <a:ext cx="8640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It should be noted to maintain consistency with the binding energies</a:t>
            </a:r>
          </a:p>
          <a:p>
            <a:pPr eaLnBrk="1" hangingPunct="1">
              <a:spcBef>
                <a:spcPct val="0"/>
              </a:spcBef>
              <a:buFontTx/>
              <a:buNone/>
            </a:pPr>
            <a:r>
              <a:rPr lang="en-US" altLang="ja-JP" sz="2000"/>
              <a:t>of   </a:t>
            </a:r>
            <a:r>
              <a:rPr lang="en-US" altLang="ja-JP" sz="2000" baseline="30000"/>
              <a:t>3</a:t>
            </a:r>
            <a:r>
              <a:rPr lang="en-US" altLang="ja-JP" sz="2000"/>
              <a:t>H and   </a:t>
            </a:r>
            <a:r>
              <a:rPr lang="en-US" altLang="ja-JP" sz="2000" baseline="30000"/>
              <a:t>4</a:t>
            </a:r>
            <a:r>
              <a:rPr lang="en-US" altLang="ja-JP" sz="2000"/>
              <a:t>H and   </a:t>
            </a:r>
            <a:r>
              <a:rPr lang="en-US" altLang="ja-JP" sz="2000" baseline="30000"/>
              <a:t>4</a:t>
            </a:r>
            <a:r>
              <a:rPr lang="en-US" altLang="ja-JP" sz="2000"/>
              <a:t>He. </a:t>
            </a:r>
            <a:endParaRPr lang="ja-JP" altLang="en-US" sz="2000"/>
          </a:p>
        </p:txBody>
      </p:sp>
      <p:sp>
        <p:nvSpPr>
          <p:cNvPr id="23566" name="テキスト ボックス 7"/>
          <p:cNvSpPr txBox="1">
            <a:spLocks noChangeArrowheads="1"/>
          </p:cNvSpPr>
          <p:nvPr/>
        </p:nvSpPr>
        <p:spPr bwMode="auto">
          <a:xfrm>
            <a:off x="1493838" y="4992688"/>
            <a:ext cx="30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endParaRPr lang="ja-JP" altLang="en-US" sz="1400"/>
          </a:p>
        </p:txBody>
      </p:sp>
      <p:sp>
        <p:nvSpPr>
          <p:cNvPr id="23567" name="テキスト ボックス 19"/>
          <p:cNvSpPr txBox="1">
            <a:spLocks noChangeArrowheads="1"/>
          </p:cNvSpPr>
          <p:nvPr/>
        </p:nvSpPr>
        <p:spPr bwMode="auto">
          <a:xfrm>
            <a:off x="539750" y="4979988"/>
            <a:ext cx="304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endParaRPr lang="ja-JP" altLang="en-US" sz="1400"/>
          </a:p>
        </p:txBody>
      </p:sp>
      <p:sp>
        <p:nvSpPr>
          <p:cNvPr id="23568" name="テキスト ボックス 20"/>
          <p:cNvSpPr txBox="1">
            <a:spLocks noChangeArrowheads="1"/>
          </p:cNvSpPr>
          <p:nvPr/>
        </p:nvSpPr>
        <p:spPr bwMode="auto">
          <a:xfrm>
            <a:off x="2500313" y="496093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endParaRPr lang="ja-JP" altLang="en-US" sz="1400"/>
          </a:p>
        </p:txBody>
      </p:sp>
      <p:sp>
        <p:nvSpPr>
          <p:cNvPr id="23569" name="テキスト ボックス 18"/>
          <p:cNvSpPr txBox="1">
            <a:spLocks noChangeArrowheads="1"/>
          </p:cNvSpPr>
          <p:nvPr/>
        </p:nvSpPr>
        <p:spPr bwMode="auto">
          <a:xfrm>
            <a:off x="925513" y="150813"/>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-B</a:t>
            </a:r>
            <a:r>
              <a:rPr lang="en-US" altLang="ja-JP" sz="2000" baseline="-25000"/>
              <a:t>Λ</a:t>
            </a:r>
            <a:endParaRPr lang="ja-JP" altLang="en-US" sz="2000" baseline="-25000"/>
          </a:p>
        </p:txBody>
      </p:sp>
      <p:sp>
        <p:nvSpPr>
          <p:cNvPr id="23570" name="テキスト ボックス 18"/>
          <p:cNvSpPr txBox="1">
            <a:spLocks noChangeArrowheads="1"/>
          </p:cNvSpPr>
          <p:nvPr/>
        </p:nvSpPr>
        <p:spPr bwMode="auto">
          <a:xfrm>
            <a:off x="1042988" y="5805488"/>
            <a:ext cx="1208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V</a:t>
            </a:r>
            <a:r>
              <a:rPr lang="en-US" altLang="ja-JP" sz="2400" baseline="-25000"/>
              <a:t>T</a:t>
            </a:r>
            <a:r>
              <a:rPr lang="en-US" altLang="ja-JP" sz="2400"/>
              <a:t> </a:t>
            </a:r>
            <a:r>
              <a:rPr lang="en-US" altLang="ja-JP" sz="2400" baseline="30000"/>
              <a:t>ΛN-ΣN</a:t>
            </a:r>
            <a:endParaRPr lang="ja-JP" altLang="en-US" sz="2400" baseline="30000"/>
          </a:p>
        </p:txBody>
      </p:sp>
      <p:sp>
        <p:nvSpPr>
          <p:cNvPr id="23571" name="テキスト ボックス 19"/>
          <p:cNvSpPr txBox="1">
            <a:spLocks noChangeArrowheads="1"/>
          </p:cNvSpPr>
          <p:nvPr/>
        </p:nvSpPr>
        <p:spPr bwMode="auto">
          <a:xfrm>
            <a:off x="2251075" y="5897563"/>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X1.1, 1.2</a:t>
            </a:r>
            <a:endParaRPr lang="ja-JP" altLang="en-US" sz="1800"/>
          </a:p>
        </p:txBody>
      </p:sp>
    </p:spTree>
    <p:extLst>
      <p:ext uri="{BB962C8B-B14F-4D97-AF65-F5344CB8AC3E}">
        <p14:creationId xmlns:p14="http://schemas.microsoft.com/office/powerpoint/2010/main" val="246366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Oval 9"/>
          <p:cNvSpPr>
            <a:spLocks noChangeArrowheads="1"/>
          </p:cNvSpPr>
          <p:nvPr/>
        </p:nvSpPr>
        <p:spPr bwMode="auto">
          <a:xfrm>
            <a:off x="4549775" y="486886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4579" name="Oval 9"/>
          <p:cNvSpPr>
            <a:spLocks noChangeArrowheads="1"/>
          </p:cNvSpPr>
          <p:nvPr/>
        </p:nvSpPr>
        <p:spPr bwMode="auto">
          <a:xfrm>
            <a:off x="3175000" y="488791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4580" name="Oval 5"/>
          <p:cNvSpPr>
            <a:spLocks noChangeArrowheads="1"/>
          </p:cNvSpPr>
          <p:nvPr/>
        </p:nvSpPr>
        <p:spPr bwMode="auto">
          <a:xfrm>
            <a:off x="3829050" y="5667375"/>
            <a:ext cx="720725" cy="719138"/>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cxnSp>
        <p:nvCxnSpPr>
          <p:cNvPr id="9" name="直線コネクタ 8"/>
          <p:cNvCxnSpPr>
            <a:endCxn id="24578" idx="2"/>
          </p:cNvCxnSpPr>
          <p:nvPr/>
        </p:nvCxnSpPr>
        <p:spPr>
          <a:xfrm>
            <a:off x="3606800" y="5138738"/>
            <a:ext cx="942975"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sp>
        <p:nvSpPr>
          <p:cNvPr id="24582" name="テキスト ボックス 13"/>
          <p:cNvSpPr txBox="1">
            <a:spLocks noChangeArrowheads="1"/>
          </p:cNvSpPr>
          <p:nvPr/>
        </p:nvSpPr>
        <p:spPr bwMode="auto">
          <a:xfrm>
            <a:off x="5480050" y="4887913"/>
            <a:ext cx="123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T=1, S=0</a:t>
            </a:r>
            <a:endParaRPr lang="ja-JP" altLang="en-US" sz="2000"/>
          </a:p>
        </p:txBody>
      </p:sp>
      <p:sp>
        <p:nvSpPr>
          <p:cNvPr id="24583" name="テキスト ボックス 14"/>
          <p:cNvSpPr txBox="1">
            <a:spLocks noChangeArrowheads="1"/>
          </p:cNvSpPr>
          <p:nvPr/>
        </p:nvSpPr>
        <p:spPr bwMode="auto">
          <a:xfrm>
            <a:off x="349250" y="333375"/>
            <a:ext cx="3841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How to tune YN interaction</a:t>
            </a:r>
          </a:p>
          <a:p>
            <a:pPr eaLnBrk="1" hangingPunct="1">
              <a:spcBef>
                <a:spcPct val="0"/>
              </a:spcBef>
              <a:buFontTx/>
              <a:buNone/>
            </a:pPr>
            <a:r>
              <a:rPr lang="en-US" altLang="ja-JP" sz="2400"/>
              <a:t>      </a:t>
            </a:r>
            <a:endParaRPr lang="ja-JP" altLang="en-US" sz="2400"/>
          </a:p>
        </p:txBody>
      </p:sp>
      <p:sp>
        <p:nvSpPr>
          <p:cNvPr id="24584" name="Oval 9"/>
          <p:cNvSpPr>
            <a:spLocks noChangeArrowheads="1"/>
          </p:cNvSpPr>
          <p:nvPr/>
        </p:nvSpPr>
        <p:spPr bwMode="auto">
          <a:xfrm>
            <a:off x="4572000" y="1963738"/>
            <a:ext cx="539750" cy="539750"/>
          </a:xfrm>
          <a:prstGeom prst="ellipse">
            <a:avLst/>
          </a:prstGeom>
          <a:solidFill>
            <a:srgbClr val="FF33CC"/>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p</a:t>
            </a:r>
          </a:p>
        </p:txBody>
      </p:sp>
      <p:sp>
        <p:nvSpPr>
          <p:cNvPr id="24585" name="Oval 9"/>
          <p:cNvSpPr>
            <a:spLocks noChangeArrowheads="1"/>
          </p:cNvSpPr>
          <p:nvPr/>
        </p:nvSpPr>
        <p:spPr bwMode="auto">
          <a:xfrm>
            <a:off x="3175000" y="1982788"/>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4586" name="Oval 5"/>
          <p:cNvSpPr>
            <a:spLocks noChangeArrowheads="1"/>
          </p:cNvSpPr>
          <p:nvPr/>
        </p:nvSpPr>
        <p:spPr bwMode="auto">
          <a:xfrm>
            <a:off x="3829050" y="2762250"/>
            <a:ext cx="720725" cy="719138"/>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cxnSp>
        <p:nvCxnSpPr>
          <p:cNvPr id="19" name="直線コネクタ 18"/>
          <p:cNvCxnSpPr>
            <a:endCxn id="24584" idx="2"/>
          </p:cNvCxnSpPr>
          <p:nvPr/>
        </p:nvCxnSpPr>
        <p:spPr>
          <a:xfrm>
            <a:off x="3630613" y="2233613"/>
            <a:ext cx="941387"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sp>
        <p:nvSpPr>
          <p:cNvPr id="24588" name="テキスト ボックス 19"/>
          <p:cNvSpPr txBox="1">
            <a:spLocks noChangeArrowheads="1"/>
          </p:cNvSpPr>
          <p:nvPr/>
        </p:nvSpPr>
        <p:spPr bwMode="auto">
          <a:xfrm>
            <a:off x="5480050" y="1897063"/>
            <a:ext cx="123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T=0, S=1</a:t>
            </a:r>
            <a:endParaRPr lang="ja-JP" altLang="en-US" sz="2000"/>
          </a:p>
        </p:txBody>
      </p:sp>
      <p:sp>
        <p:nvSpPr>
          <p:cNvPr id="24589" name="テキスト ボックス 20"/>
          <p:cNvSpPr txBox="1">
            <a:spLocks noChangeArrowheads="1"/>
          </p:cNvSpPr>
          <p:nvPr/>
        </p:nvSpPr>
        <p:spPr bwMode="auto">
          <a:xfrm>
            <a:off x="5292725" y="1484313"/>
            <a:ext cx="46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baseline="30000"/>
              <a:t>3</a:t>
            </a:r>
            <a:r>
              <a:rPr lang="en-US" altLang="ja-JP" sz="2000"/>
              <a:t>H</a:t>
            </a:r>
            <a:endParaRPr lang="ja-JP" altLang="en-US" sz="2000"/>
          </a:p>
        </p:txBody>
      </p:sp>
      <p:sp>
        <p:nvSpPr>
          <p:cNvPr id="24590" name="テキスト ボックス 21"/>
          <p:cNvSpPr txBox="1">
            <a:spLocks noChangeArrowheads="1"/>
          </p:cNvSpPr>
          <p:nvPr/>
        </p:nvSpPr>
        <p:spPr bwMode="auto">
          <a:xfrm>
            <a:off x="5299075" y="1666875"/>
            <a:ext cx="304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a:t>Λ</a:t>
            </a:r>
            <a:endParaRPr lang="ja-JP" altLang="en-US" sz="1400"/>
          </a:p>
        </p:txBody>
      </p:sp>
      <p:sp>
        <p:nvSpPr>
          <p:cNvPr id="24591" name="テキスト ボックス 22"/>
          <p:cNvSpPr txBox="1">
            <a:spLocks noChangeArrowheads="1"/>
          </p:cNvSpPr>
          <p:nvPr/>
        </p:nvSpPr>
        <p:spPr bwMode="auto">
          <a:xfrm>
            <a:off x="5754688" y="1497013"/>
            <a:ext cx="91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J=1/2</a:t>
            </a:r>
            <a:r>
              <a:rPr lang="en-US" altLang="ja-JP" sz="2000" baseline="30000"/>
              <a:t>+</a:t>
            </a:r>
            <a:endParaRPr lang="ja-JP" altLang="en-US" sz="2000" baseline="30000"/>
          </a:p>
        </p:txBody>
      </p:sp>
      <p:cxnSp>
        <p:nvCxnSpPr>
          <p:cNvPr id="25" name="直線矢印コネクタ 24"/>
          <p:cNvCxnSpPr/>
          <p:nvPr/>
        </p:nvCxnSpPr>
        <p:spPr>
          <a:xfrm flipV="1">
            <a:off x="3446463" y="1651000"/>
            <a:ext cx="0" cy="7397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4859338" y="1651000"/>
            <a:ext cx="0" cy="7397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078288" y="2997200"/>
            <a:ext cx="0" cy="79216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rot="18732378">
            <a:off x="3490912" y="2341563"/>
            <a:ext cx="1997075" cy="787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円/楕円 30"/>
          <p:cNvSpPr/>
          <p:nvPr/>
        </p:nvSpPr>
        <p:spPr>
          <a:xfrm rot="13657171">
            <a:off x="2910681" y="2369345"/>
            <a:ext cx="1997075" cy="7858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597" name="テキスト ボックス 31"/>
          <p:cNvSpPr txBox="1">
            <a:spLocks noChangeArrowheads="1"/>
          </p:cNvSpPr>
          <p:nvPr/>
        </p:nvSpPr>
        <p:spPr bwMode="auto">
          <a:xfrm>
            <a:off x="5003800" y="2933700"/>
            <a:ext cx="3035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solidFill>
                  <a:srgbClr val="00B0F0"/>
                </a:solidFill>
              </a:rPr>
              <a:t>S=0 state dominates</a:t>
            </a:r>
          </a:p>
          <a:p>
            <a:pPr eaLnBrk="1" hangingPunct="1">
              <a:spcBef>
                <a:spcPct val="0"/>
              </a:spcBef>
              <a:buFontTx/>
              <a:buNone/>
            </a:pPr>
            <a:r>
              <a:rPr lang="en-US" altLang="ja-JP" sz="2000">
                <a:solidFill>
                  <a:srgbClr val="00B0F0"/>
                </a:solidFill>
              </a:rPr>
              <a:t>between Λ and nucleons.</a:t>
            </a:r>
            <a:endParaRPr lang="ja-JP" altLang="en-US" sz="2000">
              <a:solidFill>
                <a:srgbClr val="00B0F0"/>
              </a:solidFill>
            </a:endParaRPr>
          </a:p>
        </p:txBody>
      </p:sp>
      <p:sp>
        <p:nvSpPr>
          <p:cNvPr id="24598" name="テキスト ボックス 32"/>
          <p:cNvSpPr txBox="1">
            <a:spLocks noChangeArrowheads="1"/>
          </p:cNvSpPr>
          <p:nvPr/>
        </p:nvSpPr>
        <p:spPr bwMode="auto">
          <a:xfrm>
            <a:off x="5475288" y="4365625"/>
            <a:ext cx="176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nnΛ</a:t>
            </a:r>
            <a:r>
              <a:rPr lang="ja-JP" altLang="en-US" sz="2000"/>
              <a:t>　　</a:t>
            </a:r>
            <a:r>
              <a:rPr lang="en-US" altLang="ja-JP" sz="2000"/>
              <a:t>J=1/2</a:t>
            </a:r>
            <a:r>
              <a:rPr lang="en-US" altLang="ja-JP" sz="2000" baseline="30000"/>
              <a:t>+</a:t>
            </a:r>
            <a:endParaRPr lang="ja-JP" altLang="en-US" sz="2000" baseline="30000"/>
          </a:p>
        </p:txBody>
      </p:sp>
      <p:cxnSp>
        <p:nvCxnSpPr>
          <p:cNvPr id="36" name="直線矢印コネクタ 35"/>
          <p:cNvCxnSpPr/>
          <p:nvPr/>
        </p:nvCxnSpPr>
        <p:spPr>
          <a:xfrm flipV="1">
            <a:off x="3348038" y="4443413"/>
            <a:ext cx="0" cy="7397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4999038" y="4722813"/>
            <a:ext cx="0" cy="79216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4102100" y="5408613"/>
            <a:ext cx="0" cy="7397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rot="18732378">
            <a:off x="3563937" y="5194301"/>
            <a:ext cx="1997075" cy="787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603" name="テキスト ボックス 39"/>
          <p:cNvSpPr txBox="1">
            <a:spLocks noChangeArrowheads="1"/>
          </p:cNvSpPr>
          <p:nvPr/>
        </p:nvSpPr>
        <p:spPr bwMode="auto">
          <a:xfrm>
            <a:off x="5156200" y="5794375"/>
            <a:ext cx="64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S=0</a:t>
            </a:r>
            <a:endParaRPr lang="ja-JP" altLang="en-US" sz="2000"/>
          </a:p>
        </p:txBody>
      </p:sp>
      <p:sp>
        <p:nvSpPr>
          <p:cNvPr id="41" name="円/楕円 40"/>
          <p:cNvSpPr/>
          <p:nvPr/>
        </p:nvSpPr>
        <p:spPr>
          <a:xfrm rot="13657171">
            <a:off x="2830512" y="5173663"/>
            <a:ext cx="1997075" cy="787400"/>
          </a:xfrm>
          <a:prstGeom prst="ellipse">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605" name="テキスト ボックス 41"/>
          <p:cNvSpPr txBox="1">
            <a:spLocks noChangeArrowheads="1"/>
          </p:cNvSpPr>
          <p:nvPr/>
        </p:nvSpPr>
        <p:spPr bwMode="auto">
          <a:xfrm>
            <a:off x="2762250" y="5735638"/>
            <a:ext cx="64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S=1</a:t>
            </a:r>
            <a:endParaRPr lang="ja-JP" altLang="en-US" sz="2000"/>
          </a:p>
        </p:txBody>
      </p:sp>
      <p:sp>
        <p:nvSpPr>
          <p:cNvPr id="24606" name="テキスト ボックス 42"/>
          <p:cNvSpPr txBox="1">
            <a:spLocks noChangeArrowheads="1"/>
          </p:cNvSpPr>
          <p:nvPr/>
        </p:nvSpPr>
        <p:spPr bwMode="auto">
          <a:xfrm>
            <a:off x="5803900" y="5368925"/>
            <a:ext cx="3340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Both S=0 and S=1 </a:t>
            </a:r>
          </a:p>
          <a:p>
            <a:pPr eaLnBrk="1" hangingPunct="1">
              <a:spcBef>
                <a:spcPct val="0"/>
              </a:spcBef>
              <a:buFontTx/>
              <a:buNone/>
            </a:pPr>
            <a:r>
              <a:rPr lang="en-US" altLang="ja-JP" sz="2000"/>
              <a:t>Components </a:t>
            </a:r>
          </a:p>
          <a:p>
            <a:pPr eaLnBrk="1" hangingPunct="1">
              <a:spcBef>
                <a:spcPct val="0"/>
              </a:spcBef>
              <a:buFontTx/>
              <a:buNone/>
            </a:pPr>
            <a:r>
              <a:rPr lang="en-US" altLang="ja-JP" sz="2000"/>
              <a:t>of YN interaction contribute.</a:t>
            </a:r>
            <a:endParaRPr lang="ja-JP" altLang="en-US" sz="2000"/>
          </a:p>
        </p:txBody>
      </p:sp>
      <p:sp>
        <p:nvSpPr>
          <p:cNvPr id="24607" name="テキスト ボックス 43"/>
          <p:cNvSpPr txBox="1">
            <a:spLocks noChangeArrowheads="1"/>
          </p:cNvSpPr>
          <p:nvPr/>
        </p:nvSpPr>
        <p:spPr bwMode="auto">
          <a:xfrm>
            <a:off x="31750" y="3935413"/>
            <a:ext cx="6107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We multiply tensor part of ΛN-ΣN</a:t>
            </a:r>
            <a:r>
              <a:rPr lang="ja-JP" altLang="en-US" sz="2000"/>
              <a:t>　</a:t>
            </a:r>
            <a:r>
              <a:rPr lang="en-US" altLang="ja-JP" sz="2000"/>
              <a:t>potential (V</a:t>
            </a:r>
            <a:r>
              <a:rPr lang="en-US" altLang="ja-JP" sz="2000" baseline="30000"/>
              <a:t>T</a:t>
            </a:r>
            <a:r>
              <a:rPr lang="en-US" altLang="ja-JP" sz="2000" baseline="-25000"/>
              <a:t>ΛN-ΣN</a:t>
            </a:r>
            <a:r>
              <a:rPr lang="en-US" altLang="ja-JP" sz="2000"/>
              <a:t>)</a:t>
            </a:r>
          </a:p>
          <a:p>
            <a:pPr eaLnBrk="1" hangingPunct="1">
              <a:spcBef>
                <a:spcPct val="0"/>
              </a:spcBef>
              <a:buFontTx/>
              <a:buNone/>
            </a:pPr>
            <a:r>
              <a:rPr lang="en-US" altLang="ja-JP" sz="2000"/>
              <a:t>by  factor 1.1 and 1.2.</a:t>
            </a:r>
          </a:p>
          <a:p>
            <a:pPr eaLnBrk="1" hangingPunct="1">
              <a:spcBef>
                <a:spcPct val="0"/>
              </a:spcBef>
              <a:buFontTx/>
              <a:buNone/>
            </a:pPr>
            <a:endParaRPr lang="ja-JP" altLang="en-US" sz="2000"/>
          </a:p>
        </p:txBody>
      </p:sp>
    </p:spTree>
    <p:extLst>
      <p:ext uri="{BB962C8B-B14F-4D97-AF65-F5344CB8AC3E}">
        <p14:creationId xmlns:p14="http://schemas.microsoft.com/office/powerpoint/2010/main" val="311434103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2645" y="404663"/>
            <a:ext cx="8335231" cy="830997"/>
          </a:xfrm>
          <a:prstGeom prst="rect">
            <a:avLst/>
          </a:prstGeom>
          <a:noFill/>
        </p:spPr>
        <p:txBody>
          <a:bodyPr wrap="none" rtlCol="0">
            <a:spAutoFit/>
          </a:bodyPr>
          <a:lstStyle/>
          <a:p>
            <a:r>
              <a:rPr kumimoji="1" lang="en-US" altLang="ja-JP" sz="2400" dirty="0" smtClean="0"/>
              <a:t>Using these targets, we have these light  Λ</a:t>
            </a:r>
            <a:r>
              <a:rPr kumimoji="1" lang="ja-JP" altLang="en-US" sz="2400" dirty="0" smtClean="0"/>
              <a:t>　</a:t>
            </a:r>
            <a:r>
              <a:rPr kumimoji="1" lang="en-US" altLang="ja-JP" sz="2400" dirty="0" err="1" smtClean="0"/>
              <a:t>hypernucei</a:t>
            </a:r>
            <a:r>
              <a:rPr kumimoji="1" lang="en-US" altLang="ja-JP" sz="2400" dirty="0" smtClean="0"/>
              <a:t>   by </a:t>
            </a:r>
          </a:p>
          <a:p>
            <a:r>
              <a:rPr lang="en-US" altLang="ja-JP" sz="2400" dirty="0" smtClean="0"/>
              <a:t>(e, </a:t>
            </a:r>
            <a:r>
              <a:rPr lang="en-US" altLang="ja-JP" sz="2400" dirty="0" err="1" smtClean="0"/>
              <a:t>e’K</a:t>
            </a:r>
            <a:r>
              <a:rPr lang="en-US" altLang="ja-JP" sz="2400" baseline="30000" dirty="0" smtClean="0"/>
              <a:t>+</a:t>
            </a:r>
            <a:r>
              <a:rPr lang="en-US" altLang="ja-JP" sz="2400" dirty="0" smtClean="0"/>
              <a:t>) reaction </a:t>
            </a:r>
            <a:r>
              <a:rPr kumimoji="1" lang="en-US" altLang="ja-JP" sz="2400" dirty="0" smtClean="0"/>
              <a:t>at </a:t>
            </a:r>
            <a:r>
              <a:rPr kumimoji="1" lang="en-US" altLang="ja-JP" sz="2400" dirty="0" err="1" smtClean="0"/>
              <a:t>Jlab</a:t>
            </a:r>
            <a:r>
              <a:rPr lang="en-US" altLang="ja-JP" sz="2400" dirty="0" smtClean="0"/>
              <a:t>.  Here I will focus on these Λ </a:t>
            </a:r>
            <a:r>
              <a:rPr lang="en-US" altLang="ja-JP" sz="2400" dirty="0" err="1" smtClean="0"/>
              <a:t>hypernuclei</a:t>
            </a:r>
            <a:r>
              <a:rPr lang="en-US" altLang="ja-JP" sz="2400" dirty="0" smtClean="0"/>
              <a:t>.</a:t>
            </a:r>
            <a:endParaRPr kumimoji="1" lang="ja-JP" altLang="en-US" sz="2400" dirty="0"/>
          </a:p>
        </p:txBody>
      </p:sp>
      <p:sp>
        <p:nvSpPr>
          <p:cNvPr id="5" name="Oval 9"/>
          <p:cNvSpPr>
            <a:spLocks noChangeArrowheads="1"/>
          </p:cNvSpPr>
          <p:nvPr/>
        </p:nvSpPr>
        <p:spPr bwMode="auto">
          <a:xfrm>
            <a:off x="3084757" y="1377246"/>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6" name="Oval 10"/>
          <p:cNvSpPr>
            <a:spLocks noChangeArrowheads="1"/>
          </p:cNvSpPr>
          <p:nvPr/>
        </p:nvSpPr>
        <p:spPr bwMode="auto">
          <a:xfrm>
            <a:off x="3373682" y="1666171"/>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7" name="Oval 11"/>
          <p:cNvSpPr>
            <a:spLocks noChangeArrowheads="1"/>
          </p:cNvSpPr>
          <p:nvPr/>
        </p:nvSpPr>
        <p:spPr bwMode="auto">
          <a:xfrm>
            <a:off x="3876920" y="1666171"/>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8" name="Oval 13"/>
          <p:cNvSpPr>
            <a:spLocks noChangeArrowheads="1"/>
          </p:cNvSpPr>
          <p:nvPr/>
        </p:nvSpPr>
        <p:spPr bwMode="auto">
          <a:xfrm>
            <a:off x="3432420" y="2097971"/>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9" name="Oval 9"/>
          <p:cNvSpPr>
            <a:spLocks noChangeArrowheads="1"/>
          </p:cNvSpPr>
          <p:nvPr/>
        </p:nvSpPr>
        <p:spPr bwMode="auto">
          <a:xfrm>
            <a:off x="467692" y="1450271"/>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10" name="Oval 10"/>
          <p:cNvSpPr>
            <a:spLocks noChangeArrowheads="1"/>
          </p:cNvSpPr>
          <p:nvPr/>
        </p:nvSpPr>
        <p:spPr bwMode="auto">
          <a:xfrm>
            <a:off x="756617" y="1739196"/>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1" name="Oval 11"/>
          <p:cNvSpPr>
            <a:spLocks noChangeArrowheads="1"/>
          </p:cNvSpPr>
          <p:nvPr/>
        </p:nvSpPr>
        <p:spPr bwMode="auto">
          <a:xfrm>
            <a:off x="1259855" y="1739196"/>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3" name="Oval 11"/>
          <p:cNvSpPr>
            <a:spLocks noChangeArrowheads="1"/>
          </p:cNvSpPr>
          <p:nvPr/>
        </p:nvSpPr>
        <p:spPr bwMode="auto">
          <a:xfrm>
            <a:off x="1007442" y="2250371"/>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14" name="テキスト ボックス 13"/>
          <p:cNvSpPr txBox="1"/>
          <p:nvPr/>
        </p:nvSpPr>
        <p:spPr>
          <a:xfrm>
            <a:off x="1034376" y="2245092"/>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15" name="右矢印 14"/>
          <p:cNvSpPr/>
          <p:nvPr/>
        </p:nvSpPr>
        <p:spPr>
          <a:xfrm>
            <a:off x="2267892" y="1801123"/>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87469" y="2956976"/>
            <a:ext cx="530915" cy="523220"/>
          </a:xfrm>
          <a:prstGeom prst="rect">
            <a:avLst/>
          </a:prstGeom>
          <a:noFill/>
        </p:spPr>
        <p:txBody>
          <a:bodyPr wrap="none" rtlCol="0">
            <a:spAutoFit/>
          </a:bodyPr>
          <a:lstStyle/>
          <a:p>
            <a:r>
              <a:rPr kumimoji="1" lang="en-US" altLang="ja-JP" sz="2800" baseline="30000" dirty="0" smtClean="0"/>
              <a:t>3</a:t>
            </a:r>
            <a:r>
              <a:rPr kumimoji="1" lang="en-US" altLang="ja-JP" sz="2800" dirty="0" smtClean="0"/>
              <a:t>H</a:t>
            </a:r>
            <a:endParaRPr kumimoji="1" lang="ja-JP" altLang="en-US" sz="2800" dirty="0"/>
          </a:p>
        </p:txBody>
      </p:sp>
      <p:sp>
        <p:nvSpPr>
          <p:cNvPr id="17" name="Text Box 14"/>
          <p:cNvSpPr txBox="1">
            <a:spLocks noChangeArrowheads="1"/>
          </p:cNvSpPr>
          <p:nvPr/>
        </p:nvSpPr>
        <p:spPr bwMode="auto">
          <a:xfrm>
            <a:off x="3544338" y="2950610"/>
            <a:ext cx="51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baseline="30000"/>
              <a:t>3</a:t>
            </a:r>
            <a:r>
              <a:rPr lang="en-US" altLang="ja-JP" sz="2800"/>
              <a:t>n</a:t>
            </a:r>
          </a:p>
        </p:txBody>
      </p:sp>
      <p:sp>
        <p:nvSpPr>
          <p:cNvPr id="18" name="Text Box 15"/>
          <p:cNvSpPr txBox="1">
            <a:spLocks noChangeArrowheads="1"/>
          </p:cNvSpPr>
          <p:nvPr/>
        </p:nvSpPr>
        <p:spPr bwMode="auto">
          <a:xfrm>
            <a:off x="3469726" y="3210960"/>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19" name="Oval 9"/>
          <p:cNvSpPr>
            <a:spLocks noChangeArrowheads="1"/>
          </p:cNvSpPr>
          <p:nvPr/>
        </p:nvSpPr>
        <p:spPr bwMode="auto">
          <a:xfrm>
            <a:off x="539923" y="3627848"/>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21" name="Oval 11"/>
          <p:cNvSpPr>
            <a:spLocks noChangeArrowheads="1"/>
          </p:cNvSpPr>
          <p:nvPr/>
        </p:nvSpPr>
        <p:spPr bwMode="auto">
          <a:xfrm>
            <a:off x="1332086" y="3916773"/>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22" name="Oval 11"/>
          <p:cNvSpPr>
            <a:spLocks noChangeArrowheads="1"/>
          </p:cNvSpPr>
          <p:nvPr/>
        </p:nvSpPr>
        <p:spPr bwMode="auto">
          <a:xfrm>
            <a:off x="811679" y="3916773"/>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23" name="テキスト ボックス 22"/>
          <p:cNvSpPr txBox="1"/>
          <p:nvPr/>
        </p:nvSpPr>
        <p:spPr>
          <a:xfrm>
            <a:off x="810486" y="3906216"/>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24" name="右矢印 23"/>
          <p:cNvSpPr/>
          <p:nvPr/>
        </p:nvSpPr>
        <p:spPr>
          <a:xfrm>
            <a:off x="2340123" y="3978700"/>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959700" y="5134553"/>
            <a:ext cx="593432" cy="523220"/>
          </a:xfrm>
          <a:prstGeom prst="rect">
            <a:avLst/>
          </a:prstGeom>
          <a:noFill/>
        </p:spPr>
        <p:txBody>
          <a:bodyPr wrap="none" rtlCol="0">
            <a:spAutoFit/>
          </a:bodyPr>
          <a:lstStyle/>
          <a:p>
            <a:r>
              <a:rPr lang="en-US" altLang="ja-JP" sz="2800" baseline="30000" dirty="0" smtClean="0"/>
              <a:t>6 </a:t>
            </a:r>
            <a:r>
              <a:rPr lang="en-US" altLang="ja-JP" sz="2800" dirty="0" smtClean="0"/>
              <a:t>Li</a:t>
            </a:r>
            <a:endParaRPr kumimoji="1" lang="ja-JP" altLang="en-US" sz="2800" dirty="0"/>
          </a:p>
        </p:txBody>
      </p:sp>
      <p:sp>
        <p:nvSpPr>
          <p:cNvPr id="29" name="Oval 9"/>
          <p:cNvSpPr>
            <a:spLocks noChangeArrowheads="1"/>
          </p:cNvSpPr>
          <p:nvPr/>
        </p:nvSpPr>
        <p:spPr bwMode="auto">
          <a:xfrm>
            <a:off x="3080787" y="3770314"/>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30" name="Oval 10"/>
          <p:cNvSpPr>
            <a:spLocks noChangeArrowheads="1"/>
          </p:cNvSpPr>
          <p:nvPr/>
        </p:nvSpPr>
        <p:spPr bwMode="auto">
          <a:xfrm>
            <a:off x="3369712" y="4059239"/>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34" name="テキスト ボックス 33"/>
          <p:cNvSpPr txBox="1"/>
          <p:nvPr/>
        </p:nvSpPr>
        <p:spPr>
          <a:xfrm>
            <a:off x="3500564" y="5277019"/>
            <a:ext cx="763351" cy="523220"/>
          </a:xfrm>
          <a:prstGeom prst="rect">
            <a:avLst/>
          </a:prstGeom>
          <a:noFill/>
        </p:spPr>
        <p:txBody>
          <a:bodyPr wrap="none" rtlCol="0">
            <a:spAutoFit/>
          </a:bodyPr>
          <a:lstStyle/>
          <a:p>
            <a:r>
              <a:rPr lang="en-US" altLang="ja-JP" sz="2800" baseline="30000" dirty="0" smtClean="0"/>
              <a:t>6 </a:t>
            </a:r>
            <a:r>
              <a:rPr lang="en-US" altLang="ja-JP" sz="2800" dirty="0" smtClean="0"/>
              <a:t>He</a:t>
            </a:r>
            <a:endParaRPr kumimoji="1" lang="ja-JP" altLang="en-US" sz="2800" dirty="0"/>
          </a:p>
        </p:txBody>
      </p:sp>
      <p:sp>
        <p:nvSpPr>
          <p:cNvPr id="37" name="Oval 13"/>
          <p:cNvSpPr>
            <a:spLocks noChangeArrowheads="1"/>
          </p:cNvSpPr>
          <p:nvPr/>
        </p:nvSpPr>
        <p:spPr bwMode="auto">
          <a:xfrm>
            <a:off x="3827223" y="3996949"/>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38" name="Text Box 15"/>
          <p:cNvSpPr txBox="1">
            <a:spLocks noChangeArrowheads="1"/>
          </p:cNvSpPr>
          <p:nvPr/>
        </p:nvSpPr>
        <p:spPr bwMode="auto">
          <a:xfrm>
            <a:off x="3351276" y="5538629"/>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cxnSp>
        <p:nvCxnSpPr>
          <p:cNvPr id="40" name="直線コネクタ 39"/>
          <p:cNvCxnSpPr/>
          <p:nvPr/>
        </p:nvCxnSpPr>
        <p:spPr>
          <a:xfrm flipH="1">
            <a:off x="4716016" y="1450271"/>
            <a:ext cx="72008" cy="4571017"/>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959700" y="4385226"/>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3" name="テキスト ボックス 2"/>
          <p:cNvSpPr txBox="1"/>
          <p:nvPr/>
        </p:nvSpPr>
        <p:spPr>
          <a:xfrm>
            <a:off x="998404" y="4501774"/>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36" name="円/楕円 35"/>
          <p:cNvSpPr/>
          <p:nvPr/>
        </p:nvSpPr>
        <p:spPr>
          <a:xfrm>
            <a:off x="3442043" y="4501774"/>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39" name="テキスト ボックス 38"/>
          <p:cNvSpPr txBox="1"/>
          <p:nvPr/>
        </p:nvSpPr>
        <p:spPr>
          <a:xfrm>
            <a:off x="3423382" y="4626101"/>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41" name="Oval 9"/>
          <p:cNvSpPr>
            <a:spLocks noChangeArrowheads="1"/>
          </p:cNvSpPr>
          <p:nvPr/>
        </p:nvSpPr>
        <p:spPr bwMode="auto">
          <a:xfrm>
            <a:off x="4983464" y="1366694"/>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2" name="Oval 11"/>
          <p:cNvSpPr>
            <a:spLocks noChangeArrowheads="1"/>
          </p:cNvSpPr>
          <p:nvPr/>
        </p:nvSpPr>
        <p:spPr bwMode="auto">
          <a:xfrm>
            <a:off x="6007273" y="2014394"/>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43" name="Oval 11"/>
          <p:cNvSpPr>
            <a:spLocks noChangeArrowheads="1"/>
          </p:cNvSpPr>
          <p:nvPr/>
        </p:nvSpPr>
        <p:spPr bwMode="auto">
          <a:xfrm>
            <a:off x="5255220" y="1655619"/>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44" name="テキスト ボックス 43"/>
          <p:cNvSpPr txBox="1"/>
          <p:nvPr/>
        </p:nvSpPr>
        <p:spPr>
          <a:xfrm>
            <a:off x="5254027" y="1645062"/>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45" name="右矢印 44"/>
          <p:cNvSpPr/>
          <p:nvPr/>
        </p:nvSpPr>
        <p:spPr>
          <a:xfrm>
            <a:off x="6783664" y="1717546"/>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403241" y="2873399"/>
            <a:ext cx="538930" cy="523220"/>
          </a:xfrm>
          <a:prstGeom prst="rect">
            <a:avLst/>
          </a:prstGeom>
          <a:noFill/>
        </p:spPr>
        <p:txBody>
          <a:bodyPr wrap="none" rtlCol="0">
            <a:spAutoFit/>
          </a:bodyPr>
          <a:lstStyle/>
          <a:p>
            <a:r>
              <a:rPr lang="en-US" altLang="ja-JP" sz="2800" baseline="30000" dirty="0"/>
              <a:t>7</a:t>
            </a:r>
            <a:r>
              <a:rPr kumimoji="1" lang="en-US" altLang="ja-JP" sz="2800" dirty="0" smtClean="0"/>
              <a:t>Li</a:t>
            </a:r>
            <a:endParaRPr kumimoji="1" lang="ja-JP" altLang="en-US" sz="2800" dirty="0"/>
          </a:p>
        </p:txBody>
      </p:sp>
      <p:sp>
        <p:nvSpPr>
          <p:cNvPr id="47" name="Oval 9"/>
          <p:cNvSpPr>
            <a:spLocks noChangeArrowheads="1"/>
          </p:cNvSpPr>
          <p:nvPr/>
        </p:nvSpPr>
        <p:spPr bwMode="auto">
          <a:xfrm>
            <a:off x="7524328" y="1509160"/>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8" name="Oval 10"/>
          <p:cNvSpPr>
            <a:spLocks noChangeArrowheads="1"/>
          </p:cNvSpPr>
          <p:nvPr/>
        </p:nvSpPr>
        <p:spPr bwMode="auto">
          <a:xfrm>
            <a:off x="7813253" y="1798085"/>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49" name="テキスト ボックス 48"/>
          <p:cNvSpPr txBox="1"/>
          <p:nvPr/>
        </p:nvSpPr>
        <p:spPr>
          <a:xfrm>
            <a:off x="7944105" y="3015865"/>
            <a:ext cx="708848" cy="523220"/>
          </a:xfrm>
          <a:prstGeom prst="rect">
            <a:avLst/>
          </a:prstGeom>
          <a:noFill/>
        </p:spPr>
        <p:txBody>
          <a:bodyPr wrap="none" rtlCol="0">
            <a:spAutoFit/>
          </a:bodyPr>
          <a:lstStyle/>
          <a:p>
            <a:r>
              <a:rPr lang="en-US" altLang="ja-JP" sz="2800" baseline="30000" dirty="0" smtClean="0"/>
              <a:t>7</a:t>
            </a:r>
            <a:r>
              <a:rPr lang="en-US" altLang="ja-JP" sz="2800" dirty="0" smtClean="0"/>
              <a:t>He</a:t>
            </a:r>
            <a:endParaRPr kumimoji="1" lang="ja-JP" altLang="en-US" sz="2800" dirty="0"/>
          </a:p>
        </p:txBody>
      </p:sp>
      <p:sp>
        <p:nvSpPr>
          <p:cNvPr id="50" name="Oval 13"/>
          <p:cNvSpPr>
            <a:spLocks noChangeArrowheads="1"/>
          </p:cNvSpPr>
          <p:nvPr/>
        </p:nvSpPr>
        <p:spPr bwMode="auto">
          <a:xfrm>
            <a:off x="8270764" y="1735795"/>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51" name="Text Box 15"/>
          <p:cNvSpPr txBox="1">
            <a:spLocks noChangeArrowheads="1"/>
          </p:cNvSpPr>
          <p:nvPr/>
        </p:nvSpPr>
        <p:spPr bwMode="auto">
          <a:xfrm>
            <a:off x="7794817" y="3277475"/>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52" name="円/楕円 51"/>
          <p:cNvSpPr/>
          <p:nvPr/>
        </p:nvSpPr>
        <p:spPr>
          <a:xfrm>
            <a:off x="5403241" y="2124072"/>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53" name="テキスト ボックス 52"/>
          <p:cNvSpPr txBox="1"/>
          <p:nvPr/>
        </p:nvSpPr>
        <p:spPr>
          <a:xfrm>
            <a:off x="5441945" y="2240620"/>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54" name="円/楕円 53"/>
          <p:cNvSpPr/>
          <p:nvPr/>
        </p:nvSpPr>
        <p:spPr>
          <a:xfrm>
            <a:off x="7885584" y="2240620"/>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55" name="テキスト ボックス 54"/>
          <p:cNvSpPr txBox="1"/>
          <p:nvPr/>
        </p:nvSpPr>
        <p:spPr>
          <a:xfrm>
            <a:off x="7866923" y="2364947"/>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12" name="テキスト ボックス 11"/>
          <p:cNvSpPr txBox="1"/>
          <p:nvPr/>
        </p:nvSpPr>
        <p:spPr>
          <a:xfrm>
            <a:off x="581270" y="6002683"/>
            <a:ext cx="1181542" cy="584775"/>
          </a:xfrm>
          <a:prstGeom prst="rect">
            <a:avLst/>
          </a:prstGeom>
          <a:noFill/>
        </p:spPr>
        <p:txBody>
          <a:bodyPr wrap="none" rtlCol="0">
            <a:spAutoFit/>
          </a:bodyPr>
          <a:lstStyle/>
          <a:p>
            <a:r>
              <a:rPr kumimoji="1" lang="en-US" altLang="ja-JP" sz="3200" dirty="0" smtClean="0"/>
              <a:t>target</a:t>
            </a:r>
            <a:endParaRPr kumimoji="1" lang="ja-JP" altLang="en-US" sz="3200" dirty="0"/>
          </a:p>
        </p:txBody>
      </p:sp>
      <p:sp>
        <p:nvSpPr>
          <p:cNvPr id="26" name="テキスト ボックス 25"/>
          <p:cNvSpPr txBox="1"/>
          <p:nvPr/>
        </p:nvSpPr>
        <p:spPr>
          <a:xfrm>
            <a:off x="2756384" y="5742426"/>
            <a:ext cx="2141677" cy="954107"/>
          </a:xfrm>
          <a:prstGeom prst="rect">
            <a:avLst/>
          </a:prstGeom>
          <a:noFill/>
        </p:spPr>
        <p:txBody>
          <a:bodyPr wrap="none" rtlCol="0">
            <a:spAutoFit/>
          </a:bodyPr>
          <a:lstStyle/>
          <a:p>
            <a:r>
              <a:rPr kumimoji="1" lang="en-US" altLang="ja-JP" sz="2800" dirty="0" smtClean="0"/>
              <a:t>Resultant </a:t>
            </a:r>
          </a:p>
          <a:p>
            <a:r>
              <a:rPr kumimoji="1" lang="en-US" altLang="ja-JP" sz="2800" dirty="0" err="1" smtClean="0"/>
              <a:t>hypernucleus</a:t>
            </a:r>
            <a:endParaRPr kumimoji="1" lang="ja-JP" altLang="en-US" sz="2800" dirty="0"/>
          </a:p>
        </p:txBody>
      </p:sp>
      <p:sp>
        <p:nvSpPr>
          <p:cNvPr id="57" name="Oval 11"/>
          <p:cNvSpPr>
            <a:spLocks noChangeArrowheads="1"/>
          </p:cNvSpPr>
          <p:nvPr/>
        </p:nvSpPr>
        <p:spPr bwMode="auto">
          <a:xfrm>
            <a:off x="5755607" y="1538158"/>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58" name="Oval 10"/>
          <p:cNvSpPr>
            <a:spLocks noChangeArrowheads="1"/>
          </p:cNvSpPr>
          <p:nvPr/>
        </p:nvSpPr>
        <p:spPr bwMode="auto">
          <a:xfrm>
            <a:off x="8496581" y="2261831"/>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59" name="Oval 9"/>
          <p:cNvSpPr>
            <a:spLocks noChangeArrowheads="1"/>
          </p:cNvSpPr>
          <p:nvPr/>
        </p:nvSpPr>
        <p:spPr bwMode="auto">
          <a:xfrm>
            <a:off x="5048050" y="3924514"/>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61" name="Oval 11"/>
          <p:cNvSpPr>
            <a:spLocks noChangeArrowheads="1"/>
          </p:cNvSpPr>
          <p:nvPr/>
        </p:nvSpPr>
        <p:spPr bwMode="auto">
          <a:xfrm>
            <a:off x="5301728" y="4070790"/>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62" name="テキスト ボックス 61"/>
          <p:cNvSpPr txBox="1"/>
          <p:nvPr/>
        </p:nvSpPr>
        <p:spPr>
          <a:xfrm>
            <a:off x="5340399" y="4090699"/>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63" name="テキスト ボックス 62"/>
          <p:cNvSpPr txBox="1"/>
          <p:nvPr/>
        </p:nvSpPr>
        <p:spPr>
          <a:xfrm>
            <a:off x="5467827" y="5431219"/>
            <a:ext cx="623889" cy="523220"/>
          </a:xfrm>
          <a:prstGeom prst="rect">
            <a:avLst/>
          </a:prstGeom>
          <a:noFill/>
        </p:spPr>
        <p:txBody>
          <a:bodyPr wrap="none" rtlCol="0">
            <a:spAutoFit/>
          </a:bodyPr>
          <a:lstStyle/>
          <a:p>
            <a:r>
              <a:rPr lang="en-US" altLang="ja-JP" sz="2800" baseline="30000" dirty="0" smtClean="0"/>
              <a:t>10</a:t>
            </a:r>
            <a:r>
              <a:rPr kumimoji="1" lang="en-US" altLang="ja-JP" sz="2800" dirty="0" smtClean="0"/>
              <a:t>B</a:t>
            </a:r>
            <a:endParaRPr kumimoji="1" lang="ja-JP" altLang="en-US" sz="2800" dirty="0"/>
          </a:p>
        </p:txBody>
      </p:sp>
      <p:sp>
        <p:nvSpPr>
          <p:cNvPr id="64" name="円/楕円 63"/>
          <p:cNvSpPr/>
          <p:nvPr/>
        </p:nvSpPr>
        <p:spPr>
          <a:xfrm>
            <a:off x="5218499" y="4589022"/>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65" name="テキスト ボックス 64"/>
          <p:cNvSpPr txBox="1"/>
          <p:nvPr/>
        </p:nvSpPr>
        <p:spPr>
          <a:xfrm>
            <a:off x="5257203" y="4705570"/>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66" name="Oval 11"/>
          <p:cNvSpPr>
            <a:spLocks noChangeArrowheads="1"/>
          </p:cNvSpPr>
          <p:nvPr/>
        </p:nvSpPr>
        <p:spPr bwMode="auto">
          <a:xfrm>
            <a:off x="5820193" y="4095978"/>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67" name="円/楕円 66"/>
          <p:cNvSpPr/>
          <p:nvPr/>
        </p:nvSpPr>
        <p:spPr>
          <a:xfrm>
            <a:off x="5803684" y="4569892"/>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68" name="テキスト ボックス 67"/>
          <p:cNvSpPr txBox="1"/>
          <p:nvPr/>
        </p:nvSpPr>
        <p:spPr>
          <a:xfrm>
            <a:off x="5844713" y="4722974"/>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69" name="Oval 9"/>
          <p:cNvSpPr>
            <a:spLocks noChangeArrowheads="1"/>
          </p:cNvSpPr>
          <p:nvPr/>
        </p:nvSpPr>
        <p:spPr bwMode="auto">
          <a:xfrm>
            <a:off x="7236899" y="3922844"/>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72" name="テキスト ボックス 71"/>
          <p:cNvSpPr txBox="1"/>
          <p:nvPr/>
        </p:nvSpPr>
        <p:spPr>
          <a:xfrm>
            <a:off x="7656676" y="5429549"/>
            <a:ext cx="801823" cy="523220"/>
          </a:xfrm>
          <a:prstGeom prst="rect">
            <a:avLst/>
          </a:prstGeom>
          <a:noFill/>
        </p:spPr>
        <p:txBody>
          <a:bodyPr wrap="none" rtlCol="0">
            <a:spAutoFit/>
          </a:bodyPr>
          <a:lstStyle/>
          <a:p>
            <a:r>
              <a:rPr lang="en-US" altLang="ja-JP" sz="2800" baseline="30000" dirty="0" smtClean="0"/>
              <a:t>10</a:t>
            </a:r>
            <a:r>
              <a:rPr kumimoji="1" lang="en-US" altLang="ja-JP" sz="2800" dirty="0" smtClean="0"/>
              <a:t>Be</a:t>
            </a:r>
            <a:endParaRPr kumimoji="1" lang="ja-JP" altLang="en-US" sz="2800" dirty="0"/>
          </a:p>
        </p:txBody>
      </p:sp>
      <p:sp>
        <p:nvSpPr>
          <p:cNvPr id="73" name="円/楕円 72"/>
          <p:cNvSpPr/>
          <p:nvPr/>
        </p:nvSpPr>
        <p:spPr>
          <a:xfrm>
            <a:off x="7407348" y="4587352"/>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74" name="テキスト ボックス 73"/>
          <p:cNvSpPr txBox="1"/>
          <p:nvPr/>
        </p:nvSpPr>
        <p:spPr>
          <a:xfrm>
            <a:off x="7446052" y="4703900"/>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75" name="Oval 11"/>
          <p:cNvSpPr>
            <a:spLocks noChangeArrowheads="1"/>
          </p:cNvSpPr>
          <p:nvPr/>
        </p:nvSpPr>
        <p:spPr bwMode="auto">
          <a:xfrm>
            <a:off x="8009042" y="4094308"/>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76" name="円/楕円 75"/>
          <p:cNvSpPr/>
          <p:nvPr/>
        </p:nvSpPr>
        <p:spPr>
          <a:xfrm>
            <a:off x="7992533" y="4568222"/>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77" name="テキスト ボックス 76"/>
          <p:cNvSpPr txBox="1"/>
          <p:nvPr/>
        </p:nvSpPr>
        <p:spPr>
          <a:xfrm>
            <a:off x="8033562" y="4721304"/>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78" name="テキスト ボックス 77"/>
          <p:cNvSpPr txBox="1"/>
          <p:nvPr/>
        </p:nvSpPr>
        <p:spPr>
          <a:xfrm>
            <a:off x="5100502" y="6111758"/>
            <a:ext cx="1181542" cy="584775"/>
          </a:xfrm>
          <a:prstGeom prst="rect">
            <a:avLst/>
          </a:prstGeom>
          <a:noFill/>
        </p:spPr>
        <p:txBody>
          <a:bodyPr wrap="none" rtlCol="0">
            <a:spAutoFit/>
          </a:bodyPr>
          <a:lstStyle/>
          <a:p>
            <a:r>
              <a:rPr kumimoji="1" lang="en-US" altLang="ja-JP" sz="3200" dirty="0" smtClean="0"/>
              <a:t>target</a:t>
            </a:r>
            <a:endParaRPr kumimoji="1" lang="ja-JP" altLang="en-US" sz="3200" dirty="0"/>
          </a:p>
        </p:txBody>
      </p:sp>
      <p:sp>
        <p:nvSpPr>
          <p:cNvPr id="79" name="テキスト ボックス 78"/>
          <p:cNvSpPr txBox="1"/>
          <p:nvPr/>
        </p:nvSpPr>
        <p:spPr>
          <a:xfrm>
            <a:off x="6938203" y="5927091"/>
            <a:ext cx="2141677" cy="954107"/>
          </a:xfrm>
          <a:prstGeom prst="rect">
            <a:avLst/>
          </a:prstGeom>
          <a:noFill/>
        </p:spPr>
        <p:txBody>
          <a:bodyPr wrap="none" rtlCol="0">
            <a:spAutoFit/>
          </a:bodyPr>
          <a:lstStyle/>
          <a:p>
            <a:r>
              <a:rPr kumimoji="1" lang="en-US" altLang="ja-JP" sz="2800" dirty="0" smtClean="0"/>
              <a:t>Resultant </a:t>
            </a:r>
          </a:p>
          <a:p>
            <a:r>
              <a:rPr kumimoji="1" lang="en-US" altLang="ja-JP" sz="2800" dirty="0" err="1" smtClean="0"/>
              <a:t>hypernucleus</a:t>
            </a:r>
            <a:endParaRPr kumimoji="1" lang="ja-JP" altLang="en-US" sz="2800" dirty="0"/>
          </a:p>
        </p:txBody>
      </p:sp>
      <p:sp>
        <p:nvSpPr>
          <p:cNvPr id="80" name="Oval 13"/>
          <p:cNvSpPr>
            <a:spLocks noChangeArrowheads="1"/>
          </p:cNvSpPr>
          <p:nvPr/>
        </p:nvSpPr>
        <p:spPr bwMode="auto">
          <a:xfrm>
            <a:off x="7478587" y="4050370"/>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81" name="右矢印 80"/>
          <p:cNvSpPr/>
          <p:nvPr/>
        </p:nvSpPr>
        <p:spPr>
          <a:xfrm>
            <a:off x="6686175" y="4335557"/>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Text Box 15"/>
          <p:cNvSpPr txBox="1">
            <a:spLocks noChangeArrowheads="1"/>
          </p:cNvSpPr>
          <p:nvPr/>
        </p:nvSpPr>
        <p:spPr bwMode="auto">
          <a:xfrm>
            <a:off x="7730999" y="5631964"/>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Tree>
    <p:extLst>
      <p:ext uri="{BB962C8B-B14F-4D97-AF65-F5344CB8AC3E}">
        <p14:creationId xmlns:p14="http://schemas.microsoft.com/office/powerpoint/2010/main" val="393335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527050"/>
            <a:ext cx="700087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6767513" y="439738"/>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604" name="Oval 9"/>
          <p:cNvSpPr>
            <a:spLocks noChangeArrowheads="1"/>
          </p:cNvSpPr>
          <p:nvPr/>
        </p:nvSpPr>
        <p:spPr bwMode="auto">
          <a:xfrm>
            <a:off x="6911975" y="72866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5605" name="Oval 5"/>
          <p:cNvSpPr>
            <a:spLocks noChangeArrowheads="1"/>
          </p:cNvSpPr>
          <p:nvPr/>
        </p:nvSpPr>
        <p:spPr bwMode="auto">
          <a:xfrm>
            <a:off x="7199313" y="1376363"/>
            <a:ext cx="720725" cy="719137"/>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25606" name="Oval 9"/>
          <p:cNvSpPr>
            <a:spLocks noChangeArrowheads="1"/>
          </p:cNvSpPr>
          <p:nvPr/>
        </p:nvSpPr>
        <p:spPr bwMode="auto">
          <a:xfrm>
            <a:off x="7704138" y="728663"/>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5607" name="テキスト ボックス 4"/>
          <p:cNvSpPr txBox="1">
            <a:spLocks noChangeArrowheads="1"/>
          </p:cNvSpPr>
          <p:nvPr/>
        </p:nvSpPr>
        <p:spPr bwMode="auto">
          <a:xfrm>
            <a:off x="4048125" y="3606800"/>
            <a:ext cx="120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V</a:t>
            </a:r>
            <a:r>
              <a:rPr lang="en-US" altLang="ja-JP" sz="2400" baseline="-25000"/>
              <a:t>T</a:t>
            </a:r>
            <a:r>
              <a:rPr lang="en-US" altLang="ja-JP" sz="2400"/>
              <a:t> </a:t>
            </a:r>
            <a:r>
              <a:rPr lang="en-US" altLang="ja-JP" sz="2400" baseline="30000"/>
              <a:t>ΛN-ΣN</a:t>
            </a:r>
            <a:endParaRPr lang="ja-JP" altLang="en-US" sz="2400" baseline="30000"/>
          </a:p>
        </p:txBody>
      </p:sp>
      <p:sp>
        <p:nvSpPr>
          <p:cNvPr id="25608" name="テキスト ボックス 5"/>
          <p:cNvSpPr txBox="1">
            <a:spLocks noChangeArrowheads="1"/>
          </p:cNvSpPr>
          <p:nvPr/>
        </p:nvSpPr>
        <p:spPr bwMode="auto">
          <a:xfrm>
            <a:off x="5991225" y="3606800"/>
            <a:ext cx="120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V</a:t>
            </a:r>
            <a:r>
              <a:rPr lang="en-US" altLang="ja-JP" sz="2400" baseline="-25000"/>
              <a:t>T</a:t>
            </a:r>
            <a:r>
              <a:rPr lang="en-US" altLang="ja-JP" sz="2400"/>
              <a:t> </a:t>
            </a:r>
            <a:r>
              <a:rPr lang="en-US" altLang="ja-JP" sz="2400" baseline="30000"/>
              <a:t>ΛN-ΣN</a:t>
            </a:r>
            <a:endParaRPr lang="ja-JP" altLang="en-US" sz="2400" baseline="30000"/>
          </a:p>
        </p:txBody>
      </p:sp>
      <p:sp>
        <p:nvSpPr>
          <p:cNvPr id="25609" name="テキスト ボックス 6"/>
          <p:cNvSpPr txBox="1">
            <a:spLocks noChangeArrowheads="1"/>
          </p:cNvSpPr>
          <p:nvPr/>
        </p:nvSpPr>
        <p:spPr bwMode="auto">
          <a:xfrm>
            <a:off x="5148263" y="3700463"/>
            <a:ext cx="71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X1.1</a:t>
            </a:r>
            <a:endParaRPr lang="ja-JP" altLang="en-US" sz="2000"/>
          </a:p>
        </p:txBody>
      </p:sp>
      <p:sp>
        <p:nvSpPr>
          <p:cNvPr id="25610" name="テキスト ボックス 6"/>
          <p:cNvSpPr txBox="1">
            <a:spLocks noChangeArrowheads="1"/>
          </p:cNvSpPr>
          <p:nvPr/>
        </p:nvSpPr>
        <p:spPr bwMode="auto">
          <a:xfrm>
            <a:off x="7138988" y="3652838"/>
            <a:ext cx="712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X1.2</a:t>
            </a:r>
            <a:endParaRPr lang="ja-JP" altLang="en-US" sz="2000"/>
          </a:p>
        </p:txBody>
      </p:sp>
      <p:sp>
        <p:nvSpPr>
          <p:cNvPr id="25611" name="正方形/長方形 11"/>
          <p:cNvSpPr>
            <a:spLocks noChangeArrowheads="1"/>
          </p:cNvSpPr>
          <p:nvPr/>
        </p:nvSpPr>
        <p:spPr bwMode="auto">
          <a:xfrm>
            <a:off x="752475" y="5238750"/>
            <a:ext cx="6773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When we have a bound state in nnΛ system, what are binding energies of  </a:t>
            </a:r>
            <a:r>
              <a:rPr lang="en-US" altLang="ja-JP" sz="1800" baseline="30000"/>
              <a:t>3</a:t>
            </a:r>
            <a:r>
              <a:rPr lang="en-US" altLang="ja-JP" sz="1800"/>
              <a:t>H and   A=4 hypernuclei?</a:t>
            </a:r>
            <a:endParaRPr lang="ja-JP" altLang="en-US" sz="1800"/>
          </a:p>
        </p:txBody>
      </p:sp>
      <p:sp>
        <p:nvSpPr>
          <p:cNvPr id="25612" name="テキスト ボックス 4"/>
          <p:cNvSpPr txBox="1">
            <a:spLocks noChangeArrowheads="1"/>
          </p:cNvSpPr>
          <p:nvPr/>
        </p:nvSpPr>
        <p:spPr bwMode="auto">
          <a:xfrm>
            <a:off x="1947863" y="5746750"/>
            <a:ext cx="28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a:t>Λ</a:t>
            </a:r>
            <a:endParaRPr lang="ja-JP" altLang="en-US" sz="1200"/>
          </a:p>
        </p:txBody>
      </p:sp>
    </p:spTree>
    <p:extLst>
      <p:ext uri="{BB962C8B-B14F-4D97-AF65-F5344CB8AC3E}">
        <p14:creationId xmlns:p14="http://schemas.microsoft.com/office/powerpoint/2010/main" val="391794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36513"/>
            <a:ext cx="4968875" cy="379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円/楕円 9"/>
          <p:cNvSpPr/>
          <p:nvPr/>
        </p:nvSpPr>
        <p:spPr>
          <a:xfrm>
            <a:off x="7596188" y="115888"/>
            <a:ext cx="1368425" cy="13684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0638"/>
            <a:ext cx="4392613" cy="279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2195513" y="1885950"/>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630" name="Oval 9"/>
          <p:cNvSpPr>
            <a:spLocks noChangeArrowheads="1"/>
          </p:cNvSpPr>
          <p:nvPr/>
        </p:nvSpPr>
        <p:spPr bwMode="auto">
          <a:xfrm>
            <a:off x="2339975" y="2174875"/>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6631" name="Oval 5"/>
          <p:cNvSpPr>
            <a:spLocks noChangeArrowheads="1"/>
          </p:cNvSpPr>
          <p:nvPr/>
        </p:nvSpPr>
        <p:spPr bwMode="auto">
          <a:xfrm>
            <a:off x="2627313" y="2822575"/>
            <a:ext cx="720725" cy="719138"/>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26632" name="Oval 9"/>
          <p:cNvSpPr>
            <a:spLocks noChangeArrowheads="1"/>
          </p:cNvSpPr>
          <p:nvPr/>
        </p:nvSpPr>
        <p:spPr bwMode="auto">
          <a:xfrm>
            <a:off x="3132138" y="2174875"/>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pic>
        <p:nvPicPr>
          <p:cNvPr id="266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498850"/>
            <a:ext cx="4999037" cy="331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8351838" y="290513"/>
            <a:ext cx="360362" cy="3603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2" name="円/楕円 11"/>
          <p:cNvSpPr/>
          <p:nvPr/>
        </p:nvSpPr>
        <p:spPr>
          <a:xfrm>
            <a:off x="7840663" y="296863"/>
            <a:ext cx="360362" cy="360362"/>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9" name="円/楕円 8"/>
          <p:cNvSpPr/>
          <p:nvPr/>
        </p:nvSpPr>
        <p:spPr>
          <a:xfrm>
            <a:off x="8027988" y="800100"/>
            <a:ext cx="504825" cy="5048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Λ</a:t>
            </a:r>
            <a:endParaRPr lang="ja-JP" altLang="en-US" dirty="0"/>
          </a:p>
        </p:txBody>
      </p:sp>
      <p:sp>
        <p:nvSpPr>
          <p:cNvPr id="26637" name="Oval 3"/>
          <p:cNvSpPr>
            <a:spLocks noChangeArrowheads="1"/>
          </p:cNvSpPr>
          <p:nvPr/>
        </p:nvSpPr>
        <p:spPr bwMode="auto">
          <a:xfrm>
            <a:off x="1863725" y="4652963"/>
            <a:ext cx="1800225" cy="18002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000"/>
          </a:p>
        </p:txBody>
      </p:sp>
      <p:sp>
        <p:nvSpPr>
          <p:cNvPr id="26638" name="Oval 10"/>
          <p:cNvSpPr>
            <a:spLocks noChangeArrowheads="1"/>
          </p:cNvSpPr>
          <p:nvPr/>
        </p:nvSpPr>
        <p:spPr bwMode="auto">
          <a:xfrm>
            <a:off x="2187575" y="4941888"/>
            <a:ext cx="539750" cy="5397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400">
                <a:solidFill>
                  <a:schemeClr val="bg1"/>
                </a:solidFill>
              </a:rPr>
              <a:t>n</a:t>
            </a:r>
          </a:p>
        </p:txBody>
      </p:sp>
      <p:sp>
        <p:nvSpPr>
          <p:cNvPr id="26639" name="Oval 11"/>
          <p:cNvSpPr>
            <a:spLocks noChangeArrowheads="1"/>
          </p:cNvSpPr>
          <p:nvPr/>
        </p:nvSpPr>
        <p:spPr bwMode="auto">
          <a:xfrm>
            <a:off x="2906713" y="4941888"/>
            <a:ext cx="539750" cy="539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ja-JP" sz="2400">
              <a:solidFill>
                <a:schemeClr val="bg1"/>
              </a:solidFill>
            </a:endParaRPr>
          </a:p>
        </p:txBody>
      </p:sp>
      <p:sp>
        <p:nvSpPr>
          <p:cNvPr id="26640" name="Oval 12"/>
          <p:cNvSpPr>
            <a:spLocks noChangeArrowheads="1"/>
          </p:cNvSpPr>
          <p:nvPr/>
        </p:nvSpPr>
        <p:spPr bwMode="auto">
          <a:xfrm>
            <a:off x="2187575" y="5734050"/>
            <a:ext cx="539750" cy="53975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400"/>
              <a:t>p</a:t>
            </a:r>
          </a:p>
        </p:txBody>
      </p:sp>
      <p:sp>
        <p:nvSpPr>
          <p:cNvPr id="26641" name="Text Box 13"/>
          <p:cNvSpPr txBox="1">
            <a:spLocks noChangeArrowheads="1"/>
          </p:cNvSpPr>
          <p:nvPr/>
        </p:nvSpPr>
        <p:spPr bwMode="auto">
          <a:xfrm>
            <a:off x="2943225" y="5013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Λ</a:t>
            </a:r>
          </a:p>
        </p:txBody>
      </p:sp>
      <p:sp>
        <p:nvSpPr>
          <p:cNvPr id="26642" name="Oval 14"/>
          <p:cNvSpPr>
            <a:spLocks noChangeArrowheads="1"/>
          </p:cNvSpPr>
          <p:nvPr/>
        </p:nvSpPr>
        <p:spPr bwMode="auto">
          <a:xfrm>
            <a:off x="2798763" y="5661025"/>
            <a:ext cx="539750" cy="5397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400">
                <a:solidFill>
                  <a:schemeClr val="bg1"/>
                </a:solidFill>
              </a:rPr>
              <a:t>n</a:t>
            </a:r>
          </a:p>
        </p:txBody>
      </p:sp>
      <p:cxnSp>
        <p:nvCxnSpPr>
          <p:cNvPr id="13" name="直線矢印コネクタ 12"/>
          <p:cNvCxnSpPr/>
          <p:nvPr/>
        </p:nvCxnSpPr>
        <p:spPr>
          <a:xfrm>
            <a:off x="3663950" y="5661025"/>
            <a:ext cx="547688" cy="73025"/>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644" name="テキスト ボックス 3"/>
          <p:cNvSpPr txBox="1">
            <a:spLocks noChangeArrowheads="1"/>
          </p:cNvSpPr>
          <p:nvPr/>
        </p:nvSpPr>
        <p:spPr bwMode="auto">
          <a:xfrm>
            <a:off x="211138" y="3541713"/>
            <a:ext cx="2732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We have no possibility</a:t>
            </a:r>
          </a:p>
          <a:p>
            <a:pPr eaLnBrk="1" hangingPunct="1">
              <a:spcBef>
                <a:spcPct val="0"/>
              </a:spcBef>
              <a:buFontTx/>
              <a:buNone/>
            </a:pPr>
            <a:r>
              <a:rPr lang="en-US" altLang="ja-JP" sz="2000"/>
              <a:t>to have a bound state</a:t>
            </a:r>
          </a:p>
          <a:p>
            <a:pPr eaLnBrk="1" hangingPunct="1">
              <a:spcBef>
                <a:spcPct val="0"/>
              </a:spcBef>
              <a:buFontTx/>
              <a:buNone/>
            </a:pPr>
            <a:r>
              <a:rPr lang="en-US" altLang="ja-JP" sz="2000"/>
              <a:t>in nnΛ system</a:t>
            </a:r>
            <a:r>
              <a:rPr lang="en-US" altLang="ja-JP" sz="1800"/>
              <a:t>.</a:t>
            </a:r>
          </a:p>
        </p:txBody>
      </p:sp>
    </p:spTree>
    <p:extLst>
      <p:ext uri="{BB962C8B-B14F-4D97-AF65-F5344CB8AC3E}">
        <p14:creationId xmlns:p14="http://schemas.microsoft.com/office/powerpoint/2010/main" val="2422799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23850" y="333375"/>
            <a:ext cx="8304213" cy="165576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66"/>
              </a:solidFill>
            </a:endParaRPr>
          </a:p>
        </p:txBody>
      </p:sp>
      <p:sp>
        <p:nvSpPr>
          <p:cNvPr id="27651" name="テキスト ボックス 1"/>
          <p:cNvSpPr txBox="1">
            <a:spLocks noChangeArrowheads="1"/>
          </p:cNvSpPr>
          <p:nvPr/>
        </p:nvSpPr>
        <p:spPr bwMode="auto">
          <a:xfrm>
            <a:off x="338138" y="404813"/>
            <a:ext cx="82327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t>Question: If we tune </a:t>
            </a:r>
            <a:r>
              <a:rPr lang="en-US" altLang="ja-JP" sz="2400" baseline="30000"/>
              <a:t>1</a:t>
            </a:r>
            <a:r>
              <a:rPr lang="en-US" altLang="ja-JP" sz="2400"/>
              <a:t>S</a:t>
            </a:r>
            <a:r>
              <a:rPr lang="en-US" altLang="ja-JP" sz="2400" baseline="-25000"/>
              <a:t>0</a:t>
            </a:r>
            <a:r>
              <a:rPr lang="en-US" altLang="ja-JP" sz="2400"/>
              <a:t> state of nn interaction,</a:t>
            </a:r>
          </a:p>
          <a:p>
            <a:pPr eaLnBrk="1" hangingPunct="1">
              <a:spcBef>
                <a:spcPct val="0"/>
              </a:spcBef>
              <a:buFontTx/>
              <a:buNone/>
            </a:pPr>
            <a:r>
              <a:rPr lang="en-US" altLang="ja-JP" sz="2400"/>
              <a:t>Do we have a possibility to have a bound state in nnΛ?</a:t>
            </a:r>
          </a:p>
          <a:p>
            <a:pPr eaLnBrk="1" hangingPunct="1">
              <a:spcBef>
                <a:spcPct val="0"/>
              </a:spcBef>
              <a:buFontTx/>
              <a:buNone/>
            </a:pPr>
            <a:r>
              <a:rPr lang="en-US" altLang="ja-JP" sz="2400"/>
              <a:t>In this case, the binding energies of </a:t>
            </a:r>
            <a:r>
              <a:rPr lang="en-US" altLang="ja-JP" sz="2400" baseline="30000"/>
              <a:t>3</a:t>
            </a:r>
            <a:r>
              <a:rPr lang="en-US" altLang="ja-JP" sz="2400"/>
              <a:t>H and </a:t>
            </a:r>
            <a:r>
              <a:rPr lang="en-US" altLang="ja-JP" sz="2400" baseline="30000"/>
              <a:t>3</a:t>
            </a:r>
            <a:r>
              <a:rPr lang="en-US" altLang="ja-JP" sz="2400"/>
              <a:t>He reproduce</a:t>
            </a:r>
          </a:p>
          <a:p>
            <a:pPr eaLnBrk="1" hangingPunct="1">
              <a:spcBef>
                <a:spcPct val="0"/>
              </a:spcBef>
              <a:buFontTx/>
              <a:buNone/>
            </a:pPr>
            <a:r>
              <a:rPr lang="en-US" altLang="ja-JP" sz="2400"/>
              <a:t>the observed data?</a:t>
            </a:r>
          </a:p>
          <a:p>
            <a:pPr eaLnBrk="1" hangingPunct="1">
              <a:spcBef>
                <a:spcPct val="0"/>
              </a:spcBef>
              <a:buFontTx/>
              <a:buNone/>
            </a:pPr>
            <a:endParaRPr lang="ja-JP" altLang="en-US" sz="2400"/>
          </a:p>
        </p:txBody>
      </p:sp>
      <p:sp>
        <p:nvSpPr>
          <p:cNvPr id="4" name="円/楕円 3"/>
          <p:cNvSpPr/>
          <p:nvPr/>
        </p:nvSpPr>
        <p:spPr>
          <a:xfrm>
            <a:off x="1042988" y="2924175"/>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653" name="Oval 9"/>
          <p:cNvSpPr>
            <a:spLocks noChangeArrowheads="1"/>
          </p:cNvSpPr>
          <p:nvPr/>
        </p:nvSpPr>
        <p:spPr bwMode="auto">
          <a:xfrm>
            <a:off x="1187450" y="32131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7654" name="Oval 5"/>
          <p:cNvSpPr>
            <a:spLocks noChangeArrowheads="1"/>
          </p:cNvSpPr>
          <p:nvPr/>
        </p:nvSpPr>
        <p:spPr bwMode="auto">
          <a:xfrm>
            <a:off x="1474788" y="3860800"/>
            <a:ext cx="720725" cy="719138"/>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27655" name="Oval 9"/>
          <p:cNvSpPr>
            <a:spLocks noChangeArrowheads="1"/>
          </p:cNvSpPr>
          <p:nvPr/>
        </p:nvSpPr>
        <p:spPr bwMode="auto">
          <a:xfrm>
            <a:off x="1979613" y="32131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8" name="円/楕円 7"/>
          <p:cNvSpPr/>
          <p:nvPr/>
        </p:nvSpPr>
        <p:spPr>
          <a:xfrm>
            <a:off x="1042988" y="3068638"/>
            <a:ext cx="1800225" cy="755650"/>
          </a:xfrm>
          <a:prstGeom prst="ellipse">
            <a:avLst/>
          </a:prstGeom>
          <a:noFill/>
          <a:ln>
            <a:solidFill>
              <a:srgbClr val="FA3C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 name="直線矢印コネクタ 9"/>
          <p:cNvCxnSpPr/>
          <p:nvPr/>
        </p:nvCxnSpPr>
        <p:spPr>
          <a:xfrm flipH="1">
            <a:off x="2987675" y="3446463"/>
            <a:ext cx="9366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8" name="テキスト ボックス 10"/>
          <p:cNvSpPr txBox="1">
            <a:spLocks noChangeArrowheads="1"/>
          </p:cNvSpPr>
          <p:nvPr/>
        </p:nvSpPr>
        <p:spPr bwMode="auto">
          <a:xfrm>
            <a:off x="3879850" y="3152775"/>
            <a:ext cx="499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T=1, </a:t>
            </a:r>
            <a:r>
              <a:rPr lang="en-US" altLang="ja-JP" sz="1800" baseline="30000"/>
              <a:t>1</a:t>
            </a:r>
            <a:r>
              <a:rPr lang="en-US" altLang="ja-JP" sz="1800"/>
              <a:t>S</a:t>
            </a:r>
            <a:r>
              <a:rPr lang="en-US" altLang="ja-JP" sz="1800" baseline="-25000"/>
              <a:t>0</a:t>
            </a:r>
            <a:r>
              <a:rPr lang="en-US" altLang="ja-JP" sz="1800"/>
              <a:t> state</a:t>
            </a:r>
          </a:p>
          <a:p>
            <a:pPr eaLnBrk="1" hangingPunct="1">
              <a:spcBef>
                <a:spcPct val="0"/>
              </a:spcBef>
              <a:buFontTx/>
              <a:buNone/>
            </a:pPr>
            <a:r>
              <a:rPr lang="en-US" altLang="ja-JP" sz="1800"/>
              <a:t>I multiply component of </a:t>
            </a:r>
            <a:r>
              <a:rPr lang="en-US" altLang="ja-JP" sz="1800" baseline="30000"/>
              <a:t>1</a:t>
            </a:r>
            <a:r>
              <a:rPr lang="en-US" altLang="ja-JP" sz="1800"/>
              <a:t>S</a:t>
            </a:r>
            <a:r>
              <a:rPr lang="en-US" altLang="ja-JP" sz="1800" baseline="-25000"/>
              <a:t>0</a:t>
            </a:r>
            <a:r>
              <a:rPr lang="en-US" altLang="ja-JP" sz="1800"/>
              <a:t> state by 1.13 and </a:t>
            </a:r>
          </a:p>
          <a:p>
            <a:pPr eaLnBrk="1" hangingPunct="1">
              <a:spcBef>
                <a:spcPct val="0"/>
              </a:spcBef>
              <a:buFontTx/>
              <a:buNone/>
            </a:pPr>
            <a:r>
              <a:rPr lang="en-US" altLang="ja-JP" sz="1800"/>
              <a:t>1.35. What is the binding energies of nnΛ</a:t>
            </a:r>
            <a:r>
              <a:rPr lang="ja-JP" altLang="en-US" sz="1800"/>
              <a:t>？</a:t>
            </a:r>
            <a:endParaRPr lang="en-US" altLang="ja-JP" sz="1800"/>
          </a:p>
          <a:p>
            <a:pPr eaLnBrk="1" hangingPunct="1">
              <a:spcBef>
                <a:spcPct val="0"/>
              </a:spcBef>
              <a:buFontTx/>
              <a:buNone/>
            </a:pPr>
            <a:endParaRPr lang="en-US" altLang="ja-JP" sz="1800"/>
          </a:p>
        </p:txBody>
      </p:sp>
      <p:sp>
        <p:nvSpPr>
          <p:cNvPr id="27659" name="テキスト ボックス 11"/>
          <p:cNvSpPr txBox="1">
            <a:spLocks noChangeArrowheads="1"/>
          </p:cNvSpPr>
          <p:nvPr/>
        </p:nvSpPr>
        <p:spPr bwMode="auto">
          <a:xfrm>
            <a:off x="1960563" y="2208213"/>
            <a:ext cx="7094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t>Some authors pointed out to have dineutron bound state in</a:t>
            </a:r>
          </a:p>
          <a:p>
            <a:pPr eaLnBrk="1" hangingPunct="1">
              <a:spcBef>
                <a:spcPct val="0"/>
              </a:spcBef>
              <a:buFontTx/>
              <a:buNone/>
            </a:pPr>
            <a:r>
              <a:rPr lang="en-US" altLang="ja-JP" sz="2000"/>
              <a:t>nn system.  Ex.  H. Witala and W. Gloeckle,  Phys. Rev. C85,</a:t>
            </a:r>
          </a:p>
          <a:p>
            <a:pPr eaLnBrk="1" hangingPunct="1">
              <a:spcBef>
                <a:spcPct val="0"/>
              </a:spcBef>
              <a:buFontTx/>
              <a:buNone/>
            </a:pPr>
            <a:r>
              <a:rPr lang="en-US" altLang="ja-JP" sz="2000"/>
              <a:t>                          064003 (2012).</a:t>
            </a:r>
            <a:endParaRPr lang="ja-JP" altLang="en-US" sz="2000"/>
          </a:p>
        </p:txBody>
      </p:sp>
      <p:pic>
        <p:nvPicPr>
          <p:cNvPr id="27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25" y="4076700"/>
            <a:ext cx="610870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401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円/楕円 57"/>
          <p:cNvSpPr/>
          <p:nvPr/>
        </p:nvSpPr>
        <p:spPr>
          <a:xfrm>
            <a:off x="363538" y="449263"/>
            <a:ext cx="1638300" cy="863600"/>
          </a:xfrm>
          <a:prstGeom prst="ellipse">
            <a:avLst/>
          </a:prstGeom>
          <a:solidFill>
            <a:srgbClr val="ECE2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 name="直線コネクタ 4"/>
          <p:cNvCxnSpPr/>
          <p:nvPr/>
        </p:nvCxnSpPr>
        <p:spPr>
          <a:xfrm>
            <a:off x="2195513" y="1250950"/>
            <a:ext cx="597693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8676" name="テキスト ボックス 5"/>
          <p:cNvSpPr txBox="1">
            <a:spLocks noChangeArrowheads="1"/>
          </p:cNvSpPr>
          <p:nvPr/>
        </p:nvSpPr>
        <p:spPr bwMode="auto">
          <a:xfrm>
            <a:off x="2363788" y="866775"/>
            <a:ext cx="439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nn</a:t>
            </a:r>
            <a:endParaRPr lang="ja-JP" altLang="en-US" sz="1800"/>
          </a:p>
        </p:txBody>
      </p:sp>
      <p:sp>
        <p:nvSpPr>
          <p:cNvPr id="28677" name="テキスト ボックス 8"/>
          <p:cNvSpPr txBox="1">
            <a:spLocks noChangeArrowheads="1"/>
          </p:cNvSpPr>
          <p:nvPr/>
        </p:nvSpPr>
        <p:spPr bwMode="auto">
          <a:xfrm>
            <a:off x="3059113" y="696913"/>
            <a:ext cx="1082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unbound</a:t>
            </a:r>
            <a:endParaRPr lang="ja-JP" altLang="en-US" sz="1800"/>
          </a:p>
        </p:txBody>
      </p:sp>
      <p:cxnSp>
        <p:nvCxnSpPr>
          <p:cNvPr id="11" name="直線コネクタ 10"/>
          <p:cNvCxnSpPr/>
          <p:nvPr/>
        </p:nvCxnSpPr>
        <p:spPr>
          <a:xfrm>
            <a:off x="4872038" y="1484313"/>
            <a:ext cx="115252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875463" y="1700213"/>
            <a:ext cx="115252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8680" name="テキスト ボックス 13"/>
          <p:cNvSpPr txBox="1">
            <a:spLocks noChangeArrowheads="1"/>
          </p:cNvSpPr>
          <p:nvPr/>
        </p:nvSpPr>
        <p:spPr bwMode="auto">
          <a:xfrm>
            <a:off x="4953000" y="1587500"/>
            <a:ext cx="131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-0.066MeV</a:t>
            </a:r>
            <a:endParaRPr lang="ja-JP" altLang="en-US" sz="1800"/>
          </a:p>
        </p:txBody>
      </p:sp>
      <p:sp>
        <p:nvSpPr>
          <p:cNvPr id="28681" name="テキスト ボックス 14"/>
          <p:cNvSpPr txBox="1">
            <a:spLocks noChangeArrowheads="1"/>
          </p:cNvSpPr>
          <p:nvPr/>
        </p:nvSpPr>
        <p:spPr bwMode="auto">
          <a:xfrm>
            <a:off x="7321550" y="2951163"/>
            <a:ext cx="85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0 MeV</a:t>
            </a:r>
            <a:endParaRPr lang="ja-JP" altLang="en-US" sz="1800"/>
          </a:p>
        </p:txBody>
      </p:sp>
      <p:sp>
        <p:nvSpPr>
          <p:cNvPr id="28682" name="テキスト ボックス 15"/>
          <p:cNvSpPr txBox="1">
            <a:spLocks noChangeArrowheads="1"/>
          </p:cNvSpPr>
          <p:nvPr/>
        </p:nvSpPr>
        <p:spPr bwMode="auto">
          <a:xfrm>
            <a:off x="7075488" y="1785938"/>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-1.269 MeV</a:t>
            </a:r>
            <a:endParaRPr lang="ja-JP" altLang="en-US" sz="1800"/>
          </a:p>
        </p:txBody>
      </p:sp>
      <p:sp>
        <p:nvSpPr>
          <p:cNvPr id="28683" name="テキスト ボックス 16"/>
          <p:cNvSpPr txBox="1">
            <a:spLocks noChangeArrowheads="1"/>
          </p:cNvSpPr>
          <p:nvPr/>
        </p:nvSpPr>
        <p:spPr bwMode="auto">
          <a:xfrm>
            <a:off x="5016500" y="1984375"/>
            <a:ext cx="111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aseline="30000"/>
              <a:t>1</a:t>
            </a:r>
            <a:r>
              <a:rPr lang="en-US" altLang="ja-JP" sz="1800"/>
              <a:t>S</a:t>
            </a:r>
            <a:r>
              <a:rPr lang="en-US" altLang="ja-JP" sz="1800" baseline="-25000"/>
              <a:t>0</a:t>
            </a:r>
            <a:r>
              <a:rPr lang="en-US" altLang="ja-JP" sz="1800"/>
              <a:t>X1.13</a:t>
            </a:r>
            <a:endParaRPr lang="ja-JP" altLang="en-US" sz="1800"/>
          </a:p>
        </p:txBody>
      </p:sp>
      <p:sp>
        <p:nvSpPr>
          <p:cNvPr id="28684" name="テキスト ボックス 17"/>
          <p:cNvSpPr txBox="1">
            <a:spLocks noChangeArrowheads="1"/>
          </p:cNvSpPr>
          <p:nvPr/>
        </p:nvSpPr>
        <p:spPr bwMode="auto">
          <a:xfrm>
            <a:off x="7075488" y="2295525"/>
            <a:ext cx="111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aseline="30000"/>
              <a:t>1</a:t>
            </a:r>
            <a:r>
              <a:rPr lang="en-US" altLang="ja-JP" sz="1800"/>
              <a:t>S</a:t>
            </a:r>
            <a:r>
              <a:rPr lang="en-US" altLang="ja-JP" sz="1800" baseline="-25000"/>
              <a:t>0</a:t>
            </a:r>
            <a:r>
              <a:rPr lang="en-US" altLang="ja-JP" sz="1800"/>
              <a:t>X1.35</a:t>
            </a:r>
            <a:endParaRPr lang="ja-JP" altLang="en-US" sz="1800"/>
          </a:p>
        </p:txBody>
      </p:sp>
      <p:cxnSp>
        <p:nvCxnSpPr>
          <p:cNvPr id="19" name="直線コネクタ 18"/>
          <p:cNvCxnSpPr/>
          <p:nvPr/>
        </p:nvCxnSpPr>
        <p:spPr>
          <a:xfrm flipV="1">
            <a:off x="2217738" y="3406775"/>
            <a:ext cx="6530975" cy="523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8686" name="テキスト ボックス 5"/>
          <p:cNvSpPr txBox="1">
            <a:spLocks noChangeArrowheads="1"/>
          </p:cNvSpPr>
          <p:nvPr/>
        </p:nvSpPr>
        <p:spPr bwMode="auto">
          <a:xfrm>
            <a:off x="2378075" y="3038475"/>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nnΛ</a:t>
            </a:r>
            <a:endParaRPr lang="ja-JP" altLang="en-US" sz="1800"/>
          </a:p>
        </p:txBody>
      </p:sp>
      <p:cxnSp>
        <p:nvCxnSpPr>
          <p:cNvPr id="22" name="直線コネクタ 21"/>
          <p:cNvCxnSpPr/>
          <p:nvPr/>
        </p:nvCxnSpPr>
        <p:spPr>
          <a:xfrm>
            <a:off x="7134225" y="3862388"/>
            <a:ext cx="1052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8688" name="テキスト ボックス 8"/>
          <p:cNvSpPr txBox="1">
            <a:spLocks noChangeArrowheads="1"/>
          </p:cNvSpPr>
          <p:nvPr/>
        </p:nvSpPr>
        <p:spPr bwMode="auto">
          <a:xfrm>
            <a:off x="8218488" y="3676650"/>
            <a:ext cx="595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1/2</a:t>
            </a:r>
            <a:r>
              <a:rPr lang="en-US" altLang="ja-JP" sz="1800" baseline="30000"/>
              <a:t>+</a:t>
            </a:r>
            <a:endParaRPr lang="ja-JP" altLang="en-US" sz="1800" baseline="30000"/>
          </a:p>
        </p:txBody>
      </p:sp>
      <p:sp>
        <p:nvSpPr>
          <p:cNvPr id="28689" name="テキスト ボックス 24"/>
          <p:cNvSpPr txBox="1">
            <a:spLocks noChangeArrowheads="1"/>
          </p:cNvSpPr>
          <p:nvPr/>
        </p:nvSpPr>
        <p:spPr bwMode="auto">
          <a:xfrm>
            <a:off x="3225800" y="2924175"/>
            <a:ext cx="108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unbound</a:t>
            </a:r>
            <a:endParaRPr lang="ja-JP" altLang="en-US" sz="1800"/>
          </a:p>
        </p:txBody>
      </p:sp>
      <p:sp>
        <p:nvSpPr>
          <p:cNvPr id="28690" name="テキスト ボックス 25"/>
          <p:cNvSpPr txBox="1">
            <a:spLocks noChangeArrowheads="1"/>
          </p:cNvSpPr>
          <p:nvPr/>
        </p:nvSpPr>
        <p:spPr bwMode="auto">
          <a:xfrm>
            <a:off x="5143500" y="2906713"/>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unbound</a:t>
            </a:r>
            <a:endParaRPr lang="ja-JP" altLang="en-US" sz="1800"/>
          </a:p>
        </p:txBody>
      </p:sp>
      <p:sp>
        <p:nvSpPr>
          <p:cNvPr id="28691" name="テキスト ボックス 26"/>
          <p:cNvSpPr txBox="1">
            <a:spLocks noChangeArrowheads="1"/>
          </p:cNvSpPr>
          <p:nvPr/>
        </p:nvSpPr>
        <p:spPr bwMode="auto">
          <a:xfrm>
            <a:off x="7085013" y="4046538"/>
            <a:ext cx="1376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-1.272 MeV</a:t>
            </a:r>
            <a:endParaRPr lang="ja-JP" altLang="en-US" sz="1800"/>
          </a:p>
        </p:txBody>
      </p:sp>
      <p:sp>
        <p:nvSpPr>
          <p:cNvPr id="28" name="円/楕円 27"/>
          <p:cNvSpPr/>
          <p:nvPr/>
        </p:nvSpPr>
        <p:spPr>
          <a:xfrm>
            <a:off x="168275" y="2608263"/>
            <a:ext cx="1800225" cy="1800225"/>
          </a:xfrm>
          <a:prstGeom prst="ellipse">
            <a:avLst/>
          </a:prstGeom>
          <a:solidFill>
            <a:srgbClr val="ECE22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93" name="Oval 9"/>
          <p:cNvSpPr>
            <a:spLocks noChangeArrowheads="1"/>
          </p:cNvSpPr>
          <p:nvPr/>
        </p:nvSpPr>
        <p:spPr bwMode="auto">
          <a:xfrm>
            <a:off x="330200" y="2867025"/>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8694" name="Oval 5"/>
          <p:cNvSpPr>
            <a:spLocks noChangeArrowheads="1"/>
          </p:cNvSpPr>
          <p:nvPr/>
        </p:nvSpPr>
        <p:spPr bwMode="auto">
          <a:xfrm>
            <a:off x="600075" y="3544888"/>
            <a:ext cx="720725" cy="719137"/>
          </a:xfrm>
          <a:prstGeom prst="ellipse">
            <a:avLst/>
          </a:prstGeom>
          <a:solidFill>
            <a:srgbClr val="FF0000"/>
          </a:solidFill>
          <a:ln w="9525">
            <a:solidFill>
              <a:srgbClr val="00B0F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a:t>　</a:t>
            </a:r>
            <a:r>
              <a:rPr lang="en-US" altLang="ja-JP" sz="2400"/>
              <a:t>Λ</a:t>
            </a:r>
            <a:endParaRPr lang="ja-JP" altLang="en-US" sz="2400"/>
          </a:p>
        </p:txBody>
      </p:sp>
      <p:sp>
        <p:nvSpPr>
          <p:cNvPr id="28695" name="Oval 9"/>
          <p:cNvSpPr>
            <a:spLocks noChangeArrowheads="1"/>
          </p:cNvSpPr>
          <p:nvPr/>
        </p:nvSpPr>
        <p:spPr bwMode="auto">
          <a:xfrm>
            <a:off x="1104900" y="2897188"/>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cxnSp>
        <p:nvCxnSpPr>
          <p:cNvPr id="33" name="直線コネクタ 32"/>
          <p:cNvCxnSpPr/>
          <p:nvPr/>
        </p:nvCxnSpPr>
        <p:spPr>
          <a:xfrm flipV="1">
            <a:off x="1812925" y="5116513"/>
            <a:ext cx="6529388" cy="5238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8697" name="テキスト ボックス 5"/>
          <p:cNvSpPr txBox="1">
            <a:spLocks noChangeArrowheads="1"/>
          </p:cNvSpPr>
          <p:nvPr/>
        </p:nvSpPr>
        <p:spPr bwMode="auto">
          <a:xfrm>
            <a:off x="2333625" y="4746625"/>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N+N+N</a:t>
            </a:r>
            <a:endParaRPr lang="ja-JP" altLang="en-US" sz="1800"/>
          </a:p>
        </p:txBody>
      </p:sp>
      <p:cxnSp>
        <p:nvCxnSpPr>
          <p:cNvPr id="36" name="直線コネクタ 35"/>
          <p:cNvCxnSpPr/>
          <p:nvPr/>
        </p:nvCxnSpPr>
        <p:spPr>
          <a:xfrm>
            <a:off x="7075488" y="6394450"/>
            <a:ext cx="105251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8699" name="テキスト ボックス 8"/>
          <p:cNvSpPr txBox="1">
            <a:spLocks noChangeArrowheads="1"/>
          </p:cNvSpPr>
          <p:nvPr/>
        </p:nvSpPr>
        <p:spPr bwMode="auto">
          <a:xfrm>
            <a:off x="8218488" y="6267450"/>
            <a:ext cx="595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1/2</a:t>
            </a:r>
            <a:r>
              <a:rPr lang="en-US" altLang="ja-JP" sz="1800" baseline="30000"/>
              <a:t>+</a:t>
            </a:r>
            <a:endParaRPr lang="ja-JP" altLang="en-US" sz="1800" baseline="30000"/>
          </a:p>
        </p:txBody>
      </p:sp>
      <p:sp>
        <p:nvSpPr>
          <p:cNvPr id="28700" name="テキスト ボックス 39"/>
          <p:cNvSpPr txBox="1">
            <a:spLocks noChangeArrowheads="1"/>
          </p:cNvSpPr>
          <p:nvPr/>
        </p:nvSpPr>
        <p:spPr bwMode="auto">
          <a:xfrm>
            <a:off x="6745288" y="5845175"/>
            <a:ext cx="218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-13.93 (-13.23)MeV</a:t>
            </a:r>
            <a:endParaRPr lang="ja-JP" altLang="en-US" sz="1800"/>
          </a:p>
        </p:txBody>
      </p:sp>
      <p:cxnSp>
        <p:nvCxnSpPr>
          <p:cNvPr id="42" name="直線コネクタ 41"/>
          <p:cNvCxnSpPr/>
          <p:nvPr/>
        </p:nvCxnSpPr>
        <p:spPr>
          <a:xfrm>
            <a:off x="1814513" y="6035675"/>
            <a:ext cx="115252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8702" name="テキスト ボックス 42"/>
          <p:cNvSpPr txBox="1">
            <a:spLocks noChangeArrowheads="1"/>
          </p:cNvSpPr>
          <p:nvPr/>
        </p:nvSpPr>
        <p:spPr bwMode="auto">
          <a:xfrm>
            <a:off x="1689100" y="55705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-8.48 (-7.72)</a:t>
            </a:r>
            <a:endParaRPr lang="ja-JP" altLang="en-US" sz="1800"/>
          </a:p>
        </p:txBody>
      </p:sp>
      <p:sp>
        <p:nvSpPr>
          <p:cNvPr id="28703" name="テキスト ボックス 43"/>
          <p:cNvSpPr txBox="1">
            <a:spLocks noChangeArrowheads="1"/>
          </p:cNvSpPr>
          <p:nvPr/>
        </p:nvSpPr>
        <p:spPr bwMode="auto">
          <a:xfrm>
            <a:off x="2019300" y="624998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Exp.</a:t>
            </a:r>
            <a:endParaRPr lang="ja-JP" altLang="en-US" sz="1800"/>
          </a:p>
        </p:txBody>
      </p:sp>
      <p:sp>
        <p:nvSpPr>
          <p:cNvPr id="28704" name="テキスト ボックス 44"/>
          <p:cNvSpPr txBox="1">
            <a:spLocks noChangeArrowheads="1"/>
          </p:cNvSpPr>
          <p:nvPr/>
        </p:nvSpPr>
        <p:spPr bwMode="auto">
          <a:xfrm>
            <a:off x="2952750" y="5899150"/>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1/2</a:t>
            </a:r>
            <a:r>
              <a:rPr lang="en-US" altLang="ja-JP" sz="1800" baseline="30000"/>
              <a:t>+</a:t>
            </a:r>
            <a:endParaRPr lang="ja-JP" altLang="en-US" sz="1800" baseline="30000"/>
          </a:p>
        </p:txBody>
      </p:sp>
      <p:sp>
        <p:nvSpPr>
          <p:cNvPr id="28705" name="テキスト ボックス 45"/>
          <p:cNvSpPr txBox="1">
            <a:spLocks noChangeArrowheads="1"/>
          </p:cNvSpPr>
          <p:nvPr/>
        </p:nvSpPr>
        <p:spPr bwMode="auto">
          <a:xfrm>
            <a:off x="1917700" y="529113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baseline="30000"/>
              <a:t>3</a:t>
            </a:r>
            <a:r>
              <a:rPr lang="en-US" altLang="ja-JP" sz="1800"/>
              <a:t>H (</a:t>
            </a:r>
            <a:r>
              <a:rPr lang="en-US" altLang="ja-JP" sz="1800" baseline="30000"/>
              <a:t>3</a:t>
            </a:r>
            <a:r>
              <a:rPr lang="en-US" altLang="ja-JP" sz="1800"/>
              <a:t>He)</a:t>
            </a:r>
            <a:endParaRPr lang="ja-JP" altLang="en-US" sz="1800"/>
          </a:p>
        </p:txBody>
      </p:sp>
      <p:cxnSp>
        <p:nvCxnSpPr>
          <p:cNvPr id="47" name="直線コネクタ 46"/>
          <p:cNvCxnSpPr/>
          <p:nvPr/>
        </p:nvCxnSpPr>
        <p:spPr>
          <a:xfrm>
            <a:off x="3565525" y="5868988"/>
            <a:ext cx="115252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8707" name="テキスト ボックス 48"/>
          <p:cNvSpPr txBox="1">
            <a:spLocks noChangeArrowheads="1"/>
          </p:cNvSpPr>
          <p:nvPr/>
        </p:nvSpPr>
        <p:spPr bwMode="auto">
          <a:xfrm>
            <a:off x="3770313" y="6249988"/>
            <a:ext cx="595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Cal.</a:t>
            </a:r>
            <a:endParaRPr lang="ja-JP" altLang="en-US" sz="1800"/>
          </a:p>
        </p:txBody>
      </p:sp>
      <p:sp>
        <p:nvSpPr>
          <p:cNvPr id="28708" name="テキスト ボックス 49"/>
          <p:cNvSpPr txBox="1">
            <a:spLocks noChangeArrowheads="1"/>
          </p:cNvSpPr>
          <p:nvPr/>
        </p:nvSpPr>
        <p:spPr bwMode="auto">
          <a:xfrm>
            <a:off x="3446463" y="54752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-7.77(-7.12)</a:t>
            </a:r>
            <a:endParaRPr lang="ja-JP" altLang="en-US" sz="1800"/>
          </a:p>
        </p:txBody>
      </p:sp>
      <p:cxnSp>
        <p:nvCxnSpPr>
          <p:cNvPr id="51" name="直線コネクタ 50"/>
          <p:cNvCxnSpPr/>
          <p:nvPr/>
        </p:nvCxnSpPr>
        <p:spPr>
          <a:xfrm>
            <a:off x="5143500" y="6140450"/>
            <a:ext cx="115093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8710" name="テキスト ボックス 51"/>
          <p:cNvSpPr txBox="1">
            <a:spLocks noChangeArrowheads="1"/>
          </p:cNvSpPr>
          <p:nvPr/>
        </p:nvSpPr>
        <p:spPr bwMode="auto">
          <a:xfrm>
            <a:off x="5078413" y="55705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-9.75 (-9.05)</a:t>
            </a:r>
            <a:endParaRPr lang="ja-JP" altLang="en-US" sz="1800"/>
          </a:p>
        </p:txBody>
      </p:sp>
      <p:sp>
        <p:nvSpPr>
          <p:cNvPr id="28711" name="テキスト ボックス 52"/>
          <p:cNvSpPr txBox="1">
            <a:spLocks noChangeArrowheads="1"/>
          </p:cNvSpPr>
          <p:nvPr/>
        </p:nvSpPr>
        <p:spPr bwMode="auto">
          <a:xfrm>
            <a:off x="3546475" y="4408488"/>
            <a:ext cx="5516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We do not  find any possibility to have a bound state</a:t>
            </a:r>
          </a:p>
          <a:p>
            <a:pPr eaLnBrk="1" hangingPunct="1">
              <a:spcBef>
                <a:spcPct val="0"/>
              </a:spcBef>
              <a:buFontTx/>
              <a:buNone/>
            </a:pPr>
            <a:r>
              <a:rPr lang="en-US" altLang="ja-JP" sz="1800"/>
              <a:t>in nnΛ.</a:t>
            </a:r>
            <a:endParaRPr lang="ja-JP" altLang="en-US" sz="1800"/>
          </a:p>
        </p:txBody>
      </p:sp>
      <p:sp>
        <p:nvSpPr>
          <p:cNvPr id="28712" name="テキスト ボックス 53"/>
          <p:cNvSpPr txBox="1">
            <a:spLocks noChangeArrowheads="1"/>
          </p:cNvSpPr>
          <p:nvPr/>
        </p:nvSpPr>
        <p:spPr bwMode="auto">
          <a:xfrm>
            <a:off x="5483225" y="6270625"/>
            <a:ext cx="59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Cal.</a:t>
            </a:r>
            <a:endParaRPr lang="ja-JP" altLang="en-US" sz="1800"/>
          </a:p>
        </p:txBody>
      </p:sp>
      <p:sp>
        <p:nvSpPr>
          <p:cNvPr id="28713" name="テキスト ボックス 54"/>
          <p:cNvSpPr txBox="1">
            <a:spLocks noChangeArrowheads="1"/>
          </p:cNvSpPr>
          <p:nvPr/>
        </p:nvSpPr>
        <p:spPr bwMode="auto">
          <a:xfrm>
            <a:off x="7389813" y="6488113"/>
            <a:ext cx="595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Cal.</a:t>
            </a:r>
            <a:endParaRPr lang="ja-JP" altLang="en-US" sz="1800"/>
          </a:p>
        </p:txBody>
      </p:sp>
      <p:sp>
        <p:nvSpPr>
          <p:cNvPr id="28714" name="Oval 9"/>
          <p:cNvSpPr>
            <a:spLocks noChangeArrowheads="1"/>
          </p:cNvSpPr>
          <p:nvPr/>
        </p:nvSpPr>
        <p:spPr bwMode="auto">
          <a:xfrm>
            <a:off x="485775" y="5969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8715" name="Oval 9"/>
          <p:cNvSpPr>
            <a:spLocks noChangeArrowheads="1"/>
          </p:cNvSpPr>
          <p:nvPr/>
        </p:nvSpPr>
        <p:spPr bwMode="auto">
          <a:xfrm>
            <a:off x="1182688" y="596900"/>
            <a:ext cx="539750" cy="539750"/>
          </a:xfrm>
          <a:prstGeom prst="ellipse">
            <a:avLst/>
          </a:prstGeom>
          <a:solidFill>
            <a:srgbClr val="00B0F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800">
                <a:solidFill>
                  <a:schemeClr val="bg1"/>
                </a:solidFill>
              </a:rPr>
              <a:t>n</a:t>
            </a:r>
          </a:p>
        </p:txBody>
      </p:sp>
      <p:sp>
        <p:nvSpPr>
          <p:cNvPr id="28716" name="テキスト ボックス 14"/>
          <p:cNvSpPr txBox="1">
            <a:spLocks noChangeArrowheads="1"/>
          </p:cNvSpPr>
          <p:nvPr/>
        </p:nvSpPr>
        <p:spPr bwMode="auto">
          <a:xfrm>
            <a:off x="7264400" y="866775"/>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0 MeV</a:t>
            </a:r>
            <a:endParaRPr lang="ja-JP" altLang="en-US" sz="1800"/>
          </a:p>
        </p:txBody>
      </p:sp>
    </p:spTree>
    <p:extLst>
      <p:ext uri="{BB962C8B-B14F-4D97-AF65-F5344CB8AC3E}">
        <p14:creationId xmlns:p14="http://schemas.microsoft.com/office/powerpoint/2010/main" val="4023206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6876" y="116632"/>
            <a:ext cx="3509020" cy="37368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98" name="テキスト ボックス 3"/>
          <p:cNvSpPr txBox="1">
            <a:spLocks noChangeArrowheads="1"/>
          </p:cNvSpPr>
          <p:nvPr/>
        </p:nvSpPr>
        <p:spPr bwMode="auto">
          <a:xfrm>
            <a:off x="126876" y="28648"/>
            <a:ext cx="3741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dirty="0"/>
              <a:t>Summary of </a:t>
            </a:r>
            <a:r>
              <a:rPr lang="en-US" altLang="ja-JP" sz="2400" dirty="0" err="1" smtClean="0"/>
              <a:t>nnΛ</a:t>
            </a:r>
            <a:r>
              <a:rPr lang="ja-JP" altLang="en-US" sz="2400" dirty="0" smtClean="0"/>
              <a:t>　</a:t>
            </a:r>
            <a:r>
              <a:rPr lang="en-US" altLang="ja-JP" sz="2400" dirty="0" smtClean="0"/>
              <a:t>system:</a:t>
            </a:r>
            <a:endParaRPr lang="ja-JP" altLang="en-US" sz="2400" dirty="0"/>
          </a:p>
        </p:txBody>
      </p:sp>
      <p:sp>
        <p:nvSpPr>
          <p:cNvPr id="29699" name="テキスト ボックス 4"/>
          <p:cNvSpPr txBox="1">
            <a:spLocks noChangeArrowheads="1"/>
          </p:cNvSpPr>
          <p:nvPr/>
        </p:nvSpPr>
        <p:spPr bwMode="auto">
          <a:xfrm>
            <a:off x="75857" y="443619"/>
            <a:ext cx="887935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dirty="0"/>
              <a:t>Motivated by the reported observation of data suggesting</a:t>
            </a:r>
          </a:p>
          <a:p>
            <a:pPr eaLnBrk="1" hangingPunct="1">
              <a:spcBef>
                <a:spcPct val="0"/>
              </a:spcBef>
              <a:buFontTx/>
              <a:buNone/>
            </a:pPr>
            <a:r>
              <a:rPr lang="en-US" altLang="ja-JP" sz="2400" dirty="0"/>
              <a:t>a bound state </a:t>
            </a:r>
            <a:r>
              <a:rPr lang="en-US" altLang="ja-JP" sz="2400" dirty="0" err="1"/>
              <a:t>nnΛ</a:t>
            </a:r>
            <a:r>
              <a:rPr lang="en-US" altLang="ja-JP" sz="2400" dirty="0"/>
              <a:t>, we have calculated the binding energy </a:t>
            </a:r>
          </a:p>
          <a:p>
            <a:pPr eaLnBrk="1" hangingPunct="1">
              <a:spcBef>
                <a:spcPct val="0"/>
              </a:spcBef>
              <a:buFontTx/>
              <a:buNone/>
            </a:pPr>
            <a:r>
              <a:rPr lang="en-US" altLang="ja-JP" sz="2400" dirty="0"/>
              <a:t>of this </a:t>
            </a:r>
            <a:r>
              <a:rPr lang="en-US" altLang="ja-JP" sz="2400" dirty="0" err="1"/>
              <a:t>hyperucleus</a:t>
            </a:r>
            <a:r>
              <a:rPr lang="en-US" altLang="ja-JP" sz="2400" dirty="0"/>
              <a:t> taking into account ΛN-ΣN explicitly.</a:t>
            </a:r>
          </a:p>
          <a:p>
            <a:pPr eaLnBrk="1" hangingPunct="1">
              <a:spcBef>
                <a:spcPct val="0"/>
              </a:spcBef>
              <a:buFontTx/>
              <a:buNone/>
            </a:pPr>
            <a:r>
              <a:rPr lang="en-US" altLang="ja-JP" sz="2400" dirty="0"/>
              <a:t>We did not find any possibility to have a bound state in this</a:t>
            </a:r>
          </a:p>
          <a:p>
            <a:pPr eaLnBrk="1" hangingPunct="1">
              <a:spcBef>
                <a:spcPct val="0"/>
              </a:spcBef>
              <a:buFontTx/>
              <a:buNone/>
            </a:pPr>
            <a:r>
              <a:rPr lang="en-US" altLang="ja-JP" sz="2400" dirty="0"/>
              <a:t>system. However, the experimentally they reported</a:t>
            </a:r>
          </a:p>
          <a:p>
            <a:pPr eaLnBrk="1" hangingPunct="1">
              <a:spcBef>
                <a:spcPct val="0"/>
              </a:spcBef>
              <a:buFontTx/>
              <a:buNone/>
            </a:pPr>
            <a:r>
              <a:rPr lang="en-US" altLang="ja-JP" sz="2400" dirty="0"/>
              <a:t>evidence for a bound </a:t>
            </a:r>
            <a:r>
              <a:rPr lang="en-US" altLang="ja-JP" sz="2400" dirty="0" smtClean="0"/>
              <a:t>state. As </a:t>
            </a:r>
            <a:r>
              <a:rPr lang="en-US" altLang="ja-JP" sz="2400" dirty="0"/>
              <a:t>long as we believe the data, </a:t>
            </a:r>
            <a:endParaRPr lang="en-US" altLang="ja-JP" sz="2400" dirty="0" smtClean="0"/>
          </a:p>
          <a:p>
            <a:pPr eaLnBrk="1" hangingPunct="1">
              <a:spcBef>
                <a:spcPct val="0"/>
              </a:spcBef>
              <a:buFontTx/>
              <a:buNone/>
            </a:pPr>
            <a:r>
              <a:rPr lang="en-US" altLang="ja-JP" sz="2400" dirty="0" smtClean="0"/>
              <a:t>we </a:t>
            </a:r>
            <a:r>
              <a:rPr lang="en-US" altLang="ja-JP" sz="2400" dirty="0"/>
              <a:t>should consider additional</a:t>
            </a:r>
          </a:p>
          <a:p>
            <a:pPr eaLnBrk="1" hangingPunct="1">
              <a:spcBef>
                <a:spcPct val="0"/>
              </a:spcBef>
              <a:buFontTx/>
              <a:buNone/>
            </a:pPr>
            <a:r>
              <a:rPr lang="en-US" altLang="ja-JP" sz="2400" dirty="0"/>
              <a:t>missing elements in the present calculation. But, I have no idea.</a:t>
            </a:r>
          </a:p>
          <a:p>
            <a:pPr eaLnBrk="1" hangingPunct="1">
              <a:spcBef>
                <a:spcPct val="0"/>
              </a:spcBef>
              <a:buFontTx/>
              <a:buNone/>
            </a:pPr>
            <a:r>
              <a:rPr lang="en-US" altLang="ja-JP" sz="2400" dirty="0"/>
              <a:t>Unfortunately, they did not report binding energy</a:t>
            </a:r>
            <a:r>
              <a:rPr lang="en-US" altLang="ja-JP" sz="2400" dirty="0" smtClean="0"/>
              <a:t>.</a:t>
            </a:r>
          </a:p>
          <a:p>
            <a:pPr eaLnBrk="1" hangingPunct="1">
              <a:spcBef>
                <a:spcPct val="0"/>
              </a:spcBef>
              <a:buFontTx/>
              <a:buNone/>
            </a:pPr>
            <a:endParaRPr lang="en-US" altLang="ja-JP" sz="2400" dirty="0"/>
          </a:p>
          <a:p>
            <a:pPr eaLnBrk="1" hangingPunct="1">
              <a:spcBef>
                <a:spcPct val="0"/>
              </a:spcBef>
              <a:buFontTx/>
              <a:buNone/>
            </a:pPr>
            <a:r>
              <a:rPr lang="en-US" altLang="ja-JP" sz="2400" dirty="0" smtClean="0"/>
              <a:t>Then, I would like to suggest experimentalists:</a:t>
            </a:r>
          </a:p>
          <a:p>
            <a:pPr eaLnBrk="1" hangingPunct="1">
              <a:spcBef>
                <a:spcPct val="0"/>
              </a:spcBef>
              <a:buFontTx/>
              <a:buNone/>
            </a:pPr>
            <a:r>
              <a:rPr lang="en-US" altLang="ja-JP" sz="2400" dirty="0" smtClean="0"/>
              <a:t>To perform search experiment of </a:t>
            </a:r>
            <a:r>
              <a:rPr lang="en-US" altLang="ja-JP" sz="2400" dirty="0" err="1" smtClean="0"/>
              <a:t>nnΛ</a:t>
            </a:r>
            <a:r>
              <a:rPr lang="en-US" altLang="ja-JP" sz="2400" dirty="0" smtClean="0"/>
              <a:t> system to conclude</a:t>
            </a:r>
          </a:p>
          <a:p>
            <a:pPr eaLnBrk="1" hangingPunct="1">
              <a:spcBef>
                <a:spcPct val="0"/>
              </a:spcBef>
              <a:buFontTx/>
              <a:buNone/>
            </a:pPr>
            <a:r>
              <a:rPr lang="en-US" altLang="ja-JP" sz="2400" dirty="0" smtClean="0"/>
              <a:t>whether or not the system exists as bound state experimentally.</a:t>
            </a:r>
          </a:p>
          <a:p>
            <a:pPr eaLnBrk="1" hangingPunct="1">
              <a:spcBef>
                <a:spcPct val="0"/>
              </a:spcBef>
              <a:buFontTx/>
              <a:buNone/>
            </a:pPr>
            <a:endParaRPr lang="en-US" altLang="ja-JP" sz="2400" dirty="0"/>
          </a:p>
          <a:p>
            <a:pPr eaLnBrk="1" hangingPunct="1">
              <a:spcBef>
                <a:spcPct val="0"/>
              </a:spcBef>
              <a:buFontTx/>
              <a:buNone/>
            </a:pPr>
            <a:r>
              <a:rPr lang="en-US" altLang="ja-JP" sz="2400" dirty="0"/>
              <a:t> </a:t>
            </a:r>
          </a:p>
          <a:p>
            <a:pPr eaLnBrk="1" hangingPunct="1">
              <a:spcBef>
                <a:spcPct val="0"/>
              </a:spcBef>
              <a:buFontTx/>
              <a:buNone/>
            </a:pPr>
            <a:endParaRPr lang="ja-JP" altLang="en-US" sz="2400" dirty="0"/>
          </a:p>
        </p:txBody>
      </p:sp>
      <p:sp>
        <p:nvSpPr>
          <p:cNvPr id="4" name="Oval 9"/>
          <p:cNvSpPr>
            <a:spLocks noChangeArrowheads="1"/>
          </p:cNvSpPr>
          <p:nvPr/>
        </p:nvSpPr>
        <p:spPr bwMode="auto">
          <a:xfrm>
            <a:off x="3741628" y="5239403"/>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5" name="Oval 10"/>
          <p:cNvSpPr>
            <a:spLocks noChangeArrowheads="1"/>
          </p:cNvSpPr>
          <p:nvPr/>
        </p:nvSpPr>
        <p:spPr bwMode="auto">
          <a:xfrm>
            <a:off x="4030553" y="5528328"/>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6" name="Oval 11"/>
          <p:cNvSpPr>
            <a:spLocks noChangeArrowheads="1"/>
          </p:cNvSpPr>
          <p:nvPr/>
        </p:nvSpPr>
        <p:spPr bwMode="auto">
          <a:xfrm>
            <a:off x="4533791" y="5528328"/>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7" name="Oval 13"/>
          <p:cNvSpPr>
            <a:spLocks noChangeArrowheads="1"/>
          </p:cNvSpPr>
          <p:nvPr/>
        </p:nvSpPr>
        <p:spPr bwMode="auto">
          <a:xfrm>
            <a:off x="4089291" y="5960128"/>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8" name="Oval 9"/>
          <p:cNvSpPr>
            <a:spLocks noChangeArrowheads="1"/>
          </p:cNvSpPr>
          <p:nvPr/>
        </p:nvSpPr>
        <p:spPr bwMode="auto">
          <a:xfrm>
            <a:off x="1124563" y="5312428"/>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9" name="Oval 10"/>
          <p:cNvSpPr>
            <a:spLocks noChangeArrowheads="1"/>
          </p:cNvSpPr>
          <p:nvPr/>
        </p:nvSpPr>
        <p:spPr bwMode="auto">
          <a:xfrm>
            <a:off x="1413488" y="5601353"/>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0" name="Oval 11"/>
          <p:cNvSpPr>
            <a:spLocks noChangeArrowheads="1"/>
          </p:cNvSpPr>
          <p:nvPr/>
        </p:nvSpPr>
        <p:spPr bwMode="auto">
          <a:xfrm>
            <a:off x="1916726" y="5601353"/>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1" name="Oval 11"/>
          <p:cNvSpPr>
            <a:spLocks noChangeArrowheads="1"/>
          </p:cNvSpPr>
          <p:nvPr/>
        </p:nvSpPr>
        <p:spPr bwMode="auto">
          <a:xfrm>
            <a:off x="1664313" y="6112528"/>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12" name="テキスト ボックス 11"/>
          <p:cNvSpPr txBox="1"/>
          <p:nvPr/>
        </p:nvSpPr>
        <p:spPr>
          <a:xfrm>
            <a:off x="1691247" y="6107249"/>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13" name="右矢印 12"/>
          <p:cNvSpPr/>
          <p:nvPr/>
        </p:nvSpPr>
        <p:spPr>
          <a:xfrm>
            <a:off x="2924763" y="5446247"/>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95536" y="5718029"/>
            <a:ext cx="530915" cy="523220"/>
          </a:xfrm>
          <a:prstGeom prst="rect">
            <a:avLst/>
          </a:prstGeom>
          <a:noFill/>
        </p:spPr>
        <p:txBody>
          <a:bodyPr wrap="none" rtlCol="0">
            <a:spAutoFit/>
          </a:bodyPr>
          <a:lstStyle/>
          <a:p>
            <a:r>
              <a:rPr kumimoji="1" lang="en-US" altLang="ja-JP" sz="2800" baseline="30000" dirty="0" smtClean="0"/>
              <a:t>3</a:t>
            </a:r>
            <a:r>
              <a:rPr kumimoji="1" lang="en-US" altLang="ja-JP" sz="2800" dirty="0" smtClean="0"/>
              <a:t>H</a:t>
            </a:r>
            <a:endParaRPr kumimoji="1" lang="ja-JP" altLang="en-US" sz="2800" dirty="0"/>
          </a:p>
        </p:txBody>
      </p:sp>
      <p:sp>
        <p:nvSpPr>
          <p:cNvPr id="15" name="Text Box 14"/>
          <p:cNvSpPr txBox="1">
            <a:spLocks noChangeArrowheads="1"/>
          </p:cNvSpPr>
          <p:nvPr/>
        </p:nvSpPr>
        <p:spPr bwMode="auto">
          <a:xfrm>
            <a:off x="5436096" y="5724579"/>
            <a:ext cx="51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baseline="30000"/>
              <a:t>3</a:t>
            </a:r>
            <a:r>
              <a:rPr lang="en-US" altLang="ja-JP" sz="2800"/>
              <a:t>n</a:t>
            </a:r>
          </a:p>
        </p:txBody>
      </p:sp>
      <p:sp>
        <p:nvSpPr>
          <p:cNvPr id="16" name="Text Box 15"/>
          <p:cNvSpPr txBox="1">
            <a:spLocks noChangeArrowheads="1"/>
          </p:cNvSpPr>
          <p:nvPr/>
        </p:nvSpPr>
        <p:spPr bwMode="auto">
          <a:xfrm>
            <a:off x="5361484" y="5984929"/>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2" name="テキスト ボックス 1"/>
          <p:cNvSpPr txBox="1"/>
          <p:nvPr/>
        </p:nvSpPr>
        <p:spPr>
          <a:xfrm>
            <a:off x="2735839" y="6214429"/>
            <a:ext cx="1095172" cy="461665"/>
          </a:xfrm>
          <a:prstGeom prst="rect">
            <a:avLst/>
          </a:prstGeom>
          <a:noFill/>
        </p:spPr>
        <p:txBody>
          <a:bodyPr wrap="none" rtlCol="0">
            <a:spAutoFit/>
          </a:bodyPr>
          <a:lstStyle/>
          <a:p>
            <a:r>
              <a:rPr kumimoji="1" lang="en-US" altLang="ja-JP" sz="2400" dirty="0" smtClean="0"/>
              <a:t>(</a:t>
            </a:r>
            <a:r>
              <a:rPr kumimoji="1" lang="en-US" altLang="ja-JP" sz="2400" dirty="0" err="1" smtClean="0"/>
              <a:t>e,e’K</a:t>
            </a:r>
            <a:r>
              <a:rPr kumimoji="1" lang="en-US" altLang="ja-JP" sz="2400" baseline="30000" dirty="0" smtClean="0"/>
              <a:t>+</a:t>
            </a:r>
            <a:r>
              <a:rPr kumimoji="1" lang="en-US" altLang="ja-JP" sz="2400" dirty="0" smtClean="0"/>
              <a:t>)</a:t>
            </a:r>
            <a:endParaRPr kumimoji="1" lang="ja-JP" altLang="en-US" sz="2400" dirty="0"/>
          </a:p>
        </p:txBody>
      </p:sp>
    </p:spTree>
    <p:extLst>
      <p:ext uri="{BB962C8B-B14F-4D97-AF65-F5344CB8AC3E}">
        <p14:creationId xmlns:p14="http://schemas.microsoft.com/office/powerpoint/2010/main" val="3408424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528737" y="2559863"/>
            <a:ext cx="8229600" cy="4525963"/>
          </a:xfrm>
        </p:spPr>
        <p:txBody>
          <a:bodyPr/>
          <a:lstStyle/>
          <a:p>
            <a:endParaRPr kumimoji="1" lang="ja-JP" altLang="en-US" dirty="0"/>
          </a:p>
        </p:txBody>
      </p:sp>
      <p:sp>
        <p:nvSpPr>
          <p:cNvPr id="4" name="円/楕円 3"/>
          <p:cNvSpPr/>
          <p:nvPr/>
        </p:nvSpPr>
        <p:spPr>
          <a:xfrm>
            <a:off x="3851449" y="3524567"/>
            <a:ext cx="1584176" cy="158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val 37"/>
          <p:cNvSpPr>
            <a:spLocks noChangeArrowheads="1"/>
          </p:cNvSpPr>
          <p:nvPr/>
        </p:nvSpPr>
        <p:spPr bwMode="auto">
          <a:xfrm>
            <a:off x="4355505" y="4316655"/>
            <a:ext cx="719138" cy="719138"/>
          </a:xfrm>
          <a:prstGeom prst="ellipse">
            <a:avLst/>
          </a:prstGeom>
          <a:solidFill>
            <a:schemeClr val="accent3"/>
          </a:solidFill>
          <a:ln w="9525">
            <a:solidFill>
              <a:srgbClr val="00B050"/>
            </a:solidFill>
            <a:round/>
            <a:headEnd/>
            <a:tailEnd/>
          </a:ln>
          <a:effectLst/>
        </p:spPr>
        <p:txBody>
          <a:bodyPr wrap="none" anchor="ctr"/>
          <a:lstStyle/>
          <a:p>
            <a:pPr algn="ctr"/>
            <a:r>
              <a:rPr lang="en-US" altLang="ja-JP"/>
              <a:t>α</a:t>
            </a:r>
          </a:p>
        </p:txBody>
      </p:sp>
      <p:sp>
        <p:nvSpPr>
          <p:cNvPr id="6" name="Oval 38"/>
          <p:cNvSpPr>
            <a:spLocks noChangeArrowheads="1"/>
          </p:cNvSpPr>
          <p:nvPr/>
        </p:nvSpPr>
        <p:spPr bwMode="auto">
          <a:xfrm>
            <a:off x="3995465" y="3812599"/>
            <a:ext cx="539750" cy="539750"/>
          </a:xfrm>
          <a:prstGeom prst="ellipse">
            <a:avLst/>
          </a:prstGeom>
          <a:solidFill>
            <a:srgbClr val="FF0000"/>
          </a:solidFill>
          <a:ln w="9525">
            <a:solidFill>
              <a:schemeClr val="tx1"/>
            </a:solidFill>
            <a:round/>
            <a:headEnd/>
            <a:tailEnd/>
          </a:ln>
          <a:effectLst/>
        </p:spPr>
        <p:txBody>
          <a:bodyPr wrap="none" anchor="ctr"/>
          <a:lstStyle/>
          <a:p>
            <a:pPr algn="ctr"/>
            <a:r>
              <a:rPr lang="en-US" altLang="ja-JP"/>
              <a:t>Λ</a:t>
            </a:r>
          </a:p>
        </p:txBody>
      </p:sp>
      <p:sp>
        <p:nvSpPr>
          <p:cNvPr id="7" name="テキスト ボックス 6"/>
          <p:cNvSpPr txBox="1"/>
          <p:nvPr/>
        </p:nvSpPr>
        <p:spPr>
          <a:xfrm>
            <a:off x="5363617" y="4820711"/>
            <a:ext cx="559769" cy="400110"/>
          </a:xfrm>
          <a:prstGeom prst="rect">
            <a:avLst/>
          </a:prstGeom>
          <a:noFill/>
        </p:spPr>
        <p:txBody>
          <a:bodyPr wrap="none" rtlCol="0">
            <a:spAutoFit/>
          </a:bodyPr>
          <a:lstStyle/>
          <a:p>
            <a:r>
              <a:rPr lang="en-US" altLang="ja-JP" sz="2000" baseline="30000" dirty="0" smtClean="0"/>
              <a:t>6</a:t>
            </a:r>
            <a:r>
              <a:rPr kumimoji="1" lang="en-US" altLang="ja-JP" sz="2000" dirty="0" smtClean="0"/>
              <a:t>He</a:t>
            </a:r>
            <a:endParaRPr kumimoji="1" lang="ja-JP" altLang="en-US" sz="2000" dirty="0"/>
          </a:p>
        </p:txBody>
      </p:sp>
      <p:sp>
        <p:nvSpPr>
          <p:cNvPr id="8" name="Text Box 30"/>
          <p:cNvSpPr txBox="1">
            <a:spLocks noChangeArrowheads="1"/>
          </p:cNvSpPr>
          <p:nvPr/>
        </p:nvSpPr>
        <p:spPr bwMode="auto">
          <a:xfrm>
            <a:off x="5219601" y="4964727"/>
            <a:ext cx="387350" cy="336550"/>
          </a:xfrm>
          <a:prstGeom prst="rect">
            <a:avLst/>
          </a:prstGeom>
          <a:noFill/>
          <a:ln w="9525">
            <a:noFill/>
            <a:miter lim="800000"/>
            <a:headEnd/>
            <a:tailEnd/>
          </a:ln>
          <a:effectLst/>
        </p:spPr>
        <p:txBody>
          <a:bodyPr wrap="none">
            <a:spAutoFit/>
          </a:bodyPr>
          <a:lstStyle/>
          <a:p>
            <a:r>
              <a:rPr lang="en-US" altLang="ja-JP" sz="1600" dirty="0"/>
              <a:t>Λ</a:t>
            </a:r>
          </a:p>
        </p:txBody>
      </p:sp>
      <p:sp>
        <p:nvSpPr>
          <p:cNvPr id="9" name="Oval 39"/>
          <p:cNvSpPr>
            <a:spLocks noChangeArrowheads="1"/>
          </p:cNvSpPr>
          <p:nvPr/>
        </p:nvSpPr>
        <p:spPr bwMode="auto">
          <a:xfrm>
            <a:off x="4787553" y="3812599"/>
            <a:ext cx="358775" cy="360363"/>
          </a:xfrm>
          <a:prstGeom prst="ellipse">
            <a:avLst/>
          </a:prstGeom>
          <a:solidFill>
            <a:srgbClr val="00B0F0"/>
          </a:solidFill>
          <a:ln w="9525">
            <a:solidFill>
              <a:schemeClr val="tx1"/>
            </a:solidFill>
            <a:round/>
            <a:headEnd/>
            <a:tailEnd/>
          </a:ln>
          <a:effectLst/>
        </p:spPr>
        <p:txBody>
          <a:bodyPr wrap="none" anchor="ctr"/>
          <a:lstStyle/>
          <a:p>
            <a:pPr algn="ctr"/>
            <a:r>
              <a:rPr lang="en-US" altLang="ja-JP" dirty="0"/>
              <a:t>n</a:t>
            </a:r>
          </a:p>
        </p:txBody>
      </p:sp>
      <p:sp>
        <p:nvSpPr>
          <p:cNvPr id="10" name="Rectangle 2"/>
          <p:cNvSpPr>
            <a:spLocks noChangeArrowheads="1"/>
          </p:cNvSpPr>
          <p:nvPr/>
        </p:nvSpPr>
        <p:spPr bwMode="auto">
          <a:xfrm>
            <a:off x="2409825" y="981075"/>
            <a:ext cx="4321175" cy="2376488"/>
          </a:xfrm>
          <a:prstGeom prst="rect">
            <a:avLst/>
          </a:prstGeom>
          <a:solidFill>
            <a:srgbClr val="CCFFFF">
              <a:alpha val="36862"/>
            </a:srgbClr>
          </a:solidFill>
          <a:ln w="38100">
            <a:solidFill>
              <a:srgbClr val="0000FF"/>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2400" b="0" baseline="0"/>
          </a:p>
        </p:txBody>
      </p:sp>
      <p:sp>
        <p:nvSpPr>
          <p:cNvPr id="11" name="テキスト ボックス 9"/>
          <p:cNvSpPr txBox="1">
            <a:spLocks noChangeArrowheads="1"/>
          </p:cNvSpPr>
          <p:nvPr/>
        </p:nvSpPr>
        <p:spPr bwMode="auto">
          <a:xfrm>
            <a:off x="3989379" y="1635125"/>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3600" baseline="30000" dirty="0" smtClean="0">
                <a:latin typeface="Calibri" pitchFamily="34" charset="0"/>
              </a:rPr>
              <a:t>6</a:t>
            </a:r>
            <a:r>
              <a:rPr lang="en-US" altLang="ja-JP" sz="3600" b="0" baseline="0" dirty="0" smtClean="0">
                <a:latin typeface="Calibri" pitchFamily="34" charset="0"/>
              </a:rPr>
              <a:t>He</a:t>
            </a:r>
            <a:endParaRPr lang="ja-JP" altLang="en-US" sz="3600" b="0" baseline="0" dirty="0">
              <a:latin typeface="Calibri" pitchFamily="34" charset="0"/>
            </a:endParaRPr>
          </a:p>
        </p:txBody>
      </p:sp>
      <p:sp>
        <p:nvSpPr>
          <p:cNvPr id="12" name="Text Box 30"/>
          <p:cNvSpPr txBox="1">
            <a:spLocks noChangeArrowheads="1"/>
          </p:cNvSpPr>
          <p:nvPr/>
        </p:nvSpPr>
        <p:spPr bwMode="auto">
          <a:xfrm>
            <a:off x="3989379" y="2108200"/>
            <a:ext cx="360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dirty="0">
                <a:latin typeface="Calibri" pitchFamily="34" charset="0"/>
              </a:rPr>
              <a:t>Λ</a:t>
            </a:r>
          </a:p>
        </p:txBody>
      </p:sp>
    </p:spTree>
    <p:extLst>
      <p:ext uri="{BB962C8B-B14F-4D97-AF65-F5344CB8AC3E}">
        <p14:creationId xmlns:p14="http://schemas.microsoft.com/office/powerpoint/2010/main" val="1154736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Line 2"/>
          <p:cNvSpPr>
            <a:spLocks noChangeShapeType="1"/>
          </p:cNvSpPr>
          <p:nvPr/>
        </p:nvSpPr>
        <p:spPr bwMode="auto">
          <a:xfrm>
            <a:off x="1476375" y="1484313"/>
            <a:ext cx="1943100" cy="0"/>
          </a:xfrm>
          <a:prstGeom prst="line">
            <a:avLst/>
          </a:prstGeom>
          <a:noFill/>
          <a:ln w="28575">
            <a:solidFill>
              <a:srgbClr val="92D050"/>
            </a:solidFill>
            <a:round/>
            <a:headEnd/>
            <a:tailEnd/>
          </a:ln>
          <a:effectLst/>
        </p:spPr>
        <p:txBody>
          <a:bodyPr/>
          <a:lstStyle/>
          <a:p>
            <a:endParaRPr lang="ja-JP" altLang="en-US"/>
          </a:p>
        </p:txBody>
      </p:sp>
      <p:sp>
        <p:nvSpPr>
          <p:cNvPr id="359427" name="Line 3"/>
          <p:cNvSpPr>
            <a:spLocks noChangeShapeType="1"/>
          </p:cNvSpPr>
          <p:nvPr/>
        </p:nvSpPr>
        <p:spPr bwMode="auto">
          <a:xfrm>
            <a:off x="4643438" y="1484313"/>
            <a:ext cx="2449512" cy="0"/>
          </a:xfrm>
          <a:prstGeom prst="line">
            <a:avLst/>
          </a:prstGeom>
          <a:noFill/>
          <a:ln w="28575">
            <a:solidFill>
              <a:srgbClr val="92D050"/>
            </a:solidFill>
            <a:round/>
            <a:headEnd/>
            <a:tailEnd/>
          </a:ln>
          <a:effectLst/>
        </p:spPr>
        <p:txBody>
          <a:bodyPr/>
          <a:lstStyle/>
          <a:p>
            <a:endParaRPr lang="ja-JP" altLang="en-US"/>
          </a:p>
        </p:txBody>
      </p:sp>
      <p:sp>
        <p:nvSpPr>
          <p:cNvPr id="359428" name="Line 4"/>
          <p:cNvSpPr>
            <a:spLocks noChangeShapeType="1"/>
          </p:cNvSpPr>
          <p:nvPr/>
        </p:nvSpPr>
        <p:spPr bwMode="auto">
          <a:xfrm>
            <a:off x="1763713" y="908050"/>
            <a:ext cx="1368425" cy="0"/>
          </a:xfrm>
          <a:prstGeom prst="line">
            <a:avLst/>
          </a:prstGeom>
          <a:noFill/>
          <a:ln w="28575">
            <a:solidFill>
              <a:srgbClr val="00B0F0"/>
            </a:solidFill>
            <a:round/>
            <a:headEnd/>
            <a:tailEnd/>
          </a:ln>
          <a:effectLst/>
        </p:spPr>
        <p:txBody>
          <a:bodyPr/>
          <a:lstStyle/>
          <a:p>
            <a:endParaRPr lang="ja-JP" altLang="en-US"/>
          </a:p>
        </p:txBody>
      </p:sp>
      <p:sp>
        <p:nvSpPr>
          <p:cNvPr id="359429" name="Line 5"/>
          <p:cNvSpPr>
            <a:spLocks noChangeShapeType="1"/>
          </p:cNvSpPr>
          <p:nvPr/>
        </p:nvSpPr>
        <p:spPr bwMode="auto">
          <a:xfrm>
            <a:off x="4716463" y="2420938"/>
            <a:ext cx="2447925" cy="0"/>
          </a:xfrm>
          <a:prstGeom prst="line">
            <a:avLst/>
          </a:prstGeom>
          <a:noFill/>
          <a:ln w="28575">
            <a:solidFill>
              <a:srgbClr val="92D050"/>
            </a:solidFill>
            <a:round/>
            <a:headEnd/>
            <a:tailEnd/>
          </a:ln>
          <a:effectLst/>
        </p:spPr>
        <p:txBody>
          <a:bodyPr/>
          <a:lstStyle/>
          <a:p>
            <a:endParaRPr lang="ja-JP" altLang="en-US"/>
          </a:p>
        </p:txBody>
      </p:sp>
      <p:sp>
        <p:nvSpPr>
          <p:cNvPr id="359430" name="Line 6"/>
          <p:cNvSpPr>
            <a:spLocks noChangeShapeType="1"/>
          </p:cNvSpPr>
          <p:nvPr/>
        </p:nvSpPr>
        <p:spPr bwMode="auto">
          <a:xfrm>
            <a:off x="4932363" y="2708275"/>
            <a:ext cx="1655762" cy="0"/>
          </a:xfrm>
          <a:prstGeom prst="line">
            <a:avLst/>
          </a:prstGeom>
          <a:noFill/>
          <a:ln w="28575">
            <a:solidFill>
              <a:schemeClr val="accent1"/>
            </a:solidFill>
            <a:round/>
            <a:headEnd/>
            <a:tailEnd/>
          </a:ln>
          <a:effectLst/>
        </p:spPr>
        <p:txBody>
          <a:bodyPr/>
          <a:lstStyle/>
          <a:p>
            <a:endParaRPr lang="ja-JP" altLang="en-US"/>
          </a:p>
        </p:txBody>
      </p:sp>
      <p:sp>
        <p:nvSpPr>
          <p:cNvPr id="359431" name="Line 7"/>
          <p:cNvSpPr>
            <a:spLocks noChangeShapeType="1"/>
          </p:cNvSpPr>
          <p:nvPr/>
        </p:nvSpPr>
        <p:spPr bwMode="auto">
          <a:xfrm>
            <a:off x="3132138" y="908050"/>
            <a:ext cx="1800225" cy="1800225"/>
          </a:xfrm>
          <a:prstGeom prst="line">
            <a:avLst/>
          </a:prstGeom>
          <a:noFill/>
          <a:ln w="15875">
            <a:solidFill>
              <a:schemeClr val="tx1"/>
            </a:solidFill>
            <a:prstDash val="sysDot"/>
            <a:round/>
            <a:headEnd/>
            <a:tailEnd/>
          </a:ln>
          <a:effectLst/>
        </p:spPr>
        <p:txBody>
          <a:bodyPr/>
          <a:lstStyle/>
          <a:p>
            <a:endParaRPr lang="ja-JP" altLang="en-US"/>
          </a:p>
        </p:txBody>
      </p:sp>
      <p:sp>
        <p:nvSpPr>
          <p:cNvPr id="359432" name="Text Box 8"/>
          <p:cNvSpPr txBox="1">
            <a:spLocks noChangeArrowheads="1"/>
          </p:cNvSpPr>
          <p:nvPr/>
        </p:nvSpPr>
        <p:spPr bwMode="auto">
          <a:xfrm>
            <a:off x="2319338" y="1479550"/>
            <a:ext cx="796925" cy="396875"/>
          </a:xfrm>
          <a:prstGeom prst="rect">
            <a:avLst/>
          </a:prstGeom>
          <a:noFill/>
          <a:ln w="9525">
            <a:noFill/>
            <a:miter lim="800000"/>
            <a:headEnd/>
            <a:tailEnd/>
          </a:ln>
          <a:effectLst/>
        </p:spPr>
        <p:txBody>
          <a:bodyPr wrap="none">
            <a:spAutoFit/>
          </a:bodyPr>
          <a:lstStyle/>
          <a:p>
            <a:r>
              <a:rPr lang="en-US" altLang="ja-JP" sz="2000"/>
              <a:t>α +n</a:t>
            </a:r>
          </a:p>
        </p:txBody>
      </p:sp>
      <p:sp>
        <p:nvSpPr>
          <p:cNvPr id="359433" name="Text Box 9"/>
          <p:cNvSpPr txBox="1">
            <a:spLocks noChangeArrowheads="1"/>
          </p:cNvSpPr>
          <p:nvPr/>
        </p:nvSpPr>
        <p:spPr bwMode="auto">
          <a:xfrm>
            <a:off x="250825" y="620713"/>
            <a:ext cx="1489075" cy="457200"/>
          </a:xfrm>
          <a:prstGeom prst="rect">
            <a:avLst/>
          </a:prstGeom>
          <a:noFill/>
          <a:ln w="9525">
            <a:noFill/>
            <a:miter lim="800000"/>
            <a:headEnd/>
            <a:tailEnd/>
          </a:ln>
          <a:effectLst/>
        </p:spPr>
        <p:txBody>
          <a:bodyPr wrap="none">
            <a:spAutoFit/>
          </a:bodyPr>
          <a:lstStyle/>
          <a:p>
            <a:r>
              <a:rPr lang="en-US" altLang="ja-JP"/>
              <a:t>0.89 MeV</a:t>
            </a:r>
          </a:p>
        </p:txBody>
      </p:sp>
      <p:sp>
        <p:nvSpPr>
          <p:cNvPr id="359434" name="Text Box 10"/>
          <p:cNvSpPr txBox="1">
            <a:spLocks noChangeArrowheads="1"/>
          </p:cNvSpPr>
          <p:nvPr/>
        </p:nvSpPr>
        <p:spPr bwMode="auto">
          <a:xfrm>
            <a:off x="3255963" y="566738"/>
            <a:ext cx="669925" cy="457200"/>
          </a:xfrm>
          <a:prstGeom prst="rect">
            <a:avLst/>
          </a:prstGeom>
          <a:noFill/>
          <a:ln w="9525">
            <a:noFill/>
            <a:miter lim="800000"/>
            <a:headEnd/>
            <a:tailEnd/>
          </a:ln>
          <a:effectLst/>
        </p:spPr>
        <p:txBody>
          <a:bodyPr wrap="none">
            <a:spAutoFit/>
          </a:bodyPr>
          <a:lstStyle/>
          <a:p>
            <a:r>
              <a:rPr lang="en-US" altLang="ja-JP"/>
              <a:t>P</a:t>
            </a:r>
            <a:r>
              <a:rPr lang="en-US" altLang="ja-JP" baseline="-25000"/>
              <a:t>3/2</a:t>
            </a:r>
          </a:p>
        </p:txBody>
      </p:sp>
      <p:sp>
        <p:nvSpPr>
          <p:cNvPr id="359435" name="Oval 11"/>
          <p:cNvSpPr>
            <a:spLocks noChangeArrowheads="1"/>
          </p:cNvSpPr>
          <p:nvPr/>
        </p:nvSpPr>
        <p:spPr bwMode="auto">
          <a:xfrm>
            <a:off x="4211638" y="404813"/>
            <a:ext cx="360362" cy="358775"/>
          </a:xfrm>
          <a:prstGeom prst="ellipse">
            <a:avLst/>
          </a:prstGeom>
          <a:solidFill>
            <a:srgbClr val="FF0000"/>
          </a:solidFill>
          <a:ln w="9525">
            <a:solidFill>
              <a:schemeClr val="tx1"/>
            </a:solidFill>
            <a:round/>
            <a:headEnd/>
            <a:tailEnd/>
          </a:ln>
          <a:effectLst/>
        </p:spPr>
        <p:txBody>
          <a:bodyPr wrap="none" anchor="ctr"/>
          <a:lstStyle/>
          <a:p>
            <a:pPr algn="ctr"/>
            <a:r>
              <a:rPr lang="en-US" altLang="ja-JP" sz="1800"/>
              <a:t>Λ</a:t>
            </a:r>
          </a:p>
        </p:txBody>
      </p:sp>
      <p:sp>
        <p:nvSpPr>
          <p:cNvPr id="359436" name="Line 12"/>
          <p:cNvSpPr>
            <a:spLocks noChangeShapeType="1"/>
          </p:cNvSpPr>
          <p:nvPr/>
        </p:nvSpPr>
        <p:spPr bwMode="auto">
          <a:xfrm flipH="1">
            <a:off x="3851275" y="836613"/>
            <a:ext cx="433388" cy="360362"/>
          </a:xfrm>
          <a:prstGeom prst="line">
            <a:avLst/>
          </a:prstGeom>
          <a:noFill/>
          <a:ln w="9525">
            <a:solidFill>
              <a:schemeClr val="tx1"/>
            </a:solidFill>
            <a:round/>
            <a:headEnd/>
            <a:tailEnd type="triangle" w="med" len="med"/>
          </a:ln>
          <a:effectLst/>
        </p:spPr>
        <p:txBody>
          <a:bodyPr/>
          <a:lstStyle/>
          <a:p>
            <a:endParaRPr lang="ja-JP" altLang="en-US"/>
          </a:p>
        </p:txBody>
      </p:sp>
      <p:sp>
        <p:nvSpPr>
          <p:cNvPr id="359437" name="Text Box 13"/>
          <p:cNvSpPr txBox="1">
            <a:spLocks noChangeArrowheads="1"/>
          </p:cNvSpPr>
          <p:nvPr/>
        </p:nvSpPr>
        <p:spPr bwMode="auto">
          <a:xfrm>
            <a:off x="6156325" y="1916113"/>
            <a:ext cx="1035050" cy="457200"/>
          </a:xfrm>
          <a:prstGeom prst="rect">
            <a:avLst/>
          </a:prstGeom>
          <a:noFill/>
          <a:ln w="9525">
            <a:noFill/>
            <a:miter lim="800000"/>
            <a:headEnd/>
            <a:tailEnd/>
          </a:ln>
          <a:effectLst/>
        </p:spPr>
        <p:txBody>
          <a:bodyPr>
            <a:spAutoFit/>
          </a:bodyPr>
          <a:lstStyle/>
          <a:p>
            <a:r>
              <a:rPr lang="en-US" altLang="ja-JP" baseline="30000"/>
              <a:t>5</a:t>
            </a:r>
            <a:r>
              <a:rPr lang="en-US" altLang="ja-JP"/>
              <a:t>He+n</a:t>
            </a:r>
          </a:p>
        </p:txBody>
      </p:sp>
      <p:sp>
        <p:nvSpPr>
          <p:cNvPr id="359438" name="Text Box 14"/>
          <p:cNvSpPr txBox="1">
            <a:spLocks noChangeArrowheads="1"/>
          </p:cNvSpPr>
          <p:nvPr/>
        </p:nvSpPr>
        <p:spPr bwMode="auto">
          <a:xfrm>
            <a:off x="6084888" y="2133600"/>
            <a:ext cx="387350" cy="336550"/>
          </a:xfrm>
          <a:prstGeom prst="rect">
            <a:avLst/>
          </a:prstGeom>
          <a:noFill/>
          <a:ln w="9525">
            <a:noFill/>
            <a:miter lim="800000"/>
            <a:headEnd/>
            <a:tailEnd/>
          </a:ln>
          <a:effectLst/>
        </p:spPr>
        <p:txBody>
          <a:bodyPr wrap="none">
            <a:spAutoFit/>
          </a:bodyPr>
          <a:lstStyle/>
          <a:p>
            <a:r>
              <a:rPr lang="en-US" altLang="ja-JP" sz="1600"/>
              <a:t>Λ</a:t>
            </a:r>
          </a:p>
        </p:txBody>
      </p:sp>
      <p:sp>
        <p:nvSpPr>
          <p:cNvPr id="359439" name="Text Box 15"/>
          <p:cNvSpPr txBox="1">
            <a:spLocks noChangeArrowheads="1"/>
          </p:cNvSpPr>
          <p:nvPr/>
        </p:nvSpPr>
        <p:spPr bwMode="auto">
          <a:xfrm>
            <a:off x="7308850" y="2205038"/>
            <a:ext cx="1590675" cy="457200"/>
          </a:xfrm>
          <a:prstGeom prst="rect">
            <a:avLst/>
          </a:prstGeom>
          <a:noFill/>
          <a:ln w="9525">
            <a:noFill/>
            <a:miter lim="800000"/>
            <a:headEnd/>
            <a:tailEnd/>
          </a:ln>
          <a:effectLst/>
        </p:spPr>
        <p:txBody>
          <a:bodyPr wrap="none">
            <a:spAutoFit/>
          </a:bodyPr>
          <a:lstStyle/>
          <a:p>
            <a:r>
              <a:rPr lang="en-US" altLang="ja-JP"/>
              <a:t>-3.12 MeV</a:t>
            </a:r>
          </a:p>
        </p:txBody>
      </p:sp>
      <p:sp>
        <p:nvSpPr>
          <p:cNvPr id="359440" name="Text Box 16"/>
          <p:cNvSpPr txBox="1">
            <a:spLocks noChangeArrowheads="1"/>
          </p:cNvSpPr>
          <p:nvPr/>
        </p:nvSpPr>
        <p:spPr bwMode="auto">
          <a:xfrm>
            <a:off x="6660232" y="2564904"/>
            <a:ext cx="422275" cy="457200"/>
          </a:xfrm>
          <a:prstGeom prst="rect">
            <a:avLst/>
          </a:prstGeom>
          <a:noFill/>
          <a:ln w="9525">
            <a:noFill/>
            <a:miter lim="800000"/>
            <a:headEnd/>
            <a:tailEnd/>
          </a:ln>
          <a:effectLst/>
        </p:spPr>
        <p:txBody>
          <a:bodyPr wrap="none">
            <a:spAutoFit/>
          </a:bodyPr>
          <a:lstStyle/>
          <a:p>
            <a:r>
              <a:rPr lang="en-US" altLang="ja-JP" dirty="0"/>
              <a:t>1</a:t>
            </a:r>
            <a:r>
              <a:rPr lang="en-US" altLang="ja-JP" baseline="30000" dirty="0"/>
              <a:t>-</a:t>
            </a:r>
          </a:p>
        </p:txBody>
      </p:sp>
      <p:sp>
        <p:nvSpPr>
          <p:cNvPr id="359441" name="Line 17"/>
          <p:cNvSpPr>
            <a:spLocks noChangeShapeType="1"/>
          </p:cNvSpPr>
          <p:nvPr/>
        </p:nvSpPr>
        <p:spPr bwMode="auto">
          <a:xfrm>
            <a:off x="5148263" y="2420938"/>
            <a:ext cx="0" cy="287337"/>
          </a:xfrm>
          <a:prstGeom prst="line">
            <a:avLst/>
          </a:prstGeom>
          <a:noFill/>
          <a:ln w="9525">
            <a:solidFill>
              <a:schemeClr val="tx1"/>
            </a:solidFill>
            <a:round/>
            <a:headEnd type="triangle" w="med" len="med"/>
            <a:tailEnd type="triangle" w="med" len="med"/>
          </a:ln>
          <a:effectLst/>
        </p:spPr>
        <p:txBody>
          <a:bodyPr/>
          <a:lstStyle/>
          <a:p>
            <a:endParaRPr lang="ja-JP" altLang="en-US"/>
          </a:p>
        </p:txBody>
      </p:sp>
      <p:sp>
        <p:nvSpPr>
          <p:cNvPr id="359443" name="Text Box 19"/>
          <p:cNvSpPr txBox="1">
            <a:spLocks noChangeArrowheads="1"/>
          </p:cNvSpPr>
          <p:nvPr/>
        </p:nvSpPr>
        <p:spPr bwMode="auto">
          <a:xfrm>
            <a:off x="4427538" y="1052513"/>
            <a:ext cx="1065212" cy="457200"/>
          </a:xfrm>
          <a:prstGeom prst="rect">
            <a:avLst/>
          </a:prstGeom>
          <a:noFill/>
          <a:ln w="9525">
            <a:noFill/>
            <a:miter lim="800000"/>
            <a:headEnd/>
            <a:tailEnd/>
          </a:ln>
          <a:effectLst/>
        </p:spPr>
        <p:txBody>
          <a:bodyPr wrap="none">
            <a:spAutoFit/>
          </a:bodyPr>
          <a:lstStyle/>
          <a:p>
            <a:r>
              <a:rPr lang="en-US" altLang="ja-JP"/>
              <a:t>0 MeV</a:t>
            </a:r>
          </a:p>
        </p:txBody>
      </p:sp>
      <p:sp>
        <p:nvSpPr>
          <p:cNvPr id="359444" name="Text Box 20"/>
          <p:cNvSpPr txBox="1">
            <a:spLocks noChangeArrowheads="1"/>
          </p:cNvSpPr>
          <p:nvPr/>
        </p:nvSpPr>
        <p:spPr bwMode="auto">
          <a:xfrm>
            <a:off x="2103438" y="1792288"/>
            <a:ext cx="687387" cy="457200"/>
          </a:xfrm>
          <a:prstGeom prst="rect">
            <a:avLst/>
          </a:prstGeom>
          <a:noFill/>
          <a:ln w="9525">
            <a:noFill/>
            <a:miter lim="800000"/>
            <a:headEnd/>
            <a:tailEnd/>
          </a:ln>
          <a:effectLst/>
        </p:spPr>
        <p:txBody>
          <a:bodyPr wrap="none">
            <a:spAutoFit/>
          </a:bodyPr>
          <a:lstStyle/>
          <a:p>
            <a:r>
              <a:rPr lang="en-US" altLang="ja-JP" baseline="30000"/>
              <a:t>5</a:t>
            </a:r>
            <a:r>
              <a:rPr lang="en-US" altLang="ja-JP"/>
              <a:t>He</a:t>
            </a:r>
          </a:p>
        </p:txBody>
      </p:sp>
      <p:sp>
        <p:nvSpPr>
          <p:cNvPr id="359445" name="Text Box 21"/>
          <p:cNvSpPr txBox="1">
            <a:spLocks noChangeArrowheads="1"/>
          </p:cNvSpPr>
          <p:nvPr/>
        </p:nvSpPr>
        <p:spPr bwMode="auto">
          <a:xfrm>
            <a:off x="5343525" y="2800350"/>
            <a:ext cx="687388" cy="457200"/>
          </a:xfrm>
          <a:prstGeom prst="rect">
            <a:avLst/>
          </a:prstGeom>
          <a:noFill/>
          <a:ln w="9525">
            <a:noFill/>
            <a:miter lim="800000"/>
            <a:headEnd/>
            <a:tailEnd/>
          </a:ln>
          <a:effectLst/>
        </p:spPr>
        <p:txBody>
          <a:bodyPr wrap="none">
            <a:spAutoFit/>
          </a:bodyPr>
          <a:lstStyle/>
          <a:p>
            <a:r>
              <a:rPr lang="en-US" altLang="ja-JP" baseline="30000"/>
              <a:t>6</a:t>
            </a:r>
            <a:r>
              <a:rPr lang="en-US" altLang="ja-JP"/>
              <a:t>He</a:t>
            </a:r>
          </a:p>
        </p:txBody>
      </p:sp>
      <p:sp>
        <p:nvSpPr>
          <p:cNvPr id="359446" name="Text Box 22"/>
          <p:cNvSpPr txBox="1">
            <a:spLocks noChangeArrowheads="1"/>
          </p:cNvSpPr>
          <p:nvPr/>
        </p:nvSpPr>
        <p:spPr bwMode="auto">
          <a:xfrm>
            <a:off x="5220072" y="2924944"/>
            <a:ext cx="387350" cy="336550"/>
          </a:xfrm>
          <a:prstGeom prst="rect">
            <a:avLst/>
          </a:prstGeom>
          <a:noFill/>
          <a:ln w="9525">
            <a:noFill/>
            <a:miter lim="800000"/>
            <a:headEnd/>
            <a:tailEnd/>
          </a:ln>
          <a:effectLst/>
        </p:spPr>
        <p:txBody>
          <a:bodyPr wrap="none">
            <a:spAutoFit/>
          </a:bodyPr>
          <a:lstStyle/>
          <a:p>
            <a:r>
              <a:rPr lang="en-US" altLang="ja-JP" sz="1600" dirty="0"/>
              <a:t>Λ</a:t>
            </a:r>
          </a:p>
        </p:txBody>
      </p:sp>
      <p:sp>
        <p:nvSpPr>
          <p:cNvPr id="359447" name="Oval 23"/>
          <p:cNvSpPr>
            <a:spLocks noChangeArrowheads="1"/>
          </p:cNvSpPr>
          <p:nvPr/>
        </p:nvSpPr>
        <p:spPr bwMode="auto">
          <a:xfrm>
            <a:off x="7451725" y="3068638"/>
            <a:ext cx="431800" cy="433387"/>
          </a:xfrm>
          <a:prstGeom prst="ellipse">
            <a:avLst/>
          </a:prstGeom>
          <a:solidFill>
            <a:srgbClr val="92D050"/>
          </a:solidFill>
          <a:ln w="9525">
            <a:solidFill>
              <a:srgbClr val="92D050"/>
            </a:solidFill>
            <a:round/>
            <a:headEnd/>
            <a:tailEnd/>
          </a:ln>
          <a:effectLst/>
        </p:spPr>
        <p:txBody>
          <a:bodyPr wrap="none" anchor="ctr"/>
          <a:lstStyle/>
          <a:p>
            <a:pPr algn="ctr"/>
            <a:r>
              <a:rPr lang="en-US" altLang="ja-JP" sz="1600" dirty="0"/>
              <a:t>α</a:t>
            </a:r>
          </a:p>
        </p:txBody>
      </p:sp>
      <p:sp>
        <p:nvSpPr>
          <p:cNvPr id="359448" name="Oval 24"/>
          <p:cNvSpPr>
            <a:spLocks noChangeArrowheads="1"/>
          </p:cNvSpPr>
          <p:nvPr/>
        </p:nvSpPr>
        <p:spPr bwMode="auto">
          <a:xfrm>
            <a:off x="8172450" y="3141663"/>
            <a:ext cx="215900" cy="215900"/>
          </a:xfrm>
          <a:prstGeom prst="ellipse">
            <a:avLst/>
          </a:prstGeom>
          <a:solidFill>
            <a:srgbClr val="FF0000"/>
          </a:solidFill>
          <a:ln w="9525">
            <a:solidFill>
              <a:schemeClr val="tx1"/>
            </a:solidFill>
            <a:round/>
            <a:headEnd/>
            <a:tailEnd/>
          </a:ln>
          <a:effectLst/>
        </p:spPr>
        <p:txBody>
          <a:bodyPr wrap="none" anchor="ctr"/>
          <a:lstStyle/>
          <a:p>
            <a:pPr algn="ctr"/>
            <a:r>
              <a:rPr lang="en-US" altLang="ja-JP" sz="1400"/>
              <a:t>Λ</a:t>
            </a:r>
          </a:p>
        </p:txBody>
      </p:sp>
      <p:sp>
        <p:nvSpPr>
          <p:cNvPr id="359449" name="Oval 25"/>
          <p:cNvSpPr>
            <a:spLocks noChangeArrowheads="1"/>
          </p:cNvSpPr>
          <p:nvPr/>
        </p:nvSpPr>
        <p:spPr bwMode="auto">
          <a:xfrm>
            <a:off x="7235825" y="2924175"/>
            <a:ext cx="1296988" cy="649288"/>
          </a:xfrm>
          <a:prstGeom prst="ellipse">
            <a:avLst/>
          </a:prstGeom>
          <a:noFill/>
          <a:ln w="9525">
            <a:solidFill>
              <a:schemeClr val="tx1"/>
            </a:solidFill>
            <a:round/>
            <a:headEnd/>
            <a:tailEnd/>
          </a:ln>
          <a:effectLst/>
        </p:spPr>
        <p:txBody>
          <a:bodyPr wrap="none" anchor="ctr"/>
          <a:lstStyle/>
          <a:p>
            <a:endParaRPr lang="ja-JP" altLang="en-US"/>
          </a:p>
        </p:txBody>
      </p:sp>
      <p:sp>
        <p:nvSpPr>
          <p:cNvPr id="359450" name="Line 26"/>
          <p:cNvSpPr>
            <a:spLocks noChangeShapeType="1"/>
          </p:cNvSpPr>
          <p:nvPr/>
        </p:nvSpPr>
        <p:spPr bwMode="auto">
          <a:xfrm>
            <a:off x="7740650" y="3284538"/>
            <a:ext cx="503238" cy="0"/>
          </a:xfrm>
          <a:prstGeom prst="line">
            <a:avLst/>
          </a:prstGeom>
          <a:noFill/>
          <a:ln w="9525">
            <a:solidFill>
              <a:schemeClr val="tx1"/>
            </a:solidFill>
            <a:round/>
            <a:headEnd/>
            <a:tailEnd/>
          </a:ln>
          <a:effectLst/>
        </p:spPr>
        <p:txBody>
          <a:bodyPr/>
          <a:lstStyle/>
          <a:p>
            <a:endParaRPr lang="ja-JP" altLang="en-US"/>
          </a:p>
        </p:txBody>
      </p:sp>
      <p:sp>
        <p:nvSpPr>
          <p:cNvPr id="359451" name="Text Box 27"/>
          <p:cNvSpPr txBox="1">
            <a:spLocks noChangeArrowheads="1"/>
          </p:cNvSpPr>
          <p:nvPr/>
        </p:nvSpPr>
        <p:spPr bwMode="auto">
          <a:xfrm>
            <a:off x="7740650" y="3644900"/>
            <a:ext cx="614363" cy="701675"/>
          </a:xfrm>
          <a:prstGeom prst="rect">
            <a:avLst/>
          </a:prstGeom>
          <a:noFill/>
          <a:ln w="9525">
            <a:noFill/>
            <a:miter lim="800000"/>
            <a:headEnd/>
            <a:tailEnd/>
          </a:ln>
          <a:effectLst/>
        </p:spPr>
        <p:txBody>
          <a:bodyPr wrap="none">
            <a:spAutoFit/>
          </a:bodyPr>
          <a:lstStyle/>
          <a:p>
            <a:r>
              <a:rPr lang="en-US" altLang="ja-JP" sz="2000"/>
              <a:t>L=0</a:t>
            </a:r>
          </a:p>
          <a:p>
            <a:r>
              <a:rPr lang="en-US" altLang="ja-JP" sz="2000" baseline="30000"/>
              <a:t>5</a:t>
            </a:r>
            <a:r>
              <a:rPr lang="en-US" altLang="ja-JP" sz="2000"/>
              <a:t>He</a:t>
            </a:r>
          </a:p>
        </p:txBody>
      </p:sp>
      <p:sp>
        <p:nvSpPr>
          <p:cNvPr id="359452" name="Text Box 28"/>
          <p:cNvSpPr txBox="1">
            <a:spLocks noChangeArrowheads="1"/>
          </p:cNvSpPr>
          <p:nvPr/>
        </p:nvSpPr>
        <p:spPr bwMode="auto">
          <a:xfrm>
            <a:off x="7667625" y="4149725"/>
            <a:ext cx="387350" cy="336550"/>
          </a:xfrm>
          <a:prstGeom prst="rect">
            <a:avLst/>
          </a:prstGeom>
          <a:noFill/>
          <a:ln w="9525">
            <a:noFill/>
            <a:miter lim="800000"/>
            <a:headEnd/>
            <a:tailEnd/>
          </a:ln>
          <a:effectLst/>
        </p:spPr>
        <p:txBody>
          <a:bodyPr wrap="none">
            <a:spAutoFit/>
          </a:bodyPr>
          <a:lstStyle/>
          <a:p>
            <a:r>
              <a:rPr lang="en-US" altLang="ja-JP" sz="1600"/>
              <a:t>Λ</a:t>
            </a:r>
          </a:p>
        </p:txBody>
      </p:sp>
      <p:sp>
        <p:nvSpPr>
          <p:cNvPr id="359453" name="Text Box 29"/>
          <p:cNvSpPr txBox="1">
            <a:spLocks noChangeArrowheads="1"/>
          </p:cNvSpPr>
          <p:nvPr/>
        </p:nvSpPr>
        <p:spPr bwMode="auto">
          <a:xfrm>
            <a:off x="5200650" y="2392363"/>
            <a:ext cx="1054100" cy="336550"/>
          </a:xfrm>
          <a:prstGeom prst="rect">
            <a:avLst/>
          </a:prstGeom>
          <a:noFill/>
          <a:ln w="9525">
            <a:noFill/>
            <a:miter lim="800000"/>
            <a:headEnd/>
            <a:tailEnd/>
          </a:ln>
          <a:effectLst/>
        </p:spPr>
        <p:txBody>
          <a:bodyPr wrap="none">
            <a:spAutoFit/>
          </a:bodyPr>
          <a:lstStyle/>
          <a:p>
            <a:r>
              <a:rPr lang="en-US" altLang="ja-JP" sz="1600"/>
              <a:t>0.17 MeV</a:t>
            </a:r>
          </a:p>
        </p:txBody>
      </p:sp>
      <p:sp>
        <p:nvSpPr>
          <p:cNvPr id="359454" name="Oval 30"/>
          <p:cNvSpPr>
            <a:spLocks noChangeArrowheads="1"/>
          </p:cNvSpPr>
          <p:nvPr/>
        </p:nvSpPr>
        <p:spPr bwMode="auto">
          <a:xfrm>
            <a:off x="2339975" y="3716338"/>
            <a:ext cx="1079500" cy="1079500"/>
          </a:xfrm>
          <a:prstGeom prst="ellipse">
            <a:avLst/>
          </a:prstGeom>
          <a:solidFill>
            <a:srgbClr val="92D050"/>
          </a:solidFill>
          <a:ln w="9525">
            <a:solidFill>
              <a:srgbClr val="92D050"/>
            </a:solidFill>
            <a:round/>
            <a:headEnd/>
            <a:tailEnd/>
          </a:ln>
          <a:effectLst/>
        </p:spPr>
        <p:txBody>
          <a:bodyPr wrap="none" anchor="ctr"/>
          <a:lstStyle/>
          <a:p>
            <a:pPr algn="ctr"/>
            <a:r>
              <a:rPr lang="en-US" altLang="ja-JP" dirty="0"/>
              <a:t>α</a:t>
            </a:r>
          </a:p>
        </p:txBody>
      </p:sp>
      <p:sp>
        <p:nvSpPr>
          <p:cNvPr id="359455" name="Oval 31"/>
          <p:cNvSpPr>
            <a:spLocks noChangeArrowheads="1"/>
          </p:cNvSpPr>
          <p:nvPr/>
        </p:nvSpPr>
        <p:spPr bwMode="auto">
          <a:xfrm>
            <a:off x="1908175" y="3284538"/>
            <a:ext cx="539750" cy="539750"/>
          </a:xfrm>
          <a:prstGeom prst="ellipse">
            <a:avLst/>
          </a:prstGeom>
          <a:solidFill>
            <a:srgbClr val="FF0000"/>
          </a:solidFill>
          <a:ln w="9525">
            <a:solidFill>
              <a:schemeClr val="tx1"/>
            </a:solidFill>
            <a:round/>
            <a:headEnd/>
            <a:tailEnd/>
          </a:ln>
          <a:effectLst/>
        </p:spPr>
        <p:txBody>
          <a:bodyPr wrap="none" anchor="ctr"/>
          <a:lstStyle/>
          <a:p>
            <a:pPr algn="ctr"/>
            <a:r>
              <a:rPr lang="en-US" altLang="ja-JP"/>
              <a:t>Λ</a:t>
            </a:r>
          </a:p>
        </p:txBody>
      </p:sp>
      <p:sp>
        <p:nvSpPr>
          <p:cNvPr id="359456" name="Oval 32"/>
          <p:cNvSpPr>
            <a:spLocks noChangeArrowheads="1"/>
          </p:cNvSpPr>
          <p:nvPr/>
        </p:nvSpPr>
        <p:spPr bwMode="auto">
          <a:xfrm>
            <a:off x="3779838" y="2924175"/>
            <a:ext cx="431800" cy="433388"/>
          </a:xfrm>
          <a:prstGeom prst="ellipse">
            <a:avLst/>
          </a:prstGeom>
          <a:solidFill>
            <a:srgbClr val="00B0F0"/>
          </a:solidFill>
          <a:ln w="9525">
            <a:solidFill>
              <a:schemeClr val="tx1"/>
            </a:solidFill>
            <a:round/>
            <a:headEnd/>
            <a:tailEnd/>
          </a:ln>
          <a:effectLst/>
        </p:spPr>
        <p:txBody>
          <a:bodyPr wrap="none" anchor="ctr"/>
          <a:lstStyle/>
          <a:p>
            <a:pPr algn="ctr"/>
            <a:r>
              <a:rPr lang="en-US" altLang="ja-JP">
                <a:solidFill>
                  <a:schemeClr val="bg1"/>
                </a:solidFill>
              </a:rPr>
              <a:t>n</a:t>
            </a:r>
          </a:p>
        </p:txBody>
      </p:sp>
      <p:sp>
        <p:nvSpPr>
          <p:cNvPr id="359458" name="Text Box 34"/>
          <p:cNvSpPr txBox="1">
            <a:spLocks noChangeArrowheads="1"/>
          </p:cNvSpPr>
          <p:nvPr/>
        </p:nvSpPr>
        <p:spPr bwMode="auto">
          <a:xfrm>
            <a:off x="2843213" y="4868863"/>
            <a:ext cx="687387" cy="457200"/>
          </a:xfrm>
          <a:prstGeom prst="rect">
            <a:avLst/>
          </a:prstGeom>
          <a:noFill/>
          <a:ln w="9525">
            <a:noFill/>
            <a:miter lim="800000"/>
            <a:headEnd/>
            <a:tailEnd/>
          </a:ln>
          <a:effectLst/>
        </p:spPr>
        <p:txBody>
          <a:bodyPr wrap="none">
            <a:spAutoFit/>
          </a:bodyPr>
          <a:lstStyle/>
          <a:p>
            <a:r>
              <a:rPr lang="en-US" altLang="ja-JP" baseline="30000"/>
              <a:t>6</a:t>
            </a:r>
            <a:r>
              <a:rPr lang="en-US" altLang="ja-JP"/>
              <a:t>He</a:t>
            </a:r>
          </a:p>
        </p:txBody>
      </p:sp>
      <p:sp>
        <p:nvSpPr>
          <p:cNvPr id="359459" name="Text Box 35"/>
          <p:cNvSpPr txBox="1">
            <a:spLocks noChangeArrowheads="1"/>
          </p:cNvSpPr>
          <p:nvPr/>
        </p:nvSpPr>
        <p:spPr bwMode="auto">
          <a:xfrm>
            <a:off x="2790825" y="5138738"/>
            <a:ext cx="387350" cy="336550"/>
          </a:xfrm>
          <a:prstGeom prst="rect">
            <a:avLst/>
          </a:prstGeom>
          <a:noFill/>
          <a:ln w="9525">
            <a:noFill/>
            <a:miter lim="800000"/>
            <a:headEnd/>
            <a:tailEnd/>
          </a:ln>
          <a:effectLst/>
        </p:spPr>
        <p:txBody>
          <a:bodyPr wrap="none">
            <a:spAutoFit/>
          </a:bodyPr>
          <a:lstStyle/>
          <a:p>
            <a:r>
              <a:rPr lang="en-US" altLang="ja-JP" sz="1600"/>
              <a:t>Λ</a:t>
            </a:r>
          </a:p>
        </p:txBody>
      </p:sp>
      <p:sp>
        <p:nvSpPr>
          <p:cNvPr id="359460" name="Text Box 36"/>
          <p:cNvSpPr txBox="1">
            <a:spLocks noChangeArrowheads="1"/>
          </p:cNvSpPr>
          <p:nvPr/>
        </p:nvSpPr>
        <p:spPr bwMode="auto">
          <a:xfrm>
            <a:off x="323528" y="5473005"/>
            <a:ext cx="6691575" cy="1384995"/>
          </a:xfrm>
          <a:prstGeom prst="rect">
            <a:avLst/>
          </a:prstGeom>
          <a:noFill/>
          <a:ln w="9525">
            <a:noFill/>
            <a:miter lim="800000"/>
            <a:headEnd/>
            <a:tailEnd/>
          </a:ln>
          <a:effectLst/>
        </p:spPr>
        <p:txBody>
          <a:bodyPr wrap="none">
            <a:spAutoFit/>
          </a:bodyPr>
          <a:lstStyle/>
          <a:p>
            <a:r>
              <a:rPr lang="en-US" altLang="ja-JP" sz="2800" dirty="0" smtClean="0"/>
              <a:t>Question: Can we reproduce the data ?</a:t>
            </a:r>
          </a:p>
          <a:p>
            <a:r>
              <a:rPr lang="en-US" altLang="ja-JP" sz="2800" dirty="0" smtClean="0"/>
              <a:t>How </a:t>
            </a:r>
            <a:r>
              <a:rPr lang="en-US" altLang="ja-JP" sz="2800" dirty="0"/>
              <a:t>do the 3 particle locate to each other?</a:t>
            </a:r>
          </a:p>
          <a:p>
            <a:r>
              <a:rPr lang="en-US" altLang="ja-JP" sz="2800" dirty="0"/>
              <a:t>Is there neutron halo in </a:t>
            </a:r>
            <a:r>
              <a:rPr lang="en-US" altLang="ja-JP" sz="2800" baseline="30000" dirty="0"/>
              <a:t>6</a:t>
            </a:r>
            <a:r>
              <a:rPr lang="en-US" altLang="ja-JP" sz="2800" dirty="0"/>
              <a:t>He </a:t>
            </a:r>
            <a:r>
              <a:rPr lang="en-US" altLang="ja-JP" sz="2800" dirty="0" err="1"/>
              <a:t>hypernucleus</a:t>
            </a:r>
            <a:r>
              <a:rPr lang="en-US" altLang="ja-JP" sz="2800" dirty="0"/>
              <a:t>?</a:t>
            </a:r>
          </a:p>
        </p:txBody>
      </p:sp>
      <p:sp>
        <p:nvSpPr>
          <p:cNvPr id="359461" name="Text Box 37"/>
          <p:cNvSpPr txBox="1">
            <a:spLocks noChangeArrowheads="1"/>
          </p:cNvSpPr>
          <p:nvPr/>
        </p:nvSpPr>
        <p:spPr bwMode="auto">
          <a:xfrm>
            <a:off x="3707904" y="6525344"/>
            <a:ext cx="387350" cy="338554"/>
          </a:xfrm>
          <a:prstGeom prst="rect">
            <a:avLst/>
          </a:prstGeom>
          <a:noFill/>
          <a:ln w="9525">
            <a:noFill/>
            <a:miter lim="800000"/>
            <a:headEnd/>
            <a:tailEnd/>
          </a:ln>
          <a:effectLst/>
        </p:spPr>
        <p:txBody>
          <a:bodyPr wrap="square">
            <a:spAutoFit/>
          </a:bodyPr>
          <a:lstStyle/>
          <a:p>
            <a:r>
              <a:rPr lang="en-US" altLang="ja-JP" sz="1600" dirty="0"/>
              <a:t>Λ</a:t>
            </a:r>
          </a:p>
        </p:txBody>
      </p:sp>
      <p:sp>
        <p:nvSpPr>
          <p:cNvPr id="359462" name="Oval 38"/>
          <p:cNvSpPr>
            <a:spLocks noChangeArrowheads="1"/>
          </p:cNvSpPr>
          <p:nvPr/>
        </p:nvSpPr>
        <p:spPr bwMode="auto">
          <a:xfrm rot="-1270577">
            <a:off x="1979613" y="2781300"/>
            <a:ext cx="1368425" cy="2449513"/>
          </a:xfrm>
          <a:prstGeom prst="ellipse">
            <a:avLst/>
          </a:prstGeom>
          <a:noFill/>
          <a:ln w="25400">
            <a:solidFill>
              <a:srgbClr val="FF0000"/>
            </a:solidFill>
            <a:prstDash val="sysDot"/>
            <a:round/>
            <a:headEnd/>
            <a:tailEnd/>
          </a:ln>
          <a:effectLst/>
        </p:spPr>
        <p:txBody>
          <a:bodyPr wrap="none" anchor="ctr"/>
          <a:lstStyle/>
          <a:p>
            <a:endParaRPr lang="ja-JP" altLang="en-US"/>
          </a:p>
        </p:txBody>
      </p:sp>
      <p:sp>
        <p:nvSpPr>
          <p:cNvPr id="359463" name="Line 39"/>
          <p:cNvSpPr>
            <a:spLocks noChangeShapeType="1"/>
          </p:cNvSpPr>
          <p:nvPr/>
        </p:nvSpPr>
        <p:spPr bwMode="auto">
          <a:xfrm flipV="1">
            <a:off x="2700338" y="3213100"/>
            <a:ext cx="1150937" cy="360363"/>
          </a:xfrm>
          <a:prstGeom prst="line">
            <a:avLst/>
          </a:prstGeom>
          <a:noFill/>
          <a:ln w="9525">
            <a:solidFill>
              <a:schemeClr val="tx1"/>
            </a:solidFill>
            <a:round/>
            <a:headEnd/>
            <a:tailEnd/>
          </a:ln>
          <a:effectLst/>
        </p:spPr>
        <p:txBody>
          <a:bodyPr/>
          <a:lstStyle/>
          <a:p>
            <a:endParaRPr lang="ja-JP" altLang="en-US"/>
          </a:p>
        </p:txBody>
      </p:sp>
      <p:sp>
        <p:nvSpPr>
          <p:cNvPr id="359464" name="Text Box 40"/>
          <p:cNvSpPr txBox="1">
            <a:spLocks noChangeArrowheads="1"/>
          </p:cNvSpPr>
          <p:nvPr/>
        </p:nvSpPr>
        <p:spPr bwMode="auto">
          <a:xfrm>
            <a:off x="3903663" y="3881438"/>
            <a:ext cx="3346450" cy="641350"/>
          </a:xfrm>
          <a:prstGeom prst="rect">
            <a:avLst/>
          </a:prstGeom>
          <a:noFill/>
          <a:ln w="9525">
            <a:noFill/>
            <a:miter lim="800000"/>
            <a:headEnd/>
            <a:tailEnd/>
          </a:ln>
          <a:effectLst/>
        </p:spPr>
        <p:txBody>
          <a:bodyPr wrap="none">
            <a:spAutoFit/>
          </a:bodyPr>
          <a:lstStyle/>
          <a:p>
            <a:r>
              <a:rPr lang="en-US" altLang="ja-JP" sz="1800"/>
              <a:t>Valence neutron is very loosely</a:t>
            </a:r>
          </a:p>
          <a:p>
            <a:r>
              <a:rPr lang="en-US" altLang="ja-JP" sz="1800"/>
              <a:t>coupled to the α+Λ system.</a:t>
            </a:r>
          </a:p>
        </p:txBody>
      </p:sp>
      <p:sp>
        <p:nvSpPr>
          <p:cNvPr id="40" name="Text Box 18"/>
          <p:cNvSpPr txBox="1">
            <a:spLocks noChangeArrowheads="1"/>
          </p:cNvSpPr>
          <p:nvPr/>
        </p:nvSpPr>
        <p:spPr bwMode="auto">
          <a:xfrm>
            <a:off x="5940425" y="981075"/>
            <a:ext cx="1403350" cy="457200"/>
          </a:xfrm>
          <a:prstGeom prst="rect">
            <a:avLst/>
          </a:prstGeom>
          <a:noFill/>
          <a:ln w="9525">
            <a:solidFill>
              <a:schemeClr val="bg1"/>
            </a:solidFill>
            <a:miter lim="800000"/>
            <a:headEnd/>
            <a:tailEnd/>
          </a:ln>
          <a:effectLst/>
        </p:spPr>
        <p:txBody>
          <a:bodyPr wrap="none">
            <a:spAutoFit/>
          </a:bodyPr>
          <a:lstStyle/>
          <a:p>
            <a:r>
              <a:rPr lang="en-US" altLang="ja-JP"/>
              <a:t>α +n+Λ</a:t>
            </a:r>
          </a:p>
        </p:txBody>
      </p:sp>
    </p:spTree>
    <p:extLst>
      <p:ext uri="{BB962C8B-B14F-4D97-AF65-F5344CB8AC3E}">
        <p14:creationId xmlns:p14="http://schemas.microsoft.com/office/powerpoint/2010/main" val="4234071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halo"/>
          <p:cNvPicPr>
            <a:picLocks noChangeAspect="1" noChangeArrowheads="1"/>
          </p:cNvPicPr>
          <p:nvPr/>
        </p:nvPicPr>
        <p:blipFill>
          <a:blip r:embed="rId2" cstate="print"/>
          <a:srcRect/>
          <a:stretch>
            <a:fillRect/>
          </a:stretch>
        </p:blipFill>
        <p:spPr bwMode="auto">
          <a:xfrm>
            <a:off x="179388" y="0"/>
            <a:ext cx="6121400" cy="7610475"/>
          </a:xfrm>
          <a:prstGeom prst="rect">
            <a:avLst/>
          </a:prstGeom>
          <a:noFill/>
        </p:spPr>
      </p:pic>
      <p:sp>
        <p:nvSpPr>
          <p:cNvPr id="361475" name="Text Box 3"/>
          <p:cNvSpPr txBox="1">
            <a:spLocks noChangeArrowheads="1"/>
          </p:cNvSpPr>
          <p:nvPr/>
        </p:nvSpPr>
        <p:spPr bwMode="auto">
          <a:xfrm>
            <a:off x="323850" y="188913"/>
            <a:ext cx="4518025" cy="457200"/>
          </a:xfrm>
          <a:prstGeom prst="rect">
            <a:avLst/>
          </a:prstGeom>
          <a:noFill/>
          <a:ln w="9525">
            <a:noFill/>
            <a:miter lim="800000"/>
            <a:headEnd/>
            <a:tailEnd/>
          </a:ln>
          <a:effectLst/>
        </p:spPr>
        <p:txBody>
          <a:bodyPr wrap="none">
            <a:spAutoFit/>
          </a:bodyPr>
          <a:lstStyle/>
          <a:p>
            <a:r>
              <a:rPr lang="ja-JP" altLang="en-US"/>
              <a:t>密度　　</a:t>
            </a:r>
            <a:r>
              <a:rPr lang="en-US" altLang="ja-JP"/>
              <a:t>ρ</a:t>
            </a:r>
            <a:r>
              <a:rPr lang="en-US" altLang="ja-JP" baseline="-25000"/>
              <a:t>n</a:t>
            </a:r>
            <a:r>
              <a:rPr lang="en-US" altLang="ja-JP"/>
              <a:t>(r) = </a:t>
            </a:r>
            <a:r>
              <a:rPr lang="en-US" altLang="ja-JP">
                <a:cs typeface="Arial" charset="0"/>
              </a:rPr>
              <a:t>∫|Ψ(</a:t>
            </a:r>
            <a:r>
              <a:rPr lang="en-US" altLang="ja-JP" baseline="30000">
                <a:cs typeface="Arial" charset="0"/>
              </a:rPr>
              <a:t>6</a:t>
            </a:r>
            <a:r>
              <a:rPr lang="en-US" altLang="ja-JP">
                <a:cs typeface="Arial" charset="0"/>
              </a:rPr>
              <a:t>He)|</a:t>
            </a:r>
            <a:r>
              <a:rPr lang="en-US" altLang="ja-JP" baseline="30000">
                <a:cs typeface="Arial" charset="0"/>
              </a:rPr>
              <a:t>2</a:t>
            </a:r>
            <a:r>
              <a:rPr lang="en-US" altLang="ja-JP">
                <a:cs typeface="Arial" charset="0"/>
              </a:rPr>
              <a:t>dRdr</a:t>
            </a:r>
          </a:p>
        </p:txBody>
      </p:sp>
      <p:sp>
        <p:nvSpPr>
          <p:cNvPr id="361476" name="Text Box 4"/>
          <p:cNvSpPr txBox="1">
            <a:spLocks noChangeArrowheads="1"/>
          </p:cNvSpPr>
          <p:nvPr/>
        </p:nvSpPr>
        <p:spPr bwMode="auto">
          <a:xfrm>
            <a:off x="3059832" y="0"/>
            <a:ext cx="292100" cy="366713"/>
          </a:xfrm>
          <a:prstGeom prst="rect">
            <a:avLst/>
          </a:prstGeom>
          <a:noFill/>
          <a:ln w="9525">
            <a:noFill/>
            <a:miter lim="800000"/>
            <a:headEnd/>
            <a:tailEnd/>
          </a:ln>
          <a:effectLst/>
        </p:spPr>
        <p:txBody>
          <a:bodyPr wrap="none">
            <a:spAutoFit/>
          </a:bodyPr>
          <a:lstStyle/>
          <a:p>
            <a:r>
              <a:rPr lang="en-US" altLang="ja-JP" sz="1800" dirty="0"/>
              <a:t>^</a:t>
            </a:r>
          </a:p>
        </p:txBody>
      </p:sp>
      <p:sp>
        <p:nvSpPr>
          <p:cNvPr id="361477" name="Oval 5"/>
          <p:cNvSpPr>
            <a:spLocks noChangeArrowheads="1"/>
          </p:cNvSpPr>
          <p:nvPr/>
        </p:nvSpPr>
        <p:spPr bwMode="auto">
          <a:xfrm>
            <a:off x="971550" y="908050"/>
            <a:ext cx="720725" cy="719138"/>
          </a:xfrm>
          <a:prstGeom prst="ellipse">
            <a:avLst/>
          </a:prstGeom>
          <a:solidFill>
            <a:srgbClr val="92D050"/>
          </a:solidFill>
          <a:ln w="9525">
            <a:solidFill>
              <a:schemeClr val="tx1"/>
            </a:solidFill>
            <a:round/>
            <a:headEnd/>
            <a:tailEnd/>
          </a:ln>
          <a:effectLst/>
        </p:spPr>
        <p:txBody>
          <a:bodyPr wrap="none" anchor="ctr"/>
          <a:lstStyle/>
          <a:p>
            <a:endParaRPr lang="ja-JP" altLang="en-US"/>
          </a:p>
        </p:txBody>
      </p:sp>
      <p:sp>
        <p:nvSpPr>
          <p:cNvPr id="361478" name="Oval 6"/>
          <p:cNvSpPr>
            <a:spLocks noChangeArrowheads="1"/>
          </p:cNvSpPr>
          <p:nvPr/>
        </p:nvSpPr>
        <p:spPr bwMode="auto">
          <a:xfrm>
            <a:off x="2339975" y="1052513"/>
            <a:ext cx="360363" cy="360362"/>
          </a:xfrm>
          <a:prstGeom prst="ellipse">
            <a:avLst/>
          </a:prstGeom>
          <a:solidFill>
            <a:srgbClr val="00B0F0"/>
          </a:solidFill>
          <a:ln w="9525">
            <a:solidFill>
              <a:schemeClr val="tx1"/>
            </a:solidFill>
            <a:round/>
            <a:headEnd/>
            <a:tailEnd/>
          </a:ln>
          <a:effectLst/>
        </p:spPr>
        <p:txBody>
          <a:bodyPr wrap="none" anchor="ctr"/>
          <a:lstStyle/>
          <a:p>
            <a:endParaRPr lang="ja-JP" altLang="en-US"/>
          </a:p>
        </p:txBody>
      </p:sp>
      <p:sp>
        <p:nvSpPr>
          <p:cNvPr id="361479" name="Line 7"/>
          <p:cNvSpPr>
            <a:spLocks noChangeShapeType="1"/>
          </p:cNvSpPr>
          <p:nvPr/>
        </p:nvSpPr>
        <p:spPr bwMode="auto">
          <a:xfrm>
            <a:off x="1476375" y="1268413"/>
            <a:ext cx="935038" cy="0"/>
          </a:xfrm>
          <a:prstGeom prst="line">
            <a:avLst/>
          </a:prstGeom>
          <a:noFill/>
          <a:ln w="15875">
            <a:solidFill>
              <a:schemeClr val="tx1"/>
            </a:solidFill>
            <a:round/>
            <a:headEnd/>
            <a:tailEnd/>
          </a:ln>
          <a:effectLst/>
        </p:spPr>
        <p:txBody>
          <a:bodyPr/>
          <a:lstStyle/>
          <a:p>
            <a:endParaRPr lang="ja-JP" altLang="en-US"/>
          </a:p>
        </p:txBody>
      </p:sp>
      <p:sp>
        <p:nvSpPr>
          <p:cNvPr id="361480" name="Text Box 8"/>
          <p:cNvSpPr txBox="1">
            <a:spLocks noChangeArrowheads="1"/>
          </p:cNvSpPr>
          <p:nvPr/>
        </p:nvSpPr>
        <p:spPr bwMode="auto">
          <a:xfrm>
            <a:off x="1816100" y="1287463"/>
            <a:ext cx="285750" cy="457200"/>
          </a:xfrm>
          <a:prstGeom prst="rect">
            <a:avLst/>
          </a:prstGeom>
          <a:noFill/>
          <a:ln w="9525">
            <a:noFill/>
            <a:miter lim="800000"/>
            <a:headEnd/>
            <a:tailEnd/>
          </a:ln>
          <a:effectLst/>
        </p:spPr>
        <p:txBody>
          <a:bodyPr wrap="none">
            <a:spAutoFit/>
          </a:bodyPr>
          <a:lstStyle/>
          <a:p>
            <a:r>
              <a:rPr lang="en-US" altLang="ja-JP"/>
              <a:t>r</a:t>
            </a:r>
          </a:p>
        </p:txBody>
      </p:sp>
      <p:sp>
        <p:nvSpPr>
          <p:cNvPr id="361481" name="Text Box 9"/>
          <p:cNvSpPr txBox="1">
            <a:spLocks noChangeArrowheads="1"/>
          </p:cNvSpPr>
          <p:nvPr/>
        </p:nvSpPr>
        <p:spPr bwMode="auto">
          <a:xfrm>
            <a:off x="2123728" y="332656"/>
            <a:ext cx="361950" cy="304949"/>
          </a:xfrm>
          <a:prstGeom prst="rect">
            <a:avLst/>
          </a:prstGeom>
          <a:noFill/>
          <a:ln w="9525">
            <a:noFill/>
            <a:miter lim="800000"/>
            <a:headEnd/>
            <a:tailEnd/>
          </a:ln>
          <a:effectLst/>
        </p:spPr>
        <p:txBody>
          <a:bodyPr wrap="square">
            <a:spAutoFit/>
          </a:bodyPr>
          <a:lstStyle/>
          <a:p>
            <a:r>
              <a:rPr lang="en-US" altLang="ja-JP" sz="1400" dirty="0"/>
              <a:t>Λ</a:t>
            </a:r>
          </a:p>
        </p:txBody>
      </p:sp>
      <p:sp>
        <p:nvSpPr>
          <p:cNvPr id="361482" name="Oval 10"/>
          <p:cNvSpPr>
            <a:spLocks noChangeArrowheads="1"/>
          </p:cNvSpPr>
          <p:nvPr/>
        </p:nvSpPr>
        <p:spPr bwMode="auto">
          <a:xfrm>
            <a:off x="6732588" y="260350"/>
            <a:ext cx="1619250" cy="1619250"/>
          </a:xfrm>
          <a:prstGeom prst="ellipse">
            <a:avLst/>
          </a:prstGeom>
          <a:solidFill>
            <a:srgbClr val="00B0F0"/>
          </a:solidFill>
          <a:ln w="9525">
            <a:solidFill>
              <a:schemeClr val="tx1"/>
            </a:solidFill>
            <a:round/>
            <a:headEnd/>
            <a:tailEnd/>
          </a:ln>
          <a:effectLst/>
        </p:spPr>
        <p:txBody>
          <a:bodyPr wrap="none" anchor="ctr"/>
          <a:lstStyle/>
          <a:p>
            <a:endParaRPr lang="ja-JP" altLang="en-US"/>
          </a:p>
        </p:txBody>
      </p:sp>
      <p:sp>
        <p:nvSpPr>
          <p:cNvPr id="361483" name="Oval 11"/>
          <p:cNvSpPr>
            <a:spLocks noChangeArrowheads="1"/>
          </p:cNvSpPr>
          <p:nvPr/>
        </p:nvSpPr>
        <p:spPr bwMode="auto">
          <a:xfrm>
            <a:off x="7019925" y="476250"/>
            <a:ext cx="1079500" cy="1079500"/>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361484" name="Oval 12"/>
          <p:cNvSpPr>
            <a:spLocks noChangeArrowheads="1"/>
          </p:cNvSpPr>
          <p:nvPr/>
        </p:nvSpPr>
        <p:spPr bwMode="auto">
          <a:xfrm>
            <a:off x="7308850" y="692150"/>
            <a:ext cx="539750" cy="539750"/>
          </a:xfrm>
          <a:prstGeom prst="ellipse">
            <a:avLst/>
          </a:prstGeom>
          <a:solidFill>
            <a:srgbClr val="92D050"/>
          </a:solidFill>
          <a:ln w="9525">
            <a:solidFill>
              <a:schemeClr val="tx1"/>
            </a:solidFill>
            <a:round/>
            <a:headEnd/>
            <a:tailEnd/>
          </a:ln>
          <a:effectLst/>
        </p:spPr>
        <p:txBody>
          <a:bodyPr wrap="none" anchor="ctr"/>
          <a:lstStyle/>
          <a:p>
            <a:pPr algn="ctr"/>
            <a:r>
              <a:rPr lang="en-US" altLang="ja-JP"/>
              <a:t>α</a:t>
            </a:r>
          </a:p>
        </p:txBody>
      </p:sp>
      <p:sp>
        <p:nvSpPr>
          <p:cNvPr id="361485" name="Line 13"/>
          <p:cNvSpPr>
            <a:spLocks noChangeShapeType="1"/>
          </p:cNvSpPr>
          <p:nvPr/>
        </p:nvSpPr>
        <p:spPr bwMode="auto">
          <a:xfrm flipH="1">
            <a:off x="7956550" y="476250"/>
            <a:ext cx="647700" cy="360363"/>
          </a:xfrm>
          <a:prstGeom prst="line">
            <a:avLst/>
          </a:prstGeom>
          <a:noFill/>
          <a:ln w="9525">
            <a:solidFill>
              <a:schemeClr val="tx1"/>
            </a:solidFill>
            <a:round/>
            <a:headEnd/>
            <a:tailEnd type="triangle" w="med" len="med"/>
          </a:ln>
          <a:effectLst/>
        </p:spPr>
        <p:txBody>
          <a:bodyPr/>
          <a:lstStyle/>
          <a:p>
            <a:endParaRPr lang="ja-JP" altLang="en-US"/>
          </a:p>
        </p:txBody>
      </p:sp>
      <p:sp>
        <p:nvSpPr>
          <p:cNvPr id="361486" name="Text Box 14"/>
          <p:cNvSpPr txBox="1">
            <a:spLocks noChangeArrowheads="1"/>
          </p:cNvSpPr>
          <p:nvPr/>
        </p:nvSpPr>
        <p:spPr bwMode="auto">
          <a:xfrm>
            <a:off x="8655050" y="188913"/>
            <a:ext cx="488950" cy="457200"/>
          </a:xfrm>
          <a:prstGeom prst="rect">
            <a:avLst/>
          </a:prstGeom>
          <a:noFill/>
          <a:ln w="9525">
            <a:noFill/>
            <a:miter lim="800000"/>
            <a:headEnd/>
            <a:tailEnd/>
          </a:ln>
          <a:effectLst/>
        </p:spPr>
        <p:txBody>
          <a:bodyPr wrap="none">
            <a:spAutoFit/>
          </a:bodyPr>
          <a:lstStyle/>
          <a:p>
            <a:r>
              <a:rPr lang="en-US" altLang="ja-JP"/>
              <a:t>Λ</a:t>
            </a:r>
          </a:p>
        </p:txBody>
      </p:sp>
      <p:sp>
        <p:nvSpPr>
          <p:cNvPr id="361487" name="Line 15"/>
          <p:cNvSpPr>
            <a:spLocks noChangeShapeType="1"/>
          </p:cNvSpPr>
          <p:nvPr/>
        </p:nvSpPr>
        <p:spPr bwMode="auto">
          <a:xfrm flipV="1">
            <a:off x="6588125" y="1628775"/>
            <a:ext cx="288925" cy="144463"/>
          </a:xfrm>
          <a:prstGeom prst="line">
            <a:avLst/>
          </a:prstGeom>
          <a:noFill/>
          <a:ln w="9525">
            <a:solidFill>
              <a:schemeClr val="tx1"/>
            </a:solidFill>
            <a:round/>
            <a:headEnd/>
            <a:tailEnd type="triangle" w="med" len="med"/>
          </a:ln>
          <a:effectLst/>
        </p:spPr>
        <p:txBody>
          <a:bodyPr/>
          <a:lstStyle/>
          <a:p>
            <a:endParaRPr lang="ja-JP" altLang="en-US"/>
          </a:p>
        </p:txBody>
      </p:sp>
      <p:sp>
        <p:nvSpPr>
          <p:cNvPr id="361488" name="Text Box 16"/>
          <p:cNvSpPr txBox="1">
            <a:spLocks noChangeArrowheads="1"/>
          </p:cNvSpPr>
          <p:nvPr/>
        </p:nvSpPr>
        <p:spPr bwMode="auto">
          <a:xfrm>
            <a:off x="6280150" y="1574800"/>
            <a:ext cx="354013" cy="457200"/>
          </a:xfrm>
          <a:prstGeom prst="rect">
            <a:avLst/>
          </a:prstGeom>
          <a:noFill/>
          <a:ln w="9525">
            <a:noFill/>
            <a:miter lim="800000"/>
            <a:headEnd/>
            <a:tailEnd/>
          </a:ln>
          <a:effectLst/>
        </p:spPr>
        <p:txBody>
          <a:bodyPr wrap="none">
            <a:spAutoFit/>
          </a:bodyPr>
          <a:lstStyle/>
          <a:p>
            <a:r>
              <a:rPr lang="en-US" altLang="ja-JP"/>
              <a:t>n</a:t>
            </a:r>
          </a:p>
        </p:txBody>
      </p:sp>
      <p:sp>
        <p:nvSpPr>
          <p:cNvPr id="361489" name="Text Box 17"/>
          <p:cNvSpPr txBox="1">
            <a:spLocks noChangeArrowheads="1"/>
          </p:cNvSpPr>
          <p:nvPr/>
        </p:nvSpPr>
        <p:spPr bwMode="auto">
          <a:xfrm>
            <a:off x="5579345" y="2755950"/>
            <a:ext cx="2784475" cy="822325"/>
          </a:xfrm>
          <a:prstGeom prst="rect">
            <a:avLst/>
          </a:prstGeom>
          <a:noFill/>
          <a:ln w="9525">
            <a:noFill/>
            <a:miter lim="800000"/>
            <a:headEnd/>
            <a:tailEnd/>
          </a:ln>
          <a:effectLst/>
        </p:spPr>
        <p:txBody>
          <a:bodyPr wrap="none">
            <a:spAutoFit/>
          </a:bodyPr>
          <a:lstStyle/>
          <a:p>
            <a:r>
              <a:rPr lang="en-US" altLang="ja-JP"/>
              <a:t>r.m.s   α-Λ 2.8 fm</a:t>
            </a:r>
          </a:p>
          <a:p>
            <a:r>
              <a:rPr lang="en-US" altLang="ja-JP"/>
              <a:t>            α-n 5.0 fm </a:t>
            </a:r>
          </a:p>
        </p:txBody>
      </p:sp>
      <p:sp>
        <p:nvSpPr>
          <p:cNvPr id="361490" name="Line 18"/>
          <p:cNvSpPr>
            <a:spLocks noChangeShapeType="1"/>
          </p:cNvSpPr>
          <p:nvPr/>
        </p:nvSpPr>
        <p:spPr bwMode="auto">
          <a:xfrm flipV="1">
            <a:off x="7451008" y="3908475"/>
            <a:ext cx="0" cy="360363"/>
          </a:xfrm>
          <a:prstGeom prst="line">
            <a:avLst/>
          </a:prstGeom>
          <a:noFill/>
          <a:ln w="9525">
            <a:solidFill>
              <a:schemeClr val="tx1"/>
            </a:solidFill>
            <a:round/>
            <a:headEnd/>
            <a:tailEnd type="triangle" w="med" len="med"/>
          </a:ln>
          <a:effectLst/>
        </p:spPr>
        <p:txBody>
          <a:bodyPr/>
          <a:lstStyle/>
          <a:p>
            <a:endParaRPr lang="ja-JP" altLang="en-US"/>
          </a:p>
        </p:txBody>
      </p:sp>
      <p:sp>
        <p:nvSpPr>
          <p:cNvPr id="361491" name="Text Box 19"/>
          <p:cNvSpPr txBox="1">
            <a:spLocks noChangeArrowheads="1"/>
          </p:cNvSpPr>
          <p:nvPr/>
        </p:nvSpPr>
        <p:spPr bwMode="auto">
          <a:xfrm>
            <a:off x="5990508" y="4287888"/>
            <a:ext cx="2536825" cy="822325"/>
          </a:xfrm>
          <a:prstGeom prst="rect">
            <a:avLst/>
          </a:prstGeom>
          <a:noFill/>
          <a:ln w="9525">
            <a:noFill/>
            <a:miter lim="800000"/>
            <a:headEnd/>
            <a:tailEnd/>
          </a:ln>
          <a:effectLst/>
        </p:spPr>
        <p:txBody>
          <a:bodyPr wrap="none">
            <a:spAutoFit/>
          </a:bodyPr>
          <a:lstStyle/>
          <a:p>
            <a:r>
              <a:rPr lang="en-US" altLang="ja-JP"/>
              <a:t>Halo nucleus </a:t>
            </a:r>
            <a:r>
              <a:rPr lang="en-US" altLang="ja-JP" baseline="30000"/>
              <a:t>6</a:t>
            </a:r>
            <a:r>
              <a:rPr lang="en-US" altLang="ja-JP"/>
              <a:t>He</a:t>
            </a:r>
          </a:p>
          <a:p>
            <a:r>
              <a:rPr lang="en-US" altLang="ja-JP"/>
              <a:t>α-n 4.5 fm</a:t>
            </a:r>
          </a:p>
        </p:txBody>
      </p:sp>
      <p:sp>
        <p:nvSpPr>
          <p:cNvPr id="361492" name="Text Box 20"/>
          <p:cNvSpPr txBox="1">
            <a:spLocks noChangeArrowheads="1"/>
          </p:cNvSpPr>
          <p:nvPr/>
        </p:nvSpPr>
        <p:spPr bwMode="auto">
          <a:xfrm>
            <a:off x="6206408" y="3422700"/>
            <a:ext cx="2332037" cy="457200"/>
          </a:xfrm>
          <a:prstGeom prst="rect">
            <a:avLst/>
          </a:prstGeom>
          <a:noFill/>
          <a:ln w="9525">
            <a:noFill/>
            <a:miter lim="800000"/>
            <a:headEnd/>
            <a:tailEnd/>
          </a:ln>
          <a:effectLst/>
        </p:spPr>
        <p:txBody>
          <a:bodyPr wrap="none">
            <a:spAutoFit/>
          </a:bodyPr>
          <a:lstStyle/>
          <a:p>
            <a:r>
              <a:rPr lang="en-US" altLang="ja-JP"/>
              <a:t>Larger than </a:t>
            </a:r>
            <a:r>
              <a:rPr lang="en-US" altLang="ja-JP" baseline="30000"/>
              <a:t>6</a:t>
            </a:r>
            <a:r>
              <a:rPr lang="en-US" altLang="ja-JP"/>
              <a:t>He</a:t>
            </a:r>
          </a:p>
        </p:txBody>
      </p:sp>
      <p:sp>
        <p:nvSpPr>
          <p:cNvPr id="2" name="テキスト ボックス 1"/>
          <p:cNvSpPr txBox="1"/>
          <p:nvPr/>
        </p:nvSpPr>
        <p:spPr>
          <a:xfrm>
            <a:off x="5898143" y="2032000"/>
            <a:ext cx="2821413" cy="461665"/>
          </a:xfrm>
          <a:prstGeom prst="rect">
            <a:avLst/>
          </a:prstGeom>
          <a:noFill/>
        </p:spPr>
        <p:txBody>
          <a:bodyPr wrap="none" rtlCol="0">
            <a:spAutoFit/>
          </a:bodyPr>
          <a:lstStyle/>
          <a:p>
            <a:r>
              <a:rPr kumimoji="1" lang="en-US" altLang="ja-JP" sz="2400" dirty="0" smtClean="0"/>
              <a:t>Three-layer structure</a:t>
            </a:r>
            <a:endParaRPr kumimoji="1" lang="ja-JP" altLang="en-US" sz="2400" dirty="0"/>
          </a:p>
        </p:txBody>
      </p:sp>
    </p:spTree>
    <p:extLst>
      <p:ext uri="{BB962C8B-B14F-4D97-AF65-F5344CB8AC3E}">
        <p14:creationId xmlns:p14="http://schemas.microsoft.com/office/powerpoint/2010/main" val="3374626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409825" y="981075"/>
            <a:ext cx="4321175" cy="2376488"/>
          </a:xfrm>
          <a:prstGeom prst="rect">
            <a:avLst/>
          </a:prstGeom>
          <a:solidFill>
            <a:srgbClr val="CCFFFF">
              <a:alpha val="36862"/>
            </a:srgbClr>
          </a:solidFill>
          <a:ln w="38100">
            <a:solidFill>
              <a:srgbClr val="0000FF"/>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2400" b="0" baseline="0"/>
          </a:p>
        </p:txBody>
      </p:sp>
      <p:sp>
        <p:nvSpPr>
          <p:cNvPr id="24580" name="テキスト ボックス 9"/>
          <p:cNvSpPr txBox="1">
            <a:spLocks noChangeArrowheads="1"/>
          </p:cNvSpPr>
          <p:nvPr/>
        </p:nvSpPr>
        <p:spPr bwMode="auto">
          <a:xfrm>
            <a:off x="3989379" y="1635125"/>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3600" baseline="30000" dirty="0">
                <a:latin typeface="Calibri" pitchFamily="34" charset="0"/>
              </a:rPr>
              <a:t>7</a:t>
            </a:r>
            <a:r>
              <a:rPr lang="en-US" altLang="ja-JP" sz="3600" b="0" baseline="0" dirty="0">
                <a:latin typeface="Calibri" pitchFamily="34" charset="0"/>
              </a:rPr>
              <a:t>He</a:t>
            </a:r>
            <a:endParaRPr lang="ja-JP" altLang="en-US" sz="3600" b="0" baseline="0" dirty="0">
              <a:latin typeface="Calibri" pitchFamily="34" charset="0"/>
            </a:endParaRPr>
          </a:p>
        </p:txBody>
      </p:sp>
      <p:sp>
        <p:nvSpPr>
          <p:cNvPr id="24581" name="Text Box 30"/>
          <p:cNvSpPr txBox="1">
            <a:spLocks noChangeArrowheads="1"/>
          </p:cNvSpPr>
          <p:nvPr/>
        </p:nvSpPr>
        <p:spPr bwMode="auto">
          <a:xfrm>
            <a:off x="5795963" y="5805488"/>
            <a:ext cx="360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a:latin typeface="Calibri" pitchFamily="34" charset="0"/>
              </a:rPr>
              <a:t>Λ</a:t>
            </a:r>
          </a:p>
        </p:txBody>
      </p:sp>
      <p:sp>
        <p:nvSpPr>
          <p:cNvPr id="6" name="円/楕円 5"/>
          <p:cNvSpPr>
            <a:spLocks noChangeArrowheads="1"/>
          </p:cNvSpPr>
          <p:nvPr/>
        </p:nvSpPr>
        <p:spPr bwMode="auto">
          <a:xfrm>
            <a:off x="3635375" y="3860800"/>
            <a:ext cx="2087563" cy="2016125"/>
          </a:xfrm>
          <a:prstGeom prst="ellipse">
            <a:avLst/>
          </a:prstGeom>
          <a:solidFill>
            <a:srgbClr val="FFFF99"/>
          </a:solidFill>
          <a:ln w="12700" algn="ctr">
            <a:solidFill>
              <a:srgbClr val="008000"/>
            </a:solidFill>
            <a:round/>
            <a:headEnd/>
            <a:tailEnd/>
          </a:ln>
        </p:spPr>
        <p:txBody>
          <a:bodyPr anchor="ctr"/>
          <a:lstStyle/>
          <a:p>
            <a:pPr algn="ctr" fontAlgn="auto">
              <a:spcBef>
                <a:spcPts val="0"/>
              </a:spcBef>
              <a:spcAft>
                <a:spcPts val="0"/>
              </a:spcAft>
              <a:defRPr/>
            </a:pPr>
            <a:endParaRPr lang="ja-JP" altLang="en-US" sz="2400" b="0" baseline="0">
              <a:solidFill>
                <a:schemeClr val="lt1"/>
              </a:solidFill>
              <a:latin typeface="+mn-lt"/>
              <a:ea typeface="+mn-ea"/>
            </a:endParaRPr>
          </a:p>
        </p:txBody>
      </p:sp>
      <p:sp>
        <p:nvSpPr>
          <p:cNvPr id="24583" name="Oval 38"/>
          <p:cNvSpPr>
            <a:spLocks noChangeArrowheads="1"/>
          </p:cNvSpPr>
          <p:nvPr/>
        </p:nvSpPr>
        <p:spPr bwMode="auto">
          <a:xfrm>
            <a:off x="4787900" y="5013325"/>
            <a:ext cx="539750" cy="53975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400" baseline="0">
                <a:solidFill>
                  <a:schemeClr val="bg1"/>
                </a:solidFill>
                <a:latin typeface="Calibri" pitchFamily="34" charset="0"/>
              </a:rPr>
              <a:t>Λ</a:t>
            </a:r>
          </a:p>
        </p:txBody>
      </p:sp>
      <p:sp>
        <p:nvSpPr>
          <p:cNvPr id="24584" name="円/楕円 15"/>
          <p:cNvSpPr>
            <a:spLocks noChangeArrowheads="1"/>
          </p:cNvSpPr>
          <p:nvPr/>
        </p:nvSpPr>
        <p:spPr bwMode="auto">
          <a:xfrm>
            <a:off x="3995738" y="4076700"/>
            <a:ext cx="576262" cy="576263"/>
          </a:xfrm>
          <a:prstGeom prst="ellipse">
            <a:avLst/>
          </a:prstGeom>
          <a:solidFill>
            <a:srgbClr val="00B0F0">
              <a:alpha val="58038"/>
            </a:srgbClr>
          </a:solidFill>
          <a:ln w="25400" algn="ctr">
            <a:solidFill>
              <a:srgbClr val="00B0F0"/>
            </a:solidFill>
            <a:round/>
            <a:headEnd/>
            <a:tailEnd/>
          </a:ln>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3600" baseline="0">
                <a:latin typeface="Calibri" pitchFamily="34" charset="0"/>
              </a:rPr>
              <a:t>n</a:t>
            </a:r>
            <a:endParaRPr lang="ja-JP" altLang="en-US" sz="3600" baseline="0">
              <a:latin typeface="Calibri" pitchFamily="34" charset="0"/>
            </a:endParaRPr>
          </a:p>
        </p:txBody>
      </p:sp>
      <p:sp>
        <p:nvSpPr>
          <p:cNvPr id="24585" name="円/楕円 16"/>
          <p:cNvSpPr>
            <a:spLocks noChangeArrowheads="1"/>
          </p:cNvSpPr>
          <p:nvPr/>
        </p:nvSpPr>
        <p:spPr bwMode="auto">
          <a:xfrm>
            <a:off x="4716463" y="4076700"/>
            <a:ext cx="576262" cy="576263"/>
          </a:xfrm>
          <a:prstGeom prst="ellipse">
            <a:avLst/>
          </a:prstGeom>
          <a:solidFill>
            <a:srgbClr val="00B0F0">
              <a:alpha val="54901"/>
            </a:srgbClr>
          </a:solidFill>
          <a:ln w="25400" algn="ctr">
            <a:solidFill>
              <a:srgbClr val="00B0F0"/>
            </a:solidFill>
            <a:round/>
            <a:headEnd/>
            <a:tailEnd/>
          </a:ln>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3600" baseline="0">
                <a:latin typeface="Calibri" pitchFamily="34" charset="0"/>
              </a:rPr>
              <a:t>n</a:t>
            </a:r>
            <a:endParaRPr lang="ja-JP" altLang="en-US" sz="3600" baseline="0">
              <a:latin typeface="Calibri" pitchFamily="34" charset="0"/>
            </a:endParaRPr>
          </a:p>
        </p:txBody>
      </p:sp>
      <p:sp>
        <p:nvSpPr>
          <p:cNvPr id="24586" name="テキスト ボックス 9"/>
          <p:cNvSpPr txBox="1">
            <a:spLocks noChangeArrowheads="1"/>
          </p:cNvSpPr>
          <p:nvPr/>
        </p:nvSpPr>
        <p:spPr bwMode="auto">
          <a:xfrm>
            <a:off x="5867400" y="5445125"/>
            <a:ext cx="1152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baseline="30000" dirty="0">
                <a:latin typeface="Calibri" pitchFamily="34" charset="0"/>
              </a:rPr>
              <a:t>7</a:t>
            </a:r>
            <a:r>
              <a:rPr lang="en-US" altLang="ja-JP" b="0" baseline="0" dirty="0">
                <a:latin typeface="Calibri" pitchFamily="34" charset="0"/>
              </a:rPr>
              <a:t>He</a:t>
            </a:r>
            <a:endParaRPr lang="ja-JP" altLang="en-US" b="0" baseline="0" dirty="0">
              <a:latin typeface="Calibri" pitchFamily="34" charset="0"/>
            </a:endParaRPr>
          </a:p>
        </p:txBody>
      </p:sp>
      <p:sp>
        <p:nvSpPr>
          <p:cNvPr id="24587" name="Text Box 30"/>
          <p:cNvSpPr txBox="1">
            <a:spLocks noChangeArrowheads="1"/>
          </p:cNvSpPr>
          <p:nvPr/>
        </p:nvSpPr>
        <p:spPr bwMode="auto">
          <a:xfrm>
            <a:off x="3989379" y="2108200"/>
            <a:ext cx="360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dirty="0">
                <a:latin typeface="Calibri" pitchFamily="34" charset="0"/>
              </a:rPr>
              <a:t>Λ</a:t>
            </a:r>
          </a:p>
        </p:txBody>
      </p:sp>
      <p:sp>
        <p:nvSpPr>
          <p:cNvPr id="24588" name="Oval 37"/>
          <p:cNvSpPr>
            <a:spLocks noChangeArrowheads="1"/>
          </p:cNvSpPr>
          <p:nvPr/>
        </p:nvSpPr>
        <p:spPr bwMode="auto">
          <a:xfrm>
            <a:off x="3963988" y="4868863"/>
            <a:ext cx="719137" cy="719137"/>
          </a:xfrm>
          <a:prstGeom prst="ellipse">
            <a:avLst/>
          </a:prstGeom>
          <a:solidFill>
            <a:srgbClr val="99CC00"/>
          </a:solidFill>
          <a:ln w="22225">
            <a:solidFill>
              <a:srgbClr val="00B05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baseline="0">
                <a:solidFill>
                  <a:srgbClr val="000099"/>
                </a:solidFill>
                <a:latin typeface="Calibri" pitchFamily="34" charset="0"/>
              </a:rPr>
              <a:t>α</a:t>
            </a:r>
          </a:p>
        </p:txBody>
      </p:sp>
    </p:spTree>
    <p:extLst>
      <p:ext uri="{BB962C8B-B14F-4D97-AF65-F5344CB8AC3E}">
        <p14:creationId xmlns:p14="http://schemas.microsoft.com/office/powerpoint/2010/main" val="3484775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a:spLocks noChangeArrowheads="1"/>
          </p:cNvSpPr>
          <p:nvPr/>
        </p:nvSpPr>
        <p:spPr bwMode="auto">
          <a:xfrm>
            <a:off x="2484438" y="3644900"/>
            <a:ext cx="2087562" cy="2016125"/>
          </a:xfrm>
          <a:prstGeom prst="ellipse">
            <a:avLst/>
          </a:prstGeom>
          <a:solidFill>
            <a:srgbClr val="FFFF99"/>
          </a:solidFill>
          <a:ln w="12700" algn="ctr">
            <a:solidFill>
              <a:srgbClr val="008000"/>
            </a:solidFill>
            <a:round/>
            <a:headEnd/>
            <a:tailEnd/>
          </a:ln>
        </p:spPr>
        <p:txBody>
          <a:bodyPr anchor="ctr"/>
          <a:lstStyle/>
          <a:p>
            <a:pPr algn="ctr" fontAlgn="auto">
              <a:spcBef>
                <a:spcPts val="0"/>
              </a:spcBef>
              <a:spcAft>
                <a:spcPts val="0"/>
              </a:spcAft>
              <a:defRPr/>
            </a:pPr>
            <a:endParaRPr lang="ja-JP" altLang="en-US" sz="2400" b="0" baseline="0">
              <a:solidFill>
                <a:schemeClr val="lt1"/>
              </a:solidFill>
              <a:latin typeface="+mn-lt"/>
              <a:ea typeface="+mn-ea"/>
            </a:endParaRPr>
          </a:p>
        </p:txBody>
      </p:sp>
      <p:sp>
        <p:nvSpPr>
          <p:cNvPr id="25603" name="Oval 38"/>
          <p:cNvSpPr>
            <a:spLocks noChangeArrowheads="1"/>
          </p:cNvSpPr>
          <p:nvPr/>
        </p:nvSpPr>
        <p:spPr bwMode="auto">
          <a:xfrm>
            <a:off x="3636963" y="4797425"/>
            <a:ext cx="539750" cy="53975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400" baseline="0">
                <a:solidFill>
                  <a:schemeClr val="bg1"/>
                </a:solidFill>
                <a:latin typeface="Calibri" pitchFamily="34" charset="0"/>
              </a:rPr>
              <a:t>Λ</a:t>
            </a:r>
          </a:p>
        </p:txBody>
      </p:sp>
      <p:sp>
        <p:nvSpPr>
          <p:cNvPr id="25604" name="テキスト ボックス 9"/>
          <p:cNvSpPr txBox="1">
            <a:spLocks noChangeArrowheads="1"/>
          </p:cNvSpPr>
          <p:nvPr/>
        </p:nvSpPr>
        <p:spPr bwMode="auto">
          <a:xfrm>
            <a:off x="1620838" y="4365625"/>
            <a:ext cx="784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baseline="30000" dirty="0">
                <a:latin typeface="Calibri" pitchFamily="34" charset="0"/>
              </a:rPr>
              <a:t>7</a:t>
            </a:r>
            <a:r>
              <a:rPr lang="en-US" altLang="ja-JP" b="0" baseline="0" dirty="0">
                <a:latin typeface="Calibri" pitchFamily="34" charset="0"/>
              </a:rPr>
              <a:t>He</a:t>
            </a:r>
            <a:endParaRPr lang="ja-JP" altLang="en-US" b="0" baseline="0" dirty="0">
              <a:latin typeface="Calibri" pitchFamily="34" charset="0"/>
            </a:endParaRPr>
          </a:p>
        </p:txBody>
      </p:sp>
      <p:sp>
        <p:nvSpPr>
          <p:cNvPr id="25605" name="Text Box 30"/>
          <p:cNvSpPr txBox="1">
            <a:spLocks noChangeArrowheads="1"/>
          </p:cNvSpPr>
          <p:nvPr/>
        </p:nvSpPr>
        <p:spPr bwMode="auto">
          <a:xfrm>
            <a:off x="1584325" y="46529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a:latin typeface="Calibri" pitchFamily="34" charset="0"/>
              </a:rPr>
              <a:t>Λ</a:t>
            </a:r>
          </a:p>
        </p:txBody>
      </p:sp>
      <p:sp>
        <p:nvSpPr>
          <p:cNvPr id="25606" name="円/楕円 15"/>
          <p:cNvSpPr>
            <a:spLocks noChangeArrowheads="1"/>
          </p:cNvSpPr>
          <p:nvPr/>
        </p:nvSpPr>
        <p:spPr bwMode="auto">
          <a:xfrm>
            <a:off x="2844800" y="3860800"/>
            <a:ext cx="576263" cy="576263"/>
          </a:xfrm>
          <a:prstGeom prst="ellipse">
            <a:avLst/>
          </a:prstGeom>
          <a:solidFill>
            <a:srgbClr val="00B0F0">
              <a:alpha val="58038"/>
            </a:srgbClr>
          </a:solidFill>
          <a:ln w="25400" algn="ctr">
            <a:solidFill>
              <a:srgbClr val="00B0F0"/>
            </a:solidFill>
            <a:round/>
            <a:headEnd/>
            <a:tailEnd/>
          </a:ln>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3600" baseline="0">
                <a:latin typeface="Calibri" pitchFamily="34" charset="0"/>
              </a:rPr>
              <a:t>n</a:t>
            </a:r>
            <a:endParaRPr lang="ja-JP" altLang="en-US" sz="3600" baseline="0">
              <a:latin typeface="Calibri" pitchFamily="34" charset="0"/>
            </a:endParaRPr>
          </a:p>
        </p:txBody>
      </p:sp>
      <p:sp>
        <p:nvSpPr>
          <p:cNvPr id="25607" name="Text Box 16"/>
          <p:cNvSpPr txBox="1">
            <a:spLocks noChangeArrowheads="1"/>
          </p:cNvSpPr>
          <p:nvPr/>
        </p:nvSpPr>
        <p:spPr bwMode="auto">
          <a:xfrm>
            <a:off x="1368425" y="5805488"/>
            <a:ext cx="4478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solidFill>
                  <a:srgbClr val="000099"/>
                </a:solidFill>
                <a:latin typeface="Calibri" pitchFamily="34" charset="0"/>
              </a:rPr>
              <a:t>Observed at JLAB, </a:t>
            </a:r>
          </a:p>
          <a:p>
            <a:pPr eaLnBrk="1" hangingPunct="1">
              <a:spcBef>
                <a:spcPct val="0"/>
              </a:spcBef>
              <a:buFontTx/>
              <a:buNone/>
            </a:pPr>
            <a:r>
              <a:rPr lang="en-US" altLang="ja-JP" sz="2400" b="0" baseline="0">
                <a:solidFill>
                  <a:srgbClr val="000099"/>
                </a:solidFill>
                <a:latin typeface="Calibri" pitchFamily="34" charset="0"/>
              </a:rPr>
              <a:t>Phys. Rev. Lett. </a:t>
            </a:r>
            <a:r>
              <a:rPr lang="en-US" altLang="ja-JP" sz="2400" baseline="0">
                <a:solidFill>
                  <a:srgbClr val="000099"/>
                </a:solidFill>
                <a:latin typeface="Calibri" pitchFamily="34" charset="0"/>
              </a:rPr>
              <a:t>110</a:t>
            </a:r>
            <a:r>
              <a:rPr lang="en-US" altLang="ja-JP" sz="2400" b="0" baseline="0">
                <a:solidFill>
                  <a:srgbClr val="000099"/>
                </a:solidFill>
                <a:latin typeface="Calibri" pitchFamily="34" charset="0"/>
              </a:rPr>
              <a:t>, 12502 (2013).</a:t>
            </a:r>
            <a:endParaRPr lang="ja-JP" altLang="en-US" sz="2400" b="0" baseline="0">
              <a:solidFill>
                <a:srgbClr val="000099"/>
              </a:solidFill>
              <a:latin typeface="Calibri" pitchFamily="34" charset="0"/>
            </a:endParaRPr>
          </a:p>
        </p:txBody>
      </p:sp>
      <p:sp>
        <p:nvSpPr>
          <p:cNvPr id="25608" name="円/楕円 16"/>
          <p:cNvSpPr>
            <a:spLocks noChangeArrowheads="1"/>
          </p:cNvSpPr>
          <p:nvPr/>
        </p:nvSpPr>
        <p:spPr bwMode="auto">
          <a:xfrm>
            <a:off x="3565525" y="3860800"/>
            <a:ext cx="576263" cy="576263"/>
          </a:xfrm>
          <a:prstGeom prst="ellipse">
            <a:avLst/>
          </a:prstGeom>
          <a:solidFill>
            <a:srgbClr val="00B0F0">
              <a:alpha val="54901"/>
            </a:srgbClr>
          </a:solidFill>
          <a:ln w="25400" algn="ctr">
            <a:solidFill>
              <a:srgbClr val="00B0F0"/>
            </a:solidFill>
            <a:round/>
            <a:headEnd/>
            <a:tailEnd/>
          </a:ln>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3600" baseline="0">
                <a:latin typeface="Calibri" pitchFamily="34" charset="0"/>
              </a:rPr>
              <a:t>n</a:t>
            </a:r>
            <a:endParaRPr lang="ja-JP" altLang="en-US" sz="3600" baseline="0">
              <a:latin typeface="Calibri" pitchFamily="34" charset="0"/>
            </a:endParaRPr>
          </a:p>
        </p:txBody>
      </p:sp>
      <p:sp>
        <p:nvSpPr>
          <p:cNvPr id="2" name="円/楕円 5"/>
          <p:cNvSpPr>
            <a:spLocks noChangeArrowheads="1"/>
          </p:cNvSpPr>
          <p:nvPr/>
        </p:nvSpPr>
        <p:spPr bwMode="auto">
          <a:xfrm>
            <a:off x="2411413" y="836613"/>
            <a:ext cx="1800225" cy="1728787"/>
          </a:xfrm>
          <a:prstGeom prst="ellipse">
            <a:avLst/>
          </a:prstGeom>
          <a:solidFill>
            <a:srgbClr val="FFFF99"/>
          </a:solidFill>
          <a:ln w="12700" algn="ctr">
            <a:solidFill>
              <a:srgbClr val="008000"/>
            </a:solidFill>
            <a:round/>
            <a:headEnd/>
            <a:tailEnd/>
          </a:ln>
        </p:spPr>
        <p:txBody>
          <a:bodyPr anchor="ctr"/>
          <a:lstStyle/>
          <a:p>
            <a:pPr algn="ctr" fontAlgn="auto">
              <a:spcBef>
                <a:spcPts val="0"/>
              </a:spcBef>
              <a:spcAft>
                <a:spcPts val="0"/>
              </a:spcAft>
              <a:defRPr/>
            </a:pPr>
            <a:endParaRPr lang="ja-JP" altLang="en-US" sz="2400" b="0" baseline="0">
              <a:solidFill>
                <a:schemeClr val="lt1"/>
              </a:solidFill>
              <a:latin typeface="+mn-lt"/>
              <a:ea typeface="+mn-ea"/>
            </a:endParaRPr>
          </a:p>
        </p:txBody>
      </p:sp>
      <p:sp>
        <p:nvSpPr>
          <p:cNvPr id="25610" name="テキスト ボックス 9"/>
          <p:cNvSpPr txBox="1">
            <a:spLocks noChangeArrowheads="1"/>
          </p:cNvSpPr>
          <p:nvPr/>
        </p:nvSpPr>
        <p:spPr bwMode="auto">
          <a:xfrm>
            <a:off x="1476375" y="1557338"/>
            <a:ext cx="784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baseline="30000" dirty="0">
                <a:latin typeface="Calibri" pitchFamily="34" charset="0"/>
              </a:rPr>
              <a:t>6</a:t>
            </a:r>
            <a:r>
              <a:rPr lang="en-US" altLang="ja-JP" b="0" baseline="0" dirty="0">
                <a:latin typeface="Calibri" pitchFamily="34" charset="0"/>
              </a:rPr>
              <a:t>He</a:t>
            </a:r>
            <a:endParaRPr lang="ja-JP" altLang="en-US" b="0" baseline="0" dirty="0">
              <a:latin typeface="Calibri" pitchFamily="34" charset="0"/>
            </a:endParaRPr>
          </a:p>
        </p:txBody>
      </p:sp>
      <p:sp>
        <p:nvSpPr>
          <p:cNvPr id="25611" name="円/楕円 15"/>
          <p:cNvSpPr>
            <a:spLocks noChangeArrowheads="1"/>
          </p:cNvSpPr>
          <p:nvPr/>
        </p:nvSpPr>
        <p:spPr bwMode="auto">
          <a:xfrm>
            <a:off x="2700338" y="1052513"/>
            <a:ext cx="576262" cy="576262"/>
          </a:xfrm>
          <a:prstGeom prst="ellipse">
            <a:avLst/>
          </a:prstGeom>
          <a:solidFill>
            <a:srgbClr val="00B0F0">
              <a:alpha val="58038"/>
            </a:srgbClr>
          </a:solidFill>
          <a:ln w="25400" algn="ctr">
            <a:solidFill>
              <a:srgbClr val="00B0F0"/>
            </a:solidFill>
            <a:round/>
            <a:headEnd/>
            <a:tailEnd/>
          </a:ln>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3600" baseline="0">
                <a:latin typeface="Calibri" pitchFamily="34" charset="0"/>
              </a:rPr>
              <a:t>n</a:t>
            </a:r>
            <a:endParaRPr lang="ja-JP" altLang="en-US" sz="3600" baseline="0">
              <a:latin typeface="Calibri" pitchFamily="34" charset="0"/>
            </a:endParaRPr>
          </a:p>
        </p:txBody>
      </p:sp>
      <p:sp>
        <p:nvSpPr>
          <p:cNvPr id="25612" name="円/楕円 16"/>
          <p:cNvSpPr>
            <a:spLocks noChangeArrowheads="1"/>
          </p:cNvSpPr>
          <p:nvPr/>
        </p:nvSpPr>
        <p:spPr bwMode="auto">
          <a:xfrm>
            <a:off x="3421063" y="1052513"/>
            <a:ext cx="576262" cy="576262"/>
          </a:xfrm>
          <a:prstGeom prst="ellipse">
            <a:avLst/>
          </a:prstGeom>
          <a:solidFill>
            <a:srgbClr val="00B0F0">
              <a:alpha val="54901"/>
            </a:srgbClr>
          </a:solidFill>
          <a:ln w="25400" algn="ctr">
            <a:solidFill>
              <a:srgbClr val="00B0F0"/>
            </a:solidFill>
            <a:round/>
            <a:headEnd/>
            <a:tailEnd/>
          </a:ln>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3600" baseline="0">
                <a:latin typeface="Calibri" pitchFamily="34" charset="0"/>
              </a:rPr>
              <a:t>n</a:t>
            </a:r>
            <a:endParaRPr lang="ja-JP" altLang="en-US" sz="3600" baseline="0">
              <a:latin typeface="Calibri" pitchFamily="34" charset="0"/>
            </a:endParaRPr>
          </a:p>
        </p:txBody>
      </p:sp>
      <p:sp>
        <p:nvSpPr>
          <p:cNvPr id="25613" name="Text Box 7"/>
          <p:cNvSpPr txBox="1">
            <a:spLocks noChangeArrowheads="1"/>
          </p:cNvSpPr>
          <p:nvPr/>
        </p:nvSpPr>
        <p:spPr bwMode="auto">
          <a:xfrm>
            <a:off x="4500563" y="1196975"/>
            <a:ext cx="3651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baseline="30000" dirty="0">
                <a:solidFill>
                  <a:srgbClr val="000099"/>
                </a:solidFill>
                <a:latin typeface="Calibri" pitchFamily="34" charset="0"/>
              </a:rPr>
              <a:t>6</a:t>
            </a:r>
            <a:r>
              <a:rPr lang="en-US" altLang="ja-JP" sz="2800" b="0" baseline="0" dirty="0">
                <a:solidFill>
                  <a:srgbClr val="000099"/>
                </a:solidFill>
                <a:latin typeface="Calibri" pitchFamily="34" charset="0"/>
              </a:rPr>
              <a:t>He </a:t>
            </a:r>
            <a:r>
              <a:rPr lang="en-US" altLang="ja-JP" sz="2800" b="0" baseline="0" dirty="0">
                <a:latin typeface="Calibri" pitchFamily="34" charset="0"/>
              </a:rPr>
              <a:t>: One of the lightest</a:t>
            </a:r>
          </a:p>
          <a:p>
            <a:pPr eaLnBrk="1" hangingPunct="1">
              <a:spcBef>
                <a:spcPct val="0"/>
              </a:spcBef>
              <a:buFontTx/>
              <a:buNone/>
            </a:pPr>
            <a:r>
              <a:rPr lang="en-US" altLang="ja-JP" sz="2800" b="0" baseline="0" dirty="0">
                <a:latin typeface="Calibri" pitchFamily="34" charset="0"/>
              </a:rPr>
              <a:t>          n-rich nuclei</a:t>
            </a:r>
          </a:p>
        </p:txBody>
      </p:sp>
      <p:sp>
        <p:nvSpPr>
          <p:cNvPr id="25614" name="Text Box 13"/>
          <p:cNvSpPr txBox="1">
            <a:spLocks noChangeArrowheads="1"/>
          </p:cNvSpPr>
          <p:nvPr/>
        </p:nvSpPr>
        <p:spPr bwMode="auto">
          <a:xfrm>
            <a:off x="5003800" y="4005263"/>
            <a:ext cx="35702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baseline="30000" dirty="0">
                <a:solidFill>
                  <a:srgbClr val="000099"/>
                </a:solidFill>
                <a:latin typeface="Calibri" pitchFamily="34" charset="0"/>
              </a:rPr>
              <a:t>7</a:t>
            </a:r>
            <a:r>
              <a:rPr lang="en-US" altLang="ja-JP" sz="2800" b="0" baseline="0" dirty="0">
                <a:solidFill>
                  <a:srgbClr val="000099"/>
                </a:solidFill>
                <a:latin typeface="Calibri" pitchFamily="34" charset="0"/>
              </a:rPr>
              <a:t>He</a:t>
            </a:r>
            <a:r>
              <a:rPr lang="en-US" altLang="ja-JP" sz="2800" b="0" baseline="0" dirty="0">
                <a:latin typeface="Calibri" pitchFamily="34" charset="0"/>
              </a:rPr>
              <a:t>: One of the lightest</a:t>
            </a:r>
          </a:p>
          <a:p>
            <a:pPr eaLnBrk="1" hangingPunct="1">
              <a:spcBef>
                <a:spcPct val="0"/>
              </a:spcBef>
              <a:buFontTx/>
              <a:buNone/>
            </a:pPr>
            <a:r>
              <a:rPr lang="en-US" altLang="ja-JP" sz="2800" b="0" baseline="0" dirty="0">
                <a:latin typeface="Calibri" pitchFamily="34" charset="0"/>
              </a:rPr>
              <a:t>         n-rich </a:t>
            </a:r>
            <a:r>
              <a:rPr lang="en-US" altLang="ja-JP" sz="2800" b="0" baseline="0" dirty="0" err="1">
                <a:latin typeface="Calibri" pitchFamily="34" charset="0"/>
              </a:rPr>
              <a:t>hypernuclei</a:t>
            </a:r>
            <a:endParaRPr lang="en-US" altLang="ja-JP" sz="2800" b="0" baseline="0" dirty="0">
              <a:latin typeface="Calibri" pitchFamily="34" charset="0"/>
            </a:endParaRPr>
          </a:p>
          <a:p>
            <a:pPr eaLnBrk="1" hangingPunct="1">
              <a:spcBef>
                <a:spcPct val="0"/>
              </a:spcBef>
              <a:buFontTx/>
              <a:buNone/>
            </a:pPr>
            <a:endParaRPr lang="en-US" altLang="ja-JP" sz="2800" b="0" baseline="0" dirty="0">
              <a:latin typeface="Calibri" pitchFamily="34" charset="0"/>
            </a:endParaRPr>
          </a:p>
        </p:txBody>
      </p:sp>
      <p:sp>
        <p:nvSpPr>
          <p:cNvPr id="25615" name="Text Box 30"/>
          <p:cNvSpPr txBox="1">
            <a:spLocks noChangeArrowheads="1"/>
          </p:cNvSpPr>
          <p:nvPr/>
        </p:nvSpPr>
        <p:spPr bwMode="auto">
          <a:xfrm>
            <a:off x="5003800" y="42926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a:solidFill>
                  <a:srgbClr val="CC0000"/>
                </a:solidFill>
                <a:latin typeface="Calibri" pitchFamily="34" charset="0"/>
              </a:rPr>
              <a:t>Λ</a:t>
            </a:r>
          </a:p>
        </p:txBody>
      </p:sp>
      <p:sp>
        <p:nvSpPr>
          <p:cNvPr id="25616" name="Oval 37"/>
          <p:cNvSpPr>
            <a:spLocks noChangeArrowheads="1"/>
          </p:cNvSpPr>
          <p:nvPr/>
        </p:nvSpPr>
        <p:spPr bwMode="auto">
          <a:xfrm>
            <a:off x="2987675" y="1700213"/>
            <a:ext cx="719138" cy="719137"/>
          </a:xfrm>
          <a:prstGeom prst="ellipse">
            <a:avLst/>
          </a:prstGeom>
          <a:solidFill>
            <a:srgbClr val="99CC00"/>
          </a:solidFill>
          <a:ln w="22225">
            <a:solidFill>
              <a:srgbClr val="00B05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baseline="0">
                <a:solidFill>
                  <a:srgbClr val="000099"/>
                </a:solidFill>
                <a:latin typeface="Calibri" pitchFamily="34" charset="0"/>
              </a:rPr>
              <a:t>α</a:t>
            </a:r>
          </a:p>
        </p:txBody>
      </p:sp>
      <p:sp>
        <p:nvSpPr>
          <p:cNvPr id="25617" name="Oval 37"/>
          <p:cNvSpPr>
            <a:spLocks noChangeArrowheads="1"/>
          </p:cNvSpPr>
          <p:nvPr/>
        </p:nvSpPr>
        <p:spPr bwMode="auto">
          <a:xfrm>
            <a:off x="2771775" y="4724400"/>
            <a:ext cx="719138" cy="719138"/>
          </a:xfrm>
          <a:prstGeom prst="ellipse">
            <a:avLst/>
          </a:prstGeom>
          <a:solidFill>
            <a:srgbClr val="99CC00"/>
          </a:solidFill>
          <a:ln w="22225">
            <a:solidFill>
              <a:srgbClr val="00B05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baseline="0">
                <a:solidFill>
                  <a:srgbClr val="000099"/>
                </a:solidFill>
                <a:latin typeface="Calibri" pitchFamily="34" charset="0"/>
              </a:rPr>
              <a:t>α</a:t>
            </a:r>
          </a:p>
        </p:txBody>
      </p:sp>
      <p:sp>
        <p:nvSpPr>
          <p:cNvPr id="25618" name="Oval 12"/>
          <p:cNvSpPr>
            <a:spLocks noChangeArrowheads="1"/>
          </p:cNvSpPr>
          <p:nvPr/>
        </p:nvSpPr>
        <p:spPr bwMode="auto">
          <a:xfrm>
            <a:off x="3851275" y="2708275"/>
            <a:ext cx="287338" cy="287338"/>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000" baseline="0">
                <a:solidFill>
                  <a:schemeClr val="bg1"/>
                </a:solidFill>
                <a:latin typeface="Calibri" pitchFamily="34" charset="0"/>
              </a:rPr>
              <a:t>Λ</a:t>
            </a:r>
          </a:p>
        </p:txBody>
      </p:sp>
      <p:sp>
        <p:nvSpPr>
          <p:cNvPr id="25619" name="Line 21"/>
          <p:cNvSpPr>
            <a:spLocks noChangeShapeType="1"/>
          </p:cNvSpPr>
          <p:nvPr/>
        </p:nvSpPr>
        <p:spPr bwMode="auto">
          <a:xfrm flipH="1">
            <a:off x="3492500" y="2924175"/>
            <a:ext cx="363538" cy="217488"/>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0" name="Line 22"/>
          <p:cNvSpPr>
            <a:spLocks noChangeShapeType="1"/>
          </p:cNvSpPr>
          <p:nvPr/>
        </p:nvSpPr>
        <p:spPr bwMode="auto">
          <a:xfrm>
            <a:off x="3348038" y="2708275"/>
            <a:ext cx="0" cy="8651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66315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3568" y="404664"/>
            <a:ext cx="1343638" cy="523220"/>
          </a:xfrm>
          <a:prstGeom prst="rect">
            <a:avLst/>
          </a:prstGeom>
          <a:noFill/>
        </p:spPr>
        <p:txBody>
          <a:bodyPr wrap="none" rtlCol="0">
            <a:spAutoFit/>
          </a:bodyPr>
          <a:lstStyle/>
          <a:p>
            <a:r>
              <a:rPr kumimoji="1" lang="en-US" altLang="ja-JP" sz="2800" dirty="0" smtClean="0">
                <a:solidFill>
                  <a:srgbClr val="00B0F0"/>
                </a:solidFill>
              </a:rPr>
              <a:t>Outline </a:t>
            </a:r>
            <a:endParaRPr kumimoji="1" lang="ja-JP" altLang="en-US" sz="2800" dirty="0">
              <a:solidFill>
                <a:srgbClr val="00B0F0"/>
              </a:solidFill>
            </a:endParaRPr>
          </a:p>
        </p:txBody>
      </p:sp>
      <p:sp>
        <p:nvSpPr>
          <p:cNvPr id="5" name="テキスト ボックス 4"/>
          <p:cNvSpPr txBox="1"/>
          <p:nvPr/>
        </p:nvSpPr>
        <p:spPr>
          <a:xfrm>
            <a:off x="467544" y="1340768"/>
            <a:ext cx="2482283" cy="523220"/>
          </a:xfrm>
          <a:prstGeom prst="rect">
            <a:avLst/>
          </a:prstGeom>
          <a:noFill/>
        </p:spPr>
        <p:txBody>
          <a:bodyPr wrap="none" rtlCol="0">
            <a:spAutoFit/>
          </a:bodyPr>
          <a:lstStyle/>
          <a:p>
            <a:r>
              <a:rPr kumimoji="1" lang="en-US" altLang="ja-JP" sz="2800" dirty="0" smtClean="0"/>
              <a:t>(1) Introduction</a:t>
            </a:r>
            <a:endParaRPr kumimoji="1" lang="ja-JP" altLang="en-US" sz="2800" dirty="0"/>
          </a:p>
        </p:txBody>
      </p:sp>
      <p:sp>
        <p:nvSpPr>
          <p:cNvPr id="6" name="テキスト ボックス 5"/>
          <p:cNvSpPr txBox="1"/>
          <p:nvPr/>
        </p:nvSpPr>
        <p:spPr>
          <a:xfrm>
            <a:off x="467544" y="2204864"/>
            <a:ext cx="585417" cy="523220"/>
          </a:xfrm>
          <a:prstGeom prst="rect">
            <a:avLst/>
          </a:prstGeom>
          <a:noFill/>
        </p:spPr>
        <p:txBody>
          <a:bodyPr wrap="none" rtlCol="0">
            <a:spAutoFit/>
          </a:bodyPr>
          <a:lstStyle/>
          <a:p>
            <a:r>
              <a:rPr kumimoji="1" lang="en-US" altLang="ja-JP" sz="2800" dirty="0" smtClean="0"/>
              <a:t>(2)</a:t>
            </a:r>
            <a:endParaRPr kumimoji="1" lang="ja-JP" altLang="en-US" sz="2800" dirty="0"/>
          </a:p>
        </p:txBody>
      </p:sp>
      <p:sp>
        <p:nvSpPr>
          <p:cNvPr id="7" name="Oval 9"/>
          <p:cNvSpPr>
            <a:spLocks noChangeArrowheads="1"/>
          </p:cNvSpPr>
          <p:nvPr/>
        </p:nvSpPr>
        <p:spPr bwMode="auto">
          <a:xfrm>
            <a:off x="1187624" y="2007359"/>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8" name="Oval 10"/>
          <p:cNvSpPr>
            <a:spLocks noChangeArrowheads="1"/>
          </p:cNvSpPr>
          <p:nvPr/>
        </p:nvSpPr>
        <p:spPr bwMode="auto">
          <a:xfrm>
            <a:off x="1476549" y="2296284"/>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9" name="Oval 11"/>
          <p:cNvSpPr>
            <a:spLocks noChangeArrowheads="1"/>
          </p:cNvSpPr>
          <p:nvPr/>
        </p:nvSpPr>
        <p:spPr bwMode="auto">
          <a:xfrm>
            <a:off x="1979787" y="2296284"/>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0" name="Oval 13"/>
          <p:cNvSpPr>
            <a:spLocks noChangeArrowheads="1"/>
          </p:cNvSpPr>
          <p:nvPr/>
        </p:nvSpPr>
        <p:spPr bwMode="auto">
          <a:xfrm>
            <a:off x="1535287" y="2728084"/>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11" name="Text Box 14"/>
          <p:cNvSpPr txBox="1">
            <a:spLocks noChangeArrowheads="1"/>
          </p:cNvSpPr>
          <p:nvPr/>
        </p:nvSpPr>
        <p:spPr bwMode="auto">
          <a:xfrm>
            <a:off x="1647205" y="3580723"/>
            <a:ext cx="51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baseline="30000"/>
              <a:t>3</a:t>
            </a:r>
            <a:r>
              <a:rPr lang="en-US" altLang="ja-JP" sz="2800"/>
              <a:t>n</a:t>
            </a:r>
          </a:p>
        </p:txBody>
      </p:sp>
      <p:sp>
        <p:nvSpPr>
          <p:cNvPr id="12" name="Text Box 15"/>
          <p:cNvSpPr txBox="1">
            <a:spLocks noChangeArrowheads="1"/>
          </p:cNvSpPr>
          <p:nvPr/>
        </p:nvSpPr>
        <p:spPr bwMode="auto">
          <a:xfrm>
            <a:off x="1572593" y="3841073"/>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13" name="Oval 9"/>
          <p:cNvSpPr>
            <a:spLocks noChangeArrowheads="1"/>
          </p:cNvSpPr>
          <p:nvPr/>
        </p:nvSpPr>
        <p:spPr bwMode="auto">
          <a:xfrm>
            <a:off x="3162307" y="2036150"/>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14" name="Oval 10"/>
          <p:cNvSpPr>
            <a:spLocks noChangeArrowheads="1"/>
          </p:cNvSpPr>
          <p:nvPr/>
        </p:nvSpPr>
        <p:spPr bwMode="auto">
          <a:xfrm>
            <a:off x="3451232" y="2325075"/>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5" name="テキスト ボックス 14"/>
          <p:cNvSpPr txBox="1"/>
          <p:nvPr/>
        </p:nvSpPr>
        <p:spPr>
          <a:xfrm>
            <a:off x="3582084" y="3542855"/>
            <a:ext cx="763351" cy="523220"/>
          </a:xfrm>
          <a:prstGeom prst="rect">
            <a:avLst/>
          </a:prstGeom>
          <a:noFill/>
        </p:spPr>
        <p:txBody>
          <a:bodyPr wrap="none" rtlCol="0">
            <a:spAutoFit/>
          </a:bodyPr>
          <a:lstStyle/>
          <a:p>
            <a:r>
              <a:rPr lang="en-US" altLang="ja-JP" sz="2800" baseline="30000" dirty="0" smtClean="0"/>
              <a:t>6 </a:t>
            </a:r>
            <a:r>
              <a:rPr lang="en-US" altLang="ja-JP" sz="2800" dirty="0" smtClean="0"/>
              <a:t>He</a:t>
            </a:r>
            <a:endParaRPr kumimoji="1" lang="ja-JP" altLang="en-US" sz="2800" dirty="0"/>
          </a:p>
        </p:txBody>
      </p:sp>
      <p:sp>
        <p:nvSpPr>
          <p:cNvPr id="16" name="Oval 13"/>
          <p:cNvSpPr>
            <a:spLocks noChangeArrowheads="1"/>
          </p:cNvSpPr>
          <p:nvPr/>
        </p:nvSpPr>
        <p:spPr bwMode="auto">
          <a:xfrm>
            <a:off x="3908743" y="2262785"/>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17" name="円/楕円 16"/>
          <p:cNvSpPr/>
          <p:nvPr/>
        </p:nvSpPr>
        <p:spPr>
          <a:xfrm>
            <a:off x="3523563" y="2767610"/>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18" name="テキスト ボックス 17"/>
          <p:cNvSpPr txBox="1"/>
          <p:nvPr/>
        </p:nvSpPr>
        <p:spPr>
          <a:xfrm>
            <a:off x="3504902" y="2891937"/>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19" name="Oval 9"/>
          <p:cNvSpPr>
            <a:spLocks noChangeArrowheads="1"/>
          </p:cNvSpPr>
          <p:nvPr/>
        </p:nvSpPr>
        <p:spPr bwMode="auto">
          <a:xfrm>
            <a:off x="5220072" y="2063019"/>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20" name="Oval 10"/>
          <p:cNvSpPr>
            <a:spLocks noChangeArrowheads="1"/>
          </p:cNvSpPr>
          <p:nvPr/>
        </p:nvSpPr>
        <p:spPr bwMode="auto">
          <a:xfrm>
            <a:off x="5508997" y="2351944"/>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21" name="テキスト ボックス 20"/>
          <p:cNvSpPr txBox="1"/>
          <p:nvPr/>
        </p:nvSpPr>
        <p:spPr>
          <a:xfrm>
            <a:off x="5639849" y="3569724"/>
            <a:ext cx="708848" cy="523220"/>
          </a:xfrm>
          <a:prstGeom prst="rect">
            <a:avLst/>
          </a:prstGeom>
          <a:noFill/>
        </p:spPr>
        <p:txBody>
          <a:bodyPr wrap="none" rtlCol="0">
            <a:spAutoFit/>
          </a:bodyPr>
          <a:lstStyle/>
          <a:p>
            <a:r>
              <a:rPr lang="en-US" altLang="ja-JP" sz="2800" baseline="30000" dirty="0" smtClean="0"/>
              <a:t>7</a:t>
            </a:r>
            <a:r>
              <a:rPr lang="en-US" altLang="ja-JP" sz="2800" dirty="0" smtClean="0"/>
              <a:t>He</a:t>
            </a:r>
            <a:endParaRPr kumimoji="1" lang="ja-JP" altLang="en-US" sz="2800" dirty="0"/>
          </a:p>
        </p:txBody>
      </p:sp>
      <p:sp>
        <p:nvSpPr>
          <p:cNvPr id="22" name="Oval 13"/>
          <p:cNvSpPr>
            <a:spLocks noChangeArrowheads="1"/>
          </p:cNvSpPr>
          <p:nvPr/>
        </p:nvSpPr>
        <p:spPr bwMode="auto">
          <a:xfrm>
            <a:off x="5966508" y="2289654"/>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23" name="Text Box 15"/>
          <p:cNvSpPr txBox="1">
            <a:spLocks noChangeArrowheads="1"/>
          </p:cNvSpPr>
          <p:nvPr/>
        </p:nvSpPr>
        <p:spPr bwMode="auto">
          <a:xfrm>
            <a:off x="5490561" y="3831334"/>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24" name="円/楕円 23"/>
          <p:cNvSpPr/>
          <p:nvPr/>
        </p:nvSpPr>
        <p:spPr>
          <a:xfrm>
            <a:off x="5581328" y="2794479"/>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25" name="テキスト ボックス 24"/>
          <p:cNvSpPr txBox="1"/>
          <p:nvPr/>
        </p:nvSpPr>
        <p:spPr>
          <a:xfrm>
            <a:off x="5562667" y="2918806"/>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26" name="Oval 10"/>
          <p:cNvSpPr>
            <a:spLocks noChangeArrowheads="1"/>
          </p:cNvSpPr>
          <p:nvPr/>
        </p:nvSpPr>
        <p:spPr bwMode="auto">
          <a:xfrm>
            <a:off x="6192325" y="2815690"/>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27" name="Oval 9"/>
          <p:cNvSpPr>
            <a:spLocks noChangeArrowheads="1"/>
          </p:cNvSpPr>
          <p:nvPr/>
        </p:nvSpPr>
        <p:spPr bwMode="auto">
          <a:xfrm>
            <a:off x="7164288" y="2063019"/>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28" name="円/楕円 27"/>
          <p:cNvSpPr/>
          <p:nvPr/>
        </p:nvSpPr>
        <p:spPr>
          <a:xfrm>
            <a:off x="7334737" y="2727527"/>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29" name="テキスト ボックス 28"/>
          <p:cNvSpPr txBox="1"/>
          <p:nvPr/>
        </p:nvSpPr>
        <p:spPr>
          <a:xfrm>
            <a:off x="7373441" y="2844075"/>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30" name="Oval 11"/>
          <p:cNvSpPr>
            <a:spLocks noChangeArrowheads="1"/>
          </p:cNvSpPr>
          <p:nvPr/>
        </p:nvSpPr>
        <p:spPr bwMode="auto">
          <a:xfrm>
            <a:off x="7936431" y="2234483"/>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31" name="円/楕円 30"/>
          <p:cNvSpPr/>
          <p:nvPr/>
        </p:nvSpPr>
        <p:spPr>
          <a:xfrm>
            <a:off x="7919922" y="2708397"/>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32" name="テキスト ボックス 31"/>
          <p:cNvSpPr txBox="1"/>
          <p:nvPr/>
        </p:nvSpPr>
        <p:spPr>
          <a:xfrm>
            <a:off x="7960951" y="2861479"/>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33" name="Oval 13"/>
          <p:cNvSpPr>
            <a:spLocks noChangeArrowheads="1"/>
          </p:cNvSpPr>
          <p:nvPr/>
        </p:nvSpPr>
        <p:spPr bwMode="auto">
          <a:xfrm>
            <a:off x="7405976" y="2190545"/>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34" name="テキスト ボックス 33"/>
          <p:cNvSpPr txBox="1"/>
          <p:nvPr/>
        </p:nvSpPr>
        <p:spPr>
          <a:xfrm>
            <a:off x="7524555" y="3644664"/>
            <a:ext cx="801823" cy="523220"/>
          </a:xfrm>
          <a:prstGeom prst="rect">
            <a:avLst/>
          </a:prstGeom>
          <a:noFill/>
        </p:spPr>
        <p:txBody>
          <a:bodyPr wrap="none" rtlCol="0">
            <a:spAutoFit/>
          </a:bodyPr>
          <a:lstStyle/>
          <a:p>
            <a:r>
              <a:rPr lang="en-US" altLang="ja-JP" sz="2800" baseline="30000" dirty="0" smtClean="0"/>
              <a:t>10</a:t>
            </a:r>
            <a:r>
              <a:rPr kumimoji="1" lang="en-US" altLang="ja-JP" sz="2800" dirty="0" smtClean="0"/>
              <a:t>Be</a:t>
            </a:r>
            <a:endParaRPr kumimoji="1" lang="ja-JP" altLang="en-US" sz="2800" dirty="0"/>
          </a:p>
        </p:txBody>
      </p:sp>
      <p:sp>
        <p:nvSpPr>
          <p:cNvPr id="35" name="Text Box 15"/>
          <p:cNvSpPr txBox="1">
            <a:spLocks noChangeArrowheads="1"/>
          </p:cNvSpPr>
          <p:nvPr/>
        </p:nvSpPr>
        <p:spPr bwMode="auto">
          <a:xfrm>
            <a:off x="7598878" y="3847079"/>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36" name="テキスト ボックス 35"/>
          <p:cNvSpPr txBox="1"/>
          <p:nvPr/>
        </p:nvSpPr>
        <p:spPr>
          <a:xfrm>
            <a:off x="232564" y="4437112"/>
            <a:ext cx="8371587" cy="1384995"/>
          </a:xfrm>
          <a:prstGeom prst="rect">
            <a:avLst/>
          </a:prstGeom>
          <a:noFill/>
        </p:spPr>
        <p:txBody>
          <a:bodyPr wrap="none" rtlCol="0">
            <a:spAutoFit/>
          </a:bodyPr>
          <a:lstStyle/>
          <a:p>
            <a:r>
              <a:rPr kumimoji="1" lang="en-US" altLang="ja-JP" sz="2800" dirty="0" smtClean="0"/>
              <a:t>These Λ </a:t>
            </a:r>
            <a:r>
              <a:rPr kumimoji="1" lang="en-US" altLang="ja-JP" sz="2800" dirty="0" err="1" smtClean="0"/>
              <a:t>hypernuclei</a:t>
            </a:r>
            <a:r>
              <a:rPr kumimoji="1" lang="en-US" altLang="ja-JP" sz="2800" dirty="0" smtClean="0"/>
              <a:t> can be produced by (e, </a:t>
            </a:r>
            <a:r>
              <a:rPr kumimoji="1" lang="en-US" altLang="ja-JP" sz="2800" dirty="0" err="1" smtClean="0"/>
              <a:t>e’K</a:t>
            </a:r>
            <a:r>
              <a:rPr kumimoji="1" lang="en-US" altLang="ja-JP" sz="2800" baseline="30000" dirty="0" smtClean="0"/>
              <a:t>+</a:t>
            </a:r>
            <a:r>
              <a:rPr kumimoji="1" lang="en-US" altLang="ja-JP" sz="2800" dirty="0" smtClean="0"/>
              <a:t>) at </a:t>
            </a:r>
            <a:r>
              <a:rPr kumimoji="1" lang="en-US" altLang="ja-JP" sz="2800" dirty="0" err="1" smtClean="0"/>
              <a:t>Jlab</a:t>
            </a:r>
            <a:r>
              <a:rPr kumimoji="1" lang="en-US" altLang="ja-JP" sz="2800" dirty="0" smtClean="0"/>
              <a:t>.</a:t>
            </a:r>
          </a:p>
          <a:p>
            <a:r>
              <a:rPr kumimoji="1" lang="en-US" altLang="ja-JP" sz="2800" dirty="0" smtClean="0"/>
              <a:t>What is interesting and important to study these</a:t>
            </a:r>
          </a:p>
          <a:p>
            <a:r>
              <a:rPr lang="en-US" altLang="ja-JP" sz="2800" dirty="0" smtClean="0"/>
              <a:t>Λ </a:t>
            </a:r>
            <a:r>
              <a:rPr lang="en-US" altLang="ja-JP" sz="2800" dirty="0" err="1" smtClean="0"/>
              <a:t>hypernuclei</a:t>
            </a:r>
            <a:r>
              <a:rPr lang="en-US" altLang="ja-JP" sz="2800" dirty="0" smtClean="0"/>
              <a:t>?</a:t>
            </a:r>
            <a:endParaRPr kumimoji="1" lang="ja-JP" altLang="en-US" sz="2800" dirty="0"/>
          </a:p>
        </p:txBody>
      </p:sp>
      <p:sp>
        <p:nvSpPr>
          <p:cNvPr id="37" name="Text Box 15"/>
          <p:cNvSpPr txBox="1">
            <a:spLocks noChangeArrowheads="1"/>
          </p:cNvSpPr>
          <p:nvPr/>
        </p:nvSpPr>
        <p:spPr bwMode="auto">
          <a:xfrm>
            <a:off x="3504902" y="3841073"/>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Tree>
    <p:extLst>
      <p:ext uri="{BB962C8B-B14F-4D97-AF65-F5344CB8AC3E}">
        <p14:creationId xmlns:p14="http://schemas.microsoft.com/office/powerpoint/2010/main" val="2261629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1588" y="-287338"/>
            <a:ext cx="9144001" cy="6858001"/>
          </a:xfrm>
        </p:spPr>
        <p:txBody>
          <a:bodyPr/>
          <a:lstStyle/>
          <a:p>
            <a:pPr eaLnBrk="1" hangingPunct="1">
              <a:buFontTx/>
              <a:buNone/>
            </a:pPr>
            <a:endParaRPr lang="en-US" altLang="ja-JP" smtClean="0"/>
          </a:p>
          <a:p>
            <a:pPr eaLnBrk="1" hangingPunct="1">
              <a:buFontTx/>
              <a:buNone/>
            </a:pPr>
            <a:endParaRPr lang="en-US" altLang="ja-JP" smtClean="0"/>
          </a:p>
          <a:p>
            <a:pPr eaLnBrk="1" hangingPunct="1">
              <a:buFontTx/>
              <a:buNone/>
            </a:pPr>
            <a:endParaRPr lang="en-US" altLang="ja-JP" smtClean="0"/>
          </a:p>
        </p:txBody>
      </p:sp>
      <p:sp>
        <p:nvSpPr>
          <p:cNvPr id="26627" name="Line 3"/>
          <p:cNvSpPr>
            <a:spLocks noChangeShapeType="1"/>
          </p:cNvSpPr>
          <p:nvPr/>
        </p:nvSpPr>
        <p:spPr bwMode="auto">
          <a:xfrm>
            <a:off x="1187450" y="2779713"/>
            <a:ext cx="2374900"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28" name="Line 4"/>
          <p:cNvSpPr>
            <a:spLocks noChangeShapeType="1"/>
          </p:cNvSpPr>
          <p:nvPr/>
        </p:nvSpPr>
        <p:spPr bwMode="auto">
          <a:xfrm>
            <a:off x="1619250" y="1843088"/>
            <a:ext cx="1368425"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29" name="Line 5"/>
          <p:cNvSpPr>
            <a:spLocks noChangeShapeType="1"/>
          </p:cNvSpPr>
          <p:nvPr/>
        </p:nvSpPr>
        <p:spPr bwMode="auto">
          <a:xfrm>
            <a:off x="1690688" y="3355975"/>
            <a:ext cx="129698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0" name="Line 6"/>
          <p:cNvSpPr>
            <a:spLocks noChangeShapeType="1"/>
          </p:cNvSpPr>
          <p:nvPr/>
        </p:nvSpPr>
        <p:spPr bwMode="auto">
          <a:xfrm>
            <a:off x="4498975" y="2708275"/>
            <a:ext cx="2447925"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1" name="Line 7"/>
          <p:cNvSpPr>
            <a:spLocks noChangeShapeType="1"/>
          </p:cNvSpPr>
          <p:nvPr/>
        </p:nvSpPr>
        <p:spPr bwMode="auto">
          <a:xfrm>
            <a:off x="4570413" y="3571875"/>
            <a:ext cx="2376487"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2" name="Line 8"/>
          <p:cNvSpPr>
            <a:spLocks noChangeShapeType="1"/>
          </p:cNvSpPr>
          <p:nvPr/>
        </p:nvSpPr>
        <p:spPr bwMode="auto">
          <a:xfrm>
            <a:off x="4930775" y="3859213"/>
            <a:ext cx="1512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3" name="Line 9"/>
          <p:cNvSpPr>
            <a:spLocks noChangeShapeType="1"/>
          </p:cNvSpPr>
          <p:nvPr/>
        </p:nvSpPr>
        <p:spPr bwMode="auto">
          <a:xfrm>
            <a:off x="4930775" y="4219575"/>
            <a:ext cx="1512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4" name="Line 10"/>
          <p:cNvSpPr>
            <a:spLocks noChangeShapeType="1"/>
          </p:cNvSpPr>
          <p:nvPr/>
        </p:nvSpPr>
        <p:spPr bwMode="auto">
          <a:xfrm>
            <a:off x="5003800" y="5443538"/>
            <a:ext cx="1439863"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5" name="Line 11"/>
          <p:cNvSpPr>
            <a:spLocks noChangeShapeType="1"/>
          </p:cNvSpPr>
          <p:nvPr/>
        </p:nvSpPr>
        <p:spPr bwMode="auto">
          <a:xfrm>
            <a:off x="2987675" y="1843088"/>
            <a:ext cx="1439863" cy="2160587"/>
          </a:xfrm>
          <a:prstGeom prst="line">
            <a:avLst/>
          </a:prstGeom>
          <a:noFill/>
          <a:ln w="2222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26636" name="Line 12"/>
          <p:cNvSpPr>
            <a:spLocks noChangeShapeType="1"/>
          </p:cNvSpPr>
          <p:nvPr/>
        </p:nvSpPr>
        <p:spPr bwMode="auto">
          <a:xfrm flipV="1">
            <a:off x="4427538" y="3859213"/>
            <a:ext cx="503237" cy="144462"/>
          </a:xfrm>
          <a:prstGeom prst="line">
            <a:avLst/>
          </a:prstGeom>
          <a:noFill/>
          <a:ln w="22225">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6637" name="Line 13"/>
          <p:cNvSpPr>
            <a:spLocks noChangeShapeType="1"/>
          </p:cNvSpPr>
          <p:nvPr/>
        </p:nvSpPr>
        <p:spPr bwMode="auto">
          <a:xfrm>
            <a:off x="4427538" y="4003675"/>
            <a:ext cx="503237" cy="215900"/>
          </a:xfrm>
          <a:prstGeom prst="line">
            <a:avLst/>
          </a:prstGeom>
          <a:noFill/>
          <a:ln w="22225">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6638" name="Line 14"/>
          <p:cNvSpPr>
            <a:spLocks noChangeShapeType="1"/>
          </p:cNvSpPr>
          <p:nvPr/>
        </p:nvSpPr>
        <p:spPr bwMode="auto">
          <a:xfrm>
            <a:off x="2987675" y="3355975"/>
            <a:ext cx="2016125" cy="2087563"/>
          </a:xfrm>
          <a:prstGeom prst="line">
            <a:avLst/>
          </a:prstGeom>
          <a:noFill/>
          <a:ln w="22225">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6639" name="Text Box 15"/>
          <p:cNvSpPr txBox="1">
            <a:spLocks noChangeArrowheads="1"/>
          </p:cNvSpPr>
          <p:nvPr/>
        </p:nvSpPr>
        <p:spPr bwMode="auto">
          <a:xfrm>
            <a:off x="1258888" y="3140075"/>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a:t>
            </a:r>
            <a:r>
              <a:rPr lang="en-US" altLang="ja-JP" sz="2000" b="0">
                <a:latin typeface="Calibri" pitchFamily="34" charset="0"/>
              </a:rPr>
              <a:t>+</a:t>
            </a:r>
          </a:p>
        </p:txBody>
      </p:sp>
      <p:sp>
        <p:nvSpPr>
          <p:cNvPr id="26640" name="Text Box 16"/>
          <p:cNvSpPr txBox="1">
            <a:spLocks noChangeArrowheads="1"/>
          </p:cNvSpPr>
          <p:nvPr/>
        </p:nvSpPr>
        <p:spPr bwMode="auto">
          <a:xfrm>
            <a:off x="1238250" y="1622425"/>
            <a:ext cx="39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2</a:t>
            </a:r>
            <a:r>
              <a:rPr lang="en-US" altLang="ja-JP" sz="2000" b="0">
                <a:latin typeface="Calibri" pitchFamily="34" charset="0"/>
              </a:rPr>
              <a:t>+</a:t>
            </a:r>
          </a:p>
        </p:txBody>
      </p:sp>
      <p:sp>
        <p:nvSpPr>
          <p:cNvPr id="26643" name="Text Box 20"/>
          <p:cNvSpPr txBox="1">
            <a:spLocks noChangeArrowheads="1"/>
          </p:cNvSpPr>
          <p:nvPr/>
        </p:nvSpPr>
        <p:spPr bwMode="auto">
          <a:xfrm>
            <a:off x="2411413" y="2420938"/>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α+n+n</a:t>
            </a:r>
          </a:p>
        </p:txBody>
      </p:sp>
      <p:sp>
        <p:nvSpPr>
          <p:cNvPr id="26644" name="Text Box 21"/>
          <p:cNvSpPr txBox="1">
            <a:spLocks noChangeArrowheads="1"/>
          </p:cNvSpPr>
          <p:nvPr/>
        </p:nvSpPr>
        <p:spPr bwMode="auto">
          <a:xfrm>
            <a:off x="1835150" y="3429000"/>
            <a:ext cx="125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-1.03 MeV</a:t>
            </a:r>
          </a:p>
        </p:txBody>
      </p:sp>
      <p:sp>
        <p:nvSpPr>
          <p:cNvPr id="26645" name="Text Box 22"/>
          <p:cNvSpPr txBox="1">
            <a:spLocks noChangeArrowheads="1"/>
          </p:cNvSpPr>
          <p:nvPr/>
        </p:nvSpPr>
        <p:spPr bwMode="auto">
          <a:xfrm>
            <a:off x="755650" y="2420938"/>
            <a:ext cx="858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 MeV</a:t>
            </a:r>
          </a:p>
        </p:txBody>
      </p:sp>
      <p:sp>
        <p:nvSpPr>
          <p:cNvPr id="26646" name="Text Box 23"/>
          <p:cNvSpPr txBox="1">
            <a:spLocks noChangeArrowheads="1"/>
          </p:cNvSpPr>
          <p:nvPr/>
        </p:nvSpPr>
        <p:spPr bwMode="auto">
          <a:xfrm rot="2673074">
            <a:off x="2701925" y="4560888"/>
            <a:ext cx="2468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B</a:t>
            </a:r>
            <a:r>
              <a:rPr lang="en-US" altLang="ja-JP" sz="2000" b="0" baseline="-25000">
                <a:latin typeface="Calibri" pitchFamily="34" charset="0"/>
              </a:rPr>
              <a:t>Λ</a:t>
            </a:r>
            <a:r>
              <a:rPr lang="en-US" altLang="ja-JP" sz="2000" b="0" baseline="0">
                <a:latin typeface="Calibri" pitchFamily="34" charset="0"/>
              </a:rPr>
              <a:t>: CAL= 5.36 MeV </a:t>
            </a:r>
          </a:p>
          <a:p>
            <a:pPr eaLnBrk="1" hangingPunct="1">
              <a:spcBef>
                <a:spcPct val="0"/>
              </a:spcBef>
              <a:buFontTx/>
              <a:buNone/>
            </a:pPr>
            <a:r>
              <a:rPr lang="en-US" altLang="ja-JP" sz="2000" b="0" baseline="0">
                <a:latin typeface="Calibri" pitchFamily="34" charset="0"/>
              </a:rPr>
              <a:t>         </a:t>
            </a:r>
          </a:p>
        </p:txBody>
      </p:sp>
      <p:sp>
        <p:nvSpPr>
          <p:cNvPr id="26650" name="Text Box 27"/>
          <p:cNvSpPr txBox="1">
            <a:spLocks noChangeArrowheads="1"/>
          </p:cNvSpPr>
          <p:nvPr/>
        </p:nvSpPr>
        <p:spPr bwMode="auto">
          <a:xfrm>
            <a:off x="6443663" y="5227638"/>
            <a:ext cx="669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1/2</a:t>
            </a:r>
            <a:r>
              <a:rPr lang="en-US" altLang="ja-JP" sz="2200" b="0">
                <a:latin typeface="Calibri" pitchFamily="34" charset="0"/>
              </a:rPr>
              <a:t>+</a:t>
            </a:r>
          </a:p>
        </p:txBody>
      </p:sp>
      <p:sp>
        <p:nvSpPr>
          <p:cNvPr id="26651" name="Text Box 28"/>
          <p:cNvSpPr txBox="1">
            <a:spLocks noChangeArrowheads="1"/>
          </p:cNvSpPr>
          <p:nvPr/>
        </p:nvSpPr>
        <p:spPr bwMode="auto">
          <a:xfrm>
            <a:off x="6443663" y="4003675"/>
            <a:ext cx="6699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3/2</a:t>
            </a:r>
            <a:r>
              <a:rPr lang="en-US" altLang="ja-JP" sz="2200" b="0">
                <a:latin typeface="Calibri" pitchFamily="34" charset="0"/>
              </a:rPr>
              <a:t>+</a:t>
            </a:r>
          </a:p>
        </p:txBody>
      </p:sp>
      <p:sp>
        <p:nvSpPr>
          <p:cNvPr id="26652" name="Text Box 29"/>
          <p:cNvSpPr txBox="1">
            <a:spLocks noChangeArrowheads="1"/>
          </p:cNvSpPr>
          <p:nvPr/>
        </p:nvSpPr>
        <p:spPr bwMode="auto">
          <a:xfrm>
            <a:off x="6443663" y="3643313"/>
            <a:ext cx="669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5/2</a:t>
            </a:r>
            <a:r>
              <a:rPr lang="en-US" altLang="ja-JP" sz="2200" b="0">
                <a:latin typeface="Calibri" pitchFamily="34" charset="0"/>
              </a:rPr>
              <a:t>+</a:t>
            </a:r>
          </a:p>
        </p:txBody>
      </p:sp>
      <p:sp>
        <p:nvSpPr>
          <p:cNvPr id="26653" name="Text Box 30"/>
          <p:cNvSpPr txBox="1">
            <a:spLocks noChangeArrowheads="1"/>
          </p:cNvSpPr>
          <p:nvPr/>
        </p:nvSpPr>
        <p:spPr bwMode="auto">
          <a:xfrm>
            <a:off x="5212556" y="2980853"/>
            <a:ext cx="11668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a:latin typeface="Calibri" pitchFamily="34" charset="0"/>
              </a:rPr>
              <a:t>5</a:t>
            </a:r>
            <a:r>
              <a:rPr lang="en-US" altLang="ja-JP" sz="2200" b="0" baseline="0">
                <a:latin typeface="Calibri" pitchFamily="34" charset="0"/>
              </a:rPr>
              <a:t>He+n+n</a:t>
            </a:r>
          </a:p>
        </p:txBody>
      </p:sp>
      <p:sp>
        <p:nvSpPr>
          <p:cNvPr id="26654" name="Text Box 31"/>
          <p:cNvSpPr txBox="1">
            <a:spLocks noChangeArrowheads="1"/>
          </p:cNvSpPr>
          <p:nvPr/>
        </p:nvSpPr>
        <p:spPr bwMode="auto">
          <a:xfrm>
            <a:off x="5141119" y="3174528"/>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a:latin typeface="Calibri" pitchFamily="34" charset="0"/>
              </a:rPr>
              <a:t>Λ</a:t>
            </a:r>
          </a:p>
        </p:txBody>
      </p:sp>
      <p:sp>
        <p:nvSpPr>
          <p:cNvPr id="26655" name="Text Box 32"/>
          <p:cNvSpPr txBox="1">
            <a:spLocks noChangeArrowheads="1"/>
          </p:cNvSpPr>
          <p:nvPr/>
        </p:nvSpPr>
        <p:spPr bwMode="auto">
          <a:xfrm>
            <a:off x="5795963" y="2274888"/>
            <a:ext cx="14557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α+</a:t>
            </a:r>
            <a:r>
              <a:rPr lang="en-US" altLang="ja-JP" sz="2200" baseline="0">
                <a:latin typeface="Calibri" pitchFamily="34" charset="0"/>
              </a:rPr>
              <a:t>Λ</a:t>
            </a:r>
            <a:r>
              <a:rPr lang="en-US" altLang="ja-JP" sz="2200" b="0" baseline="0">
                <a:latin typeface="Calibri" pitchFamily="34" charset="0"/>
              </a:rPr>
              <a:t>+n+n</a:t>
            </a:r>
          </a:p>
        </p:txBody>
      </p:sp>
      <p:sp>
        <p:nvSpPr>
          <p:cNvPr id="26656" name="Text Box 33"/>
          <p:cNvSpPr txBox="1">
            <a:spLocks noChangeArrowheads="1"/>
          </p:cNvSpPr>
          <p:nvPr/>
        </p:nvSpPr>
        <p:spPr bwMode="auto">
          <a:xfrm>
            <a:off x="4498975" y="2347913"/>
            <a:ext cx="858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 MeV</a:t>
            </a:r>
          </a:p>
        </p:txBody>
      </p:sp>
      <p:sp>
        <p:nvSpPr>
          <p:cNvPr id="26657" name="Text Box 34"/>
          <p:cNvSpPr txBox="1">
            <a:spLocks noChangeArrowheads="1"/>
          </p:cNvSpPr>
          <p:nvPr/>
        </p:nvSpPr>
        <p:spPr bwMode="auto">
          <a:xfrm>
            <a:off x="4911725" y="5438775"/>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-6.19 </a:t>
            </a:r>
            <a:r>
              <a:rPr lang="en-US" altLang="ja-JP" sz="1800" b="0" baseline="0">
                <a:latin typeface="Calibri" pitchFamily="34" charset="0"/>
              </a:rPr>
              <a:t>MeV</a:t>
            </a:r>
          </a:p>
        </p:txBody>
      </p:sp>
      <p:sp>
        <p:nvSpPr>
          <p:cNvPr id="26658" name="Text Box 35"/>
          <p:cNvSpPr txBox="1">
            <a:spLocks noChangeArrowheads="1"/>
          </p:cNvSpPr>
          <p:nvPr/>
        </p:nvSpPr>
        <p:spPr bwMode="auto">
          <a:xfrm>
            <a:off x="5724525" y="4149725"/>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latin typeface="Calibri" pitchFamily="34" charset="0"/>
              </a:rPr>
              <a:t>-</a:t>
            </a:r>
            <a:r>
              <a:rPr lang="en-US" altLang="ja-JP" sz="2000" b="0" baseline="0">
                <a:latin typeface="Calibri" pitchFamily="34" charset="0"/>
              </a:rPr>
              <a:t>4.57</a:t>
            </a:r>
          </a:p>
        </p:txBody>
      </p:sp>
      <p:sp>
        <p:nvSpPr>
          <p:cNvPr id="26659" name="AutoShape 36"/>
          <p:cNvSpPr>
            <a:spLocks/>
          </p:cNvSpPr>
          <p:nvPr/>
        </p:nvSpPr>
        <p:spPr bwMode="auto">
          <a:xfrm>
            <a:off x="7164388" y="3716338"/>
            <a:ext cx="73025" cy="577850"/>
          </a:xfrm>
          <a:prstGeom prst="rightBrace">
            <a:avLst>
              <a:gd name="adj1" fmla="val 65942"/>
              <a:gd name="adj2" fmla="val 50000"/>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3600" b="0" baseline="0">
              <a:latin typeface="Calibri" pitchFamily="34" charset="0"/>
            </a:endParaRPr>
          </a:p>
        </p:txBody>
      </p:sp>
      <p:sp>
        <p:nvSpPr>
          <p:cNvPr id="26660" name="Text Box 37"/>
          <p:cNvSpPr txBox="1">
            <a:spLocks noChangeArrowheads="1"/>
          </p:cNvSpPr>
          <p:nvPr/>
        </p:nvSpPr>
        <p:spPr bwMode="auto">
          <a:xfrm>
            <a:off x="7358062" y="3627437"/>
            <a:ext cx="1310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dirty="0" smtClean="0">
                <a:solidFill>
                  <a:srgbClr val="000099"/>
                </a:solidFill>
                <a:latin typeface="Calibri" pitchFamily="34" charset="0"/>
              </a:rPr>
              <a:t>Neutron</a:t>
            </a:r>
          </a:p>
          <a:p>
            <a:pPr eaLnBrk="1" hangingPunct="1">
              <a:spcBef>
                <a:spcPct val="0"/>
              </a:spcBef>
              <a:buFontTx/>
              <a:buNone/>
            </a:pPr>
            <a:r>
              <a:rPr lang="en-US" altLang="ja-JP" sz="2000" dirty="0" smtClean="0">
                <a:solidFill>
                  <a:srgbClr val="000099"/>
                </a:solidFill>
                <a:latin typeface="Calibri" pitchFamily="34" charset="0"/>
              </a:rPr>
              <a:t>h</a:t>
            </a:r>
            <a:r>
              <a:rPr lang="en-US" altLang="ja-JP" sz="2000" b="0" baseline="0" dirty="0" smtClean="0">
                <a:solidFill>
                  <a:srgbClr val="000099"/>
                </a:solidFill>
                <a:latin typeface="Calibri" pitchFamily="34" charset="0"/>
              </a:rPr>
              <a:t>alo </a:t>
            </a:r>
            <a:r>
              <a:rPr lang="en-US" altLang="ja-JP" sz="2000" b="0" baseline="0" dirty="0">
                <a:solidFill>
                  <a:srgbClr val="000099"/>
                </a:solidFill>
                <a:latin typeface="Calibri" pitchFamily="34" charset="0"/>
              </a:rPr>
              <a:t>states</a:t>
            </a:r>
          </a:p>
        </p:txBody>
      </p:sp>
      <p:sp>
        <p:nvSpPr>
          <p:cNvPr id="26661" name="Text Box 39"/>
          <p:cNvSpPr txBox="1">
            <a:spLocks noChangeArrowheads="1"/>
          </p:cNvSpPr>
          <p:nvPr/>
        </p:nvSpPr>
        <p:spPr bwMode="auto">
          <a:xfrm>
            <a:off x="1763713" y="765175"/>
            <a:ext cx="704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a:latin typeface="Calibri" pitchFamily="34" charset="0"/>
              </a:rPr>
              <a:t>6</a:t>
            </a:r>
            <a:r>
              <a:rPr lang="en-US" altLang="ja-JP" sz="2800" b="0" baseline="0">
                <a:latin typeface="Calibri" pitchFamily="34" charset="0"/>
              </a:rPr>
              <a:t>He</a:t>
            </a:r>
          </a:p>
        </p:txBody>
      </p:sp>
      <p:sp>
        <p:nvSpPr>
          <p:cNvPr id="26662" name="Text Box 40"/>
          <p:cNvSpPr txBox="1">
            <a:spLocks noChangeArrowheads="1"/>
          </p:cNvSpPr>
          <p:nvPr/>
        </p:nvSpPr>
        <p:spPr bwMode="auto">
          <a:xfrm>
            <a:off x="5345113" y="1216025"/>
            <a:ext cx="704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a:latin typeface="Calibri" pitchFamily="34" charset="0"/>
              </a:rPr>
              <a:t>7</a:t>
            </a:r>
            <a:r>
              <a:rPr lang="en-US" altLang="ja-JP" sz="2800" b="0" baseline="0">
                <a:latin typeface="Calibri" pitchFamily="34" charset="0"/>
              </a:rPr>
              <a:t>He</a:t>
            </a:r>
          </a:p>
        </p:txBody>
      </p:sp>
      <p:sp>
        <p:nvSpPr>
          <p:cNvPr id="26663" name="Text Box 41"/>
          <p:cNvSpPr txBox="1">
            <a:spLocks noChangeArrowheads="1"/>
          </p:cNvSpPr>
          <p:nvPr/>
        </p:nvSpPr>
        <p:spPr bwMode="auto">
          <a:xfrm>
            <a:off x="5272088" y="146843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latin typeface="Calibri" pitchFamily="34" charset="0"/>
              </a:rPr>
              <a:t>Λ</a:t>
            </a:r>
          </a:p>
        </p:txBody>
      </p:sp>
      <p:sp>
        <p:nvSpPr>
          <p:cNvPr id="26666" name="Rectangle 17" descr="右上がり対角線 (太)"/>
          <p:cNvSpPr>
            <a:spLocks noChangeArrowheads="1"/>
          </p:cNvSpPr>
          <p:nvPr/>
        </p:nvSpPr>
        <p:spPr bwMode="auto">
          <a:xfrm>
            <a:off x="1619250" y="1771650"/>
            <a:ext cx="1368425" cy="144463"/>
          </a:xfrm>
          <a:prstGeom prst="rect">
            <a:avLst/>
          </a:prstGeom>
          <a:pattFill prst="wdUpDiag">
            <a:fgClr>
              <a:schemeClr val="accent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b="0" baseline="0">
              <a:latin typeface="Calibri" pitchFamily="34" charset="0"/>
            </a:endParaRPr>
          </a:p>
        </p:txBody>
      </p:sp>
      <p:sp>
        <p:nvSpPr>
          <p:cNvPr id="26667" name="Text Box 25"/>
          <p:cNvSpPr txBox="1">
            <a:spLocks noChangeArrowheads="1"/>
          </p:cNvSpPr>
          <p:nvPr/>
        </p:nvSpPr>
        <p:spPr bwMode="auto">
          <a:xfrm>
            <a:off x="395288" y="260350"/>
            <a:ext cx="7126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CAL:  E. Hiyama et al., PRC </a:t>
            </a:r>
            <a:r>
              <a:rPr lang="en-US" altLang="ja-JP" sz="2000" baseline="0">
                <a:latin typeface="Calibri" pitchFamily="34" charset="0"/>
              </a:rPr>
              <a:t>53</a:t>
            </a:r>
            <a:r>
              <a:rPr lang="en-US" altLang="ja-JP" sz="2000" b="0" baseline="0">
                <a:latin typeface="Calibri" pitchFamily="34" charset="0"/>
              </a:rPr>
              <a:t>, 2075 (1996),   PRC </a:t>
            </a:r>
            <a:r>
              <a:rPr lang="en-US" altLang="ja-JP" sz="2000" baseline="0">
                <a:latin typeface="Calibri" pitchFamily="34" charset="0"/>
              </a:rPr>
              <a:t>80</a:t>
            </a:r>
            <a:r>
              <a:rPr lang="en-US" altLang="ja-JP" sz="2000" b="0" baseline="0">
                <a:latin typeface="Calibri" pitchFamily="34" charset="0"/>
              </a:rPr>
              <a:t>, 054321 (2009)</a:t>
            </a:r>
          </a:p>
        </p:txBody>
      </p:sp>
      <p:sp>
        <p:nvSpPr>
          <p:cNvPr id="26668" name="Rectangle 5"/>
          <p:cNvSpPr>
            <a:spLocks noChangeArrowheads="1"/>
          </p:cNvSpPr>
          <p:nvPr/>
        </p:nvSpPr>
        <p:spPr bwMode="auto">
          <a:xfrm rot="2556552">
            <a:off x="2392363" y="5103813"/>
            <a:ext cx="32194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30000"/>
              </a:lnSpc>
              <a:spcBef>
                <a:spcPct val="0"/>
              </a:spcBef>
              <a:buFontTx/>
              <a:buNone/>
            </a:pPr>
            <a:r>
              <a:rPr lang="en-US" altLang="ja-JP" sz="2000" b="0" baseline="0">
                <a:solidFill>
                  <a:srgbClr val="CC0000"/>
                </a:solidFill>
                <a:latin typeface="Calibri" pitchFamily="34" charset="0"/>
              </a:rPr>
              <a:t>B</a:t>
            </a:r>
            <a:r>
              <a:rPr lang="en-US" altLang="ja-JP" sz="2400" baseline="-25000">
                <a:solidFill>
                  <a:srgbClr val="CC0000"/>
                </a:solidFill>
                <a:latin typeface="Calibri" pitchFamily="34" charset="0"/>
              </a:rPr>
              <a:t>Λ</a:t>
            </a:r>
            <a:r>
              <a:rPr lang="ja-JP" altLang="en-US" sz="2000" b="0" baseline="0">
                <a:solidFill>
                  <a:srgbClr val="CC0000"/>
                </a:solidFill>
                <a:latin typeface="Calibri" pitchFamily="34" charset="0"/>
              </a:rPr>
              <a:t>：</a:t>
            </a:r>
            <a:r>
              <a:rPr lang="ja-JP" altLang="en-US" sz="2000" b="0" baseline="0">
                <a:latin typeface="Calibri" pitchFamily="34" charset="0"/>
              </a:rPr>
              <a:t> </a:t>
            </a:r>
            <a:r>
              <a:rPr lang="en-US" altLang="ja-JP" sz="2000" b="0" baseline="0">
                <a:solidFill>
                  <a:srgbClr val="CC0000"/>
                </a:solidFill>
                <a:latin typeface="Calibri" pitchFamily="34" charset="0"/>
              </a:rPr>
              <a:t>EXP=</a:t>
            </a:r>
            <a:r>
              <a:rPr lang="en-US" altLang="ja-JP" sz="800" b="0" baseline="0">
                <a:solidFill>
                  <a:srgbClr val="CC0000"/>
                </a:solidFill>
                <a:latin typeface="Calibri" pitchFamily="34" charset="0"/>
              </a:rPr>
              <a:t>  </a:t>
            </a:r>
            <a:r>
              <a:rPr lang="en-US" altLang="ja-JP" sz="2000" b="0" baseline="0">
                <a:solidFill>
                  <a:srgbClr val="CC0000"/>
                </a:solidFill>
                <a:latin typeface="Calibri" pitchFamily="34" charset="0"/>
              </a:rPr>
              <a:t>5.68±0.03±0.25</a:t>
            </a:r>
          </a:p>
        </p:txBody>
      </p:sp>
      <p:sp>
        <p:nvSpPr>
          <p:cNvPr id="26669" name="Rectangle 13"/>
          <p:cNvSpPr>
            <a:spLocks noChangeArrowheads="1"/>
          </p:cNvSpPr>
          <p:nvPr/>
        </p:nvSpPr>
        <p:spPr bwMode="auto">
          <a:xfrm rot="-404866">
            <a:off x="282575" y="4635500"/>
            <a:ext cx="217488"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b="0" baseline="0">
              <a:latin typeface="Calibri" pitchFamily="34" charset="0"/>
            </a:endParaRPr>
          </a:p>
        </p:txBody>
      </p:sp>
      <p:sp>
        <p:nvSpPr>
          <p:cNvPr id="26670" name="テキスト ボックス 47"/>
          <p:cNvSpPr txBox="1">
            <a:spLocks noChangeArrowheads="1"/>
          </p:cNvSpPr>
          <p:nvPr/>
        </p:nvSpPr>
        <p:spPr bwMode="auto">
          <a:xfrm>
            <a:off x="395288" y="5373688"/>
            <a:ext cx="3013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dirty="0">
                <a:latin typeface="Calibri" pitchFamily="34" charset="0"/>
              </a:rPr>
              <a:t>Observed at J-Lab experiment </a:t>
            </a:r>
            <a:endParaRPr lang="en-US" altLang="ja-JP" sz="2000" b="0" baseline="0" dirty="0" smtClean="0">
              <a:latin typeface="Calibri" pitchFamily="34" charset="0"/>
            </a:endParaRPr>
          </a:p>
          <a:p>
            <a:pPr eaLnBrk="1" hangingPunct="1">
              <a:spcBef>
                <a:spcPct val="0"/>
              </a:spcBef>
              <a:buFontTx/>
              <a:buNone/>
            </a:pPr>
            <a:r>
              <a:rPr lang="en-US" altLang="ja-JP" sz="2000" b="0" baseline="0" dirty="0" smtClean="0">
                <a:solidFill>
                  <a:srgbClr val="0000FF"/>
                </a:solidFill>
                <a:latin typeface="Calibri" pitchFamily="34" charset="0"/>
              </a:rPr>
              <a:t>Phys</a:t>
            </a:r>
            <a:r>
              <a:rPr lang="en-US" altLang="ja-JP" sz="2000" b="0" baseline="0" dirty="0">
                <a:solidFill>
                  <a:srgbClr val="0000FF"/>
                </a:solidFill>
                <a:latin typeface="Calibri" pitchFamily="34" charset="0"/>
              </a:rPr>
              <a:t>. Rev. Lett.</a:t>
            </a:r>
            <a:r>
              <a:rPr lang="en-US" altLang="ja-JP" sz="2000" baseline="0" dirty="0">
                <a:solidFill>
                  <a:srgbClr val="0000FF"/>
                </a:solidFill>
                <a:latin typeface="Calibri" pitchFamily="34" charset="0"/>
              </a:rPr>
              <a:t>110</a:t>
            </a:r>
            <a:r>
              <a:rPr lang="en-US" altLang="ja-JP" sz="2000" b="0" baseline="0" dirty="0">
                <a:solidFill>
                  <a:srgbClr val="0000FF"/>
                </a:solidFill>
                <a:latin typeface="Calibri" pitchFamily="34" charset="0"/>
              </a:rPr>
              <a:t>,</a:t>
            </a:r>
          </a:p>
          <a:p>
            <a:pPr eaLnBrk="1" hangingPunct="1">
              <a:spcBef>
                <a:spcPct val="0"/>
              </a:spcBef>
              <a:buFontTx/>
              <a:buNone/>
            </a:pPr>
            <a:r>
              <a:rPr lang="en-US" altLang="ja-JP" sz="2000" b="0" baseline="0" dirty="0">
                <a:solidFill>
                  <a:srgbClr val="0000FF"/>
                </a:solidFill>
                <a:latin typeface="Calibri" pitchFamily="34" charset="0"/>
              </a:rPr>
              <a:t>012502  (2013).</a:t>
            </a:r>
          </a:p>
          <a:p>
            <a:pPr eaLnBrk="1" hangingPunct="1">
              <a:spcBef>
                <a:spcPct val="0"/>
              </a:spcBef>
              <a:buFontTx/>
              <a:buNone/>
            </a:pPr>
            <a:endParaRPr lang="ja-JP" altLang="en-US" sz="2000" b="0" baseline="0" dirty="0">
              <a:solidFill>
                <a:schemeClr val="hlink"/>
              </a:solidFill>
              <a:latin typeface="Calibri" pitchFamily="34" charset="0"/>
            </a:endParaRPr>
          </a:p>
        </p:txBody>
      </p:sp>
      <p:sp>
        <p:nvSpPr>
          <p:cNvPr id="26671" name="Rectangle 47"/>
          <p:cNvSpPr>
            <a:spLocks noChangeArrowheads="1"/>
          </p:cNvSpPr>
          <p:nvPr/>
        </p:nvSpPr>
        <p:spPr bwMode="auto">
          <a:xfrm>
            <a:off x="323850" y="3429000"/>
            <a:ext cx="127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solidFill>
                  <a:srgbClr val="CC0000"/>
                </a:solidFill>
              </a:rPr>
              <a:t>Exp:-0.98</a:t>
            </a:r>
          </a:p>
        </p:txBody>
      </p:sp>
      <p:sp>
        <p:nvSpPr>
          <p:cNvPr id="26672" name="Oval 12"/>
          <p:cNvSpPr>
            <a:spLocks noChangeArrowheads="1"/>
          </p:cNvSpPr>
          <p:nvPr/>
        </p:nvSpPr>
        <p:spPr bwMode="auto">
          <a:xfrm>
            <a:off x="3419475" y="3141663"/>
            <a:ext cx="287338" cy="287337"/>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000" baseline="0">
                <a:solidFill>
                  <a:schemeClr val="bg1"/>
                </a:solidFill>
                <a:latin typeface="Calibri" pitchFamily="34" charset="0"/>
              </a:rPr>
              <a:t>Λ</a:t>
            </a:r>
          </a:p>
        </p:txBody>
      </p:sp>
      <p:sp>
        <p:nvSpPr>
          <p:cNvPr id="26673" name="Line 57"/>
          <p:cNvSpPr>
            <a:spLocks noChangeShapeType="1"/>
          </p:cNvSpPr>
          <p:nvPr/>
        </p:nvSpPr>
        <p:spPr bwMode="auto">
          <a:xfrm flipH="1">
            <a:off x="3563938" y="3500438"/>
            <a:ext cx="0" cy="360362"/>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4" name="Line 58"/>
          <p:cNvSpPr>
            <a:spLocks noChangeShapeType="1"/>
          </p:cNvSpPr>
          <p:nvPr/>
        </p:nvSpPr>
        <p:spPr bwMode="auto">
          <a:xfrm flipV="1">
            <a:off x="2411413" y="5013325"/>
            <a:ext cx="936625" cy="50323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5" name="Line 59"/>
          <p:cNvSpPr>
            <a:spLocks noChangeShapeType="1"/>
          </p:cNvSpPr>
          <p:nvPr/>
        </p:nvSpPr>
        <p:spPr bwMode="auto">
          <a:xfrm>
            <a:off x="3708400" y="3429000"/>
            <a:ext cx="287338" cy="71438"/>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3" name="直線矢印コネクタ 2"/>
          <p:cNvCxnSpPr/>
          <p:nvPr/>
        </p:nvCxnSpPr>
        <p:spPr>
          <a:xfrm flipH="1">
            <a:off x="7251700" y="3367790"/>
            <a:ext cx="212725" cy="5636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6379369" y="2692181"/>
            <a:ext cx="2690224" cy="646331"/>
          </a:xfrm>
          <a:prstGeom prst="rect">
            <a:avLst/>
          </a:prstGeom>
          <a:noFill/>
        </p:spPr>
        <p:txBody>
          <a:bodyPr wrap="none" rtlCol="0">
            <a:spAutoFit/>
          </a:bodyPr>
          <a:lstStyle/>
          <a:p>
            <a:r>
              <a:rPr kumimoji="1" lang="en-US" altLang="ja-JP" dirty="0" smtClean="0"/>
              <a:t>One of the excited</a:t>
            </a:r>
          </a:p>
          <a:p>
            <a:r>
              <a:rPr lang="en-US" altLang="ja-JP" smtClean="0"/>
              <a:t>state </a:t>
            </a:r>
            <a:r>
              <a:rPr lang="en-US" altLang="ja-JP" dirty="0" smtClean="0"/>
              <a:t>was observed at </a:t>
            </a:r>
            <a:r>
              <a:rPr lang="en-US" altLang="ja-JP" dirty="0" err="1" smtClean="0"/>
              <a:t>Jlab</a:t>
            </a:r>
            <a:r>
              <a:rPr lang="en-US" altLang="ja-JP" dirty="0" smtClean="0"/>
              <a:t>.</a:t>
            </a:r>
            <a:endParaRPr kumimoji="1" lang="ja-JP" altLang="en-US" dirty="0"/>
          </a:p>
        </p:txBody>
      </p:sp>
    </p:spTree>
    <p:extLst>
      <p:ext uri="{BB962C8B-B14F-4D97-AF65-F5344CB8AC3E}">
        <p14:creationId xmlns:p14="http://schemas.microsoft.com/office/powerpoint/2010/main" val="3319140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aseline="30000" dirty="0" smtClean="0"/>
              <a:t>7</a:t>
            </a:r>
            <a:r>
              <a:rPr kumimoji="1" lang="en-US" altLang="ja-JP" dirty="0" smtClean="0"/>
              <a:t>Li(</a:t>
            </a:r>
            <a:r>
              <a:rPr kumimoji="1" lang="en-US" altLang="ja-JP" dirty="0" err="1" smtClean="0"/>
              <a:t>e,e’K</a:t>
            </a:r>
            <a:r>
              <a:rPr kumimoji="1" lang="en-US" altLang="ja-JP" baseline="30000" dirty="0" smtClean="0"/>
              <a:t>+</a:t>
            </a:r>
            <a:r>
              <a:rPr kumimoji="1" lang="en-US" altLang="ja-JP" dirty="0" smtClean="0"/>
              <a:t>)</a:t>
            </a:r>
            <a:r>
              <a:rPr kumimoji="1" lang="en-US" altLang="ja-JP" baseline="30000" dirty="0" smtClean="0"/>
              <a:t>7</a:t>
            </a:r>
            <a:r>
              <a:rPr kumimoji="1" lang="en-US" altLang="ja-JP" baseline="-25000" dirty="0" smtClean="0"/>
              <a:t>Λ</a:t>
            </a:r>
            <a:r>
              <a:rPr kumimoji="1" lang="en-US" altLang="ja-JP" dirty="0" smtClean="0"/>
              <a:t>He</a:t>
            </a:r>
            <a:endParaRPr kumimoji="1"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0888"/>
            <a:ext cx="4910824" cy="3505355"/>
          </a:xfrm>
          <a:prstGeom prst="rect">
            <a:avLst/>
          </a:prstGeom>
        </p:spPr>
      </p:pic>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3717032"/>
            <a:ext cx="4398260" cy="1235723"/>
          </a:xfrm>
        </p:spPr>
      </p:pic>
      <p:sp>
        <p:nvSpPr>
          <p:cNvPr id="10" name="テキスト ボックス 9"/>
          <p:cNvSpPr txBox="1"/>
          <p:nvPr/>
        </p:nvSpPr>
        <p:spPr>
          <a:xfrm>
            <a:off x="107504" y="2182361"/>
            <a:ext cx="2683748" cy="477054"/>
          </a:xfrm>
          <a:prstGeom prst="rect">
            <a:avLst/>
          </a:prstGeom>
          <a:noFill/>
        </p:spPr>
        <p:txBody>
          <a:bodyPr wrap="none" rtlCol="0">
            <a:spAutoFit/>
          </a:bodyPr>
          <a:lstStyle/>
          <a:p>
            <a:r>
              <a:rPr lang="en-US" altLang="ja-JP" sz="2500" dirty="0"/>
              <a:t>(</a:t>
            </a:r>
            <a:r>
              <a:rPr kumimoji="1" lang="en-US" altLang="ja-JP" sz="2500" dirty="0" smtClean="0"/>
              <a:t>FWHM = 1.3 MeV)</a:t>
            </a:r>
            <a:endParaRPr kumimoji="1" lang="ja-JP" altLang="en-US" sz="2500" dirty="0"/>
          </a:p>
        </p:txBody>
      </p:sp>
      <p:sp>
        <p:nvSpPr>
          <p:cNvPr id="11" name="テキスト ボックス 10"/>
          <p:cNvSpPr txBox="1"/>
          <p:nvPr/>
        </p:nvSpPr>
        <p:spPr>
          <a:xfrm>
            <a:off x="5580112" y="3239978"/>
            <a:ext cx="1948803" cy="477054"/>
          </a:xfrm>
          <a:prstGeom prst="rect">
            <a:avLst/>
          </a:prstGeom>
          <a:noFill/>
        </p:spPr>
        <p:txBody>
          <a:bodyPr wrap="none" rtlCol="0">
            <a:spAutoFit/>
          </a:bodyPr>
          <a:lstStyle/>
          <a:p>
            <a:r>
              <a:rPr kumimoji="1" lang="en-US" altLang="ja-JP" sz="2500" dirty="0" smtClean="0"/>
              <a:t>Fitting results</a:t>
            </a:r>
            <a:endParaRPr kumimoji="1" lang="ja-JP" altLang="en-US" sz="2500" dirty="0"/>
          </a:p>
        </p:txBody>
      </p:sp>
      <p:grpSp>
        <p:nvGrpSpPr>
          <p:cNvPr id="7" name="グループ化 6"/>
          <p:cNvGrpSpPr/>
          <p:nvPr/>
        </p:nvGrpSpPr>
        <p:grpSpPr>
          <a:xfrm>
            <a:off x="2411760" y="1920751"/>
            <a:ext cx="2177041" cy="3308449"/>
            <a:chOff x="2411760" y="1920751"/>
            <a:chExt cx="2177041" cy="3308449"/>
          </a:xfrm>
        </p:grpSpPr>
        <p:sp>
          <p:nvSpPr>
            <p:cNvPr id="3" name="円/楕円 2"/>
            <p:cNvSpPr/>
            <p:nvPr/>
          </p:nvSpPr>
          <p:spPr>
            <a:xfrm>
              <a:off x="2411760" y="3789040"/>
              <a:ext cx="532412" cy="144016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98668" y="1920751"/>
              <a:ext cx="1890133" cy="523220"/>
            </a:xfrm>
            <a:prstGeom prst="rect">
              <a:avLst/>
            </a:prstGeom>
            <a:noFill/>
          </p:spPr>
          <p:txBody>
            <a:bodyPr wrap="none" rtlCol="0">
              <a:spAutoFit/>
            </a:bodyPr>
            <a:lstStyle/>
            <a:p>
              <a:r>
                <a:rPr kumimoji="1" lang="en-US" altLang="ja-JP" sz="2800" dirty="0" smtClean="0"/>
                <a:t>Third peak?</a:t>
              </a:r>
              <a:endParaRPr kumimoji="1" lang="ja-JP" altLang="en-US" sz="2800" dirty="0"/>
            </a:p>
          </p:txBody>
        </p:sp>
        <p:cxnSp>
          <p:nvCxnSpPr>
            <p:cNvPr id="6" name="直線矢印コネクタ 5"/>
            <p:cNvCxnSpPr/>
            <p:nvPr/>
          </p:nvCxnSpPr>
          <p:spPr>
            <a:xfrm flipH="1">
              <a:off x="2791252" y="2443971"/>
              <a:ext cx="412596" cy="12730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4573006" y="1135921"/>
            <a:ext cx="4545668" cy="1938992"/>
          </a:xfrm>
          <a:prstGeom prst="rect">
            <a:avLst/>
          </a:prstGeom>
          <a:noFill/>
        </p:spPr>
        <p:txBody>
          <a:bodyPr wrap="none" rtlCol="0">
            <a:spAutoFit/>
          </a:bodyPr>
          <a:lstStyle/>
          <a:p>
            <a:r>
              <a:rPr kumimoji="1" lang="en-US" altLang="ja-JP" sz="2400" dirty="0" smtClean="0"/>
              <a:t>At present, due to poor statics,</a:t>
            </a:r>
          </a:p>
          <a:p>
            <a:r>
              <a:rPr lang="en-US" altLang="ja-JP" sz="2400" dirty="0" smtClean="0"/>
              <a:t>It is difficult to have the third peak.</a:t>
            </a:r>
          </a:p>
          <a:p>
            <a:r>
              <a:rPr kumimoji="1" lang="en-US" altLang="ja-JP" sz="2400" dirty="0" smtClean="0"/>
              <a:t>Theoretically, </a:t>
            </a:r>
            <a:r>
              <a:rPr lang="en-US" altLang="ja-JP" sz="2400" dirty="0"/>
              <a:t> </a:t>
            </a:r>
            <a:r>
              <a:rPr lang="en-US" altLang="ja-JP" sz="2400" dirty="0" smtClean="0"/>
              <a:t>is it possible to</a:t>
            </a:r>
          </a:p>
          <a:p>
            <a:r>
              <a:rPr lang="en-US" altLang="ja-JP" sz="2400" dirty="0"/>
              <a:t>h</a:t>
            </a:r>
            <a:r>
              <a:rPr kumimoji="1" lang="en-US" altLang="ja-JP" sz="2400" dirty="0" smtClean="0"/>
              <a:t>ave new state?</a:t>
            </a:r>
          </a:p>
          <a:p>
            <a:r>
              <a:rPr lang="en-US" altLang="ja-JP" sz="2400" dirty="0" smtClean="0"/>
              <a:t>Let’s consider it.</a:t>
            </a:r>
            <a:endParaRPr kumimoji="1" lang="ja-JP" altLang="en-US" sz="2400" dirty="0"/>
          </a:p>
        </p:txBody>
      </p:sp>
    </p:spTree>
    <p:extLst>
      <p:ext uri="{BB962C8B-B14F-4D97-AF65-F5344CB8AC3E}">
        <p14:creationId xmlns:p14="http://schemas.microsoft.com/office/powerpoint/2010/main" val="17573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a:off x="1446212" y="3223706"/>
            <a:ext cx="2374900"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 name="Line 4"/>
          <p:cNvSpPr>
            <a:spLocks noChangeShapeType="1"/>
          </p:cNvSpPr>
          <p:nvPr/>
        </p:nvSpPr>
        <p:spPr bwMode="auto">
          <a:xfrm>
            <a:off x="1770061" y="2656413"/>
            <a:ext cx="1368425"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 name="Line 5"/>
          <p:cNvSpPr>
            <a:spLocks noChangeShapeType="1"/>
          </p:cNvSpPr>
          <p:nvPr/>
        </p:nvSpPr>
        <p:spPr bwMode="auto">
          <a:xfrm>
            <a:off x="1949450" y="3799968"/>
            <a:ext cx="129698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 name="Text Box 15"/>
          <p:cNvSpPr txBox="1">
            <a:spLocks noChangeArrowheads="1"/>
          </p:cNvSpPr>
          <p:nvPr/>
        </p:nvSpPr>
        <p:spPr bwMode="auto">
          <a:xfrm>
            <a:off x="1517650" y="3584068"/>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a:t>
            </a:r>
            <a:r>
              <a:rPr lang="en-US" altLang="ja-JP" sz="2000" b="0">
                <a:latin typeface="Calibri" pitchFamily="34" charset="0"/>
              </a:rPr>
              <a:t>+</a:t>
            </a:r>
          </a:p>
        </p:txBody>
      </p:sp>
      <p:sp>
        <p:nvSpPr>
          <p:cNvPr id="7" name="Text Box 16"/>
          <p:cNvSpPr txBox="1">
            <a:spLocks noChangeArrowheads="1"/>
          </p:cNvSpPr>
          <p:nvPr/>
        </p:nvSpPr>
        <p:spPr bwMode="auto">
          <a:xfrm>
            <a:off x="1389061" y="2435750"/>
            <a:ext cx="39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2</a:t>
            </a:r>
            <a:r>
              <a:rPr lang="en-US" altLang="ja-JP" sz="2000" b="0">
                <a:latin typeface="Calibri" pitchFamily="34" charset="0"/>
              </a:rPr>
              <a:t>+</a:t>
            </a:r>
          </a:p>
        </p:txBody>
      </p:sp>
      <p:sp>
        <p:nvSpPr>
          <p:cNvPr id="8" name="Text Box 20"/>
          <p:cNvSpPr txBox="1">
            <a:spLocks noChangeArrowheads="1"/>
          </p:cNvSpPr>
          <p:nvPr/>
        </p:nvSpPr>
        <p:spPr bwMode="auto">
          <a:xfrm>
            <a:off x="2670175" y="2864931"/>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α+n+n</a:t>
            </a:r>
          </a:p>
        </p:txBody>
      </p:sp>
      <p:sp>
        <p:nvSpPr>
          <p:cNvPr id="10" name="Text Box 22"/>
          <p:cNvSpPr txBox="1">
            <a:spLocks noChangeArrowheads="1"/>
          </p:cNvSpPr>
          <p:nvPr/>
        </p:nvSpPr>
        <p:spPr bwMode="auto">
          <a:xfrm>
            <a:off x="1014412" y="2864931"/>
            <a:ext cx="858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 MeV</a:t>
            </a:r>
          </a:p>
        </p:txBody>
      </p:sp>
      <p:sp>
        <p:nvSpPr>
          <p:cNvPr id="11" name="Text Box 39"/>
          <p:cNvSpPr txBox="1">
            <a:spLocks noChangeArrowheads="1"/>
          </p:cNvSpPr>
          <p:nvPr/>
        </p:nvSpPr>
        <p:spPr bwMode="auto">
          <a:xfrm>
            <a:off x="2317750" y="4249563"/>
            <a:ext cx="704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baseline="30000" dirty="0">
                <a:latin typeface="Calibri" pitchFamily="34" charset="0"/>
              </a:rPr>
              <a:t>6</a:t>
            </a:r>
            <a:r>
              <a:rPr lang="en-US" altLang="ja-JP" sz="2800" b="0" baseline="0" dirty="0">
                <a:latin typeface="Calibri" pitchFamily="34" charset="0"/>
              </a:rPr>
              <a:t>He</a:t>
            </a:r>
          </a:p>
        </p:txBody>
      </p:sp>
      <p:sp>
        <p:nvSpPr>
          <p:cNvPr id="12" name="Rectangle 17" descr="右上がり対角線 (太)"/>
          <p:cNvSpPr>
            <a:spLocks noChangeArrowheads="1"/>
          </p:cNvSpPr>
          <p:nvPr/>
        </p:nvSpPr>
        <p:spPr bwMode="auto">
          <a:xfrm>
            <a:off x="1770061" y="2584975"/>
            <a:ext cx="1368425" cy="144463"/>
          </a:xfrm>
          <a:prstGeom prst="rect">
            <a:avLst/>
          </a:prstGeom>
          <a:pattFill prst="wdUpDiag">
            <a:fgClr>
              <a:schemeClr val="accent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b="0" baseline="0">
              <a:latin typeface="Calibri" pitchFamily="34" charset="0"/>
            </a:endParaRPr>
          </a:p>
        </p:txBody>
      </p:sp>
      <p:sp>
        <p:nvSpPr>
          <p:cNvPr id="13" name="Rectangle 47"/>
          <p:cNvSpPr>
            <a:spLocks noChangeArrowheads="1"/>
          </p:cNvSpPr>
          <p:nvPr/>
        </p:nvSpPr>
        <p:spPr bwMode="auto">
          <a:xfrm>
            <a:off x="2670175" y="3406226"/>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dirty="0" smtClean="0">
                <a:solidFill>
                  <a:srgbClr val="CC0000"/>
                </a:solidFill>
              </a:rPr>
              <a:t>-0.98</a:t>
            </a:r>
            <a:endParaRPr lang="en-US" altLang="ja-JP" sz="2000" b="0" baseline="0" dirty="0">
              <a:solidFill>
                <a:srgbClr val="CC0000"/>
              </a:solidFill>
            </a:endParaRPr>
          </a:p>
        </p:txBody>
      </p:sp>
      <p:sp>
        <p:nvSpPr>
          <p:cNvPr id="2" name="テキスト ボックス 1"/>
          <p:cNvSpPr txBox="1"/>
          <p:nvPr/>
        </p:nvSpPr>
        <p:spPr>
          <a:xfrm>
            <a:off x="3165848" y="2431831"/>
            <a:ext cx="1207382" cy="369332"/>
          </a:xfrm>
          <a:prstGeom prst="rect">
            <a:avLst/>
          </a:prstGeom>
          <a:noFill/>
        </p:spPr>
        <p:txBody>
          <a:bodyPr wrap="none" rtlCol="0">
            <a:spAutoFit/>
          </a:bodyPr>
          <a:lstStyle/>
          <a:p>
            <a:r>
              <a:rPr kumimoji="1" lang="en-US" altLang="ja-JP" dirty="0" smtClean="0"/>
              <a:t>1.797 MeV</a:t>
            </a:r>
            <a:endParaRPr kumimoji="1" lang="ja-JP" altLang="en-US" dirty="0"/>
          </a:p>
        </p:txBody>
      </p:sp>
      <p:sp>
        <p:nvSpPr>
          <p:cNvPr id="15" name="テキスト ボックス 14"/>
          <p:cNvSpPr txBox="1"/>
          <p:nvPr/>
        </p:nvSpPr>
        <p:spPr>
          <a:xfrm>
            <a:off x="1586705" y="2145045"/>
            <a:ext cx="1822678" cy="400110"/>
          </a:xfrm>
          <a:prstGeom prst="rect">
            <a:avLst/>
          </a:prstGeom>
          <a:noFill/>
        </p:spPr>
        <p:txBody>
          <a:bodyPr wrap="none" rtlCol="0">
            <a:spAutoFit/>
          </a:bodyPr>
          <a:lstStyle/>
          <a:p>
            <a:r>
              <a:rPr lang="en-US" altLang="ja-JP" sz="2000" dirty="0" smtClean="0"/>
              <a:t>Γ=113 ±20 </a:t>
            </a:r>
            <a:r>
              <a:rPr lang="en-US" altLang="ja-JP" sz="2000" dirty="0" err="1" smtClean="0"/>
              <a:t>keV</a:t>
            </a:r>
            <a:endParaRPr kumimoji="1" lang="ja-JP" altLang="en-US" sz="2000" dirty="0"/>
          </a:p>
        </p:txBody>
      </p:sp>
      <p:sp>
        <p:nvSpPr>
          <p:cNvPr id="19" name="Rectangle 17" descr="右上がり対角線 (太)"/>
          <p:cNvSpPr>
            <a:spLocks noChangeArrowheads="1"/>
          </p:cNvSpPr>
          <p:nvPr/>
        </p:nvSpPr>
        <p:spPr bwMode="auto">
          <a:xfrm>
            <a:off x="1715293" y="807150"/>
            <a:ext cx="1368425" cy="576511"/>
          </a:xfrm>
          <a:prstGeom prst="rect">
            <a:avLst/>
          </a:prstGeom>
          <a:pattFill prst="wdUpDiag">
            <a:fgClr>
              <a:schemeClr val="accent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b="0" baseline="0">
              <a:latin typeface="Calibri" pitchFamily="34" charset="0"/>
            </a:endParaRPr>
          </a:p>
        </p:txBody>
      </p:sp>
      <p:sp>
        <p:nvSpPr>
          <p:cNvPr id="18" name="テキスト ボックス 17"/>
          <p:cNvSpPr txBox="1"/>
          <p:nvPr/>
        </p:nvSpPr>
        <p:spPr>
          <a:xfrm>
            <a:off x="306194" y="832365"/>
            <a:ext cx="1452642" cy="461665"/>
          </a:xfrm>
          <a:prstGeom prst="rect">
            <a:avLst/>
          </a:prstGeom>
          <a:noFill/>
        </p:spPr>
        <p:txBody>
          <a:bodyPr wrap="none" rtlCol="0">
            <a:spAutoFit/>
          </a:bodyPr>
          <a:lstStyle/>
          <a:p>
            <a:r>
              <a:rPr kumimoji="1" lang="en-US" altLang="ja-JP" sz="2400" dirty="0" smtClean="0"/>
              <a:t>(2</a:t>
            </a:r>
            <a:r>
              <a:rPr kumimoji="1" lang="en-US" altLang="ja-JP" sz="2400" baseline="30000" dirty="0" smtClean="0"/>
              <a:t>+</a:t>
            </a:r>
            <a:r>
              <a:rPr kumimoji="1" lang="en-US" altLang="ja-JP" sz="2400" dirty="0" smtClean="0"/>
              <a:t>,1</a:t>
            </a:r>
            <a:r>
              <a:rPr kumimoji="1" lang="en-US" altLang="ja-JP" sz="2400" baseline="30000" dirty="0" smtClean="0"/>
              <a:t>-</a:t>
            </a:r>
            <a:r>
              <a:rPr kumimoji="1" lang="en-US" altLang="ja-JP" sz="2400" dirty="0" smtClean="0"/>
              <a:t>,0</a:t>
            </a:r>
            <a:r>
              <a:rPr kumimoji="1" lang="en-US" altLang="ja-JP" sz="2400" baseline="30000" dirty="0" smtClean="0"/>
              <a:t>+</a:t>
            </a:r>
            <a:r>
              <a:rPr kumimoji="1" lang="en-US" altLang="ja-JP" sz="2400" dirty="0" smtClean="0"/>
              <a:t>)?</a:t>
            </a:r>
            <a:endParaRPr kumimoji="1" lang="ja-JP" altLang="en-US" sz="2400" dirty="0"/>
          </a:p>
        </p:txBody>
      </p:sp>
      <p:sp>
        <p:nvSpPr>
          <p:cNvPr id="21" name="テキスト ボックス 20"/>
          <p:cNvSpPr txBox="1"/>
          <p:nvPr/>
        </p:nvSpPr>
        <p:spPr>
          <a:xfrm>
            <a:off x="1443831" y="364014"/>
            <a:ext cx="1992853" cy="369332"/>
          </a:xfrm>
          <a:prstGeom prst="rect">
            <a:avLst/>
          </a:prstGeom>
          <a:noFill/>
        </p:spPr>
        <p:txBody>
          <a:bodyPr wrap="none" rtlCol="0">
            <a:spAutoFit/>
          </a:bodyPr>
          <a:lstStyle/>
          <a:p>
            <a:r>
              <a:rPr kumimoji="1" lang="en-US" altLang="ja-JP" dirty="0" smtClean="0"/>
              <a:t>Γ</a:t>
            </a:r>
            <a:r>
              <a:rPr kumimoji="1" lang="ja-JP" altLang="en-US" dirty="0" smtClean="0"/>
              <a:t>＝</a:t>
            </a:r>
            <a:r>
              <a:rPr kumimoji="1" lang="en-US" altLang="ja-JP" dirty="0" smtClean="0"/>
              <a:t>12.1 ±1.1 MeV</a:t>
            </a:r>
            <a:endParaRPr kumimoji="1" lang="ja-JP" altLang="en-US" dirty="0"/>
          </a:p>
        </p:txBody>
      </p:sp>
      <p:sp>
        <p:nvSpPr>
          <p:cNvPr id="23" name="テキスト ボックス 22"/>
          <p:cNvSpPr txBox="1"/>
          <p:nvPr/>
        </p:nvSpPr>
        <p:spPr>
          <a:xfrm>
            <a:off x="2191874" y="4941168"/>
            <a:ext cx="883575" cy="584775"/>
          </a:xfrm>
          <a:prstGeom prst="rect">
            <a:avLst/>
          </a:prstGeom>
          <a:noFill/>
        </p:spPr>
        <p:txBody>
          <a:bodyPr wrap="none" rtlCol="0">
            <a:spAutoFit/>
          </a:bodyPr>
          <a:lstStyle/>
          <a:p>
            <a:r>
              <a:rPr kumimoji="1" lang="en-US" altLang="ja-JP" sz="3200" dirty="0" smtClean="0">
                <a:solidFill>
                  <a:srgbClr val="0070C0"/>
                </a:solidFill>
              </a:rPr>
              <a:t>Exp.</a:t>
            </a:r>
            <a:endParaRPr kumimoji="1" lang="ja-JP" altLang="en-US" sz="3200" dirty="0">
              <a:solidFill>
                <a:srgbClr val="0070C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695" y="455582"/>
            <a:ext cx="2520280" cy="583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5899764" y="3880231"/>
            <a:ext cx="1160895" cy="369332"/>
          </a:xfrm>
          <a:prstGeom prst="rect">
            <a:avLst/>
          </a:prstGeom>
          <a:noFill/>
        </p:spPr>
        <p:txBody>
          <a:bodyPr wrap="none" rtlCol="0">
            <a:spAutoFit/>
          </a:bodyPr>
          <a:lstStyle/>
          <a:p>
            <a:r>
              <a:rPr kumimoji="1" lang="en-US" altLang="ja-JP" dirty="0" smtClean="0"/>
              <a:t>-0.97 MeV</a:t>
            </a:r>
            <a:endParaRPr kumimoji="1" lang="ja-JP" altLang="en-US" dirty="0"/>
          </a:p>
        </p:txBody>
      </p:sp>
      <p:sp>
        <p:nvSpPr>
          <p:cNvPr id="25" name="テキスト ボックス 24"/>
          <p:cNvSpPr txBox="1"/>
          <p:nvPr/>
        </p:nvSpPr>
        <p:spPr>
          <a:xfrm>
            <a:off x="6084168" y="2680265"/>
            <a:ext cx="1090363" cy="369332"/>
          </a:xfrm>
          <a:prstGeom prst="rect">
            <a:avLst/>
          </a:prstGeom>
          <a:noFill/>
        </p:spPr>
        <p:txBody>
          <a:bodyPr wrap="none" rtlCol="0">
            <a:spAutoFit/>
          </a:bodyPr>
          <a:lstStyle/>
          <a:p>
            <a:r>
              <a:rPr kumimoji="1" lang="en-US" altLang="ja-JP" dirty="0" smtClean="0"/>
              <a:t>1.79 MeV</a:t>
            </a:r>
            <a:endParaRPr kumimoji="1" lang="ja-JP" altLang="en-US" dirty="0"/>
          </a:p>
        </p:txBody>
      </p:sp>
      <p:sp>
        <p:nvSpPr>
          <p:cNvPr id="26" name="テキスト ボックス 25"/>
          <p:cNvSpPr txBox="1"/>
          <p:nvPr/>
        </p:nvSpPr>
        <p:spPr>
          <a:xfrm>
            <a:off x="5004048" y="1543615"/>
            <a:ext cx="973343" cy="369332"/>
          </a:xfrm>
          <a:prstGeom prst="rect">
            <a:avLst/>
          </a:prstGeom>
          <a:noFill/>
        </p:spPr>
        <p:txBody>
          <a:bodyPr wrap="none" rtlCol="0">
            <a:spAutoFit/>
          </a:bodyPr>
          <a:lstStyle/>
          <a:p>
            <a:r>
              <a:rPr kumimoji="1" lang="en-US" altLang="ja-JP" dirty="0" smtClean="0"/>
              <a:t>2.5 MeV</a:t>
            </a:r>
            <a:endParaRPr kumimoji="1" lang="ja-JP" altLang="en-US" dirty="0"/>
          </a:p>
        </p:txBody>
      </p:sp>
      <p:sp>
        <p:nvSpPr>
          <p:cNvPr id="27" name="テキスト ボックス 26"/>
          <p:cNvSpPr txBox="1"/>
          <p:nvPr/>
        </p:nvSpPr>
        <p:spPr>
          <a:xfrm>
            <a:off x="5503502" y="2215643"/>
            <a:ext cx="396262" cy="369332"/>
          </a:xfrm>
          <a:prstGeom prst="rect">
            <a:avLst/>
          </a:prstGeom>
          <a:noFill/>
        </p:spPr>
        <p:txBody>
          <a:bodyPr wrap="none" rtlCol="0">
            <a:spAutoFit/>
          </a:bodyPr>
          <a:lstStyle/>
          <a:p>
            <a:r>
              <a:rPr kumimoji="1" lang="en-US" altLang="ja-JP" dirty="0" smtClean="0"/>
              <a:t>Γ=</a:t>
            </a:r>
            <a:endParaRPr kumimoji="1" lang="ja-JP" altLang="en-US" dirty="0"/>
          </a:p>
        </p:txBody>
      </p:sp>
      <p:sp>
        <p:nvSpPr>
          <p:cNvPr id="29" name="テキスト ボックス 28"/>
          <p:cNvSpPr txBox="1"/>
          <p:nvPr/>
        </p:nvSpPr>
        <p:spPr>
          <a:xfrm>
            <a:off x="5753192" y="1728281"/>
            <a:ext cx="396262" cy="369332"/>
          </a:xfrm>
          <a:prstGeom prst="rect">
            <a:avLst/>
          </a:prstGeom>
          <a:noFill/>
        </p:spPr>
        <p:txBody>
          <a:bodyPr wrap="none" rtlCol="0">
            <a:spAutoFit/>
          </a:bodyPr>
          <a:lstStyle/>
          <a:p>
            <a:r>
              <a:rPr kumimoji="1" lang="en-US" altLang="ja-JP" dirty="0" smtClean="0"/>
              <a:t>Γ=</a:t>
            </a:r>
            <a:endParaRPr kumimoji="1" lang="ja-JP" altLang="en-US" dirty="0"/>
          </a:p>
        </p:txBody>
      </p:sp>
      <p:sp>
        <p:nvSpPr>
          <p:cNvPr id="30" name="右矢印 29"/>
          <p:cNvSpPr/>
          <p:nvPr/>
        </p:nvSpPr>
        <p:spPr>
          <a:xfrm rot="10800000">
            <a:off x="7894545" y="1551135"/>
            <a:ext cx="288032" cy="29953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620798" y="4260844"/>
            <a:ext cx="1424429" cy="646331"/>
          </a:xfrm>
          <a:prstGeom prst="rect">
            <a:avLst/>
          </a:prstGeom>
          <a:noFill/>
        </p:spPr>
        <p:txBody>
          <a:bodyPr wrap="none" rtlCol="0">
            <a:spAutoFit/>
          </a:bodyPr>
          <a:lstStyle/>
          <a:p>
            <a:r>
              <a:rPr kumimoji="1" lang="en-US" altLang="ja-JP" sz="3600" dirty="0" smtClean="0"/>
              <a:t>theory</a:t>
            </a:r>
            <a:endParaRPr kumimoji="1" lang="ja-JP" altLang="en-US" sz="3600" dirty="0"/>
          </a:p>
        </p:txBody>
      </p:sp>
      <p:sp>
        <p:nvSpPr>
          <p:cNvPr id="1024" name="テキスト ボックス 1023"/>
          <p:cNvSpPr txBox="1"/>
          <p:nvPr/>
        </p:nvSpPr>
        <p:spPr>
          <a:xfrm>
            <a:off x="4489906" y="5064278"/>
            <a:ext cx="4519250" cy="461665"/>
          </a:xfrm>
          <a:prstGeom prst="rect">
            <a:avLst/>
          </a:prstGeom>
          <a:noFill/>
        </p:spPr>
        <p:txBody>
          <a:bodyPr wrap="none" rtlCol="0">
            <a:spAutoFit/>
          </a:bodyPr>
          <a:lstStyle/>
          <a:p>
            <a:r>
              <a:rPr kumimoji="1" lang="en-US" altLang="ja-JP" sz="2400" dirty="0" err="1" smtClean="0"/>
              <a:t>Myo</a:t>
            </a:r>
            <a:r>
              <a:rPr kumimoji="1" lang="en-US" altLang="ja-JP" sz="2400" dirty="0" smtClean="0"/>
              <a:t> et al., PRC 84, 064306 (2011).</a:t>
            </a:r>
            <a:endParaRPr kumimoji="1" lang="ja-JP" altLang="en-US" sz="2400" dirty="0"/>
          </a:p>
        </p:txBody>
      </p:sp>
      <p:sp>
        <p:nvSpPr>
          <p:cNvPr id="1025" name="テキスト ボックス 1024"/>
          <p:cNvSpPr txBox="1"/>
          <p:nvPr/>
        </p:nvSpPr>
        <p:spPr>
          <a:xfrm>
            <a:off x="2269024" y="5998844"/>
            <a:ext cx="2335319" cy="584775"/>
          </a:xfrm>
          <a:prstGeom prst="rect">
            <a:avLst/>
          </a:prstGeom>
          <a:noFill/>
        </p:spPr>
        <p:txBody>
          <a:bodyPr wrap="none" rtlCol="0">
            <a:spAutoFit/>
          </a:bodyPr>
          <a:lstStyle/>
          <a:p>
            <a:r>
              <a:rPr kumimoji="1" lang="en-US" altLang="ja-JP" sz="3200" dirty="0" smtClean="0"/>
              <a:t>Core nucleus</a:t>
            </a:r>
            <a:endParaRPr kumimoji="1" lang="ja-JP" altLang="en-US" sz="3200" dirty="0"/>
          </a:p>
        </p:txBody>
      </p:sp>
    </p:spTree>
    <p:extLst>
      <p:ext uri="{BB962C8B-B14F-4D97-AF65-F5344CB8AC3E}">
        <p14:creationId xmlns:p14="http://schemas.microsoft.com/office/powerpoint/2010/main" val="25136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6"/>
          <p:cNvSpPr>
            <a:spLocks noChangeShapeType="1"/>
          </p:cNvSpPr>
          <p:nvPr/>
        </p:nvSpPr>
        <p:spPr bwMode="auto">
          <a:xfrm>
            <a:off x="2251075" y="2567781"/>
            <a:ext cx="2447925"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 name="Line 7"/>
          <p:cNvSpPr>
            <a:spLocks noChangeShapeType="1"/>
          </p:cNvSpPr>
          <p:nvPr/>
        </p:nvSpPr>
        <p:spPr bwMode="auto">
          <a:xfrm>
            <a:off x="2322513" y="3431381"/>
            <a:ext cx="2376487"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 name="Line 8"/>
          <p:cNvSpPr>
            <a:spLocks noChangeShapeType="1"/>
          </p:cNvSpPr>
          <p:nvPr/>
        </p:nvSpPr>
        <p:spPr bwMode="auto">
          <a:xfrm>
            <a:off x="2682875" y="3718719"/>
            <a:ext cx="1512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 name="Line 9"/>
          <p:cNvSpPr>
            <a:spLocks noChangeShapeType="1"/>
          </p:cNvSpPr>
          <p:nvPr/>
        </p:nvSpPr>
        <p:spPr bwMode="auto">
          <a:xfrm>
            <a:off x="2682875" y="4079081"/>
            <a:ext cx="1512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Line 10"/>
          <p:cNvSpPr>
            <a:spLocks noChangeShapeType="1"/>
          </p:cNvSpPr>
          <p:nvPr/>
        </p:nvSpPr>
        <p:spPr bwMode="auto">
          <a:xfrm>
            <a:off x="2755900" y="5303044"/>
            <a:ext cx="1439863"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 name="Text Box 27"/>
          <p:cNvSpPr txBox="1">
            <a:spLocks noChangeArrowheads="1"/>
          </p:cNvSpPr>
          <p:nvPr/>
        </p:nvSpPr>
        <p:spPr bwMode="auto">
          <a:xfrm>
            <a:off x="4195763" y="5087144"/>
            <a:ext cx="669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1/2</a:t>
            </a:r>
            <a:r>
              <a:rPr lang="en-US" altLang="ja-JP" sz="2200" b="0">
                <a:latin typeface="Calibri" pitchFamily="34" charset="0"/>
              </a:rPr>
              <a:t>+</a:t>
            </a:r>
          </a:p>
        </p:txBody>
      </p:sp>
      <p:sp>
        <p:nvSpPr>
          <p:cNvPr id="12" name="Text Box 28"/>
          <p:cNvSpPr txBox="1">
            <a:spLocks noChangeArrowheads="1"/>
          </p:cNvSpPr>
          <p:nvPr/>
        </p:nvSpPr>
        <p:spPr bwMode="auto">
          <a:xfrm>
            <a:off x="4195763" y="3863181"/>
            <a:ext cx="6699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3/2</a:t>
            </a:r>
            <a:r>
              <a:rPr lang="en-US" altLang="ja-JP" sz="2200" b="0">
                <a:latin typeface="Calibri" pitchFamily="34" charset="0"/>
              </a:rPr>
              <a:t>+</a:t>
            </a:r>
          </a:p>
        </p:txBody>
      </p:sp>
      <p:sp>
        <p:nvSpPr>
          <p:cNvPr id="13" name="Text Box 29"/>
          <p:cNvSpPr txBox="1">
            <a:spLocks noChangeArrowheads="1"/>
          </p:cNvSpPr>
          <p:nvPr/>
        </p:nvSpPr>
        <p:spPr bwMode="auto">
          <a:xfrm>
            <a:off x="4195763" y="3502819"/>
            <a:ext cx="669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5/2</a:t>
            </a:r>
            <a:r>
              <a:rPr lang="en-US" altLang="ja-JP" sz="2200" b="0">
                <a:latin typeface="Calibri" pitchFamily="34" charset="0"/>
              </a:rPr>
              <a:t>+</a:t>
            </a:r>
          </a:p>
        </p:txBody>
      </p:sp>
      <p:sp>
        <p:nvSpPr>
          <p:cNvPr id="14" name="Text Box 30"/>
          <p:cNvSpPr txBox="1">
            <a:spLocks noChangeArrowheads="1"/>
          </p:cNvSpPr>
          <p:nvPr/>
        </p:nvSpPr>
        <p:spPr bwMode="auto">
          <a:xfrm>
            <a:off x="1019442" y="3198018"/>
            <a:ext cx="11668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a:latin typeface="Calibri" pitchFamily="34" charset="0"/>
              </a:rPr>
              <a:t>5</a:t>
            </a:r>
            <a:r>
              <a:rPr lang="en-US" altLang="ja-JP" sz="2200" b="0" baseline="0">
                <a:latin typeface="Calibri" pitchFamily="34" charset="0"/>
              </a:rPr>
              <a:t>He+n+n</a:t>
            </a:r>
          </a:p>
        </p:txBody>
      </p:sp>
      <p:sp>
        <p:nvSpPr>
          <p:cNvPr id="15" name="Text Box 31"/>
          <p:cNvSpPr txBox="1">
            <a:spLocks noChangeArrowheads="1"/>
          </p:cNvSpPr>
          <p:nvPr/>
        </p:nvSpPr>
        <p:spPr bwMode="auto">
          <a:xfrm>
            <a:off x="948005" y="339169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a:latin typeface="Calibri" pitchFamily="34" charset="0"/>
              </a:rPr>
              <a:t>Λ</a:t>
            </a:r>
          </a:p>
        </p:txBody>
      </p:sp>
      <p:sp>
        <p:nvSpPr>
          <p:cNvPr id="16" name="Text Box 32"/>
          <p:cNvSpPr txBox="1">
            <a:spLocks noChangeArrowheads="1"/>
          </p:cNvSpPr>
          <p:nvPr/>
        </p:nvSpPr>
        <p:spPr bwMode="auto">
          <a:xfrm>
            <a:off x="3548063" y="2134394"/>
            <a:ext cx="14557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α+</a:t>
            </a:r>
            <a:r>
              <a:rPr lang="en-US" altLang="ja-JP" sz="2200" baseline="0">
                <a:latin typeface="Calibri" pitchFamily="34" charset="0"/>
              </a:rPr>
              <a:t>Λ</a:t>
            </a:r>
            <a:r>
              <a:rPr lang="en-US" altLang="ja-JP" sz="2200" b="0" baseline="0">
                <a:latin typeface="Calibri" pitchFamily="34" charset="0"/>
              </a:rPr>
              <a:t>+n+n</a:t>
            </a:r>
          </a:p>
        </p:txBody>
      </p:sp>
      <p:sp>
        <p:nvSpPr>
          <p:cNvPr id="17" name="Text Box 33"/>
          <p:cNvSpPr txBox="1">
            <a:spLocks noChangeArrowheads="1"/>
          </p:cNvSpPr>
          <p:nvPr/>
        </p:nvSpPr>
        <p:spPr bwMode="auto">
          <a:xfrm>
            <a:off x="2251075" y="2207419"/>
            <a:ext cx="858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 MeV</a:t>
            </a:r>
          </a:p>
        </p:txBody>
      </p:sp>
      <p:sp>
        <p:nvSpPr>
          <p:cNvPr id="18" name="Text Box 34"/>
          <p:cNvSpPr txBox="1">
            <a:spLocks noChangeArrowheads="1"/>
          </p:cNvSpPr>
          <p:nvPr/>
        </p:nvSpPr>
        <p:spPr bwMode="auto">
          <a:xfrm>
            <a:off x="2663825" y="5298281"/>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-6.19 </a:t>
            </a:r>
            <a:r>
              <a:rPr lang="en-US" altLang="ja-JP" sz="1800" b="0" baseline="0">
                <a:latin typeface="Calibri" pitchFamily="34" charset="0"/>
              </a:rPr>
              <a:t>MeV</a:t>
            </a:r>
          </a:p>
        </p:txBody>
      </p:sp>
      <p:sp>
        <p:nvSpPr>
          <p:cNvPr id="19" name="Text Box 35"/>
          <p:cNvSpPr txBox="1">
            <a:spLocks noChangeArrowheads="1"/>
          </p:cNvSpPr>
          <p:nvPr/>
        </p:nvSpPr>
        <p:spPr bwMode="auto">
          <a:xfrm>
            <a:off x="3476625" y="4009231"/>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latin typeface="Calibri" pitchFamily="34" charset="0"/>
              </a:rPr>
              <a:t>-</a:t>
            </a:r>
            <a:r>
              <a:rPr lang="en-US" altLang="ja-JP" sz="2000" b="0" baseline="0">
                <a:latin typeface="Calibri" pitchFamily="34" charset="0"/>
              </a:rPr>
              <a:t>4.57</a:t>
            </a:r>
          </a:p>
        </p:txBody>
      </p:sp>
      <p:sp>
        <p:nvSpPr>
          <p:cNvPr id="20" name="AutoShape 36"/>
          <p:cNvSpPr>
            <a:spLocks/>
          </p:cNvSpPr>
          <p:nvPr/>
        </p:nvSpPr>
        <p:spPr bwMode="auto">
          <a:xfrm>
            <a:off x="4916488" y="3575844"/>
            <a:ext cx="73025" cy="577850"/>
          </a:xfrm>
          <a:prstGeom prst="rightBrace">
            <a:avLst>
              <a:gd name="adj1" fmla="val 65942"/>
              <a:gd name="adj2" fmla="val 50000"/>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3600" b="0" baseline="0">
              <a:latin typeface="Calibri" pitchFamily="34" charset="0"/>
            </a:endParaRPr>
          </a:p>
        </p:txBody>
      </p:sp>
      <p:sp>
        <p:nvSpPr>
          <p:cNvPr id="21" name="Text Box 37"/>
          <p:cNvSpPr txBox="1">
            <a:spLocks noChangeArrowheads="1"/>
          </p:cNvSpPr>
          <p:nvPr/>
        </p:nvSpPr>
        <p:spPr bwMode="auto">
          <a:xfrm>
            <a:off x="5110162" y="3486943"/>
            <a:ext cx="1310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dirty="0" smtClean="0">
                <a:solidFill>
                  <a:srgbClr val="000099"/>
                </a:solidFill>
                <a:latin typeface="Calibri" pitchFamily="34" charset="0"/>
              </a:rPr>
              <a:t>Neutron</a:t>
            </a:r>
          </a:p>
          <a:p>
            <a:pPr eaLnBrk="1" hangingPunct="1">
              <a:spcBef>
                <a:spcPct val="0"/>
              </a:spcBef>
              <a:buFontTx/>
              <a:buNone/>
            </a:pPr>
            <a:r>
              <a:rPr lang="en-US" altLang="ja-JP" sz="2000" dirty="0" smtClean="0">
                <a:solidFill>
                  <a:srgbClr val="000099"/>
                </a:solidFill>
                <a:latin typeface="Calibri" pitchFamily="34" charset="0"/>
              </a:rPr>
              <a:t>h</a:t>
            </a:r>
            <a:r>
              <a:rPr lang="en-US" altLang="ja-JP" sz="2000" b="0" baseline="0" dirty="0" smtClean="0">
                <a:solidFill>
                  <a:srgbClr val="000099"/>
                </a:solidFill>
                <a:latin typeface="Calibri" pitchFamily="34" charset="0"/>
              </a:rPr>
              <a:t>alo </a:t>
            </a:r>
            <a:r>
              <a:rPr lang="en-US" altLang="ja-JP" sz="2000" b="0" baseline="0" dirty="0">
                <a:solidFill>
                  <a:srgbClr val="000099"/>
                </a:solidFill>
                <a:latin typeface="Calibri" pitchFamily="34" charset="0"/>
              </a:rPr>
              <a:t>states</a:t>
            </a:r>
          </a:p>
        </p:txBody>
      </p:sp>
      <p:sp>
        <p:nvSpPr>
          <p:cNvPr id="22" name="Text Box 40"/>
          <p:cNvSpPr txBox="1">
            <a:spLocks noChangeArrowheads="1"/>
          </p:cNvSpPr>
          <p:nvPr/>
        </p:nvSpPr>
        <p:spPr bwMode="auto">
          <a:xfrm>
            <a:off x="2732088" y="482783"/>
            <a:ext cx="704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a:latin typeface="Calibri" pitchFamily="34" charset="0"/>
              </a:rPr>
              <a:t>7</a:t>
            </a:r>
            <a:r>
              <a:rPr lang="en-US" altLang="ja-JP" sz="2800" b="0" baseline="0">
                <a:latin typeface="Calibri" pitchFamily="34" charset="0"/>
              </a:rPr>
              <a:t>He</a:t>
            </a:r>
          </a:p>
        </p:txBody>
      </p:sp>
      <p:sp>
        <p:nvSpPr>
          <p:cNvPr id="23" name="Text Box 41"/>
          <p:cNvSpPr txBox="1">
            <a:spLocks noChangeArrowheads="1"/>
          </p:cNvSpPr>
          <p:nvPr/>
        </p:nvSpPr>
        <p:spPr bwMode="auto">
          <a:xfrm>
            <a:off x="2659063" y="735196"/>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latin typeface="Calibri" pitchFamily="34" charset="0"/>
              </a:rPr>
              <a:t>Λ</a:t>
            </a:r>
          </a:p>
        </p:txBody>
      </p:sp>
      <p:sp>
        <p:nvSpPr>
          <p:cNvPr id="26" name="円/楕円 25"/>
          <p:cNvSpPr>
            <a:spLocks noChangeArrowheads="1"/>
          </p:cNvSpPr>
          <p:nvPr/>
        </p:nvSpPr>
        <p:spPr bwMode="auto">
          <a:xfrm>
            <a:off x="6585630" y="389731"/>
            <a:ext cx="2087562" cy="2016125"/>
          </a:xfrm>
          <a:prstGeom prst="ellipse">
            <a:avLst/>
          </a:prstGeom>
          <a:solidFill>
            <a:srgbClr val="FFFF99"/>
          </a:solidFill>
          <a:ln w="12700" algn="ctr">
            <a:solidFill>
              <a:srgbClr val="008000"/>
            </a:solidFill>
            <a:round/>
            <a:headEnd/>
            <a:tailEnd/>
          </a:ln>
        </p:spPr>
        <p:txBody>
          <a:bodyPr anchor="ctr"/>
          <a:lstStyle/>
          <a:p>
            <a:pPr algn="ctr" fontAlgn="auto">
              <a:spcBef>
                <a:spcPts val="0"/>
              </a:spcBef>
              <a:spcAft>
                <a:spcPts val="0"/>
              </a:spcAft>
              <a:defRPr/>
            </a:pPr>
            <a:endParaRPr lang="ja-JP" altLang="en-US" sz="2400" b="0" baseline="0">
              <a:solidFill>
                <a:schemeClr val="lt1"/>
              </a:solidFill>
              <a:latin typeface="+mn-lt"/>
              <a:ea typeface="+mn-ea"/>
            </a:endParaRPr>
          </a:p>
        </p:txBody>
      </p:sp>
      <p:sp>
        <p:nvSpPr>
          <p:cNvPr id="27" name="Oval 38"/>
          <p:cNvSpPr>
            <a:spLocks noChangeArrowheads="1"/>
          </p:cNvSpPr>
          <p:nvPr/>
        </p:nvSpPr>
        <p:spPr bwMode="auto">
          <a:xfrm>
            <a:off x="7738155" y="1542256"/>
            <a:ext cx="539750" cy="53975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400" baseline="0">
                <a:solidFill>
                  <a:schemeClr val="bg1"/>
                </a:solidFill>
                <a:latin typeface="Calibri" pitchFamily="34" charset="0"/>
              </a:rPr>
              <a:t>Λ</a:t>
            </a:r>
          </a:p>
        </p:txBody>
      </p:sp>
      <p:sp>
        <p:nvSpPr>
          <p:cNvPr id="28" name="テキスト ボックス 9"/>
          <p:cNvSpPr txBox="1">
            <a:spLocks noChangeArrowheads="1"/>
          </p:cNvSpPr>
          <p:nvPr/>
        </p:nvSpPr>
        <p:spPr bwMode="auto">
          <a:xfrm>
            <a:off x="5722030" y="1110456"/>
            <a:ext cx="774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a:latin typeface="Calibri" pitchFamily="34" charset="0"/>
              </a:rPr>
              <a:t>7</a:t>
            </a:r>
            <a:r>
              <a:rPr lang="en-US" altLang="ja-JP" b="0" baseline="0">
                <a:latin typeface="Calibri" pitchFamily="34" charset="0"/>
              </a:rPr>
              <a:t>He</a:t>
            </a:r>
            <a:endParaRPr lang="ja-JP" altLang="en-US" b="0" baseline="0">
              <a:latin typeface="Calibri" pitchFamily="34" charset="0"/>
            </a:endParaRPr>
          </a:p>
        </p:txBody>
      </p:sp>
      <p:sp>
        <p:nvSpPr>
          <p:cNvPr id="29" name="Text Box 30"/>
          <p:cNvSpPr txBox="1">
            <a:spLocks noChangeArrowheads="1"/>
          </p:cNvSpPr>
          <p:nvPr/>
        </p:nvSpPr>
        <p:spPr bwMode="auto">
          <a:xfrm>
            <a:off x="5685517" y="1397794"/>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a:latin typeface="Calibri" pitchFamily="34" charset="0"/>
              </a:rPr>
              <a:t>Λ</a:t>
            </a:r>
          </a:p>
        </p:txBody>
      </p:sp>
      <p:sp>
        <p:nvSpPr>
          <p:cNvPr id="30" name="円/楕円 15"/>
          <p:cNvSpPr>
            <a:spLocks noChangeArrowheads="1"/>
          </p:cNvSpPr>
          <p:nvPr/>
        </p:nvSpPr>
        <p:spPr bwMode="auto">
          <a:xfrm>
            <a:off x="6945992" y="605631"/>
            <a:ext cx="576263" cy="576263"/>
          </a:xfrm>
          <a:prstGeom prst="ellipse">
            <a:avLst/>
          </a:prstGeom>
          <a:solidFill>
            <a:srgbClr val="00B0F0">
              <a:alpha val="58038"/>
            </a:srgbClr>
          </a:solidFill>
          <a:ln w="25400" algn="ctr">
            <a:solidFill>
              <a:srgbClr val="00B0F0"/>
            </a:solidFill>
            <a:round/>
            <a:headEnd/>
            <a:tailEnd/>
          </a:ln>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3600" baseline="0">
                <a:latin typeface="Calibri" pitchFamily="34" charset="0"/>
              </a:rPr>
              <a:t>n</a:t>
            </a:r>
            <a:endParaRPr lang="ja-JP" altLang="en-US" sz="3600" baseline="0">
              <a:latin typeface="Calibri" pitchFamily="34" charset="0"/>
            </a:endParaRPr>
          </a:p>
        </p:txBody>
      </p:sp>
      <p:sp>
        <p:nvSpPr>
          <p:cNvPr id="31" name="円/楕円 16"/>
          <p:cNvSpPr>
            <a:spLocks noChangeArrowheads="1"/>
          </p:cNvSpPr>
          <p:nvPr/>
        </p:nvSpPr>
        <p:spPr bwMode="auto">
          <a:xfrm>
            <a:off x="7666717" y="605631"/>
            <a:ext cx="576263" cy="576263"/>
          </a:xfrm>
          <a:prstGeom prst="ellipse">
            <a:avLst/>
          </a:prstGeom>
          <a:solidFill>
            <a:srgbClr val="00B0F0">
              <a:alpha val="54901"/>
            </a:srgbClr>
          </a:solidFill>
          <a:ln w="25400" algn="ctr">
            <a:solidFill>
              <a:srgbClr val="00B0F0"/>
            </a:solidFill>
            <a:round/>
            <a:headEnd/>
            <a:tailEnd/>
          </a:ln>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3600" baseline="0">
                <a:latin typeface="Calibri" pitchFamily="34" charset="0"/>
              </a:rPr>
              <a:t>n</a:t>
            </a:r>
            <a:endParaRPr lang="ja-JP" altLang="en-US" sz="3600" baseline="0">
              <a:latin typeface="Calibri" pitchFamily="34" charset="0"/>
            </a:endParaRPr>
          </a:p>
        </p:txBody>
      </p:sp>
      <p:sp>
        <p:nvSpPr>
          <p:cNvPr id="33" name="Oval 37"/>
          <p:cNvSpPr>
            <a:spLocks noChangeArrowheads="1"/>
          </p:cNvSpPr>
          <p:nvPr/>
        </p:nvSpPr>
        <p:spPr bwMode="auto">
          <a:xfrm>
            <a:off x="6872967" y="1469231"/>
            <a:ext cx="719138" cy="719138"/>
          </a:xfrm>
          <a:prstGeom prst="ellipse">
            <a:avLst/>
          </a:prstGeom>
          <a:solidFill>
            <a:srgbClr val="99CC00"/>
          </a:solidFill>
          <a:ln w="22225">
            <a:solidFill>
              <a:srgbClr val="00B050"/>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baseline="0">
                <a:solidFill>
                  <a:srgbClr val="000099"/>
                </a:solidFill>
                <a:latin typeface="Calibri" pitchFamily="34" charset="0"/>
              </a:rPr>
              <a:t>α</a:t>
            </a:r>
          </a:p>
        </p:txBody>
      </p:sp>
      <p:sp>
        <p:nvSpPr>
          <p:cNvPr id="34" name="テキスト ボックス 33"/>
          <p:cNvSpPr txBox="1"/>
          <p:nvPr/>
        </p:nvSpPr>
        <p:spPr>
          <a:xfrm>
            <a:off x="1919093" y="3495437"/>
            <a:ext cx="663964" cy="369332"/>
          </a:xfrm>
          <a:prstGeom prst="rect">
            <a:avLst/>
          </a:prstGeom>
          <a:noFill/>
        </p:spPr>
        <p:txBody>
          <a:bodyPr wrap="none" rtlCol="0">
            <a:spAutoFit/>
          </a:bodyPr>
          <a:lstStyle/>
          <a:p>
            <a:r>
              <a:rPr kumimoji="1" lang="en-US" altLang="ja-JP" dirty="0" smtClean="0"/>
              <a:t>-3.12</a:t>
            </a:r>
            <a:endParaRPr kumimoji="1" lang="ja-JP" altLang="en-US" dirty="0"/>
          </a:p>
        </p:txBody>
      </p:sp>
      <p:cxnSp>
        <p:nvCxnSpPr>
          <p:cNvPr id="36" name="直線コネクタ 35"/>
          <p:cNvCxnSpPr/>
          <p:nvPr/>
        </p:nvCxnSpPr>
        <p:spPr>
          <a:xfrm>
            <a:off x="2878163" y="2968225"/>
            <a:ext cx="9144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840161" y="2725193"/>
            <a:ext cx="1717137" cy="369332"/>
          </a:xfrm>
          <a:prstGeom prst="rect">
            <a:avLst/>
          </a:prstGeom>
          <a:noFill/>
        </p:spPr>
        <p:txBody>
          <a:bodyPr wrap="none" rtlCol="0">
            <a:spAutoFit/>
          </a:bodyPr>
          <a:lstStyle/>
          <a:p>
            <a:r>
              <a:rPr kumimoji="1" lang="en-US" altLang="ja-JP" dirty="0" smtClean="0"/>
              <a:t>-1.88 Γ=0.7 MeV</a:t>
            </a:r>
            <a:endParaRPr kumimoji="1" lang="ja-JP" altLang="en-US" dirty="0"/>
          </a:p>
        </p:txBody>
      </p:sp>
      <p:sp>
        <p:nvSpPr>
          <p:cNvPr id="38" name="テキスト ボックス 37"/>
          <p:cNvSpPr txBox="1"/>
          <p:nvPr/>
        </p:nvSpPr>
        <p:spPr>
          <a:xfrm>
            <a:off x="2280021" y="2777578"/>
            <a:ext cx="585417" cy="369332"/>
          </a:xfrm>
          <a:prstGeom prst="rect">
            <a:avLst/>
          </a:prstGeom>
          <a:noFill/>
        </p:spPr>
        <p:txBody>
          <a:bodyPr wrap="none" rtlCol="0">
            <a:spAutoFit/>
          </a:bodyPr>
          <a:lstStyle/>
          <a:p>
            <a:r>
              <a:rPr kumimoji="1" lang="en-US" altLang="ja-JP" dirty="0" smtClean="0"/>
              <a:t>5/2</a:t>
            </a:r>
            <a:r>
              <a:rPr kumimoji="1" lang="en-US" altLang="ja-JP" baseline="30000" dirty="0" smtClean="0"/>
              <a:t>+</a:t>
            </a:r>
            <a:endParaRPr kumimoji="1" lang="ja-JP" altLang="en-US" baseline="30000" dirty="0"/>
          </a:p>
        </p:txBody>
      </p:sp>
      <p:cxnSp>
        <p:nvCxnSpPr>
          <p:cNvPr id="39" name="直線コネクタ 38"/>
          <p:cNvCxnSpPr/>
          <p:nvPr/>
        </p:nvCxnSpPr>
        <p:spPr>
          <a:xfrm>
            <a:off x="2883719" y="3219710"/>
            <a:ext cx="9144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280021" y="3052136"/>
            <a:ext cx="585417" cy="369332"/>
          </a:xfrm>
          <a:prstGeom prst="rect">
            <a:avLst/>
          </a:prstGeom>
          <a:noFill/>
        </p:spPr>
        <p:txBody>
          <a:bodyPr wrap="none" rtlCol="0">
            <a:spAutoFit/>
          </a:bodyPr>
          <a:lstStyle/>
          <a:p>
            <a:r>
              <a:rPr kumimoji="1" lang="en-US" altLang="ja-JP" dirty="0" smtClean="0"/>
              <a:t>3/2</a:t>
            </a:r>
            <a:r>
              <a:rPr kumimoji="1" lang="en-US" altLang="ja-JP" baseline="30000" dirty="0" smtClean="0"/>
              <a:t>+</a:t>
            </a:r>
            <a:endParaRPr kumimoji="1" lang="ja-JP" altLang="en-US" baseline="30000" dirty="0"/>
          </a:p>
        </p:txBody>
      </p:sp>
      <p:sp>
        <p:nvSpPr>
          <p:cNvPr id="42" name="テキスト ボックス 41"/>
          <p:cNvSpPr txBox="1"/>
          <p:nvPr/>
        </p:nvSpPr>
        <p:spPr>
          <a:xfrm>
            <a:off x="3780432" y="3013352"/>
            <a:ext cx="1774845" cy="369332"/>
          </a:xfrm>
          <a:prstGeom prst="rect">
            <a:avLst/>
          </a:prstGeom>
          <a:noFill/>
        </p:spPr>
        <p:txBody>
          <a:bodyPr wrap="none" rtlCol="0">
            <a:spAutoFit/>
          </a:bodyPr>
          <a:lstStyle/>
          <a:p>
            <a:r>
              <a:rPr kumimoji="1" lang="en-US" altLang="ja-JP" dirty="0" smtClean="0"/>
              <a:t>-2.04, Γ=0.5 MeV</a:t>
            </a:r>
            <a:endParaRPr kumimoji="1" lang="ja-JP" altLang="en-US" dirty="0"/>
          </a:p>
        </p:txBody>
      </p:sp>
      <p:sp>
        <p:nvSpPr>
          <p:cNvPr id="43" name="円/楕円 42"/>
          <p:cNvSpPr/>
          <p:nvPr/>
        </p:nvSpPr>
        <p:spPr>
          <a:xfrm>
            <a:off x="2322513" y="2604295"/>
            <a:ext cx="3232764" cy="817174"/>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flipH="1">
            <a:off x="5685517" y="2909859"/>
            <a:ext cx="614675" cy="142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381623" y="2685834"/>
            <a:ext cx="1626407" cy="369332"/>
          </a:xfrm>
          <a:prstGeom prst="rect">
            <a:avLst/>
          </a:prstGeom>
          <a:noFill/>
        </p:spPr>
        <p:txBody>
          <a:bodyPr wrap="none" rtlCol="0">
            <a:spAutoFit/>
          </a:bodyPr>
          <a:lstStyle/>
          <a:p>
            <a:r>
              <a:rPr kumimoji="1" lang="en-US" altLang="ja-JP" dirty="0" smtClean="0"/>
              <a:t>New prediction</a:t>
            </a:r>
            <a:endParaRPr kumimoji="1" lang="ja-JP" altLang="en-US" dirty="0"/>
          </a:p>
        </p:txBody>
      </p:sp>
    </p:spTree>
    <p:extLst>
      <p:ext uri="{BB962C8B-B14F-4D97-AF65-F5344CB8AC3E}">
        <p14:creationId xmlns:p14="http://schemas.microsoft.com/office/powerpoint/2010/main" val="2637839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a:off x="1446212" y="3223706"/>
            <a:ext cx="2374900"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 name="Line 4"/>
          <p:cNvSpPr>
            <a:spLocks noChangeShapeType="1"/>
          </p:cNvSpPr>
          <p:nvPr/>
        </p:nvSpPr>
        <p:spPr bwMode="auto">
          <a:xfrm>
            <a:off x="1878012" y="2287081"/>
            <a:ext cx="1368425"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 name="Line 5"/>
          <p:cNvSpPr>
            <a:spLocks noChangeShapeType="1"/>
          </p:cNvSpPr>
          <p:nvPr/>
        </p:nvSpPr>
        <p:spPr bwMode="auto">
          <a:xfrm>
            <a:off x="1949450" y="3799968"/>
            <a:ext cx="129698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 name="Text Box 15"/>
          <p:cNvSpPr txBox="1">
            <a:spLocks noChangeArrowheads="1"/>
          </p:cNvSpPr>
          <p:nvPr/>
        </p:nvSpPr>
        <p:spPr bwMode="auto">
          <a:xfrm>
            <a:off x="1517650" y="3584068"/>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a:t>
            </a:r>
            <a:r>
              <a:rPr lang="en-US" altLang="ja-JP" sz="2000" b="0">
                <a:latin typeface="Calibri" pitchFamily="34" charset="0"/>
              </a:rPr>
              <a:t>+</a:t>
            </a:r>
          </a:p>
        </p:txBody>
      </p:sp>
      <p:sp>
        <p:nvSpPr>
          <p:cNvPr id="7" name="Text Box 16"/>
          <p:cNvSpPr txBox="1">
            <a:spLocks noChangeArrowheads="1"/>
          </p:cNvSpPr>
          <p:nvPr/>
        </p:nvSpPr>
        <p:spPr bwMode="auto">
          <a:xfrm>
            <a:off x="1497012" y="2066418"/>
            <a:ext cx="39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2</a:t>
            </a:r>
            <a:r>
              <a:rPr lang="en-US" altLang="ja-JP" sz="2000" b="0">
                <a:latin typeface="Calibri" pitchFamily="34" charset="0"/>
              </a:rPr>
              <a:t>+</a:t>
            </a:r>
          </a:p>
        </p:txBody>
      </p:sp>
      <p:sp>
        <p:nvSpPr>
          <p:cNvPr id="8" name="Text Box 20"/>
          <p:cNvSpPr txBox="1">
            <a:spLocks noChangeArrowheads="1"/>
          </p:cNvSpPr>
          <p:nvPr/>
        </p:nvSpPr>
        <p:spPr bwMode="auto">
          <a:xfrm>
            <a:off x="2670175" y="2864931"/>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α+n+n</a:t>
            </a:r>
          </a:p>
        </p:txBody>
      </p:sp>
      <p:sp>
        <p:nvSpPr>
          <p:cNvPr id="10" name="Text Box 22"/>
          <p:cNvSpPr txBox="1">
            <a:spLocks noChangeArrowheads="1"/>
          </p:cNvSpPr>
          <p:nvPr/>
        </p:nvSpPr>
        <p:spPr bwMode="auto">
          <a:xfrm>
            <a:off x="1014412" y="2864931"/>
            <a:ext cx="858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 MeV</a:t>
            </a:r>
          </a:p>
        </p:txBody>
      </p:sp>
      <p:sp>
        <p:nvSpPr>
          <p:cNvPr id="11" name="Text Box 39"/>
          <p:cNvSpPr txBox="1">
            <a:spLocks noChangeArrowheads="1"/>
          </p:cNvSpPr>
          <p:nvPr/>
        </p:nvSpPr>
        <p:spPr bwMode="auto">
          <a:xfrm>
            <a:off x="2317750" y="4249563"/>
            <a:ext cx="704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baseline="30000" dirty="0">
                <a:latin typeface="Calibri" pitchFamily="34" charset="0"/>
              </a:rPr>
              <a:t>6</a:t>
            </a:r>
            <a:r>
              <a:rPr lang="en-US" altLang="ja-JP" sz="2800" b="0" baseline="0" dirty="0">
                <a:latin typeface="Calibri" pitchFamily="34" charset="0"/>
              </a:rPr>
              <a:t>He</a:t>
            </a:r>
          </a:p>
        </p:txBody>
      </p:sp>
      <p:sp>
        <p:nvSpPr>
          <p:cNvPr id="12" name="Rectangle 17" descr="右上がり対角線 (太)"/>
          <p:cNvSpPr>
            <a:spLocks noChangeArrowheads="1"/>
          </p:cNvSpPr>
          <p:nvPr/>
        </p:nvSpPr>
        <p:spPr bwMode="auto">
          <a:xfrm>
            <a:off x="1878012" y="2215643"/>
            <a:ext cx="1368425" cy="144463"/>
          </a:xfrm>
          <a:prstGeom prst="rect">
            <a:avLst/>
          </a:prstGeom>
          <a:pattFill prst="wdUpDiag">
            <a:fgClr>
              <a:schemeClr val="accent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b="0" baseline="0">
              <a:latin typeface="Calibri" pitchFamily="34" charset="0"/>
            </a:endParaRPr>
          </a:p>
        </p:txBody>
      </p:sp>
      <p:sp>
        <p:nvSpPr>
          <p:cNvPr id="13" name="Rectangle 47"/>
          <p:cNvSpPr>
            <a:spLocks noChangeArrowheads="1"/>
          </p:cNvSpPr>
          <p:nvPr/>
        </p:nvSpPr>
        <p:spPr bwMode="auto">
          <a:xfrm>
            <a:off x="2670175" y="3406226"/>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dirty="0" smtClean="0">
                <a:solidFill>
                  <a:srgbClr val="CC0000"/>
                </a:solidFill>
              </a:rPr>
              <a:t>-0.98</a:t>
            </a:r>
            <a:endParaRPr lang="en-US" altLang="ja-JP" sz="2000" b="0" baseline="0" dirty="0">
              <a:solidFill>
                <a:srgbClr val="CC0000"/>
              </a:solidFill>
            </a:endParaRPr>
          </a:p>
        </p:txBody>
      </p:sp>
      <p:sp>
        <p:nvSpPr>
          <p:cNvPr id="2" name="テキスト ボックス 1"/>
          <p:cNvSpPr txBox="1"/>
          <p:nvPr/>
        </p:nvSpPr>
        <p:spPr>
          <a:xfrm>
            <a:off x="3273799" y="2062499"/>
            <a:ext cx="1207382" cy="369332"/>
          </a:xfrm>
          <a:prstGeom prst="rect">
            <a:avLst/>
          </a:prstGeom>
          <a:noFill/>
        </p:spPr>
        <p:txBody>
          <a:bodyPr wrap="none" rtlCol="0">
            <a:spAutoFit/>
          </a:bodyPr>
          <a:lstStyle/>
          <a:p>
            <a:r>
              <a:rPr kumimoji="1" lang="en-US" altLang="ja-JP" dirty="0" smtClean="0"/>
              <a:t>1.797 MeV</a:t>
            </a:r>
            <a:endParaRPr kumimoji="1" lang="ja-JP" altLang="en-US" dirty="0"/>
          </a:p>
        </p:txBody>
      </p:sp>
      <p:sp>
        <p:nvSpPr>
          <p:cNvPr id="15" name="テキスト ボックス 14"/>
          <p:cNvSpPr txBox="1"/>
          <p:nvPr/>
        </p:nvSpPr>
        <p:spPr>
          <a:xfrm>
            <a:off x="495072" y="2427565"/>
            <a:ext cx="1822678" cy="400110"/>
          </a:xfrm>
          <a:prstGeom prst="rect">
            <a:avLst/>
          </a:prstGeom>
          <a:noFill/>
        </p:spPr>
        <p:txBody>
          <a:bodyPr wrap="none" rtlCol="0">
            <a:spAutoFit/>
          </a:bodyPr>
          <a:lstStyle/>
          <a:p>
            <a:r>
              <a:rPr lang="en-US" altLang="ja-JP" sz="2000" dirty="0" smtClean="0"/>
              <a:t>Γ=113 ±20 </a:t>
            </a:r>
            <a:r>
              <a:rPr lang="en-US" altLang="ja-JP" sz="2000" dirty="0" err="1" smtClean="0"/>
              <a:t>keV</a:t>
            </a:r>
            <a:endParaRPr kumimoji="1" lang="ja-JP" altLang="en-US" sz="2000" dirty="0"/>
          </a:p>
        </p:txBody>
      </p:sp>
      <p:sp>
        <p:nvSpPr>
          <p:cNvPr id="19" name="Rectangle 17" descr="右上がり対角線 (太)"/>
          <p:cNvSpPr>
            <a:spLocks noChangeArrowheads="1"/>
          </p:cNvSpPr>
          <p:nvPr/>
        </p:nvSpPr>
        <p:spPr bwMode="auto">
          <a:xfrm>
            <a:off x="1715293" y="807150"/>
            <a:ext cx="1368425" cy="576511"/>
          </a:xfrm>
          <a:prstGeom prst="rect">
            <a:avLst/>
          </a:prstGeom>
          <a:pattFill prst="wdUpDiag">
            <a:fgClr>
              <a:schemeClr val="accent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b="0" baseline="0">
              <a:latin typeface="Calibri" pitchFamily="34" charset="0"/>
            </a:endParaRPr>
          </a:p>
        </p:txBody>
      </p:sp>
      <p:sp>
        <p:nvSpPr>
          <p:cNvPr id="18" name="テキスト ボックス 17"/>
          <p:cNvSpPr txBox="1"/>
          <p:nvPr/>
        </p:nvSpPr>
        <p:spPr>
          <a:xfrm>
            <a:off x="306194" y="832365"/>
            <a:ext cx="1452642" cy="461665"/>
          </a:xfrm>
          <a:prstGeom prst="rect">
            <a:avLst/>
          </a:prstGeom>
          <a:noFill/>
        </p:spPr>
        <p:txBody>
          <a:bodyPr wrap="none" rtlCol="0">
            <a:spAutoFit/>
          </a:bodyPr>
          <a:lstStyle/>
          <a:p>
            <a:r>
              <a:rPr kumimoji="1" lang="en-US" altLang="ja-JP" sz="2400" dirty="0" smtClean="0"/>
              <a:t>(2</a:t>
            </a:r>
            <a:r>
              <a:rPr kumimoji="1" lang="en-US" altLang="ja-JP" sz="2400" baseline="30000" dirty="0" smtClean="0"/>
              <a:t>+</a:t>
            </a:r>
            <a:r>
              <a:rPr kumimoji="1" lang="en-US" altLang="ja-JP" sz="2400" dirty="0" smtClean="0"/>
              <a:t>,1</a:t>
            </a:r>
            <a:r>
              <a:rPr kumimoji="1" lang="en-US" altLang="ja-JP" sz="2400" baseline="30000" dirty="0" smtClean="0"/>
              <a:t>-</a:t>
            </a:r>
            <a:r>
              <a:rPr kumimoji="1" lang="en-US" altLang="ja-JP" sz="2400" dirty="0" smtClean="0"/>
              <a:t>,0</a:t>
            </a:r>
            <a:r>
              <a:rPr kumimoji="1" lang="en-US" altLang="ja-JP" sz="2400" baseline="30000" dirty="0" smtClean="0"/>
              <a:t>+</a:t>
            </a:r>
            <a:r>
              <a:rPr kumimoji="1" lang="en-US" altLang="ja-JP" sz="2400" dirty="0" smtClean="0"/>
              <a:t>)?</a:t>
            </a:r>
            <a:endParaRPr kumimoji="1" lang="ja-JP" altLang="en-US" sz="2400" dirty="0"/>
          </a:p>
        </p:txBody>
      </p:sp>
      <p:sp>
        <p:nvSpPr>
          <p:cNvPr id="21" name="テキスト ボックス 20"/>
          <p:cNvSpPr txBox="1"/>
          <p:nvPr/>
        </p:nvSpPr>
        <p:spPr>
          <a:xfrm>
            <a:off x="1443831" y="364014"/>
            <a:ext cx="1992853" cy="369332"/>
          </a:xfrm>
          <a:prstGeom prst="rect">
            <a:avLst/>
          </a:prstGeom>
          <a:noFill/>
        </p:spPr>
        <p:txBody>
          <a:bodyPr wrap="none" rtlCol="0">
            <a:spAutoFit/>
          </a:bodyPr>
          <a:lstStyle/>
          <a:p>
            <a:r>
              <a:rPr kumimoji="1" lang="en-US" altLang="ja-JP" dirty="0" smtClean="0"/>
              <a:t>Γ</a:t>
            </a:r>
            <a:r>
              <a:rPr kumimoji="1" lang="ja-JP" altLang="en-US" dirty="0" smtClean="0"/>
              <a:t>＝</a:t>
            </a:r>
            <a:r>
              <a:rPr kumimoji="1" lang="en-US" altLang="ja-JP" dirty="0" smtClean="0"/>
              <a:t>12.1 ±1.1 MeV</a:t>
            </a:r>
            <a:endParaRPr kumimoji="1" lang="ja-JP" altLang="en-US" dirty="0"/>
          </a:p>
        </p:txBody>
      </p:sp>
      <p:sp>
        <p:nvSpPr>
          <p:cNvPr id="23" name="テキスト ボックス 22"/>
          <p:cNvSpPr txBox="1"/>
          <p:nvPr/>
        </p:nvSpPr>
        <p:spPr>
          <a:xfrm>
            <a:off x="2191874" y="4941168"/>
            <a:ext cx="883575" cy="584775"/>
          </a:xfrm>
          <a:prstGeom prst="rect">
            <a:avLst/>
          </a:prstGeom>
          <a:noFill/>
        </p:spPr>
        <p:txBody>
          <a:bodyPr wrap="none" rtlCol="0">
            <a:spAutoFit/>
          </a:bodyPr>
          <a:lstStyle/>
          <a:p>
            <a:r>
              <a:rPr kumimoji="1" lang="en-US" altLang="ja-JP" sz="3200" dirty="0" smtClean="0">
                <a:solidFill>
                  <a:srgbClr val="0070C0"/>
                </a:solidFill>
              </a:rPr>
              <a:t>Exp.</a:t>
            </a:r>
            <a:endParaRPr kumimoji="1" lang="ja-JP" altLang="en-US" sz="3200" dirty="0">
              <a:solidFill>
                <a:srgbClr val="0070C0"/>
              </a:solidFill>
            </a:endParaRPr>
          </a:p>
        </p:txBody>
      </p:sp>
      <p:sp>
        <p:nvSpPr>
          <p:cNvPr id="28" name="Rectangle 17" descr="右上がり対角線 (太)"/>
          <p:cNvSpPr>
            <a:spLocks noChangeArrowheads="1"/>
          </p:cNvSpPr>
          <p:nvPr/>
        </p:nvSpPr>
        <p:spPr bwMode="auto">
          <a:xfrm>
            <a:off x="1873250" y="1768712"/>
            <a:ext cx="1368425" cy="144463"/>
          </a:xfrm>
          <a:prstGeom prst="rect">
            <a:avLst/>
          </a:prstGeom>
          <a:blipFill>
            <a:blip r:embed="rId2"/>
            <a:tile tx="0" ty="0" sx="100000" sy="100000" flip="none" algn="tl"/>
          </a:blipFill>
          <a:ln w="9525">
            <a:solidFill>
              <a:srgbClr val="000000"/>
            </a:solidFill>
            <a:miter lim="800000"/>
            <a:headEnd/>
            <a:tailEnd/>
          </a:ln>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b="0" baseline="0">
              <a:latin typeface="Calibri" pitchFamily="34" charset="0"/>
            </a:endParaRPr>
          </a:p>
        </p:txBody>
      </p:sp>
      <p:sp>
        <p:nvSpPr>
          <p:cNvPr id="32" name="Line 6"/>
          <p:cNvSpPr>
            <a:spLocks noChangeShapeType="1"/>
          </p:cNvSpPr>
          <p:nvPr/>
        </p:nvSpPr>
        <p:spPr bwMode="auto">
          <a:xfrm>
            <a:off x="5009301" y="3069718"/>
            <a:ext cx="2447925"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 name="Line 7"/>
          <p:cNvSpPr>
            <a:spLocks noChangeShapeType="1"/>
          </p:cNvSpPr>
          <p:nvPr/>
        </p:nvSpPr>
        <p:spPr bwMode="auto">
          <a:xfrm>
            <a:off x="5080739" y="3933318"/>
            <a:ext cx="2376487" cy="0"/>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8"/>
          <p:cNvSpPr>
            <a:spLocks noChangeShapeType="1"/>
          </p:cNvSpPr>
          <p:nvPr/>
        </p:nvSpPr>
        <p:spPr bwMode="auto">
          <a:xfrm>
            <a:off x="5441101" y="4220656"/>
            <a:ext cx="1512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 name="Line 9"/>
          <p:cNvSpPr>
            <a:spLocks noChangeShapeType="1"/>
          </p:cNvSpPr>
          <p:nvPr/>
        </p:nvSpPr>
        <p:spPr bwMode="auto">
          <a:xfrm>
            <a:off x="5441101" y="4581018"/>
            <a:ext cx="1512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 name="Line 10"/>
          <p:cNvSpPr>
            <a:spLocks noChangeShapeType="1"/>
          </p:cNvSpPr>
          <p:nvPr/>
        </p:nvSpPr>
        <p:spPr bwMode="auto">
          <a:xfrm>
            <a:off x="5514126" y="5804981"/>
            <a:ext cx="1439863"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Text Box 27"/>
          <p:cNvSpPr txBox="1">
            <a:spLocks noChangeArrowheads="1"/>
          </p:cNvSpPr>
          <p:nvPr/>
        </p:nvSpPr>
        <p:spPr bwMode="auto">
          <a:xfrm>
            <a:off x="6953989" y="5589081"/>
            <a:ext cx="669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1/2</a:t>
            </a:r>
            <a:r>
              <a:rPr lang="en-US" altLang="ja-JP" sz="2200" b="0">
                <a:latin typeface="Calibri" pitchFamily="34" charset="0"/>
              </a:rPr>
              <a:t>+</a:t>
            </a:r>
          </a:p>
        </p:txBody>
      </p:sp>
      <p:sp>
        <p:nvSpPr>
          <p:cNvPr id="38" name="Text Box 28"/>
          <p:cNvSpPr txBox="1">
            <a:spLocks noChangeArrowheads="1"/>
          </p:cNvSpPr>
          <p:nvPr/>
        </p:nvSpPr>
        <p:spPr bwMode="auto">
          <a:xfrm>
            <a:off x="6953989" y="4365118"/>
            <a:ext cx="6699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3/2</a:t>
            </a:r>
            <a:r>
              <a:rPr lang="en-US" altLang="ja-JP" sz="2200" b="0">
                <a:latin typeface="Calibri" pitchFamily="34" charset="0"/>
              </a:rPr>
              <a:t>+</a:t>
            </a:r>
          </a:p>
        </p:txBody>
      </p:sp>
      <p:sp>
        <p:nvSpPr>
          <p:cNvPr id="39" name="Text Box 29"/>
          <p:cNvSpPr txBox="1">
            <a:spLocks noChangeArrowheads="1"/>
          </p:cNvSpPr>
          <p:nvPr/>
        </p:nvSpPr>
        <p:spPr bwMode="auto">
          <a:xfrm>
            <a:off x="6953989" y="4004756"/>
            <a:ext cx="669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5/2</a:t>
            </a:r>
            <a:r>
              <a:rPr lang="en-US" altLang="ja-JP" sz="2200" b="0">
                <a:latin typeface="Calibri" pitchFamily="34" charset="0"/>
              </a:rPr>
              <a:t>+</a:t>
            </a:r>
          </a:p>
        </p:txBody>
      </p:sp>
      <p:sp>
        <p:nvSpPr>
          <p:cNvPr id="40" name="Text Box 30"/>
          <p:cNvSpPr txBox="1">
            <a:spLocks noChangeArrowheads="1"/>
          </p:cNvSpPr>
          <p:nvPr/>
        </p:nvSpPr>
        <p:spPr bwMode="auto">
          <a:xfrm>
            <a:off x="3777668" y="3699955"/>
            <a:ext cx="11668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30000" dirty="0">
                <a:latin typeface="Calibri" pitchFamily="34" charset="0"/>
              </a:rPr>
              <a:t>5</a:t>
            </a:r>
            <a:r>
              <a:rPr lang="en-US" altLang="ja-JP" sz="2200" b="0" baseline="0" dirty="0">
                <a:latin typeface="Calibri" pitchFamily="34" charset="0"/>
              </a:rPr>
              <a:t>He+n+n</a:t>
            </a:r>
          </a:p>
        </p:txBody>
      </p:sp>
      <p:sp>
        <p:nvSpPr>
          <p:cNvPr id="41" name="Text Box 31"/>
          <p:cNvSpPr txBox="1">
            <a:spLocks noChangeArrowheads="1"/>
          </p:cNvSpPr>
          <p:nvPr/>
        </p:nvSpPr>
        <p:spPr bwMode="auto">
          <a:xfrm>
            <a:off x="3706231" y="389363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600" baseline="0">
                <a:latin typeface="Calibri" pitchFamily="34" charset="0"/>
              </a:rPr>
              <a:t>Λ</a:t>
            </a:r>
          </a:p>
        </p:txBody>
      </p:sp>
      <p:sp>
        <p:nvSpPr>
          <p:cNvPr id="42" name="Text Box 32"/>
          <p:cNvSpPr txBox="1">
            <a:spLocks noChangeArrowheads="1"/>
          </p:cNvSpPr>
          <p:nvPr/>
        </p:nvSpPr>
        <p:spPr bwMode="auto">
          <a:xfrm>
            <a:off x="6306289" y="2636331"/>
            <a:ext cx="14557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latin typeface="Calibri" pitchFamily="34" charset="0"/>
              </a:rPr>
              <a:t>α+</a:t>
            </a:r>
            <a:r>
              <a:rPr lang="en-US" altLang="ja-JP" sz="2200" baseline="0">
                <a:latin typeface="Calibri" pitchFamily="34" charset="0"/>
              </a:rPr>
              <a:t>Λ</a:t>
            </a:r>
            <a:r>
              <a:rPr lang="en-US" altLang="ja-JP" sz="2200" b="0" baseline="0">
                <a:latin typeface="Calibri" pitchFamily="34" charset="0"/>
              </a:rPr>
              <a:t>+n+n</a:t>
            </a:r>
          </a:p>
        </p:txBody>
      </p:sp>
      <p:sp>
        <p:nvSpPr>
          <p:cNvPr id="43" name="Text Box 33"/>
          <p:cNvSpPr txBox="1">
            <a:spLocks noChangeArrowheads="1"/>
          </p:cNvSpPr>
          <p:nvPr/>
        </p:nvSpPr>
        <p:spPr bwMode="auto">
          <a:xfrm>
            <a:off x="5009301" y="2709356"/>
            <a:ext cx="858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0 MeV</a:t>
            </a:r>
          </a:p>
        </p:txBody>
      </p:sp>
      <p:sp>
        <p:nvSpPr>
          <p:cNvPr id="44" name="Text Box 34"/>
          <p:cNvSpPr txBox="1">
            <a:spLocks noChangeArrowheads="1"/>
          </p:cNvSpPr>
          <p:nvPr/>
        </p:nvSpPr>
        <p:spPr bwMode="auto">
          <a:xfrm>
            <a:off x="5422051" y="5800218"/>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latin typeface="Calibri" pitchFamily="34" charset="0"/>
              </a:rPr>
              <a:t>-6.19 </a:t>
            </a:r>
            <a:r>
              <a:rPr lang="en-US" altLang="ja-JP" sz="1800" b="0" baseline="0">
                <a:latin typeface="Calibri" pitchFamily="34" charset="0"/>
              </a:rPr>
              <a:t>MeV</a:t>
            </a:r>
          </a:p>
        </p:txBody>
      </p:sp>
      <p:sp>
        <p:nvSpPr>
          <p:cNvPr id="45" name="Text Box 35"/>
          <p:cNvSpPr txBox="1">
            <a:spLocks noChangeArrowheads="1"/>
          </p:cNvSpPr>
          <p:nvPr/>
        </p:nvSpPr>
        <p:spPr bwMode="auto">
          <a:xfrm>
            <a:off x="6234851" y="4511168"/>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latin typeface="Calibri" pitchFamily="34" charset="0"/>
              </a:rPr>
              <a:t>-</a:t>
            </a:r>
            <a:r>
              <a:rPr lang="en-US" altLang="ja-JP" sz="2000" b="0" baseline="0">
                <a:latin typeface="Calibri" pitchFamily="34" charset="0"/>
              </a:rPr>
              <a:t>4.57</a:t>
            </a:r>
          </a:p>
        </p:txBody>
      </p:sp>
      <p:sp>
        <p:nvSpPr>
          <p:cNvPr id="46" name="AutoShape 36"/>
          <p:cNvSpPr>
            <a:spLocks/>
          </p:cNvSpPr>
          <p:nvPr/>
        </p:nvSpPr>
        <p:spPr bwMode="auto">
          <a:xfrm>
            <a:off x="7674714" y="4077781"/>
            <a:ext cx="73025" cy="577850"/>
          </a:xfrm>
          <a:prstGeom prst="rightBrace">
            <a:avLst>
              <a:gd name="adj1" fmla="val 65942"/>
              <a:gd name="adj2" fmla="val 50000"/>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3600" b="0" baseline="0">
              <a:latin typeface="Calibri" pitchFamily="34" charset="0"/>
            </a:endParaRPr>
          </a:p>
        </p:txBody>
      </p:sp>
      <p:sp>
        <p:nvSpPr>
          <p:cNvPr id="47" name="Text Box 37"/>
          <p:cNvSpPr txBox="1">
            <a:spLocks noChangeArrowheads="1"/>
          </p:cNvSpPr>
          <p:nvPr/>
        </p:nvSpPr>
        <p:spPr bwMode="auto">
          <a:xfrm>
            <a:off x="7730290" y="3916081"/>
            <a:ext cx="1310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dirty="0" smtClean="0">
                <a:solidFill>
                  <a:srgbClr val="000099"/>
                </a:solidFill>
                <a:latin typeface="Calibri" pitchFamily="34" charset="0"/>
              </a:rPr>
              <a:t>Neutron</a:t>
            </a:r>
          </a:p>
          <a:p>
            <a:pPr eaLnBrk="1" hangingPunct="1">
              <a:spcBef>
                <a:spcPct val="0"/>
              </a:spcBef>
              <a:buFontTx/>
              <a:buNone/>
            </a:pPr>
            <a:r>
              <a:rPr lang="en-US" altLang="ja-JP" sz="2000" dirty="0" smtClean="0">
                <a:solidFill>
                  <a:srgbClr val="000099"/>
                </a:solidFill>
                <a:latin typeface="Calibri" pitchFamily="34" charset="0"/>
              </a:rPr>
              <a:t>h</a:t>
            </a:r>
            <a:r>
              <a:rPr lang="en-US" altLang="ja-JP" sz="2000" b="0" baseline="0" dirty="0" smtClean="0">
                <a:solidFill>
                  <a:srgbClr val="000099"/>
                </a:solidFill>
                <a:latin typeface="Calibri" pitchFamily="34" charset="0"/>
              </a:rPr>
              <a:t>alo </a:t>
            </a:r>
            <a:r>
              <a:rPr lang="en-US" altLang="ja-JP" sz="2000" b="0" baseline="0" dirty="0">
                <a:solidFill>
                  <a:srgbClr val="000099"/>
                </a:solidFill>
                <a:latin typeface="Calibri" pitchFamily="34" charset="0"/>
              </a:rPr>
              <a:t>states</a:t>
            </a:r>
          </a:p>
        </p:txBody>
      </p:sp>
      <p:sp>
        <p:nvSpPr>
          <p:cNvPr id="48" name="テキスト ボックス 47"/>
          <p:cNvSpPr txBox="1"/>
          <p:nvPr/>
        </p:nvSpPr>
        <p:spPr>
          <a:xfrm>
            <a:off x="4677319" y="3997374"/>
            <a:ext cx="663964" cy="369332"/>
          </a:xfrm>
          <a:prstGeom prst="rect">
            <a:avLst/>
          </a:prstGeom>
          <a:noFill/>
        </p:spPr>
        <p:txBody>
          <a:bodyPr wrap="none" rtlCol="0">
            <a:spAutoFit/>
          </a:bodyPr>
          <a:lstStyle/>
          <a:p>
            <a:r>
              <a:rPr kumimoji="1" lang="en-US" altLang="ja-JP" dirty="0" smtClean="0"/>
              <a:t>-3.12</a:t>
            </a:r>
            <a:endParaRPr kumimoji="1" lang="ja-JP" altLang="en-US" dirty="0"/>
          </a:p>
        </p:txBody>
      </p:sp>
      <p:cxnSp>
        <p:nvCxnSpPr>
          <p:cNvPr id="49" name="直線コネクタ 48"/>
          <p:cNvCxnSpPr/>
          <p:nvPr/>
        </p:nvCxnSpPr>
        <p:spPr>
          <a:xfrm>
            <a:off x="5636389" y="3470162"/>
            <a:ext cx="9144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598387" y="3227130"/>
            <a:ext cx="1717137" cy="369332"/>
          </a:xfrm>
          <a:prstGeom prst="rect">
            <a:avLst/>
          </a:prstGeom>
          <a:noFill/>
        </p:spPr>
        <p:txBody>
          <a:bodyPr wrap="none" rtlCol="0">
            <a:spAutoFit/>
          </a:bodyPr>
          <a:lstStyle/>
          <a:p>
            <a:r>
              <a:rPr kumimoji="1" lang="en-US" altLang="ja-JP" dirty="0" smtClean="0"/>
              <a:t>-1.88 Γ=0.7 MeV</a:t>
            </a:r>
            <a:endParaRPr kumimoji="1" lang="ja-JP" altLang="en-US" dirty="0"/>
          </a:p>
        </p:txBody>
      </p:sp>
      <p:sp>
        <p:nvSpPr>
          <p:cNvPr id="51" name="テキスト ボックス 50"/>
          <p:cNvSpPr txBox="1"/>
          <p:nvPr/>
        </p:nvSpPr>
        <p:spPr>
          <a:xfrm>
            <a:off x="5038247" y="3279515"/>
            <a:ext cx="585417" cy="369332"/>
          </a:xfrm>
          <a:prstGeom prst="rect">
            <a:avLst/>
          </a:prstGeom>
          <a:noFill/>
        </p:spPr>
        <p:txBody>
          <a:bodyPr wrap="none" rtlCol="0">
            <a:spAutoFit/>
          </a:bodyPr>
          <a:lstStyle/>
          <a:p>
            <a:r>
              <a:rPr kumimoji="1" lang="en-US" altLang="ja-JP" dirty="0" smtClean="0"/>
              <a:t>5/2</a:t>
            </a:r>
            <a:r>
              <a:rPr kumimoji="1" lang="en-US" altLang="ja-JP" baseline="30000" dirty="0" smtClean="0"/>
              <a:t>+</a:t>
            </a:r>
            <a:endParaRPr kumimoji="1" lang="ja-JP" altLang="en-US" baseline="30000" dirty="0"/>
          </a:p>
        </p:txBody>
      </p:sp>
      <p:cxnSp>
        <p:nvCxnSpPr>
          <p:cNvPr id="52" name="直線コネクタ 51"/>
          <p:cNvCxnSpPr/>
          <p:nvPr/>
        </p:nvCxnSpPr>
        <p:spPr>
          <a:xfrm>
            <a:off x="5641945" y="3721647"/>
            <a:ext cx="9144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5038247" y="3554073"/>
            <a:ext cx="585417" cy="369332"/>
          </a:xfrm>
          <a:prstGeom prst="rect">
            <a:avLst/>
          </a:prstGeom>
          <a:noFill/>
        </p:spPr>
        <p:txBody>
          <a:bodyPr wrap="none" rtlCol="0">
            <a:spAutoFit/>
          </a:bodyPr>
          <a:lstStyle/>
          <a:p>
            <a:r>
              <a:rPr kumimoji="1" lang="en-US" altLang="ja-JP" dirty="0" smtClean="0"/>
              <a:t>3/2</a:t>
            </a:r>
            <a:r>
              <a:rPr kumimoji="1" lang="en-US" altLang="ja-JP" baseline="30000" dirty="0" smtClean="0"/>
              <a:t>+</a:t>
            </a:r>
            <a:endParaRPr kumimoji="1" lang="ja-JP" altLang="en-US" baseline="30000" dirty="0"/>
          </a:p>
        </p:txBody>
      </p:sp>
      <p:sp>
        <p:nvSpPr>
          <p:cNvPr id="54" name="テキスト ボックス 53"/>
          <p:cNvSpPr txBox="1"/>
          <p:nvPr/>
        </p:nvSpPr>
        <p:spPr>
          <a:xfrm>
            <a:off x="6538658" y="3515289"/>
            <a:ext cx="1774845" cy="369332"/>
          </a:xfrm>
          <a:prstGeom prst="rect">
            <a:avLst/>
          </a:prstGeom>
          <a:noFill/>
        </p:spPr>
        <p:txBody>
          <a:bodyPr wrap="none" rtlCol="0">
            <a:spAutoFit/>
          </a:bodyPr>
          <a:lstStyle/>
          <a:p>
            <a:r>
              <a:rPr kumimoji="1" lang="en-US" altLang="ja-JP" dirty="0" smtClean="0"/>
              <a:t>-2.04, Γ=0.5 MeV</a:t>
            </a:r>
            <a:endParaRPr kumimoji="1" lang="ja-JP" altLang="en-US" dirty="0"/>
          </a:p>
        </p:txBody>
      </p:sp>
      <p:sp>
        <p:nvSpPr>
          <p:cNvPr id="55" name="円/楕円 54"/>
          <p:cNvSpPr/>
          <p:nvPr/>
        </p:nvSpPr>
        <p:spPr>
          <a:xfrm>
            <a:off x="5080739" y="3106232"/>
            <a:ext cx="3232764" cy="817174"/>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Text Box 40"/>
          <p:cNvSpPr txBox="1">
            <a:spLocks noChangeArrowheads="1"/>
          </p:cNvSpPr>
          <p:nvPr/>
        </p:nvSpPr>
        <p:spPr bwMode="auto">
          <a:xfrm>
            <a:off x="6172939" y="313252"/>
            <a:ext cx="704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baseline="30000" dirty="0">
                <a:latin typeface="Calibri" pitchFamily="34" charset="0"/>
              </a:rPr>
              <a:t>7</a:t>
            </a:r>
            <a:r>
              <a:rPr lang="en-US" altLang="ja-JP" sz="2800" b="0" baseline="0" dirty="0">
                <a:latin typeface="Calibri" pitchFamily="34" charset="0"/>
              </a:rPr>
              <a:t>He</a:t>
            </a:r>
          </a:p>
        </p:txBody>
      </p:sp>
      <p:sp>
        <p:nvSpPr>
          <p:cNvPr id="58" name="Text Box 41"/>
          <p:cNvSpPr txBox="1">
            <a:spLocks noChangeArrowheads="1"/>
          </p:cNvSpPr>
          <p:nvPr/>
        </p:nvSpPr>
        <p:spPr bwMode="auto">
          <a:xfrm>
            <a:off x="6099914" y="565665"/>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dirty="0">
                <a:latin typeface="Calibri" pitchFamily="34" charset="0"/>
              </a:rPr>
              <a:t>Λ</a:t>
            </a:r>
          </a:p>
        </p:txBody>
      </p:sp>
      <p:cxnSp>
        <p:nvCxnSpPr>
          <p:cNvPr id="14" name="直線矢印コネクタ 13"/>
          <p:cNvCxnSpPr>
            <a:stCxn id="55" idx="2"/>
          </p:cNvCxnSpPr>
          <p:nvPr/>
        </p:nvCxnSpPr>
        <p:spPr>
          <a:xfrm flipH="1" flipV="1">
            <a:off x="3157282" y="1884039"/>
            <a:ext cx="1923457" cy="1630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380206" y="1656277"/>
            <a:ext cx="378630" cy="369332"/>
          </a:xfrm>
          <a:prstGeom prst="rect">
            <a:avLst/>
          </a:prstGeom>
          <a:noFill/>
        </p:spPr>
        <p:txBody>
          <a:bodyPr wrap="none" rtlCol="0">
            <a:spAutoFit/>
          </a:bodyPr>
          <a:lstStyle/>
          <a:p>
            <a:r>
              <a:rPr kumimoji="1" lang="en-US" altLang="ja-JP" dirty="0" smtClean="0"/>
              <a:t>2</a:t>
            </a:r>
            <a:r>
              <a:rPr kumimoji="1" lang="en-US" altLang="ja-JP" baseline="30000" dirty="0" smtClean="0"/>
              <a:t>+</a:t>
            </a:r>
            <a:endParaRPr kumimoji="1" lang="ja-JP" altLang="en-US" baseline="30000" dirty="0"/>
          </a:p>
        </p:txBody>
      </p:sp>
      <p:sp>
        <p:nvSpPr>
          <p:cNvPr id="17" name="テキスト ボックス 16"/>
          <p:cNvSpPr txBox="1"/>
          <p:nvPr/>
        </p:nvSpPr>
        <p:spPr>
          <a:xfrm>
            <a:off x="4542629" y="1141955"/>
            <a:ext cx="4550861" cy="1323439"/>
          </a:xfrm>
          <a:prstGeom prst="rect">
            <a:avLst/>
          </a:prstGeom>
          <a:noFill/>
        </p:spPr>
        <p:txBody>
          <a:bodyPr wrap="none" rtlCol="0">
            <a:spAutoFit/>
          </a:bodyPr>
          <a:lstStyle/>
          <a:p>
            <a:r>
              <a:rPr lang="en-US" altLang="ja-JP" sz="2000" dirty="0" smtClean="0"/>
              <a:t>If we find these two excited states at </a:t>
            </a:r>
            <a:r>
              <a:rPr lang="en-US" altLang="ja-JP" sz="2000" dirty="0" err="1" smtClean="0"/>
              <a:t>Jlab</a:t>
            </a:r>
            <a:r>
              <a:rPr lang="en-US" altLang="ja-JP" sz="2000" dirty="0" smtClean="0"/>
              <a:t>,</a:t>
            </a:r>
          </a:p>
          <a:p>
            <a:r>
              <a:rPr lang="en-US" altLang="ja-JP" sz="2000" dirty="0"/>
              <a:t>i</a:t>
            </a:r>
            <a:r>
              <a:rPr kumimoji="1" lang="en-US" altLang="ja-JP" sz="2000" dirty="0" smtClean="0"/>
              <a:t>n </a:t>
            </a:r>
            <a:r>
              <a:rPr kumimoji="1" lang="en-US" altLang="ja-JP" sz="2000" baseline="30000" dirty="0" smtClean="0"/>
              <a:t>6</a:t>
            </a:r>
            <a:r>
              <a:rPr kumimoji="1" lang="en-US" altLang="ja-JP" sz="2000" dirty="0" smtClean="0"/>
              <a:t>He, existence of  the second 2</a:t>
            </a:r>
            <a:r>
              <a:rPr kumimoji="1" lang="en-US" altLang="ja-JP" sz="2000" baseline="30000" dirty="0" smtClean="0"/>
              <a:t>+</a:t>
            </a:r>
            <a:r>
              <a:rPr kumimoji="1" lang="en-US" altLang="ja-JP" sz="2000" dirty="0" smtClean="0"/>
              <a:t> state</a:t>
            </a:r>
          </a:p>
          <a:p>
            <a:r>
              <a:rPr lang="en-US" altLang="ja-JP" sz="2000" dirty="0"/>
              <a:t>i</a:t>
            </a:r>
            <a:r>
              <a:rPr lang="en-US" altLang="ja-JP" sz="2000" dirty="0" smtClean="0"/>
              <a:t>s promising</a:t>
            </a:r>
            <a:r>
              <a:rPr kumimoji="1" lang="en-US" altLang="ja-JP" sz="2000" dirty="0" smtClean="0"/>
              <a:t>.  Please search the second 2</a:t>
            </a:r>
            <a:r>
              <a:rPr kumimoji="1" lang="en-US" altLang="ja-JP" sz="2000" baseline="30000" dirty="0" smtClean="0"/>
              <a:t>+</a:t>
            </a:r>
          </a:p>
          <a:p>
            <a:r>
              <a:rPr lang="en-US" altLang="ja-JP" sz="2000" dirty="0" smtClean="0"/>
              <a:t>state in </a:t>
            </a:r>
            <a:r>
              <a:rPr lang="en-US" altLang="ja-JP" sz="2000" baseline="30000" dirty="0" smtClean="0"/>
              <a:t>7</a:t>
            </a:r>
            <a:r>
              <a:rPr lang="en-US" altLang="ja-JP" sz="2000" dirty="0" smtClean="0"/>
              <a:t>He at </a:t>
            </a:r>
            <a:r>
              <a:rPr lang="en-US" altLang="ja-JP" sz="2000" dirty="0" err="1" smtClean="0"/>
              <a:t>Jlab</a:t>
            </a:r>
            <a:r>
              <a:rPr lang="en-US" altLang="ja-JP" sz="2000" dirty="0" smtClean="0"/>
              <a:t>. </a:t>
            </a:r>
            <a:endParaRPr kumimoji="1" lang="ja-JP" altLang="en-US" sz="2000" dirty="0"/>
          </a:p>
        </p:txBody>
      </p:sp>
      <p:sp>
        <p:nvSpPr>
          <p:cNvPr id="20" name="テキスト ボックス 19"/>
          <p:cNvSpPr txBox="1"/>
          <p:nvPr/>
        </p:nvSpPr>
        <p:spPr>
          <a:xfrm>
            <a:off x="5355970" y="2175440"/>
            <a:ext cx="316112" cy="369332"/>
          </a:xfrm>
          <a:prstGeom prst="rect">
            <a:avLst/>
          </a:prstGeom>
          <a:noFill/>
        </p:spPr>
        <p:txBody>
          <a:bodyPr wrap="none" rtlCol="0">
            <a:spAutoFit/>
          </a:bodyPr>
          <a:lstStyle/>
          <a:p>
            <a:r>
              <a:rPr lang="en-US" altLang="ja-JP" dirty="0"/>
              <a:t>Λ</a:t>
            </a:r>
            <a:endParaRPr kumimoji="1" lang="ja-JP" altLang="en-US" dirty="0"/>
          </a:p>
        </p:txBody>
      </p:sp>
      <p:sp>
        <p:nvSpPr>
          <p:cNvPr id="22" name="テキスト ボックス 21"/>
          <p:cNvSpPr txBox="1"/>
          <p:nvPr/>
        </p:nvSpPr>
        <p:spPr>
          <a:xfrm>
            <a:off x="306194" y="5800218"/>
            <a:ext cx="4863063" cy="646331"/>
          </a:xfrm>
          <a:prstGeom prst="rect">
            <a:avLst/>
          </a:prstGeom>
          <a:noFill/>
        </p:spPr>
        <p:txBody>
          <a:bodyPr wrap="none" rtlCol="0">
            <a:spAutoFit/>
          </a:bodyPr>
          <a:lstStyle/>
          <a:p>
            <a:r>
              <a:rPr kumimoji="1" lang="en-US" altLang="ja-JP" dirty="0" smtClean="0"/>
              <a:t>If we find these two states at </a:t>
            </a:r>
            <a:r>
              <a:rPr kumimoji="1" lang="en-US" altLang="ja-JP" dirty="0" err="1" smtClean="0"/>
              <a:t>Jlab</a:t>
            </a:r>
            <a:r>
              <a:rPr kumimoji="1" lang="en-US" altLang="ja-JP" dirty="0" smtClean="0"/>
              <a:t>, these existence</a:t>
            </a:r>
          </a:p>
          <a:p>
            <a:r>
              <a:rPr lang="en-US" altLang="ja-JP" dirty="0"/>
              <a:t>c</a:t>
            </a:r>
            <a:r>
              <a:rPr lang="en-US" altLang="ja-JP" dirty="0" smtClean="0"/>
              <a:t>ontribute to  unstable nuclear physics.</a:t>
            </a:r>
            <a:endParaRPr kumimoji="1" lang="en-US" altLang="ja-JP" dirty="0" smtClean="0"/>
          </a:p>
        </p:txBody>
      </p:sp>
    </p:spTree>
    <p:extLst>
      <p:ext uri="{BB962C8B-B14F-4D97-AF65-F5344CB8AC3E}">
        <p14:creationId xmlns:p14="http://schemas.microsoft.com/office/powerpoint/2010/main" val="4275665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99592" y="656431"/>
            <a:ext cx="7416800" cy="2808287"/>
          </a:xfrm>
          <a:prstGeom prst="rect">
            <a:avLst/>
          </a:prstGeom>
          <a:solidFill>
            <a:srgbClr val="CCFFFF">
              <a:alpha val="36862"/>
            </a:srgbClr>
          </a:solidFill>
          <a:ln w="38100">
            <a:solidFill>
              <a:srgbClr val="0000FF"/>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2400" b="0" baseline="0"/>
          </a:p>
        </p:txBody>
      </p:sp>
      <p:sp>
        <p:nvSpPr>
          <p:cNvPr id="36867" name="Rectangle 4"/>
          <p:cNvSpPr>
            <a:spLocks noChangeArrowheads="1"/>
          </p:cNvSpPr>
          <p:nvPr/>
        </p:nvSpPr>
        <p:spPr bwMode="auto">
          <a:xfrm>
            <a:off x="1044054" y="1232693"/>
            <a:ext cx="770413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450850" algn="l"/>
              </a:tabLst>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tabLst>
                <a:tab pos="450850" algn="l"/>
              </a:tabLst>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tabLst>
                <a:tab pos="450850" algn="l"/>
              </a:tabLst>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tabLst>
                <a:tab pos="450850" algn="l"/>
              </a:tabLst>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tabLst>
                <a:tab pos="450850" algn="l"/>
              </a:tabLst>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tabLst>
                <a:tab pos="450850" algn="l"/>
              </a:tabLst>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tabLst>
                <a:tab pos="450850" algn="l"/>
              </a:tabLst>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tabLst>
                <a:tab pos="450850" algn="l"/>
              </a:tabLst>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tabLst>
                <a:tab pos="450850" algn="l"/>
              </a:tabLst>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en-US" altLang="ja-JP" sz="2800" b="0" baseline="0"/>
          </a:p>
          <a:p>
            <a:pPr>
              <a:lnSpc>
                <a:spcPct val="140000"/>
              </a:lnSpc>
              <a:buFontTx/>
              <a:buNone/>
            </a:pPr>
            <a:r>
              <a:rPr lang="en-US" altLang="ja-JP" b="0" baseline="0">
                <a:solidFill>
                  <a:srgbClr val="000099"/>
                </a:solidFill>
              </a:rPr>
              <a:t>   Response of super-deformed states </a:t>
            </a:r>
          </a:p>
          <a:p>
            <a:pPr>
              <a:lnSpc>
                <a:spcPct val="110000"/>
              </a:lnSpc>
              <a:buFontTx/>
              <a:buNone/>
            </a:pPr>
            <a:r>
              <a:rPr lang="en-US" altLang="ja-JP" b="0" baseline="0">
                <a:solidFill>
                  <a:srgbClr val="000099"/>
                </a:solidFill>
              </a:rPr>
              <a:t>   by addition  of  </a:t>
            </a:r>
            <a:r>
              <a:rPr lang="en-US" altLang="ja-JP" b="0" baseline="0">
                <a:solidFill>
                  <a:srgbClr val="CC0000"/>
                </a:solidFill>
              </a:rPr>
              <a:t>Λ</a:t>
            </a:r>
            <a:r>
              <a:rPr lang="en-US" altLang="ja-JP" b="0" baseline="0">
                <a:solidFill>
                  <a:srgbClr val="000099"/>
                </a:solidFill>
              </a:rPr>
              <a:t> particle</a:t>
            </a:r>
            <a:r>
              <a:rPr lang="ja-JP" altLang="en-US" b="0" baseline="0"/>
              <a:t> </a:t>
            </a:r>
            <a:endParaRPr lang="en-US" altLang="ja-JP" b="0" baseline="0"/>
          </a:p>
        </p:txBody>
      </p:sp>
      <p:sp>
        <p:nvSpPr>
          <p:cNvPr id="36868" name="Rectangle 4"/>
          <p:cNvSpPr>
            <a:spLocks noChangeArrowheads="1"/>
          </p:cNvSpPr>
          <p:nvPr/>
        </p:nvSpPr>
        <p:spPr bwMode="auto">
          <a:xfrm>
            <a:off x="3347517" y="872331"/>
            <a:ext cx="1893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30000"/>
              </a:spcBef>
              <a:buFontTx/>
              <a:buNone/>
            </a:pPr>
            <a:r>
              <a:rPr lang="ja-JP" altLang="ja-JP" b="0" baseline="0" dirty="0"/>
              <a:t>Section </a:t>
            </a:r>
            <a:r>
              <a:rPr lang="en-US" altLang="ja-JP" b="0" baseline="0" dirty="0" smtClean="0"/>
              <a:t>3</a:t>
            </a:r>
            <a:endParaRPr lang="ja-JP" altLang="ja-JP" b="0" baseline="0" dirty="0"/>
          </a:p>
        </p:txBody>
      </p:sp>
      <p:pic>
        <p:nvPicPr>
          <p:cNvPr id="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968056"/>
            <a:ext cx="237648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39"/>
          <p:cNvSpPr>
            <a:spLocks noChangeArrowheads="1"/>
          </p:cNvSpPr>
          <p:nvPr/>
        </p:nvSpPr>
        <p:spPr bwMode="auto">
          <a:xfrm>
            <a:off x="3779465" y="5407918"/>
            <a:ext cx="720725" cy="3603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pic>
        <p:nvPicPr>
          <p:cNvPr id="7"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953" y="3896618"/>
            <a:ext cx="237648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2"/>
          <p:cNvSpPr>
            <a:spLocks noChangeArrowheads="1"/>
          </p:cNvSpPr>
          <p:nvPr/>
        </p:nvSpPr>
        <p:spPr bwMode="auto">
          <a:xfrm>
            <a:off x="3779465" y="5336481"/>
            <a:ext cx="720725" cy="649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9" name="テキスト ボックス 40"/>
          <p:cNvSpPr txBox="1">
            <a:spLocks noChangeArrowheads="1"/>
          </p:cNvSpPr>
          <p:nvPr/>
        </p:nvSpPr>
        <p:spPr bwMode="auto">
          <a:xfrm>
            <a:off x="3636590" y="5265043"/>
            <a:ext cx="88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aseline="30000" dirty="0">
                <a:solidFill>
                  <a:srgbClr val="000099"/>
                </a:solidFill>
              </a:rPr>
              <a:t>10</a:t>
            </a:r>
            <a:r>
              <a:rPr lang="en-US" altLang="ja-JP" sz="2800" b="0" baseline="0" dirty="0">
                <a:solidFill>
                  <a:srgbClr val="000099"/>
                </a:solidFill>
              </a:rPr>
              <a:t>Be</a:t>
            </a:r>
            <a:endParaRPr lang="ja-JP" altLang="en-US" sz="2800" b="0" baseline="0" dirty="0">
              <a:solidFill>
                <a:srgbClr val="000099"/>
              </a:solidFill>
            </a:endParaRPr>
          </a:p>
        </p:txBody>
      </p:sp>
      <p:sp>
        <p:nvSpPr>
          <p:cNvPr id="10" name="テキスト ボックス 41"/>
          <p:cNvSpPr txBox="1">
            <a:spLocks noChangeArrowheads="1"/>
          </p:cNvSpPr>
          <p:nvPr/>
        </p:nvSpPr>
        <p:spPr bwMode="auto">
          <a:xfrm>
            <a:off x="3708028" y="5552381"/>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dirty="0">
                <a:solidFill>
                  <a:srgbClr val="000099"/>
                </a:solidFill>
              </a:rPr>
              <a:t>Λ</a:t>
            </a:r>
            <a:endParaRPr lang="ja-JP" altLang="en-US" sz="2000" baseline="0" dirty="0">
              <a:solidFill>
                <a:srgbClr val="000099"/>
              </a:solidFill>
            </a:endParaRPr>
          </a:p>
        </p:txBody>
      </p:sp>
    </p:spTree>
    <p:extLst>
      <p:ext uri="{BB962C8B-B14F-4D97-AF65-F5344CB8AC3E}">
        <p14:creationId xmlns:p14="http://schemas.microsoft.com/office/powerpoint/2010/main" val="2653337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2"/>
          <p:cNvPicPr>
            <a:picLocks noChangeAspect="1"/>
          </p:cNvPicPr>
          <p:nvPr/>
        </p:nvPicPr>
        <p:blipFill>
          <a:blip r:embed="rId2">
            <a:extLst>
              <a:ext uri="{28A0092B-C50C-407E-A947-70E740481C1C}">
                <a14:useLocalDpi xmlns:a14="http://schemas.microsoft.com/office/drawing/2010/main" val="0"/>
              </a:ext>
            </a:extLst>
          </a:blip>
          <a:srcRect r="77943"/>
          <a:stretch>
            <a:fillRect/>
          </a:stretch>
        </p:blipFill>
        <p:spPr bwMode="auto">
          <a:xfrm>
            <a:off x="827088" y="1509713"/>
            <a:ext cx="158908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図 3"/>
          <p:cNvPicPr>
            <a:picLocks noChangeAspect="1"/>
          </p:cNvPicPr>
          <p:nvPr/>
        </p:nvPicPr>
        <p:blipFill>
          <a:blip r:embed="rId2">
            <a:extLst>
              <a:ext uri="{28A0092B-C50C-407E-A947-70E740481C1C}">
                <a14:useLocalDpi xmlns:a14="http://schemas.microsoft.com/office/drawing/2010/main" val="0"/>
              </a:ext>
            </a:extLst>
          </a:blip>
          <a:srcRect l="33611" r="40805"/>
          <a:stretch>
            <a:fillRect/>
          </a:stretch>
        </p:blipFill>
        <p:spPr bwMode="auto">
          <a:xfrm>
            <a:off x="3419475" y="1484313"/>
            <a:ext cx="18430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図 4"/>
          <p:cNvPicPr>
            <a:picLocks noChangeAspect="1"/>
          </p:cNvPicPr>
          <p:nvPr/>
        </p:nvPicPr>
        <p:blipFill>
          <a:blip r:embed="rId2">
            <a:extLst>
              <a:ext uri="{28A0092B-C50C-407E-A947-70E740481C1C}">
                <a14:useLocalDpi xmlns:a14="http://schemas.microsoft.com/office/drawing/2010/main" val="0"/>
              </a:ext>
            </a:extLst>
          </a:blip>
          <a:srcRect l="71062"/>
          <a:stretch>
            <a:fillRect/>
          </a:stretch>
        </p:blipFill>
        <p:spPr bwMode="auto">
          <a:xfrm>
            <a:off x="6442075" y="1509713"/>
            <a:ext cx="20843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テキスト ボックス 5"/>
          <p:cNvSpPr txBox="1">
            <a:spLocks noChangeArrowheads="1"/>
          </p:cNvSpPr>
          <p:nvPr/>
        </p:nvSpPr>
        <p:spPr bwMode="auto">
          <a:xfrm>
            <a:off x="827088" y="3325813"/>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400" b="0" baseline="0"/>
              <a:t>spherical</a:t>
            </a:r>
            <a:endParaRPr lang="ja-JP" altLang="en-US" sz="2400" b="0" baseline="0"/>
          </a:p>
        </p:txBody>
      </p:sp>
      <p:sp>
        <p:nvSpPr>
          <p:cNvPr id="37894" name="テキスト ボックス 6"/>
          <p:cNvSpPr txBox="1">
            <a:spLocks noChangeArrowheads="1"/>
          </p:cNvSpPr>
          <p:nvPr/>
        </p:nvSpPr>
        <p:spPr bwMode="auto">
          <a:xfrm>
            <a:off x="2987675" y="3355975"/>
            <a:ext cx="2879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400" b="0" baseline="0">
                <a:solidFill>
                  <a:srgbClr val="000099"/>
                </a:solidFill>
              </a:rPr>
              <a:t>Normal deformed (ND)</a:t>
            </a:r>
            <a:endParaRPr lang="ja-JP" altLang="en-US" sz="2400" b="0" baseline="0">
              <a:solidFill>
                <a:srgbClr val="000099"/>
              </a:solidFill>
            </a:endParaRPr>
          </a:p>
        </p:txBody>
      </p:sp>
      <p:sp>
        <p:nvSpPr>
          <p:cNvPr id="37895" name="テキスト ボックス 7"/>
          <p:cNvSpPr txBox="1">
            <a:spLocks noChangeArrowheads="1"/>
          </p:cNvSpPr>
          <p:nvPr/>
        </p:nvSpPr>
        <p:spPr bwMode="auto">
          <a:xfrm>
            <a:off x="6299200" y="3284538"/>
            <a:ext cx="2520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400" b="0" baseline="0">
                <a:solidFill>
                  <a:srgbClr val="006600"/>
                </a:solidFill>
              </a:rPr>
              <a:t>Super-deformed</a:t>
            </a:r>
          </a:p>
          <a:p>
            <a:pPr algn="ctr" eaLnBrk="1" hangingPunct="1">
              <a:spcBef>
                <a:spcPct val="0"/>
              </a:spcBef>
              <a:buFontTx/>
              <a:buNone/>
            </a:pPr>
            <a:r>
              <a:rPr lang="en-US" altLang="ja-JP" sz="2400" b="0" baseline="0">
                <a:solidFill>
                  <a:srgbClr val="006600"/>
                </a:solidFill>
              </a:rPr>
              <a:t>(SD)</a:t>
            </a:r>
          </a:p>
        </p:txBody>
      </p:sp>
      <p:sp>
        <p:nvSpPr>
          <p:cNvPr id="37896" name="テキスト ボックス 1"/>
          <p:cNvSpPr txBox="1">
            <a:spLocks noChangeArrowheads="1"/>
          </p:cNvSpPr>
          <p:nvPr/>
        </p:nvSpPr>
        <p:spPr bwMode="auto">
          <a:xfrm>
            <a:off x="468313" y="4437063"/>
            <a:ext cx="8675687"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t>We have various kinds of nuclear shape,  such as spherical,  </a:t>
            </a:r>
          </a:p>
          <a:p>
            <a:pPr eaLnBrk="1" hangingPunct="1">
              <a:lnSpc>
                <a:spcPct val="130000"/>
              </a:lnSpc>
              <a:spcBef>
                <a:spcPct val="0"/>
              </a:spcBef>
              <a:buFontTx/>
              <a:buNone/>
            </a:pPr>
            <a:r>
              <a:rPr lang="en-US" altLang="ja-JP" sz="2000" b="0" baseline="0">
                <a:solidFill>
                  <a:srgbClr val="000099"/>
                </a:solidFill>
              </a:rPr>
              <a:t>normal deformed</a:t>
            </a:r>
            <a:r>
              <a:rPr lang="en-US" altLang="ja-JP" sz="2000" b="0" baseline="0"/>
              <a:t> and </a:t>
            </a:r>
            <a:r>
              <a:rPr lang="en-US" altLang="ja-JP" sz="2000" b="0" baseline="0">
                <a:solidFill>
                  <a:srgbClr val="006600"/>
                </a:solidFill>
              </a:rPr>
              <a:t>super-deformed</a:t>
            </a:r>
            <a:r>
              <a:rPr lang="en-US" altLang="ja-JP" sz="2000" b="0" baseline="0"/>
              <a:t> shapes.   </a:t>
            </a:r>
            <a:r>
              <a:rPr lang="en-US" altLang="ja-JP" sz="2000" b="0" baseline="0">
                <a:solidFill>
                  <a:srgbClr val="000099"/>
                </a:solidFill>
              </a:rPr>
              <a:t>Especially, </a:t>
            </a:r>
          </a:p>
          <a:p>
            <a:pPr eaLnBrk="1" hangingPunct="1">
              <a:lnSpc>
                <a:spcPct val="90000"/>
              </a:lnSpc>
              <a:spcBef>
                <a:spcPct val="0"/>
              </a:spcBef>
              <a:buFontTx/>
              <a:buNone/>
            </a:pPr>
            <a:endParaRPr lang="en-US" altLang="ja-JP" sz="2000" b="0" baseline="0">
              <a:solidFill>
                <a:srgbClr val="000099"/>
              </a:solidFill>
            </a:endParaRPr>
          </a:p>
          <a:p>
            <a:pPr eaLnBrk="1" hangingPunct="1">
              <a:lnSpc>
                <a:spcPct val="70000"/>
              </a:lnSpc>
              <a:spcBef>
                <a:spcPct val="0"/>
              </a:spcBef>
              <a:buFontTx/>
              <a:buNone/>
            </a:pPr>
            <a:r>
              <a:rPr lang="en-US" altLang="ja-JP" sz="2000" b="0" baseline="0">
                <a:solidFill>
                  <a:srgbClr val="000099"/>
                </a:solidFill>
              </a:rPr>
              <a:t>it is known that super-deformed shape is related to the appearance of </a:t>
            </a:r>
          </a:p>
          <a:p>
            <a:pPr eaLnBrk="1" hangingPunct="1">
              <a:lnSpc>
                <a:spcPct val="130000"/>
              </a:lnSpc>
              <a:spcBef>
                <a:spcPct val="0"/>
              </a:spcBef>
              <a:buFontTx/>
              <a:buNone/>
            </a:pPr>
            <a:r>
              <a:rPr lang="en-US" altLang="ja-JP" sz="2000" b="0" baseline="0">
                <a:solidFill>
                  <a:srgbClr val="000099"/>
                </a:solidFill>
              </a:rPr>
              <a:t>a large </a:t>
            </a:r>
            <a:r>
              <a:rPr lang="en-US" altLang="ja-JP" sz="2000" b="0" baseline="0">
                <a:solidFill>
                  <a:srgbClr val="CC0000"/>
                </a:solidFill>
              </a:rPr>
              <a:t>shell gap</a:t>
            </a:r>
            <a:r>
              <a:rPr lang="en-US" altLang="ja-JP" sz="2000" b="0" baseline="0">
                <a:solidFill>
                  <a:srgbClr val="000099"/>
                </a:solidFill>
              </a:rPr>
              <a:t> </a:t>
            </a:r>
            <a:r>
              <a:rPr lang="en-US" altLang="ja-JP" sz="2000" b="0" baseline="0">
                <a:solidFill>
                  <a:srgbClr val="006600"/>
                </a:solidFill>
              </a:rPr>
              <a:t>at a 2:1 axis ratio</a:t>
            </a:r>
            <a:r>
              <a:rPr lang="en-US" altLang="ja-JP" sz="2000" b="0" baseline="0">
                <a:solidFill>
                  <a:srgbClr val="000099"/>
                </a:solidFill>
              </a:rPr>
              <a:t> of the nuclear deformation </a:t>
            </a:r>
          </a:p>
          <a:p>
            <a:pPr eaLnBrk="1" hangingPunct="1">
              <a:lnSpc>
                <a:spcPct val="130000"/>
              </a:lnSpc>
              <a:spcBef>
                <a:spcPct val="0"/>
              </a:spcBef>
              <a:buFontTx/>
              <a:buNone/>
            </a:pPr>
            <a:r>
              <a:rPr lang="en-US" altLang="ja-JP" sz="2000" b="0" baseline="0">
                <a:solidFill>
                  <a:srgbClr val="000099"/>
                </a:solidFill>
              </a:rPr>
              <a:t>for  specific particle numbers.</a:t>
            </a:r>
          </a:p>
          <a:p>
            <a:pPr eaLnBrk="1" hangingPunct="1">
              <a:spcBef>
                <a:spcPct val="0"/>
              </a:spcBef>
              <a:buFontTx/>
              <a:buNone/>
            </a:pPr>
            <a:endParaRPr lang="en-US" altLang="ja-JP" sz="2000" b="0" baseline="0">
              <a:solidFill>
                <a:srgbClr val="000099"/>
              </a:solidFill>
            </a:endParaRPr>
          </a:p>
          <a:p>
            <a:pPr eaLnBrk="1" hangingPunct="1">
              <a:spcBef>
                <a:spcPct val="0"/>
              </a:spcBef>
              <a:buFontTx/>
              <a:buNone/>
            </a:pPr>
            <a:endParaRPr lang="ja-JP" altLang="en-US" sz="2000" b="0" baseline="0">
              <a:solidFill>
                <a:srgbClr val="000099"/>
              </a:solidFill>
            </a:endParaRPr>
          </a:p>
        </p:txBody>
      </p:sp>
      <p:sp>
        <p:nvSpPr>
          <p:cNvPr id="32778" name="テキスト ボックス 1"/>
          <p:cNvSpPr txBox="1">
            <a:spLocks noChangeArrowheads="1"/>
          </p:cNvSpPr>
          <p:nvPr/>
        </p:nvSpPr>
        <p:spPr bwMode="auto">
          <a:xfrm>
            <a:off x="0" y="115888"/>
            <a:ext cx="928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latin typeface="ＭＳ Ｐゴシック" pitchFamily="50" charset="-128"/>
              </a:rPr>
              <a:t>What happens when a </a:t>
            </a:r>
            <a:r>
              <a:rPr lang="en-US" altLang="ja-JP" sz="2400" baseline="0">
                <a:solidFill>
                  <a:srgbClr val="FF0000"/>
                </a:solidFill>
                <a:latin typeface="ＭＳ Ｐゴシック" pitchFamily="50" charset="-128"/>
              </a:rPr>
              <a:t>Λ</a:t>
            </a:r>
            <a:r>
              <a:rPr lang="en-US" altLang="ja-JP" sz="2400" b="0" baseline="0">
                <a:latin typeface="ＭＳ Ｐゴシック" pitchFamily="50" charset="-128"/>
              </a:rPr>
              <a:t> particle</a:t>
            </a:r>
            <a:r>
              <a:rPr lang="en-US" altLang="ja-JP" sz="2400" b="0" baseline="0">
                <a:solidFill>
                  <a:srgbClr val="000099"/>
                </a:solidFill>
                <a:latin typeface="ＭＳ Ｐゴシック" pitchFamily="50" charset="-128"/>
              </a:rPr>
              <a:t> </a:t>
            </a:r>
            <a:r>
              <a:rPr lang="en-US" altLang="ja-JP" sz="2400" b="0" baseline="0">
                <a:latin typeface="ＭＳ Ｐゴシック" pitchFamily="50" charset="-128"/>
              </a:rPr>
              <a:t>is added to such ND and SD states?</a:t>
            </a:r>
            <a:endParaRPr lang="ja-JP" altLang="en-US" sz="2400" b="0" baseline="0">
              <a:latin typeface="ＭＳ Ｐゴシック" pitchFamily="50" charset="-128"/>
            </a:endParaRPr>
          </a:p>
        </p:txBody>
      </p:sp>
      <p:sp>
        <p:nvSpPr>
          <p:cNvPr id="32779" name="Oval 36"/>
          <p:cNvSpPr>
            <a:spLocks noChangeArrowheads="1"/>
          </p:cNvSpPr>
          <p:nvPr/>
        </p:nvSpPr>
        <p:spPr bwMode="auto">
          <a:xfrm>
            <a:off x="5005388" y="765175"/>
            <a:ext cx="360362" cy="360363"/>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000" baseline="0">
                <a:solidFill>
                  <a:schemeClr val="bg1"/>
                </a:solidFill>
              </a:rPr>
              <a:t>Λ</a:t>
            </a:r>
          </a:p>
        </p:txBody>
      </p:sp>
      <p:sp>
        <p:nvSpPr>
          <p:cNvPr id="32780" name="Line 37"/>
          <p:cNvSpPr>
            <a:spLocks noChangeShapeType="1"/>
          </p:cNvSpPr>
          <p:nvPr/>
        </p:nvSpPr>
        <p:spPr bwMode="auto">
          <a:xfrm flipH="1">
            <a:off x="4643438" y="1125538"/>
            <a:ext cx="360362" cy="358775"/>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781" name="Oval 36"/>
          <p:cNvSpPr>
            <a:spLocks noChangeArrowheads="1"/>
          </p:cNvSpPr>
          <p:nvPr/>
        </p:nvSpPr>
        <p:spPr bwMode="auto">
          <a:xfrm>
            <a:off x="8101013" y="765175"/>
            <a:ext cx="360362" cy="360363"/>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000" baseline="0">
                <a:solidFill>
                  <a:schemeClr val="bg1"/>
                </a:solidFill>
              </a:rPr>
              <a:t>Λ</a:t>
            </a:r>
          </a:p>
        </p:txBody>
      </p:sp>
      <p:sp>
        <p:nvSpPr>
          <p:cNvPr id="32782" name="Line 37"/>
          <p:cNvSpPr>
            <a:spLocks noChangeShapeType="1"/>
          </p:cNvSpPr>
          <p:nvPr/>
        </p:nvSpPr>
        <p:spPr bwMode="auto">
          <a:xfrm flipH="1">
            <a:off x="7739063" y="1125538"/>
            <a:ext cx="360362" cy="358775"/>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45652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anim calcmode="lin" valueType="num">
                                      <p:cBhvr additive="base">
                                        <p:cTn id="7" dur="500" fill="hold"/>
                                        <p:tgtEl>
                                          <p:spTgt spid="32778"/>
                                        </p:tgtEl>
                                        <p:attrNameLst>
                                          <p:attrName>ppt_x</p:attrName>
                                        </p:attrNameLst>
                                      </p:cBhvr>
                                      <p:tavLst>
                                        <p:tav tm="0">
                                          <p:val>
                                            <p:strVal val="#ppt_x"/>
                                          </p:val>
                                        </p:tav>
                                        <p:tav tm="100000">
                                          <p:val>
                                            <p:strVal val="#ppt_x"/>
                                          </p:val>
                                        </p:tav>
                                      </p:tavLst>
                                    </p:anim>
                                    <p:anim calcmode="lin" valueType="num">
                                      <p:cBhvr additive="base">
                                        <p:cTn id="8" dur="500" fill="hold"/>
                                        <p:tgtEl>
                                          <p:spTgt spid="327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80"/>
                                        </p:tgtEl>
                                        <p:attrNameLst>
                                          <p:attrName>style.visibility</p:attrName>
                                        </p:attrNameLst>
                                      </p:cBhvr>
                                      <p:to>
                                        <p:strVal val="visible"/>
                                      </p:to>
                                    </p:set>
                                    <p:anim calcmode="lin" valueType="num">
                                      <p:cBhvr additive="base">
                                        <p:cTn id="11" dur="500" fill="hold"/>
                                        <p:tgtEl>
                                          <p:spTgt spid="32780"/>
                                        </p:tgtEl>
                                        <p:attrNameLst>
                                          <p:attrName>ppt_x</p:attrName>
                                        </p:attrNameLst>
                                      </p:cBhvr>
                                      <p:tavLst>
                                        <p:tav tm="0">
                                          <p:val>
                                            <p:strVal val="#ppt_x"/>
                                          </p:val>
                                        </p:tav>
                                        <p:tav tm="100000">
                                          <p:val>
                                            <p:strVal val="#ppt_x"/>
                                          </p:val>
                                        </p:tav>
                                      </p:tavLst>
                                    </p:anim>
                                    <p:anim calcmode="lin" valueType="num">
                                      <p:cBhvr additive="base">
                                        <p:cTn id="12" dur="500" fill="hold"/>
                                        <p:tgtEl>
                                          <p:spTgt spid="327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779"/>
                                        </p:tgtEl>
                                        <p:attrNameLst>
                                          <p:attrName>style.visibility</p:attrName>
                                        </p:attrNameLst>
                                      </p:cBhvr>
                                      <p:to>
                                        <p:strVal val="visible"/>
                                      </p:to>
                                    </p:set>
                                    <p:anim calcmode="lin" valueType="num">
                                      <p:cBhvr additive="base">
                                        <p:cTn id="15" dur="500" fill="hold"/>
                                        <p:tgtEl>
                                          <p:spTgt spid="32779"/>
                                        </p:tgtEl>
                                        <p:attrNameLst>
                                          <p:attrName>ppt_x</p:attrName>
                                        </p:attrNameLst>
                                      </p:cBhvr>
                                      <p:tavLst>
                                        <p:tav tm="0">
                                          <p:val>
                                            <p:strVal val="#ppt_x"/>
                                          </p:val>
                                        </p:tav>
                                        <p:tav tm="100000">
                                          <p:val>
                                            <p:strVal val="#ppt_x"/>
                                          </p:val>
                                        </p:tav>
                                      </p:tavLst>
                                    </p:anim>
                                    <p:anim calcmode="lin" valueType="num">
                                      <p:cBhvr additive="base">
                                        <p:cTn id="16" dur="500" fill="hold"/>
                                        <p:tgtEl>
                                          <p:spTgt spid="3277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782"/>
                                        </p:tgtEl>
                                        <p:attrNameLst>
                                          <p:attrName>style.visibility</p:attrName>
                                        </p:attrNameLst>
                                      </p:cBhvr>
                                      <p:to>
                                        <p:strVal val="visible"/>
                                      </p:to>
                                    </p:set>
                                    <p:anim calcmode="lin" valueType="num">
                                      <p:cBhvr additive="base">
                                        <p:cTn id="19" dur="500" fill="hold"/>
                                        <p:tgtEl>
                                          <p:spTgt spid="32782"/>
                                        </p:tgtEl>
                                        <p:attrNameLst>
                                          <p:attrName>ppt_x</p:attrName>
                                        </p:attrNameLst>
                                      </p:cBhvr>
                                      <p:tavLst>
                                        <p:tav tm="0">
                                          <p:val>
                                            <p:strVal val="#ppt_x"/>
                                          </p:val>
                                        </p:tav>
                                        <p:tav tm="100000">
                                          <p:val>
                                            <p:strVal val="#ppt_x"/>
                                          </p:val>
                                        </p:tav>
                                      </p:tavLst>
                                    </p:anim>
                                    <p:anim calcmode="lin" valueType="num">
                                      <p:cBhvr additive="base">
                                        <p:cTn id="20" dur="500" fill="hold"/>
                                        <p:tgtEl>
                                          <p:spTgt spid="327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781"/>
                                        </p:tgtEl>
                                        <p:attrNameLst>
                                          <p:attrName>style.visibility</p:attrName>
                                        </p:attrNameLst>
                                      </p:cBhvr>
                                      <p:to>
                                        <p:strVal val="visible"/>
                                      </p:to>
                                    </p:set>
                                    <p:anim calcmode="lin" valueType="num">
                                      <p:cBhvr additive="base">
                                        <p:cTn id="23" dur="500" fill="hold"/>
                                        <p:tgtEl>
                                          <p:spTgt spid="32781"/>
                                        </p:tgtEl>
                                        <p:attrNameLst>
                                          <p:attrName>ppt_x</p:attrName>
                                        </p:attrNameLst>
                                      </p:cBhvr>
                                      <p:tavLst>
                                        <p:tav tm="0">
                                          <p:val>
                                            <p:strVal val="#ppt_x"/>
                                          </p:val>
                                        </p:tav>
                                        <p:tav tm="100000">
                                          <p:val>
                                            <p:strVal val="#ppt_x"/>
                                          </p:val>
                                        </p:tav>
                                      </p:tavLst>
                                    </p:anim>
                                    <p:anim calcmode="lin" valueType="num">
                                      <p:cBhvr additive="base">
                                        <p:cTn id="24" dur="500" fill="hold"/>
                                        <p:tgtEl>
                                          <p:spTgt spid="3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79" grpId="0" animBg="1"/>
      <p:bldP spid="32780" grpId="0" animBg="1"/>
      <p:bldP spid="32781" grpId="0" animBg="1"/>
      <p:bldP spid="3278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0" y="0"/>
            <a:ext cx="9144000" cy="1125538"/>
          </a:xfrm>
        </p:spPr>
        <p:txBody>
          <a:bodyPr/>
          <a:lstStyle/>
          <a:p>
            <a:pPr>
              <a:buFontTx/>
              <a:buNone/>
            </a:pPr>
            <a:r>
              <a:rPr lang="en-US" altLang="ja-JP" smtClean="0"/>
              <a:t>     </a:t>
            </a:r>
          </a:p>
        </p:txBody>
      </p:sp>
      <p:sp>
        <p:nvSpPr>
          <p:cNvPr id="38915" name="Line 6"/>
          <p:cNvSpPr>
            <a:spLocks noChangeShapeType="1"/>
          </p:cNvSpPr>
          <p:nvPr/>
        </p:nvSpPr>
        <p:spPr bwMode="auto">
          <a:xfrm>
            <a:off x="755650" y="3357563"/>
            <a:ext cx="100806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6" name="Line 7"/>
          <p:cNvSpPr>
            <a:spLocks noChangeShapeType="1"/>
          </p:cNvSpPr>
          <p:nvPr/>
        </p:nvSpPr>
        <p:spPr bwMode="auto">
          <a:xfrm>
            <a:off x="755650" y="4005263"/>
            <a:ext cx="100806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7" name="Line 8"/>
          <p:cNvSpPr>
            <a:spLocks noChangeShapeType="1"/>
          </p:cNvSpPr>
          <p:nvPr/>
        </p:nvSpPr>
        <p:spPr bwMode="auto">
          <a:xfrm>
            <a:off x="2484438" y="2781300"/>
            <a:ext cx="936625"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8" name="Text Box 9"/>
          <p:cNvSpPr txBox="1">
            <a:spLocks noChangeArrowheads="1"/>
          </p:cNvSpPr>
          <p:nvPr/>
        </p:nvSpPr>
        <p:spPr bwMode="auto">
          <a:xfrm>
            <a:off x="1763713" y="3789363"/>
            <a:ext cx="51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t>0</a:t>
            </a:r>
            <a:r>
              <a:rPr lang="en-US" altLang="ja-JP" sz="2000"/>
              <a:t>+</a:t>
            </a:r>
            <a:r>
              <a:rPr lang="en-US" altLang="ja-JP" sz="2000" baseline="-25000"/>
              <a:t>1</a:t>
            </a:r>
          </a:p>
        </p:txBody>
      </p:sp>
      <p:sp>
        <p:nvSpPr>
          <p:cNvPr id="38919" name="Text Box 10"/>
          <p:cNvSpPr txBox="1">
            <a:spLocks noChangeArrowheads="1"/>
          </p:cNvSpPr>
          <p:nvPr/>
        </p:nvSpPr>
        <p:spPr bwMode="auto">
          <a:xfrm>
            <a:off x="3419475" y="2636838"/>
            <a:ext cx="51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t>0</a:t>
            </a:r>
            <a:r>
              <a:rPr lang="en-US" altLang="ja-JP" sz="2000"/>
              <a:t>+</a:t>
            </a:r>
            <a:r>
              <a:rPr lang="en-US" altLang="ja-JP" sz="2000" baseline="-25000"/>
              <a:t>2</a:t>
            </a:r>
          </a:p>
        </p:txBody>
      </p:sp>
      <p:sp>
        <p:nvSpPr>
          <p:cNvPr id="38920" name="Text Box 11"/>
          <p:cNvSpPr txBox="1">
            <a:spLocks noChangeArrowheads="1"/>
          </p:cNvSpPr>
          <p:nvPr/>
        </p:nvSpPr>
        <p:spPr bwMode="auto">
          <a:xfrm>
            <a:off x="395288" y="1557338"/>
            <a:ext cx="15319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100" b="0" baseline="0">
                <a:solidFill>
                  <a:srgbClr val="000099"/>
                </a:solidFill>
              </a:rPr>
              <a:t>Normal</a:t>
            </a:r>
          </a:p>
          <a:p>
            <a:pPr eaLnBrk="1" hangingPunct="1">
              <a:lnSpc>
                <a:spcPct val="120000"/>
              </a:lnSpc>
              <a:spcBef>
                <a:spcPct val="0"/>
              </a:spcBef>
              <a:buFontTx/>
              <a:buNone/>
            </a:pPr>
            <a:r>
              <a:rPr lang="en-US" altLang="ja-JP" sz="2100" b="0" baseline="0">
                <a:solidFill>
                  <a:srgbClr val="000099"/>
                </a:solidFill>
              </a:rPr>
              <a:t>Deformed </a:t>
            </a:r>
          </a:p>
          <a:p>
            <a:pPr eaLnBrk="1" hangingPunct="1">
              <a:lnSpc>
                <a:spcPct val="130000"/>
              </a:lnSpc>
              <a:spcBef>
                <a:spcPct val="0"/>
              </a:spcBef>
              <a:buFontTx/>
              <a:buNone/>
            </a:pPr>
            <a:r>
              <a:rPr lang="en-US" altLang="ja-JP" sz="2100" b="0" baseline="0">
                <a:solidFill>
                  <a:srgbClr val="000099"/>
                </a:solidFill>
              </a:rPr>
              <a:t>(</a:t>
            </a:r>
            <a:r>
              <a:rPr lang="en-US" altLang="ja-JP" sz="2100" baseline="0">
                <a:solidFill>
                  <a:srgbClr val="000099"/>
                </a:solidFill>
              </a:rPr>
              <a:t>ND</a:t>
            </a:r>
            <a:r>
              <a:rPr lang="en-US" altLang="ja-JP" sz="2100" b="0" baseline="0">
                <a:solidFill>
                  <a:srgbClr val="000099"/>
                </a:solidFill>
              </a:rPr>
              <a:t>) states</a:t>
            </a:r>
          </a:p>
        </p:txBody>
      </p:sp>
      <p:sp>
        <p:nvSpPr>
          <p:cNvPr id="38921" name="Text Box 12"/>
          <p:cNvSpPr txBox="1">
            <a:spLocks noChangeArrowheads="1"/>
          </p:cNvSpPr>
          <p:nvPr/>
        </p:nvSpPr>
        <p:spPr bwMode="auto">
          <a:xfrm>
            <a:off x="2195513" y="981075"/>
            <a:ext cx="18002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300" b="0" baseline="0">
                <a:solidFill>
                  <a:srgbClr val="006600"/>
                </a:solidFill>
              </a:rPr>
              <a:t>Super-</a:t>
            </a:r>
          </a:p>
          <a:p>
            <a:pPr eaLnBrk="1" hangingPunct="1">
              <a:spcBef>
                <a:spcPct val="0"/>
              </a:spcBef>
              <a:buFontTx/>
              <a:buNone/>
            </a:pPr>
            <a:r>
              <a:rPr lang="en-US" altLang="ja-JP" sz="2300" b="0" baseline="0">
                <a:solidFill>
                  <a:srgbClr val="006600"/>
                </a:solidFill>
              </a:rPr>
              <a:t>deformed </a:t>
            </a:r>
          </a:p>
          <a:p>
            <a:pPr eaLnBrk="1" hangingPunct="1">
              <a:spcBef>
                <a:spcPct val="0"/>
              </a:spcBef>
              <a:buFontTx/>
              <a:buNone/>
            </a:pPr>
            <a:r>
              <a:rPr lang="en-US" altLang="ja-JP" sz="2300" b="0" baseline="0">
                <a:solidFill>
                  <a:srgbClr val="006600"/>
                </a:solidFill>
              </a:rPr>
              <a:t>(</a:t>
            </a:r>
            <a:r>
              <a:rPr lang="en-US" altLang="ja-JP" sz="2300" baseline="0">
                <a:solidFill>
                  <a:srgbClr val="006600"/>
                </a:solidFill>
              </a:rPr>
              <a:t>SD</a:t>
            </a:r>
            <a:r>
              <a:rPr lang="en-US" altLang="ja-JP" sz="2300" b="0" baseline="0">
                <a:solidFill>
                  <a:srgbClr val="006600"/>
                </a:solidFill>
              </a:rPr>
              <a:t>) states</a:t>
            </a:r>
          </a:p>
        </p:txBody>
      </p:sp>
      <p:sp>
        <p:nvSpPr>
          <p:cNvPr id="38922" name="Text Box 13"/>
          <p:cNvSpPr txBox="1">
            <a:spLocks noChangeArrowheads="1"/>
          </p:cNvSpPr>
          <p:nvPr/>
        </p:nvSpPr>
        <p:spPr bwMode="auto">
          <a:xfrm>
            <a:off x="827088" y="4508500"/>
            <a:ext cx="1998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solidFill>
                  <a:srgbClr val="000099"/>
                </a:solidFill>
                <a:cs typeface="Arial" pitchFamily="34" charset="0"/>
              </a:rPr>
              <a:t> </a:t>
            </a:r>
            <a:r>
              <a:rPr lang="en-US" altLang="ja-JP" sz="2400" b="0" baseline="0">
                <a:cs typeface="Arial" pitchFamily="34" charset="0"/>
              </a:rPr>
              <a:t>core nucleus</a:t>
            </a:r>
          </a:p>
        </p:txBody>
      </p:sp>
      <p:sp>
        <p:nvSpPr>
          <p:cNvPr id="38923" name="Line 16"/>
          <p:cNvSpPr>
            <a:spLocks noChangeShapeType="1"/>
          </p:cNvSpPr>
          <p:nvPr/>
        </p:nvSpPr>
        <p:spPr bwMode="auto">
          <a:xfrm>
            <a:off x="2268538" y="4149725"/>
            <a:ext cx="2232025" cy="1439863"/>
          </a:xfrm>
          <a:prstGeom prst="line">
            <a:avLst/>
          </a:prstGeom>
          <a:noFill/>
          <a:ln w="31750">
            <a:solidFill>
              <a:schemeClr val="tx1"/>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38924" name="Line 18"/>
          <p:cNvSpPr>
            <a:spLocks noChangeShapeType="1"/>
          </p:cNvSpPr>
          <p:nvPr/>
        </p:nvSpPr>
        <p:spPr bwMode="auto">
          <a:xfrm>
            <a:off x="2484438" y="2349500"/>
            <a:ext cx="936625"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25" name="Text Box 19"/>
          <p:cNvSpPr txBox="1">
            <a:spLocks noChangeArrowheads="1"/>
          </p:cNvSpPr>
          <p:nvPr/>
        </p:nvSpPr>
        <p:spPr bwMode="auto">
          <a:xfrm>
            <a:off x="1763713" y="3141663"/>
            <a:ext cx="51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t>2</a:t>
            </a:r>
            <a:r>
              <a:rPr lang="en-US" altLang="ja-JP" sz="2000"/>
              <a:t>+</a:t>
            </a:r>
            <a:r>
              <a:rPr lang="en-US" altLang="ja-JP" sz="2000" baseline="-25000"/>
              <a:t>1</a:t>
            </a:r>
          </a:p>
        </p:txBody>
      </p:sp>
      <p:sp>
        <p:nvSpPr>
          <p:cNvPr id="38926" name="Text Box 20"/>
          <p:cNvSpPr txBox="1">
            <a:spLocks noChangeArrowheads="1"/>
          </p:cNvSpPr>
          <p:nvPr/>
        </p:nvSpPr>
        <p:spPr bwMode="auto">
          <a:xfrm>
            <a:off x="3419475" y="2133600"/>
            <a:ext cx="51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t>2</a:t>
            </a:r>
            <a:r>
              <a:rPr lang="en-US" altLang="ja-JP" sz="2000"/>
              <a:t>+</a:t>
            </a:r>
            <a:r>
              <a:rPr lang="en-US" altLang="ja-JP" sz="2000" baseline="-25000"/>
              <a:t>2</a:t>
            </a:r>
          </a:p>
        </p:txBody>
      </p:sp>
      <p:sp>
        <p:nvSpPr>
          <p:cNvPr id="38927" name="Line 24"/>
          <p:cNvSpPr>
            <a:spLocks noChangeShapeType="1"/>
          </p:cNvSpPr>
          <p:nvPr/>
        </p:nvSpPr>
        <p:spPr bwMode="auto">
          <a:xfrm>
            <a:off x="4572000" y="4941888"/>
            <a:ext cx="100806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28" name="Line 25"/>
          <p:cNvSpPr>
            <a:spLocks noChangeShapeType="1"/>
          </p:cNvSpPr>
          <p:nvPr/>
        </p:nvSpPr>
        <p:spPr bwMode="auto">
          <a:xfrm>
            <a:off x="4572000" y="5589588"/>
            <a:ext cx="100806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29" name="Text Box 34"/>
          <p:cNvSpPr txBox="1">
            <a:spLocks noChangeArrowheads="1"/>
          </p:cNvSpPr>
          <p:nvPr/>
        </p:nvSpPr>
        <p:spPr bwMode="auto">
          <a:xfrm>
            <a:off x="5076825" y="1196975"/>
            <a:ext cx="3754438" cy="1322388"/>
          </a:xfrm>
          <a:prstGeom prst="rect">
            <a:avLst/>
          </a:prstGeom>
          <a:noFill/>
          <a:ln w="25400">
            <a:solidFill>
              <a:srgbClr val="33CC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solidFill>
                  <a:srgbClr val="000099"/>
                </a:solidFill>
              </a:rPr>
              <a:t>Does energy gain go</a:t>
            </a:r>
          </a:p>
          <a:p>
            <a:pPr eaLnBrk="1" hangingPunct="1">
              <a:lnSpc>
                <a:spcPct val="130000"/>
              </a:lnSpc>
              <a:spcBef>
                <a:spcPct val="0"/>
              </a:spcBef>
              <a:buFontTx/>
              <a:buNone/>
            </a:pPr>
            <a:r>
              <a:rPr lang="en-US" altLang="ja-JP" sz="2200" b="0" baseline="0">
                <a:solidFill>
                  <a:srgbClr val="000099"/>
                </a:solidFill>
              </a:rPr>
              <a:t>in </a:t>
            </a:r>
            <a:r>
              <a:rPr lang="en-US" altLang="ja-JP" sz="2200" b="0" baseline="0">
                <a:solidFill>
                  <a:srgbClr val="CC0000"/>
                </a:solidFill>
              </a:rPr>
              <a:t>parallel </a:t>
            </a:r>
            <a:r>
              <a:rPr lang="en-US" altLang="ja-JP" sz="2200" b="0" baseline="0">
                <a:solidFill>
                  <a:srgbClr val="000099"/>
                </a:solidFill>
              </a:rPr>
              <a:t>way for both types</a:t>
            </a:r>
          </a:p>
          <a:p>
            <a:pPr eaLnBrk="1" hangingPunct="1">
              <a:lnSpc>
                <a:spcPct val="130000"/>
              </a:lnSpc>
              <a:spcBef>
                <a:spcPct val="0"/>
              </a:spcBef>
              <a:buFontTx/>
              <a:buNone/>
            </a:pPr>
            <a:r>
              <a:rPr lang="en-US" altLang="ja-JP" sz="2200" b="0" baseline="0">
                <a:solidFill>
                  <a:srgbClr val="000099"/>
                </a:solidFill>
              </a:rPr>
              <a:t>of states?</a:t>
            </a:r>
          </a:p>
        </p:txBody>
      </p:sp>
      <p:sp>
        <p:nvSpPr>
          <p:cNvPr id="38930" name="Oval 36"/>
          <p:cNvSpPr>
            <a:spLocks noChangeArrowheads="1"/>
          </p:cNvSpPr>
          <p:nvPr/>
        </p:nvSpPr>
        <p:spPr bwMode="auto">
          <a:xfrm>
            <a:off x="4140200" y="3860800"/>
            <a:ext cx="360363" cy="360363"/>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000" baseline="0">
                <a:solidFill>
                  <a:schemeClr val="bg1"/>
                </a:solidFill>
              </a:rPr>
              <a:t>Λ</a:t>
            </a:r>
          </a:p>
        </p:txBody>
      </p:sp>
      <p:sp>
        <p:nvSpPr>
          <p:cNvPr id="38931" name="Line 37"/>
          <p:cNvSpPr>
            <a:spLocks noChangeShapeType="1"/>
          </p:cNvSpPr>
          <p:nvPr/>
        </p:nvSpPr>
        <p:spPr bwMode="auto">
          <a:xfrm flipH="1" flipV="1">
            <a:off x="4211638" y="3213100"/>
            <a:ext cx="73025" cy="5762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8932" name="Text Box 38"/>
          <p:cNvSpPr txBox="1">
            <a:spLocks noChangeArrowheads="1"/>
          </p:cNvSpPr>
          <p:nvPr/>
        </p:nvSpPr>
        <p:spPr bwMode="auto">
          <a:xfrm>
            <a:off x="5003800" y="6021388"/>
            <a:ext cx="255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solidFill>
                  <a:srgbClr val="000099"/>
                </a:solidFill>
                <a:cs typeface="Arial" pitchFamily="34" charset="0"/>
              </a:rPr>
              <a:t> </a:t>
            </a:r>
            <a:r>
              <a:rPr lang="en-US" altLang="ja-JP" sz="2400" b="0" baseline="0">
                <a:solidFill>
                  <a:srgbClr val="CC0000"/>
                </a:solidFill>
                <a:cs typeface="Arial" pitchFamily="34" charset="0"/>
              </a:rPr>
              <a:t>Λ</a:t>
            </a:r>
            <a:r>
              <a:rPr lang="en-US" altLang="ja-JP" sz="2400" b="0" baseline="0">
                <a:solidFill>
                  <a:srgbClr val="000099"/>
                </a:solidFill>
                <a:cs typeface="Arial" pitchFamily="34" charset="0"/>
              </a:rPr>
              <a:t> </a:t>
            </a:r>
            <a:r>
              <a:rPr lang="en-US" altLang="ja-JP" sz="2400" b="0" baseline="0">
                <a:cs typeface="Arial" pitchFamily="34" charset="0"/>
              </a:rPr>
              <a:t>hypernucleus </a:t>
            </a:r>
          </a:p>
        </p:txBody>
      </p:sp>
      <p:sp>
        <p:nvSpPr>
          <p:cNvPr id="39" name="Text Box 35"/>
          <p:cNvSpPr txBox="1">
            <a:spLocks noChangeArrowheads="1"/>
          </p:cNvSpPr>
          <p:nvPr/>
        </p:nvSpPr>
        <p:spPr bwMode="auto">
          <a:xfrm>
            <a:off x="7092950" y="1989138"/>
            <a:ext cx="876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aseline="0">
                <a:solidFill>
                  <a:srgbClr val="FF3300"/>
                </a:solidFill>
              </a:rPr>
              <a:t>No !</a:t>
            </a:r>
          </a:p>
        </p:txBody>
      </p:sp>
      <p:sp>
        <p:nvSpPr>
          <p:cNvPr id="38934" name="テキスト ボックス 1"/>
          <p:cNvSpPr txBox="1">
            <a:spLocks noChangeArrowheads="1"/>
          </p:cNvSpPr>
          <p:nvPr/>
        </p:nvSpPr>
        <p:spPr bwMode="auto">
          <a:xfrm>
            <a:off x="0" y="188913"/>
            <a:ext cx="928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latin typeface="ＭＳ Ｐゴシック" pitchFamily="50" charset="-128"/>
              </a:rPr>
              <a:t>What happens when a </a:t>
            </a:r>
            <a:r>
              <a:rPr lang="en-US" altLang="ja-JP" sz="2400" baseline="0">
                <a:solidFill>
                  <a:srgbClr val="FF0000"/>
                </a:solidFill>
                <a:latin typeface="ＭＳ Ｐゴシック" pitchFamily="50" charset="-128"/>
              </a:rPr>
              <a:t>Λ</a:t>
            </a:r>
            <a:r>
              <a:rPr lang="en-US" altLang="ja-JP" sz="2400" b="0" baseline="0">
                <a:latin typeface="ＭＳ Ｐゴシック" pitchFamily="50" charset="-128"/>
              </a:rPr>
              <a:t> particle</a:t>
            </a:r>
            <a:r>
              <a:rPr lang="en-US" altLang="ja-JP" sz="2400" b="0" baseline="0">
                <a:solidFill>
                  <a:srgbClr val="000099"/>
                </a:solidFill>
                <a:latin typeface="ＭＳ Ｐゴシック" pitchFamily="50" charset="-128"/>
              </a:rPr>
              <a:t> </a:t>
            </a:r>
            <a:r>
              <a:rPr lang="en-US" altLang="ja-JP" sz="2400" b="0" baseline="0">
                <a:latin typeface="ＭＳ Ｐゴシック" pitchFamily="50" charset="-128"/>
              </a:rPr>
              <a:t>is added to such </a:t>
            </a:r>
            <a:r>
              <a:rPr lang="en-US" altLang="ja-JP" sz="2400" b="0" baseline="0">
                <a:solidFill>
                  <a:srgbClr val="000099"/>
                </a:solidFill>
                <a:latin typeface="ＭＳ Ｐゴシック" pitchFamily="50" charset="-128"/>
              </a:rPr>
              <a:t>ND</a:t>
            </a:r>
            <a:r>
              <a:rPr lang="en-US" altLang="ja-JP" sz="2400" b="0" baseline="0">
                <a:latin typeface="ＭＳ Ｐゴシック" pitchFamily="50" charset="-128"/>
              </a:rPr>
              <a:t> and </a:t>
            </a:r>
            <a:r>
              <a:rPr lang="en-US" altLang="ja-JP" sz="2400" b="0" baseline="0">
                <a:solidFill>
                  <a:srgbClr val="006600"/>
                </a:solidFill>
                <a:latin typeface="ＭＳ Ｐゴシック" pitchFamily="50" charset="-128"/>
              </a:rPr>
              <a:t>SD</a:t>
            </a:r>
            <a:r>
              <a:rPr lang="en-US" altLang="ja-JP" sz="2400" b="0" baseline="0">
                <a:latin typeface="ＭＳ Ｐゴシック" pitchFamily="50" charset="-128"/>
              </a:rPr>
              <a:t> states?</a:t>
            </a:r>
            <a:endParaRPr lang="ja-JP" altLang="en-US" sz="2400" b="0" baseline="0">
              <a:latin typeface="ＭＳ Ｐゴシック" pitchFamily="50" charset="-128"/>
            </a:endParaRPr>
          </a:p>
        </p:txBody>
      </p:sp>
      <p:sp>
        <p:nvSpPr>
          <p:cNvPr id="38935" name="Line 8"/>
          <p:cNvSpPr>
            <a:spLocks noChangeShapeType="1"/>
          </p:cNvSpPr>
          <p:nvPr/>
        </p:nvSpPr>
        <p:spPr bwMode="auto">
          <a:xfrm>
            <a:off x="6227763" y="4292600"/>
            <a:ext cx="936625"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6" name="Text Box 10"/>
          <p:cNvSpPr txBox="1">
            <a:spLocks noChangeArrowheads="1"/>
          </p:cNvSpPr>
          <p:nvPr/>
        </p:nvSpPr>
        <p:spPr bwMode="auto">
          <a:xfrm>
            <a:off x="7092950" y="4076700"/>
            <a:ext cx="51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t>0</a:t>
            </a:r>
            <a:r>
              <a:rPr lang="en-US" altLang="ja-JP" sz="2000"/>
              <a:t>+</a:t>
            </a:r>
            <a:r>
              <a:rPr lang="en-US" altLang="ja-JP" sz="2000" baseline="-25000"/>
              <a:t>2</a:t>
            </a:r>
          </a:p>
        </p:txBody>
      </p:sp>
      <p:sp>
        <p:nvSpPr>
          <p:cNvPr id="38937" name="Line 18"/>
          <p:cNvSpPr>
            <a:spLocks noChangeShapeType="1"/>
          </p:cNvSpPr>
          <p:nvPr/>
        </p:nvSpPr>
        <p:spPr bwMode="auto">
          <a:xfrm>
            <a:off x="6227763" y="3860800"/>
            <a:ext cx="936625"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8" name="Text Box 20"/>
          <p:cNvSpPr txBox="1">
            <a:spLocks noChangeArrowheads="1"/>
          </p:cNvSpPr>
          <p:nvPr/>
        </p:nvSpPr>
        <p:spPr bwMode="auto">
          <a:xfrm>
            <a:off x="7092950" y="3644900"/>
            <a:ext cx="51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t>2</a:t>
            </a:r>
            <a:r>
              <a:rPr lang="en-US" altLang="ja-JP" sz="2000"/>
              <a:t>+</a:t>
            </a:r>
            <a:r>
              <a:rPr lang="en-US" altLang="ja-JP" sz="2000" baseline="-25000"/>
              <a:t>2</a:t>
            </a:r>
          </a:p>
        </p:txBody>
      </p:sp>
      <p:sp>
        <p:nvSpPr>
          <p:cNvPr id="38939" name="Text Box 9"/>
          <p:cNvSpPr txBox="1">
            <a:spLocks noChangeArrowheads="1"/>
          </p:cNvSpPr>
          <p:nvPr/>
        </p:nvSpPr>
        <p:spPr bwMode="auto">
          <a:xfrm>
            <a:off x="5580063" y="5445125"/>
            <a:ext cx="51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t>0</a:t>
            </a:r>
            <a:r>
              <a:rPr lang="en-US" altLang="ja-JP" sz="2000"/>
              <a:t>+</a:t>
            </a:r>
            <a:r>
              <a:rPr lang="en-US" altLang="ja-JP" sz="2000" baseline="-25000"/>
              <a:t>1</a:t>
            </a:r>
          </a:p>
        </p:txBody>
      </p:sp>
      <p:sp>
        <p:nvSpPr>
          <p:cNvPr id="38940" name="Text Box 19"/>
          <p:cNvSpPr txBox="1">
            <a:spLocks noChangeArrowheads="1"/>
          </p:cNvSpPr>
          <p:nvPr/>
        </p:nvSpPr>
        <p:spPr bwMode="auto">
          <a:xfrm>
            <a:off x="5580063" y="4795838"/>
            <a:ext cx="51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t>2</a:t>
            </a:r>
            <a:r>
              <a:rPr lang="en-US" altLang="ja-JP" sz="2000"/>
              <a:t>+</a:t>
            </a:r>
            <a:r>
              <a:rPr lang="en-US" altLang="ja-JP" sz="2000" baseline="-25000"/>
              <a:t>1</a:t>
            </a:r>
          </a:p>
        </p:txBody>
      </p:sp>
      <p:sp>
        <p:nvSpPr>
          <p:cNvPr id="38941" name="Line 16"/>
          <p:cNvSpPr>
            <a:spLocks noChangeShapeType="1"/>
          </p:cNvSpPr>
          <p:nvPr/>
        </p:nvSpPr>
        <p:spPr bwMode="auto">
          <a:xfrm>
            <a:off x="2268538" y="3429000"/>
            <a:ext cx="2232025" cy="1439863"/>
          </a:xfrm>
          <a:prstGeom prst="line">
            <a:avLst/>
          </a:prstGeom>
          <a:noFill/>
          <a:ln w="31750">
            <a:solidFill>
              <a:schemeClr val="tx1"/>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38942" name="Line 16"/>
          <p:cNvSpPr>
            <a:spLocks noChangeShapeType="1"/>
          </p:cNvSpPr>
          <p:nvPr/>
        </p:nvSpPr>
        <p:spPr bwMode="auto">
          <a:xfrm>
            <a:off x="3924300" y="2852738"/>
            <a:ext cx="2232025" cy="1441450"/>
          </a:xfrm>
          <a:prstGeom prst="line">
            <a:avLst/>
          </a:prstGeom>
          <a:noFill/>
          <a:ln w="31750">
            <a:solidFill>
              <a:schemeClr val="tx1"/>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38943" name="Line 16"/>
          <p:cNvSpPr>
            <a:spLocks noChangeShapeType="1"/>
          </p:cNvSpPr>
          <p:nvPr/>
        </p:nvSpPr>
        <p:spPr bwMode="auto">
          <a:xfrm>
            <a:off x="3924300" y="2420938"/>
            <a:ext cx="2232025" cy="1439862"/>
          </a:xfrm>
          <a:prstGeom prst="line">
            <a:avLst/>
          </a:prstGeom>
          <a:noFill/>
          <a:ln w="31750">
            <a:solidFill>
              <a:schemeClr val="tx1"/>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38944" name="AutoShape 52"/>
          <p:cNvSpPr>
            <a:spLocks noChangeArrowheads="1"/>
          </p:cNvSpPr>
          <p:nvPr/>
        </p:nvSpPr>
        <p:spPr bwMode="auto">
          <a:xfrm rot="1431610">
            <a:off x="5148263" y="2492375"/>
            <a:ext cx="288925" cy="720725"/>
          </a:xfrm>
          <a:prstGeom prst="downArrow">
            <a:avLst>
              <a:gd name="adj1" fmla="val 50000"/>
              <a:gd name="adj2" fmla="val 62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38945" name="Line 37"/>
          <p:cNvSpPr>
            <a:spLocks noChangeShapeType="1"/>
          </p:cNvSpPr>
          <p:nvPr/>
        </p:nvSpPr>
        <p:spPr bwMode="auto">
          <a:xfrm flipH="1" flipV="1">
            <a:off x="3348038" y="3933825"/>
            <a:ext cx="720725" cy="714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835967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4294967295"/>
          </p:nvPr>
        </p:nvSpPr>
        <p:spPr>
          <a:xfrm>
            <a:off x="303213" y="115888"/>
            <a:ext cx="8840787" cy="6381750"/>
          </a:xfrm>
        </p:spPr>
        <p:txBody>
          <a:bodyPr/>
          <a:lstStyle/>
          <a:p>
            <a:pPr>
              <a:buFontTx/>
              <a:buNone/>
            </a:pPr>
            <a:r>
              <a:rPr lang="en-US" altLang="ja-JP" sz="2800" smtClean="0"/>
              <a:t> Energy gain by </a:t>
            </a:r>
            <a:r>
              <a:rPr lang="en-US" altLang="ja-JP" sz="2800" b="1" smtClean="0">
                <a:solidFill>
                  <a:srgbClr val="CC0000"/>
                </a:solidFill>
              </a:rPr>
              <a:t>Λ</a:t>
            </a:r>
            <a:r>
              <a:rPr lang="en-US" altLang="ja-JP" sz="2800" smtClean="0"/>
              <a:t>-particle addition </a:t>
            </a:r>
          </a:p>
          <a:p>
            <a:pPr>
              <a:lnSpc>
                <a:spcPct val="160000"/>
              </a:lnSpc>
              <a:buFontTx/>
              <a:buNone/>
            </a:pPr>
            <a:r>
              <a:rPr lang="en-US" altLang="ja-JP" sz="2800" smtClean="0"/>
              <a:t>                    ΔE</a:t>
            </a:r>
            <a:r>
              <a:rPr lang="en-US" altLang="ja-JP" sz="1800" smtClean="0"/>
              <a:t> </a:t>
            </a:r>
            <a:r>
              <a:rPr lang="en-US" altLang="ja-JP" sz="2800" smtClean="0"/>
              <a:t>(</a:t>
            </a:r>
            <a:r>
              <a:rPr lang="en-US" altLang="ja-JP" sz="2800" smtClean="0">
                <a:solidFill>
                  <a:srgbClr val="000099"/>
                </a:solidFill>
              </a:rPr>
              <a:t>ND</a:t>
            </a:r>
            <a:r>
              <a:rPr lang="en-US" altLang="ja-JP" sz="2800" smtClean="0"/>
              <a:t> state)  </a:t>
            </a:r>
            <a:r>
              <a:rPr lang="en-US" altLang="ja-JP" b="1" smtClean="0">
                <a:solidFill>
                  <a:srgbClr val="000099"/>
                </a:solidFill>
              </a:rPr>
              <a:t>&gt;</a:t>
            </a:r>
            <a:r>
              <a:rPr lang="en-US" altLang="ja-JP" sz="2800" smtClean="0"/>
              <a:t> ΔE</a:t>
            </a:r>
            <a:r>
              <a:rPr lang="en-US" altLang="ja-JP" sz="1800" smtClean="0"/>
              <a:t> </a:t>
            </a:r>
            <a:r>
              <a:rPr lang="en-US" altLang="ja-JP" sz="2800" smtClean="0"/>
              <a:t>(</a:t>
            </a:r>
            <a:r>
              <a:rPr lang="en-US" altLang="ja-JP" sz="2800" smtClean="0">
                <a:solidFill>
                  <a:srgbClr val="CC0000"/>
                </a:solidFill>
              </a:rPr>
              <a:t>SD</a:t>
            </a:r>
            <a:r>
              <a:rPr lang="en-US" altLang="ja-JP" sz="2800" smtClean="0"/>
              <a:t> state)</a:t>
            </a:r>
          </a:p>
          <a:p>
            <a:pPr>
              <a:buFontTx/>
              <a:buNone/>
            </a:pPr>
            <a:endParaRPr lang="en-US" altLang="ja-JP" sz="2800" smtClean="0"/>
          </a:p>
        </p:txBody>
      </p:sp>
      <p:sp>
        <p:nvSpPr>
          <p:cNvPr id="39939" name="Line 3"/>
          <p:cNvSpPr>
            <a:spLocks noChangeShapeType="1"/>
          </p:cNvSpPr>
          <p:nvPr/>
        </p:nvSpPr>
        <p:spPr bwMode="auto">
          <a:xfrm>
            <a:off x="1855788" y="2378075"/>
            <a:ext cx="1366837"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0" name="Line 4"/>
          <p:cNvSpPr>
            <a:spLocks noChangeShapeType="1"/>
          </p:cNvSpPr>
          <p:nvPr/>
        </p:nvSpPr>
        <p:spPr bwMode="auto">
          <a:xfrm>
            <a:off x="1855788" y="3098800"/>
            <a:ext cx="12954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1" name="Line 5"/>
          <p:cNvSpPr>
            <a:spLocks noChangeShapeType="1"/>
          </p:cNvSpPr>
          <p:nvPr/>
        </p:nvSpPr>
        <p:spPr bwMode="auto">
          <a:xfrm>
            <a:off x="1855788" y="3817938"/>
            <a:ext cx="1366837"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2" name="Line 6"/>
          <p:cNvSpPr>
            <a:spLocks noChangeShapeType="1"/>
          </p:cNvSpPr>
          <p:nvPr/>
        </p:nvSpPr>
        <p:spPr bwMode="auto">
          <a:xfrm>
            <a:off x="4375150" y="5618163"/>
            <a:ext cx="1368425"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3" name="Line 7"/>
          <p:cNvSpPr>
            <a:spLocks noChangeShapeType="1"/>
          </p:cNvSpPr>
          <p:nvPr/>
        </p:nvSpPr>
        <p:spPr bwMode="auto">
          <a:xfrm>
            <a:off x="4303713" y="4106863"/>
            <a:ext cx="1368425"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4" name="Line 8"/>
          <p:cNvSpPr>
            <a:spLocks noChangeShapeType="1"/>
          </p:cNvSpPr>
          <p:nvPr/>
        </p:nvSpPr>
        <p:spPr bwMode="auto">
          <a:xfrm>
            <a:off x="4303713" y="3675063"/>
            <a:ext cx="1368425"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45" name="Line 9"/>
          <p:cNvSpPr>
            <a:spLocks noChangeShapeType="1"/>
          </p:cNvSpPr>
          <p:nvPr/>
        </p:nvSpPr>
        <p:spPr bwMode="auto">
          <a:xfrm>
            <a:off x="3222625" y="3817938"/>
            <a:ext cx="1081088" cy="1800225"/>
          </a:xfrm>
          <a:prstGeom prst="line">
            <a:avLst/>
          </a:prstGeom>
          <a:noFill/>
          <a:ln w="31750">
            <a:solidFill>
              <a:schemeClr val="tx1"/>
            </a:solidFill>
            <a:prstDash val="sysDot"/>
            <a:round/>
            <a:headEnd/>
            <a:tailEnd type="triangle" w="lg" len="med"/>
          </a:ln>
          <a:extLst>
            <a:ext uri="{909E8E84-426E-40DD-AFC4-6F175D3DCCD1}">
              <a14:hiddenFill xmlns:a14="http://schemas.microsoft.com/office/drawing/2010/main">
                <a:noFill/>
              </a14:hiddenFill>
            </a:ext>
          </a:extLst>
        </p:spPr>
        <p:txBody>
          <a:bodyPr/>
          <a:lstStyle/>
          <a:p>
            <a:endParaRPr lang="ja-JP" altLang="en-US"/>
          </a:p>
        </p:txBody>
      </p:sp>
      <p:sp>
        <p:nvSpPr>
          <p:cNvPr id="39946" name="Line 10"/>
          <p:cNvSpPr>
            <a:spLocks noChangeShapeType="1"/>
          </p:cNvSpPr>
          <p:nvPr/>
        </p:nvSpPr>
        <p:spPr bwMode="auto">
          <a:xfrm>
            <a:off x="3151188" y="3098800"/>
            <a:ext cx="1152525" cy="576263"/>
          </a:xfrm>
          <a:prstGeom prst="line">
            <a:avLst/>
          </a:prstGeom>
          <a:noFill/>
          <a:ln w="31750">
            <a:solidFill>
              <a:srgbClr val="FF0000"/>
            </a:solidFill>
            <a:prstDash val="sysDot"/>
            <a:round/>
            <a:headEnd/>
            <a:tailEnd type="triangle" w="lg" len="med"/>
          </a:ln>
          <a:extLst>
            <a:ext uri="{909E8E84-426E-40DD-AFC4-6F175D3DCCD1}">
              <a14:hiddenFill xmlns:a14="http://schemas.microsoft.com/office/drawing/2010/main">
                <a:noFill/>
              </a14:hiddenFill>
            </a:ext>
          </a:extLst>
        </p:spPr>
        <p:txBody>
          <a:bodyPr/>
          <a:lstStyle/>
          <a:p>
            <a:endParaRPr lang="ja-JP" altLang="en-US"/>
          </a:p>
        </p:txBody>
      </p:sp>
      <p:sp>
        <p:nvSpPr>
          <p:cNvPr id="39947" name="Line 11"/>
          <p:cNvSpPr>
            <a:spLocks noChangeShapeType="1"/>
          </p:cNvSpPr>
          <p:nvPr/>
        </p:nvSpPr>
        <p:spPr bwMode="auto">
          <a:xfrm>
            <a:off x="3222625" y="2378075"/>
            <a:ext cx="1081088" cy="1728788"/>
          </a:xfrm>
          <a:prstGeom prst="line">
            <a:avLst/>
          </a:prstGeom>
          <a:noFill/>
          <a:ln w="31750">
            <a:solidFill>
              <a:schemeClr val="tx1"/>
            </a:solidFill>
            <a:prstDash val="sysDot"/>
            <a:round/>
            <a:headEnd/>
            <a:tailEnd type="triangle" w="lg" len="med"/>
          </a:ln>
          <a:extLst>
            <a:ext uri="{909E8E84-426E-40DD-AFC4-6F175D3DCCD1}">
              <a14:hiddenFill xmlns:a14="http://schemas.microsoft.com/office/drawing/2010/main">
                <a:noFill/>
              </a14:hiddenFill>
            </a:ext>
          </a:extLst>
        </p:spPr>
        <p:txBody>
          <a:bodyPr/>
          <a:lstStyle/>
          <a:p>
            <a:endParaRPr lang="ja-JP" altLang="en-US"/>
          </a:p>
        </p:txBody>
      </p:sp>
      <p:sp>
        <p:nvSpPr>
          <p:cNvPr id="39948" name="Text Box 12"/>
          <p:cNvSpPr txBox="1">
            <a:spLocks noChangeArrowheads="1"/>
          </p:cNvSpPr>
          <p:nvPr/>
        </p:nvSpPr>
        <p:spPr bwMode="auto">
          <a:xfrm>
            <a:off x="538163" y="359727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solidFill>
                  <a:srgbClr val="000099"/>
                </a:solidFill>
              </a:rPr>
              <a:t>ND state</a:t>
            </a:r>
          </a:p>
        </p:txBody>
      </p:sp>
      <p:sp>
        <p:nvSpPr>
          <p:cNvPr id="39949" name="Text Box 13"/>
          <p:cNvSpPr txBox="1">
            <a:spLocks noChangeArrowheads="1"/>
          </p:cNvSpPr>
          <p:nvPr/>
        </p:nvSpPr>
        <p:spPr bwMode="auto">
          <a:xfrm>
            <a:off x="558800" y="2882900"/>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solidFill>
                  <a:srgbClr val="CC0000"/>
                </a:solidFill>
              </a:rPr>
              <a:t>SD state</a:t>
            </a:r>
          </a:p>
        </p:txBody>
      </p:sp>
      <p:sp>
        <p:nvSpPr>
          <p:cNvPr id="39950" name="Text Box 15"/>
          <p:cNvSpPr txBox="1">
            <a:spLocks noChangeArrowheads="1"/>
          </p:cNvSpPr>
          <p:nvPr/>
        </p:nvSpPr>
        <p:spPr bwMode="auto">
          <a:xfrm>
            <a:off x="1350963" y="4249738"/>
            <a:ext cx="2592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baseline="0">
                <a:cs typeface="Arial" pitchFamily="34" charset="0"/>
              </a:rPr>
              <a:t>core nucleus</a:t>
            </a:r>
          </a:p>
        </p:txBody>
      </p:sp>
      <p:sp>
        <p:nvSpPr>
          <p:cNvPr id="39951" name="Text Box 16"/>
          <p:cNvSpPr txBox="1">
            <a:spLocks noChangeArrowheads="1"/>
          </p:cNvSpPr>
          <p:nvPr/>
        </p:nvSpPr>
        <p:spPr bwMode="auto">
          <a:xfrm>
            <a:off x="3762375" y="5751513"/>
            <a:ext cx="2857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baseline="0">
                <a:solidFill>
                  <a:srgbClr val="000099"/>
                </a:solidFill>
                <a:cs typeface="Arial" pitchFamily="34" charset="0"/>
              </a:rPr>
              <a:t> </a:t>
            </a:r>
            <a:r>
              <a:rPr lang="en-US" altLang="ja-JP" sz="2800" b="0" baseline="0">
                <a:solidFill>
                  <a:srgbClr val="CC0000"/>
                </a:solidFill>
                <a:cs typeface="Arial" pitchFamily="34" charset="0"/>
              </a:rPr>
              <a:t>Λ </a:t>
            </a:r>
            <a:r>
              <a:rPr lang="en-US" altLang="ja-JP" sz="2800" b="0" baseline="0">
                <a:cs typeface="Arial" pitchFamily="34" charset="0"/>
              </a:rPr>
              <a:t>hypernucleus</a:t>
            </a:r>
          </a:p>
        </p:txBody>
      </p:sp>
      <p:sp>
        <p:nvSpPr>
          <p:cNvPr id="39952" name="AutoShape 17"/>
          <p:cNvSpPr>
            <a:spLocks/>
          </p:cNvSpPr>
          <p:nvPr/>
        </p:nvSpPr>
        <p:spPr bwMode="auto">
          <a:xfrm>
            <a:off x="5743575" y="3675063"/>
            <a:ext cx="71438" cy="431800"/>
          </a:xfrm>
          <a:prstGeom prst="rightBrace">
            <a:avLst>
              <a:gd name="adj1" fmla="val 5037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2400" b="0" baseline="0">
              <a:solidFill>
                <a:srgbClr val="000099"/>
              </a:solidFill>
            </a:endParaRPr>
          </a:p>
        </p:txBody>
      </p:sp>
      <p:sp>
        <p:nvSpPr>
          <p:cNvPr id="39953" name="Text Box 18"/>
          <p:cNvSpPr txBox="1">
            <a:spLocks noChangeArrowheads="1"/>
          </p:cNvSpPr>
          <p:nvPr/>
        </p:nvSpPr>
        <p:spPr bwMode="auto">
          <a:xfrm>
            <a:off x="6011863" y="3644900"/>
            <a:ext cx="19716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200" b="0" baseline="0">
                <a:solidFill>
                  <a:srgbClr val="000099"/>
                </a:solidFill>
              </a:rPr>
              <a:t>Level crossing</a:t>
            </a:r>
          </a:p>
        </p:txBody>
      </p:sp>
      <p:sp>
        <p:nvSpPr>
          <p:cNvPr id="39954" name="Text Box 14"/>
          <p:cNvSpPr txBox="1">
            <a:spLocks noChangeArrowheads="1"/>
          </p:cNvSpPr>
          <p:nvPr/>
        </p:nvSpPr>
        <p:spPr bwMode="auto">
          <a:xfrm>
            <a:off x="539750" y="2060575"/>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solidFill>
                  <a:srgbClr val="000099"/>
                </a:solidFill>
              </a:rPr>
              <a:t>ND state</a:t>
            </a:r>
          </a:p>
        </p:txBody>
      </p:sp>
      <p:sp>
        <p:nvSpPr>
          <p:cNvPr id="39955" name="Rectangle 21"/>
          <p:cNvSpPr>
            <a:spLocks noChangeArrowheads="1"/>
          </p:cNvSpPr>
          <p:nvPr/>
        </p:nvSpPr>
        <p:spPr bwMode="auto">
          <a:xfrm>
            <a:off x="1622425" y="816578"/>
            <a:ext cx="5473700" cy="792162"/>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39956" name="テキスト ボックス 1"/>
          <p:cNvSpPr txBox="1">
            <a:spLocks noChangeArrowheads="1"/>
          </p:cNvSpPr>
          <p:nvPr/>
        </p:nvSpPr>
        <p:spPr bwMode="auto">
          <a:xfrm>
            <a:off x="6804025" y="5373688"/>
            <a:ext cx="233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dirty="0" smtClean="0">
                <a:solidFill>
                  <a:srgbClr val="000099"/>
                </a:solidFill>
                <a:latin typeface="ＭＳ Ｐゴシック" pitchFamily="50" charset="-128"/>
              </a:rPr>
              <a:t>One example </a:t>
            </a:r>
            <a:r>
              <a:rPr lang="en-US" altLang="ja-JP" sz="2400" b="0" baseline="0" dirty="0">
                <a:solidFill>
                  <a:srgbClr val="000099"/>
                </a:solidFill>
                <a:latin typeface="ＭＳ Ｐゴシック" pitchFamily="50" charset="-128"/>
              </a:rPr>
              <a:t>in</a:t>
            </a:r>
          </a:p>
        </p:txBody>
      </p:sp>
      <p:sp>
        <p:nvSpPr>
          <p:cNvPr id="39957" name="テキスト ボックス 40"/>
          <p:cNvSpPr txBox="1">
            <a:spLocks noChangeArrowheads="1"/>
          </p:cNvSpPr>
          <p:nvPr/>
        </p:nvSpPr>
        <p:spPr bwMode="auto">
          <a:xfrm>
            <a:off x="6948488" y="5876925"/>
            <a:ext cx="788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aseline="30000" dirty="0" smtClean="0">
                <a:solidFill>
                  <a:srgbClr val="CC0000"/>
                </a:solidFill>
              </a:rPr>
              <a:t>10</a:t>
            </a:r>
            <a:r>
              <a:rPr lang="en-US" altLang="ja-JP" sz="2400" b="0" baseline="0" dirty="0" smtClean="0">
                <a:solidFill>
                  <a:srgbClr val="CC0000"/>
                </a:solidFill>
              </a:rPr>
              <a:t>Be</a:t>
            </a:r>
            <a:endParaRPr lang="ja-JP" altLang="en-US" sz="2400" b="0" baseline="0" dirty="0">
              <a:solidFill>
                <a:schemeClr val="accent2"/>
              </a:solidFill>
              <a:latin typeface="ＭＳ Ｐゴシック" pitchFamily="50" charset="-128"/>
            </a:endParaRPr>
          </a:p>
        </p:txBody>
      </p:sp>
      <p:sp>
        <p:nvSpPr>
          <p:cNvPr id="39958" name="テキスト ボックス 41"/>
          <p:cNvSpPr txBox="1">
            <a:spLocks noChangeArrowheads="1"/>
          </p:cNvSpPr>
          <p:nvPr/>
        </p:nvSpPr>
        <p:spPr bwMode="auto">
          <a:xfrm>
            <a:off x="6877050" y="60928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solidFill>
                  <a:srgbClr val="CC0000"/>
                </a:solidFill>
              </a:rPr>
              <a:t>Λ</a:t>
            </a:r>
            <a:endParaRPr lang="ja-JP" altLang="en-US" sz="2000" baseline="0">
              <a:solidFill>
                <a:srgbClr val="CC0000"/>
              </a:solidFill>
            </a:endParaRPr>
          </a:p>
        </p:txBody>
      </p:sp>
      <p:sp>
        <p:nvSpPr>
          <p:cNvPr id="39961" name="Rectangle 29"/>
          <p:cNvSpPr>
            <a:spLocks noChangeArrowheads="1"/>
          </p:cNvSpPr>
          <p:nvPr/>
        </p:nvSpPr>
        <p:spPr bwMode="auto">
          <a:xfrm>
            <a:off x="6804025" y="5373688"/>
            <a:ext cx="2268538" cy="1223962"/>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b="1" baseline="30000">
                <a:solidFill>
                  <a:srgbClr val="000099"/>
                </a:solidFill>
                <a:latin typeface="Times New Roman" pitchFamily="18" charset="0"/>
                <a:ea typeface="ＭＳ Ｐゴシック" pitchFamily="50" charset="-128"/>
              </a:defRPr>
            </a:lvl1pPr>
            <a:lvl2pPr marL="742950" indent="-285750" eaLnBrk="0" hangingPunct="0">
              <a:defRPr kumimoji="1" sz="1600" b="1" baseline="30000">
                <a:solidFill>
                  <a:srgbClr val="000099"/>
                </a:solidFill>
                <a:latin typeface="Times New Roman" pitchFamily="18" charset="0"/>
                <a:ea typeface="ＭＳ Ｐゴシック" pitchFamily="50" charset="-128"/>
              </a:defRPr>
            </a:lvl2pPr>
            <a:lvl3pPr marL="1143000" indent="-228600" eaLnBrk="0" hangingPunct="0">
              <a:defRPr kumimoji="1" sz="1600" b="1" baseline="30000">
                <a:solidFill>
                  <a:srgbClr val="000099"/>
                </a:solidFill>
                <a:latin typeface="Times New Roman" pitchFamily="18" charset="0"/>
                <a:ea typeface="ＭＳ Ｐゴシック" pitchFamily="50" charset="-128"/>
              </a:defRPr>
            </a:lvl3pPr>
            <a:lvl4pPr marL="1600200" indent="-228600" eaLnBrk="0" hangingPunct="0">
              <a:defRPr kumimoji="1" sz="1600" b="1" baseline="30000">
                <a:solidFill>
                  <a:srgbClr val="000099"/>
                </a:solidFill>
                <a:latin typeface="Times New Roman" pitchFamily="18" charset="0"/>
                <a:ea typeface="ＭＳ Ｐゴシック" pitchFamily="50" charset="-128"/>
              </a:defRPr>
            </a:lvl4pPr>
            <a:lvl5pPr marL="2057400" indent="-228600" eaLnBrk="0" hangingPunct="0">
              <a:defRPr kumimoji="1" sz="1600" b="1" baseline="30000">
                <a:solidFill>
                  <a:srgbClr val="000099"/>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9pPr>
          </a:lstStyle>
          <a:p>
            <a:pPr eaLnBrk="1" hangingPunct="1"/>
            <a:endParaRPr lang="ja-JP" altLang="en-US"/>
          </a:p>
        </p:txBody>
      </p:sp>
    </p:spTree>
    <p:extLst>
      <p:ext uri="{BB962C8B-B14F-4D97-AF65-F5344CB8AC3E}">
        <p14:creationId xmlns:p14="http://schemas.microsoft.com/office/powerpoint/2010/main" val="4115600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771800" y="764704"/>
            <a:ext cx="4105250" cy="1799109"/>
          </a:xfrm>
          <a:prstGeom prst="rect">
            <a:avLst/>
          </a:prstGeom>
          <a:solidFill>
            <a:srgbClr val="CCFFFF">
              <a:alpha val="36862"/>
            </a:srgbClr>
          </a:solidFill>
          <a:ln w="38100">
            <a:solidFill>
              <a:srgbClr val="0000FF"/>
            </a:solidFill>
            <a:miter lim="800000"/>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ja-JP" sz="2400" b="0" baseline="0"/>
          </a:p>
        </p:txBody>
      </p:sp>
      <p:sp>
        <p:nvSpPr>
          <p:cNvPr id="40964" name="テキスト ボックス 9"/>
          <p:cNvSpPr txBox="1">
            <a:spLocks noChangeArrowheads="1"/>
          </p:cNvSpPr>
          <p:nvPr/>
        </p:nvSpPr>
        <p:spPr bwMode="auto">
          <a:xfrm>
            <a:off x="3995738" y="1557338"/>
            <a:ext cx="1655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4000" baseline="30000" dirty="0">
                <a:solidFill>
                  <a:srgbClr val="000099"/>
                </a:solidFill>
                <a:latin typeface="Calibri" pitchFamily="34" charset="0"/>
              </a:rPr>
              <a:t>10</a:t>
            </a:r>
            <a:r>
              <a:rPr lang="en-US" altLang="ja-JP" sz="3600" b="0" baseline="0" dirty="0">
                <a:solidFill>
                  <a:srgbClr val="000099"/>
                </a:solidFill>
                <a:latin typeface="Calibri" pitchFamily="34" charset="0"/>
              </a:rPr>
              <a:t>Be</a:t>
            </a:r>
            <a:endParaRPr lang="ja-JP" altLang="en-US" sz="3600" b="0" baseline="0" dirty="0">
              <a:solidFill>
                <a:srgbClr val="000099"/>
              </a:solidFill>
              <a:latin typeface="Calibri" pitchFamily="34" charset="0"/>
            </a:endParaRPr>
          </a:p>
        </p:txBody>
      </p:sp>
      <p:sp>
        <p:nvSpPr>
          <p:cNvPr id="40965" name="Text Box 30"/>
          <p:cNvSpPr txBox="1">
            <a:spLocks noChangeArrowheads="1"/>
          </p:cNvSpPr>
          <p:nvPr/>
        </p:nvSpPr>
        <p:spPr bwMode="auto">
          <a:xfrm>
            <a:off x="4067175" y="191611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baseline="0">
                <a:solidFill>
                  <a:srgbClr val="000099"/>
                </a:solidFill>
                <a:latin typeface="Calibri" pitchFamily="34" charset="0"/>
              </a:rPr>
              <a:t>Λ</a:t>
            </a:r>
          </a:p>
        </p:txBody>
      </p:sp>
      <p:sp>
        <p:nvSpPr>
          <p:cNvPr id="40966" name="正方形/長方形 13"/>
          <p:cNvSpPr>
            <a:spLocks noChangeArrowheads="1"/>
          </p:cNvSpPr>
          <p:nvPr/>
        </p:nvSpPr>
        <p:spPr bwMode="auto">
          <a:xfrm>
            <a:off x="4572000" y="5013325"/>
            <a:ext cx="4572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solidFill>
                  <a:srgbClr val="000099"/>
                </a:solidFill>
              </a:rPr>
              <a:t>Y. Zang, E. H., and Y. Yamamoto, Nucl. Phys. A</a:t>
            </a:r>
            <a:r>
              <a:rPr lang="en-US" altLang="ja-JP" sz="2000" baseline="0">
                <a:solidFill>
                  <a:srgbClr val="000099"/>
                </a:solidFill>
              </a:rPr>
              <a:t> 881</a:t>
            </a:r>
            <a:r>
              <a:rPr lang="en-US" altLang="ja-JP" sz="2000" b="0" baseline="0">
                <a:solidFill>
                  <a:srgbClr val="000099"/>
                </a:solidFill>
              </a:rPr>
              <a:t>, 288 (2012):</a:t>
            </a:r>
          </a:p>
          <a:p>
            <a:pPr eaLnBrk="1" hangingPunct="1">
              <a:lnSpc>
                <a:spcPct val="230000"/>
              </a:lnSpc>
              <a:spcBef>
                <a:spcPct val="0"/>
              </a:spcBef>
              <a:buFontTx/>
              <a:buNone/>
            </a:pPr>
            <a:r>
              <a:rPr lang="en-US" altLang="ja-JP" sz="2000" b="0" baseline="0">
                <a:solidFill>
                  <a:srgbClr val="006600"/>
                </a:solidFill>
              </a:rPr>
              <a:t>E. H. and Y. Yamamoto, </a:t>
            </a:r>
          </a:p>
          <a:p>
            <a:pPr eaLnBrk="1" hangingPunct="1">
              <a:lnSpc>
                <a:spcPct val="80000"/>
              </a:lnSpc>
              <a:spcBef>
                <a:spcPct val="0"/>
              </a:spcBef>
              <a:buFontTx/>
              <a:buNone/>
            </a:pPr>
            <a:r>
              <a:rPr lang="en-US" altLang="ja-JP" sz="2000" b="0" baseline="0">
                <a:solidFill>
                  <a:srgbClr val="006600"/>
                </a:solidFill>
              </a:rPr>
              <a:t>Prog. Theor. Phys. </a:t>
            </a:r>
            <a:r>
              <a:rPr lang="en-US" altLang="ja-JP" sz="2000" baseline="0">
                <a:solidFill>
                  <a:srgbClr val="006600"/>
                </a:solidFill>
              </a:rPr>
              <a:t>128</a:t>
            </a:r>
            <a:r>
              <a:rPr lang="en-US" altLang="ja-JP" sz="2000" b="0" baseline="0">
                <a:solidFill>
                  <a:srgbClr val="006600"/>
                </a:solidFill>
              </a:rPr>
              <a:t>, 105, (2012).</a:t>
            </a:r>
            <a:endParaRPr lang="ja-JP" altLang="en-US" sz="2000" b="0" baseline="0">
              <a:solidFill>
                <a:srgbClr val="006600"/>
              </a:solidFill>
            </a:endParaRPr>
          </a:p>
        </p:txBody>
      </p:sp>
      <p:cxnSp>
        <p:nvCxnSpPr>
          <p:cNvPr id="40967" name="直線コネクタ 8"/>
          <p:cNvCxnSpPr>
            <a:cxnSpLocks noChangeShapeType="1"/>
          </p:cNvCxnSpPr>
          <p:nvPr/>
        </p:nvCxnSpPr>
        <p:spPr bwMode="auto">
          <a:xfrm>
            <a:off x="576263" y="-288925"/>
            <a:ext cx="1152525" cy="0"/>
          </a:xfrm>
          <a:prstGeom prst="line">
            <a:avLst/>
          </a:prstGeom>
          <a:noFill/>
          <a:ln w="34925" algn="ctr">
            <a:solidFill>
              <a:srgbClr val="0070C0"/>
            </a:solidFill>
            <a:round/>
            <a:headEnd/>
            <a:tailEnd/>
          </a:ln>
          <a:extLst>
            <a:ext uri="{909E8E84-426E-40DD-AFC4-6F175D3DCCD1}">
              <a14:hiddenFill xmlns:a14="http://schemas.microsoft.com/office/drawing/2010/main">
                <a:noFill/>
              </a14:hiddenFill>
            </a:ext>
          </a:extLst>
        </p:spPr>
      </p:cxnSp>
      <p:pic>
        <p:nvPicPr>
          <p:cNvPr id="4096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997200"/>
            <a:ext cx="2303463"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9" name="Rectangle 31"/>
          <p:cNvSpPr>
            <a:spLocks noChangeArrowheads="1"/>
          </p:cNvSpPr>
          <p:nvPr/>
        </p:nvSpPr>
        <p:spPr bwMode="auto">
          <a:xfrm>
            <a:off x="395288" y="1916113"/>
            <a:ext cx="792162" cy="86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0970" name="Oval 38"/>
          <p:cNvSpPr>
            <a:spLocks noChangeArrowheads="1"/>
          </p:cNvSpPr>
          <p:nvPr/>
        </p:nvSpPr>
        <p:spPr bwMode="auto">
          <a:xfrm>
            <a:off x="3203575" y="2924175"/>
            <a:ext cx="431800" cy="396875"/>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800" baseline="0">
                <a:solidFill>
                  <a:schemeClr val="bg1"/>
                </a:solidFill>
                <a:latin typeface="Calibri" pitchFamily="34" charset="0"/>
              </a:rPr>
              <a:t>Λ</a:t>
            </a:r>
          </a:p>
        </p:txBody>
      </p:sp>
      <p:sp>
        <p:nvSpPr>
          <p:cNvPr id="40971" name="Line 34"/>
          <p:cNvSpPr>
            <a:spLocks noChangeShapeType="1"/>
          </p:cNvSpPr>
          <p:nvPr/>
        </p:nvSpPr>
        <p:spPr bwMode="auto">
          <a:xfrm flipH="1">
            <a:off x="2555875" y="3284538"/>
            <a:ext cx="576263" cy="3603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40972"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852738"/>
            <a:ext cx="237648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3" name="Oval 39"/>
          <p:cNvSpPr>
            <a:spLocks noChangeArrowheads="1"/>
          </p:cNvSpPr>
          <p:nvPr/>
        </p:nvSpPr>
        <p:spPr bwMode="auto">
          <a:xfrm>
            <a:off x="5867400" y="4292600"/>
            <a:ext cx="720725" cy="3603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0974" name="Oval 43"/>
          <p:cNvSpPr>
            <a:spLocks noChangeArrowheads="1"/>
          </p:cNvSpPr>
          <p:nvPr/>
        </p:nvSpPr>
        <p:spPr bwMode="auto">
          <a:xfrm>
            <a:off x="827088" y="4292600"/>
            <a:ext cx="649287" cy="50323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0975" name="テキスト ボックス 20"/>
          <p:cNvSpPr txBox="1">
            <a:spLocks noChangeArrowheads="1"/>
          </p:cNvSpPr>
          <p:nvPr/>
        </p:nvSpPr>
        <p:spPr bwMode="auto">
          <a:xfrm>
            <a:off x="611188" y="4365625"/>
            <a:ext cx="776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baseline="30000" dirty="0">
                <a:solidFill>
                  <a:srgbClr val="000099"/>
                </a:solidFill>
              </a:rPr>
              <a:t>9</a:t>
            </a:r>
            <a:r>
              <a:rPr lang="en-US" altLang="ja-JP" sz="2800" b="0" baseline="0" dirty="0">
                <a:solidFill>
                  <a:srgbClr val="000099"/>
                </a:solidFill>
              </a:rPr>
              <a:t>Be</a:t>
            </a:r>
            <a:endParaRPr lang="ja-JP" altLang="en-US" sz="2800" b="0" baseline="0" dirty="0">
              <a:solidFill>
                <a:srgbClr val="000099"/>
              </a:solidFill>
            </a:endParaRPr>
          </a:p>
        </p:txBody>
      </p:sp>
      <p:sp>
        <p:nvSpPr>
          <p:cNvPr id="40976" name="AutoShape 45"/>
          <p:cNvSpPr>
            <a:spLocks noChangeArrowheads="1"/>
          </p:cNvSpPr>
          <p:nvPr/>
        </p:nvSpPr>
        <p:spPr bwMode="auto">
          <a:xfrm>
            <a:off x="3995738" y="3933825"/>
            <a:ext cx="936625" cy="287338"/>
          </a:xfrm>
          <a:prstGeom prst="rightArrow">
            <a:avLst>
              <a:gd name="adj1" fmla="val 50000"/>
              <a:gd name="adj2" fmla="val 81492"/>
            </a:avLst>
          </a:prstGeom>
          <a:solidFill>
            <a:srgbClr val="33CCCC"/>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pic>
        <p:nvPicPr>
          <p:cNvPr id="4097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924175"/>
            <a:ext cx="237648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8"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781300"/>
            <a:ext cx="237648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9" name="Rectangle 52"/>
          <p:cNvSpPr>
            <a:spLocks noChangeArrowheads="1"/>
          </p:cNvSpPr>
          <p:nvPr/>
        </p:nvSpPr>
        <p:spPr bwMode="auto">
          <a:xfrm>
            <a:off x="5867400" y="4221163"/>
            <a:ext cx="720725" cy="649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0980" name="テキスト ボックス 40"/>
          <p:cNvSpPr txBox="1">
            <a:spLocks noChangeArrowheads="1"/>
          </p:cNvSpPr>
          <p:nvPr/>
        </p:nvSpPr>
        <p:spPr bwMode="auto">
          <a:xfrm>
            <a:off x="5724525" y="4149725"/>
            <a:ext cx="88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aseline="30000" dirty="0">
                <a:solidFill>
                  <a:srgbClr val="000099"/>
                </a:solidFill>
              </a:rPr>
              <a:t>10</a:t>
            </a:r>
            <a:r>
              <a:rPr lang="en-US" altLang="ja-JP" sz="2800" b="0" baseline="0" dirty="0">
                <a:solidFill>
                  <a:srgbClr val="000099"/>
                </a:solidFill>
              </a:rPr>
              <a:t>Be</a:t>
            </a:r>
            <a:endParaRPr lang="ja-JP" altLang="en-US" sz="2800" b="0" baseline="0" dirty="0">
              <a:solidFill>
                <a:srgbClr val="000099"/>
              </a:solidFill>
            </a:endParaRPr>
          </a:p>
        </p:txBody>
      </p:sp>
      <p:sp>
        <p:nvSpPr>
          <p:cNvPr id="40981" name="テキスト ボックス 41"/>
          <p:cNvSpPr txBox="1">
            <a:spLocks noChangeArrowheads="1"/>
          </p:cNvSpPr>
          <p:nvPr/>
        </p:nvSpPr>
        <p:spPr bwMode="auto">
          <a:xfrm>
            <a:off x="5795963" y="443706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dirty="0">
                <a:solidFill>
                  <a:srgbClr val="000099"/>
                </a:solidFill>
              </a:rPr>
              <a:t>Λ</a:t>
            </a:r>
            <a:endParaRPr lang="ja-JP" altLang="en-US" sz="2000" baseline="0" dirty="0">
              <a:solidFill>
                <a:srgbClr val="000099"/>
              </a:solidFill>
            </a:endParaRPr>
          </a:p>
        </p:txBody>
      </p:sp>
    </p:spTree>
    <p:extLst>
      <p:ext uri="{BB962C8B-B14F-4D97-AF65-F5344CB8AC3E}">
        <p14:creationId xmlns:p14="http://schemas.microsoft.com/office/powerpoint/2010/main" val="2075822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63713" y="1916113"/>
            <a:ext cx="59769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4000" dirty="0" smtClean="0"/>
              <a:t>Sec.1 Introduction</a:t>
            </a:r>
            <a:endParaRPr lang="en-US" altLang="ja-JP" sz="4000" dirty="0"/>
          </a:p>
        </p:txBody>
      </p:sp>
    </p:spTree>
    <p:extLst>
      <p:ext uri="{BB962C8B-B14F-4D97-AF65-F5344CB8AC3E}">
        <p14:creationId xmlns:p14="http://schemas.microsoft.com/office/powerpoint/2010/main" val="4068950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線コネクタ 5"/>
          <p:cNvCxnSpPr>
            <a:cxnSpLocks noChangeShapeType="1"/>
          </p:cNvCxnSpPr>
          <p:nvPr/>
        </p:nvCxnSpPr>
        <p:spPr bwMode="auto">
          <a:xfrm>
            <a:off x="684213" y="2852738"/>
            <a:ext cx="2374900" cy="0"/>
          </a:xfrm>
          <a:prstGeom prst="line">
            <a:avLst/>
          </a:prstGeom>
          <a:noFill/>
          <a:ln w="28575" algn="ctr">
            <a:solidFill>
              <a:srgbClr val="339966"/>
            </a:solidFill>
            <a:prstDash val="dash"/>
            <a:round/>
            <a:headEnd/>
            <a:tailEnd/>
          </a:ln>
          <a:extLst>
            <a:ext uri="{909E8E84-426E-40DD-AFC4-6F175D3DCCD1}">
              <a14:hiddenFill xmlns:a14="http://schemas.microsoft.com/office/drawing/2010/main">
                <a:noFill/>
              </a14:hiddenFill>
            </a:ext>
          </a:extLst>
        </p:spPr>
      </p:cxnSp>
      <p:sp>
        <p:nvSpPr>
          <p:cNvPr id="41987" name="テキスト ボックス 6"/>
          <p:cNvSpPr txBox="1">
            <a:spLocks noChangeArrowheads="1"/>
          </p:cNvSpPr>
          <p:nvPr/>
        </p:nvSpPr>
        <p:spPr bwMode="auto">
          <a:xfrm>
            <a:off x="1763713" y="2852738"/>
            <a:ext cx="1131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solidFill>
                  <a:srgbClr val="006600"/>
                </a:solidFill>
              </a:rPr>
              <a:t>α</a:t>
            </a:r>
            <a:r>
              <a:rPr lang="en-US" altLang="ja-JP" sz="2000" b="0" baseline="0">
                <a:solidFill>
                  <a:srgbClr val="006600"/>
                </a:solidFill>
              </a:rPr>
              <a:t>+</a:t>
            </a:r>
            <a:r>
              <a:rPr lang="en-US" altLang="ja-JP" sz="2000" baseline="0">
                <a:solidFill>
                  <a:srgbClr val="006600"/>
                </a:solidFill>
              </a:rPr>
              <a:t>α</a:t>
            </a:r>
            <a:r>
              <a:rPr lang="en-US" altLang="ja-JP" sz="2000" b="0" baseline="0">
                <a:solidFill>
                  <a:srgbClr val="006600"/>
                </a:solidFill>
              </a:rPr>
              <a:t>+n</a:t>
            </a:r>
            <a:endParaRPr lang="ja-JP" altLang="en-US" sz="2000" b="0" baseline="0">
              <a:solidFill>
                <a:srgbClr val="006600"/>
              </a:solidFill>
            </a:endParaRPr>
          </a:p>
        </p:txBody>
      </p:sp>
      <p:cxnSp>
        <p:nvCxnSpPr>
          <p:cNvPr id="41988" name="直線コネクタ 8"/>
          <p:cNvCxnSpPr>
            <a:cxnSpLocks noChangeShapeType="1"/>
          </p:cNvCxnSpPr>
          <p:nvPr/>
        </p:nvCxnSpPr>
        <p:spPr bwMode="auto">
          <a:xfrm>
            <a:off x="1331913" y="3644900"/>
            <a:ext cx="1152525" cy="0"/>
          </a:xfrm>
          <a:prstGeom prst="line">
            <a:avLst/>
          </a:prstGeom>
          <a:noFill/>
          <a:ln w="34925" algn="ctr">
            <a:solidFill>
              <a:srgbClr val="0070C0"/>
            </a:solidFill>
            <a:round/>
            <a:headEnd/>
            <a:tailEnd/>
          </a:ln>
          <a:extLst>
            <a:ext uri="{909E8E84-426E-40DD-AFC4-6F175D3DCCD1}">
              <a14:hiddenFill xmlns:a14="http://schemas.microsoft.com/office/drawing/2010/main">
                <a:noFill/>
              </a14:hiddenFill>
            </a:ext>
          </a:extLst>
        </p:spPr>
      </p:cxnSp>
      <p:sp>
        <p:nvSpPr>
          <p:cNvPr id="41989" name="テキスト ボックス 9"/>
          <p:cNvSpPr txBox="1">
            <a:spLocks noChangeArrowheads="1"/>
          </p:cNvSpPr>
          <p:nvPr/>
        </p:nvSpPr>
        <p:spPr bwMode="auto">
          <a:xfrm>
            <a:off x="539750" y="3429000"/>
            <a:ext cx="68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solidFill>
                  <a:srgbClr val="000099"/>
                </a:solidFill>
              </a:rPr>
              <a:t>3/2</a:t>
            </a:r>
            <a:r>
              <a:rPr lang="en-US" altLang="ja-JP" sz="2800">
                <a:solidFill>
                  <a:srgbClr val="000099"/>
                </a:solidFill>
              </a:rPr>
              <a:t>-</a:t>
            </a:r>
            <a:endParaRPr lang="ja-JP" altLang="en-US" sz="2800">
              <a:solidFill>
                <a:srgbClr val="000099"/>
              </a:solidFill>
            </a:endParaRPr>
          </a:p>
        </p:txBody>
      </p:sp>
      <p:cxnSp>
        <p:nvCxnSpPr>
          <p:cNvPr id="41990" name="直線コネクタ 11"/>
          <p:cNvCxnSpPr>
            <a:cxnSpLocks noChangeShapeType="1"/>
          </p:cNvCxnSpPr>
          <p:nvPr/>
        </p:nvCxnSpPr>
        <p:spPr bwMode="auto">
          <a:xfrm>
            <a:off x="1331913" y="2636838"/>
            <a:ext cx="1152525"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991" name="テキスト ボックス 13"/>
          <p:cNvSpPr txBox="1">
            <a:spLocks noChangeArrowheads="1"/>
          </p:cNvSpPr>
          <p:nvPr/>
        </p:nvSpPr>
        <p:spPr bwMode="auto">
          <a:xfrm>
            <a:off x="539750" y="2420938"/>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solidFill>
                  <a:srgbClr val="CC0000"/>
                </a:solidFill>
              </a:rPr>
              <a:t>1/2</a:t>
            </a:r>
            <a:r>
              <a:rPr lang="en-US" altLang="ja-JP" sz="2800">
                <a:solidFill>
                  <a:srgbClr val="CC0000"/>
                </a:solidFill>
              </a:rPr>
              <a:t>+</a:t>
            </a:r>
            <a:endParaRPr lang="ja-JP" altLang="en-US" sz="2800">
              <a:solidFill>
                <a:srgbClr val="CC0000"/>
              </a:solidFill>
            </a:endParaRPr>
          </a:p>
        </p:txBody>
      </p:sp>
      <p:cxnSp>
        <p:nvCxnSpPr>
          <p:cNvPr id="41992" name="直線コネクタ 15"/>
          <p:cNvCxnSpPr>
            <a:cxnSpLocks noChangeShapeType="1"/>
          </p:cNvCxnSpPr>
          <p:nvPr/>
        </p:nvCxnSpPr>
        <p:spPr bwMode="auto">
          <a:xfrm>
            <a:off x="1331913" y="2205038"/>
            <a:ext cx="1081087" cy="0"/>
          </a:xfrm>
          <a:prstGeom prst="line">
            <a:avLst/>
          </a:prstGeom>
          <a:noFill/>
          <a:ln w="34925" algn="ctr">
            <a:solidFill>
              <a:srgbClr val="0000FF"/>
            </a:solidFill>
            <a:round/>
            <a:headEnd/>
            <a:tailEnd/>
          </a:ln>
          <a:extLst>
            <a:ext uri="{909E8E84-426E-40DD-AFC4-6F175D3DCCD1}">
              <a14:hiddenFill xmlns:a14="http://schemas.microsoft.com/office/drawing/2010/main">
                <a:noFill/>
              </a14:hiddenFill>
            </a:ext>
          </a:extLst>
        </p:spPr>
      </p:cxnSp>
      <p:sp>
        <p:nvSpPr>
          <p:cNvPr id="41993" name="テキスト ボックス 16"/>
          <p:cNvSpPr txBox="1">
            <a:spLocks noChangeArrowheads="1"/>
          </p:cNvSpPr>
          <p:nvPr/>
        </p:nvSpPr>
        <p:spPr bwMode="auto">
          <a:xfrm>
            <a:off x="539750" y="1916113"/>
            <a:ext cx="68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a:solidFill>
                  <a:srgbClr val="000099"/>
                </a:solidFill>
              </a:rPr>
              <a:t>5/2</a:t>
            </a:r>
            <a:r>
              <a:rPr lang="en-US" altLang="ja-JP" sz="2800">
                <a:solidFill>
                  <a:srgbClr val="000099"/>
                </a:solidFill>
              </a:rPr>
              <a:t>-</a:t>
            </a:r>
            <a:endParaRPr lang="ja-JP" altLang="en-US" sz="2800">
              <a:solidFill>
                <a:srgbClr val="000099"/>
              </a:solidFill>
            </a:endParaRPr>
          </a:p>
        </p:txBody>
      </p:sp>
      <p:sp>
        <p:nvSpPr>
          <p:cNvPr id="41994" name="テキスト ボックス 21"/>
          <p:cNvSpPr txBox="1">
            <a:spLocks noChangeArrowheads="1"/>
          </p:cNvSpPr>
          <p:nvPr/>
        </p:nvSpPr>
        <p:spPr bwMode="auto">
          <a:xfrm>
            <a:off x="1331913" y="188913"/>
            <a:ext cx="65197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baseline="0" dirty="0">
                <a:solidFill>
                  <a:srgbClr val="000099"/>
                </a:solidFill>
              </a:rPr>
              <a:t>Interesting phenomena such as level crossing </a:t>
            </a:r>
          </a:p>
          <a:p>
            <a:pPr eaLnBrk="1" hangingPunct="1">
              <a:spcBef>
                <a:spcPct val="0"/>
              </a:spcBef>
              <a:buFontTx/>
              <a:buNone/>
            </a:pPr>
            <a:r>
              <a:rPr lang="en-US" altLang="ja-JP" sz="2400" b="0" baseline="0" dirty="0">
                <a:solidFill>
                  <a:srgbClr val="000099"/>
                </a:solidFill>
              </a:rPr>
              <a:t>is seen in </a:t>
            </a:r>
            <a:r>
              <a:rPr lang="en-US" altLang="ja-JP" sz="2400" b="0" baseline="30000" dirty="0">
                <a:solidFill>
                  <a:srgbClr val="CC0000"/>
                </a:solidFill>
              </a:rPr>
              <a:t>9</a:t>
            </a:r>
            <a:r>
              <a:rPr lang="en-US" altLang="ja-JP" sz="2400" b="0" baseline="0" dirty="0">
                <a:solidFill>
                  <a:srgbClr val="CC0000"/>
                </a:solidFill>
              </a:rPr>
              <a:t>Be</a:t>
            </a:r>
            <a:r>
              <a:rPr lang="en-US" altLang="ja-JP" sz="2400" b="0" baseline="0" dirty="0">
                <a:solidFill>
                  <a:srgbClr val="000099"/>
                </a:solidFill>
              </a:rPr>
              <a:t> and  </a:t>
            </a:r>
            <a:r>
              <a:rPr lang="en-US" altLang="ja-JP" sz="2400" b="0" baseline="30000" dirty="0">
                <a:solidFill>
                  <a:srgbClr val="CC0000"/>
                </a:solidFill>
              </a:rPr>
              <a:t>10</a:t>
            </a:r>
            <a:r>
              <a:rPr lang="en-US" altLang="ja-JP" sz="2400" b="0" baseline="0" dirty="0">
                <a:solidFill>
                  <a:srgbClr val="CC0000"/>
                </a:solidFill>
              </a:rPr>
              <a:t>Be</a:t>
            </a:r>
            <a:r>
              <a:rPr lang="en-US" altLang="ja-JP" sz="2400" b="0" baseline="0" dirty="0">
                <a:solidFill>
                  <a:srgbClr val="000099"/>
                </a:solidFill>
              </a:rPr>
              <a:t> combination.</a:t>
            </a:r>
            <a:endParaRPr lang="ja-JP" altLang="en-US" sz="2400" b="0" baseline="0" dirty="0">
              <a:solidFill>
                <a:srgbClr val="000099"/>
              </a:solidFill>
            </a:endParaRPr>
          </a:p>
        </p:txBody>
      </p:sp>
      <p:sp>
        <p:nvSpPr>
          <p:cNvPr id="41995" name="テキスト ボックス 22"/>
          <p:cNvSpPr txBox="1">
            <a:spLocks noChangeArrowheads="1"/>
          </p:cNvSpPr>
          <p:nvPr/>
        </p:nvSpPr>
        <p:spPr bwMode="auto">
          <a:xfrm>
            <a:off x="3868738" y="75565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solidFill>
                  <a:srgbClr val="CC0000"/>
                </a:solidFill>
              </a:rPr>
              <a:t>Λ</a:t>
            </a:r>
            <a:endParaRPr lang="ja-JP" altLang="en-US" sz="2000" baseline="0">
              <a:solidFill>
                <a:srgbClr val="CC0000"/>
              </a:solidFill>
            </a:endParaRPr>
          </a:p>
        </p:txBody>
      </p:sp>
      <p:sp>
        <p:nvSpPr>
          <p:cNvPr id="35857" name="テキスト ボックス 23"/>
          <p:cNvSpPr txBox="1">
            <a:spLocks noChangeArrowheads="1"/>
          </p:cNvSpPr>
          <p:nvPr/>
        </p:nvSpPr>
        <p:spPr bwMode="auto">
          <a:xfrm>
            <a:off x="3995738" y="1557338"/>
            <a:ext cx="5041765" cy="15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en-US" altLang="ja-JP" sz="2000" b="0" baseline="0" dirty="0" smtClean="0">
                <a:solidFill>
                  <a:srgbClr val="000099"/>
                </a:solidFill>
              </a:rPr>
              <a:t>It is well known that , in the </a:t>
            </a:r>
            <a:r>
              <a:rPr lang="en-US" altLang="ja-JP" sz="2000" b="0" baseline="0" dirty="0" smtClean="0">
                <a:solidFill>
                  <a:srgbClr val="FF0000"/>
                </a:solidFill>
              </a:rPr>
              <a:t>1/2</a:t>
            </a:r>
            <a:r>
              <a:rPr lang="en-US" altLang="ja-JP" sz="2400" baseline="30000" dirty="0" smtClean="0">
                <a:solidFill>
                  <a:srgbClr val="FF0000"/>
                </a:solidFill>
              </a:rPr>
              <a:t>+</a:t>
            </a:r>
            <a:r>
              <a:rPr lang="en-US" altLang="ja-JP" sz="2000" b="0" baseline="0" dirty="0" smtClean="0">
                <a:solidFill>
                  <a:srgbClr val="FF0000"/>
                </a:solidFill>
              </a:rPr>
              <a:t> state</a:t>
            </a:r>
            <a:r>
              <a:rPr lang="en-US" altLang="ja-JP" sz="2000" b="0" baseline="0" dirty="0" smtClean="0">
                <a:solidFill>
                  <a:srgbClr val="000099"/>
                </a:solidFill>
              </a:rPr>
              <a:t>,</a:t>
            </a:r>
          </a:p>
          <a:p>
            <a:pPr eaLnBrk="1" hangingPunct="1">
              <a:lnSpc>
                <a:spcPct val="110000"/>
              </a:lnSpc>
              <a:spcBef>
                <a:spcPct val="0"/>
              </a:spcBef>
              <a:buFontTx/>
              <a:buNone/>
              <a:defRPr/>
            </a:pPr>
            <a:r>
              <a:rPr lang="en-US" altLang="ja-JP" sz="2000" b="0" baseline="0" dirty="0" smtClean="0">
                <a:solidFill>
                  <a:srgbClr val="000099"/>
                </a:solidFill>
              </a:rPr>
              <a:t>a valence neutron is located in  1S </a:t>
            </a:r>
            <a:r>
              <a:rPr lang="en-US" altLang="ja-JP" sz="2400" baseline="-25000" dirty="0" smtClean="0">
                <a:solidFill>
                  <a:srgbClr val="000099"/>
                </a:solidFill>
              </a:rPr>
              <a:t>1/2</a:t>
            </a:r>
            <a:r>
              <a:rPr lang="en-US" altLang="ja-JP" sz="2400" baseline="0" dirty="0" smtClean="0">
                <a:solidFill>
                  <a:srgbClr val="000099"/>
                </a:solidFill>
              </a:rPr>
              <a:t> </a:t>
            </a:r>
            <a:r>
              <a:rPr lang="en-US" altLang="ja-JP" sz="2000" b="0" baseline="0" dirty="0" smtClean="0">
                <a:solidFill>
                  <a:srgbClr val="000099"/>
                </a:solidFill>
              </a:rPr>
              <a:t>orbit</a:t>
            </a:r>
          </a:p>
          <a:p>
            <a:pPr eaLnBrk="1" hangingPunct="1">
              <a:lnSpc>
                <a:spcPct val="120000"/>
              </a:lnSpc>
              <a:spcBef>
                <a:spcPct val="0"/>
              </a:spcBef>
              <a:buFontTx/>
              <a:buNone/>
              <a:defRPr/>
            </a:pPr>
            <a:r>
              <a:rPr lang="en-US" altLang="ja-JP" sz="2000" b="0" baseline="0" dirty="0" smtClean="0">
                <a:solidFill>
                  <a:srgbClr val="000099"/>
                </a:solidFill>
              </a:rPr>
              <a:t>in </a:t>
            </a:r>
            <a:r>
              <a:rPr lang="en-US" altLang="ja-JP" sz="2000" b="0" baseline="0" dirty="0" smtClean="0">
                <a:solidFill>
                  <a:srgbClr val="000099"/>
                </a:solidFill>
                <a:effectLst>
                  <a:outerShdw blurRad="38100" dist="38100" dir="2700000" algn="tl">
                    <a:srgbClr val="C0C0C0"/>
                  </a:outerShdw>
                </a:effectLst>
              </a:rPr>
              <a:t>the</a:t>
            </a:r>
            <a:r>
              <a:rPr lang="en-US" altLang="ja-JP" sz="2000" b="0" baseline="0" dirty="0" smtClean="0">
                <a:solidFill>
                  <a:srgbClr val="000099"/>
                </a:solidFill>
              </a:rPr>
              <a:t> simple shell model configuration.</a:t>
            </a:r>
          </a:p>
          <a:p>
            <a:pPr eaLnBrk="1" hangingPunct="1">
              <a:spcBef>
                <a:spcPct val="0"/>
              </a:spcBef>
              <a:buFontTx/>
              <a:buNone/>
              <a:defRPr/>
            </a:pPr>
            <a:r>
              <a:rPr lang="en-US" altLang="ja-JP" sz="2000" b="0" baseline="0" dirty="0" smtClean="0">
                <a:solidFill>
                  <a:srgbClr val="000099"/>
                </a:solidFill>
              </a:rPr>
              <a:t>It is a kind of</a:t>
            </a:r>
            <a:r>
              <a:rPr lang="en-US" altLang="ja-JP" sz="2400" b="0" baseline="0" dirty="0" smtClean="0">
                <a:solidFill>
                  <a:srgbClr val="CC0000"/>
                </a:solidFill>
              </a:rPr>
              <a:t> SD </a:t>
            </a:r>
            <a:r>
              <a:rPr lang="en-US" altLang="ja-JP" sz="2000" b="0" baseline="0" dirty="0" smtClean="0">
                <a:solidFill>
                  <a:srgbClr val="000099"/>
                </a:solidFill>
              </a:rPr>
              <a:t>state.</a:t>
            </a:r>
            <a:endParaRPr lang="ja-JP" altLang="en-US" sz="2000" b="0" baseline="0" dirty="0" smtClean="0">
              <a:solidFill>
                <a:srgbClr val="000099"/>
              </a:solidFill>
            </a:endParaRPr>
          </a:p>
        </p:txBody>
      </p:sp>
      <p:sp>
        <p:nvSpPr>
          <p:cNvPr id="41997" name="テキスト ボックス 27"/>
          <p:cNvSpPr txBox="1">
            <a:spLocks noChangeArrowheads="1"/>
          </p:cNvSpPr>
          <p:nvPr/>
        </p:nvSpPr>
        <p:spPr bwMode="auto">
          <a:xfrm>
            <a:off x="3635375" y="3141663"/>
            <a:ext cx="536098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a:solidFill>
                  <a:srgbClr val="000099"/>
                </a:solidFill>
              </a:rPr>
              <a:t>When a </a:t>
            </a:r>
            <a:r>
              <a:rPr lang="en-US" altLang="ja-JP" sz="2000" baseline="0">
                <a:solidFill>
                  <a:srgbClr val="CC0000"/>
                </a:solidFill>
              </a:rPr>
              <a:t>Λ</a:t>
            </a:r>
            <a:r>
              <a:rPr lang="ja-JP" altLang="en-US" sz="2000" b="0" baseline="0">
                <a:solidFill>
                  <a:srgbClr val="000099"/>
                </a:solidFill>
              </a:rPr>
              <a:t>　</a:t>
            </a:r>
            <a:r>
              <a:rPr lang="en-US" altLang="ja-JP" sz="2000" b="0" baseline="0">
                <a:solidFill>
                  <a:srgbClr val="000099"/>
                </a:solidFill>
              </a:rPr>
              <a:t>particle is injected into each state,</a:t>
            </a:r>
          </a:p>
          <a:p>
            <a:pPr eaLnBrk="1" hangingPunct="1">
              <a:lnSpc>
                <a:spcPct val="120000"/>
              </a:lnSpc>
              <a:spcBef>
                <a:spcPct val="0"/>
              </a:spcBef>
              <a:buFontTx/>
              <a:buNone/>
            </a:pPr>
            <a:r>
              <a:rPr lang="en-US" altLang="ja-JP" sz="2000" b="0" baseline="0">
                <a:solidFill>
                  <a:srgbClr val="000099"/>
                </a:solidFill>
              </a:rPr>
              <a:t>is there any change of energy  spectra?</a:t>
            </a:r>
          </a:p>
          <a:p>
            <a:pPr eaLnBrk="1" hangingPunct="1">
              <a:spcBef>
                <a:spcPct val="0"/>
              </a:spcBef>
              <a:buFontTx/>
              <a:buNone/>
            </a:pPr>
            <a:endParaRPr lang="ja-JP" altLang="en-US" sz="2400" b="0" baseline="0">
              <a:solidFill>
                <a:srgbClr val="000099"/>
              </a:solidFill>
            </a:endParaRPr>
          </a:p>
        </p:txBody>
      </p:sp>
      <p:cxnSp>
        <p:nvCxnSpPr>
          <p:cNvPr id="41998" name="直線矢印コネクタ 29"/>
          <p:cNvCxnSpPr>
            <a:cxnSpLocks noChangeShapeType="1"/>
          </p:cNvCxnSpPr>
          <p:nvPr/>
        </p:nvCxnSpPr>
        <p:spPr bwMode="auto">
          <a:xfrm flipH="1" flipV="1">
            <a:off x="2843213" y="2636838"/>
            <a:ext cx="1165225" cy="144462"/>
          </a:xfrm>
          <a:prstGeom prst="straightConnector1">
            <a:avLst/>
          </a:prstGeom>
          <a:noFill/>
          <a:ln w="31750" algn="ctr">
            <a:solidFill>
              <a:srgbClr val="FF0000"/>
            </a:solidFill>
            <a:prstDash val="dash"/>
            <a:round/>
            <a:headEnd/>
            <a:tailEnd type="arrow" w="med" len="med"/>
          </a:ln>
          <a:extLst>
            <a:ext uri="{909E8E84-426E-40DD-AFC4-6F175D3DCCD1}">
              <a14:hiddenFill xmlns:a14="http://schemas.microsoft.com/office/drawing/2010/main">
                <a:noFill/>
              </a14:hiddenFill>
            </a:ext>
          </a:extLst>
        </p:spPr>
      </p:cxnSp>
      <p:pic>
        <p:nvPicPr>
          <p:cNvPr id="4199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24400"/>
            <a:ext cx="2303463"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0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025900"/>
            <a:ext cx="305911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1" name="Rectangle 32"/>
          <p:cNvSpPr>
            <a:spLocks noChangeArrowheads="1"/>
          </p:cNvSpPr>
          <p:nvPr/>
        </p:nvSpPr>
        <p:spPr bwMode="auto">
          <a:xfrm>
            <a:off x="5219700" y="5876925"/>
            <a:ext cx="720725" cy="649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2002" name="テキスト ボックス 40"/>
          <p:cNvSpPr txBox="1">
            <a:spLocks noChangeArrowheads="1"/>
          </p:cNvSpPr>
          <p:nvPr/>
        </p:nvSpPr>
        <p:spPr bwMode="auto">
          <a:xfrm>
            <a:off x="5219700" y="5876925"/>
            <a:ext cx="88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aseline="30000" dirty="0">
                <a:solidFill>
                  <a:srgbClr val="000099"/>
                </a:solidFill>
              </a:rPr>
              <a:t>10</a:t>
            </a:r>
            <a:r>
              <a:rPr lang="en-US" altLang="ja-JP" sz="2800" b="0" baseline="0" dirty="0">
                <a:solidFill>
                  <a:srgbClr val="000099"/>
                </a:solidFill>
              </a:rPr>
              <a:t>Be</a:t>
            </a:r>
            <a:endParaRPr lang="ja-JP" altLang="en-US" sz="2800" b="0" baseline="0" dirty="0">
              <a:solidFill>
                <a:srgbClr val="000099"/>
              </a:solidFill>
            </a:endParaRPr>
          </a:p>
        </p:txBody>
      </p:sp>
      <p:sp>
        <p:nvSpPr>
          <p:cNvPr id="42003" name="テキスト ボックス 41"/>
          <p:cNvSpPr txBox="1">
            <a:spLocks noChangeArrowheads="1"/>
          </p:cNvSpPr>
          <p:nvPr/>
        </p:nvSpPr>
        <p:spPr bwMode="auto">
          <a:xfrm>
            <a:off x="5292725" y="616585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solidFill>
                  <a:srgbClr val="000099"/>
                </a:solidFill>
              </a:rPr>
              <a:t>Λ</a:t>
            </a:r>
            <a:endParaRPr lang="ja-JP" altLang="en-US" sz="2000" baseline="0">
              <a:solidFill>
                <a:srgbClr val="000099"/>
              </a:solidFill>
            </a:endParaRPr>
          </a:p>
        </p:txBody>
      </p:sp>
      <p:sp>
        <p:nvSpPr>
          <p:cNvPr id="42004" name="Rectangle 35"/>
          <p:cNvSpPr>
            <a:spLocks noChangeArrowheads="1"/>
          </p:cNvSpPr>
          <p:nvPr/>
        </p:nvSpPr>
        <p:spPr bwMode="auto">
          <a:xfrm>
            <a:off x="468313" y="5994400"/>
            <a:ext cx="792162" cy="86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2005" name="テキスト ボックス 20"/>
          <p:cNvSpPr txBox="1">
            <a:spLocks noChangeArrowheads="1"/>
          </p:cNvSpPr>
          <p:nvPr/>
        </p:nvSpPr>
        <p:spPr bwMode="auto">
          <a:xfrm>
            <a:off x="1476375" y="3933825"/>
            <a:ext cx="776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baseline="30000" dirty="0">
                <a:solidFill>
                  <a:srgbClr val="000099"/>
                </a:solidFill>
              </a:rPr>
              <a:t>9</a:t>
            </a:r>
            <a:r>
              <a:rPr lang="en-US" altLang="ja-JP" sz="2800" b="0" baseline="0" dirty="0">
                <a:solidFill>
                  <a:srgbClr val="000099"/>
                </a:solidFill>
              </a:rPr>
              <a:t>Be</a:t>
            </a:r>
            <a:endParaRPr lang="ja-JP" altLang="en-US" sz="2800" b="0" baseline="0" dirty="0">
              <a:solidFill>
                <a:srgbClr val="000099"/>
              </a:solidFill>
            </a:endParaRPr>
          </a:p>
        </p:txBody>
      </p:sp>
      <p:sp>
        <p:nvSpPr>
          <p:cNvPr id="42006" name="AutoShape 37"/>
          <p:cNvSpPr>
            <a:spLocks noChangeArrowheads="1"/>
          </p:cNvSpPr>
          <p:nvPr/>
        </p:nvSpPr>
        <p:spPr bwMode="auto">
          <a:xfrm>
            <a:off x="3779838" y="5229225"/>
            <a:ext cx="976312" cy="485775"/>
          </a:xfrm>
          <a:prstGeom prst="rightArrow">
            <a:avLst>
              <a:gd name="adj1" fmla="val 50000"/>
              <a:gd name="adj2" fmla="val 50245"/>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2007" name="Oval 38"/>
          <p:cNvSpPr>
            <a:spLocks noChangeArrowheads="1"/>
          </p:cNvSpPr>
          <p:nvPr/>
        </p:nvSpPr>
        <p:spPr bwMode="auto">
          <a:xfrm>
            <a:off x="3492500" y="4221163"/>
            <a:ext cx="539750" cy="53975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ja-JP" sz="2800" baseline="0">
                <a:solidFill>
                  <a:schemeClr val="bg1"/>
                </a:solidFill>
                <a:latin typeface="Calibri" pitchFamily="34" charset="0"/>
              </a:rPr>
              <a:t>Λ</a:t>
            </a:r>
          </a:p>
        </p:txBody>
      </p:sp>
      <p:sp>
        <p:nvSpPr>
          <p:cNvPr id="42008" name="Line 39"/>
          <p:cNvSpPr>
            <a:spLocks noChangeShapeType="1"/>
          </p:cNvSpPr>
          <p:nvPr/>
        </p:nvSpPr>
        <p:spPr bwMode="auto">
          <a:xfrm flipH="1">
            <a:off x="2843213" y="4652963"/>
            <a:ext cx="64928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9" name="Rectangle 40"/>
          <p:cNvSpPr>
            <a:spLocks noChangeArrowheads="1"/>
          </p:cNvSpPr>
          <p:nvPr/>
        </p:nvSpPr>
        <p:spPr bwMode="auto">
          <a:xfrm>
            <a:off x="1979613" y="1844675"/>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aseline="0"/>
              <a:t>ND</a:t>
            </a:r>
          </a:p>
        </p:txBody>
      </p:sp>
      <p:sp>
        <p:nvSpPr>
          <p:cNvPr id="42010" name="Rectangle 41"/>
          <p:cNvSpPr>
            <a:spLocks noChangeArrowheads="1"/>
          </p:cNvSpPr>
          <p:nvPr/>
        </p:nvSpPr>
        <p:spPr bwMode="auto">
          <a:xfrm>
            <a:off x="1979613" y="2276475"/>
            <a:ext cx="538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aseline="0">
                <a:solidFill>
                  <a:srgbClr val="CC0000"/>
                </a:solidFill>
              </a:rPr>
              <a:t>SD</a:t>
            </a:r>
          </a:p>
        </p:txBody>
      </p:sp>
      <p:sp>
        <p:nvSpPr>
          <p:cNvPr id="42011" name="Rectangle 42"/>
          <p:cNvSpPr>
            <a:spLocks noChangeArrowheads="1"/>
          </p:cNvSpPr>
          <p:nvPr/>
        </p:nvSpPr>
        <p:spPr bwMode="auto">
          <a:xfrm>
            <a:off x="1979613" y="3284538"/>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aseline="0"/>
              <a:t>ND</a:t>
            </a:r>
          </a:p>
        </p:txBody>
      </p:sp>
    </p:spTree>
    <p:extLst>
      <p:ext uri="{BB962C8B-B14F-4D97-AF65-F5344CB8AC3E}">
        <p14:creationId xmlns:p14="http://schemas.microsoft.com/office/powerpoint/2010/main" val="3686518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1438"/>
            <a:ext cx="692150"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4"/>
          <p:cNvSpPr>
            <a:spLocks noChangeArrowheads="1"/>
          </p:cNvSpPr>
          <p:nvPr/>
        </p:nvSpPr>
        <p:spPr bwMode="auto">
          <a:xfrm>
            <a:off x="1908175" y="788988"/>
            <a:ext cx="217488" cy="431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3012" name="Rectangle 5"/>
          <p:cNvSpPr>
            <a:spLocks noChangeArrowheads="1"/>
          </p:cNvSpPr>
          <p:nvPr/>
        </p:nvSpPr>
        <p:spPr bwMode="auto">
          <a:xfrm>
            <a:off x="1906588" y="1800225"/>
            <a:ext cx="144462"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3013" name="Line 6"/>
          <p:cNvSpPr>
            <a:spLocks noChangeShapeType="1"/>
          </p:cNvSpPr>
          <p:nvPr/>
        </p:nvSpPr>
        <p:spPr bwMode="auto">
          <a:xfrm>
            <a:off x="6300788" y="6192838"/>
            <a:ext cx="144145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4" name="Line 7"/>
          <p:cNvSpPr>
            <a:spLocks noChangeShapeType="1"/>
          </p:cNvSpPr>
          <p:nvPr/>
        </p:nvSpPr>
        <p:spPr bwMode="auto">
          <a:xfrm>
            <a:off x="6300788" y="5111750"/>
            <a:ext cx="144145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5" name="Line 8"/>
          <p:cNvSpPr>
            <a:spLocks noChangeShapeType="1"/>
          </p:cNvSpPr>
          <p:nvPr/>
        </p:nvSpPr>
        <p:spPr bwMode="auto">
          <a:xfrm>
            <a:off x="6300788" y="4679950"/>
            <a:ext cx="14414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6" name="Line 9"/>
          <p:cNvSpPr>
            <a:spLocks noChangeShapeType="1"/>
          </p:cNvSpPr>
          <p:nvPr/>
        </p:nvSpPr>
        <p:spPr bwMode="auto">
          <a:xfrm>
            <a:off x="2771775" y="2016125"/>
            <a:ext cx="144145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7" name="Line 10"/>
          <p:cNvSpPr>
            <a:spLocks noChangeShapeType="1"/>
          </p:cNvSpPr>
          <p:nvPr/>
        </p:nvSpPr>
        <p:spPr bwMode="auto">
          <a:xfrm>
            <a:off x="2843213" y="1079500"/>
            <a:ext cx="1441450" cy="0"/>
          </a:xfrm>
          <a:prstGeom prst="line">
            <a:avLst/>
          </a:prstGeom>
          <a:noFill/>
          <a:ln w="317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8" name="Line 11"/>
          <p:cNvSpPr>
            <a:spLocks noChangeShapeType="1"/>
          </p:cNvSpPr>
          <p:nvPr/>
        </p:nvSpPr>
        <p:spPr bwMode="auto">
          <a:xfrm>
            <a:off x="2843213" y="863600"/>
            <a:ext cx="144145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9" name="Line 12"/>
          <p:cNvSpPr>
            <a:spLocks noChangeShapeType="1"/>
          </p:cNvSpPr>
          <p:nvPr/>
        </p:nvSpPr>
        <p:spPr bwMode="auto">
          <a:xfrm>
            <a:off x="4213226" y="2067402"/>
            <a:ext cx="2087562" cy="4176713"/>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0" name="Line 13"/>
          <p:cNvSpPr>
            <a:spLocks noChangeShapeType="1"/>
          </p:cNvSpPr>
          <p:nvPr/>
        </p:nvSpPr>
        <p:spPr bwMode="auto">
          <a:xfrm>
            <a:off x="4284663" y="1079500"/>
            <a:ext cx="2016125" cy="3600450"/>
          </a:xfrm>
          <a:prstGeom prst="line">
            <a:avLst/>
          </a:prstGeom>
          <a:noFill/>
          <a:ln w="25400">
            <a:solidFill>
              <a:srgbClr val="CC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1" name="Line 14"/>
          <p:cNvSpPr>
            <a:spLocks noChangeShapeType="1"/>
          </p:cNvSpPr>
          <p:nvPr/>
        </p:nvSpPr>
        <p:spPr bwMode="auto">
          <a:xfrm>
            <a:off x="4284663" y="863600"/>
            <a:ext cx="2016125" cy="4248150"/>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2" name="Line 15"/>
          <p:cNvSpPr>
            <a:spLocks noChangeShapeType="1"/>
          </p:cNvSpPr>
          <p:nvPr/>
        </p:nvSpPr>
        <p:spPr bwMode="auto">
          <a:xfrm>
            <a:off x="1835150" y="1152525"/>
            <a:ext cx="32385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3" name="Rectangle 16"/>
          <p:cNvSpPr>
            <a:spLocks noChangeArrowheads="1"/>
          </p:cNvSpPr>
          <p:nvPr/>
        </p:nvSpPr>
        <p:spPr bwMode="auto">
          <a:xfrm>
            <a:off x="2411413" y="360363"/>
            <a:ext cx="709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aseline="0" dirty="0" smtClean="0"/>
              <a:t>5/2</a:t>
            </a:r>
            <a:endParaRPr lang="en-US" altLang="ja-JP" dirty="0"/>
          </a:p>
        </p:txBody>
      </p:sp>
      <p:sp>
        <p:nvSpPr>
          <p:cNvPr id="43024" name="Rectangle 17"/>
          <p:cNvSpPr>
            <a:spLocks noChangeArrowheads="1"/>
          </p:cNvSpPr>
          <p:nvPr/>
        </p:nvSpPr>
        <p:spPr bwMode="auto">
          <a:xfrm>
            <a:off x="2093373" y="850900"/>
            <a:ext cx="173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aseline="0" dirty="0">
                <a:solidFill>
                  <a:srgbClr val="CC0000"/>
                </a:solidFill>
              </a:rPr>
              <a:t>1/2</a:t>
            </a:r>
            <a:r>
              <a:rPr lang="en-US" altLang="ja-JP" baseline="30000" dirty="0">
                <a:solidFill>
                  <a:srgbClr val="CC0000"/>
                </a:solidFill>
              </a:rPr>
              <a:t>+</a:t>
            </a:r>
          </a:p>
        </p:txBody>
      </p:sp>
      <p:sp>
        <p:nvSpPr>
          <p:cNvPr id="43025" name="Rectangle 18"/>
          <p:cNvSpPr>
            <a:spLocks noChangeArrowheads="1"/>
          </p:cNvSpPr>
          <p:nvPr/>
        </p:nvSpPr>
        <p:spPr bwMode="auto">
          <a:xfrm>
            <a:off x="2484438" y="1584325"/>
            <a:ext cx="709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aseline="0"/>
              <a:t>3/2</a:t>
            </a:r>
            <a:r>
              <a:rPr lang="en-US" altLang="ja-JP"/>
              <a:t>-</a:t>
            </a:r>
          </a:p>
        </p:txBody>
      </p:sp>
      <p:sp>
        <p:nvSpPr>
          <p:cNvPr id="43026" name="Line 19"/>
          <p:cNvSpPr>
            <a:spLocks noChangeShapeType="1"/>
          </p:cNvSpPr>
          <p:nvPr/>
        </p:nvSpPr>
        <p:spPr bwMode="auto">
          <a:xfrm>
            <a:off x="2195513" y="1152525"/>
            <a:ext cx="3313112"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7" name="Rectangle 20"/>
          <p:cNvSpPr>
            <a:spLocks noChangeArrowheads="1"/>
          </p:cNvSpPr>
          <p:nvPr/>
        </p:nvSpPr>
        <p:spPr bwMode="auto">
          <a:xfrm>
            <a:off x="4427538" y="792163"/>
            <a:ext cx="1247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1800" baseline="0">
                <a:solidFill>
                  <a:srgbClr val="006600"/>
                </a:solidFill>
              </a:rPr>
              <a:t>α</a:t>
            </a:r>
            <a:r>
              <a:rPr lang="ja-JP" altLang="en-US" sz="1800" baseline="0">
                <a:solidFill>
                  <a:srgbClr val="006600"/>
                </a:solidFill>
              </a:rPr>
              <a:t>＋</a:t>
            </a:r>
            <a:r>
              <a:rPr lang="en-US" altLang="ja-JP" sz="1800" baseline="0">
                <a:solidFill>
                  <a:srgbClr val="006600"/>
                </a:solidFill>
              </a:rPr>
              <a:t>α</a:t>
            </a:r>
            <a:r>
              <a:rPr lang="ja-JP" altLang="en-US" sz="1800" baseline="0">
                <a:solidFill>
                  <a:srgbClr val="006600"/>
                </a:solidFill>
              </a:rPr>
              <a:t>＋ｎ</a:t>
            </a:r>
            <a:endParaRPr lang="en-US" altLang="ja-JP" sz="1800" baseline="0">
              <a:solidFill>
                <a:srgbClr val="006600"/>
              </a:solidFill>
            </a:endParaRPr>
          </a:p>
        </p:txBody>
      </p:sp>
      <p:sp>
        <p:nvSpPr>
          <p:cNvPr id="43028" name="Line 21"/>
          <p:cNvSpPr>
            <a:spLocks noChangeShapeType="1"/>
          </p:cNvSpPr>
          <p:nvPr/>
        </p:nvSpPr>
        <p:spPr bwMode="auto">
          <a:xfrm>
            <a:off x="5867400" y="1152525"/>
            <a:ext cx="1871663"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9" name="Rectangle 22"/>
          <p:cNvSpPr>
            <a:spLocks noChangeArrowheads="1"/>
          </p:cNvSpPr>
          <p:nvPr/>
        </p:nvSpPr>
        <p:spPr bwMode="auto">
          <a:xfrm>
            <a:off x="6084888" y="792163"/>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1800" baseline="0">
                <a:solidFill>
                  <a:srgbClr val="006600"/>
                </a:solidFill>
              </a:rPr>
              <a:t>α</a:t>
            </a:r>
            <a:r>
              <a:rPr lang="ja-JP" altLang="en-US" sz="1800" baseline="0">
                <a:solidFill>
                  <a:srgbClr val="006600"/>
                </a:solidFill>
              </a:rPr>
              <a:t>＋</a:t>
            </a:r>
            <a:r>
              <a:rPr lang="en-US" altLang="ja-JP" sz="1800" baseline="0">
                <a:solidFill>
                  <a:srgbClr val="006600"/>
                </a:solidFill>
              </a:rPr>
              <a:t>α</a:t>
            </a:r>
            <a:r>
              <a:rPr lang="ja-JP" altLang="en-US" sz="1800" baseline="0">
                <a:solidFill>
                  <a:srgbClr val="006600"/>
                </a:solidFill>
              </a:rPr>
              <a:t>＋ｎ＋</a:t>
            </a:r>
            <a:r>
              <a:rPr lang="en-US" altLang="ja-JP" sz="1800" baseline="0">
                <a:solidFill>
                  <a:srgbClr val="CC0000"/>
                </a:solidFill>
              </a:rPr>
              <a:t>Λ</a:t>
            </a:r>
          </a:p>
        </p:txBody>
      </p:sp>
      <p:sp>
        <p:nvSpPr>
          <p:cNvPr id="43030" name="Rectangle 23"/>
          <p:cNvSpPr>
            <a:spLocks noChangeArrowheads="1"/>
          </p:cNvSpPr>
          <p:nvPr/>
        </p:nvSpPr>
        <p:spPr bwMode="auto">
          <a:xfrm>
            <a:off x="6443663" y="5805488"/>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0" baseline="0"/>
              <a:t>-</a:t>
            </a:r>
            <a:r>
              <a:rPr lang="en-US" altLang="ja-JP" sz="2000" b="0" baseline="0"/>
              <a:t>10.52 </a:t>
            </a:r>
            <a:r>
              <a:rPr lang="en-US" altLang="ja-JP" sz="1800" b="0" baseline="0"/>
              <a:t>MeV</a:t>
            </a:r>
          </a:p>
        </p:txBody>
      </p:sp>
      <p:sp>
        <p:nvSpPr>
          <p:cNvPr id="43031" name="Rectangle 24"/>
          <p:cNvSpPr>
            <a:spLocks noChangeArrowheads="1"/>
          </p:cNvSpPr>
          <p:nvPr/>
        </p:nvSpPr>
        <p:spPr bwMode="auto">
          <a:xfrm>
            <a:off x="6516688" y="5111750"/>
            <a:ext cx="77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0" baseline="0"/>
              <a:t>-</a:t>
            </a:r>
            <a:r>
              <a:rPr lang="en-US" altLang="ja-JP" sz="2000" b="0" baseline="0"/>
              <a:t>8.14</a:t>
            </a:r>
            <a:endParaRPr lang="en-US" altLang="ja-JP" sz="1800" b="0" baseline="0"/>
          </a:p>
        </p:txBody>
      </p:sp>
      <p:sp>
        <p:nvSpPr>
          <p:cNvPr id="43032" name="Rectangle 25"/>
          <p:cNvSpPr>
            <a:spLocks noChangeArrowheads="1"/>
          </p:cNvSpPr>
          <p:nvPr/>
        </p:nvSpPr>
        <p:spPr bwMode="auto">
          <a:xfrm>
            <a:off x="6516688" y="4248150"/>
            <a:ext cx="842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0" baseline="0">
                <a:solidFill>
                  <a:srgbClr val="CC0000"/>
                </a:solidFill>
              </a:rPr>
              <a:t>-</a:t>
            </a:r>
            <a:r>
              <a:rPr lang="en-US" altLang="ja-JP" sz="2000" b="0" baseline="0">
                <a:solidFill>
                  <a:srgbClr val="CC0000"/>
                </a:solidFill>
              </a:rPr>
              <a:t>7.35</a:t>
            </a:r>
            <a:r>
              <a:rPr lang="en-US" altLang="ja-JP" sz="1800" b="0" baseline="0"/>
              <a:t> </a:t>
            </a:r>
          </a:p>
        </p:txBody>
      </p:sp>
      <p:sp>
        <p:nvSpPr>
          <p:cNvPr id="43033" name="Rectangle 26"/>
          <p:cNvSpPr>
            <a:spLocks noChangeArrowheads="1"/>
          </p:cNvSpPr>
          <p:nvPr/>
        </p:nvSpPr>
        <p:spPr bwMode="auto">
          <a:xfrm>
            <a:off x="3132138" y="2016125"/>
            <a:ext cx="1312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0" baseline="0"/>
              <a:t>-</a:t>
            </a:r>
            <a:r>
              <a:rPr lang="en-US" altLang="ja-JP" sz="2000" b="0" baseline="0"/>
              <a:t>1.58</a:t>
            </a:r>
            <a:r>
              <a:rPr lang="en-US" altLang="ja-JP" sz="1800" b="0" baseline="0"/>
              <a:t> </a:t>
            </a:r>
          </a:p>
        </p:txBody>
      </p:sp>
      <p:sp>
        <p:nvSpPr>
          <p:cNvPr id="43034" name="Rectangle 27"/>
          <p:cNvSpPr>
            <a:spLocks noChangeArrowheads="1"/>
          </p:cNvSpPr>
          <p:nvPr/>
        </p:nvSpPr>
        <p:spPr bwMode="auto">
          <a:xfrm>
            <a:off x="3203575" y="1079500"/>
            <a:ext cx="684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0" baseline="0">
                <a:solidFill>
                  <a:srgbClr val="CC0000"/>
                </a:solidFill>
              </a:rPr>
              <a:t>+0.1</a:t>
            </a:r>
            <a:endParaRPr lang="en-US" altLang="ja-JP" sz="1800" b="0" baseline="0">
              <a:solidFill>
                <a:srgbClr val="CC0000"/>
              </a:solidFill>
            </a:endParaRPr>
          </a:p>
        </p:txBody>
      </p:sp>
      <p:sp>
        <p:nvSpPr>
          <p:cNvPr id="43035" name="Rectangle 28"/>
          <p:cNvSpPr>
            <a:spLocks noChangeArrowheads="1"/>
          </p:cNvSpPr>
          <p:nvPr/>
        </p:nvSpPr>
        <p:spPr bwMode="auto">
          <a:xfrm>
            <a:off x="3203575" y="503238"/>
            <a:ext cx="127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0" baseline="0"/>
              <a:t>+0.6 MeV</a:t>
            </a:r>
            <a:endParaRPr lang="en-US" altLang="ja-JP" sz="1800" b="0" baseline="0"/>
          </a:p>
        </p:txBody>
      </p:sp>
      <p:sp>
        <p:nvSpPr>
          <p:cNvPr id="43036" name="Rectangle 29"/>
          <p:cNvSpPr>
            <a:spLocks noChangeArrowheads="1"/>
          </p:cNvSpPr>
          <p:nvPr/>
        </p:nvSpPr>
        <p:spPr bwMode="auto">
          <a:xfrm>
            <a:off x="179388" y="0"/>
            <a:ext cx="122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0" baseline="0"/>
              <a:t>      </a:t>
            </a:r>
            <a:r>
              <a:rPr lang="en-US" altLang="ja-JP" sz="1800" b="0" baseline="0"/>
              <a:t> MeV</a:t>
            </a:r>
          </a:p>
        </p:txBody>
      </p:sp>
      <p:sp>
        <p:nvSpPr>
          <p:cNvPr id="43037" name="Rectangle 30"/>
          <p:cNvSpPr>
            <a:spLocks noChangeArrowheads="1"/>
          </p:cNvSpPr>
          <p:nvPr/>
        </p:nvSpPr>
        <p:spPr bwMode="auto">
          <a:xfrm rot="3781097">
            <a:off x="3406885" y="4089549"/>
            <a:ext cx="2616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800" b="0" dirty="0">
                <a:solidFill>
                  <a:srgbClr val="0000FF"/>
                </a:solidFill>
              </a:rPr>
              <a:t>B</a:t>
            </a:r>
            <a:r>
              <a:rPr lang="en-US" altLang="ja-JP" sz="2800" baseline="-25000" dirty="0">
                <a:solidFill>
                  <a:srgbClr val="0000FF"/>
                </a:solidFill>
              </a:rPr>
              <a:t>Λ   </a:t>
            </a:r>
            <a:r>
              <a:rPr lang="en-US" altLang="ja-JP" sz="2800" b="0" dirty="0">
                <a:solidFill>
                  <a:srgbClr val="0000FF"/>
                </a:solidFill>
              </a:rPr>
              <a:t>= 8.94 MeV</a:t>
            </a:r>
            <a:endParaRPr lang="ja-JP" altLang="en-US" sz="2800" b="0" dirty="0">
              <a:solidFill>
                <a:srgbClr val="0000FF"/>
              </a:solidFill>
            </a:endParaRPr>
          </a:p>
        </p:txBody>
      </p:sp>
      <p:sp>
        <p:nvSpPr>
          <p:cNvPr id="43038" name="Rectangle 31"/>
          <p:cNvSpPr>
            <a:spLocks noChangeArrowheads="1"/>
          </p:cNvSpPr>
          <p:nvPr/>
        </p:nvSpPr>
        <p:spPr bwMode="auto">
          <a:xfrm rot="3965541">
            <a:off x="4255247" y="3456182"/>
            <a:ext cx="6335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1800" b="0" dirty="0">
                <a:solidFill>
                  <a:srgbClr val="0000FF"/>
                </a:solidFill>
              </a:rPr>
              <a:t>CAL</a:t>
            </a:r>
          </a:p>
        </p:txBody>
      </p:sp>
      <p:sp>
        <p:nvSpPr>
          <p:cNvPr id="43039" name="Rectangle 32"/>
          <p:cNvSpPr>
            <a:spLocks noChangeArrowheads="1"/>
          </p:cNvSpPr>
          <p:nvPr/>
        </p:nvSpPr>
        <p:spPr bwMode="auto">
          <a:xfrm rot="3781097">
            <a:off x="2033917" y="4554983"/>
            <a:ext cx="39117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b="0" dirty="0"/>
              <a:t>(</a:t>
            </a:r>
            <a:r>
              <a:rPr lang="ja-JP" altLang="en-US" sz="2400" b="0" dirty="0"/>
              <a:t>　</a:t>
            </a:r>
            <a:r>
              <a:rPr lang="en-US" altLang="ja-JP" sz="2400" b="0" dirty="0"/>
              <a:t>B</a:t>
            </a:r>
            <a:r>
              <a:rPr lang="en-US" altLang="ja-JP" sz="2400" baseline="-25000" dirty="0"/>
              <a:t>Λ   </a:t>
            </a:r>
            <a:r>
              <a:rPr lang="en-US" altLang="ja-JP" sz="2400" b="0" dirty="0"/>
              <a:t>= 9.11    0.22 MeV)</a:t>
            </a:r>
          </a:p>
          <a:p>
            <a:pPr eaLnBrk="1" hangingPunct="1">
              <a:spcBef>
                <a:spcPct val="0"/>
              </a:spcBef>
              <a:buFontTx/>
              <a:buNone/>
            </a:pPr>
            <a:endParaRPr lang="ja-JP" altLang="en-US" sz="2800" b="0" dirty="0"/>
          </a:p>
        </p:txBody>
      </p:sp>
      <p:sp>
        <p:nvSpPr>
          <p:cNvPr id="43040" name="Rectangle 33"/>
          <p:cNvSpPr>
            <a:spLocks noChangeArrowheads="1"/>
          </p:cNvSpPr>
          <p:nvPr/>
        </p:nvSpPr>
        <p:spPr bwMode="auto">
          <a:xfrm rot="3965541">
            <a:off x="3564623" y="3546925"/>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1800" b="0" dirty="0"/>
              <a:t>EXP</a:t>
            </a:r>
          </a:p>
        </p:txBody>
      </p:sp>
      <p:pic>
        <p:nvPicPr>
          <p:cNvPr id="43041"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46913">
            <a:off x="3993203" y="4816198"/>
            <a:ext cx="462122" cy="27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42" name="テキスト ボックス 40"/>
          <p:cNvSpPr txBox="1">
            <a:spLocks noChangeArrowheads="1"/>
          </p:cNvSpPr>
          <p:nvPr/>
        </p:nvSpPr>
        <p:spPr bwMode="auto">
          <a:xfrm>
            <a:off x="6659563" y="6237288"/>
            <a:ext cx="78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a:solidFill>
                  <a:srgbClr val="CC0000"/>
                </a:solidFill>
              </a:rPr>
              <a:t>10</a:t>
            </a:r>
            <a:r>
              <a:rPr lang="en-US" altLang="ja-JP" sz="2400" b="0" baseline="0">
                <a:solidFill>
                  <a:srgbClr val="CC0000"/>
                </a:solidFill>
              </a:rPr>
              <a:t>Be</a:t>
            </a:r>
            <a:endParaRPr lang="ja-JP" altLang="en-US" sz="2400" b="0" baseline="0">
              <a:solidFill>
                <a:srgbClr val="CC0000"/>
              </a:solidFill>
            </a:endParaRPr>
          </a:p>
        </p:txBody>
      </p:sp>
      <p:sp>
        <p:nvSpPr>
          <p:cNvPr id="43043" name="テキスト ボックス 41"/>
          <p:cNvSpPr txBox="1">
            <a:spLocks noChangeArrowheads="1"/>
          </p:cNvSpPr>
          <p:nvPr/>
        </p:nvSpPr>
        <p:spPr bwMode="auto">
          <a:xfrm>
            <a:off x="6659563" y="64611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aseline="0">
                <a:solidFill>
                  <a:srgbClr val="CC0000"/>
                </a:solidFill>
              </a:rPr>
              <a:t>Λ</a:t>
            </a:r>
            <a:endParaRPr lang="ja-JP" altLang="en-US" sz="2000" baseline="0">
              <a:solidFill>
                <a:srgbClr val="CC0000"/>
              </a:solidFill>
            </a:endParaRPr>
          </a:p>
        </p:txBody>
      </p:sp>
      <p:sp>
        <p:nvSpPr>
          <p:cNvPr id="43044" name="テキスト ボックス 40"/>
          <p:cNvSpPr txBox="1">
            <a:spLocks noChangeArrowheads="1"/>
          </p:cNvSpPr>
          <p:nvPr/>
        </p:nvSpPr>
        <p:spPr bwMode="auto">
          <a:xfrm>
            <a:off x="3132138" y="2492375"/>
            <a:ext cx="66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400">
                <a:solidFill>
                  <a:srgbClr val="006600"/>
                </a:solidFill>
              </a:rPr>
              <a:t>9</a:t>
            </a:r>
            <a:r>
              <a:rPr lang="en-US" altLang="ja-JP" sz="2400" b="0" baseline="0">
                <a:solidFill>
                  <a:srgbClr val="006600"/>
                </a:solidFill>
              </a:rPr>
              <a:t>Be</a:t>
            </a:r>
            <a:endParaRPr lang="ja-JP" altLang="en-US" sz="2400" b="0" baseline="0">
              <a:solidFill>
                <a:srgbClr val="006600"/>
              </a:solidFill>
            </a:endParaRPr>
          </a:p>
        </p:txBody>
      </p:sp>
      <p:sp>
        <p:nvSpPr>
          <p:cNvPr id="43045" name="Rectangle 40"/>
          <p:cNvSpPr>
            <a:spLocks noChangeArrowheads="1"/>
          </p:cNvSpPr>
          <p:nvPr/>
        </p:nvSpPr>
        <p:spPr bwMode="auto">
          <a:xfrm>
            <a:off x="2268538" y="6165850"/>
            <a:ext cx="358775" cy="5032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600">
              <a:solidFill>
                <a:srgbClr val="000099"/>
              </a:solidFill>
              <a:latin typeface="Times New Roman" pitchFamily="18" charset="0"/>
            </a:endParaRPr>
          </a:p>
        </p:txBody>
      </p:sp>
      <p:sp>
        <p:nvSpPr>
          <p:cNvPr id="43046" name="テキスト ボックス 11"/>
          <p:cNvSpPr txBox="1">
            <a:spLocks noChangeArrowheads="1"/>
          </p:cNvSpPr>
          <p:nvPr/>
        </p:nvSpPr>
        <p:spPr bwMode="auto">
          <a:xfrm>
            <a:off x="5580063" y="1557338"/>
            <a:ext cx="3318537" cy="265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2000" b="0" baseline="0" dirty="0">
                <a:solidFill>
                  <a:srgbClr val="000099"/>
                </a:solidFill>
              </a:rPr>
              <a:t>Level reversion is occurred </a:t>
            </a:r>
          </a:p>
          <a:p>
            <a:pPr eaLnBrk="1" hangingPunct="1">
              <a:lnSpc>
                <a:spcPct val="130000"/>
              </a:lnSpc>
              <a:spcBef>
                <a:spcPct val="0"/>
              </a:spcBef>
              <a:buFontTx/>
              <a:buNone/>
            </a:pPr>
            <a:r>
              <a:rPr lang="en-US" altLang="ja-JP" sz="2000" b="0" baseline="0" dirty="0">
                <a:solidFill>
                  <a:srgbClr val="000099"/>
                </a:solidFill>
              </a:rPr>
              <a:t>by addition of a</a:t>
            </a:r>
            <a:r>
              <a:rPr lang="en-US" altLang="ja-JP" sz="2000" b="0" baseline="0" dirty="0">
                <a:solidFill>
                  <a:srgbClr val="CC0000"/>
                </a:solidFill>
              </a:rPr>
              <a:t> </a:t>
            </a:r>
            <a:r>
              <a:rPr lang="en-US" altLang="ja-JP" sz="2000" baseline="0" dirty="0">
                <a:solidFill>
                  <a:srgbClr val="CC0000"/>
                </a:solidFill>
              </a:rPr>
              <a:t>Λ</a:t>
            </a:r>
            <a:r>
              <a:rPr lang="en-US" altLang="ja-JP" sz="2000" b="0" baseline="0" dirty="0">
                <a:solidFill>
                  <a:srgbClr val="CC0000"/>
                </a:solidFill>
              </a:rPr>
              <a:t> </a:t>
            </a:r>
            <a:r>
              <a:rPr lang="en-US" altLang="ja-JP" sz="2000" b="0" baseline="0" dirty="0">
                <a:solidFill>
                  <a:srgbClr val="000099"/>
                </a:solidFill>
              </a:rPr>
              <a:t>particle.</a:t>
            </a:r>
          </a:p>
          <a:p>
            <a:pPr eaLnBrk="1" hangingPunct="1">
              <a:spcBef>
                <a:spcPct val="0"/>
              </a:spcBef>
              <a:buFontTx/>
              <a:buNone/>
            </a:pPr>
            <a:endParaRPr lang="en-US" altLang="ja-JP" sz="2000" b="0" baseline="0" dirty="0">
              <a:solidFill>
                <a:srgbClr val="000099"/>
              </a:solidFill>
            </a:endParaRPr>
          </a:p>
          <a:p>
            <a:pPr eaLnBrk="1" hangingPunct="1">
              <a:spcBef>
                <a:spcPct val="0"/>
              </a:spcBef>
              <a:buFontTx/>
              <a:buNone/>
            </a:pPr>
            <a:r>
              <a:rPr lang="en-US" altLang="ja-JP" sz="2000" b="0" dirty="0">
                <a:solidFill>
                  <a:srgbClr val="000099"/>
                </a:solidFill>
              </a:rPr>
              <a:t>  </a:t>
            </a:r>
            <a:r>
              <a:rPr lang="en-US" altLang="ja-JP" sz="2000" dirty="0">
                <a:solidFill>
                  <a:srgbClr val="000099"/>
                </a:solidFill>
              </a:rPr>
              <a:t>  </a:t>
            </a:r>
            <a:r>
              <a:rPr lang="en-US" altLang="ja-JP" sz="2400" baseline="30000" dirty="0">
                <a:solidFill>
                  <a:srgbClr val="006600"/>
                </a:solidFill>
              </a:rPr>
              <a:t>10</a:t>
            </a:r>
            <a:r>
              <a:rPr lang="en-US" altLang="ja-JP" sz="2400" b="0" baseline="0" dirty="0">
                <a:solidFill>
                  <a:srgbClr val="006600"/>
                </a:solidFill>
              </a:rPr>
              <a:t>B(</a:t>
            </a:r>
            <a:r>
              <a:rPr lang="en-US" altLang="ja-JP" sz="2400" b="0" baseline="0" dirty="0" err="1">
                <a:solidFill>
                  <a:srgbClr val="006600"/>
                </a:solidFill>
              </a:rPr>
              <a:t>e,e’K</a:t>
            </a:r>
            <a:r>
              <a:rPr lang="en-US" altLang="ja-JP" sz="2800" b="0" dirty="0">
                <a:solidFill>
                  <a:srgbClr val="006600"/>
                </a:solidFill>
              </a:rPr>
              <a:t>+</a:t>
            </a:r>
            <a:r>
              <a:rPr lang="en-US" altLang="ja-JP" sz="2400" b="0" baseline="0" dirty="0">
                <a:solidFill>
                  <a:srgbClr val="006600"/>
                </a:solidFill>
              </a:rPr>
              <a:t>)</a:t>
            </a:r>
            <a:r>
              <a:rPr lang="en-US" altLang="ja-JP" sz="2400" baseline="30000" dirty="0">
                <a:solidFill>
                  <a:srgbClr val="006600"/>
                </a:solidFill>
              </a:rPr>
              <a:t>10</a:t>
            </a:r>
            <a:r>
              <a:rPr lang="en-US" altLang="ja-JP" sz="2400" b="0" baseline="0" dirty="0">
                <a:solidFill>
                  <a:srgbClr val="006600"/>
                </a:solidFill>
              </a:rPr>
              <a:t>Be </a:t>
            </a:r>
          </a:p>
          <a:p>
            <a:pPr eaLnBrk="1" hangingPunct="1">
              <a:lnSpc>
                <a:spcPct val="120000"/>
              </a:lnSpc>
              <a:spcBef>
                <a:spcPct val="0"/>
              </a:spcBef>
              <a:buFontTx/>
              <a:buNone/>
            </a:pPr>
            <a:r>
              <a:rPr lang="en-US" altLang="ja-JP" sz="2400" b="0" baseline="0" dirty="0">
                <a:solidFill>
                  <a:srgbClr val="006600"/>
                </a:solidFill>
              </a:rPr>
              <a:t>   </a:t>
            </a:r>
            <a:r>
              <a:rPr lang="en-US" altLang="ja-JP" sz="2000" b="0" baseline="0" dirty="0">
                <a:solidFill>
                  <a:srgbClr val="006600"/>
                </a:solidFill>
              </a:rPr>
              <a:t>(</a:t>
            </a:r>
            <a:r>
              <a:rPr lang="en-US" altLang="ja-JP" sz="2000" b="0" baseline="0" dirty="0" err="1">
                <a:solidFill>
                  <a:srgbClr val="006600"/>
                </a:solidFill>
              </a:rPr>
              <a:t>Jlab</a:t>
            </a:r>
            <a:r>
              <a:rPr lang="en-US" altLang="ja-JP" sz="2000" b="0" baseline="0" dirty="0">
                <a:solidFill>
                  <a:srgbClr val="006600"/>
                </a:solidFill>
              </a:rPr>
              <a:t> E01-11)</a:t>
            </a:r>
          </a:p>
          <a:p>
            <a:pPr eaLnBrk="1" hangingPunct="1">
              <a:spcBef>
                <a:spcPct val="0"/>
              </a:spcBef>
              <a:buFontTx/>
              <a:buNone/>
            </a:pPr>
            <a:endParaRPr lang="en-US" altLang="ja-JP" sz="2000" b="0" baseline="0" dirty="0">
              <a:solidFill>
                <a:srgbClr val="006600"/>
              </a:solidFill>
            </a:endParaRPr>
          </a:p>
          <a:p>
            <a:pPr eaLnBrk="1" hangingPunct="1">
              <a:spcBef>
                <a:spcPct val="0"/>
              </a:spcBef>
              <a:buFontTx/>
              <a:buNone/>
            </a:pPr>
            <a:r>
              <a:rPr lang="en-US" altLang="ja-JP" sz="2400" b="0" baseline="0" dirty="0">
                <a:solidFill>
                  <a:srgbClr val="000099"/>
                </a:solidFill>
              </a:rPr>
              <a:t>   </a:t>
            </a:r>
          </a:p>
        </p:txBody>
      </p:sp>
      <p:sp>
        <p:nvSpPr>
          <p:cNvPr id="43047" name="Rectangle 43"/>
          <p:cNvSpPr>
            <a:spLocks noChangeArrowheads="1"/>
          </p:cNvSpPr>
          <p:nvPr/>
        </p:nvSpPr>
        <p:spPr bwMode="auto">
          <a:xfrm>
            <a:off x="4572000" y="1268413"/>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aseline="0"/>
              <a:t>ND</a:t>
            </a:r>
          </a:p>
        </p:txBody>
      </p:sp>
      <p:sp>
        <p:nvSpPr>
          <p:cNvPr id="43048" name="Rectangle 44"/>
          <p:cNvSpPr>
            <a:spLocks noChangeArrowheads="1"/>
          </p:cNvSpPr>
          <p:nvPr/>
        </p:nvSpPr>
        <p:spPr bwMode="auto">
          <a:xfrm>
            <a:off x="3995738" y="2565400"/>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aseline="0"/>
              <a:t>ND</a:t>
            </a:r>
          </a:p>
        </p:txBody>
      </p:sp>
      <p:sp>
        <p:nvSpPr>
          <p:cNvPr id="43049" name="Rectangle 45"/>
          <p:cNvSpPr>
            <a:spLocks noChangeArrowheads="1"/>
          </p:cNvSpPr>
          <p:nvPr/>
        </p:nvSpPr>
        <p:spPr bwMode="auto">
          <a:xfrm>
            <a:off x="3995738" y="1341438"/>
            <a:ext cx="538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aseline="0">
                <a:solidFill>
                  <a:srgbClr val="CC0000"/>
                </a:solidFill>
              </a:rPr>
              <a:t>SD</a:t>
            </a:r>
          </a:p>
        </p:txBody>
      </p:sp>
      <p:sp>
        <p:nvSpPr>
          <p:cNvPr id="43050" name="Rectangle 18"/>
          <p:cNvSpPr>
            <a:spLocks noChangeArrowheads="1"/>
          </p:cNvSpPr>
          <p:nvPr/>
        </p:nvSpPr>
        <p:spPr bwMode="auto">
          <a:xfrm>
            <a:off x="7885113" y="5949950"/>
            <a:ext cx="1258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aseline="0"/>
              <a:t>1</a:t>
            </a:r>
            <a:r>
              <a:rPr lang="en-US" altLang="ja-JP" sz="2400"/>
              <a:t>-</a:t>
            </a:r>
            <a:r>
              <a:rPr lang="en-US" altLang="ja-JP" sz="2000" baseline="0"/>
              <a:t>,  2</a:t>
            </a:r>
            <a:r>
              <a:rPr lang="en-US" altLang="ja-JP" sz="2800"/>
              <a:t>-</a:t>
            </a:r>
          </a:p>
        </p:txBody>
      </p:sp>
      <p:sp>
        <p:nvSpPr>
          <p:cNvPr id="43051" name="Rectangle 18"/>
          <p:cNvSpPr>
            <a:spLocks noChangeArrowheads="1"/>
          </p:cNvSpPr>
          <p:nvPr/>
        </p:nvSpPr>
        <p:spPr bwMode="auto">
          <a:xfrm>
            <a:off x="7885113" y="4941888"/>
            <a:ext cx="1258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000" baseline="0"/>
              <a:t>2</a:t>
            </a:r>
            <a:r>
              <a:rPr lang="en-US" altLang="ja-JP" sz="2400"/>
              <a:t>-</a:t>
            </a:r>
            <a:r>
              <a:rPr lang="en-US" altLang="ja-JP" sz="2000" baseline="0"/>
              <a:t>,  3</a:t>
            </a:r>
            <a:r>
              <a:rPr lang="en-US" altLang="ja-JP" sz="2800"/>
              <a:t>-</a:t>
            </a:r>
          </a:p>
        </p:txBody>
      </p:sp>
      <p:sp>
        <p:nvSpPr>
          <p:cNvPr id="43052" name="Rectangle 17"/>
          <p:cNvSpPr>
            <a:spLocks noChangeArrowheads="1"/>
          </p:cNvSpPr>
          <p:nvPr/>
        </p:nvSpPr>
        <p:spPr bwMode="auto">
          <a:xfrm>
            <a:off x="7812088" y="4437063"/>
            <a:ext cx="173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30000"/>
              </a:spcBef>
              <a:buFontTx/>
              <a:buNone/>
            </a:pPr>
            <a:r>
              <a:rPr lang="en-US" altLang="ja-JP" sz="2400" baseline="0">
                <a:solidFill>
                  <a:srgbClr val="CC0000"/>
                </a:solidFill>
              </a:rPr>
              <a:t> 0</a:t>
            </a:r>
            <a:r>
              <a:rPr lang="en-US" altLang="ja-JP" sz="2800">
                <a:solidFill>
                  <a:srgbClr val="CC0000"/>
                </a:solidFill>
              </a:rPr>
              <a:t>+ , </a:t>
            </a:r>
            <a:r>
              <a:rPr lang="en-US" altLang="ja-JP" sz="2400" baseline="0">
                <a:solidFill>
                  <a:srgbClr val="CC0000"/>
                </a:solidFill>
              </a:rPr>
              <a:t>1</a:t>
            </a:r>
            <a:r>
              <a:rPr lang="en-US" altLang="ja-JP" sz="2800">
                <a:solidFill>
                  <a:srgbClr val="CC0000"/>
                </a:solidFill>
              </a:rPr>
              <a:t>+</a:t>
            </a:r>
          </a:p>
        </p:txBody>
      </p:sp>
      <p:sp>
        <p:nvSpPr>
          <p:cNvPr id="43053" name="Rectangle 46"/>
          <p:cNvSpPr>
            <a:spLocks noChangeArrowheads="1"/>
          </p:cNvSpPr>
          <p:nvPr/>
        </p:nvSpPr>
        <p:spPr bwMode="auto">
          <a:xfrm>
            <a:off x="7129463" y="3429000"/>
            <a:ext cx="20145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b="1" baseline="30000">
                <a:solidFill>
                  <a:srgbClr val="000099"/>
                </a:solidFill>
                <a:latin typeface="Times New Roman" pitchFamily="18" charset="0"/>
                <a:ea typeface="ＭＳ Ｐゴシック" pitchFamily="50" charset="-128"/>
              </a:defRPr>
            </a:lvl1pPr>
            <a:lvl2pPr marL="742950" indent="-285750" eaLnBrk="0" hangingPunct="0">
              <a:defRPr kumimoji="1" sz="1600" b="1" baseline="30000">
                <a:solidFill>
                  <a:srgbClr val="000099"/>
                </a:solidFill>
                <a:latin typeface="Times New Roman" pitchFamily="18" charset="0"/>
                <a:ea typeface="ＭＳ Ｐゴシック" pitchFamily="50" charset="-128"/>
              </a:defRPr>
            </a:lvl2pPr>
            <a:lvl3pPr marL="1143000" indent="-228600" eaLnBrk="0" hangingPunct="0">
              <a:defRPr kumimoji="1" sz="1600" b="1" baseline="30000">
                <a:solidFill>
                  <a:srgbClr val="000099"/>
                </a:solidFill>
                <a:latin typeface="Times New Roman" pitchFamily="18" charset="0"/>
                <a:ea typeface="ＭＳ Ｐゴシック" pitchFamily="50" charset="-128"/>
              </a:defRPr>
            </a:lvl3pPr>
            <a:lvl4pPr marL="1600200" indent="-228600" eaLnBrk="0" hangingPunct="0">
              <a:defRPr kumimoji="1" sz="1600" b="1" baseline="30000">
                <a:solidFill>
                  <a:srgbClr val="000099"/>
                </a:solidFill>
                <a:latin typeface="Times New Roman" pitchFamily="18" charset="0"/>
                <a:ea typeface="ＭＳ Ｐゴシック" pitchFamily="50" charset="-128"/>
              </a:defRPr>
            </a:lvl4pPr>
            <a:lvl5pPr marL="2057400" indent="-228600" eaLnBrk="0" hangingPunct="0">
              <a:defRPr kumimoji="1" sz="1600" b="1" baseline="30000">
                <a:solidFill>
                  <a:srgbClr val="000099"/>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9pPr>
          </a:lstStyle>
          <a:p>
            <a:pPr>
              <a:spcBef>
                <a:spcPct val="30000"/>
              </a:spcBef>
            </a:pPr>
            <a:r>
              <a:rPr lang="en-US" altLang="ja-JP" sz="1400" baseline="0">
                <a:solidFill>
                  <a:schemeClr val="tx1"/>
                </a:solidFill>
                <a:latin typeface="Arial" pitchFamily="34" charset="0"/>
                <a:ea typeface="ＭＳ Ｐ明朝" pitchFamily="18" charset="-128"/>
              </a:rPr>
              <a:t>Small spin-splitting is</a:t>
            </a:r>
          </a:p>
          <a:p>
            <a:pPr>
              <a:spcBef>
                <a:spcPct val="30000"/>
              </a:spcBef>
            </a:pPr>
            <a:r>
              <a:rPr lang="en-US" altLang="ja-JP" sz="1400" baseline="0">
                <a:solidFill>
                  <a:schemeClr val="tx1"/>
                </a:solidFill>
                <a:latin typeface="Arial" pitchFamily="34" charset="0"/>
                <a:ea typeface="ＭＳ Ｐ明朝" pitchFamily="18" charset="-128"/>
              </a:rPr>
              <a:t> neglected to show.</a:t>
            </a:r>
            <a:endParaRPr lang="en-US" altLang="ja-JP" sz="1200" baseline="0">
              <a:solidFill>
                <a:schemeClr val="tx1"/>
              </a:solidFill>
              <a:latin typeface="Arial" pitchFamily="34" charset="0"/>
              <a:ea typeface="ＭＳ Ｐ明朝" pitchFamily="18" charset="-128"/>
            </a:endParaRPr>
          </a:p>
        </p:txBody>
      </p:sp>
      <p:sp>
        <p:nvSpPr>
          <p:cNvPr id="43054" name="Line 47"/>
          <p:cNvSpPr>
            <a:spLocks noChangeShapeType="1"/>
          </p:cNvSpPr>
          <p:nvPr/>
        </p:nvSpPr>
        <p:spPr bwMode="auto">
          <a:xfrm>
            <a:off x="8316913" y="4005263"/>
            <a:ext cx="0" cy="4318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55" name="Rectangle 49"/>
          <p:cNvSpPr>
            <a:spLocks noChangeArrowheads="1"/>
          </p:cNvSpPr>
          <p:nvPr/>
        </p:nvSpPr>
        <p:spPr bwMode="auto">
          <a:xfrm>
            <a:off x="7585869" y="2949174"/>
            <a:ext cx="414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b="1" baseline="30000">
                <a:solidFill>
                  <a:srgbClr val="000099"/>
                </a:solidFill>
                <a:latin typeface="Times New Roman" pitchFamily="18" charset="0"/>
                <a:ea typeface="ＭＳ Ｐゴシック" pitchFamily="50" charset="-128"/>
              </a:defRPr>
            </a:lvl1pPr>
            <a:lvl2pPr marL="742950" indent="-285750" eaLnBrk="0" hangingPunct="0">
              <a:defRPr kumimoji="1" sz="1600" b="1" baseline="30000">
                <a:solidFill>
                  <a:srgbClr val="000099"/>
                </a:solidFill>
                <a:latin typeface="Times New Roman" pitchFamily="18" charset="0"/>
                <a:ea typeface="ＭＳ Ｐゴシック" pitchFamily="50" charset="-128"/>
              </a:defRPr>
            </a:lvl2pPr>
            <a:lvl3pPr marL="1143000" indent="-228600" eaLnBrk="0" hangingPunct="0">
              <a:defRPr kumimoji="1" sz="1600" b="1" baseline="30000">
                <a:solidFill>
                  <a:srgbClr val="000099"/>
                </a:solidFill>
                <a:latin typeface="Times New Roman" pitchFamily="18" charset="0"/>
                <a:ea typeface="ＭＳ Ｐゴシック" pitchFamily="50" charset="-128"/>
              </a:defRPr>
            </a:lvl3pPr>
            <a:lvl4pPr marL="1600200" indent="-228600" eaLnBrk="0" hangingPunct="0">
              <a:defRPr kumimoji="1" sz="1600" b="1" baseline="30000">
                <a:solidFill>
                  <a:srgbClr val="000099"/>
                </a:solidFill>
                <a:latin typeface="Times New Roman" pitchFamily="18" charset="0"/>
                <a:ea typeface="ＭＳ Ｐゴシック" pitchFamily="50" charset="-128"/>
              </a:defRPr>
            </a:lvl4pPr>
            <a:lvl5pPr marL="2057400" indent="-228600" eaLnBrk="0" hangingPunct="0">
              <a:defRPr kumimoji="1" sz="1600" b="1" baseline="30000">
                <a:solidFill>
                  <a:srgbClr val="000099"/>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9pPr>
          </a:lstStyle>
          <a:p>
            <a:pPr eaLnBrk="1" hangingPunct="1"/>
            <a:r>
              <a:rPr lang="en-US" altLang="ja-JP" sz="1800" baseline="0" dirty="0">
                <a:solidFill>
                  <a:srgbClr val="CC0000"/>
                </a:solidFill>
                <a:latin typeface="Arial" pitchFamily="34" charset="0"/>
              </a:rPr>
              <a:t>Λ</a:t>
            </a:r>
            <a:endParaRPr lang="ja-JP" altLang="en-US" sz="1800" baseline="0" dirty="0">
              <a:solidFill>
                <a:srgbClr val="CC0000"/>
              </a:solidFill>
              <a:latin typeface="Arial" pitchFamily="34" charset="0"/>
            </a:endParaRPr>
          </a:p>
        </p:txBody>
      </p:sp>
      <p:sp>
        <p:nvSpPr>
          <p:cNvPr id="2" name="テキスト ボックス 1"/>
          <p:cNvSpPr txBox="1"/>
          <p:nvPr/>
        </p:nvSpPr>
        <p:spPr>
          <a:xfrm>
            <a:off x="2084132" y="4155758"/>
            <a:ext cx="4651017" cy="2585323"/>
          </a:xfrm>
          <a:prstGeom prst="rect">
            <a:avLst/>
          </a:prstGeom>
          <a:noFill/>
        </p:spPr>
        <p:txBody>
          <a:bodyPr wrap="none" rtlCol="0">
            <a:spAutoFit/>
          </a:bodyPr>
          <a:lstStyle/>
          <a:p>
            <a:r>
              <a:rPr kumimoji="1" lang="en-US" altLang="ja-JP" dirty="0" smtClean="0"/>
              <a:t>If we observe</a:t>
            </a:r>
          </a:p>
          <a:p>
            <a:r>
              <a:rPr lang="en-US" altLang="ja-JP" dirty="0"/>
              <a:t>p</a:t>
            </a:r>
            <a:r>
              <a:rPr lang="en-US" altLang="ja-JP" dirty="0" smtClean="0"/>
              <a:t>ositive states and</a:t>
            </a:r>
          </a:p>
          <a:p>
            <a:r>
              <a:rPr lang="en-US" altLang="ja-JP" dirty="0"/>
              <a:t>n</a:t>
            </a:r>
            <a:r>
              <a:rPr kumimoji="1" lang="en-US" altLang="ja-JP" dirty="0" smtClean="0"/>
              <a:t>egative states,</a:t>
            </a:r>
          </a:p>
          <a:p>
            <a:r>
              <a:rPr lang="en-US" altLang="ja-JP" dirty="0"/>
              <a:t>w</a:t>
            </a:r>
            <a:r>
              <a:rPr lang="en-US" altLang="ja-JP" dirty="0" smtClean="0"/>
              <a:t>e find that</a:t>
            </a:r>
          </a:p>
          <a:p>
            <a:r>
              <a:rPr lang="en-US" altLang="ja-JP" dirty="0" smtClean="0"/>
              <a:t>Λ-separation</a:t>
            </a:r>
          </a:p>
          <a:p>
            <a:r>
              <a:rPr lang="en-US" altLang="ja-JP" dirty="0"/>
              <a:t>e</a:t>
            </a:r>
            <a:r>
              <a:rPr kumimoji="1" lang="en-US" altLang="ja-JP" dirty="0" smtClean="0"/>
              <a:t>nergies are dependent</a:t>
            </a:r>
          </a:p>
          <a:p>
            <a:r>
              <a:rPr lang="en-US" altLang="ja-JP" dirty="0"/>
              <a:t>o</a:t>
            </a:r>
            <a:r>
              <a:rPr lang="en-US" altLang="ja-JP" dirty="0" smtClean="0"/>
              <a:t>n the degree of</a:t>
            </a:r>
          </a:p>
          <a:p>
            <a:r>
              <a:rPr lang="en-US" altLang="ja-JP" dirty="0"/>
              <a:t>d</a:t>
            </a:r>
            <a:r>
              <a:rPr kumimoji="1" lang="en-US" altLang="ja-JP" dirty="0" smtClean="0"/>
              <a:t>eformation.</a:t>
            </a:r>
          </a:p>
          <a:p>
            <a:r>
              <a:rPr lang="en-US" altLang="ja-JP" dirty="0" smtClean="0"/>
              <a:t>Please observe the positive parity states at </a:t>
            </a:r>
            <a:r>
              <a:rPr lang="en-US" altLang="ja-JP" dirty="0" err="1" smtClean="0"/>
              <a:t>Jlab</a:t>
            </a:r>
            <a:r>
              <a:rPr lang="en-US" altLang="ja-JP" dirty="0" smtClean="0"/>
              <a:t>.</a:t>
            </a:r>
            <a:endParaRPr kumimoji="1" lang="ja-JP" altLang="en-US" dirty="0"/>
          </a:p>
        </p:txBody>
      </p:sp>
    </p:spTree>
    <p:extLst>
      <p:ext uri="{BB962C8B-B14F-4D97-AF65-F5344CB8AC3E}">
        <p14:creationId xmlns:p14="http://schemas.microsoft.com/office/powerpoint/2010/main" val="3722768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9"/>
          <p:cNvSpPr>
            <a:spLocks noChangeArrowheads="1"/>
          </p:cNvSpPr>
          <p:nvPr/>
        </p:nvSpPr>
        <p:spPr bwMode="auto">
          <a:xfrm>
            <a:off x="3071085" y="667589"/>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6" name="Oval 10"/>
          <p:cNvSpPr>
            <a:spLocks noChangeArrowheads="1"/>
          </p:cNvSpPr>
          <p:nvPr/>
        </p:nvSpPr>
        <p:spPr bwMode="auto">
          <a:xfrm>
            <a:off x="3360010" y="956514"/>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7" name="Oval 11"/>
          <p:cNvSpPr>
            <a:spLocks noChangeArrowheads="1"/>
          </p:cNvSpPr>
          <p:nvPr/>
        </p:nvSpPr>
        <p:spPr bwMode="auto">
          <a:xfrm>
            <a:off x="3863248" y="956514"/>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8" name="Oval 13"/>
          <p:cNvSpPr>
            <a:spLocks noChangeArrowheads="1"/>
          </p:cNvSpPr>
          <p:nvPr/>
        </p:nvSpPr>
        <p:spPr bwMode="auto">
          <a:xfrm>
            <a:off x="3418748" y="1388314"/>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9" name="Oval 9"/>
          <p:cNvSpPr>
            <a:spLocks noChangeArrowheads="1"/>
          </p:cNvSpPr>
          <p:nvPr/>
        </p:nvSpPr>
        <p:spPr bwMode="auto">
          <a:xfrm>
            <a:off x="454020" y="740614"/>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10" name="Oval 10"/>
          <p:cNvSpPr>
            <a:spLocks noChangeArrowheads="1"/>
          </p:cNvSpPr>
          <p:nvPr/>
        </p:nvSpPr>
        <p:spPr bwMode="auto">
          <a:xfrm>
            <a:off x="742945" y="1029539"/>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1" name="Oval 11"/>
          <p:cNvSpPr>
            <a:spLocks noChangeArrowheads="1"/>
          </p:cNvSpPr>
          <p:nvPr/>
        </p:nvSpPr>
        <p:spPr bwMode="auto">
          <a:xfrm>
            <a:off x="1246183" y="1029539"/>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3" name="Oval 11"/>
          <p:cNvSpPr>
            <a:spLocks noChangeArrowheads="1"/>
          </p:cNvSpPr>
          <p:nvPr/>
        </p:nvSpPr>
        <p:spPr bwMode="auto">
          <a:xfrm>
            <a:off x="993770" y="1540714"/>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14" name="テキスト ボックス 13"/>
          <p:cNvSpPr txBox="1"/>
          <p:nvPr/>
        </p:nvSpPr>
        <p:spPr>
          <a:xfrm>
            <a:off x="1020704" y="1535435"/>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15" name="右矢印 14"/>
          <p:cNvSpPr/>
          <p:nvPr/>
        </p:nvSpPr>
        <p:spPr>
          <a:xfrm>
            <a:off x="2254220" y="1091466"/>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73797" y="2247319"/>
            <a:ext cx="530915" cy="523220"/>
          </a:xfrm>
          <a:prstGeom prst="rect">
            <a:avLst/>
          </a:prstGeom>
          <a:noFill/>
        </p:spPr>
        <p:txBody>
          <a:bodyPr wrap="none" rtlCol="0">
            <a:spAutoFit/>
          </a:bodyPr>
          <a:lstStyle/>
          <a:p>
            <a:r>
              <a:rPr kumimoji="1" lang="en-US" altLang="ja-JP" sz="2800" baseline="30000" dirty="0" smtClean="0"/>
              <a:t>3</a:t>
            </a:r>
            <a:r>
              <a:rPr kumimoji="1" lang="en-US" altLang="ja-JP" sz="2800" dirty="0" smtClean="0"/>
              <a:t>H</a:t>
            </a:r>
            <a:endParaRPr kumimoji="1" lang="ja-JP" altLang="en-US" sz="2800" dirty="0"/>
          </a:p>
        </p:txBody>
      </p:sp>
      <p:sp>
        <p:nvSpPr>
          <p:cNvPr id="17" name="Text Box 14"/>
          <p:cNvSpPr txBox="1">
            <a:spLocks noChangeArrowheads="1"/>
          </p:cNvSpPr>
          <p:nvPr/>
        </p:nvSpPr>
        <p:spPr bwMode="auto">
          <a:xfrm>
            <a:off x="3530666" y="2240953"/>
            <a:ext cx="51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baseline="30000"/>
              <a:t>3</a:t>
            </a:r>
            <a:r>
              <a:rPr lang="en-US" altLang="ja-JP" sz="2800"/>
              <a:t>n</a:t>
            </a:r>
          </a:p>
        </p:txBody>
      </p:sp>
      <p:sp>
        <p:nvSpPr>
          <p:cNvPr id="18" name="Text Box 15"/>
          <p:cNvSpPr txBox="1">
            <a:spLocks noChangeArrowheads="1"/>
          </p:cNvSpPr>
          <p:nvPr/>
        </p:nvSpPr>
        <p:spPr bwMode="auto">
          <a:xfrm>
            <a:off x="3456054" y="2501303"/>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19" name="Oval 9"/>
          <p:cNvSpPr>
            <a:spLocks noChangeArrowheads="1"/>
          </p:cNvSpPr>
          <p:nvPr/>
        </p:nvSpPr>
        <p:spPr bwMode="auto">
          <a:xfrm>
            <a:off x="539923" y="3627848"/>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21" name="Oval 11"/>
          <p:cNvSpPr>
            <a:spLocks noChangeArrowheads="1"/>
          </p:cNvSpPr>
          <p:nvPr/>
        </p:nvSpPr>
        <p:spPr bwMode="auto">
          <a:xfrm>
            <a:off x="1332086" y="3916773"/>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22" name="Oval 11"/>
          <p:cNvSpPr>
            <a:spLocks noChangeArrowheads="1"/>
          </p:cNvSpPr>
          <p:nvPr/>
        </p:nvSpPr>
        <p:spPr bwMode="auto">
          <a:xfrm>
            <a:off x="811679" y="3916773"/>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23" name="テキスト ボックス 22"/>
          <p:cNvSpPr txBox="1"/>
          <p:nvPr/>
        </p:nvSpPr>
        <p:spPr>
          <a:xfrm>
            <a:off x="810486" y="3906216"/>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24" name="右矢印 23"/>
          <p:cNvSpPr/>
          <p:nvPr/>
        </p:nvSpPr>
        <p:spPr>
          <a:xfrm>
            <a:off x="2340123" y="3978700"/>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959700" y="5134553"/>
            <a:ext cx="593432" cy="523220"/>
          </a:xfrm>
          <a:prstGeom prst="rect">
            <a:avLst/>
          </a:prstGeom>
          <a:noFill/>
        </p:spPr>
        <p:txBody>
          <a:bodyPr wrap="none" rtlCol="0">
            <a:spAutoFit/>
          </a:bodyPr>
          <a:lstStyle/>
          <a:p>
            <a:r>
              <a:rPr lang="en-US" altLang="ja-JP" sz="2800" baseline="30000" dirty="0" smtClean="0"/>
              <a:t>6 </a:t>
            </a:r>
            <a:r>
              <a:rPr lang="en-US" altLang="ja-JP" sz="2800" dirty="0" smtClean="0"/>
              <a:t>Li</a:t>
            </a:r>
            <a:endParaRPr kumimoji="1" lang="ja-JP" altLang="en-US" sz="2800" dirty="0"/>
          </a:p>
        </p:txBody>
      </p:sp>
      <p:sp>
        <p:nvSpPr>
          <p:cNvPr id="29" name="Oval 9"/>
          <p:cNvSpPr>
            <a:spLocks noChangeArrowheads="1"/>
          </p:cNvSpPr>
          <p:nvPr/>
        </p:nvSpPr>
        <p:spPr bwMode="auto">
          <a:xfrm>
            <a:off x="3080787" y="3770314"/>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30" name="Oval 10"/>
          <p:cNvSpPr>
            <a:spLocks noChangeArrowheads="1"/>
          </p:cNvSpPr>
          <p:nvPr/>
        </p:nvSpPr>
        <p:spPr bwMode="auto">
          <a:xfrm>
            <a:off x="3369712" y="4059239"/>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34" name="テキスト ボックス 33"/>
          <p:cNvSpPr txBox="1"/>
          <p:nvPr/>
        </p:nvSpPr>
        <p:spPr>
          <a:xfrm>
            <a:off x="3500564" y="5277019"/>
            <a:ext cx="763351" cy="523220"/>
          </a:xfrm>
          <a:prstGeom prst="rect">
            <a:avLst/>
          </a:prstGeom>
          <a:noFill/>
        </p:spPr>
        <p:txBody>
          <a:bodyPr wrap="none" rtlCol="0">
            <a:spAutoFit/>
          </a:bodyPr>
          <a:lstStyle/>
          <a:p>
            <a:r>
              <a:rPr lang="en-US" altLang="ja-JP" sz="2800" baseline="30000" dirty="0" smtClean="0"/>
              <a:t>6 </a:t>
            </a:r>
            <a:r>
              <a:rPr lang="en-US" altLang="ja-JP" sz="2800" dirty="0" smtClean="0"/>
              <a:t>He</a:t>
            </a:r>
            <a:endParaRPr kumimoji="1" lang="ja-JP" altLang="en-US" sz="2800" dirty="0"/>
          </a:p>
        </p:txBody>
      </p:sp>
      <p:sp>
        <p:nvSpPr>
          <p:cNvPr id="37" name="Oval 13"/>
          <p:cNvSpPr>
            <a:spLocks noChangeArrowheads="1"/>
          </p:cNvSpPr>
          <p:nvPr/>
        </p:nvSpPr>
        <p:spPr bwMode="auto">
          <a:xfrm>
            <a:off x="3827223" y="3996949"/>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38" name="Text Box 15"/>
          <p:cNvSpPr txBox="1">
            <a:spLocks noChangeArrowheads="1"/>
          </p:cNvSpPr>
          <p:nvPr/>
        </p:nvSpPr>
        <p:spPr bwMode="auto">
          <a:xfrm>
            <a:off x="3351276" y="5538629"/>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cxnSp>
        <p:nvCxnSpPr>
          <p:cNvPr id="40" name="直線コネクタ 39"/>
          <p:cNvCxnSpPr/>
          <p:nvPr/>
        </p:nvCxnSpPr>
        <p:spPr>
          <a:xfrm flipH="1">
            <a:off x="4716016" y="1450271"/>
            <a:ext cx="72008" cy="4571017"/>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959700" y="4385226"/>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3" name="テキスト ボックス 2"/>
          <p:cNvSpPr txBox="1"/>
          <p:nvPr/>
        </p:nvSpPr>
        <p:spPr>
          <a:xfrm>
            <a:off x="998404" y="4501774"/>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36" name="円/楕円 35"/>
          <p:cNvSpPr/>
          <p:nvPr/>
        </p:nvSpPr>
        <p:spPr>
          <a:xfrm>
            <a:off x="3442043" y="4501774"/>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39" name="テキスト ボックス 38"/>
          <p:cNvSpPr txBox="1"/>
          <p:nvPr/>
        </p:nvSpPr>
        <p:spPr>
          <a:xfrm>
            <a:off x="3423382" y="4626101"/>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41" name="Oval 9"/>
          <p:cNvSpPr>
            <a:spLocks noChangeArrowheads="1"/>
          </p:cNvSpPr>
          <p:nvPr/>
        </p:nvSpPr>
        <p:spPr bwMode="auto">
          <a:xfrm>
            <a:off x="4866484" y="157104"/>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2" name="Oval 11"/>
          <p:cNvSpPr>
            <a:spLocks noChangeArrowheads="1"/>
          </p:cNvSpPr>
          <p:nvPr/>
        </p:nvSpPr>
        <p:spPr bwMode="auto">
          <a:xfrm>
            <a:off x="5890293" y="804804"/>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43" name="Oval 11"/>
          <p:cNvSpPr>
            <a:spLocks noChangeArrowheads="1"/>
          </p:cNvSpPr>
          <p:nvPr/>
        </p:nvSpPr>
        <p:spPr bwMode="auto">
          <a:xfrm>
            <a:off x="5138240" y="446029"/>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44" name="テキスト ボックス 43"/>
          <p:cNvSpPr txBox="1"/>
          <p:nvPr/>
        </p:nvSpPr>
        <p:spPr>
          <a:xfrm>
            <a:off x="5137047" y="435472"/>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45" name="右矢印 44"/>
          <p:cNvSpPr/>
          <p:nvPr/>
        </p:nvSpPr>
        <p:spPr>
          <a:xfrm>
            <a:off x="6666684" y="507956"/>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286261" y="1663809"/>
            <a:ext cx="538930" cy="523220"/>
          </a:xfrm>
          <a:prstGeom prst="rect">
            <a:avLst/>
          </a:prstGeom>
          <a:noFill/>
        </p:spPr>
        <p:txBody>
          <a:bodyPr wrap="none" rtlCol="0">
            <a:spAutoFit/>
          </a:bodyPr>
          <a:lstStyle/>
          <a:p>
            <a:r>
              <a:rPr lang="en-US" altLang="ja-JP" sz="2800" baseline="30000" dirty="0"/>
              <a:t>7</a:t>
            </a:r>
            <a:r>
              <a:rPr kumimoji="1" lang="en-US" altLang="ja-JP" sz="2800" dirty="0" smtClean="0"/>
              <a:t>Li</a:t>
            </a:r>
            <a:endParaRPr kumimoji="1" lang="ja-JP" altLang="en-US" sz="2800" dirty="0"/>
          </a:p>
        </p:txBody>
      </p:sp>
      <p:sp>
        <p:nvSpPr>
          <p:cNvPr id="47" name="Oval 9"/>
          <p:cNvSpPr>
            <a:spLocks noChangeArrowheads="1"/>
          </p:cNvSpPr>
          <p:nvPr/>
        </p:nvSpPr>
        <p:spPr bwMode="auto">
          <a:xfrm>
            <a:off x="7407348" y="299570"/>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8" name="Oval 10"/>
          <p:cNvSpPr>
            <a:spLocks noChangeArrowheads="1"/>
          </p:cNvSpPr>
          <p:nvPr/>
        </p:nvSpPr>
        <p:spPr bwMode="auto">
          <a:xfrm>
            <a:off x="7696273" y="588495"/>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49" name="テキスト ボックス 48"/>
          <p:cNvSpPr txBox="1"/>
          <p:nvPr/>
        </p:nvSpPr>
        <p:spPr>
          <a:xfrm>
            <a:off x="7827125" y="1806275"/>
            <a:ext cx="708848" cy="523220"/>
          </a:xfrm>
          <a:prstGeom prst="rect">
            <a:avLst/>
          </a:prstGeom>
          <a:noFill/>
        </p:spPr>
        <p:txBody>
          <a:bodyPr wrap="none" rtlCol="0">
            <a:spAutoFit/>
          </a:bodyPr>
          <a:lstStyle/>
          <a:p>
            <a:r>
              <a:rPr lang="en-US" altLang="ja-JP" sz="2800" baseline="30000" dirty="0" smtClean="0"/>
              <a:t>7</a:t>
            </a:r>
            <a:r>
              <a:rPr lang="en-US" altLang="ja-JP" sz="2800" dirty="0" smtClean="0"/>
              <a:t>He</a:t>
            </a:r>
            <a:endParaRPr kumimoji="1" lang="ja-JP" altLang="en-US" sz="2800" dirty="0"/>
          </a:p>
        </p:txBody>
      </p:sp>
      <p:sp>
        <p:nvSpPr>
          <p:cNvPr id="50" name="Oval 13"/>
          <p:cNvSpPr>
            <a:spLocks noChangeArrowheads="1"/>
          </p:cNvSpPr>
          <p:nvPr/>
        </p:nvSpPr>
        <p:spPr bwMode="auto">
          <a:xfrm>
            <a:off x="8153784" y="526205"/>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51" name="Text Box 15"/>
          <p:cNvSpPr txBox="1">
            <a:spLocks noChangeArrowheads="1"/>
          </p:cNvSpPr>
          <p:nvPr/>
        </p:nvSpPr>
        <p:spPr bwMode="auto">
          <a:xfrm>
            <a:off x="7677837" y="2067885"/>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52" name="円/楕円 51"/>
          <p:cNvSpPr/>
          <p:nvPr/>
        </p:nvSpPr>
        <p:spPr>
          <a:xfrm>
            <a:off x="5286261" y="914482"/>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53" name="テキスト ボックス 52"/>
          <p:cNvSpPr txBox="1"/>
          <p:nvPr/>
        </p:nvSpPr>
        <p:spPr>
          <a:xfrm>
            <a:off x="5324965" y="1031030"/>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54" name="円/楕円 53"/>
          <p:cNvSpPr/>
          <p:nvPr/>
        </p:nvSpPr>
        <p:spPr>
          <a:xfrm>
            <a:off x="7768604" y="1031030"/>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55" name="テキスト ボックス 54"/>
          <p:cNvSpPr txBox="1"/>
          <p:nvPr/>
        </p:nvSpPr>
        <p:spPr>
          <a:xfrm>
            <a:off x="7749943" y="1155357"/>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57" name="Oval 11"/>
          <p:cNvSpPr>
            <a:spLocks noChangeArrowheads="1"/>
          </p:cNvSpPr>
          <p:nvPr/>
        </p:nvSpPr>
        <p:spPr bwMode="auto">
          <a:xfrm>
            <a:off x="5638627" y="328568"/>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58" name="Oval 10"/>
          <p:cNvSpPr>
            <a:spLocks noChangeArrowheads="1"/>
          </p:cNvSpPr>
          <p:nvPr/>
        </p:nvSpPr>
        <p:spPr bwMode="auto">
          <a:xfrm>
            <a:off x="8379601" y="1052241"/>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59" name="Oval 9"/>
          <p:cNvSpPr>
            <a:spLocks noChangeArrowheads="1"/>
          </p:cNvSpPr>
          <p:nvPr/>
        </p:nvSpPr>
        <p:spPr bwMode="auto">
          <a:xfrm>
            <a:off x="5016686" y="3664422"/>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61" name="Oval 11"/>
          <p:cNvSpPr>
            <a:spLocks noChangeArrowheads="1"/>
          </p:cNvSpPr>
          <p:nvPr/>
        </p:nvSpPr>
        <p:spPr bwMode="auto">
          <a:xfrm>
            <a:off x="5270364" y="3810698"/>
            <a:ext cx="360362" cy="358775"/>
          </a:xfrm>
          <a:prstGeom prst="ellipse">
            <a:avLst/>
          </a:prstGeom>
          <a:solidFill>
            <a:srgbClr val="FF00FF"/>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rgbClr val="FF00FF"/>
                </a:solidFill>
              </a:rPr>
              <a:t>n</a:t>
            </a:r>
          </a:p>
        </p:txBody>
      </p:sp>
      <p:sp>
        <p:nvSpPr>
          <p:cNvPr id="62" name="テキスト ボックス 61"/>
          <p:cNvSpPr txBox="1"/>
          <p:nvPr/>
        </p:nvSpPr>
        <p:spPr>
          <a:xfrm>
            <a:off x="5309035" y="3830607"/>
            <a:ext cx="306494" cy="369332"/>
          </a:xfrm>
          <a:prstGeom prst="rect">
            <a:avLst/>
          </a:prstGeom>
          <a:noFill/>
        </p:spPr>
        <p:txBody>
          <a:bodyPr wrap="none" rtlCol="0">
            <a:spAutoFit/>
          </a:bodyPr>
          <a:lstStyle/>
          <a:p>
            <a:r>
              <a:rPr kumimoji="1" lang="en-US" altLang="ja-JP" dirty="0" smtClean="0"/>
              <a:t>p</a:t>
            </a:r>
            <a:endParaRPr kumimoji="1" lang="ja-JP" altLang="en-US" dirty="0"/>
          </a:p>
        </p:txBody>
      </p:sp>
      <p:sp>
        <p:nvSpPr>
          <p:cNvPr id="63" name="テキスト ボックス 62"/>
          <p:cNvSpPr txBox="1"/>
          <p:nvPr/>
        </p:nvSpPr>
        <p:spPr>
          <a:xfrm>
            <a:off x="5436463" y="5171127"/>
            <a:ext cx="623889" cy="523220"/>
          </a:xfrm>
          <a:prstGeom prst="rect">
            <a:avLst/>
          </a:prstGeom>
          <a:noFill/>
        </p:spPr>
        <p:txBody>
          <a:bodyPr wrap="none" rtlCol="0">
            <a:spAutoFit/>
          </a:bodyPr>
          <a:lstStyle/>
          <a:p>
            <a:r>
              <a:rPr lang="en-US" altLang="ja-JP" sz="2800" baseline="30000" dirty="0" smtClean="0"/>
              <a:t>10</a:t>
            </a:r>
            <a:r>
              <a:rPr kumimoji="1" lang="en-US" altLang="ja-JP" sz="2800" dirty="0" smtClean="0"/>
              <a:t>B</a:t>
            </a:r>
            <a:endParaRPr kumimoji="1" lang="ja-JP" altLang="en-US" sz="2800" dirty="0"/>
          </a:p>
        </p:txBody>
      </p:sp>
      <p:sp>
        <p:nvSpPr>
          <p:cNvPr id="64" name="円/楕円 63"/>
          <p:cNvSpPr/>
          <p:nvPr/>
        </p:nvSpPr>
        <p:spPr>
          <a:xfrm>
            <a:off x="5187135" y="4328930"/>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65" name="テキスト ボックス 64"/>
          <p:cNvSpPr txBox="1"/>
          <p:nvPr/>
        </p:nvSpPr>
        <p:spPr>
          <a:xfrm>
            <a:off x="5225839" y="4445478"/>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66" name="Oval 11"/>
          <p:cNvSpPr>
            <a:spLocks noChangeArrowheads="1"/>
          </p:cNvSpPr>
          <p:nvPr/>
        </p:nvSpPr>
        <p:spPr bwMode="auto">
          <a:xfrm>
            <a:off x="5788829" y="3835886"/>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67" name="円/楕円 66"/>
          <p:cNvSpPr/>
          <p:nvPr/>
        </p:nvSpPr>
        <p:spPr>
          <a:xfrm>
            <a:off x="5772320" y="4309800"/>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68" name="テキスト ボックス 67"/>
          <p:cNvSpPr txBox="1"/>
          <p:nvPr/>
        </p:nvSpPr>
        <p:spPr>
          <a:xfrm>
            <a:off x="5813349" y="4462882"/>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69" name="Oval 9"/>
          <p:cNvSpPr>
            <a:spLocks noChangeArrowheads="1"/>
          </p:cNvSpPr>
          <p:nvPr/>
        </p:nvSpPr>
        <p:spPr bwMode="auto">
          <a:xfrm>
            <a:off x="7205535" y="3662752"/>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72" name="テキスト ボックス 71"/>
          <p:cNvSpPr txBox="1"/>
          <p:nvPr/>
        </p:nvSpPr>
        <p:spPr>
          <a:xfrm>
            <a:off x="7625312" y="5169457"/>
            <a:ext cx="801823" cy="523220"/>
          </a:xfrm>
          <a:prstGeom prst="rect">
            <a:avLst/>
          </a:prstGeom>
          <a:noFill/>
        </p:spPr>
        <p:txBody>
          <a:bodyPr wrap="none" rtlCol="0">
            <a:spAutoFit/>
          </a:bodyPr>
          <a:lstStyle/>
          <a:p>
            <a:r>
              <a:rPr lang="en-US" altLang="ja-JP" sz="2800" baseline="30000" dirty="0" smtClean="0"/>
              <a:t>10</a:t>
            </a:r>
            <a:r>
              <a:rPr kumimoji="1" lang="en-US" altLang="ja-JP" sz="2800" dirty="0" smtClean="0"/>
              <a:t>Be</a:t>
            </a:r>
            <a:endParaRPr kumimoji="1" lang="ja-JP" altLang="en-US" sz="2800" dirty="0"/>
          </a:p>
        </p:txBody>
      </p:sp>
      <p:sp>
        <p:nvSpPr>
          <p:cNvPr id="73" name="円/楕円 72"/>
          <p:cNvSpPr/>
          <p:nvPr/>
        </p:nvSpPr>
        <p:spPr>
          <a:xfrm>
            <a:off x="7375984" y="4327260"/>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74" name="テキスト ボックス 73"/>
          <p:cNvSpPr txBox="1"/>
          <p:nvPr/>
        </p:nvSpPr>
        <p:spPr>
          <a:xfrm>
            <a:off x="7414688" y="4443808"/>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75" name="Oval 11"/>
          <p:cNvSpPr>
            <a:spLocks noChangeArrowheads="1"/>
          </p:cNvSpPr>
          <p:nvPr/>
        </p:nvSpPr>
        <p:spPr bwMode="auto">
          <a:xfrm>
            <a:off x="7977678" y="3834216"/>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solidFill>
                  <a:schemeClr val="bg1"/>
                </a:solidFill>
              </a:rPr>
              <a:t>n</a:t>
            </a:r>
          </a:p>
        </p:txBody>
      </p:sp>
      <p:sp>
        <p:nvSpPr>
          <p:cNvPr id="76" name="円/楕円 75"/>
          <p:cNvSpPr/>
          <p:nvPr/>
        </p:nvSpPr>
        <p:spPr>
          <a:xfrm>
            <a:off x="7961169" y="4308130"/>
            <a:ext cx="576064" cy="602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rgbClr val="92D050"/>
                  </a:solidFill>
                </a:ln>
                <a:solidFill>
                  <a:srgbClr val="92D050"/>
                </a:solidFill>
              </a:rPr>
              <a:t>４</a:t>
            </a:r>
            <a:endParaRPr kumimoji="1" lang="ja-JP" altLang="en-US" dirty="0">
              <a:ln>
                <a:solidFill>
                  <a:srgbClr val="92D050"/>
                </a:solidFill>
              </a:ln>
              <a:solidFill>
                <a:srgbClr val="92D050"/>
              </a:solidFill>
            </a:endParaRPr>
          </a:p>
        </p:txBody>
      </p:sp>
      <p:sp>
        <p:nvSpPr>
          <p:cNvPr id="77" name="テキスト ボックス 76"/>
          <p:cNvSpPr txBox="1"/>
          <p:nvPr/>
        </p:nvSpPr>
        <p:spPr>
          <a:xfrm>
            <a:off x="8002198" y="4461212"/>
            <a:ext cx="522900" cy="369332"/>
          </a:xfrm>
          <a:prstGeom prst="rect">
            <a:avLst/>
          </a:prstGeom>
          <a:noFill/>
        </p:spPr>
        <p:txBody>
          <a:bodyPr wrap="none" rtlCol="0">
            <a:spAutoFit/>
          </a:bodyPr>
          <a:lstStyle/>
          <a:p>
            <a:r>
              <a:rPr kumimoji="1" lang="en-US" altLang="ja-JP" baseline="30000" dirty="0" smtClean="0"/>
              <a:t>4</a:t>
            </a:r>
            <a:r>
              <a:rPr kumimoji="1" lang="en-US" altLang="ja-JP" dirty="0" smtClean="0"/>
              <a:t>He</a:t>
            </a:r>
            <a:endParaRPr kumimoji="1" lang="ja-JP" altLang="en-US" dirty="0"/>
          </a:p>
        </p:txBody>
      </p:sp>
      <p:sp>
        <p:nvSpPr>
          <p:cNvPr id="80" name="Oval 13"/>
          <p:cNvSpPr>
            <a:spLocks noChangeArrowheads="1"/>
          </p:cNvSpPr>
          <p:nvPr/>
        </p:nvSpPr>
        <p:spPr bwMode="auto">
          <a:xfrm>
            <a:off x="7447223" y="3790278"/>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81" name="右矢印 80"/>
          <p:cNvSpPr/>
          <p:nvPr/>
        </p:nvSpPr>
        <p:spPr>
          <a:xfrm>
            <a:off x="6654811" y="4075465"/>
            <a:ext cx="504056" cy="70695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Text Box 15"/>
          <p:cNvSpPr txBox="1">
            <a:spLocks noChangeArrowheads="1"/>
          </p:cNvSpPr>
          <p:nvPr/>
        </p:nvSpPr>
        <p:spPr bwMode="auto">
          <a:xfrm>
            <a:off x="7699635" y="5371872"/>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a:t>Λ</a:t>
            </a:r>
          </a:p>
        </p:txBody>
      </p:sp>
      <p:sp>
        <p:nvSpPr>
          <p:cNvPr id="20" name="テキスト ボックス 19"/>
          <p:cNvSpPr txBox="1"/>
          <p:nvPr/>
        </p:nvSpPr>
        <p:spPr>
          <a:xfrm>
            <a:off x="330482" y="116632"/>
            <a:ext cx="1572995" cy="523220"/>
          </a:xfrm>
          <a:prstGeom prst="rect">
            <a:avLst/>
          </a:prstGeom>
          <a:noFill/>
        </p:spPr>
        <p:txBody>
          <a:bodyPr wrap="none" rtlCol="0">
            <a:spAutoFit/>
          </a:bodyPr>
          <a:lstStyle/>
          <a:p>
            <a:r>
              <a:rPr kumimoji="1" lang="en-US" altLang="ja-JP" sz="2800" dirty="0" smtClean="0"/>
              <a:t>Summary</a:t>
            </a:r>
            <a:endParaRPr kumimoji="1" lang="ja-JP" altLang="en-US" sz="2800" dirty="0"/>
          </a:p>
        </p:txBody>
      </p:sp>
      <p:sp>
        <p:nvSpPr>
          <p:cNvPr id="27" name="テキスト ボックス 26"/>
          <p:cNvSpPr txBox="1"/>
          <p:nvPr/>
        </p:nvSpPr>
        <p:spPr>
          <a:xfrm>
            <a:off x="1979786" y="2716858"/>
            <a:ext cx="2669642" cy="646331"/>
          </a:xfrm>
          <a:prstGeom prst="rect">
            <a:avLst/>
          </a:prstGeom>
          <a:noFill/>
        </p:spPr>
        <p:txBody>
          <a:bodyPr wrap="none" rtlCol="0">
            <a:spAutoFit/>
          </a:bodyPr>
          <a:lstStyle/>
          <a:p>
            <a:r>
              <a:rPr kumimoji="1" lang="en-US" altLang="ja-JP" dirty="0" smtClean="0"/>
              <a:t>Please confirm whether or</a:t>
            </a:r>
          </a:p>
          <a:p>
            <a:r>
              <a:rPr lang="en-US" altLang="ja-JP" dirty="0"/>
              <a:t>n</a:t>
            </a:r>
            <a:r>
              <a:rPr lang="en-US" altLang="ja-JP" dirty="0" smtClean="0"/>
              <a:t>ot we have bound state,</a:t>
            </a:r>
            <a:endParaRPr kumimoji="1" lang="ja-JP" altLang="en-US" dirty="0"/>
          </a:p>
        </p:txBody>
      </p:sp>
      <p:sp>
        <p:nvSpPr>
          <p:cNvPr id="28" name="テキスト ボックス 27"/>
          <p:cNvSpPr txBox="1"/>
          <p:nvPr/>
        </p:nvSpPr>
        <p:spPr>
          <a:xfrm>
            <a:off x="2304507" y="5876030"/>
            <a:ext cx="2482474" cy="646331"/>
          </a:xfrm>
          <a:prstGeom prst="rect">
            <a:avLst/>
          </a:prstGeom>
          <a:noFill/>
        </p:spPr>
        <p:txBody>
          <a:bodyPr wrap="none" rtlCol="0">
            <a:spAutoFit/>
          </a:bodyPr>
          <a:lstStyle/>
          <a:p>
            <a:r>
              <a:rPr kumimoji="1" lang="en-US" altLang="ja-JP" dirty="0" smtClean="0"/>
              <a:t>It is interesting to have a</a:t>
            </a:r>
          </a:p>
          <a:p>
            <a:r>
              <a:rPr lang="en-US" altLang="ja-JP" dirty="0"/>
              <a:t>h</a:t>
            </a:r>
            <a:r>
              <a:rPr lang="en-US" altLang="ja-JP" dirty="0" smtClean="0"/>
              <a:t>uge halo structure.</a:t>
            </a:r>
            <a:endParaRPr kumimoji="1" lang="ja-JP" altLang="en-US" dirty="0"/>
          </a:p>
        </p:txBody>
      </p:sp>
      <p:sp>
        <p:nvSpPr>
          <p:cNvPr id="31" name="テキスト ボックス 30"/>
          <p:cNvSpPr txBox="1"/>
          <p:nvPr/>
        </p:nvSpPr>
        <p:spPr>
          <a:xfrm>
            <a:off x="6086303" y="2404435"/>
            <a:ext cx="3057697" cy="1200329"/>
          </a:xfrm>
          <a:prstGeom prst="rect">
            <a:avLst/>
          </a:prstGeom>
          <a:noFill/>
        </p:spPr>
        <p:txBody>
          <a:bodyPr wrap="none" rtlCol="0">
            <a:spAutoFit/>
          </a:bodyPr>
          <a:lstStyle/>
          <a:p>
            <a:r>
              <a:rPr kumimoji="1" lang="en-US" altLang="ja-JP" dirty="0" smtClean="0"/>
              <a:t>Please observe</a:t>
            </a:r>
          </a:p>
          <a:p>
            <a:r>
              <a:rPr lang="en-US" altLang="ja-JP" dirty="0"/>
              <a:t>s</a:t>
            </a:r>
            <a:r>
              <a:rPr lang="en-US" altLang="ja-JP" dirty="0" smtClean="0"/>
              <a:t>econd 3/2</a:t>
            </a:r>
            <a:r>
              <a:rPr lang="en-US" altLang="ja-JP" baseline="30000" dirty="0" smtClean="0"/>
              <a:t>+</a:t>
            </a:r>
            <a:r>
              <a:rPr lang="en-US" altLang="ja-JP" dirty="0" smtClean="0"/>
              <a:t> and 5/2</a:t>
            </a:r>
            <a:r>
              <a:rPr lang="en-US" altLang="ja-JP" baseline="30000" dirty="0" smtClean="0"/>
              <a:t>+</a:t>
            </a:r>
            <a:r>
              <a:rPr lang="en-US" altLang="ja-JP" dirty="0" smtClean="0"/>
              <a:t> state.</a:t>
            </a:r>
          </a:p>
          <a:p>
            <a:r>
              <a:rPr kumimoji="1" lang="en-US" altLang="ja-JP" dirty="0" smtClean="0"/>
              <a:t>This is important for the study </a:t>
            </a:r>
          </a:p>
          <a:p>
            <a:r>
              <a:rPr lang="en-US" altLang="ja-JP" dirty="0"/>
              <a:t>o</a:t>
            </a:r>
            <a:r>
              <a:rPr lang="en-US" altLang="ja-JP" dirty="0" smtClean="0"/>
              <a:t>f neutron-rich nuclei.</a:t>
            </a:r>
            <a:endParaRPr kumimoji="1" lang="ja-JP" altLang="en-US" dirty="0"/>
          </a:p>
        </p:txBody>
      </p:sp>
      <p:sp>
        <p:nvSpPr>
          <p:cNvPr id="32" name="テキスト ボックス 31"/>
          <p:cNvSpPr txBox="1"/>
          <p:nvPr/>
        </p:nvSpPr>
        <p:spPr>
          <a:xfrm>
            <a:off x="6599577" y="5706904"/>
            <a:ext cx="2455096" cy="646331"/>
          </a:xfrm>
          <a:prstGeom prst="rect">
            <a:avLst/>
          </a:prstGeom>
          <a:noFill/>
        </p:spPr>
        <p:txBody>
          <a:bodyPr wrap="none" rtlCol="0">
            <a:spAutoFit/>
          </a:bodyPr>
          <a:lstStyle/>
          <a:p>
            <a:r>
              <a:rPr kumimoji="1" lang="en-US" altLang="ja-JP" dirty="0" smtClean="0"/>
              <a:t>Please observe</a:t>
            </a:r>
          </a:p>
          <a:p>
            <a:r>
              <a:rPr lang="en-US" altLang="ja-JP" dirty="0"/>
              <a:t>t</a:t>
            </a:r>
            <a:r>
              <a:rPr lang="en-US" altLang="ja-JP" dirty="0" smtClean="0"/>
              <a:t>he positive parity state.</a:t>
            </a:r>
            <a:endParaRPr kumimoji="1" lang="ja-JP" altLang="en-US" dirty="0"/>
          </a:p>
        </p:txBody>
      </p:sp>
    </p:spTree>
    <p:extLst>
      <p:ext uri="{BB962C8B-B14F-4D97-AF65-F5344CB8AC3E}">
        <p14:creationId xmlns:p14="http://schemas.microsoft.com/office/powerpoint/2010/main" val="3027393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836712"/>
            <a:ext cx="7928196" cy="2246769"/>
          </a:xfrm>
          <a:prstGeom prst="rect">
            <a:avLst/>
          </a:prstGeom>
          <a:noFill/>
        </p:spPr>
        <p:txBody>
          <a:bodyPr wrap="none" rtlCol="0">
            <a:spAutoFit/>
          </a:bodyPr>
          <a:lstStyle/>
          <a:p>
            <a:r>
              <a:rPr lang="en-US" altLang="ja-JP" sz="2800" dirty="0" smtClean="0"/>
              <a:t>In this way, the experiment at </a:t>
            </a:r>
            <a:r>
              <a:rPr lang="en-US" altLang="ja-JP" sz="2800" dirty="0" err="1" smtClean="0"/>
              <a:t>Jlab</a:t>
            </a:r>
            <a:r>
              <a:rPr lang="en-US" altLang="ja-JP" sz="2800" dirty="0" smtClean="0"/>
              <a:t> is</a:t>
            </a:r>
          </a:p>
          <a:p>
            <a:r>
              <a:rPr lang="en-US" altLang="ja-JP" sz="2800" dirty="0"/>
              <a:t>v</a:t>
            </a:r>
            <a:r>
              <a:rPr kumimoji="1" lang="en-US" altLang="ja-JP" sz="2800" dirty="0" smtClean="0"/>
              <a:t>ery important for theorists to study</a:t>
            </a:r>
            <a:r>
              <a:rPr lang="en-US" altLang="ja-JP" sz="2800" dirty="0"/>
              <a:t> the structure of </a:t>
            </a:r>
            <a:endParaRPr lang="en-US" altLang="ja-JP" sz="2800" dirty="0" smtClean="0"/>
          </a:p>
          <a:p>
            <a:r>
              <a:rPr lang="en-US" altLang="ja-JP" sz="2800" dirty="0" smtClean="0"/>
              <a:t>multi-strangeness systems.</a:t>
            </a:r>
            <a:r>
              <a:rPr kumimoji="1" lang="en-US" altLang="ja-JP" sz="2800" dirty="0" smtClean="0"/>
              <a:t> </a:t>
            </a:r>
          </a:p>
          <a:p>
            <a:endParaRPr lang="en-US" altLang="ja-JP" sz="2800" dirty="0"/>
          </a:p>
          <a:p>
            <a:r>
              <a:rPr kumimoji="1" lang="en-US" altLang="ja-JP" sz="2800" dirty="0" smtClean="0"/>
              <a:t>I hope we have many data at </a:t>
            </a:r>
            <a:r>
              <a:rPr kumimoji="1" lang="en-US" altLang="ja-JP" sz="2800" dirty="0" err="1" smtClean="0"/>
              <a:t>Jlab</a:t>
            </a:r>
            <a:r>
              <a:rPr kumimoji="1" lang="en-US" altLang="ja-JP" sz="2800" dirty="0" smtClean="0"/>
              <a:t> in the future. </a:t>
            </a:r>
            <a:endParaRPr kumimoji="1" lang="ja-JP" altLang="en-US" sz="2800" dirty="0"/>
          </a:p>
        </p:txBody>
      </p:sp>
    </p:spTree>
    <p:extLst>
      <p:ext uri="{BB962C8B-B14F-4D97-AF65-F5344CB8AC3E}">
        <p14:creationId xmlns:p14="http://schemas.microsoft.com/office/powerpoint/2010/main" val="1318892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63688" y="2204864"/>
            <a:ext cx="5281831" cy="1446550"/>
          </a:xfrm>
          <a:prstGeom prst="rect">
            <a:avLst/>
          </a:prstGeom>
          <a:noFill/>
        </p:spPr>
        <p:txBody>
          <a:bodyPr wrap="none" rtlCol="0">
            <a:spAutoFit/>
          </a:bodyPr>
          <a:lstStyle/>
          <a:p>
            <a:r>
              <a:rPr kumimoji="1" lang="en-US" altLang="ja-JP" sz="8800" dirty="0" smtClean="0">
                <a:solidFill>
                  <a:srgbClr val="00B0F0"/>
                </a:solidFill>
              </a:rPr>
              <a:t>Thank you!</a:t>
            </a:r>
            <a:endParaRPr kumimoji="1" lang="ja-JP" altLang="en-US" sz="8800" dirty="0">
              <a:solidFill>
                <a:srgbClr val="00B0F0"/>
              </a:solidFill>
            </a:endParaRPr>
          </a:p>
        </p:txBody>
      </p:sp>
    </p:spTree>
    <p:extLst>
      <p:ext uri="{BB962C8B-B14F-4D97-AF65-F5344CB8AC3E}">
        <p14:creationId xmlns:p14="http://schemas.microsoft.com/office/powerpoint/2010/main" val="274241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
          <p:cNvSpPr>
            <a:spLocks noChangeShapeType="1"/>
          </p:cNvSpPr>
          <p:nvPr/>
        </p:nvSpPr>
        <p:spPr bwMode="auto">
          <a:xfrm>
            <a:off x="2700338" y="1449388"/>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1" name="Text Box 5"/>
          <p:cNvSpPr txBox="1">
            <a:spLocks noChangeArrowheads="1"/>
          </p:cNvSpPr>
          <p:nvPr/>
        </p:nvSpPr>
        <p:spPr bwMode="auto">
          <a:xfrm>
            <a:off x="179388" y="2636838"/>
            <a:ext cx="8661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solidFill>
                  <a:srgbClr val="000099"/>
                </a:solidFill>
              </a:rPr>
              <a:t> </a:t>
            </a:r>
            <a:r>
              <a:rPr lang="en-US" altLang="ja-JP" sz="2000">
                <a:solidFill>
                  <a:srgbClr val="000099"/>
                </a:solidFill>
              </a:rPr>
              <a:t>In order</a:t>
            </a:r>
            <a:r>
              <a:rPr lang="en-US" altLang="ja-JP" sz="2400">
                <a:solidFill>
                  <a:srgbClr val="000099"/>
                </a:solidFill>
              </a:rPr>
              <a:t> </a:t>
            </a:r>
            <a:r>
              <a:rPr lang="en-US" altLang="ja-JP" sz="2000">
                <a:solidFill>
                  <a:srgbClr val="000099"/>
                </a:solidFill>
              </a:rPr>
              <a:t>to understand the baryon-baryon interaction,</a:t>
            </a:r>
            <a:r>
              <a:rPr lang="en-US" altLang="ja-JP" sz="2400">
                <a:solidFill>
                  <a:srgbClr val="000099"/>
                </a:solidFill>
              </a:rPr>
              <a:t> </a:t>
            </a:r>
            <a:r>
              <a:rPr lang="en-US" altLang="ja-JP" sz="2000">
                <a:solidFill>
                  <a:srgbClr val="000099"/>
                </a:solidFill>
              </a:rPr>
              <a:t>two-body scattering </a:t>
            </a:r>
          </a:p>
          <a:p>
            <a:pPr eaLnBrk="1" hangingPunct="1">
              <a:spcBef>
                <a:spcPct val="0"/>
              </a:spcBef>
              <a:buFontTx/>
              <a:buNone/>
            </a:pPr>
            <a:r>
              <a:rPr lang="en-US" altLang="ja-JP" sz="2000">
                <a:solidFill>
                  <a:srgbClr val="000099"/>
                </a:solidFill>
              </a:rPr>
              <a:t>  experiment is most useful.  </a:t>
            </a:r>
          </a:p>
        </p:txBody>
      </p:sp>
      <p:sp>
        <p:nvSpPr>
          <p:cNvPr id="12292" name="Line 6"/>
          <p:cNvSpPr>
            <a:spLocks noChangeShapeType="1"/>
          </p:cNvSpPr>
          <p:nvPr/>
        </p:nvSpPr>
        <p:spPr bwMode="auto">
          <a:xfrm>
            <a:off x="2411413" y="4592638"/>
            <a:ext cx="0" cy="4318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3" name="Text Box 7"/>
          <p:cNvSpPr txBox="1">
            <a:spLocks noChangeArrowheads="1"/>
          </p:cNvSpPr>
          <p:nvPr/>
        </p:nvSpPr>
        <p:spPr bwMode="auto">
          <a:xfrm>
            <a:off x="6156325" y="4808538"/>
            <a:ext cx="29876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solidFill>
                  <a:srgbClr val="000099"/>
                </a:solidFill>
              </a:rPr>
              <a:t>YN and YY potential models so far proposed</a:t>
            </a:r>
          </a:p>
          <a:p>
            <a:pPr eaLnBrk="1" hangingPunct="1">
              <a:spcBef>
                <a:spcPct val="0"/>
              </a:spcBef>
              <a:buFontTx/>
              <a:buNone/>
            </a:pPr>
            <a:r>
              <a:rPr lang="en-US" altLang="ja-JP" sz="2000">
                <a:solidFill>
                  <a:srgbClr val="000099"/>
                </a:solidFill>
              </a:rPr>
              <a:t>  (ex. Nijmegen,</a:t>
            </a:r>
          </a:p>
          <a:p>
            <a:pPr eaLnBrk="1" hangingPunct="1">
              <a:spcBef>
                <a:spcPct val="0"/>
              </a:spcBef>
              <a:buFontTx/>
              <a:buNone/>
            </a:pPr>
            <a:r>
              <a:rPr lang="en-US" altLang="ja-JP" sz="2000">
                <a:solidFill>
                  <a:srgbClr val="000099"/>
                </a:solidFill>
              </a:rPr>
              <a:t>     Julich, Kyoto-Niigata) have large ambiguity. </a:t>
            </a:r>
          </a:p>
          <a:p>
            <a:pPr eaLnBrk="1" hangingPunct="1">
              <a:spcBef>
                <a:spcPct val="0"/>
              </a:spcBef>
              <a:buFontTx/>
              <a:buNone/>
            </a:pPr>
            <a:r>
              <a:rPr lang="en-US" altLang="ja-JP" sz="2000">
                <a:solidFill>
                  <a:srgbClr val="CC0000"/>
                </a:solidFill>
              </a:rPr>
              <a:t>  </a:t>
            </a:r>
          </a:p>
        </p:txBody>
      </p:sp>
      <p:sp>
        <p:nvSpPr>
          <p:cNvPr id="12294" name="Rectangle 9"/>
          <p:cNvSpPr>
            <a:spLocks noChangeArrowheads="1"/>
          </p:cNvSpPr>
          <p:nvPr/>
        </p:nvSpPr>
        <p:spPr bwMode="auto">
          <a:xfrm>
            <a:off x="196850" y="765175"/>
            <a:ext cx="6246813" cy="827088"/>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solidFill>
                <a:srgbClr val="000099"/>
              </a:solidFill>
            </a:endParaRPr>
          </a:p>
        </p:txBody>
      </p:sp>
      <p:sp>
        <p:nvSpPr>
          <p:cNvPr id="12295" name="Text Box 10"/>
          <p:cNvSpPr txBox="1">
            <a:spLocks noChangeArrowheads="1"/>
          </p:cNvSpPr>
          <p:nvPr/>
        </p:nvSpPr>
        <p:spPr bwMode="auto">
          <a:xfrm>
            <a:off x="179388" y="944563"/>
            <a:ext cx="6288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solidFill>
                  <a:srgbClr val="000099"/>
                </a:solidFill>
              </a:rPr>
              <a:t> </a:t>
            </a:r>
            <a:r>
              <a:rPr lang="en-US" altLang="ja-JP" sz="2400"/>
              <a:t>1) To understand baryon-baryon interactions</a:t>
            </a:r>
          </a:p>
        </p:txBody>
      </p:sp>
      <p:sp>
        <p:nvSpPr>
          <p:cNvPr id="12296" name="Line 11"/>
          <p:cNvSpPr>
            <a:spLocks noChangeShapeType="1"/>
          </p:cNvSpPr>
          <p:nvPr/>
        </p:nvSpPr>
        <p:spPr bwMode="auto">
          <a:xfrm>
            <a:off x="2771775" y="1341438"/>
            <a:ext cx="34559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7" name="Rectangle 14"/>
          <p:cNvSpPr>
            <a:spLocks noChangeArrowheads="1"/>
          </p:cNvSpPr>
          <p:nvPr/>
        </p:nvSpPr>
        <p:spPr bwMode="auto">
          <a:xfrm>
            <a:off x="179388" y="3500438"/>
            <a:ext cx="5400675" cy="1009650"/>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solidFill>
                <a:srgbClr val="000099"/>
              </a:solidFill>
            </a:endParaRPr>
          </a:p>
        </p:txBody>
      </p:sp>
      <p:sp>
        <p:nvSpPr>
          <p:cNvPr id="12298" name="Text Box 15"/>
          <p:cNvSpPr txBox="1">
            <a:spLocks noChangeArrowheads="1"/>
          </p:cNvSpPr>
          <p:nvPr/>
        </p:nvSpPr>
        <p:spPr bwMode="auto">
          <a:xfrm>
            <a:off x="179388" y="3573463"/>
            <a:ext cx="5405437"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solidFill>
                  <a:srgbClr val="000099"/>
                </a:solidFill>
              </a:rPr>
              <a:t>Total number of </a:t>
            </a:r>
          </a:p>
          <a:p>
            <a:pPr eaLnBrk="1" hangingPunct="1">
              <a:spcBef>
                <a:spcPct val="0"/>
              </a:spcBef>
              <a:buFontTx/>
              <a:buNone/>
            </a:pPr>
            <a:endParaRPr lang="en-US" altLang="ja-JP" sz="400">
              <a:solidFill>
                <a:srgbClr val="000099"/>
              </a:solidFill>
            </a:endParaRPr>
          </a:p>
          <a:p>
            <a:pPr eaLnBrk="1" hangingPunct="1">
              <a:spcBef>
                <a:spcPct val="0"/>
              </a:spcBef>
              <a:buFontTx/>
              <a:buNone/>
            </a:pPr>
            <a:r>
              <a:rPr lang="en-US" altLang="ja-JP" sz="2400">
                <a:solidFill>
                  <a:srgbClr val="000099"/>
                </a:solidFill>
              </a:rPr>
              <a:t>  Nucleon (N) -Nucleon (N) data: </a:t>
            </a:r>
            <a:r>
              <a:rPr lang="en-US" altLang="ja-JP" sz="2400">
                <a:solidFill>
                  <a:srgbClr val="FF0000"/>
                </a:solidFill>
              </a:rPr>
              <a:t>4,000</a:t>
            </a:r>
          </a:p>
        </p:txBody>
      </p:sp>
      <p:sp>
        <p:nvSpPr>
          <p:cNvPr id="12299" name="Rectangle 16"/>
          <p:cNvSpPr>
            <a:spLocks noChangeArrowheads="1"/>
          </p:cNvSpPr>
          <p:nvPr/>
        </p:nvSpPr>
        <p:spPr bwMode="auto">
          <a:xfrm>
            <a:off x="179388" y="5100638"/>
            <a:ext cx="5867400" cy="1368425"/>
          </a:xfrm>
          <a:prstGeom prst="rect">
            <a:avLst/>
          </a:prstGeom>
          <a:solidFill>
            <a:srgbClr val="FFCC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solidFill>
                <a:srgbClr val="000099"/>
              </a:solidFill>
            </a:endParaRPr>
          </a:p>
        </p:txBody>
      </p:sp>
      <p:sp>
        <p:nvSpPr>
          <p:cNvPr id="12300" name="Text Box 17"/>
          <p:cNvSpPr txBox="1">
            <a:spLocks noChangeArrowheads="1"/>
          </p:cNvSpPr>
          <p:nvPr/>
        </p:nvSpPr>
        <p:spPr bwMode="auto">
          <a:xfrm>
            <a:off x="0" y="5964238"/>
            <a:ext cx="3590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a:solidFill>
                  <a:srgbClr val="000099"/>
                </a:solidFill>
              </a:rPr>
              <a:t> </a:t>
            </a:r>
            <a:r>
              <a:rPr lang="ja-JP" altLang="en-US" sz="2800">
                <a:solidFill>
                  <a:srgbClr val="000099"/>
                </a:solidFill>
              </a:rPr>
              <a:t>・ </a:t>
            </a:r>
            <a:r>
              <a:rPr lang="en-US" altLang="ja-JP" sz="2400">
                <a:solidFill>
                  <a:srgbClr val="FF0000"/>
                </a:solidFill>
              </a:rPr>
              <a:t>NO</a:t>
            </a:r>
            <a:r>
              <a:rPr lang="en-US" altLang="ja-JP" sz="2400">
                <a:solidFill>
                  <a:srgbClr val="000099"/>
                </a:solidFill>
              </a:rPr>
              <a:t> YY scattering data</a:t>
            </a:r>
          </a:p>
        </p:txBody>
      </p:sp>
      <p:sp>
        <p:nvSpPr>
          <p:cNvPr id="12301" name="Text Box 18"/>
          <p:cNvSpPr txBox="1">
            <a:spLocks noChangeArrowheads="1"/>
          </p:cNvSpPr>
          <p:nvPr/>
        </p:nvSpPr>
        <p:spPr bwMode="auto">
          <a:xfrm>
            <a:off x="0" y="5100638"/>
            <a:ext cx="613410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a:solidFill>
                  <a:srgbClr val="000099"/>
                </a:solidFill>
              </a:rPr>
              <a:t> </a:t>
            </a:r>
            <a:r>
              <a:rPr lang="ja-JP" altLang="en-US" sz="2800">
                <a:solidFill>
                  <a:srgbClr val="000099"/>
                </a:solidFill>
              </a:rPr>
              <a:t>・ </a:t>
            </a:r>
            <a:r>
              <a:rPr lang="en-US" altLang="ja-JP" sz="2400">
                <a:solidFill>
                  <a:srgbClr val="000099"/>
                </a:solidFill>
              </a:rPr>
              <a:t>Total number of differential cross section </a:t>
            </a:r>
          </a:p>
          <a:p>
            <a:pPr eaLnBrk="1" hangingPunct="1">
              <a:spcBef>
                <a:spcPct val="0"/>
              </a:spcBef>
              <a:buFontTx/>
              <a:buNone/>
            </a:pPr>
            <a:r>
              <a:rPr lang="en-US" altLang="ja-JP" sz="500">
                <a:solidFill>
                  <a:srgbClr val="000099"/>
                </a:solidFill>
              </a:rPr>
              <a:t>  </a:t>
            </a:r>
          </a:p>
          <a:p>
            <a:pPr eaLnBrk="1" hangingPunct="1">
              <a:spcBef>
                <a:spcPct val="0"/>
              </a:spcBef>
              <a:buFontTx/>
              <a:buNone/>
            </a:pPr>
            <a:r>
              <a:rPr lang="en-US" altLang="ja-JP" sz="2400">
                <a:solidFill>
                  <a:srgbClr val="000099"/>
                </a:solidFill>
              </a:rPr>
              <a:t>    Hyperon (Y) -Nucleon (N) data: </a:t>
            </a:r>
            <a:r>
              <a:rPr lang="en-US" altLang="ja-JP" sz="2400">
                <a:solidFill>
                  <a:srgbClr val="FF0000"/>
                </a:solidFill>
              </a:rPr>
              <a:t> 40</a:t>
            </a:r>
          </a:p>
        </p:txBody>
      </p:sp>
      <p:sp>
        <p:nvSpPr>
          <p:cNvPr id="12302" name="AutoShape 19"/>
          <p:cNvSpPr>
            <a:spLocks noChangeArrowheads="1"/>
          </p:cNvSpPr>
          <p:nvPr/>
        </p:nvSpPr>
        <p:spPr bwMode="auto">
          <a:xfrm>
            <a:off x="5940425" y="5532438"/>
            <a:ext cx="360363" cy="576262"/>
          </a:xfrm>
          <a:prstGeom prst="right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solidFill>
                <a:srgbClr val="000099"/>
              </a:solidFill>
            </a:endParaRPr>
          </a:p>
        </p:txBody>
      </p:sp>
      <p:sp>
        <p:nvSpPr>
          <p:cNvPr id="12303" name="右矢印 1"/>
          <p:cNvSpPr>
            <a:spLocks noChangeArrowheads="1"/>
          </p:cNvSpPr>
          <p:nvPr/>
        </p:nvSpPr>
        <p:spPr bwMode="auto">
          <a:xfrm>
            <a:off x="5584825" y="3789363"/>
            <a:ext cx="571500" cy="331787"/>
          </a:xfrm>
          <a:prstGeom prst="rightArrow">
            <a:avLst>
              <a:gd name="adj1" fmla="val 50000"/>
              <a:gd name="adj2" fmla="val 86125"/>
            </a:avLst>
          </a:prstGeom>
          <a:solidFill>
            <a:srgbClr val="92D050"/>
          </a:solidFill>
          <a:ln w="9525" algn="ctr">
            <a:solidFill>
              <a:srgbClr val="92D050"/>
            </a:solidFill>
            <a:round/>
            <a:headEnd/>
            <a:tailEnd/>
          </a:ln>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solidFill>
                <a:srgbClr val="000099"/>
              </a:solidFill>
            </a:endParaRPr>
          </a:p>
        </p:txBody>
      </p:sp>
      <p:sp>
        <p:nvSpPr>
          <p:cNvPr id="12304" name="テキスト ボックス 2"/>
          <p:cNvSpPr txBox="1">
            <a:spLocks noChangeArrowheads="1"/>
          </p:cNvSpPr>
          <p:nvPr/>
        </p:nvSpPr>
        <p:spPr bwMode="auto">
          <a:xfrm>
            <a:off x="6156325" y="3544888"/>
            <a:ext cx="2686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rgbClr val="000099"/>
                </a:solidFill>
              </a:rPr>
              <a:t>Study of NN intereaction</a:t>
            </a:r>
          </a:p>
          <a:p>
            <a:pPr eaLnBrk="1" hangingPunct="1">
              <a:spcBef>
                <a:spcPct val="0"/>
              </a:spcBef>
              <a:buFontTx/>
              <a:buNone/>
            </a:pPr>
            <a:r>
              <a:rPr lang="en-US" altLang="ja-JP" sz="1800">
                <a:solidFill>
                  <a:srgbClr val="000099"/>
                </a:solidFill>
              </a:rPr>
              <a:t>has been developed.</a:t>
            </a:r>
            <a:endParaRPr lang="ja-JP" altLang="en-US" sz="1800">
              <a:solidFill>
                <a:srgbClr val="000099"/>
              </a:solidFill>
            </a:endParaRPr>
          </a:p>
        </p:txBody>
      </p:sp>
      <p:sp>
        <p:nvSpPr>
          <p:cNvPr id="12305" name="テキスト ボックス 3"/>
          <p:cNvSpPr txBox="1">
            <a:spLocks noChangeArrowheads="1"/>
          </p:cNvSpPr>
          <p:nvPr/>
        </p:nvSpPr>
        <p:spPr bwMode="auto">
          <a:xfrm>
            <a:off x="196850" y="6499225"/>
            <a:ext cx="7481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rgbClr val="000099"/>
                </a:solidFill>
              </a:rPr>
              <a:t>since it is difficult to perform YN scattering experiment even at J-PARC.</a:t>
            </a:r>
            <a:endParaRPr lang="ja-JP" altLang="en-US" sz="1800">
              <a:solidFill>
                <a:srgbClr val="000099"/>
              </a:solidFill>
            </a:endParaRPr>
          </a:p>
        </p:txBody>
      </p:sp>
      <p:sp>
        <p:nvSpPr>
          <p:cNvPr id="12306" name="Text Box 2"/>
          <p:cNvSpPr txBox="1">
            <a:spLocks noChangeArrowheads="1"/>
          </p:cNvSpPr>
          <p:nvPr/>
        </p:nvSpPr>
        <p:spPr bwMode="auto">
          <a:xfrm>
            <a:off x="323850" y="96838"/>
            <a:ext cx="59245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a:solidFill>
                  <a:srgbClr val="000099"/>
                </a:solidFill>
              </a:rPr>
              <a:t>Major goals of hypernuclear physics</a:t>
            </a:r>
          </a:p>
        </p:txBody>
      </p:sp>
      <p:sp>
        <p:nvSpPr>
          <p:cNvPr id="12307" name="Text Box 7"/>
          <p:cNvSpPr txBox="1">
            <a:spLocks noChangeArrowheads="1"/>
          </p:cNvSpPr>
          <p:nvPr/>
        </p:nvSpPr>
        <p:spPr bwMode="auto">
          <a:xfrm>
            <a:off x="26988" y="1773238"/>
            <a:ext cx="7821612" cy="1014412"/>
          </a:xfrm>
          <a:prstGeom prst="rect">
            <a:avLst/>
          </a:prstGeom>
          <a:solidFill>
            <a:srgbClr val="CCFFCC">
              <a:alpha val="56078"/>
            </a:srgbClr>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50000"/>
              </a:lnSpc>
              <a:spcBef>
                <a:spcPct val="0"/>
              </a:spcBef>
              <a:buFontTx/>
              <a:buNone/>
            </a:pPr>
            <a:endParaRPr lang="en-US" altLang="ja-JP" sz="2400" dirty="0"/>
          </a:p>
          <a:p>
            <a:pPr eaLnBrk="1" hangingPunct="1">
              <a:spcBef>
                <a:spcPct val="0"/>
              </a:spcBef>
              <a:buFontTx/>
              <a:buNone/>
            </a:pPr>
            <a:r>
              <a:rPr lang="en-US" altLang="ja-JP" sz="2400" dirty="0"/>
              <a:t>  2) To study the structure of multi-strangeness systems</a:t>
            </a:r>
          </a:p>
          <a:p>
            <a:pPr eaLnBrk="1" hangingPunct="1">
              <a:lnSpc>
                <a:spcPct val="40000"/>
              </a:lnSpc>
              <a:spcBef>
                <a:spcPct val="0"/>
              </a:spcBef>
              <a:buFontTx/>
              <a:buNone/>
            </a:pPr>
            <a:r>
              <a:rPr lang="en-US" altLang="ja-JP" sz="2400" dirty="0"/>
              <a:t> </a:t>
            </a:r>
          </a:p>
          <a:p>
            <a:pPr eaLnBrk="1" hangingPunct="1">
              <a:lnSpc>
                <a:spcPct val="60000"/>
              </a:lnSpc>
              <a:spcBef>
                <a:spcPct val="0"/>
              </a:spcBef>
              <a:buFontTx/>
              <a:buNone/>
            </a:pPr>
            <a:endParaRPr lang="en-US" altLang="ja-JP" sz="2400" dirty="0"/>
          </a:p>
        </p:txBody>
      </p:sp>
      <p:sp>
        <p:nvSpPr>
          <p:cNvPr id="2" name="円/楕円 1"/>
          <p:cNvSpPr/>
          <p:nvPr/>
        </p:nvSpPr>
        <p:spPr>
          <a:xfrm>
            <a:off x="323850" y="1593850"/>
            <a:ext cx="7921625" cy="124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813562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Oval 6"/>
          <p:cNvSpPr>
            <a:spLocks noChangeArrowheads="1"/>
          </p:cNvSpPr>
          <p:nvPr/>
        </p:nvSpPr>
        <p:spPr bwMode="auto">
          <a:xfrm>
            <a:off x="4859338" y="1916113"/>
            <a:ext cx="2592387" cy="2447925"/>
          </a:xfrm>
          <a:prstGeom prst="ellipse">
            <a:avLst/>
          </a:prstGeom>
          <a:solidFill>
            <a:srgbClr val="FFFF00">
              <a:alpha val="61176"/>
            </a:srgbClr>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endParaRPr lang="ja-JP" altLang="en-US" sz="2400" b="0" baseline="0">
              <a:solidFill>
                <a:srgbClr val="000099"/>
              </a:solidFill>
            </a:endParaRPr>
          </a:p>
        </p:txBody>
      </p:sp>
      <p:sp>
        <p:nvSpPr>
          <p:cNvPr id="16391" name="Oval 8"/>
          <p:cNvSpPr>
            <a:spLocks noChangeArrowheads="1"/>
          </p:cNvSpPr>
          <p:nvPr/>
        </p:nvSpPr>
        <p:spPr bwMode="auto">
          <a:xfrm>
            <a:off x="5903912" y="1990450"/>
            <a:ext cx="503238" cy="503237"/>
          </a:xfrm>
          <a:prstGeom prst="ellipse">
            <a:avLst/>
          </a:prstGeom>
          <a:solidFill>
            <a:srgbClr val="00B0F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dirty="0" err="1" smtClean="0">
                <a:solidFill>
                  <a:srgbClr val="00B0F0"/>
                </a:solidFill>
              </a:rPr>
              <a:t>nn</a:t>
            </a:r>
            <a:endParaRPr lang="en-US" altLang="ja-JP" sz="2400" baseline="0" dirty="0">
              <a:solidFill>
                <a:srgbClr val="00B0F0"/>
              </a:solidFill>
            </a:endParaRPr>
          </a:p>
        </p:txBody>
      </p:sp>
      <p:sp>
        <p:nvSpPr>
          <p:cNvPr id="16387" name="テキスト ボックス 1"/>
          <p:cNvSpPr txBox="1">
            <a:spLocks noChangeArrowheads="1"/>
          </p:cNvSpPr>
          <p:nvPr/>
        </p:nvSpPr>
        <p:spPr bwMode="auto">
          <a:xfrm>
            <a:off x="432594" y="4255191"/>
            <a:ext cx="787427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2400" b="0" baseline="0" dirty="0">
                <a:latin typeface="ＭＳ Ｐゴシック" pitchFamily="50" charset="-128"/>
              </a:rPr>
              <a:t>Once the Hamiltonian is determined, </a:t>
            </a:r>
          </a:p>
          <a:p>
            <a:pPr>
              <a:spcBef>
                <a:spcPct val="0"/>
              </a:spcBef>
              <a:buFontTx/>
              <a:buNone/>
            </a:pPr>
            <a:r>
              <a:rPr lang="en-US" altLang="ja-JP" sz="2400" b="0" baseline="0" dirty="0">
                <a:latin typeface="ＭＳ Ｐゴシック" pitchFamily="50" charset="-128"/>
              </a:rPr>
              <a:t>it is possible , </a:t>
            </a:r>
            <a:r>
              <a:rPr lang="en-US" altLang="ja-JP" sz="2400" b="0" baseline="0" dirty="0" smtClean="0">
                <a:latin typeface="ＭＳ Ｐゴシック" pitchFamily="50" charset="-128"/>
              </a:rPr>
              <a:t>using few-body calculation method (Gaussian</a:t>
            </a:r>
          </a:p>
          <a:p>
            <a:pPr>
              <a:spcBef>
                <a:spcPct val="0"/>
              </a:spcBef>
              <a:buFontTx/>
              <a:buNone/>
            </a:pPr>
            <a:r>
              <a:rPr lang="en-US" altLang="ja-JP" sz="2400" dirty="0" smtClean="0">
                <a:latin typeface="ＭＳ Ｐゴシック" pitchFamily="50" charset="-128"/>
              </a:rPr>
              <a:t>Expansion Method)</a:t>
            </a:r>
            <a:r>
              <a:rPr lang="en-US" altLang="ja-JP" sz="2400" b="0" baseline="0" dirty="0" smtClean="0">
                <a:latin typeface="ＭＳ Ｐゴシック" pitchFamily="50" charset="-128"/>
              </a:rPr>
              <a:t>, </a:t>
            </a:r>
            <a:r>
              <a:rPr lang="en-US" altLang="ja-JP" sz="2400" b="0" baseline="0" dirty="0">
                <a:latin typeface="ＭＳ Ｐゴシック" pitchFamily="50" charset="-128"/>
              </a:rPr>
              <a:t>to precisely calculate</a:t>
            </a:r>
          </a:p>
          <a:p>
            <a:pPr>
              <a:spcBef>
                <a:spcPct val="0"/>
              </a:spcBef>
              <a:buFontTx/>
              <a:buNone/>
            </a:pPr>
            <a:r>
              <a:rPr lang="en-US" altLang="ja-JP" sz="2400" b="0" baseline="0" dirty="0">
                <a:latin typeface="ＭＳ Ｐゴシック" pitchFamily="50" charset="-128"/>
              </a:rPr>
              <a:t>the structure of many-body systems consisting of </a:t>
            </a:r>
          </a:p>
          <a:p>
            <a:pPr>
              <a:spcBef>
                <a:spcPct val="0"/>
              </a:spcBef>
              <a:buFontTx/>
              <a:buNone/>
            </a:pPr>
            <a:r>
              <a:rPr lang="en-US" altLang="ja-JP" sz="2400" b="0" baseline="0" dirty="0">
                <a:solidFill>
                  <a:srgbClr val="FF0000"/>
                </a:solidFill>
                <a:latin typeface="ＭＳ Ｐゴシック" pitchFamily="50" charset="-128"/>
              </a:rPr>
              <a:t>neutrons, protons</a:t>
            </a:r>
            <a:r>
              <a:rPr lang="en-US" altLang="ja-JP" sz="2400" b="0" baseline="0" dirty="0">
                <a:latin typeface="ＭＳ Ｐゴシック" pitchFamily="50" charset="-128"/>
              </a:rPr>
              <a:t> and</a:t>
            </a:r>
            <a:r>
              <a:rPr lang="en-US" altLang="ja-JP" sz="2400" b="0" baseline="0" dirty="0">
                <a:solidFill>
                  <a:srgbClr val="FF0000"/>
                </a:solidFill>
                <a:latin typeface="ＭＳ Ｐゴシック" pitchFamily="50" charset="-128"/>
              </a:rPr>
              <a:t> hyperons</a:t>
            </a:r>
            <a:r>
              <a:rPr lang="en-US" altLang="ja-JP" sz="2400" b="0" baseline="0" dirty="0">
                <a:latin typeface="ＭＳ Ｐゴシック" pitchFamily="50" charset="-128"/>
              </a:rPr>
              <a:t>.</a:t>
            </a:r>
          </a:p>
          <a:p>
            <a:pPr>
              <a:spcBef>
                <a:spcPct val="0"/>
              </a:spcBef>
              <a:buFontTx/>
              <a:buNone/>
            </a:pPr>
            <a:r>
              <a:rPr lang="en-US" altLang="ja-JP" sz="2400" b="0" baseline="0" dirty="0">
                <a:latin typeface="ＭＳ Ｐゴシック" pitchFamily="50" charset="-128"/>
              </a:rPr>
              <a:t>As a result, we can predict new phenomena </a:t>
            </a:r>
          </a:p>
          <a:p>
            <a:pPr>
              <a:spcBef>
                <a:spcPct val="0"/>
              </a:spcBef>
              <a:buFontTx/>
              <a:buNone/>
            </a:pPr>
            <a:r>
              <a:rPr lang="en-US" altLang="ja-JP" sz="2400" b="0" baseline="0" dirty="0">
                <a:latin typeface="ＭＳ Ｐゴシック" pitchFamily="50" charset="-128"/>
              </a:rPr>
              <a:t>such as we have never imagined before.</a:t>
            </a:r>
          </a:p>
          <a:p>
            <a:pPr>
              <a:spcBef>
                <a:spcPct val="0"/>
              </a:spcBef>
              <a:buFontTx/>
              <a:buNone/>
            </a:pPr>
            <a:endParaRPr lang="en-US" altLang="ja-JP" sz="2400" b="0" baseline="0" dirty="0">
              <a:latin typeface="ＭＳ Ｐゴシック" pitchFamily="50" charset="-128"/>
            </a:endParaRPr>
          </a:p>
        </p:txBody>
      </p:sp>
      <p:sp>
        <p:nvSpPr>
          <p:cNvPr id="16388" name="Text Box 7"/>
          <p:cNvSpPr txBox="1">
            <a:spLocks noChangeArrowheads="1"/>
          </p:cNvSpPr>
          <p:nvPr/>
        </p:nvSpPr>
        <p:spPr bwMode="auto">
          <a:xfrm>
            <a:off x="395288" y="692150"/>
            <a:ext cx="8281987" cy="877888"/>
          </a:xfrm>
          <a:prstGeom prst="rect">
            <a:avLst/>
          </a:prstGeom>
          <a:solidFill>
            <a:srgbClr val="CCFFCC">
              <a:alpha val="56078"/>
            </a:srgbClr>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50000"/>
              </a:lnSpc>
              <a:spcBef>
                <a:spcPct val="0"/>
              </a:spcBef>
              <a:buFontTx/>
              <a:buNone/>
            </a:pPr>
            <a:endParaRPr lang="ja-JP" altLang="en-US" sz="2400" b="0" baseline="0"/>
          </a:p>
          <a:p>
            <a:pPr eaLnBrk="1" hangingPunct="1">
              <a:spcBef>
                <a:spcPct val="0"/>
              </a:spcBef>
              <a:buFontTx/>
              <a:buNone/>
            </a:pPr>
            <a:r>
              <a:rPr lang="ja-JP" altLang="en-US" sz="2400" b="0" baseline="0"/>
              <a:t>  </a:t>
            </a:r>
            <a:r>
              <a:rPr lang="en-US" altLang="ja-JP" sz="2400" b="0" baseline="0"/>
              <a:t>2) To study the structure of </a:t>
            </a:r>
            <a:r>
              <a:rPr lang="en-US" altLang="ja-JP" sz="2400" baseline="0"/>
              <a:t>multi-strangeness</a:t>
            </a:r>
            <a:r>
              <a:rPr lang="en-US" altLang="ja-JP" sz="2400" b="0" baseline="0"/>
              <a:t> systems</a:t>
            </a:r>
          </a:p>
          <a:p>
            <a:pPr eaLnBrk="1" hangingPunct="1">
              <a:lnSpc>
                <a:spcPct val="40000"/>
              </a:lnSpc>
              <a:spcBef>
                <a:spcPct val="0"/>
              </a:spcBef>
              <a:buFontTx/>
              <a:buNone/>
            </a:pPr>
            <a:r>
              <a:rPr lang="en-US" altLang="ja-JP" sz="2400" b="0" baseline="0"/>
              <a:t> </a:t>
            </a:r>
          </a:p>
          <a:p>
            <a:pPr eaLnBrk="1" hangingPunct="1">
              <a:lnSpc>
                <a:spcPct val="20000"/>
              </a:lnSpc>
              <a:spcBef>
                <a:spcPct val="0"/>
              </a:spcBef>
              <a:buFontTx/>
              <a:buNone/>
            </a:pPr>
            <a:endParaRPr lang="ja-JP" altLang="en-US" sz="2400" b="0" baseline="0"/>
          </a:p>
        </p:txBody>
      </p:sp>
      <p:sp>
        <p:nvSpPr>
          <p:cNvPr id="16390" name="Oval 7"/>
          <p:cNvSpPr>
            <a:spLocks noChangeArrowheads="1"/>
          </p:cNvSpPr>
          <p:nvPr/>
        </p:nvSpPr>
        <p:spPr bwMode="auto">
          <a:xfrm>
            <a:off x="6226175" y="3068638"/>
            <a:ext cx="503238" cy="503237"/>
          </a:xfrm>
          <a:prstGeom prst="ellipse">
            <a:avLst/>
          </a:prstGeom>
          <a:solidFill>
            <a:srgbClr val="00B0F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n</a:t>
            </a:r>
          </a:p>
        </p:txBody>
      </p:sp>
      <p:sp>
        <p:nvSpPr>
          <p:cNvPr id="16392" name="Oval 9"/>
          <p:cNvSpPr>
            <a:spLocks noChangeArrowheads="1"/>
          </p:cNvSpPr>
          <p:nvPr/>
        </p:nvSpPr>
        <p:spPr bwMode="auto">
          <a:xfrm>
            <a:off x="5075238" y="2997200"/>
            <a:ext cx="503237" cy="503238"/>
          </a:xfrm>
          <a:prstGeom prst="ellipse">
            <a:avLst/>
          </a:prstGeom>
          <a:solidFill>
            <a:srgbClr val="00B0F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dirty="0">
                <a:solidFill>
                  <a:schemeClr val="bg1"/>
                </a:solidFill>
              </a:rPr>
              <a:t>n</a:t>
            </a:r>
          </a:p>
        </p:txBody>
      </p:sp>
      <p:sp>
        <p:nvSpPr>
          <p:cNvPr id="16393" name="Oval 10"/>
          <p:cNvSpPr>
            <a:spLocks noChangeArrowheads="1"/>
          </p:cNvSpPr>
          <p:nvPr/>
        </p:nvSpPr>
        <p:spPr bwMode="auto">
          <a:xfrm>
            <a:off x="5435600" y="3571875"/>
            <a:ext cx="504825"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p</a:t>
            </a:r>
          </a:p>
        </p:txBody>
      </p:sp>
      <p:sp>
        <p:nvSpPr>
          <p:cNvPr id="16394" name="Oval 11"/>
          <p:cNvSpPr>
            <a:spLocks noChangeArrowheads="1"/>
          </p:cNvSpPr>
          <p:nvPr/>
        </p:nvSpPr>
        <p:spPr bwMode="auto">
          <a:xfrm>
            <a:off x="6586538" y="2276475"/>
            <a:ext cx="504825"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p</a:t>
            </a:r>
          </a:p>
        </p:txBody>
      </p:sp>
      <p:sp>
        <p:nvSpPr>
          <p:cNvPr id="16395" name="Oval 12"/>
          <p:cNvSpPr>
            <a:spLocks noChangeArrowheads="1"/>
          </p:cNvSpPr>
          <p:nvPr/>
        </p:nvSpPr>
        <p:spPr bwMode="auto">
          <a:xfrm>
            <a:off x="5651500" y="2852738"/>
            <a:ext cx="504825"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Y</a:t>
            </a:r>
          </a:p>
        </p:txBody>
      </p:sp>
      <p:sp>
        <p:nvSpPr>
          <p:cNvPr id="16396" name="Text Box 13"/>
          <p:cNvSpPr txBox="1">
            <a:spLocks noChangeArrowheads="1"/>
          </p:cNvSpPr>
          <p:nvPr/>
        </p:nvSpPr>
        <p:spPr bwMode="auto">
          <a:xfrm>
            <a:off x="1288391" y="1718367"/>
            <a:ext cx="3081338"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2400" b="0" baseline="0"/>
              <a:t>Hypernucleus =</a:t>
            </a:r>
          </a:p>
          <a:p>
            <a:pPr>
              <a:lnSpc>
                <a:spcPct val="50000"/>
              </a:lnSpc>
              <a:spcBef>
                <a:spcPct val="0"/>
              </a:spcBef>
              <a:buFontTx/>
              <a:buNone/>
            </a:pPr>
            <a:endParaRPr lang="en-US" altLang="ja-JP" sz="2400" b="0" baseline="0"/>
          </a:p>
          <a:p>
            <a:pPr>
              <a:spcBef>
                <a:spcPct val="0"/>
              </a:spcBef>
              <a:buFontTx/>
              <a:buNone/>
            </a:pPr>
            <a:r>
              <a:rPr lang="en-US" altLang="ja-JP" sz="2400" b="0" baseline="0"/>
              <a:t>Many-body system of</a:t>
            </a:r>
          </a:p>
          <a:p>
            <a:pPr>
              <a:lnSpc>
                <a:spcPct val="140000"/>
              </a:lnSpc>
              <a:spcBef>
                <a:spcPct val="0"/>
              </a:spcBef>
              <a:buFontTx/>
              <a:buNone/>
            </a:pPr>
            <a:r>
              <a:rPr lang="en-US" altLang="ja-JP" sz="2400" baseline="0">
                <a:solidFill>
                  <a:srgbClr val="000099"/>
                </a:solidFill>
              </a:rPr>
              <a:t>     neutrons,</a:t>
            </a:r>
          </a:p>
          <a:p>
            <a:pPr>
              <a:spcBef>
                <a:spcPct val="0"/>
              </a:spcBef>
              <a:buFontTx/>
              <a:buNone/>
            </a:pPr>
            <a:r>
              <a:rPr lang="en-US" altLang="ja-JP" sz="2400" baseline="0">
                <a:solidFill>
                  <a:srgbClr val="FF00FF"/>
                </a:solidFill>
              </a:rPr>
              <a:t>     protons,</a:t>
            </a:r>
            <a:r>
              <a:rPr lang="en-US" altLang="ja-JP" sz="2400" b="0" baseline="0"/>
              <a:t> </a:t>
            </a:r>
          </a:p>
          <a:p>
            <a:pPr>
              <a:spcBef>
                <a:spcPct val="0"/>
              </a:spcBef>
              <a:buFontTx/>
              <a:buNone/>
            </a:pPr>
            <a:r>
              <a:rPr lang="en-US" altLang="ja-JP" sz="2400" b="0" baseline="0">
                <a:solidFill>
                  <a:srgbClr val="FF0000"/>
                </a:solidFill>
              </a:rPr>
              <a:t>     </a:t>
            </a:r>
            <a:r>
              <a:rPr lang="en-US" altLang="ja-JP" sz="2400" baseline="0">
                <a:solidFill>
                  <a:srgbClr val="FF0000"/>
                </a:solidFill>
              </a:rPr>
              <a:t>hyperons</a:t>
            </a:r>
          </a:p>
        </p:txBody>
      </p:sp>
      <p:sp>
        <p:nvSpPr>
          <p:cNvPr id="16397" name="Oval 8"/>
          <p:cNvSpPr>
            <a:spLocks noChangeArrowheads="1"/>
          </p:cNvSpPr>
          <p:nvPr/>
        </p:nvSpPr>
        <p:spPr bwMode="auto">
          <a:xfrm>
            <a:off x="6875463" y="2852738"/>
            <a:ext cx="503237" cy="503237"/>
          </a:xfrm>
          <a:prstGeom prst="ellipse">
            <a:avLst/>
          </a:prstGeom>
          <a:solidFill>
            <a:srgbClr val="00B0F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n</a:t>
            </a:r>
          </a:p>
        </p:txBody>
      </p:sp>
      <p:sp>
        <p:nvSpPr>
          <p:cNvPr id="16398" name="Oval 10"/>
          <p:cNvSpPr>
            <a:spLocks noChangeArrowheads="1"/>
          </p:cNvSpPr>
          <p:nvPr/>
        </p:nvSpPr>
        <p:spPr bwMode="auto">
          <a:xfrm>
            <a:off x="5218113" y="2420938"/>
            <a:ext cx="504825"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p</a:t>
            </a:r>
          </a:p>
        </p:txBody>
      </p:sp>
      <p:sp>
        <p:nvSpPr>
          <p:cNvPr id="16399" name="Oval 10"/>
          <p:cNvSpPr>
            <a:spLocks noChangeArrowheads="1"/>
          </p:cNvSpPr>
          <p:nvPr/>
        </p:nvSpPr>
        <p:spPr bwMode="auto">
          <a:xfrm>
            <a:off x="6659563" y="3429000"/>
            <a:ext cx="504825"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p</a:t>
            </a:r>
          </a:p>
        </p:txBody>
      </p:sp>
      <p:sp>
        <p:nvSpPr>
          <p:cNvPr id="16400" name="Oval 12"/>
          <p:cNvSpPr>
            <a:spLocks noChangeArrowheads="1"/>
          </p:cNvSpPr>
          <p:nvPr/>
        </p:nvSpPr>
        <p:spPr bwMode="auto">
          <a:xfrm>
            <a:off x="6083300" y="3716338"/>
            <a:ext cx="504825"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Y</a:t>
            </a:r>
          </a:p>
        </p:txBody>
      </p:sp>
      <p:sp>
        <p:nvSpPr>
          <p:cNvPr id="16401" name="Oval 7"/>
          <p:cNvSpPr>
            <a:spLocks noChangeArrowheads="1"/>
          </p:cNvSpPr>
          <p:nvPr/>
        </p:nvSpPr>
        <p:spPr bwMode="auto">
          <a:xfrm>
            <a:off x="6010275" y="2420938"/>
            <a:ext cx="503238" cy="503237"/>
          </a:xfrm>
          <a:prstGeom prst="ellipse">
            <a:avLst/>
          </a:prstGeom>
          <a:solidFill>
            <a:srgbClr val="00B0F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aseline="0">
                <a:solidFill>
                  <a:schemeClr val="bg1"/>
                </a:solidFill>
              </a:rPr>
              <a:t>n</a:t>
            </a:r>
          </a:p>
        </p:txBody>
      </p:sp>
      <p:sp>
        <p:nvSpPr>
          <p:cNvPr id="16402" name="AutoShape 18"/>
          <p:cNvSpPr>
            <a:spLocks/>
          </p:cNvSpPr>
          <p:nvPr/>
        </p:nvSpPr>
        <p:spPr bwMode="auto">
          <a:xfrm>
            <a:off x="1492863" y="2970559"/>
            <a:ext cx="152400" cy="914400"/>
          </a:xfrm>
          <a:prstGeom prst="leftBrace">
            <a:avLst>
              <a:gd name="adj1" fmla="val 50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b="1" baseline="30000">
                <a:solidFill>
                  <a:srgbClr val="000099"/>
                </a:solidFill>
                <a:latin typeface="Times New Roman" pitchFamily="18" charset="0"/>
                <a:ea typeface="ＭＳ Ｐゴシック" pitchFamily="50" charset="-128"/>
              </a:defRPr>
            </a:lvl1pPr>
            <a:lvl2pPr marL="742950" indent="-285750" eaLnBrk="0" hangingPunct="0">
              <a:defRPr kumimoji="1" sz="1600" b="1" baseline="30000">
                <a:solidFill>
                  <a:srgbClr val="000099"/>
                </a:solidFill>
                <a:latin typeface="Times New Roman" pitchFamily="18" charset="0"/>
                <a:ea typeface="ＭＳ Ｐゴシック" pitchFamily="50" charset="-128"/>
              </a:defRPr>
            </a:lvl2pPr>
            <a:lvl3pPr marL="1143000" indent="-228600" eaLnBrk="0" hangingPunct="0">
              <a:defRPr kumimoji="1" sz="1600" b="1" baseline="30000">
                <a:solidFill>
                  <a:srgbClr val="000099"/>
                </a:solidFill>
                <a:latin typeface="Times New Roman" pitchFamily="18" charset="0"/>
                <a:ea typeface="ＭＳ Ｐゴシック" pitchFamily="50" charset="-128"/>
              </a:defRPr>
            </a:lvl3pPr>
            <a:lvl4pPr marL="1600200" indent="-228600" eaLnBrk="0" hangingPunct="0">
              <a:defRPr kumimoji="1" sz="1600" b="1" baseline="30000">
                <a:solidFill>
                  <a:srgbClr val="000099"/>
                </a:solidFill>
                <a:latin typeface="Times New Roman" pitchFamily="18" charset="0"/>
                <a:ea typeface="ＭＳ Ｐゴシック" pitchFamily="50" charset="-128"/>
              </a:defRPr>
            </a:lvl4pPr>
            <a:lvl5pPr marL="2057400" indent="-228600" eaLnBrk="0" hangingPunct="0">
              <a:defRPr kumimoji="1" sz="1600" b="1" baseline="30000">
                <a:solidFill>
                  <a:srgbClr val="000099"/>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baseline="30000">
                <a:solidFill>
                  <a:srgbClr val="000099"/>
                </a:solidFill>
                <a:latin typeface="Times New Roman" pitchFamily="18" charset="0"/>
                <a:ea typeface="ＭＳ Ｐゴシック" pitchFamily="50" charset="-128"/>
              </a:defRPr>
            </a:lvl9pPr>
          </a:lstStyle>
          <a:p>
            <a:pPr eaLnBrk="1" hangingPunct="1"/>
            <a:endParaRPr lang="ja-JP" altLang="en-US"/>
          </a:p>
        </p:txBody>
      </p:sp>
      <p:sp>
        <p:nvSpPr>
          <p:cNvPr id="2" name="テキスト ボックス 1"/>
          <p:cNvSpPr txBox="1"/>
          <p:nvPr/>
        </p:nvSpPr>
        <p:spPr>
          <a:xfrm>
            <a:off x="5967784" y="2091809"/>
            <a:ext cx="306494" cy="369332"/>
          </a:xfrm>
          <a:prstGeom prst="rect">
            <a:avLst/>
          </a:prstGeom>
          <a:noFill/>
        </p:spPr>
        <p:txBody>
          <a:bodyPr wrap="none" rtlCol="0">
            <a:spAutoFit/>
          </a:bodyPr>
          <a:lstStyle/>
          <a:p>
            <a:r>
              <a:rPr kumimoji="1" lang="en-US" altLang="ja-JP" dirty="0" smtClean="0">
                <a:solidFill>
                  <a:schemeClr val="bg1"/>
                </a:solidFill>
              </a:rPr>
              <a:t>n</a:t>
            </a:r>
            <a:endParaRPr kumimoji="1" lang="ja-JP" altLang="en-US" dirty="0">
              <a:solidFill>
                <a:schemeClr val="bg1"/>
              </a:solidFill>
            </a:endParaRPr>
          </a:p>
        </p:txBody>
      </p:sp>
    </p:spTree>
    <p:extLst>
      <p:ext uri="{BB962C8B-B14F-4D97-AF65-F5344CB8AC3E}">
        <p14:creationId xmlns:p14="http://schemas.microsoft.com/office/powerpoint/2010/main" val="3735590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3"/>
          <p:cNvSpPr>
            <a:spLocks noChangeArrowheads="1"/>
          </p:cNvSpPr>
          <p:nvPr/>
        </p:nvSpPr>
        <p:spPr bwMode="auto">
          <a:xfrm>
            <a:off x="179388" y="115888"/>
            <a:ext cx="2305050" cy="936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latin typeface="Calibri" pitchFamily="34" charset="0"/>
            </a:endParaRPr>
          </a:p>
        </p:txBody>
      </p:sp>
      <p:sp>
        <p:nvSpPr>
          <p:cNvPr id="13315" name="Oval 10"/>
          <p:cNvSpPr>
            <a:spLocks noChangeArrowheads="1"/>
          </p:cNvSpPr>
          <p:nvPr/>
        </p:nvSpPr>
        <p:spPr bwMode="auto">
          <a:xfrm>
            <a:off x="2124075" y="836613"/>
            <a:ext cx="2232025" cy="2232025"/>
          </a:xfrm>
          <a:prstGeom prst="ellipse">
            <a:avLst/>
          </a:prstGeom>
          <a:solidFill>
            <a:srgbClr val="FFFF99"/>
          </a:solidFill>
          <a:ln w="19050">
            <a:solidFill>
              <a:srgbClr val="339966"/>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latin typeface="Calibri" pitchFamily="34" charset="0"/>
            </a:endParaRPr>
          </a:p>
        </p:txBody>
      </p:sp>
      <p:sp>
        <p:nvSpPr>
          <p:cNvPr id="13316" name="Oval 4"/>
          <p:cNvSpPr>
            <a:spLocks noChangeArrowheads="1"/>
          </p:cNvSpPr>
          <p:nvPr/>
        </p:nvSpPr>
        <p:spPr bwMode="auto">
          <a:xfrm>
            <a:off x="2411413" y="1341438"/>
            <a:ext cx="287337" cy="287337"/>
          </a:xfrm>
          <a:prstGeom prst="ellipse">
            <a:avLst/>
          </a:prstGeom>
          <a:solidFill>
            <a:srgbClr val="00008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latin typeface="Calibri" pitchFamily="34" charset="0"/>
            </a:endParaRPr>
          </a:p>
        </p:txBody>
      </p:sp>
      <p:sp>
        <p:nvSpPr>
          <p:cNvPr id="13317" name="Oval 5"/>
          <p:cNvSpPr>
            <a:spLocks noChangeArrowheads="1"/>
          </p:cNvSpPr>
          <p:nvPr/>
        </p:nvSpPr>
        <p:spPr bwMode="auto">
          <a:xfrm>
            <a:off x="2413000" y="2133600"/>
            <a:ext cx="287338" cy="287338"/>
          </a:xfrm>
          <a:prstGeom prst="ellipse">
            <a:avLst/>
          </a:prstGeom>
          <a:solidFill>
            <a:srgbClr val="00008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latin typeface="Calibri" pitchFamily="34" charset="0"/>
            </a:endParaRPr>
          </a:p>
        </p:txBody>
      </p:sp>
      <p:sp>
        <p:nvSpPr>
          <p:cNvPr id="13318" name="Oval 6"/>
          <p:cNvSpPr>
            <a:spLocks noChangeArrowheads="1"/>
          </p:cNvSpPr>
          <p:nvPr/>
        </p:nvSpPr>
        <p:spPr bwMode="auto">
          <a:xfrm>
            <a:off x="2989263" y="981075"/>
            <a:ext cx="287337" cy="287338"/>
          </a:xfrm>
          <a:prstGeom prst="ellipse">
            <a:avLst/>
          </a:prstGeom>
          <a:solidFill>
            <a:srgbClr val="00008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latin typeface="Calibri" pitchFamily="34" charset="0"/>
            </a:endParaRPr>
          </a:p>
        </p:txBody>
      </p:sp>
      <p:sp>
        <p:nvSpPr>
          <p:cNvPr id="13319" name="Oval 7"/>
          <p:cNvSpPr>
            <a:spLocks noChangeArrowheads="1"/>
          </p:cNvSpPr>
          <p:nvPr/>
        </p:nvSpPr>
        <p:spPr bwMode="auto">
          <a:xfrm>
            <a:off x="3060700" y="2492375"/>
            <a:ext cx="287338" cy="287338"/>
          </a:xfrm>
          <a:prstGeom prst="ellipse">
            <a:avLst/>
          </a:prstGeom>
          <a:solidFill>
            <a:srgbClr val="00008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latin typeface="Calibri" pitchFamily="34" charset="0"/>
            </a:endParaRPr>
          </a:p>
        </p:txBody>
      </p:sp>
      <p:sp>
        <p:nvSpPr>
          <p:cNvPr id="13320" name="Oval 8"/>
          <p:cNvSpPr>
            <a:spLocks noChangeArrowheads="1"/>
          </p:cNvSpPr>
          <p:nvPr/>
        </p:nvSpPr>
        <p:spPr bwMode="auto">
          <a:xfrm>
            <a:off x="3781425" y="1268413"/>
            <a:ext cx="287338" cy="287337"/>
          </a:xfrm>
          <a:prstGeom prst="ellipse">
            <a:avLst/>
          </a:prstGeom>
          <a:solidFill>
            <a:srgbClr val="00008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latin typeface="Calibri" pitchFamily="34" charset="0"/>
            </a:endParaRPr>
          </a:p>
        </p:txBody>
      </p:sp>
      <p:sp>
        <p:nvSpPr>
          <p:cNvPr id="13321" name="Oval 9"/>
          <p:cNvSpPr>
            <a:spLocks noChangeArrowheads="1"/>
          </p:cNvSpPr>
          <p:nvPr/>
        </p:nvSpPr>
        <p:spPr bwMode="auto">
          <a:xfrm>
            <a:off x="3708400" y="2349500"/>
            <a:ext cx="287338" cy="287338"/>
          </a:xfrm>
          <a:prstGeom prst="ellipse">
            <a:avLst/>
          </a:prstGeom>
          <a:solidFill>
            <a:srgbClr val="00008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latin typeface="Calibri" pitchFamily="34" charset="0"/>
            </a:endParaRPr>
          </a:p>
        </p:txBody>
      </p:sp>
      <p:sp>
        <p:nvSpPr>
          <p:cNvPr id="13322" name="Line 12"/>
          <p:cNvSpPr>
            <a:spLocks noChangeShapeType="1"/>
          </p:cNvSpPr>
          <p:nvPr/>
        </p:nvSpPr>
        <p:spPr bwMode="auto">
          <a:xfrm>
            <a:off x="3132138" y="1341438"/>
            <a:ext cx="73025" cy="215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23" name="Line 13"/>
          <p:cNvSpPr>
            <a:spLocks noChangeShapeType="1"/>
          </p:cNvSpPr>
          <p:nvPr/>
        </p:nvSpPr>
        <p:spPr bwMode="auto">
          <a:xfrm>
            <a:off x="2773363" y="1628775"/>
            <a:ext cx="214312" cy="1444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24" name="Line 14"/>
          <p:cNvSpPr>
            <a:spLocks noChangeShapeType="1"/>
          </p:cNvSpPr>
          <p:nvPr/>
        </p:nvSpPr>
        <p:spPr bwMode="auto">
          <a:xfrm flipV="1">
            <a:off x="2773363" y="2060575"/>
            <a:ext cx="215900" cy="730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25" name="Line 15"/>
          <p:cNvSpPr>
            <a:spLocks noChangeShapeType="1"/>
          </p:cNvSpPr>
          <p:nvPr/>
        </p:nvSpPr>
        <p:spPr bwMode="auto">
          <a:xfrm flipV="1">
            <a:off x="3205163" y="2276475"/>
            <a:ext cx="0" cy="1444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26" name="Line 16"/>
          <p:cNvSpPr>
            <a:spLocks noChangeShapeType="1"/>
          </p:cNvSpPr>
          <p:nvPr/>
        </p:nvSpPr>
        <p:spPr bwMode="auto">
          <a:xfrm flipH="1" flipV="1">
            <a:off x="3565525" y="2133600"/>
            <a:ext cx="215900" cy="1428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27" name="Line 17"/>
          <p:cNvSpPr>
            <a:spLocks noChangeShapeType="1"/>
          </p:cNvSpPr>
          <p:nvPr/>
        </p:nvSpPr>
        <p:spPr bwMode="auto">
          <a:xfrm flipH="1">
            <a:off x="3563938" y="1557338"/>
            <a:ext cx="215900" cy="215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28" name="Text Box 18"/>
          <p:cNvSpPr txBox="1">
            <a:spLocks noChangeArrowheads="1"/>
          </p:cNvSpPr>
          <p:nvPr/>
        </p:nvSpPr>
        <p:spPr bwMode="auto">
          <a:xfrm>
            <a:off x="2484438" y="3068638"/>
            <a:ext cx="1736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200">
                <a:latin typeface="Calibri" pitchFamily="34" charset="0"/>
              </a:rPr>
              <a:t>Hypernucleus</a:t>
            </a:r>
          </a:p>
        </p:txBody>
      </p:sp>
      <p:sp>
        <p:nvSpPr>
          <p:cNvPr id="13329" name="Text Box 22"/>
          <p:cNvSpPr txBox="1">
            <a:spLocks noChangeArrowheads="1"/>
          </p:cNvSpPr>
          <p:nvPr/>
        </p:nvSpPr>
        <p:spPr bwMode="auto">
          <a:xfrm>
            <a:off x="179388" y="115888"/>
            <a:ext cx="22717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200">
                <a:latin typeface="Calibri" pitchFamily="34" charset="0"/>
              </a:rPr>
              <a:t>No Pauli principle</a:t>
            </a:r>
          </a:p>
          <a:p>
            <a:pPr eaLnBrk="1" hangingPunct="1">
              <a:lnSpc>
                <a:spcPct val="120000"/>
              </a:lnSpc>
              <a:spcBef>
                <a:spcPct val="0"/>
              </a:spcBef>
              <a:buFontTx/>
              <a:buNone/>
            </a:pPr>
            <a:r>
              <a:rPr lang="en-US" altLang="ja-JP" sz="2200">
                <a:latin typeface="Calibri" pitchFamily="34" charset="0"/>
              </a:rPr>
              <a:t>Between N and </a:t>
            </a:r>
            <a:r>
              <a:rPr lang="en-US" altLang="ja-JP" sz="2200">
                <a:solidFill>
                  <a:srgbClr val="990033"/>
                </a:solidFill>
                <a:latin typeface="Calibri" pitchFamily="34" charset="0"/>
              </a:rPr>
              <a:t>Λ</a:t>
            </a:r>
          </a:p>
        </p:txBody>
      </p:sp>
      <p:sp>
        <p:nvSpPr>
          <p:cNvPr id="13330" name="Oval 12"/>
          <p:cNvSpPr>
            <a:spLocks noChangeArrowheads="1"/>
          </p:cNvSpPr>
          <p:nvPr/>
        </p:nvSpPr>
        <p:spPr bwMode="auto">
          <a:xfrm>
            <a:off x="3060700" y="1628775"/>
            <a:ext cx="466725" cy="504825"/>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400">
                <a:solidFill>
                  <a:schemeClr val="bg1"/>
                </a:solidFill>
                <a:latin typeface="Calibri" pitchFamily="34" charset="0"/>
              </a:rPr>
              <a:t>Λ</a:t>
            </a:r>
          </a:p>
        </p:txBody>
      </p:sp>
      <p:sp>
        <p:nvSpPr>
          <p:cNvPr id="13331" name="Line 33"/>
          <p:cNvSpPr>
            <a:spLocks noChangeShapeType="1"/>
          </p:cNvSpPr>
          <p:nvPr/>
        </p:nvSpPr>
        <p:spPr bwMode="auto">
          <a:xfrm>
            <a:off x="250825" y="4941888"/>
            <a:ext cx="2305050" cy="0"/>
          </a:xfrm>
          <a:prstGeom prst="line">
            <a:avLst/>
          </a:prstGeom>
          <a:noFill/>
          <a:ln w="25400">
            <a:solidFill>
              <a:srgbClr val="33993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2" name="Line 34"/>
          <p:cNvSpPr>
            <a:spLocks noChangeShapeType="1"/>
          </p:cNvSpPr>
          <p:nvPr/>
        </p:nvSpPr>
        <p:spPr bwMode="auto">
          <a:xfrm>
            <a:off x="3433763" y="4941888"/>
            <a:ext cx="2217737" cy="0"/>
          </a:xfrm>
          <a:prstGeom prst="line">
            <a:avLst/>
          </a:prstGeom>
          <a:noFill/>
          <a:ln w="31750">
            <a:solidFill>
              <a:srgbClr val="33993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3" name="Line 35"/>
          <p:cNvSpPr>
            <a:spLocks noChangeShapeType="1"/>
          </p:cNvSpPr>
          <p:nvPr/>
        </p:nvSpPr>
        <p:spPr bwMode="auto">
          <a:xfrm>
            <a:off x="395288" y="5300663"/>
            <a:ext cx="14398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4" name="Line 36"/>
          <p:cNvSpPr>
            <a:spLocks noChangeShapeType="1"/>
          </p:cNvSpPr>
          <p:nvPr/>
        </p:nvSpPr>
        <p:spPr bwMode="auto">
          <a:xfrm>
            <a:off x="409575" y="4510088"/>
            <a:ext cx="15113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5" name="Line 37"/>
          <p:cNvSpPr>
            <a:spLocks noChangeShapeType="1"/>
          </p:cNvSpPr>
          <p:nvPr/>
        </p:nvSpPr>
        <p:spPr bwMode="auto">
          <a:xfrm>
            <a:off x="3794125" y="5159375"/>
            <a:ext cx="1296988"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6" name="Line 38"/>
          <p:cNvSpPr>
            <a:spLocks noChangeShapeType="1"/>
          </p:cNvSpPr>
          <p:nvPr/>
        </p:nvSpPr>
        <p:spPr bwMode="auto">
          <a:xfrm>
            <a:off x="3851275" y="6092825"/>
            <a:ext cx="1225550"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7" name="Line 39"/>
          <p:cNvSpPr>
            <a:spLocks noChangeShapeType="1"/>
          </p:cNvSpPr>
          <p:nvPr/>
        </p:nvSpPr>
        <p:spPr bwMode="auto">
          <a:xfrm>
            <a:off x="1908175" y="5300663"/>
            <a:ext cx="1857375" cy="719137"/>
          </a:xfrm>
          <a:prstGeom prst="line">
            <a:avLst/>
          </a:prstGeom>
          <a:noFill/>
          <a:ln w="22225">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3338" name="Line 40"/>
          <p:cNvSpPr>
            <a:spLocks noChangeShapeType="1"/>
          </p:cNvSpPr>
          <p:nvPr/>
        </p:nvSpPr>
        <p:spPr bwMode="auto">
          <a:xfrm>
            <a:off x="1922463" y="4510088"/>
            <a:ext cx="1785937" cy="647700"/>
          </a:xfrm>
          <a:prstGeom prst="line">
            <a:avLst/>
          </a:prstGeom>
          <a:noFill/>
          <a:ln w="22225">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3339" name="Line 44"/>
          <p:cNvSpPr>
            <a:spLocks noChangeShapeType="1"/>
          </p:cNvSpPr>
          <p:nvPr/>
        </p:nvSpPr>
        <p:spPr bwMode="auto">
          <a:xfrm>
            <a:off x="4356100" y="5157788"/>
            <a:ext cx="0" cy="863600"/>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3340" name="Text Box 45"/>
          <p:cNvSpPr txBox="1">
            <a:spLocks noChangeArrowheads="1"/>
          </p:cNvSpPr>
          <p:nvPr/>
        </p:nvSpPr>
        <p:spPr bwMode="auto">
          <a:xfrm>
            <a:off x="4356100" y="5373688"/>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600">
                <a:solidFill>
                  <a:srgbClr val="FF0000"/>
                </a:solidFill>
              </a:rPr>
              <a:t>γ</a:t>
            </a:r>
          </a:p>
        </p:txBody>
      </p:sp>
      <p:sp>
        <p:nvSpPr>
          <p:cNvPr id="13341" name="Text Box 46"/>
          <p:cNvSpPr txBox="1">
            <a:spLocks noChangeArrowheads="1"/>
          </p:cNvSpPr>
          <p:nvPr/>
        </p:nvSpPr>
        <p:spPr bwMode="auto">
          <a:xfrm>
            <a:off x="539750" y="5589588"/>
            <a:ext cx="1147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200"/>
              <a:t>nucleus</a:t>
            </a:r>
          </a:p>
        </p:txBody>
      </p:sp>
      <p:sp>
        <p:nvSpPr>
          <p:cNvPr id="13342" name="Text Box 47"/>
          <p:cNvSpPr txBox="1">
            <a:spLocks noChangeArrowheads="1"/>
          </p:cNvSpPr>
          <p:nvPr/>
        </p:nvSpPr>
        <p:spPr bwMode="auto">
          <a:xfrm>
            <a:off x="3708400" y="6308725"/>
            <a:ext cx="1847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200">
                <a:solidFill>
                  <a:srgbClr val="000099"/>
                </a:solidFill>
              </a:rPr>
              <a:t>hypernucleus</a:t>
            </a:r>
          </a:p>
          <a:p>
            <a:pPr eaLnBrk="1" hangingPunct="1">
              <a:spcBef>
                <a:spcPct val="0"/>
              </a:spcBef>
              <a:buFontTx/>
              <a:buNone/>
            </a:pPr>
            <a:endParaRPr lang="en-US" altLang="ja-JP" sz="2200">
              <a:solidFill>
                <a:srgbClr val="000099"/>
              </a:solidFill>
            </a:endParaRPr>
          </a:p>
        </p:txBody>
      </p:sp>
      <p:sp>
        <p:nvSpPr>
          <p:cNvPr id="13343" name="Text Box 48"/>
          <p:cNvSpPr txBox="1">
            <a:spLocks noChangeArrowheads="1"/>
          </p:cNvSpPr>
          <p:nvPr/>
        </p:nvSpPr>
        <p:spPr bwMode="auto">
          <a:xfrm>
            <a:off x="5508625" y="2492375"/>
            <a:ext cx="3403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solidFill>
                  <a:srgbClr val="000099"/>
                </a:solidFill>
              </a:rPr>
              <a:t>Due to the attraction of</a:t>
            </a:r>
          </a:p>
          <a:p>
            <a:pPr eaLnBrk="1" hangingPunct="1">
              <a:lnSpc>
                <a:spcPct val="120000"/>
              </a:lnSpc>
              <a:spcBef>
                <a:spcPct val="0"/>
              </a:spcBef>
              <a:buFontTx/>
              <a:buNone/>
            </a:pPr>
            <a:r>
              <a:rPr lang="en-US" altLang="ja-JP" sz="2000">
                <a:solidFill>
                  <a:srgbClr val="CC0000"/>
                </a:solidFill>
                <a:ea typeface="ＭＳ 明朝" pitchFamily="17" charset="-128"/>
              </a:rPr>
              <a:t>Λ</a:t>
            </a:r>
            <a:r>
              <a:rPr lang="en-US" altLang="ja-JP" sz="2000">
                <a:solidFill>
                  <a:srgbClr val="CC0000"/>
                </a:solidFill>
              </a:rPr>
              <a:t> N</a:t>
            </a:r>
            <a:r>
              <a:rPr lang="en-US" altLang="ja-JP" sz="2000">
                <a:solidFill>
                  <a:srgbClr val="000099"/>
                </a:solidFill>
              </a:rPr>
              <a:t> interaction, the</a:t>
            </a:r>
          </a:p>
          <a:p>
            <a:pPr eaLnBrk="1" hangingPunct="1">
              <a:lnSpc>
                <a:spcPct val="120000"/>
              </a:lnSpc>
              <a:spcBef>
                <a:spcPct val="0"/>
              </a:spcBef>
              <a:buFontTx/>
              <a:buNone/>
            </a:pPr>
            <a:r>
              <a:rPr lang="en-US" altLang="ja-JP" sz="2000">
                <a:solidFill>
                  <a:srgbClr val="000099"/>
                </a:solidFill>
              </a:rPr>
              <a:t>resultant hypernucleus will</a:t>
            </a:r>
          </a:p>
          <a:p>
            <a:pPr eaLnBrk="1" hangingPunct="1">
              <a:lnSpc>
                <a:spcPct val="120000"/>
              </a:lnSpc>
              <a:spcBef>
                <a:spcPct val="0"/>
              </a:spcBef>
              <a:buFontTx/>
              <a:buNone/>
            </a:pPr>
            <a:r>
              <a:rPr lang="en-US" altLang="ja-JP" sz="2000">
                <a:solidFill>
                  <a:srgbClr val="000099"/>
                </a:solidFill>
              </a:rPr>
              <a:t>become more stable against</a:t>
            </a:r>
          </a:p>
          <a:p>
            <a:pPr eaLnBrk="1" hangingPunct="1">
              <a:lnSpc>
                <a:spcPct val="120000"/>
              </a:lnSpc>
              <a:spcBef>
                <a:spcPct val="0"/>
              </a:spcBef>
              <a:buFontTx/>
              <a:buNone/>
            </a:pPr>
            <a:r>
              <a:rPr lang="en-US" altLang="ja-JP" sz="2000">
                <a:solidFill>
                  <a:srgbClr val="000099"/>
                </a:solidFill>
              </a:rPr>
              <a:t>the neutron decay. </a:t>
            </a:r>
          </a:p>
          <a:p>
            <a:pPr eaLnBrk="1" hangingPunct="1">
              <a:lnSpc>
                <a:spcPct val="120000"/>
              </a:lnSpc>
              <a:spcBef>
                <a:spcPct val="0"/>
              </a:spcBef>
              <a:buFontTx/>
              <a:buNone/>
            </a:pPr>
            <a:r>
              <a:rPr lang="en-US" altLang="ja-JP" sz="2000">
                <a:solidFill>
                  <a:srgbClr val="000099"/>
                </a:solidFill>
              </a:rPr>
              <a:t>         </a:t>
            </a:r>
          </a:p>
        </p:txBody>
      </p:sp>
      <p:sp>
        <p:nvSpPr>
          <p:cNvPr id="13344" name="テキスト ボックス 51"/>
          <p:cNvSpPr txBox="1">
            <a:spLocks noChangeArrowheads="1"/>
          </p:cNvSpPr>
          <p:nvPr/>
        </p:nvSpPr>
        <p:spPr bwMode="auto">
          <a:xfrm>
            <a:off x="3132138" y="4508500"/>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neutron decay threshold</a:t>
            </a:r>
            <a:endParaRPr lang="ja-JP" altLang="en-US" sz="1800"/>
          </a:p>
        </p:txBody>
      </p:sp>
      <p:sp>
        <p:nvSpPr>
          <p:cNvPr id="13345" name="Oval 12"/>
          <p:cNvSpPr>
            <a:spLocks noChangeArrowheads="1"/>
          </p:cNvSpPr>
          <p:nvPr/>
        </p:nvSpPr>
        <p:spPr bwMode="auto">
          <a:xfrm>
            <a:off x="2916238" y="3716338"/>
            <a:ext cx="466725" cy="504825"/>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400">
                <a:solidFill>
                  <a:schemeClr val="bg1"/>
                </a:solidFill>
                <a:latin typeface="Calibri" pitchFamily="34" charset="0"/>
              </a:rPr>
              <a:t>Λ</a:t>
            </a:r>
          </a:p>
        </p:txBody>
      </p:sp>
      <p:sp>
        <p:nvSpPr>
          <p:cNvPr id="13346" name="Line 40"/>
          <p:cNvSpPr>
            <a:spLocks noChangeShapeType="1"/>
          </p:cNvSpPr>
          <p:nvPr/>
        </p:nvSpPr>
        <p:spPr bwMode="auto">
          <a:xfrm flipH="1">
            <a:off x="2555875" y="4221163"/>
            <a:ext cx="358775" cy="360362"/>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47" name="Rectangle 42"/>
          <p:cNvSpPr>
            <a:spLocks noChangeArrowheads="1"/>
          </p:cNvSpPr>
          <p:nvPr/>
        </p:nvSpPr>
        <p:spPr bwMode="auto">
          <a:xfrm>
            <a:off x="2949575" y="946150"/>
            <a:ext cx="334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solidFill>
                  <a:schemeClr val="bg1"/>
                </a:solidFill>
                <a:latin typeface="Calibri" pitchFamily="34" charset="0"/>
              </a:rPr>
              <a:t>N</a:t>
            </a:r>
            <a:endParaRPr lang="ja-JP" altLang="en-US" sz="1800">
              <a:solidFill>
                <a:schemeClr val="bg1"/>
              </a:solidFill>
              <a:latin typeface="Calibri" pitchFamily="34" charset="0"/>
            </a:endParaRPr>
          </a:p>
        </p:txBody>
      </p:sp>
      <p:sp>
        <p:nvSpPr>
          <p:cNvPr id="13348" name="Text Box 20"/>
          <p:cNvSpPr txBox="1">
            <a:spLocks noChangeArrowheads="1"/>
          </p:cNvSpPr>
          <p:nvPr/>
        </p:nvSpPr>
        <p:spPr bwMode="auto">
          <a:xfrm>
            <a:off x="4643438" y="260350"/>
            <a:ext cx="42846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10000"/>
              </a:lnSpc>
              <a:spcBef>
                <a:spcPct val="0"/>
              </a:spcBef>
              <a:buFontTx/>
              <a:buNone/>
            </a:pPr>
            <a:r>
              <a:rPr lang="en-US" altLang="ja-JP" sz="2400">
                <a:solidFill>
                  <a:srgbClr val="990033"/>
                </a:solidFill>
                <a:latin typeface="Calibri" pitchFamily="34" charset="0"/>
              </a:rPr>
              <a:t>Λ</a:t>
            </a:r>
            <a:r>
              <a:rPr lang="en-US" altLang="ja-JP" sz="2400">
                <a:latin typeface="Calibri" pitchFamily="34" charset="0"/>
              </a:rPr>
              <a:t> particle can reach deep inside, and attract  the  surrounding nucleons towards the interior</a:t>
            </a:r>
          </a:p>
          <a:p>
            <a:pPr eaLnBrk="1" hangingPunct="1">
              <a:lnSpc>
                <a:spcPct val="110000"/>
              </a:lnSpc>
              <a:spcBef>
                <a:spcPct val="0"/>
              </a:spcBef>
              <a:buFontTx/>
              <a:buNone/>
            </a:pPr>
            <a:r>
              <a:rPr lang="en-US" altLang="ja-JP" sz="2400">
                <a:latin typeface="Calibri" pitchFamily="34" charset="0"/>
              </a:rPr>
              <a:t>of the nucleus.   </a:t>
            </a:r>
          </a:p>
        </p:txBody>
      </p:sp>
    </p:spTree>
    <p:extLst>
      <p:ext uri="{BB962C8B-B14F-4D97-AF65-F5344CB8AC3E}">
        <p14:creationId xmlns:p14="http://schemas.microsoft.com/office/powerpoint/2010/main" val="1381937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23850" y="-242888"/>
            <a:ext cx="8229600" cy="1143001"/>
          </a:xfrm>
        </p:spPr>
        <p:txBody>
          <a:bodyPr/>
          <a:lstStyle/>
          <a:p>
            <a:r>
              <a:rPr lang="en-US" altLang="ja-JP" sz="3600" smtClean="0"/>
              <a:t>Nuclear chart with strangeness</a:t>
            </a:r>
          </a:p>
        </p:txBody>
      </p:sp>
      <p:sp>
        <p:nvSpPr>
          <p:cNvPr id="14339" name="Rectangle 3"/>
          <p:cNvSpPr>
            <a:spLocks noGrp="1" noChangeArrowheads="1"/>
          </p:cNvSpPr>
          <p:nvPr>
            <p:ph type="body" idx="4294967295"/>
          </p:nvPr>
        </p:nvSpPr>
        <p:spPr>
          <a:xfrm>
            <a:off x="26988" y="1528763"/>
            <a:ext cx="8229600" cy="4525962"/>
          </a:xfrm>
        </p:spPr>
        <p:txBody>
          <a:bodyPr/>
          <a:lstStyle/>
          <a:p>
            <a:endParaRPr lang="ja-JP" altLang="ja-JP" smtClean="0"/>
          </a:p>
        </p:txBody>
      </p:sp>
      <p:sp>
        <p:nvSpPr>
          <p:cNvPr id="14340" name="Oval 4"/>
          <p:cNvSpPr>
            <a:spLocks noChangeArrowheads="1"/>
          </p:cNvSpPr>
          <p:nvPr/>
        </p:nvSpPr>
        <p:spPr bwMode="auto">
          <a:xfrm rot="-1546160">
            <a:off x="560388" y="4043363"/>
            <a:ext cx="1295400" cy="6096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solidFill>
                <a:srgbClr val="000099"/>
              </a:solidFill>
            </a:endParaRPr>
          </a:p>
        </p:txBody>
      </p:sp>
      <p:sp>
        <p:nvSpPr>
          <p:cNvPr id="14341" name="Freeform 5"/>
          <p:cNvSpPr>
            <a:spLocks/>
          </p:cNvSpPr>
          <p:nvPr/>
        </p:nvSpPr>
        <p:spPr bwMode="auto">
          <a:xfrm>
            <a:off x="850900" y="690563"/>
            <a:ext cx="7769225" cy="3824287"/>
          </a:xfrm>
          <a:custGeom>
            <a:avLst/>
            <a:gdLst>
              <a:gd name="T0" fmla="*/ 0 w 4894"/>
              <a:gd name="T1" fmla="*/ 2147483647 h 2409"/>
              <a:gd name="T2" fmla="*/ 2147483647 w 4894"/>
              <a:gd name="T3" fmla="*/ 2147483647 h 2409"/>
              <a:gd name="T4" fmla="*/ 2147483647 w 4894"/>
              <a:gd name="T5" fmla="*/ 2147483647 h 2409"/>
              <a:gd name="T6" fmla="*/ 2147483647 w 4894"/>
              <a:gd name="T7" fmla="*/ 2147483647 h 2409"/>
              <a:gd name="T8" fmla="*/ 2147483647 w 4894"/>
              <a:gd name="T9" fmla="*/ 0 h 2409"/>
              <a:gd name="T10" fmla="*/ 2147483647 w 4894"/>
              <a:gd name="T11" fmla="*/ 2147483647 h 2409"/>
              <a:gd name="T12" fmla="*/ 2147483647 w 4894"/>
              <a:gd name="T13" fmla="*/ 2147483647 h 2409"/>
              <a:gd name="T14" fmla="*/ 2147483647 w 4894"/>
              <a:gd name="T15" fmla="*/ 2147483647 h 2409"/>
              <a:gd name="T16" fmla="*/ 0 w 4894"/>
              <a:gd name="T17" fmla="*/ 2147483647 h 24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94" h="2409">
                <a:moveTo>
                  <a:pt x="0" y="2409"/>
                </a:moveTo>
                <a:cubicBezTo>
                  <a:pt x="70" y="2390"/>
                  <a:pt x="180" y="2376"/>
                  <a:pt x="416" y="2304"/>
                </a:cubicBezTo>
                <a:cubicBezTo>
                  <a:pt x="652" y="2232"/>
                  <a:pt x="767" y="2193"/>
                  <a:pt x="1415" y="1977"/>
                </a:cubicBezTo>
                <a:lnTo>
                  <a:pt x="4306" y="1006"/>
                </a:lnTo>
                <a:lnTo>
                  <a:pt x="4894" y="0"/>
                </a:lnTo>
                <a:lnTo>
                  <a:pt x="2810" y="791"/>
                </a:lnTo>
                <a:lnTo>
                  <a:pt x="1438" y="1446"/>
                </a:lnTo>
                <a:lnTo>
                  <a:pt x="619" y="1892"/>
                </a:lnTo>
                <a:lnTo>
                  <a:pt x="0" y="2394"/>
                </a:lnTo>
              </a:path>
            </a:pathLst>
          </a:custGeom>
          <a:solidFill>
            <a:srgbClr val="008000">
              <a:alpha val="25098"/>
            </a:srgbClr>
          </a:solidFill>
          <a:ln w="9525">
            <a:solidFill>
              <a:srgbClr val="008000"/>
            </a:solidFill>
            <a:round/>
            <a:headEnd/>
            <a:tailEnd/>
          </a:ln>
        </p:spPr>
        <p:txBody>
          <a:bodyPr/>
          <a:lstStyle/>
          <a:p>
            <a:endParaRPr lang="ja-JP" altLang="en-US"/>
          </a:p>
        </p:txBody>
      </p:sp>
      <p:pic>
        <p:nvPicPr>
          <p:cNvPr id="14342" name="Picture 6" descr="NuclearChartwithSm-m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8713788"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Line 7"/>
          <p:cNvSpPr>
            <a:spLocks noChangeShapeType="1"/>
          </p:cNvSpPr>
          <p:nvPr/>
        </p:nvSpPr>
        <p:spPr bwMode="auto">
          <a:xfrm flipV="1">
            <a:off x="1046163" y="3717925"/>
            <a:ext cx="2447925"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4" name="Line 8"/>
          <p:cNvSpPr>
            <a:spLocks noChangeShapeType="1"/>
          </p:cNvSpPr>
          <p:nvPr/>
        </p:nvSpPr>
        <p:spPr bwMode="auto">
          <a:xfrm flipV="1">
            <a:off x="1117600" y="2709863"/>
            <a:ext cx="1439863" cy="1225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5" name="Oval 10"/>
          <p:cNvSpPr>
            <a:spLocks noChangeArrowheads="1"/>
          </p:cNvSpPr>
          <p:nvPr/>
        </p:nvSpPr>
        <p:spPr bwMode="auto">
          <a:xfrm>
            <a:off x="5654675" y="2420938"/>
            <a:ext cx="360363" cy="360362"/>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400">
                <a:solidFill>
                  <a:srgbClr val="000099"/>
                </a:solidFill>
              </a:rPr>
              <a:t>Λ</a:t>
            </a:r>
          </a:p>
        </p:txBody>
      </p:sp>
      <p:sp>
        <p:nvSpPr>
          <p:cNvPr id="14346" name="Rectangle 14"/>
          <p:cNvSpPr>
            <a:spLocks noChangeArrowheads="1"/>
          </p:cNvSpPr>
          <p:nvPr/>
        </p:nvSpPr>
        <p:spPr bwMode="auto">
          <a:xfrm>
            <a:off x="5005388" y="765175"/>
            <a:ext cx="3527425" cy="360363"/>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400">
              <a:solidFill>
                <a:srgbClr val="000099"/>
              </a:solidFill>
            </a:endParaRPr>
          </a:p>
        </p:txBody>
      </p:sp>
      <p:sp>
        <p:nvSpPr>
          <p:cNvPr id="14347" name="Text Box 17"/>
          <p:cNvSpPr txBox="1">
            <a:spLocks noChangeArrowheads="1"/>
          </p:cNvSpPr>
          <p:nvPr/>
        </p:nvSpPr>
        <p:spPr bwMode="auto">
          <a:xfrm>
            <a:off x="252413" y="690563"/>
            <a:ext cx="31686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000">
                <a:solidFill>
                  <a:srgbClr val="CC3300"/>
                </a:solidFill>
              </a:rPr>
              <a:t>Multi-strangeness system   such as Neutron star</a:t>
            </a:r>
          </a:p>
        </p:txBody>
      </p:sp>
      <p:sp>
        <p:nvSpPr>
          <p:cNvPr id="14348" name="Line 19"/>
          <p:cNvSpPr>
            <a:spLocks noChangeShapeType="1"/>
          </p:cNvSpPr>
          <p:nvPr/>
        </p:nvSpPr>
        <p:spPr bwMode="auto">
          <a:xfrm flipH="1">
            <a:off x="5437188" y="2781300"/>
            <a:ext cx="360362" cy="4333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349" name="Text Box 17"/>
          <p:cNvSpPr txBox="1">
            <a:spLocks noChangeArrowheads="1"/>
          </p:cNvSpPr>
          <p:nvPr/>
        </p:nvSpPr>
        <p:spPr bwMode="auto">
          <a:xfrm>
            <a:off x="4718050" y="1700213"/>
            <a:ext cx="2646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solidFill>
                  <a:srgbClr val="000099"/>
                </a:solidFill>
              </a:rPr>
              <a:t>Extending drip-line!</a:t>
            </a:r>
          </a:p>
        </p:txBody>
      </p:sp>
      <p:sp>
        <p:nvSpPr>
          <p:cNvPr id="16" name="正方形/長方形 15"/>
          <p:cNvSpPr/>
          <p:nvPr/>
        </p:nvSpPr>
        <p:spPr>
          <a:xfrm>
            <a:off x="5219700" y="4797425"/>
            <a:ext cx="1728788"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14351" name="Text Box 21"/>
          <p:cNvSpPr txBox="1">
            <a:spLocks noChangeArrowheads="1"/>
          </p:cNvSpPr>
          <p:nvPr/>
        </p:nvSpPr>
        <p:spPr bwMode="auto">
          <a:xfrm>
            <a:off x="5076825" y="4076700"/>
            <a:ext cx="52562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05000"/>
              </a:lnSpc>
              <a:spcBef>
                <a:spcPct val="0"/>
              </a:spcBef>
              <a:buFontTx/>
              <a:buNone/>
            </a:pPr>
            <a:r>
              <a:rPr lang="en-US" altLang="ja-JP" sz="2000">
                <a:solidFill>
                  <a:srgbClr val="000099"/>
                </a:solidFill>
              </a:rPr>
              <a:t>Interesting phenomena concerning </a:t>
            </a:r>
          </a:p>
          <a:p>
            <a:pPr eaLnBrk="1" hangingPunct="1">
              <a:lnSpc>
                <a:spcPct val="105000"/>
              </a:lnSpc>
              <a:spcBef>
                <a:spcPct val="0"/>
              </a:spcBef>
              <a:buFontTx/>
              <a:buNone/>
            </a:pPr>
            <a:r>
              <a:rPr lang="en-US" altLang="ja-JP" sz="2000">
                <a:solidFill>
                  <a:srgbClr val="000099"/>
                </a:solidFill>
              </a:rPr>
              <a:t>the neutron halo have</a:t>
            </a:r>
            <a:r>
              <a:rPr lang="ja-JP" altLang="en-US" sz="2000">
                <a:solidFill>
                  <a:srgbClr val="000099"/>
                </a:solidFill>
              </a:rPr>
              <a:t>　</a:t>
            </a:r>
            <a:r>
              <a:rPr lang="en-US" altLang="ja-JP" sz="2000">
                <a:solidFill>
                  <a:srgbClr val="000099"/>
                </a:solidFill>
              </a:rPr>
              <a:t>been </a:t>
            </a:r>
          </a:p>
          <a:p>
            <a:pPr eaLnBrk="1" hangingPunct="1">
              <a:lnSpc>
                <a:spcPct val="105000"/>
              </a:lnSpc>
              <a:spcBef>
                <a:spcPct val="0"/>
              </a:spcBef>
              <a:buFontTx/>
              <a:buNone/>
            </a:pPr>
            <a:r>
              <a:rPr lang="en-US" altLang="ja-JP" sz="2000">
                <a:solidFill>
                  <a:srgbClr val="000099"/>
                </a:solidFill>
              </a:rPr>
              <a:t>observed near the neutron drip line </a:t>
            </a:r>
          </a:p>
          <a:p>
            <a:pPr eaLnBrk="1" hangingPunct="1">
              <a:lnSpc>
                <a:spcPct val="105000"/>
              </a:lnSpc>
              <a:spcBef>
                <a:spcPct val="0"/>
              </a:spcBef>
              <a:buFontTx/>
              <a:buNone/>
            </a:pPr>
            <a:r>
              <a:rPr lang="en-US" altLang="ja-JP" sz="2000">
                <a:solidFill>
                  <a:srgbClr val="000099"/>
                </a:solidFill>
              </a:rPr>
              <a:t>of light nuclei.</a:t>
            </a:r>
          </a:p>
        </p:txBody>
      </p:sp>
      <p:sp>
        <p:nvSpPr>
          <p:cNvPr id="18" name="正方形/長方形 17"/>
          <p:cNvSpPr/>
          <p:nvPr/>
        </p:nvSpPr>
        <p:spPr>
          <a:xfrm>
            <a:off x="519113" y="5695950"/>
            <a:ext cx="8064500" cy="1152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19" name="テキスト ボックス 18"/>
          <p:cNvSpPr txBox="1">
            <a:spLocks noChangeArrowheads="1"/>
          </p:cNvSpPr>
          <p:nvPr/>
        </p:nvSpPr>
        <p:spPr bwMode="auto">
          <a:xfrm>
            <a:off x="604838" y="5840413"/>
            <a:ext cx="76771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a:solidFill>
                  <a:srgbClr val="000099"/>
                </a:solidFill>
              </a:rPr>
              <a:t>How is structure change when a </a:t>
            </a:r>
            <a:r>
              <a:rPr lang="en-US" altLang="ja-JP" sz="2800">
                <a:solidFill>
                  <a:srgbClr val="CC0000"/>
                </a:solidFill>
              </a:rPr>
              <a:t>Λ</a:t>
            </a:r>
            <a:r>
              <a:rPr lang="ja-JP" altLang="en-US" sz="2400">
                <a:solidFill>
                  <a:srgbClr val="000099"/>
                </a:solidFill>
              </a:rPr>
              <a:t>　</a:t>
            </a:r>
            <a:r>
              <a:rPr lang="en-US" altLang="ja-JP" sz="2400">
                <a:solidFill>
                  <a:srgbClr val="000099"/>
                </a:solidFill>
              </a:rPr>
              <a:t>particle  is injected</a:t>
            </a:r>
          </a:p>
          <a:p>
            <a:pPr eaLnBrk="1" hangingPunct="1">
              <a:spcBef>
                <a:spcPct val="0"/>
              </a:spcBef>
              <a:buFontTx/>
              <a:buNone/>
            </a:pPr>
            <a:r>
              <a:rPr lang="en-US" altLang="ja-JP" sz="2400">
                <a:solidFill>
                  <a:srgbClr val="000099"/>
                </a:solidFill>
              </a:rPr>
              <a:t> into neutron-rich nuclei ?</a:t>
            </a:r>
            <a:endParaRPr lang="ja-JP" altLang="en-US" sz="2400">
              <a:solidFill>
                <a:srgbClr val="000099"/>
              </a:solidFill>
            </a:endParaRPr>
          </a:p>
        </p:txBody>
      </p:sp>
    </p:spTree>
    <p:extLst>
      <p:ext uri="{BB962C8B-B14F-4D97-AF65-F5344CB8AC3E}">
        <p14:creationId xmlns:p14="http://schemas.microsoft.com/office/powerpoint/2010/main" val="191355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正方形/長方形 3"/>
          <p:cNvSpPr/>
          <p:nvPr/>
        </p:nvSpPr>
        <p:spPr>
          <a:xfrm>
            <a:off x="411163" y="260648"/>
            <a:ext cx="8064500" cy="1152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5" name="テキスト ボックス 4"/>
          <p:cNvSpPr txBox="1">
            <a:spLocks noChangeArrowheads="1"/>
          </p:cNvSpPr>
          <p:nvPr/>
        </p:nvSpPr>
        <p:spPr bwMode="auto">
          <a:xfrm>
            <a:off x="496888" y="405111"/>
            <a:ext cx="766427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400" dirty="0" smtClean="0">
                <a:solidFill>
                  <a:srgbClr val="000099"/>
                </a:solidFill>
              </a:rPr>
              <a:t>Question: How </a:t>
            </a:r>
            <a:r>
              <a:rPr lang="en-US" altLang="ja-JP" sz="2400" dirty="0">
                <a:solidFill>
                  <a:srgbClr val="000099"/>
                </a:solidFill>
              </a:rPr>
              <a:t>is structure change when a </a:t>
            </a:r>
            <a:r>
              <a:rPr lang="en-US" altLang="ja-JP" sz="2800" dirty="0">
                <a:solidFill>
                  <a:srgbClr val="CC0000"/>
                </a:solidFill>
              </a:rPr>
              <a:t>Λ</a:t>
            </a:r>
            <a:r>
              <a:rPr lang="ja-JP" altLang="en-US" sz="2400" dirty="0">
                <a:solidFill>
                  <a:srgbClr val="000099"/>
                </a:solidFill>
              </a:rPr>
              <a:t>　</a:t>
            </a:r>
            <a:r>
              <a:rPr lang="en-US" altLang="ja-JP" sz="2400" dirty="0">
                <a:solidFill>
                  <a:srgbClr val="000099"/>
                </a:solidFill>
              </a:rPr>
              <a:t>particle  </a:t>
            </a:r>
            <a:endParaRPr lang="en-US" altLang="ja-JP" sz="2400" dirty="0" smtClean="0">
              <a:solidFill>
                <a:srgbClr val="000099"/>
              </a:solidFill>
            </a:endParaRPr>
          </a:p>
          <a:p>
            <a:pPr eaLnBrk="1" hangingPunct="1">
              <a:spcBef>
                <a:spcPct val="0"/>
              </a:spcBef>
              <a:buFontTx/>
              <a:buNone/>
            </a:pPr>
            <a:r>
              <a:rPr lang="en-US" altLang="ja-JP" sz="2400" dirty="0" smtClean="0">
                <a:solidFill>
                  <a:srgbClr val="000099"/>
                </a:solidFill>
              </a:rPr>
              <a:t>is injected  </a:t>
            </a:r>
            <a:r>
              <a:rPr lang="en-US" altLang="ja-JP" sz="2400" dirty="0">
                <a:solidFill>
                  <a:srgbClr val="000099"/>
                </a:solidFill>
              </a:rPr>
              <a:t>into neutron-rich nuclei ?</a:t>
            </a:r>
            <a:endParaRPr lang="ja-JP" altLang="en-US" sz="2400" dirty="0">
              <a:solidFill>
                <a:srgbClr val="000099"/>
              </a:solidFill>
            </a:endParaRPr>
          </a:p>
        </p:txBody>
      </p:sp>
      <p:sp>
        <p:nvSpPr>
          <p:cNvPr id="6" name="円/楕円 5"/>
          <p:cNvSpPr>
            <a:spLocks noChangeArrowheads="1"/>
          </p:cNvSpPr>
          <p:nvPr/>
        </p:nvSpPr>
        <p:spPr bwMode="auto">
          <a:xfrm>
            <a:off x="1187450" y="1844675"/>
            <a:ext cx="2087563" cy="2016125"/>
          </a:xfrm>
          <a:prstGeom prst="ellipse">
            <a:avLst/>
          </a:prstGeom>
          <a:solidFill>
            <a:srgbClr val="FFFF99"/>
          </a:solidFill>
          <a:ln w="12700" algn="ctr">
            <a:solidFill>
              <a:srgbClr val="008000"/>
            </a:solidFill>
            <a:round/>
            <a:headEnd/>
            <a:tailEnd/>
          </a:ln>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7" name="Oval 37"/>
          <p:cNvSpPr>
            <a:spLocks noChangeArrowheads="1"/>
          </p:cNvSpPr>
          <p:nvPr/>
        </p:nvSpPr>
        <p:spPr bwMode="auto">
          <a:xfrm>
            <a:off x="1476375" y="2852738"/>
            <a:ext cx="719138" cy="719137"/>
          </a:xfrm>
          <a:prstGeom prst="ellipse">
            <a:avLst/>
          </a:prstGeom>
          <a:solidFill>
            <a:schemeClr val="accent3"/>
          </a:solidFill>
          <a:ln w="9525">
            <a:solidFill>
              <a:srgbClr val="00B050"/>
            </a:solidFill>
            <a:round/>
            <a:headEnd/>
            <a:tailEnd/>
          </a:ln>
          <a:effectLst/>
        </p:spPr>
        <p:txBody>
          <a:bodyPr wrap="none" anchor="ctr"/>
          <a:lstStyle/>
          <a:p>
            <a:pPr algn="ctr">
              <a:defRPr/>
            </a:pPr>
            <a:r>
              <a:rPr lang="en-US" altLang="ja-JP" sz="3200" b="1">
                <a:latin typeface="Calibri" pitchFamily="34" charset="0"/>
                <a:ea typeface="ＭＳ Ｐゴシック" charset="-128"/>
              </a:rPr>
              <a:t>α</a:t>
            </a:r>
          </a:p>
        </p:txBody>
      </p:sp>
      <p:sp>
        <p:nvSpPr>
          <p:cNvPr id="8" name="Oval 38"/>
          <p:cNvSpPr>
            <a:spLocks noChangeArrowheads="1"/>
          </p:cNvSpPr>
          <p:nvPr/>
        </p:nvSpPr>
        <p:spPr bwMode="auto">
          <a:xfrm>
            <a:off x="2339975" y="2997200"/>
            <a:ext cx="539750" cy="53975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400" b="1">
                <a:solidFill>
                  <a:schemeClr val="bg1"/>
                </a:solidFill>
              </a:rPr>
              <a:t>Λ</a:t>
            </a:r>
          </a:p>
        </p:txBody>
      </p:sp>
      <p:sp>
        <p:nvSpPr>
          <p:cNvPr id="9" name="テキスト ボックス 9"/>
          <p:cNvSpPr txBox="1">
            <a:spLocks noChangeArrowheads="1"/>
          </p:cNvSpPr>
          <p:nvPr/>
        </p:nvSpPr>
        <p:spPr bwMode="auto">
          <a:xfrm>
            <a:off x="323850" y="2565400"/>
            <a:ext cx="774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b="1" baseline="30000"/>
              <a:t>7</a:t>
            </a:r>
            <a:r>
              <a:rPr lang="en-US" altLang="ja-JP"/>
              <a:t>He</a:t>
            </a:r>
            <a:endParaRPr lang="ja-JP" altLang="en-US"/>
          </a:p>
        </p:txBody>
      </p:sp>
      <p:sp>
        <p:nvSpPr>
          <p:cNvPr id="10" name="Text Box 30"/>
          <p:cNvSpPr txBox="1">
            <a:spLocks noChangeArrowheads="1"/>
          </p:cNvSpPr>
          <p:nvPr/>
        </p:nvSpPr>
        <p:spPr bwMode="auto">
          <a:xfrm>
            <a:off x="287338" y="2852738"/>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a:t>Λ</a:t>
            </a:r>
          </a:p>
        </p:txBody>
      </p:sp>
      <p:sp>
        <p:nvSpPr>
          <p:cNvPr id="11" name="円/楕円 15"/>
          <p:cNvSpPr>
            <a:spLocks noChangeArrowheads="1"/>
          </p:cNvSpPr>
          <p:nvPr/>
        </p:nvSpPr>
        <p:spPr bwMode="auto">
          <a:xfrm>
            <a:off x="1547813" y="2060575"/>
            <a:ext cx="576262" cy="576263"/>
          </a:xfrm>
          <a:prstGeom prst="ellipse">
            <a:avLst/>
          </a:prstGeom>
          <a:solidFill>
            <a:srgbClr val="00B0F0">
              <a:alpha val="58038"/>
            </a:srgbClr>
          </a:solidFill>
          <a:ln w="25400" algn="ctr">
            <a:solidFill>
              <a:srgbClr val="00B0F0"/>
            </a:solidFill>
            <a:round/>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3600" b="1" dirty="0"/>
              <a:t>n</a:t>
            </a:r>
            <a:endParaRPr lang="ja-JP" altLang="en-US" sz="3600" b="1" dirty="0"/>
          </a:p>
        </p:txBody>
      </p:sp>
      <p:sp>
        <p:nvSpPr>
          <p:cNvPr id="12" name="円/楕円 16"/>
          <p:cNvSpPr>
            <a:spLocks noChangeArrowheads="1"/>
          </p:cNvSpPr>
          <p:nvPr/>
        </p:nvSpPr>
        <p:spPr bwMode="auto">
          <a:xfrm>
            <a:off x="2268538" y="2060575"/>
            <a:ext cx="576262" cy="576263"/>
          </a:xfrm>
          <a:prstGeom prst="ellipse">
            <a:avLst/>
          </a:prstGeom>
          <a:solidFill>
            <a:srgbClr val="00B0F0">
              <a:alpha val="54901"/>
            </a:srgbClr>
          </a:solidFill>
          <a:ln w="25400" algn="ctr">
            <a:solidFill>
              <a:srgbClr val="00B0F0"/>
            </a:solidFill>
            <a:round/>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3600" b="1"/>
              <a:t>n</a:t>
            </a:r>
            <a:endParaRPr lang="ja-JP" altLang="en-US" sz="3600" b="1"/>
          </a:p>
        </p:txBody>
      </p:sp>
      <p:sp>
        <p:nvSpPr>
          <p:cNvPr id="16" name="Oval 9"/>
          <p:cNvSpPr>
            <a:spLocks noChangeArrowheads="1"/>
          </p:cNvSpPr>
          <p:nvPr/>
        </p:nvSpPr>
        <p:spPr bwMode="auto">
          <a:xfrm>
            <a:off x="5148064" y="1992580"/>
            <a:ext cx="1439863" cy="1441450"/>
          </a:xfrm>
          <a:prstGeom prst="ellipse">
            <a:avLst/>
          </a:prstGeom>
          <a:solidFill>
            <a:srgbClr val="FFFF99"/>
          </a:solidFill>
          <a:ln w="28575" algn="ctr">
            <a:solidFill>
              <a:schemeClr val="accent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17" name="Oval 10"/>
          <p:cNvSpPr>
            <a:spLocks noChangeArrowheads="1"/>
          </p:cNvSpPr>
          <p:nvPr/>
        </p:nvSpPr>
        <p:spPr bwMode="auto">
          <a:xfrm>
            <a:off x="5436989" y="2281505"/>
            <a:ext cx="360363"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8" name="Oval 11"/>
          <p:cNvSpPr>
            <a:spLocks noChangeArrowheads="1"/>
          </p:cNvSpPr>
          <p:nvPr/>
        </p:nvSpPr>
        <p:spPr bwMode="auto">
          <a:xfrm>
            <a:off x="5940227" y="2281505"/>
            <a:ext cx="360362" cy="358775"/>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solidFill>
                  <a:schemeClr val="bg1"/>
                </a:solidFill>
              </a:rPr>
              <a:t>n</a:t>
            </a:r>
          </a:p>
        </p:txBody>
      </p:sp>
      <p:sp>
        <p:nvSpPr>
          <p:cNvPr id="19" name="Oval 13"/>
          <p:cNvSpPr>
            <a:spLocks noChangeArrowheads="1"/>
          </p:cNvSpPr>
          <p:nvPr/>
        </p:nvSpPr>
        <p:spPr bwMode="auto">
          <a:xfrm>
            <a:off x="5495727" y="2713305"/>
            <a:ext cx="504825" cy="504825"/>
          </a:xfrm>
          <a:prstGeom prst="ellipse">
            <a:avLst/>
          </a:prstGeom>
          <a:solidFill>
            <a:srgbClr val="FF0000"/>
          </a:solidFill>
          <a:ln w="28575" algn="ctr">
            <a:solidFill>
              <a:schemeClr val="accent1"/>
            </a:solidFill>
            <a:round/>
            <a:headEnd/>
            <a:tailEnd/>
          </a:ln>
        </p:spPr>
        <p:txBody>
          <a:bodyPr wrap="none" anchor="ct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a:solidFill>
                  <a:schemeClr val="bg1"/>
                </a:solidFill>
              </a:rPr>
              <a:t>Λ</a:t>
            </a:r>
          </a:p>
        </p:txBody>
      </p:sp>
      <p:sp>
        <p:nvSpPr>
          <p:cNvPr id="20" name="Text Box 14"/>
          <p:cNvSpPr txBox="1">
            <a:spLocks noChangeArrowheads="1"/>
          </p:cNvSpPr>
          <p:nvPr/>
        </p:nvSpPr>
        <p:spPr bwMode="auto">
          <a:xfrm>
            <a:off x="5570339" y="3532455"/>
            <a:ext cx="51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baseline="30000"/>
              <a:t>3</a:t>
            </a:r>
            <a:r>
              <a:rPr lang="en-US" altLang="ja-JP" sz="2800"/>
              <a:t>n</a:t>
            </a:r>
          </a:p>
        </p:txBody>
      </p:sp>
      <p:sp>
        <p:nvSpPr>
          <p:cNvPr id="21" name="Text Box 15"/>
          <p:cNvSpPr txBox="1">
            <a:spLocks noChangeArrowheads="1"/>
          </p:cNvSpPr>
          <p:nvPr/>
        </p:nvSpPr>
        <p:spPr bwMode="auto">
          <a:xfrm>
            <a:off x="5495727" y="3792805"/>
            <a:ext cx="388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a:t>Λ</a:t>
            </a:r>
          </a:p>
        </p:txBody>
      </p:sp>
      <p:sp>
        <p:nvSpPr>
          <p:cNvPr id="22" name="テキスト ボックス 2"/>
          <p:cNvSpPr txBox="1">
            <a:spLocks noChangeArrowheads="1"/>
          </p:cNvSpPr>
          <p:nvPr/>
        </p:nvSpPr>
        <p:spPr bwMode="auto">
          <a:xfrm>
            <a:off x="4139952" y="4171950"/>
            <a:ext cx="4475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dirty="0">
                <a:solidFill>
                  <a:srgbClr val="0070C0"/>
                </a:solidFill>
                <a:latin typeface="Arial" pitchFamily="34" charset="0"/>
              </a:rPr>
              <a:t>C. </a:t>
            </a:r>
            <a:r>
              <a:rPr lang="en-US" altLang="ja-JP" sz="2000" dirty="0" err="1">
                <a:solidFill>
                  <a:srgbClr val="0070C0"/>
                </a:solidFill>
                <a:latin typeface="Arial" pitchFamily="34" charset="0"/>
              </a:rPr>
              <a:t>Rappold</a:t>
            </a:r>
            <a:r>
              <a:rPr lang="en-US" altLang="ja-JP" sz="2000" dirty="0">
                <a:solidFill>
                  <a:srgbClr val="0070C0"/>
                </a:solidFill>
                <a:latin typeface="Arial" pitchFamily="34" charset="0"/>
              </a:rPr>
              <a:t> et al., </a:t>
            </a:r>
            <a:r>
              <a:rPr lang="en-US" altLang="ja-JP" sz="2000" dirty="0" err="1">
                <a:solidFill>
                  <a:srgbClr val="0070C0"/>
                </a:solidFill>
                <a:latin typeface="Arial" pitchFamily="34" charset="0"/>
              </a:rPr>
              <a:t>HypHI</a:t>
            </a:r>
            <a:r>
              <a:rPr lang="en-US" altLang="ja-JP" sz="2000" dirty="0">
                <a:solidFill>
                  <a:srgbClr val="0070C0"/>
                </a:solidFill>
                <a:latin typeface="Arial" pitchFamily="34" charset="0"/>
              </a:rPr>
              <a:t> collaboration</a:t>
            </a:r>
          </a:p>
          <a:p>
            <a:pPr eaLnBrk="1" hangingPunct="1">
              <a:spcBef>
                <a:spcPct val="0"/>
              </a:spcBef>
              <a:buFontTx/>
              <a:buNone/>
            </a:pPr>
            <a:r>
              <a:rPr lang="en-US" altLang="ja-JP" sz="2000" dirty="0">
                <a:solidFill>
                  <a:srgbClr val="0070C0"/>
                </a:solidFill>
                <a:latin typeface="Arial" pitchFamily="34" charset="0"/>
              </a:rPr>
              <a:t> Phys. Rev. C 88, 041001 (R) (2013)</a:t>
            </a:r>
            <a:endParaRPr lang="ja-JP" altLang="en-US" sz="2000" dirty="0">
              <a:solidFill>
                <a:srgbClr val="0070C0"/>
              </a:solidFill>
              <a:latin typeface="Arial" pitchFamily="34" charset="0"/>
            </a:endParaRPr>
          </a:p>
        </p:txBody>
      </p:sp>
      <p:sp>
        <p:nvSpPr>
          <p:cNvPr id="23" name="Text Box 16"/>
          <p:cNvSpPr txBox="1">
            <a:spLocks noChangeArrowheads="1"/>
          </p:cNvSpPr>
          <p:nvPr/>
        </p:nvSpPr>
        <p:spPr bwMode="auto">
          <a:xfrm>
            <a:off x="287338" y="3932238"/>
            <a:ext cx="44783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dirty="0">
                <a:solidFill>
                  <a:schemeClr val="hlink"/>
                </a:solidFill>
              </a:rPr>
              <a:t>JLAB experiment-E011,</a:t>
            </a:r>
          </a:p>
          <a:p>
            <a:pPr eaLnBrk="1" hangingPunct="1">
              <a:spcBef>
                <a:spcPct val="0"/>
              </a:spcBef>
              <a:buFontTx/>
              <a:buNone/>
            </a:pPr>
            <a:r>
              <a:rPr lang="en-US" altLang="ja-JP" sz="2400" dirty="0">
                <a:solidFill>
                  <a:schemeClr val="hlink"/>
                </a:solidFill>
              </a:rPr>
              <a:t>Phys. Rev. </a:t>
            </a:r>
            <a:r>
              <a:rPr lang="en-US" altLang="ja-JP" sz="2400" dirty="0" err="1">
                <a:solidFill>
                  <a:schemeClr val="hlink"/>
                </a:solidFill>
              </a:rPr>
              <a:t>Lett</a:t>
            </a:r>
            <a:r>
              <a:rPr lang="en-US" altLang="ja-JP" sz="2400" dirty="0">
                <a:solidFill>
                  <a:schemeClr val="hlink"/>
                </a:solidFill>
              </a:rPr>
              <a:t>. </a:t>
            </a:r>
            <a:r>
              <a:rPr lang="en-US" altLang="ja-JP" sz="2400" b="1" dirty="0">
                <a:solidFill>
                  <a:schemeClr val="hlink"/>
                </a:solidFill>
              </a:rPr>
              <a:t>110</a:t>
            </a:r>
            <a:r>
              <a:rPr lang="en-US" altLang="ja-JP" sz="2400" dirty="0">
                <a:solidFill>
                  <a:schemeClr val="hlink"/>
                </a:solidFill>
              </a:rPr>
              <a:t>,</a:t>
            </a:r>
          </a:p>
          <a:p>
            <a:pPr eaLnBrk="1" hangingPunct="1">
              <a:spcBef>
                <a:spcPct val="0"/>
              </a:spcBef>
              <a:buFontTx/>
              <a:buNone/>
            </a:pPr>
            <a:r>
              <a:rPr lang="en-US" altLang="ja-JP" sz="2400" dirty="0">
                <a:solidFill>
                  <a:schemeClr val="hlink"/>
                </a:solidFill>
              </a:rPr>
              <a:t>12502 (2013).</a:t>
            </a:r>
            <a:endParaRPr lang="ja-JP" altLang="en-US" sz="2400" dirty="0">
              <a:solidFill>
                <a:schemeClr val="hlink"/>
              </a:solidFill>
            </a:endParaRPr>
          </a:p>
        </p:txBody>
      </p:sp>
      <p:sp>
        <p:nvSpPr>
          <p:cNvPr id="24" name="円/楕円 23"/>
          <p:cNvSpPr>
            <a:spLocks noChangeArrowheads="1"/>
          </p:cNvSpPr>
          <p:nvPr/>
        </p:nvSpPr>
        <p:spPr bwMode="auto">
          <a:xfrm>
            <a:off x="2582846" y="4841875"/>
            <a:ext cx="2087563" cy="2016125"/>
          </a:xfrm>
          <a:prstGeom prst="ellipse">
            <a:avLst/>
          </a:prstGeom>
          <a:solidFill>
            <a:srgbClr val="FFFF99"/>
          </a:solidFill>
          <a:ln w="12700" algn="ctr">
            <a:solidFill>
              <a:srgbClr val="008000"/>
            </a:solidFill>
            <a:round/>
            <a:headEnd/>
            <a:tailEnd/>
          </a:ln>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25" name="Oval 37"/>
          <p:cNvSpPr>
            <a:spLocks noChangeArrowheads="1"/>
          </p:cNvSpPr>
          <p:nvPr/>
        </p:nvSpPr>
        <p:spPr bwMode="auto">
          <a:xfrm>
            <a:off x="3375111" y="6018213"/>
            <a:ext cx="719138" cy="719137"/>
          </a:xfrm>
          <a:prstGeom prst="ellipse">
            <a:avLst/>
          </a:prstGeom>
          <a:solidFill>
            <a:schemeClr val="accent3"/>
          </a:solidFill>
          <a:ln w="9525">
            <a:solidFill>
              <a:srgbClr val="00B050"/>
            </a:solidFill>
            <a:round/>
            <a:headEnd/>
            <a:tailEnd/>
          </a:ln>
          <a:effectLst/>
        </p:spPr>
        <p:txBody>
          <a:bodyPr wrap="none" anchor="ctr"/>
          <a:lstStyle/>
          <a:p>
            <a:pPr algn="ctr">
              <a:defRPr/>
            </a:pPr>
            <a:r>
              <a:rPr lang="en-US" altLang="ja-JP" sz="3200" b="1">
                <a:latin typeface="Calibri" pitchFamily="34" charset="0"/>
                <a:ea typeface="ＭＳ Ｐゴシック" charset="-128"/>
              </a:rPr>
              <a:t>α</a:t>
            </a:r>
          </a:p>
        </p:txBody>
      </p:sp>
      <p:sp>
        <p:nvSpPr>
          <p:cNvPr id="26" name="Oval 38"/>
          <p:cNvSpPr>
            <a:spLocks noChangeArrowheads="1"/>
          </p:cNvSpPr>
          <p:nvPr/>
        </p:nvSpPr>
        <p:spPr bwMode="auto">
          <a:xfrm>
            <a:off x="3735371" y="5229200"/>
            <a:ext cx="539750" cy="53975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400" b="1">
                <a:solidFill>
                  <a:schemeClr val="bg1"/>
                </a:solidFill>
              </a:rPr>
              <a:t>Λ</a:t>
            </a:r>
          </a:p>
        </p:txBody>
      </p:sp>
      <p:sp>
        <p:nvSpPr>
          <p:cNvPr id="27" name="テキスト ボックス 9"/>
          <p:cNvSpPr txBox="1">
            <a:spLocks noChangeArrowheads="1"/>
          </p:cNvSpPr>
          <p:nvPr/>
        </p:nvSpPr>
        <p:spPr bwMode="auto">
          <a:xfrm>
            <a:off x="1719246" y="5562600"/>
            <a:ext cx="784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b="1" baseline="30000" dirty="0"/>
              <a:t>6</a:t>
            </a:r>
            <a:r>
              <a:rPr lang="en-US" altLang="ja-JP" dirty="0" smtClean="0"/>
              <a:t>He</a:t>
            </a:r>
            <a:endParaRPr lang="ja-JP" altLang="en-US" dirty="0"/>
          </a:p>
        </p:txBody>
      </p:sp>
      <p:sp>
        <p:nvSpPr>
          <p:cNvPr id="28" name="Text Box 30"/>
          <p:cNvSpPr txBox="1">
            <a:spLocks noChangeArrowheads="1"/>
          </p:cNvSpPr>
          <p:nvPr/>
        </p:nvSpPr>
        <p:spPr bwMode="auto">
          <a:xfrm>
            <a:off x="1682734" y="5849938"/>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a:t>Λ</a:t>
            </a:r>
          </a:p>
        </p:txBody>
      </p:sp>
      <p:sp>
        <p:nvSpPr>
          <p:cNvPr id="29" name="円/楕円 15"/>
          <p:cNvSpPr>
            <a:spLocks noChangeArrowheads="1"/>
          </p:cNvSpPr>
          <p:nvPr/>
        </p:nvSpPr>
        <p:spPr bwMode="auto">
          <a:xfrm>
            <a:off x="2943209" y="5057775"/>
            <a:ext cx="576262" cy="576263"/>
          </a:xfrm>
          <a:prstGeom prst="ellipse">
            <a:avLst/>
          </a:prstGeom>
          <a:solidFill>
            <a:srgbClr val="00B0F0">
              <a:alpha val="58038"/>
            </a:srgbClr>
          </a:solidFill>
          <a:ln w="25400" algn="ctr">
            <a:solidFill>
              <a:srgbClr val="00B0F0"/>
            </a:solidFill>
            <a:round/>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3600" b="1" dirty="0"/>
              <a:t>n</a:t>
            </a:r>
            <a:endParaRPr lang="ja-JP" altLang="en-US" sz="3600" b="1" dirty="0"/>
          </a:p>
        </p:txBody>
      </p:sp>
    </p:spTree>
    <p:extLst>
      <p:ext uri="{BB962C8B-B14F-4D97-AF65-F5344CB8AC3E}">
        <p14:creationId xmlns:p14="http://schemas.microsoft.com/office/powerpoint/2010/main" val="7050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2578</Words>
  <Application>Microsoft Office PowerPoint</Application>
  <PresentationFormat>画面に合わせる (4:3)</PresentationFormat>
  <Paragraphs>914</Paragraphs>
  <Slides>44</Slides>
  <Notes>11</Notes>
  <HiddenSlides>1</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Structure of light Λ hypernuclei by (e,e’K+) reaction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Nuclear chart with strangeness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7Li(e,e’K+)7ΛHe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Hiyama Emiko</dc:creator>
  <cp:lastModifiedBy>Hiyama Emiko</cp:lastModifiedBy>
  <cp:revision>27</cp:revision>
  <dcterms:created xsi:type="dcterms:W3CDTF">2014-05-19T10:02:22Z</dcterms:created>
  <dcterms:modified xsi:type="dcterms:W3CDTF">2014-05-27T15:46:48Z</dcterms:modified>
</cp:coreProperties>
</file>