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23"/>
  </p:notesMasterIdLst>
  <p:handoutMasterIdLst>
    <p:handoutMasterId r:id="rId24"/>
  </p:handoutMasterIdLst>
  <p:sldIdLst>
    <p:sldId id="256" r:id="rId2"/>
    <p:sldId id="608" r:id="rId3"/>
    <p:sldId id="493" r:id="rId4"/>
    <p:sldId id="664" r:id="rId5"/>
    <p:sldId id="623" r:id="rId6"/>
    <p:sldId id="624" r:id="rId7"/>
    <p:sldId id="625" r:id="rId8"/>
    <p:sldId id="665" r:id="rId9"/>
    <p:sldId id="667" r:id="rId10"/>
    <p:sldId id="518" r:id="rId11"/>
    <p:sldId id="593" r:id="rId12"/>
    <p:sldId id="635" r:id="rId13"/>
    <p:sldId id="534" r:id="rId14"/>
    <p:sldId id="676" r:id="rId15"/>
    <p:sldId id="614" r:id="rId16"/>
    <p:sldId id="673" r:id="rId17"/>
    <p:sldId id="663" r:id="rId18"/>
    <p:sldId id="674" r:id="rId19"/>
    <p:sldId id="538" r:id="rId20"/>
    <p:sldId id="536" r:id="rId21"/>
    <p:sldId id="520" r:id="rId22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FF"/>
    <a:srgbClr val="FF6699"/>
    <a:srgbClr val="959285"/>
    <a:srgbClr val="A88000"/>
    <a:srgbClr val="E7F1C1"/>
    <a:srgbClr val="D8DAD9"/>
    <a:srgbClr val="D7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8" autoAdjust="0"/>
    <p:restoredTop sz="94660"/>
  </p:normalViewPr>
  <p:slideViewPr>
    <p:cSldViewPr>
      <p:cViewPr varScale="1">
        <p:scale>
          <a:sx n="75" d="100"/>
          <a:sy n="75" d="100"/>
        </p:scale>
        <p:origin x="-47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68"/>
    </p:cViewPr>
  </p:sorterViewPr>
  <p:notesViewPr>
    <p:cSldViewPr>
      <p:cViewPr varScale="1">
        <p:scale>
          <a:sx n="58" d="100"/>
          <a:sy n="58" d="100"/>
        </p:scale>
        <p:origin x="-1758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EECEE38-D7A2-4CEA-A35C-5C6F265712A1}" type="datetimeFigureOut">
              <a:rPr kumimoji="1" lang="ja-JP" altLang="en-US" smtClean="0"/>
              <a:pPr/>
              <a:t>2014/5/28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427AFF7-FC3B-4EAB-B8BA-24171EE2E9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137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FDE5F58-E699-4A86-9284-FAC0D4C96DC2}" type="datetimeFigureOut">
              <a:rPr kumimoji="1" lang="ja-JP" altLang="en-US" smtClean="0"/>
              <a:pPr/>
              <a:t>2014/5/28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5A23ECA-2526-4FC0-A29F-1AA0AC2637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22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mtClean="0"/>
              <a:t>Including</a:t>
            </a:r>
            <a:r>
              <a:rPr kumimoji="1" lang="en-US" altLang="ja-JP" baseline="0" smtClean="0"/>
              <a:t> discussion 30min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3ECA-2526-4FC0-A29F-1AA0AC26379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B28CC-E385-4EEB-AC8F-0BEDCC7482DC}" type="slidenum">
              <a:rPr lang="en-US" altLang="ja-JP" smtClean="0"/>
              <a:pPr/>
              <a:t>6</a:t>
            </a:fld>
            <a:endParaRPr lang="en-US" altLang="ja-JP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smtClean="0"/>
              <a:t>Beam intensity was limited</a:t>
            </a:r>
          </a:p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2010/6/14-17</a:t>
            </a:r>
            <a:endParaRPr lang="ja-JP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/>
              <a:t>S N Nakamura @ Tohoku Univ.</a:t>
            </a:r>
          </a:p>
          <a:p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2010/6/14-17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 N Nakamura @ Tohoku Univ.</a:t>
            </a:r>
          </a:p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2010/6/14-17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 N Nakamura @ Tohoku Univ.</a:t>
            </a:r>
          </a:p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>
            <a:normAutofit/>
          </a:bodyPr>
          <a:lstStyle/>
          <a:p>
            <a:pPr lvl="0"/>
            <a:endParaRPr lang="ja-JP" altLang="en-US" noProof="0" smtClean="0"/>
          </a:p>
        </p:txBody>
      </p:sp>
      <p:sp>
        <p:nvSpPr>
          <p:cNvPr id="4" name="フッター プレースホル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3CE32-DAD1-4F84-8DB8-01E3E9CBAC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134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 N Nakamura @ Tohoku Univ.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smtClean="0"/>
          </a:p>
          <a:p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2010/6/14-17</a:t>
            </a:r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 N Nakamura @ Tohoku Univ.</a:t>
            </a:r>
          </a:p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2010/06/14-16</a:t>
            </a:r>
            <a:endParaRPr lang="ja-JP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altLang="ja-JP" smtClean="0"/>
              <a:t>2010/6/14-17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2EAEA2-F557-4124-B311-E7B532E732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ja-JP" smtClean="0"/>
              <a:t>S N Nakamura @ Tohoku Univ.</a:t>
            </a:r>
          </a:p>
          <a:p>
            <a:endParaRPr lang="ja-JP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arxiv.org/abs/1207.0571v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8.png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375671" y="332656"/>
            <a:ext cx="6039544" cy="357190"/>
          </a:xfrm>
        </p:spPr>
        <p:txBody>
          <a:bodyPr>
            <a:normAutofit fontScale="90000"/>
          </a:bodyPr>
          <a:lstStyle/>
          <a:p>
            <a:r>
              <a:rPr lang="en-US" altLang="ja-JP" sz="1800" b="1" dirty="0" smtClean="0"/>
              <a:t>JLab </a:t>
            </a:r>
            <a:r>
              <a:rPr lang="en-US" altLang="ja-JP" sz="1800" b="1" dirty="0" err="1" smtClean="0"/>
              <a:t>Hypernuclear</a:t>
            </a:r>
            <a:r>
              <a:rPr lang="en-US" altLang="ja-JP" sz="1800" b="1" dirty="0" smtClean="0"/>
              <a:t> Workshop</a:t>
            </a:r>
            <a:br>
              <a:rPr lang="en-US" altLang="ja-JP" sz="1800" b="1" dirty="0" smtClean="0"/>
            </a:br>
            <a:r>
              <a:rPr lang="en-US" altLang="ja-JP" sz="1800" b="1" dirty="0" smtClean="0"/>
              <a:t>27</a:t>
            </a:r>
            <a:r>
              <a:rPr lang="en-US" altLang="ja-JP" sz="1800" b="1" baseline="30000" dirty="0" smtClean="0"/>
              <a:t>th</a:t>
            </a:r>
            <a:r>
              <a:rPr lang="en-US" altLang="ja-JP" sz="1800" b="1" dirty="0" smtClean="0"/>
              <a:t> May 2014</a:t>
            </a:r>
            <a:endParaRPr lang="ja-JP" altLang="en-US" sz="2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39708" y="6308674"/>
            <a:ext cx="7236296" cy="1368798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600" dirty="0" smtClean="0">
                <a:solidFill>
                  <a:schemeClr val="tx1"/>
                </a:solidFill>
              </a:rPr>
              <a:t>Satoshi N Nakamura, </a:t>
            </a:r>
            <a:r>
              <a:rPr lang="en-US" altLang="ja-JP" dirty="0" smtClean="0">
                <a:solidFill>
                  <a:schemeClr val="tx1"/>
                </a:solidFill>
              </a:rPr>
              <a:t>Tohoku University</a:t>
            </a:r>
          </a:p>
        </p:txBody>
      </p:sp>
      <p:pic>
        <p:nvPicPr>
          <p:cNvPr id="525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9675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グループ化 6"/>
          <p:cNvGrpSpPr/>
          <p:nvPr/>
        </p:nvGrpSpPr>
        <p:grpSpPr>
          <a:xfrm>
            <a:off x="1873944" y="1331965"/>
            <a:ext cx="4786288" cy="4751985"/>
            <a:chOff x="539552" y="1662055"/>
            <a:chExt cx="3591802" cy="3566060"/>
          </a:xfrm>
        </p:grpSpPr>
        <p:pic>
          <p:nvPicPr>
            <p:cNvPr id="8" name="Picture 4" descr="C:\Users\nue\Pictures\HKS-HES pic\img_3583.jpg"/>
            <p:cNvPicPr>
              <a:picLocks noChangeAspect="1" noChangeArrowheads="1"/>
            </p:cNvPicPr>
            <p:nvPr/>
          </p:nvPicPr>
          <p:blipFill>
            <a:blip r:embed="rId4" cstate="print"/>
            <a:srcRect t="27128" b="6644"/>
            <a:stretch>
              <a:fillRect/>
            </a:stretch>
          </p:blipFill>
          <p:spPr bwMode="auto">
            <a:xfrm>
              <a:off x="539552" y="1662055"/>
              <a:ext cx="3591802" cy="3566060"/>
            </a:xfrm>
            <a:prstGeom prst="rect">
              <a:avLst/>
            </a:prstGeom>
            <a:noFill/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2555776" y="175977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HKS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379741" y="176352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70C0"/>
                  </a:solidFill>
                </a:rPr>
                <a:t>HES</a:t>
              </a:r>
              <a:endParaRPr kumimoji="1" lang="ja-JP" alt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3275856" y="560874"/>
            <a:ext cx="4988866" cy="707886"/>
          </a:xfrm>
          <a:prstGeom prst="rect">
            <a:avLst/>
          </a:prstGeom>
          <a:solidFill>
            <a:schemeClr val="tx2">
              <a:lumMod val="25000"/>
              <a:alpha val="61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4000" i="1" dirty="0" smtClean="0">
                <a:latin typeface="Albertus Extra Bold" panose="020E0802040304020204" pitchFamily="34" charset="0"/>
              </a:rPr>
              <a:t>Results from Hall-C</a:t>
            </a:r>
            <a:endParaRPr lang="ja-JP" altLang="en-US" sz="40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anose="020E08020403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/>
          </a:bodyPr>
          <a:lstStyle/>
          <a:p>
            <a:r>
              <a:rPr lang="en-US" altLang="ja-JP" baseline="30000" dirty="0"/>
              <a:t>7</a:t>
            </a:r>
            <a:r>
              <a:rPr lang="en-US" altLang="ja-JP" dirty="0"/>
              <a:t>Li(</a:t>
            </a:r>
            <a:r>
              <a:rPr lang="en-US" altLang="ja-JP" dirty="0" err="1"/>
              <a:t>e,e’K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)</a:t>
            </a:r>
            <a:r>
              <a:rPr lang="en-US" altLang="ja-JP" baseline="30000" dirty="0" smtClean="0"/>
              <a:t>7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He</a:t>
            </a:r>
            <a:endParaRPr lang="en-US" altLang="ja-JP" dirty="0"/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899592" y="928670"/>
            <a:ext cx="68659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First reliable observation </a:t>
            </a:r>
            <a:r>
              <a:rPr lang="en-US" altLang="ja-JP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 </a:t>
            </a:r>
            <a:r>
              <a:rPr lang="en-US" altLang="ja-JP" sz="2400" b="1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7</a:t>
            </a:r>
            <a:r>
              <a:rPr lang="en-US" altLang="ja-JP" sz="2400" b="1" baseline="-250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mbol" pitchFamily="18" charset="2"/>
              </a:rPr>
              <a:t>L</a:t>
            </a:r>
            <a:r>
              <a:rPr lang="en-US" altLang="ja-JP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He w/ good statistics</a:t>
            </a:r>
          </a:p>
        </p:txBody>
      </p:sp>
      <p:sp>
        <p:nvSpPr>
          <p:cNvPr id="85039" name="Text Box 47"/>
          <p:cNvSpPr txBox="1">
            <a:spLocks noChangeArrowheads="1"/>
          </p:cNvSpPr>
          <p:nvPr/>
        </p:nvSpPr>
        <p:spPr bwMode="auto">
          <a:xfrm>
            <a:off x="3665044" y="6419245"/>
            <a:ext cx="241912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i="1" dirty="0" smtClean="0"/>
              <a:t>PRL</a:t>
            </a:r>
            <a:r>
              <a:rPr lang="en-US" altLang="ja-JP" sz="1600" dirty="0" smtClean="0"/>
              <a:t> </a:t>
            </a:r>
            <a:r>
              <a:rPr lang="en-US" altLang="ja-JP" sz="1600" b="1" dirty="0" smtClean="0"/>
              <a:t>110</a:t>
            </a:r>
            <a:r>
              <a:rPr lang="en-US" altLang="ja-JP" sz="1600" dirty="0" smtClean="0"/>
              <a:t> (2013) 012502.</a:t>
            </a:r>
            <a:endParaRPr lang="en-US" altLang="ja-JP" sz="1600" dirty="0" smtClean="0">
              <a:hlinkClick r:id="rId2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629081" y="1772816"/>
            <a:ext cx="3271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M.Juric</a:t>
            </a:r>
            <a:r>
              <a:rPr lang="en-US" altLang="ja-JP" dirty="0" smtClean="0"/>
              <a:t> et al. </a:t>
            </a:r>
            <a:r>
              <a:rPr lang="en-US" altLang="ja-JP" i="1" dirty="0" smtClean="0"/>
              <a:t>NP</a:t>
            </a:r>
            <a:r>
              <a:rPr lang="en-US" altLang="ja-JP" dirty="0" smtClean="0"/>
              <a:t> </a:t>
            </a:r>
            <a:r>
              <a:rPr lang="en-US" altLang="ja-JP" b="1" dirty="0" smtClean="0"/>
              <a:t>B52</a:t>
            </a:r>
            <a:r>
              <a:rPr lang="en-US" altLang="ja-JP" dirty="0" smtClean="0"/>
              <a:t> (1973) 1</a:t>
            </a:r>
            <a:endParaRPr lang="ja-JP" altLang="en-US" dirty="0"/>
          </a:p>
        </p:txBody>
      </p:sp>
      <p:pic>
        <p:nvPicPr>
          <p:cNvPr id="560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7378"/>
            <a:ext cx="470535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331640" y="636091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FWHM 0.63 MeV</a:t>
            </a:r>
            <a:endParaRPr kumimoji="1" lang="ja-JP" altLang="en-US" dirty="0"/>
          </a:p>
        </p:txBody>
      </p:sp>
      <p:pic>
        <p:nvPicPr>
          <p:cNvPr id="5601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23" y="2852936"/>
            <a:ext cx="3721377" cy="79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901877" y="3790770"/>
            <a:ext cx="2999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Last missing information of</a:t>
            </a:r>
          </a:p>
          <a:p>
            <a:r>
              <a:rPr lang="en-US" altLang="ja-JP" dirty="0" smtClean="0"/>
              <a:t>A=7 </a:t>
            </a:r>
            <a:r>
              <a:rPr lang="en-US" altLang="ja-JP" dirty="0" err="1" smtClean="0"/>
              <a:t>hypernuclear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iso</a:t>
            </a:r>
            <a:r>
              <a:rPr lang="en-US" altLang="ja-JP" dirty="0" smtClean="0"/>
              <a:t>-triplet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5451098" y="5229200"/>
            <a:ext cx="3664426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altLang="ja-JP" dirty="0"/>
              <a:t>E01-011(HKS)     90 counts</a:t>
            </a:r>
          </a:p>
          <a:p>
            <a:pPr marL="45720" indent="0">
              <a:buNone/>
            </a:pPr>
            <a:r>
              <a:rPr lang="en-US" altLang="ja-JP" dirty="0"/>
              <a:t>E05-115(HKS-HES) &gt;500 </a:t>
            </a:r>
            <a:r>
              <a:rPr lang="en-US" altLang="ja-JP" dirty="0" smtClean="0"/>
              <a:t>counts</a:t>
            </a:r>
            <a:endParaRPr lang="en-US" altLang="ja-JP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323528" y="836712"/>
            <a:ext cx="30684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3200" dirty="0" smtClean="0"/>
              <a:t>2009 E05-115  </a:t>
            </a:r>
            <a:endParaRPr lang="en-US" altLang="ja-JP" sz="3200" dirty="0"/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683568" y="1421487"/>
            <a:ext cx="8220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800" dirty="0" smtClean="0"/>
              <a:t>Wide mass range </a:t>
            </a:r>
            <a:r>
              <a:rPr lang="en-US" altLang="ja-JP" sz="2400" dirty="0" err="1" smtClean="0"/>
              <a:t>hypernuclear</a:t>
            </a:r>
            <a:r>
              <a:rPr lang="en-US" altLang="ja-JP" sz="2400" dirty="0" smtClean="0"/>
              <a:t> </a:t>
            </a:r>
            <a:r>
              <a:rPr lang="en-US" altLang="ja-JP" sz="2000" dirty="0" smtClean="0"/>
              <a:t>spectroscopy    (</a:t>
            </a:r>
            <a:r>
              <a:rPr lang="en-US" altLang="ja-JP" sz="2000" baseline="30000" dirty="0" smtClean="0"/>
              <a:t>7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He~</a:t>
            </a:r>
            <a:r>
              <a:rPr lang="en-US" altLang="ja-JP" sz="2000" baseline="30000" dirty="0" smtClean="0"/>
              <a:t>52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V )</a:t>
            </a:r>
            <a:endParaRPr lang="en-US" altLang="ja-JP" sz="2000" dirty="0"/>
          </a:p>
        </p:txBody>
      </p:sp>
      <p:sp>
        <p:nvSpPr>
          <p:cNvPr id="66568" name="Text Box 45"/>
          <p:cNvSpPr txBox="1">
            <a:spLocks noChangeArrowheads="1"/>
          </p:cNvSpPr>
          <p:nvPr/>
        </p:nvSpPr>
        <p:spPr bwMode="auto">
          <a:xfrm>
            <a:off x="6122678" y="3068960"/>
            <a:ext cx="2781410" cy="954107"/>
          </a:xfrm>
          <a:prstGeom prst="rect">
            <a:avLst/>
          </a:prstGeom>
          <a:gradFill>
            <a:gsLst>
              <a:gs pos="17000">
                <a:schemeClr val="bg2">
                  <a:lumMod val="75000"/>
                  <a:alpha val="98000"/>
                </a:schemeClr>
              </a:gs>
              <a:gs pos="8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800" dirty="0" smtClean="0"/>
              <a:t>HKS+ new HES</a:t>
            </a: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  spectrometers</a:t>
            </a:r>
            <a:endParaRPr lang="en-US" altLang="ja-JP" sz="2800" dirty="0"/>
          </a:p>
        </p:txBody>
      </p:sp>
      <p:sp>
        <p:nvSpPr>
          <p:cNvPr id="66569" name="Text Box 46"/>
          <p:cNvSpPr txBox="1">
            <a:spLocks noChangeArrowheads="1"/>
          </p:cNvSpPr>
          <p:nvPr/>
        </p:nvSpPr>
        <p:spPr bwMode="auto">
          <a:xfrm>
            <a:off x="5850218" y="4365104"/>
            <a:ext cx="3293782" cy="1815882"/>
          </a:xfrm>
          <a:prstGeom prst="rect">
            <a:avLst/>
          </a:prstGeom>
          <a:gradFill>
            <a:gsLst>
              <a:gs pos="17000">
                <a:schemeClr val="bg2">
                  <a:lumMod val="75000"/>
                  <a:alpha val="98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800" dirty="0" smtClean="0"/>
              <a:t>Tilt method  </a:t>
            </a:r>
          </a:p>
          <a:p>
            <a:pPr>
              <a:buNone/>
            </a:pPr>
            <a:r>
              <a:rPr lang="en-US" altLang="ja-JP" sz="2800" dirty="0" smtClean="0"/>
              <a:t>suppress  electron </a:t>
            </a:r>
          </a:p>
          <a:p>
            <a:pPr>
              <a:buNone/>
            </a:pPr>
            <a:r>
              <a:rPr lang="en-US" altLang="ja-JP" sz="2800" dirty="0" smtClean="0"/>
              <a:t>background </a:t>
            </a:r>
          </a:p>
          <a:p>
            <a:pPr>
              <a:buNone/>
            </a:pPr>
            <a:r>
              <a:rPr lang="en-US" altLang="ja-JP" sz="2800" dirty="0" smtClean="0"/>
              <a:t>by &gt;10000 </a:t>
            </a:r>
            <a:endParaRPr lang="en-US" altLang="ja-JP" sz="2800" dirty="0"/>
          </a:p>
        </p:txBody>
      </p:sp>
      <p:sp>
        <p:nvSpPr>
          <p:cNvPr id="27" name="Rectangle 2"/>
          <p:cNvSpPr txBox="1">
            <a:spLocks noRot="1" noChangeArrowheads="1"/>
          </p:cNvSpPr>
          <p:nvPr/>
        </p:nvSpPr>
        <p:spPr>
          <a:xfrm>
            <a:off x="37053" y="-584745"/>
            <a:ext cx="8385175" cy="1431925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r" fontAlgn="auto">
              <a:spcAft>
                <a:spcPts val="0"/>
              </a:spcAft>
              <a:buNone/>
              <a:defRPr/>
            </a:pPr>
            <a:r>
              <a:rPr lang="en-US" altLang="ja-JP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Third Generation Experiment at </a:t>
            </a:r>
            <a:r>
              <a:rPr lang="en-US" altLang="ja-JP" sz="32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Jlab</a:t>
            </a:r>
            <a:r>
              <a:rPr lang="en-US" altLang="ja-JP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Hall C</a:t>
            </a:r>
            <a:endParaRPr lang="en-US" altLang="ja-JP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23620" name="Picture 4" descr="C:\Users\nue\Pictures\HKS-HES pic\img_3583.jpg"/>
          <p:cNvPicPr>
            <a:picLocks noChangeAspect="1" noChangeArrowheads="1"/>
          </p:cNvPicPr>
          <p:nvPr/>
        </p:nvPicPr>
        <p:blipFill>
          <a:blip r:embed="rId2" cstate="print"/>
          <a:srcRect t="27128" b="6644"/>
          <a:stretch>
            <a:fillRect/>
          </a:stretch>
        </p:blipFill>
        <p:spPr bwMode="auto">
          <a:xfrm>
            <a:off x="611560" y="2060848"/>
            <a:ext cx="4770755" cy="4736563"/>
          </a:xfrm>
          <a:prstGeom prst="rect">
            <a:avLst/>
          </a:prstGeom>
          <a:noFill/>
        </p:spPr>
      </p:pic>
      <p:grpSp>
        <p:nvGrpSpPr>
          <p:cNvPr id="2" name="グループ化 32"/>
          <p:cNvGrpSpPr/>
          <p:nvPr/>
        </p:nvGrpSpPr>
        <p:grpSpPr>
          <a:xfrm>
            <a:off x="539552" y="2204864"/>
            <a:ext cx="5238658" cy="2395428"/>
            <a:chOff x="611560" y="2708920"/>
            <a:chExt cx="5238658" cy="2395428"/>
          </a:xfrm>
        </p:grpSpPr>
        <p:cxnSp>
          <p:nvCxnSpPr>
            <p:cNvPr id="11" name="直線矢印コネクタ 10"/>
            <p:cNvCxnSpPr/>
            <p:nvPr/>
          </p:nvCxnSpPr>
          <p:spPr>
            <a:xfrm rot="5400000">
              <a:off x="2627784" y="4509120"/>
              <a:ext cx="720080" cy="144016"/>
            </a:xfrm>
            <a:prstGeom prst="straightConnector1">
              <a:avLst/>
            </a:prstGeom>
            <a:ln w="50800">
              <a:solidFill>
                <a:srgbClr val="FFC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3059832" y="4581128"/>
              <a:ext cx="20826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tx1">
                      <a:lumMod val="95000"/>
                    </a:schemeClr>
                  </a:solidFill>
                </a:rPr>
                <a:t>2.34 </a:t>
              </a:r>
              <a:r>
                <a:rPr kumimoji="1" lang="en-US" altLang="ja-JP" sz="2800" dirty="0" err="1" smtClean="0">
                  <a:solidFill>
                    <a:schemeClr val="tx1">
                      <a:lumMod val="95000"/>
                    </a:schemeClr>
                  </a:solidFill>
                </a:rPr>
                <a:t>GeV</a:t>
              </a:r>
              <a:r>
                <a:rPr kumimoji="1" lang="en-US" altLang="ja-JP" sz="2800" dirty="0" smtClean="0">
                  <a:solidFill>
                    <a:schemeClr val="tx1">
                      <a:lumMod val="95000"/>
                    </a:schemeClr>
                  </a:solidFill>
                </a:rPr>
                <a:t> e</a:t>
              </a:r>
              <a:r>
                <a:rPr kumimoji="1" lang="en-US" altLang="ja-JP" sz="2800" baseline="30000" dirty="0" smtClean="0">
                  <a:solidFill>
                    <a:schemeClr val="tx1">
                      <a:lumMod val="95000"/>
                    </a:schemeClr>
                  </a:solidFill>
                </a:rPr>
                <a:t>-</a:t>
              </a:r>
              <a:endParaRPr kumimoji="1" lang="ja-JP" altLang="en-US" sz="2800" baseline="30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rot="5400000">
              <a:off x="2987824" y="3501008"/>
              <a:ext cx="360040" cy="72008"/>
            </a:xfrm>
            <a:prstGeom prst="straightConnector1">
              <a:avLst/>
            </a:prstGeom>
            <a:ln w="50800">
              <a:solidFill>
                <a:srgbClr val="FFC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3059832" y="285293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tx1">
                      <a:lumMod val="95000"/>
                    </a:schemeClr>
                  </a:solidFill>
                </a:rPr>
                <a:t>γ</a:t>
              </a:r>
              <a:endParaRPr kumimoji="1" lang="ja-JP" altLang="en-US" sz="2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 rot="16200000" flipH="1">
              <a:off x="2663788" y="3465004"/>
              <a:ext cx="360040" cy="144016"/>
            </a:xfrm>
            <a:prstGeom prst="straightConnector1">
              <a:avLst/>
            </a:prstGeom>
            <a:ln w="50800">
              <a:solidFill>
                <a:srgbClr val="FFC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2195736" y="2708920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tx1">
                      <a:lumMod val="95000"/>
                    </a:schemeClr>
                  </a:solidFill>
                </a:rPr>
                <a:t>e</a:t>
              </a:r>
              <a:r>
                <a:rPr kumimoji="1" lang="en-US" altLang="ja-JP" sz="2800" baseline="30000" dirty="0" smtClean="0">
                  <a:solidFill>
                    <a:schemeClr val="tx1">
                      <a:lumMod val="95000"/>
                    </a:schemeClr>
                  </a:solidFill>
                </a:rPr>
                <a:t>-</a:t>
              </a:r>
              <a:endParaRPr kumimoji="1" lang="ja-JP" altLang="en-US" sz="2800" baseline="30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907704" y="3501008"/>
              <a:ext cx="184731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28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491880" y="2977788"/>
              <a:ext cx="2358338" cy="523220"/>
            </a:xfrm>
            <a:prstGeom prst="rect">
              <a:avLst/>
            </a:prstGeom>
            <a:solidFill>
              <a:schemeClr val="bg2">
                <a:alpha val="71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1.2 </a:t>
              </a:r>
              <a:r>
                <a:rPr lang="en-US" altLang="ja-JP" sz="2800" dirty="0" err="1" smtClean="0"/>
                <a:t>GeV</a:t>
              </a:r>
              <a:r>
                <a:rPr lang="en-US" altLang="ja-JP" sz="2800" dirty="0" smtClean="0"/>
                <a:t> /</a:t>
              </a:r>
              <a:r>
                <a:rPr lang="en-US" altLang="ja-JP" sz="2800" i="1" dirty="0" smtClean="0"/>
                <a:t>c</a:t>
              </a:r>
              <a:r>
                <a:rPr lang="en-US" altLang="ja-JP" sz="2800" dirty="0" smtClean="0"/>
                <a:t> K</a:t>
              </a:r>
              <a:r>
                <a:rPr lang="en-US" altLang="ja-JP" sz="2800" baseline="30000" dirty="0" smtClean="0"/>
                <a:t>+</a:t>
              </a:r>
              <a:endParaRPr kumimoji="1" lang="ja-JP" altLang="en-US" sz="2800" baseline="30000" dirty="0"/>
            </a:p>
          </p:txBody>
        </p:sp>
        <p:cxnSp>
          <p:nvCxnSpPr>
            <p:cNvPr id="25" name="直線矢印コネクタ 24"/>
            <p:cNvCxnSpPr/>
            <p:nvPr/>
          </p:nvCxnSpPr>
          <p:spPr>
            <a:xfrm>
              <a:off x="2339752" y="3501008"/>
              <a:ext cx="504056" cy="432048"/>
            </a:xfrm>
            <a:prstGeom prst="straightConnector1">
              <a:avLst/>
            </a:prstGeom>
            <a:ln w="50800">
              <a:solidFill>
                <a:srgbClr val="FFC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 rot="10800000" flipV="1">
              <a:off x="3347864" y="3501008"/>
              <a:ext cx="448598" cy="314454"/>
            </a:xfrm>
            <a:prstGeom prst="straightConnector1">
              <a:avLst/>
            </a:prstGeom>
            <a:ln w="50800">
              <a:solidFill>
                <a:srgbClr val="FFC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611560" y="3717032"/>
              <a:ext cx="2026926" cy="523220"/>
            </a:xfrm>
            <a:prstGeom prst="rect">
              <a:avLst/>
            </a:prstGeom>
            <a:solidFill>
              <a:schemeClr val="bg2">
                <a:alpha val="8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/>
                <a:t>0.9 </a:t>
              </a:r>
              <a:r>
                <a:rPr lang="en-US" altLang="ja-JP" sz="2800" dirty="0" err="1" smtClean="0"/>
                <a:t>GeV</a:t>
              </a:r>
              <a:r>
                <a:rPr lang="en-US" altLang="ja-JP" sz="2800" dirty="0" smtClean="0"/>
                <a:t> </a:t>
              </a:r>
              <a:r>
                <a:rPr lang="en-US" altLang="ja-JP" sz="2800" dirty="0" smtClean="0">
                  <a:solidFill>
                    <a:schemeClr val="tx1">
                      <a:lumMod val="95000"/>
                    </a:schemeClr>
                  </a:solidFill>
                </a:rPr>
                <a:t>e</a:t>
              </a:r>
              <a:r>
                <a:rPr lang="en-US" altLang="ja-JP" sz="2800" baseline="30000" dirty="0" smtClean="0">
                  <a:solidFill>
                    <a:schemeClr val="tx1">
                      <a:lumMod val="95000"/>
                    </a:schemeClr>
                  </a:solidFill>
                </a:rPr>
                <a:t>’</a:t>
              </a:r>
              <a:r>
                <a:rPr lang="en-US" altLang="ja-JP" sz="2800" dirty="0" smtClean="0">
                  <a:solidFill>
                    <a:schemeClr val="bg1"/>
                  </a:solidFill>
                </a:rPr>
                <a:t> </a:t>
              </a:r>
              <a:endParaRPr kumimoji="1" lang="ja-JP" altLang="en-US" sz="2800" baseline="30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557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en-US" altLang="ja-JP" baseline="30000" dirty="0" smtClean="0"/>
              <a:t>12</a:t>
            </a:r>
            <a:r>
              <a:rPr lang="en-US" altLang="ja-JP" dirty="0" smtClean="0"/>
              <a:t>C(</a:t>
            </a:r>
            <a:r>
              <a:rPr lang="en-US" altLang="ja-JP" dirty="0" err="1" smtClean="0">
                <a:latin typeface="Symbol" pitchFamily="18" charset="2"/>
              </a:rPr>
              <a:t>p</a:t>
            </a:r>
            <a:r>
              <a:rPr lang="en-US" altLang="ja-JP" baseline="30000" dirty="0" err="1" smtClean="0"/>
              <a:t>+</a:t>
            </a:r>
            <a:r>
              <a:rPr lang="en-US" altLang="ja-JP" dirty="0" err="1" smtClean="0"/>
              <a:t>,K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)</a:t>
            </a:r>
            <a:r>
              <a:rPr lang="en-US" altLang="ja-JP" baseline="30000" dirty="0" smtClean="0"/>
              <a:t>12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C    @ BNL-AGS,KEK-PS</a:t>
            </a:r>
            <a:br>
              <a:rPr lang="en-US" altLang="ja-JP" dirty="0" smtClean="0"/>
            </a:br>
            <a:r>
              <a:rPr lang="en-US" altLang="ja-JP" baseline="30000" dirty="0" smtClean="0"/>
              <a:t>12</a:t>
            </a:r>
            <a:r>
              <a:rPr lang="en-US" altLang="ja-JP" dirty="0" smtClean="0"/>
              <a:t>C(</a:t>
            </a:r>
            <a:r>
              <a:rPr lang="en-US" altLang="ja-JP" dirty="0" err="1" smtClean="0"/>
              <a:t>e,e’K</a:t>
            </a:r>
            <a:r>
              <a:rPr lang="en-US" altLang="ja-JP" baseline="30000" dirty="0"/>
              <a:t>+</a:t>
            </a:r>
            <a:r>
              <a:rPr lang="en-US" altLang="ja-JP" dirty="0"/>
              <a:t>)</a:t>
            </a:r>
            <a:r>
              <a:rPr lang="en-US" altLang="ja-JP" baseline="30000" dirty="0" smtClean="0"/>
              <a:t>12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B  @ JLab Hall C</a:t>
            </a:r>
            <a:endParaRPr lang="en-US" altLang="ja-JP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48064" y="1422707"/>
            <a:ext cx="2570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Resolution ~ 2MeV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32040" y="3203685"/>
            <a:ext cx="3137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Resolution ~ 1.6 MeV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48064" y="4931876"/>
            <a:ext cx="280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Resolution ~ 0.5MeV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48064" y="5644792"/>
            <a:ext cx="2921373" cy="369332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Absolute binding energy</a:t>
            </a:r>
            <a:endParaRPr kumimoji="1" lang="ja-JP" altLang="en-US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52120" y="1854755"/>
            <a:ext cx="2772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Excitation </a:t>
            </a:r>
            <a:r>
              <a:rPr kumimoji="1" lang="en-US" altLang="ja-JP" b="1" dirty="0" smtClean="0"/>
              <a:t>energy</a:t>
            </a:r>
          </a:p>
          <a:p>
            <a:r>
              <a:rPr lang="en-US" altLang="ja-JP" b="1" dirty="0" smtClean="0"/>
              <a:t>(</a:t>
            </a:r>
            <a:r>
              <a:rPr lang="en-US" altLang="ja-JP" b="1" dirty="0" err="1" smtClean="0"/>
              <a:t>gs</a:t>
            </a:r>
            <a:r>
              <a:rPr lang="en-US" altLang="ja-JP" b="1" dirty="0" smtClean="0"/>
              <a:t> energy from emulsion)</a:t>
            </a:r>
            <a:endParaRPr kumimoji="1" lang="ja-JP" altLang="en-US" b="1" dirty="0"/>
          </a:p>
        </p:txBody>
      </p:sp>
      <p:pic>
        <p:nvPicPr>
          <p:cNvPr id="5775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03"/>
          <a:stretch/>
        </p:blipFill>
        <p:spPr bwMode="auto">
          <a:xfrm>
            <a:off x="141931" y="2766236"/>
            <a:ext cx="3960440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73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-9" b="69337"/>
          <a:stretch/>
        </p:blipFill>
        <p:spPr bwMode="auto">
          <a:xfrm>
            <a:off x="152976" y="1160936"/>
            <a:ext cx="4533324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899592" y="7508274"/>
            <a:ext cx="216024" cy="1864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347864" y="4653136"/>
            <a:ext cx="1584176" cy="71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</a:rPr>
              <a:t>JLab E05-115 </a:t>
            </a:r>
            <a:r>
              <a:rPr kumimoji="1" lang="en-US" altLang="ja-JP" sz="1400" baseline="30000" dirty="0" smtClean="0">
                <a:solidFill>
                  <a:schemeClr val="bg1"/>
                </a:solidFill>
              </a:rPr>
              <a:t>12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C(</a:t>
            </a:r>
            <a:r>
              <a:rPr kumimoji="1" lang="en-US" altLang="ja-JP" sz="1400" dirty="0" err="1" smtClean="0">
                <a:solidFill>
                  <a:schemeClr val="bg1"/>
                </a:solidFill>
              </a:rPr>
              <a:t>e,e’K</a:t>
            </a:r>
            <a:r>
              <a:rPr kumimoji="1" lang="en-US" altLang="ja-JP" sz="1400" baseline="30000" dirty="0" smtClean="0">
                <a:solidFill>
                  <a:schemeClr val="bg1"/>
                </a:solidFill>
              </a:rPr>
              <a:t>+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)</a:t>
            </a:r>
            <a:r>
              <a:rPr kumimoji="1" lang="en-US" altLang="ja-JP" sz="1400" baseline="30000" dirty="0" smtClean="0">
                <a:solidFill>
                  <a:schemeClr val="bg1"/>
                </a:solidFill>
              </a:rPr>
              <a:t>12</a:t>
            </a:r>
            <a:r>
              <a:rPr kumimoji="1" lang="en-US" altLang="ja-JP" sz="1400" baseline="-25000" dirty="0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5898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99" y="4581128"/>
            <a:ext cx="226112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779912" y="6381328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Paper is going to submit soon.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275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344" y="229358"/>
            <a:ext cx="7315200" cy="578033"/>
          </a:xfrm>
        </p:spPr>
        <p:txBody>
          <a:bodyPr>
            <a:normAutofit fontScale="90000"/>
          </a:bodyPr>
          <a:lstStyle/>
          <a:p>
            <a:r>
              <a:rPr lang="en-US" altLang="ja-JP" baseline="30000" dirty="0" smtClean="0"/>
              <a:t>7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He spectrum of E05-115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646947"/>
            <a:ext cx="5196469" cy="421548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67544" y="5862433"/>
            <a:ext cx="4040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T. </a:t>
            </a:r>
            <a:r>
              <a:rPr kumimoji="1" lang="en-US" altLang="ja-JP" dirty="0" err="1" smtClean="0"/>
              <a:t>Gogami</a:t>
            </a:r>
            <a:r>
              <a:rPr lang="en-US" altLang="ja-JP" dirty="0" smtClean="0"/>
              <a:t>, Doctor Thesis (Tohoku U.)</a:t>
            </a:r>
          </a:p>
          <a:p>
            <a:r>
              <a:rPr kumimoji="1" lang="en-US" altLang="ja-JP" dirty="0" smtClean="0"/>
              <a:t>                      </a:t>
            </a:r>
            <a:endParaRPr kumimoji="1" lang="ja-JP" alt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t="12888" r="63280"/>
          <a:stretch>
            <a:fillRect/>
          </a:stretch>
        </p:blipFill>
        <p:spPr bwMode="auto">
          <a:xfrm>
            <a:off x="5940152" y="1400910"/>
            <a:ext cx="3096344" cy="514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447" y="1411192"/>
            <a:ext cx="2267744" cy="213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5436096" y="76470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aseline="30000" dirty="0" smtClean="0"/>
              <a:t>6</a:t>
            </a:r>
            <a:r>
              <a:rPr lang="en-US" altLang="ja-JP" sz="3600" dirty="0" smtClean="0"/>
              <a:t>He : 2n halo</a:t>
            </a:r>
            <a:endParaRPr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13598" y="6508764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E.Hiyama</a:t>
            </a:r>
            <a:r>
              <a:rPr kumimoji="1" lang="en-US" altLang="ja-JP" dirty="0" smtClean="0"/>
              <a:t> et al.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PRC 80, 054321 (2009)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592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578033"/>
          </a:xfrm>
        </p:spPr>
        <p:txBody>
          <a:bodyPr>
            <a:normAutofit fontScale="90000"/>
          </a:bodyPr>
          <a:lstStyle/>
          <a:p>
            <a:r>
              <a:rPr lang="en-US" altLang="ja-JP" baseline="30000" dirty="0" smtClean="0"/>
              <a:t>7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He spectrum of E05-115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46948"/>
            <a:ext cx="3888432" cy="315437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7504" y="4711170"/>
            <a:ext cx="4040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T. </a:t>
            </a:r>
            <a:r>
              <a:rPr kumimoji="1" lang="en-US" altLang="ja-JP" dirty="0" err="1" smtClean="0"/>
              <a:t>Gogami</a:t>
            </a:r>
            <a:r>
              <a:rPr lang="en-US" altLang="ja-JP" dirty="0" smtClean="0"/>
              <a:t>, Doctor Thesis (Tohoku U.)</a:t>
            </a:r>
          </a:p>
          <a:p>
            <a:r>
              <a:rPr kumimoji="1" lang="en-US" altLang="ja-JP" dirty="0" smtClean="0"/>
              <a:t>                      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6" b="480"/>
          <a:stretch/>
        </p:blipFill>
        <p:spPr>
          <a:xfrm>
            <a:off x="4183558" y="1404000"/>
            <a:ext cx="4769666" cy="3708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7504" y="5517232"/>
            <a:ext cx="8856079" cy="1077218"/>
          </a:xfrm>
          <a:prstGeom prst="rect">
            <a:avLst/>
          </a:prstGeom>
          <a:solidFill>
            <a:schemeClr val="tx2">
              <a:lumMod val="10000"/>
              <a:lumOff val="90000"/>
              <a:alpha val="82000"/>
            </a:schemeClr>
          </a:solidFill>
          <a:ln w="412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bg1"/>
                </a:solidFill>
              </a:rPr>
              <a:t>Assumed CSB potential may be too naïve </a:t>
            </a:r>
            <a:endParaRPr lang="en-US" altLang="ja-JP" sz="3200" b="1" dirty="0" smtClean="0">
              <a:solidFill>
                <a:schemeClr val="bg1"/>
              </a:solidFill>
            </a:endParaRPr>
          </a:p>
          <a:p>
            <a:r>
              <a:rPr lang="en-US" altLang="ja-JP" sz="3200" b="1" dirty="0" smtClean="0">
                <a:solidFill>
                  <a:schemeClr val="bg1"/>
                </a:solidFill>
              </a:rPr>
              <a:t>Further study on A=4 </a:t>
            </a:r>
            <a:r>
              <a:rPr lang="en-US" altLang="ja-JP" sz="3200" b="1" dirty="0" err="1" smtClean="0">
                <a:solidFill>
                  <a:schemeClr val="bg1"/>
                </a:solidFill>
              </a:rPr>
              <a:t>hypernuclear</a:t>
            </a:r>
            <a:r>
              <a:rPr lang="en-US" altLang="ja-JP" sz="3200" b="1" dirty="0" smtClean="0">
                <a:solidFill>
                  <a:schemeClr val="bg1"/>
                </a:solidFill>
              </a:rPr>
              <a:t> systems </a:t>
            </a:r>
            <a:endParaRPr kumimoji="1" lang="en-US" altLang="ja-JP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5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8037" y="199378"/>
            <a:ext cx="3740786" cy="756607"/>
          </a:xfrm>
        </p:spPr>
        <p:txBody>
          <a:bodyPr>
            <a:normAutofit fontScale="90000"/>
          </a:bodyPr>
          <a:lstStyle/>
          <a:p>
            <a:r>
              <a:rPr lang="en-US" altLang="ja-JP" baseline="30000" dirty="0"/>
              <a:t>10</a:t>
            </a:r>
            <a:r>
              <a:rPr lang="en-US" altLang="ja-JP" dirty="0"/>
              <a:t>B(</a:t>
            </a:r>
            <a:r>
              <a:rPr lang="en-US" altLang="ja-JP" dirty="0" err="1"/>
              <a:t>e,e’K</a:t>
            </a:r>
            <a:r>
              <a:rPr lang="en-US" altLang="ja-JP" baseline="30000" dirty="0"/>
              <a:t>+</a:t>
            </a:r>
            <a:r>
              <a:rPr lang="en-US" altLang="ja-JP" dirty="0"/>
              <a:t>)</a:t>
            </a:r>
            <a:r>
              <a:rPr lang="en-US" altLang="ja-JP" baseline="30000" dirty="0"/>
              <a:t>10</a:t>
            </a:r>
            <a:r>
              <a:rPr lang="en-US" altLang="ja-JP" baseline="-25000" dirty="0"/>
              <a:t>Λ</a:t>
            </a:r>
            <a:r>
              <a:rPr lang="en-US" altLang="ja-JP" dirty="0"/>
              <a:t>Be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22" y="1340768"/>
            <a:ext cx="4641182" cy="5040560"/>
          </a:xfrm>
        </p:spPr>
      </p:pic>
      <p:sp>
        <p:nvSpPr>
          <p:cNvPr id="7" name="角丸四角形 6"/>
          <p:cNvSpPr/>
          <p:nvPr/>
        </p:nvSpPr>
        <p:spPr>
          <a:xfrm>
            <a:off x="5220072" y="1628800"/>
            <a:ext cx="1443206" cy="524543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" name="角丸四角形 8"/>
          <p:cNvSpPr/>
          <p:nvPr/>
        </p:nvSpPr>
        <p:spPr>
          <a:xfrm>
            <a:off x="5245472" y="2404678"/>
            <a:ext cx="1440160" cy="44825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2" name="角丸四角形 11"/>
          <p:cNvSpPr/>
          <p:nvPr/>
        </p:nvSpPr>
        <p:spPr>
          <a:xfrm>
            <a:off x="7093914" y="4437112"/>
            <a:ext cx="1654550" cy="72008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3" name="角丸四角形 12"/>
          <p:cNvSpPr/>
          <p:nvPr/>
        </p:nvSpPr>
        <p:spPr>
          <a:xfrm>
            <a:off x="7093914" y="5417834"/>
            <a:ext cx="1654550" cy="53144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4048" y="5547478"/>
            <a:ext cx="1872207" cy="4385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25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CSB effect</a:t>
            </a:r>
            <a:endParaRPr lang="ja-JP" altLang="en-US" sz="2250" b="1" dirty="0">
              <a:ln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06501" y="1124744"/>
            <a:ext cx="7970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baseline="30000" dirty="0" smtClean="0">
                <a:ln>
                  <a:solidFill>
                    <a:sysClr val="windowText" lastClr="000000"/>
                  </a:solidFill>
                </a:ln>
              </a:rPr>
              <a:t>9</a:t>
            </a:r>
            <a:r>
              <a:rPr lang="en-US" altLang="ja-JP" sz="3000" dirty="0" smtClean="0">
                <a:ln>
                  <a:solidFill>
                    <a:sysClr val="windowText" lastClr="000000"/>
                  </a:solidFill>
                </a:ln>
              </a:rPr>
              <a:t>Be</a:t>
            </a:r>
            <a:endParaRPr lang="ja-JP" altLang="en-US" sz="3000" dirty="0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725373" y="1745891"/>
            <a:ext cx="1067242" cy="1899233"/>
            <a:chOff x="699973" y="1916832"/>
            <a:chExt cx="1067242" cy="1899233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699973" y="1916832"/>
              <a:ext cx="1067242" cy="1899233"/>
              <a:chOff x="3807993" y="3909289"/>
              <a:chExt cx="1422990" cy="2532310"/>
            </a:xfrm>
          </p:grpSpPr>
          <p:sp>
            <p:nvSpPr>
              <p:cNvPr id="23" name="円/楕円 22"/>
              <p:cNvSpPr/>
              <p:nvPr/>
            </p:nvSpPr>
            <p:spPr>
              <a:xfrm>
                <a:off x="4252240" y="5965040"/>
                <a:ext cx="476559" cy="476559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25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Λ</a:t>
                </a:r>
                <a:endParaRPr lang="ja-JP" altLang="en-US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4312720" y="3909289"/>
                <a:ext cx="692939" cy="69293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25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α</a:t>
                </a:r>
                <a:endParaRPr lang="ja-JP" altLang="en-US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3807993" y="4415190"/>
                <a:ext cx="404037" cy="40403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250" b="1" dirty="0">
                    <a:ln w="9525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accent4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n</a:t>
                </a:r>
                <a:endParaRPr lang="ja-JP" altLang="en-US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3809824" y="3909289"/>
                <a:ext cx="1421159" cy="142115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29" name="円/楕円 28"/>
            <p:cNvSpPr/>
            <p:nvPr/>
          </p:nvSpPr>
          <p:spPr>
            <a:xfrm>
              <a:off x="1043608" y="2447772"/>
              <a:ext cx="519704" cy="51970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α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2991908" y="2147107"/>
            <a:ext cx="1065869" cy="1065869"/>
            <a:chOff x="3232460" y="2363131"/>
            <a:chExt cx="1065869" cy="1065869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3232460" y="2363131"/>
              <a:ext cx="1065869" cy="1065869"/>
              <a:chOff x="3809824" y="3909289"/>
              <a:chExt cx="1421159" cy="1421159"/>
            </a:xfrm>
          </p:grpSpPr>
          <p:sp>
            <p:nvSpPr>
              <p:cNvPr id="17" name="円/楕円 16"/>
              <p:cNvSpPr/>
              <p:nvPr/>
            </p:nvSpPr>
            <p:spPr>
              <a:xfrm>
                <a:off x="4674416" y="4716757"/>
                <a:ext cx="476559" cy="476559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25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Λ</a:t>
                </a:r>
                <a:endParaRPr lang="ja-JP" altLang="en-US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4382330" y="4004985"/>
                <a:ext cx="692939" cy="69293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25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α</a:t>
                </a:r>
                <a:endParaRPr lang="ja-JP" altLang="en-US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3923181" y="4203510"/>
                <a:ext cx="404037" cy="40403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250" b="1" dirty="0">
                    <a:ln w="9525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accent4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n</a:t>
                </a:r>
                <a:endParaRPr lang="ja-JP" altLang="en-US" sz="2250" b="1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3809824" y="3909289"/>
                <a:ext cx="1421159" cy="142115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30" name="円/楕円 29"/>
            <p:cNvSpPr/>
            <p:nvPr/>
          </p:nvSpPr>
          <p:spPr>
            <a:xfrm>
              <a:off x="3346207" y="2850764"/>
              <a:ext cx="519704" cy="51970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α</a:t>
              </a:r>
              <a:endParaRPr lang="ja-JP" altLang="en-US" sz="2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1060920" y="2745089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/>
              <a:t>+</a:t>
            </a:r>
            <a:endParaRPr lang="ja-JP" altLang="en-US" sz="3000" dirty="0"/>
          </a:p>
        </p:txBody>
      </p:sp>
      <p:pic>
        <p:nvPicPr>
          <p:cNvPr id="34" name="コンテンツ プレースホルダ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72849"/>
            <a:ext cx="3865703" cy="2652495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3131840" y="1124744"/>
            <a:ext cx="9396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baseline="30000" dirty="0" smtClean="0">
                <a:ln>
                  <a:solidFill>
                    <a:sysClr val="windowText" lastClr="000000"/>
                  </a:solidFill>
                </a:ln>
              </a:rPr>
              <a:t>10</a:t>
            </a:r>
            <a:r>
              <a:rPr lang="en-US" altLang="ja-JP" sz="3000" dirty="0" smtClean="0">
                <a:ln>
                  <a:solidFill>
                    <a:sysClr val="windowText" lastClr="000000"/>
                  </a:solidFill>
                </a:ln>
              </a:rPr>
              <a:t>Be</a:t>
            </a:r>
            <a:endParaRPr lang="ja-JP" altLang="en-US" sz="30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193978" y="130069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baseline="-25000" dirty="0" smtClean="0">
                <a:ln>
                  <a:solidFill>
                    <a:sysClr val="windowText" lastClr="000000"/>
                  </a:solidFill>
                </a:ln>
              </a:rPr>
              <a:t>Λ</a:t>
            </a:r>
            <a:endParaRPr lang="ja-JP" altLang="en-US" sz="3000" baseline="-250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134151" y="5785826"/>
            <a:ext cx="19009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Present work</a:t>
            </a:r>
            <a:endParaRPr kumimoji="1" lang="ja-JP" altLang="en-US" sz="2500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621829" y="4208306"/>
            <a:ext cx="193888" cy="2079974"/>
          </a:xfrm>
          <a:prstGeom prst="rect">
            <a:avLst/>
          </a:prstGeom>
          <a:solidFill>
            <a:srgbClr val="00B0F0">
              <a:alpha val="30000"/>
            </a:srgbClr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1" name="正方形/長方形 40"/>
          <p:cNvSpPr/>
          <p:nvPr/>
        </p:nvSpPr>
        <p:spPr>
          <a:xfrm>
            <a:off x="1379382" y="4195481"/>
            <a:ext cx="193888" cy="2079974"/>
          </a:xfrm>
          <a:prstGeom prst="rect">
            <a:avLst/>
          </a:prstGeom>
          <a:solidFill>
            <a:srgbClr val="C00000">
              <a:alpha val="30000"/>
            </a:srgbClr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140680" y="6455077"/>
            <a:ext cx="4040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T. </a:t>
            </a:r>
            <a:r>
              <a:rPr kumimoji="1" lang="en-US" altLang="ja-JP" dirty="0" err="1" smtClean="0"/>
              <a:t>Gogami</a:t>
            </a:r>
            <a:r>
              <a:rPr lang="en-US" altLang="ja-JP" dirty="0" smtClean="0"/>
              <a:t>, Doctor Thesis (Tohoku U.)</a:t>
            </a:r>
          </a:p>
          <a:p>
            <a:r>
              <a:rPr kumimoji="1" lang="en-US" altLang="ja-JP" dirty="0" smtClean="0"/>
              <a:t>                    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05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8964" y="-459432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Comparison of </a:t>
            </a:r>
            <a:r>
              <a:rPr lang="en-US" altLang="ja-JP" sz="3200" dirty="0"/>
              <a:t> </a:t>
            </a:r>
            <a:r>
              <a:rPr lang="en-US" altLang="ja-JP" sz="3200" baseline="30000" dirty="0" smtClean="0"/>
              <a:t>10</a:t>
            </a:r>
            <a:r>
              <a:rPr lang="en-US" altLang="ja-JP" sz="3200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sz="3200" dirty="0" smtClean="0"/>
              <a:t>Be and </a:t>
            </a:r>
            <a:r>
              <a:rPr lang="en-US" altLang="ja-JP" sz="3200" baseline="30000" dirty="0" smtClean="0"/>
              <a:t>10</a:t>
            </a:r>
            <a:r>
              <a:rPr lang="en-US" altLang="ja-JP" sz="3200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sz="3200" dirty="0" smtClean="0"/>
              <a:t>B</a:t>
            </a:r>
            <a:endParaRPr kumimoji="1" lang="ja-JP" altLang="en-US" sz="3200" dirty="0"/>
          </a:p>
        </p:txBody>
      </p:sp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82" y="1340768"/>
            <a:ext cx="4448217" cy="31963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52230" y="4960772"/>
            <a:ext cx="22900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CSB off : +0.22 </a:t>
            </a:r>
            <a:r>
              <a:rPr lang="en-US" altLang="ja-JP" dirty="0"/>
              <a:t>M</a:t>
            </a:r>
            <a:r>
              <a:rPr lang="en-US" altLang="ja-JP" dirty="0" smtClean="0"/>
              <a:t>eV</a:t>
            </a:r>
          </a:p>
          <a:p>
            <a:r>
              <a:rPr kumimoji="1" lang="en-US" altLang="ja-JP" dirty="0" smtClean="0"/>
              <a:t>CSB on : -0.02 </a:t>
            </a:r>
            <a:r>
              <a:rPr lang="en-US" altLang="ja-JP" dirty="0"/>
              <a:t>M</a:t>
            </a:r>
            <a:r>
              <a:rPr kumimoji="1" lang="en-US" altLang="ja-JP" dirty="0" smtClean="0"/>
              <a:t>eV</a:t>
            </a:r>
            <a:endParaRPr kumimoji="1" lang="ja-JP" altLang="en-US" dirty="0"/>
          </a:p>
        </p:txBody>
      </p:sp>
      <p:sp>
        <p:nvSpPr>
          <p:cNvPr id="7" name="左右矢印 6"/>
          <p:cNvSpPr/>
          <p:nvPr/>
        </p:nvSpPr>
        <p:spPr>
          <a:xfrm>
            <a:off x="6156176" y="5237480"/>
            <a:ext cx="402397" cy="216024"/>
          </a:xfrm>
          <a:prstGeom prst="leftRightArrow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" y="4840362"/>
            <a:ext cx="6068104" cy="10485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テキスト ボックス 8"/>
          <p:cNvSpPr txBox="1"/>
          <p:nvPr/>
        </p:nvSpPr>
        <p:spPr>
          <a:xfrm>
            <a:off x="71267" y="4496033"/>
            <a:ext cx="13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Experiments</a:t>
            </a:r>
            <a:endParaRPr kumimoji="1" lang="ja-JP" altLang="en-US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46007" y="4620984"/>
            <a:ext cx="17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Theoretical calc.</a:t>
            </a:r>
            <a:endParaRPr kumimoji="1" lang="ja-JP" altLang="en-US" i="1" dirty="0"/>
          </a:p>
        </p:txBody>
      </p:sp>
      <p:pic>
        <p:nvPicPr>
          <p:cNvPr id="12" name="コンテンツ プレースホルダー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5023"/>
            <a:ext cx="4260476" cy="307723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 rot="16200000">
                <a:off x="-196345" y="3008043"/>
                <a:ext cx="10963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ja-JP" altLang="en-US" sz="2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kumimoji="1" lang="el-GR" altLang="ja-JP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96345" y="3008043"/>
                <a:ext cx="1096326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121127" t="-37222" r="-184507" b="-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08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79812"/>
            <a:ext cx="7059667" cy="489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979712" y="595656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Theory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652090" y="476672"/>
            <a:ext cx="3740786" cy="756607"/>
          </a:xfrm>
        </p:spPr>
        <p:txBody>
          <a:bodyPr>
            <a:normAutofit/>
          </a:bodyPr>
          <a:lstStyle/>
          <a:p>
            <a:r>
              <a:rPr lang="en-US" altLang="ja-JP" baseline="30000" dirty="0" smtClean="0"/>
              <a:t>52</a:t>
            </a:r>
            <a:r>
              <a:rPr lang="en-US" altLang="ja-JP" dirty="0" smtClean="0"/>
              <a:t>Cr(</a:t>
            </a:r>
            <a:r>
              <a:rPr lang="en-US" altLang="ja-JP" dirty="0" err="1" smtClean="0"/>
              <a:t>e,e’K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)</a:t>
            </a:r>
            <a:r>
              <a:rPr lang="en-US" altLang="ja-JP" baseline="30000" dirty="0" smtClean="0"/>
              <a:t>52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3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-315416"/>
            <a:ext cx="7315200" cy="1154097"/>
          </a:xfrm>
        </p:spPr>
        <p:txBody>
          <a:bodyPr>
            <a:normAutofit/>
          </a:bodyPr>
          <a:lstStyle/>
          <a:p>
            <a:r>
              <a:rPr kumimoji="1" lang="en-US" altLang="ja-JP" baseline="30000" dirty="0" smtClean="0"/>
              <a:t>12</a:t>
            </a:r>
            <a:r>
              <a:rPr kumimoji="1" lang="en-US" altLang="ja-JP" baseline="-250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smtClean="0"/>
              <a:t>C : Ref. for all </a:t>
            </a:r>
            <a:r>
              <a:rPr lang="en-US" altLang="ja-JP" dirty="0" smtClean="0"/>
              <a:t>(</a:t>
            </a:r>
            <a:r>
              <a:rPr lang="en-US" altLang="ja-JP" dirty="0" err="1" smtClean="0">
                <a:latin typeface="Symbol" panose="05050102010706020507" pitchFamily="18" charset="2"/>
              </a:rPr>
              <a:t>p</a:t>
            </a:r>
            <a:r>
              <a:rPr lang="en-US" altLang="ja-JP" dirty="0" err="1" smtClean="0"/>
              <a:t>,K</a:t>
            </a:r>
            <a:r>
              <a:rPr lang="en-US" altLang="ja-JP" dirty="0" smtClean="0"/>
              <a:t>) data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4680110" y="1006380"/>
            <a:ext cx="3974171" cy="4051032"/>
            <a:chOff x="248846" y="1246442"/>
            <a:chExt cx="3974171" cy="4051032"/>
          </a:xfrm>
        </p:grpSpPr>
        <p:pic>
          <p:nvPicPr>
            <p:cNvPr id="4" name="コンテンツ プレースホルダー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46" y="1585191"/>
              <a:ext cx="3974170" cy="3391060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248847" y="1246442"/>
              <a:ext cx="3974169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12</a:t>
              </a:r>
              <a:r>
                <a:rPr kumimoji="1" lang="en-US" altLang="ja-JP" baseline="-25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Λ</a:t>
              </a:r>
              <a:r>
                <a:rPr kumimoji="1" lang="en-US" altLang="ja-JP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C: Emulsion data (6 events)</a:t>
              </a:r>
              <a:endParaRPr kumimoji="1" lang="ja-JP" altLang="en-US" baseline="30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" name="下矢印 5"/>
            <p:cNvSpPr/>
            <p:nvPr/>
          </p:nvSpPr>
          <p:spPr>
            <a:xfrm>
              <a:off x="1811505" y="1635362"/>
              <a:ext cx="360040" cy="39251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52787" y="4928142"/>
              <a:ext cx="397023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12</a:t>
              </a:r>
              <a:r>
                <a:rPr kumimoji="1" lang="en-US" altLang="ja-JP" baseline="-25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Λ</a:t>
              </a:r>
              <a:r>
                <a:rPr kumimoji="1" lang="en-US" altLang="ja-JP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B: Calibrated by p(</a:t>
              </a:r>
              <a:r>
                <a:rPr kumimoji="1" lang="en-US" altLang="ja-JP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e,e’K</a:t>
              </a:r>
              <a:r>
                <a:rPr kumimoji="1" lang="en-US" altLang="ja-JP" baseline="30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+</a:t>
              </a:r>
              <a:r>
                <a:rPr kumimoji="1" lang="en-US" altLang="ja-JP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)</a:t>
              </a:r>
              <a:r>
                <a:rPr kumimoji="1" lang="en-US" altLang="ja-JP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ymbol" panose="05050102010706020507" pitchFamily="18" charset="2"/>
                </a:rPr>
                <a:t>L</a:t>
              </a:r>
              <a:r>
                <a:rPr kumimoji="1" lang="en-US" altLang="ja-JP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, </a:t>
              </a:r>
              <a:r>
                <a:rPr kumimoji="1" lang="en-US" altLang="ja-JP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ymbol" panose="05050102010706020507" pitchFamily="18" charset="2"/>
                </a:rPr>
                <a:t>S</a:t>
              </a:r>
              <a:r>
                <a:rPr kumimoji="1" lang="en-US" altLang="ja-JP" baseline="30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0</a:t>
              </a:r>
              <a:endParaRPr kumimoji="1" lang="ja-JP" altLang="en-US" baseline="30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9" name="下矢印 8"/>
            <p:cNvSpPr/>
            <p:nvPr/>
          </p:nvSpPr>
          <p:spPr>
            <a:xfrm rot="10800000">
              <a:off x="1763300" y="4583741"/>
              <a:ext cx="360040" cy="39251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0" y="4350178"/>
            <a:ext cx="3922491" cy="2507822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716016" y="5518446"/>
                <a:ext cx="39164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/>
                  <a:buChar char="à"/>
                </a:pP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Shift  </a:t>
                </a:r>
                <a:r>
                  <a:rPr kumimoji="1" lang="en-US" altLang="ja-JP" sz="2400" baseline="30000" dirty="0" smtClean="0">
                    <a:sym typeface="Wingdings" panose="05000000000000000000" pitchFamily="2" charset="2"/>
                  </a:rPr>
                  <a:t>12</a:t>
                </a:r>
                <a:r>
                  <a:rPr kumimoji="1" lang="en-US" altLang="ja-JP" sz="2400" baseline="-25000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C </a:t>
                </a:r>
                <a:r>
                  <a:rPr kumimoji="1" lang="en-US" altLang="ja-JP" sz="2400" dirty="0" err="1" smtClean="0">
                    <a:sym typeface="Wingdings" panose="05000000000000000000" pitchFamily="2" charset="2"/>
                  </a:rPr>
                  <a:t>gs</a:t>
                </a: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 </a:t>
                </a: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by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0.5</m:t>
                    </m:r>
                    <m:r>
                      <a:rPr kumimoji="1" lang="en-US" altLang="ja-JP" sz="2400" b="0" i="1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ja-JP" sz="2400" dirty="0" smtClean="0"/>
                  <a:t>MeV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518446"/>
                <a:ext cx="391645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181" t="-9211" r="-1246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コンテンツ プレースホルダ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9571"/>
            <a:ext cx="4281225" cy="307774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716016" y="596530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C000"/>
                </a:solidFill>
              </a:rPr>
              <a:t>Power of Absolute E </a:t>
            </a:r>
            <a:r>
              <a:rPr kumimoji="1" lang="en-US" altLang="ja-JP" sz="2400" b="1" dirty="0" err="1" smtClean="0">
                <a:solidFill>
                  <a:srgbClr val="FFC000"/>
                </a:solidFill>
              </a:rPr>
              <a:t>Calib</a:t>
            </a:r>
            <a:r>
              <a:rPr kumimoji="1" lang="en-US" altLang="ja-JP" sz="2400" b="1" dirty="0" smtClean="0">
                <a:solidFill>
                  <a:srgbClr val="FFC000"/>
                </a:solidFill>
              </a:rPr>
              <a:t>.</a:t>
            </a:r>
            <a:endParaRPr kumimoji="1" lang="ja-JP" alt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7396" y="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Measured </a:t>
            </a:r>
            <a:r>
              <a:rPr lang="en-US" altLang="ja-JP" dirty="0" err="1" smtClean="0"/>
              <a:t>hypernuclei</a:t>
            </a:r>
            <a:r>
              <a:rPr lang="en-US" altLang="ja-JP" dirty="0" smtClean="0"/>
              <a:t> &amp; </a:t>
            </a:r>
            <a:br>
              <a:rPr lang="en-US" altLang="ja-JP" dirty="0" smtClean="0"/>
            </a:br>
            <a:r>
              <a:rPr lang="en-US" altLang="ja-JP" dirty="0" smtClean="0"/>
              <a:t>expected A dependence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3518892" y="2060848"/>
            <a:ext cx="0" cy="57606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6975276" y="3573016"/>
            <a:ext cx="0" cy="57606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5607124" y="2780928"/>
            <a:ext cx="0" cy="57606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6255196" y="2996952"/>
            <a:ext cx="0" cy="57606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6039172" y="3068960"/>
            <a:ext cx="0" cy="57606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454996" y="1778792"/>
            <a:ext cx="851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E05-115</a:t>
            </a:r>
            <a:endParaRPr kumimoji="1" lang="ja-JP" altLang="en-US" sz="14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93366"/>
            <a:ext cx="7200800" cy="523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427984" y="5425479"/>
            <a:ext cx="2523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Calculation from </a:t>
            </a:r>
            <a:r>
              <a:rPr kumimoji="1" lang="en-US" altLang="ja-JP" sz="1400" dirty="0" err="1" smtClean="0">
                <a:solidFill>
                  <a:schemeClr val="bg1"/>
                </a:solidFill>
              </a:rPr>
              <a:t>Y.Yamamoto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32013" y="1778792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6460" y="256490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 err="1">
                <a:solidFill>
                  <a:schemeClr val="bg1"/>
                </a:solidFill>
              </a:rPr>
              <a:t>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76460" y="341970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 err="1" smtClean="0">
                <a:solidFill>
                  <a:schemeClr val="bg1"/>
                </a:solidFill>
              </a:rPr>
              <a:t>d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16016" y="4211796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 smtClean="0">
                <a:solidFill>
                  <a:schemeClr val="bg1"/>
                </a:solidFill>
              </a:rPr>
              <a:t>f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80740" y="472514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 err="1" smtClean="0">
                <a:solidFill>
                  <a:schemeClr val="bg1"/>
                </a:solidFill>
              </a:rPr>
              <a:t>g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2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39552" y="1916832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Nuclear Force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2492896"/>
            <a:ext cx="352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Lots of NN scattering data</a:t>
            </a:r>
            <a:endParaRPr kumimoji="1" lang="ja-JP" altLang="en-US" sz="2400" dirty="0"/>
          </a:p>
        </p:txBody>
      </p:sp>
      <p:sp>
        <p:nvSpPr>
          <p:cNvPr id="5" name="角丸四角形 4"/>
          <p:cNvSpPr/>
          <p:nvPr/>
        </p:nvSpPr>
        <p:spPr>
          <a:xfrm>
            <a:off x="467544" y="1916832"/>
            <a:ext cx="3888432" cy="1296144"/>
          </a:xfrm>
          <a:prstGeom prst="round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1547664" y="3429000"/>
            <a:ext cx="1440160" cy="1368152"/>
          </a:xfrm>
          <a:prstGeom prst="down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4941168"/>
            <a:ext cx="3167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Nuclear Structure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22299" y="5517232"/>
            <a:ext cx="282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Normal/Exotic nuclei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03848" y="3573016"/>
            <a:ext cx="2934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Established Calculation Tech.</a:t>
            </a:r>
          </a:p>
          <a:p>
            <a:pPr algn="ctr"/>
            <a:r>
              <a:rPr lang="en-US" altLang="ja-JP" dirty="0" smtClean="0"/>
              <a:t>Cluster Model</a:t>
            </a:r>
          </a:p>
          <a:p>
            <a:pPr algn="ctr"/>
            <a:r>
              <a:rPr kumimoji="1" lang="en-US" altLang="ja-JP" dirty="0" smtClean="0"/>
              <a:t>Shell Model</a:t>
            </a:r>
          </a:p>
          <a:p>
            <a:pPr algn="ctr"/>
            <a:r>
              <a:rPr lang="en-US" altLang="ja-JP" dirty="0" smtClean="0"/>
              <a:t>Mean Field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467544" y="4869160"/>
            <a:ext cx="3888432" cy="1296144"/>
          </a:xfrm>
          <a:prstGeom prst="round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4788024" y="1916832"/>
            <a:ext cx="4211960" cy="4248472"/>
            <a:chOff x="4788024" y="1916832"/>
            <a:chExt cx="4211960" cy="4248472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4788024" y="1916832"/>
              <a:ext cx="4211960" cy="1296144"/>
              <a:chOff x="4788024" y="1916832"/>
              <a:chExt cx="4211960" cy="1296144"/>
            </a:xfrm>
          </p:grpSpPr>
          <p:sp>
            <p:nvSpPr>
              <p:cNvPr id="11" name="テキスト ボックス 10"/>
              <p:cNvSpPr txBox="1"/>
              <p:nvPr/>
            </p:nvSpPr>
            <p:spPr>
              <a:xfrm>
                <a:off x="4843786" y="1988840"/>
                <a:ext cx="26805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dirty="0" err="1" smtClean="0"/>
                  <a:t>Hyperon</a:t>
                </a:r>
                <a:r>
                  <a:rPr kumimoji="1" lang="en-US" altLang="ja-JP" sz="3200" dirty="0" smtClean="0"/>
                  <a:t> Force</a:t>
                </a:r>
                <a:endParaRPr kumimoji="1" lang="ja-JP" altLang="en-US" sz="3200" dirty="0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4799948" y="2564904"/>
                <a:ext cx="40205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Limited YN/YY scattering data</a:t>
                </a:r>
                <a:endParaRPr kumimoji="1" lang="ja-JP" altLang="en-US" sz="2400" dirty="0"/>
              </a:p>
            </p:txBody>
          </p:sp>
          <p:sp>
            <p:nvSpPr>
              <p:cNvPr id="13" name="角丸四角形 12"/>
              <p:cNvSpPr/>
              <p:nvPr/>
            </p:nvSpPr>
            <p:spPr>
              <a:xfrm>
                <a:off x="4788024" y="1916832"/>
                <a:ext cx="4211960" cy="1296144"/>
              </a:xfrm>
              <a:prstGeom prst="roundRect">
                <a:avLst/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5004048" y="3356992"/>
              <a:ext cx="3888432" cy="2808312"/>
              <a:chOff x="5004048" y="3356992"/>
              <a:chExt cx="3888432" cy="2808312"/>
            </a:xfrm>
          </p:grpSpPr>
          <p:sp>
            <p:nvSpPr>
              <p:cNvPr id="14" name="下矢印 13"/>
              <p:cNvSpPr/>
              <p:nvPr/>
            </p:nvSpPr>
            <p:spPr>
              <a:xfrm rot="10800000">
                <a:off x="6372200" y="3356992"/>
                <a:ext cx="1440160" cy="1368152"/>
              </a:xfrm>
              <a:prstGeom prst="downArrow">
                <a:avLst/>
              </a:prstGeom>
              <a:solidFill>
                <a:schemeClr val="tx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220072" y="4941168"/>
                <a:ext cx="31674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dirty="0" smtClean="0"/>
                  <a:t>Nuclear Structure</a:t>
                </a:r>
                <a:endParaRPr kumimoji="1" lang="ja-JP" altLang="en-US" sz="3200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6156176" y="5517232"/>
                <a:ext cx="17716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err="1" smtClean="0"/>
                  <a:t>Hypernuclei</a:t>
                </a:r>
                <a:endParaRPr kumimoji="1" lang="ja-JP" altLang="en-US" sz="2400" dirty="0"/>
              </a:p>
            </p:txBody>
          </p:sp>
          <p:sp>
            <p:nvSpPr>
              <p:cNvPr id="17" name="角丸四角形 16"/>
              <p:cNvSpPr/>
              <p:nvPr/>
            </p:nvSpPr>
            <p:spPr>
              <a:xfrm>
                <a:off x="5004048" y="4869160"/>
                <a:ext cx="3888432" cy="1296144"/>
              </a:xfrm>
              <a:prstGeom prst="roundRect">
                <a:avLst/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6" name="グループ化 25"/>
          <p:cNvGrpSpPr/>
          <p:nvPr/>
        </p:nvGrpSpPr>
        <p:grpSpPr>
          <a:xfrm>
            <a:off x="323528" y="72008"/>
            <a:ext cx="8820472" cy="3356992"/>
            <a:chOff x="323528" y="0"/>
            <a:chExt cx="8820472" cy="3356992"/>
          </a:xfrm>
        </p:grpSpPr>
        <p:sp>
          <p:nvSpPr>
            <p:cNvPr id="21" name="円/楕円 20"/>
            <p:cNvSpPr/>
            <p:nvPr/>
          </p:nvSpPr>
          <p:spPr>
            <a:xfrm>
              <a:off x="7092280" y="0"/>
              <a:ext cx="1296144" cy="5486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519841" y="836711"/>
              <a:ext cx="36231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Baryon  Interaction</a:t>
              </a:r>
              <a:endParaRPr kumimoji="1" lang="ja-JP" altLang="en-US" sz="32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236296" y="0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QCD</a:t>
              </a:r>
              <a:endParaRPr kumimoji="1" lang="ja-JP" altLang="en-US" sz="3200" dirty="0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323528" y="836712"/>
              <a:ext cx="8820472" cy="2520280"/>
            </a:xfrm>
            <a:prstGeom prst="roundRect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左右矢印 21"/>
            <p:cNvSpPr/>
            <p:nvPr/>
          </p:nvSpPr>
          <p:spPr>
            <a:xfrm rot="18312029">
              <a:off x="6304509" y="351411"/>
              <a:ext cx="792088" cy="576064"/>
            </a:xfrm>
            <a:prstGeom prst="leftRightArrow">
              <a:avLst>
                <a:gd name="adj1" fmla="val 49289"/>
                <a:gd name="adj2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6228184" y="1268760"/>
            <a:ext cx="2601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Quark degree of freedom</a:t>
            </a:r>
          </a:p>
          <a:p>
            <a:r>
              <a:rPr kumimoji="1" lang="en-US" altLang="ja-JP" dirty="0" err="1" smtClean="0"/>
              <a:t>SU</a:t>
            </a:r>
            <a:r>
              <a:rPr kumimoji="1" lang="en-US" altLang="ja-JP" baseline="-25000" dirty="0" err="1" smtClean="0"/>
              <a:t>f</a:t>
            </a:r>
            <a:r>
              <a:rPr kumimoji="1" lang="en-US" altLang="ja-JP" dirty="0" smtClean="0"/>
              <a:t>(3) Symmetry</a:t>
            </a:r>
            <a:endParaRPr kumimoji="1" lang="ja-JP" altLang="en-US" dirty="0"/>
          </a:p>
        </p:txBody>
      </p:sp>
      <p:sp>
        <p:nvSpPr>
          <p:cNvPr id="28" name="左カーブ矢印 27"/>
          <p:cNvSpPr/>
          <p:nvPr/>
        </p:nvSpPr>
        <p:spPr>
          <a:xfrm>
            <a:off x="7884368" y="3573016"/>
            <a:ext cx="432048" cy="1080120"/>
          </a:xfrm>
          <a:prstGeom prst="curvedLeft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58584" y="116632"/>
            <a:ext cx="3471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Lattic</a:t>
            </a:r>
            <a:r>
              <a:rPr lang="en-US" altLang="ja-JP" dirty="0" smtClean="0"/>
              <a:t>e QCD</a:t>
            </a:r>
          </a:p>
          <a:p>
            <a:r>
              <a:rPr kumimoji="1" lang="en-US" altLang="ja-JP" dirty="0" smtClean="0"/>
              <a:t>Modern baryon Interaction models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017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-142900"/>
            <a:ext cx="8229600" cy="1524000"/>
          </a:xfrm>
        </p:spPr>
        <p:txBody>
          <a:bodyPr/>
          <a:lstStyle/>
          <a:p>
            <a:r>
              <a:rPr lang="en-US" altLang="ja-JP" dirty="0" smtClean="0"/>
              <a:t>Present Status of </a:t>
            </a:r>
            <a:br>
              <a:rPr lang="en-US" altLang="ja-JP" dirty="0" smtClean="0"/>
            </a:b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Hypernuclear</a:t>
            </a:r>
            <a:r>
              <a:rPr lang="en-US" altLang="ja-JP" dirty="0" smtClean="0"/>
              <a:t> Spectroscopy</a:t>
            </a:r>
            <a:endParaRPr lang="en-US" altLang="ja-JP" dirty="0"/>
          </a:p>
        </p:txBody>
      </p:sp>
      <p:sp>
        <p:nvSpPr>
          <p:cNvPr id="702467" name="Rectangle 3"/>
          <p:cNvSpPr>
            <a:spLocks noChangeArrowheads="1"/>
          </p:cNvSpPr>
          <p:nvPr/>
        </p:nvSpPr>
        <p:spPr bwMode="auto">
          <a:xfrm>
            <a:off x="1297286" y="6465231"/>
            <a:ext cx="62361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ja-JP" sz="1400" dirty="0">
                <a:effectLst/>
              </a:rPr>
              <a:t>Updated from: O. Hashimoto and H. Tamura, </a:t>
            </a:r>
            <a:r>
              <a:rPr lang="en-US" altLang="ja-JP" sz="1400" dirty="0" err="1">
                <a:effectLst/>
              </a:rPr>
              <a:t>Prog</a:t>
            </a:r>
            <a:r>
              <a:rPr lang="en-US" altLang="ja-JP" sz="1400" dirty="0">
                <a:effectLst/>
              </a:rPr>
              <a:t>. Part. </a:t>
            </a:r>
            <a:r>
              <a:rPr lang="en-US" altLang="ja-JP" sz="1400" dirty="0" err="1">
                <a:effectLst/>
              </a:rPr>
              <a:t>Nucl</a:t>
            </a:r>
            <a:r>
              <a:rPr lang="en-US" altLang="ja-JP" sz="1400" dirty="0">
                <a:effectLst/>
              </a:rPr>
              <a:t>. Phys. 57 (2006) 564.</a:t>
            </a:r>
          </a:p>
        </p:txBody>
      </p:sp>
      <p:sp>
        <p:nvSpPr>
          <p:cNvPr id="8" name="正方形/長方形 7"/>
          <p:cNvSpPr/>
          <p:nvPr/>
        </p:nvSpPr>
        <p:spPr bwMode="auto">
          <a:xfrm>
            <a:off x="2181506" y="4441175"/>
            <a:ext cx="428628" cy="428628"/>
          </a:xfrm>
          <a:prstGeom prst="rect">
            <a:avLst/>
          </a:prstGeom>
          <a:solidFill>
            <a:srgbClr val="99FF33">
              <a:alpha val="49000"/>
            </a:srgbClr>
          </a:solidFill>
          <a:ln w="12700" cap="sq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l"/>
              <a:tabLst/>
            </a:pPr>
            <a:endParaRPr kumimoji="1" lang="ja-JP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6270002" y="4020527"/>
            <a:ext cx="500066" cy="428628"/>
          </a:xfrm>
          <a:prstGeom prst="rect">
            <a:avLst/>
          </a:prstGeom>
          <a:solidFill>
            <a:srgbClr val="99FF33">
              <a:alpha val="49000"/>
            </a:srgbClr>
          </a:solidFill>
          <a:ln w="12700" cap="sq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l"/>
              <a:tabLst/>
            </a:pPr>
            <a:endParaRPr kumimoji="1" lang="ja-JP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82034" y="407184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sz="1800" baseline="30000" dirty="0" smtClean="0">
                <a:solidFill>
                  <a:schemeClr val="bg1"/>
                </a:solidFill>
              </a:rPr>
              <a:t>52</a:t>
            </a:r>
            <a:r>
              <a:rPr kumimoji="1" lang="en-US" altLang="ja-JP" sz="1800" baseline="-250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kumimoji="1" lang="en-US" altLang="ja-JP" sz="1800" dirty="0" smtClean="0">
                <a:solidFill>
                  <a:schemeClr val="bg1"/>
                </a:solidFill>
              </a:rPr>
              <a:t>V</a:t>
            </a:r>
            <a:endParaRPr kumimoji="1" lang="ja-JP" altLang="en-US" sz="1800" dirty="0">
              <a:solidFill>
                <a:schemeClr val="bg1"/>
              </a:solidFill>
            </a:endParaRPr>
          </a:p>
        </p:txBody>
      </p:sp>
      <p:pic>
        <p:nvPicPr>
          <p:cNvPr id="11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4" y="1350293"/>
            <a:ext cx="8263830" cy="5167314"/>
          </a:xfrm>
        </p:spPr>
      </p:pic>
      <p:sp>
        <p:nvSpPr>
          <p:cNvPr id="2" name="正方形/長方形 1"/>
          <p:cNvSpPr/>
          <p:nvPr/>
        </p:nvSpPr>
        <p:spPr>
          <a:xfrm>
            <a:off x="6998285" y="5824148"/>
            <a:ext cx="297554" cy="327309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953861" y="5313251"/>
            <a:ext cx="360040" cy="360040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93404" y="5715744"/>
            <a:ext cx="360040" cy="360040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187352" y="5711391"/>
            <a:ext cx="360040" cy="360040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334147" y="4506305"/>
            <a:ext cx="360040" cy="360040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339480" y="4909778"/>
            <a:ext cx="360040" cy="360040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718570" y="4094448"/>
            <a:ext cx="360040" cy="360040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483224" y="3294509"/>
            <a:ext cx="360040" cy="360040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615161" y="2097274"/>
            <a:ext cx="360040" cy="360040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251154" y="4103973"/>
            <a:ext cx="360040" cy="360040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18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4297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tx1"/>
                </a:solidFill>
                <a:cs typeface="+mj-cs"/>
              </a:rPr>
              <a:t>Summary</a:t>
            </a:r>
            <a:endParaRPr lang="ja-JP" altLang="en-US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15008" y="908720"/>
            <a:ext cx="8928992" cy="4752528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T</a:t>
            </a:r>
            <a:r>
              <a:rPr lang="en-US" altLang="ja-JP" sz="2400" dirty="0" smtClean="0"/>
              <a:t>hree </a:t>
            </a:r>
            <a:r>
              <a:rPr lang="en-US" altLang="ja-JP" sz="2400" dirty="0" smtClean="0"/>
              <a:t>generations of experiment at JLab Hall-C </a:t>
            </a:r>
            <a:endParaRPr lang="en-US" altLang="ja-JP" sz="2400" dirty="0" smtClean="0"/>
          </a:p>
          <a:p>
            <a:pPr marL="320040" lvl="1" indent="0">
              <a:buNone/>
            </a:pPr>
            <a:r>
              <a:rPr lang="en-US" altLang="ja-JP" sz="2200" dirty="0" smtClean="0"/>
              <a:t>         two major magnetic spectrometers </a:t>
            </a:r>
            <a:r>
              <a:rPr lang="en-US" altLang="ja-JP" sz="2200" dirty="0" smtClean="0"/>
              <a:t>(</a:t>
            </a:r>
            <a:r>
              <a:rPr lang="en-US" altLang="ja-JP" sz="2200" dirty="0" smtClean="0">
                <a:solidFill>
                  <a:srgbClr val="FFC000"/>
                </a:solidFill>
              </a:rPr>
              <a:t>HKS, HES</a:t>
            </a:r>
            <a:r>
              <a:rPr lang="en-US" altLang="ja-JP" sz="2200" dirty="0" smtClean="0"/>
              <a:t>) </a:t>
            </a:r>
            <a:r>
              <a:rPr lang="en-US" altLang="ja-JP" sz="2200" dirty="0" smtClean="0"/>
              <a:t> </a:t>
            </a:r>
          </a:p>
          <a:p>
            <a:pPr marL="320040" lvl="1" indent="0">
              <a:buNone/>
            </a:pPr>
            <a:r>
              <a:rPr lang="en-US" altLang="ja-JP" sz="2200" dirty="0" smtClean="0"/>
              <a:t>         novel techniques </a:t>
            </a:r>
            <a:r>
              <a:rPr lang="en-US" altLang="ja-JP" sz="2200" dirty="0" smtClean="0"/>
              <a:t>in the last decade.</a:t>
            </a:r>
          </a:p>
          <a:p>
            <a:pPr marL="4572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E89-009 : </a:t>
            </a:r>
            <a:r>
              <a:rPr lang="en-US" altLang="ja-JP" sz="2400" b="1" dirty="0" smtClean="0">
                <a:solidFill>
                  <a:srgbClr val="FFC000"/>
                </a:solidFill>
              </a:rPr>
              <a:t>Feasibility</a:t>
            </a:r>
            <a:r>
              <a:rPr lang="en-US" altLang="ja-JP" sz="2400" dirty="0" smtClean="0"/>
              <a:t> of (</a:t>
            </a:r>
            <a:r>
              <a:rPr lang="en-US" altLang="ja-JP" sz="2400" dirty="0" err="1" smtClean="0"/>
              <a:t>e,e’K</a:t>
            </a:r>
            <a:r>
              <a:rPr lang="en-US" altLang="ja-JP" sz="2400" dirty="0" smtClean="0"/>
              <a:t>) </a:t>
            </a:r>
            <a:r>
              <a:rPr lang="en-US" altLang="ja-JP" sz="2400" dirty="0" err="1" smtClean="0"/>
              <a:t>hypernuclear</a:t>
            </a:r>
            <a:r>
              <a:rPr lang="en-US" altLang="ja-JP" sz="2400" dirty="0" smtClean="0"/>
              <a:t> spectroscopy</a:t>
            </a:r>
          </a:p>
          <a:p>
            <a:pPr marL="4572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E01-011 : </a:t>
            </a:r>
            <a:r>
              <a:rPr lang="en-US" altLang="ja-JP" sz="2400" baseline="30000" dirty="0" smtClean="0"/>
              <a:t>7</a:t>
            </a:r>
            <a:r>
              <a:rPr lang="en-US" altLang="ja-JP" sz="2400" baseline="-25000" dirty="0">
                <a:latin typeface="Symbol" panose="05050102010706020507" pitchFamily="18" charset="2"/>
              </a:rPr>
              <a:t>L</a:t>
            </a:r>
            <a:r>
              <a:rPr lang="en-US" altLang="ja-JP" sz="2400" dirty="0" smtClean="0"/>
              <a:t>He, </a:t>
            </a:r>
            <a:r>
              <a:rPr lang="en-US" altLang="ja-JP" sz="2400" dirty="0" smtClean="0">
                <a:solidFill>
                  <a:srgbClr val="FFC000"/>
                </a:solidFill>
              </a:rPr>
              <a:t>CSB</a:t>
            </a:r>
            <a:r>
              <a:rPr lang="en-US" altLang="ja-JP" sz="2400" dirty="0" smtClean="0"/>
              <a:t> and </a:t>
            </a:r>
          </a:p>
          <a:p>
            <a:pPr marL="4572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              first beyond p-shell </a:t>
            </a:r>
            <a:r>
              <a:rPr lang="en-US" altLang="ja-JP" sz="2400" baseline="30000" dirty="0" smtClean="0"/>
              <a:t>28</a:t>
            </a:r>
            <a:r>
              <a:rPr lang="en-US" altLang="ja-JP" sz="2400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 smtClean="0"/>
              <a:t>Al</a:t>
            </a:r>
          </a:p>
          <a:p>
            <a:pPr marL="4572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E05-115 : </a:t>
            </a:r>
            <a:r>
              <a:rPr lang="en-US" altLang="ja-JP" sz="2400" baseline="30000" dirty="0"/>
              <a:t>7</a:t>
            </a:r>
            <a:r>
              <a:rPr lang="en-US" altLang="ja-JP" sz="2400" baseline="-25000" dirty="0">
                <a:latin typeface="Symbol" panose="05050102010706020507" pitchFamily="18" charset="2"/>
              </a:rPr>
              <a:t>L</a:t>
            </a:r>
            <a:r>
              <a:rPr lang="en-US" altLang="ja-JP" sz="2400" dirty="0"/>
              <a:t>He, </a:t>
            </a:r>
            <a:r>
              <a:rPr lang="en-US" altLang="ja-JP" sz="2400" baseline="30000" dirty="0"/>
              <a:t>10</a:t>
            </a:r>
            <a:r>
              <a:rPr lang="en-US" altLang="ja-JP" sz="2400" baseline="-25000" dirty="0">
                <a:latin typeface="Symbol" panose="05050102010706020507" pitchFamily="18" charset="2"/>
              </a:rPr>
              <a:t>L</a:t>
            </a:r>
            <a:r>
              <a:rPr lang="en-US" altLang="ja-JP" sz="2400" dirty="0"/>
              <a:t>Be : </a:t>
            </a:r>
            <a:r>
              <a:rPr lang="en-US" altLang="ja-JP" sz="2400" dirty="0">
                <a:solidFill>
                  <a:srgbClr val="FFC000"/>
                </a:solidFill>
              </a:rPr>
              <a:t>CSB</a:t>
            </a:r>
            <a:r>
              <a:rPr lang="en-US" altLang="ja-JP" sz="2400" dirty="0"/>
              <a:t> and detailed spectroscopy </a:t>
            </a:r>
            <a:endParaRPr lang="en-US" altLang="ja-JP" sz="2400" dirty="0" smtClean="0"/>
          </a:p>
          <a:p>
            <a:pPr marL="45720" indent="0">
              <a:buNone/>
            </a:pPr>
            <a:r>
              <a:rPr lang="en-US" altLang="ja-JP" sz="2400" baseline="30000" dirty="0" smtClean="0"/>
              <a:t>	</a:t>
            </a:r>
            <a:r>
              <a:rPr lang="en-US" altLang="ja-JP" sz="2400" dirty="0" smtClean="0"/>
              <a:t>         </a:t>
            </a:r>
            <a:r>
              <a:rPr lang="en-US" altLang="ja-JP" sz="2400" baseline="30000" dirty="0" smtClean="0"/>
              <a:t>12</a:t>
            </a:r>
            <a:r>
              <a:rPr lang="en-US" altLang="ja-JP" sz="2400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 smtClean="0"/>
              <a:t>B</a:t>
            </a:r>
            <a:r>
              <a:rPr lang="en-US" altLang="ja-JP" sz="2400" dirty="0" smtClean="0"/>
              <a:t>, best </a:t>
            </a:r>
            <a:r>
              <a:rPr lang="en-US" altLang="ja-JP" sz="2400" dirty="0" smtClean="0"/>
              <a:t>resolution &amp; </a:t>
            </a:r>
            <a:r>
              <a:rPr lang="en-US" altLang="ja-JP" sz="2400" dirty="0" smtClean="0">
                <a:solidFill>
                  <a:srgbClr val="FFC000"/>
                </a:solidFill>
              </a:rPr>
              <a:t>absolute B</a:t>
            </a:r>
            <a:r>
              <a:rPr lang="en-US" altLang="ja-JP" sz="2400" baseline="-25000" dirty="0" smtClean="0">
                <a:solidFill>
                  <a:srgbClr val="FFC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dirty="0" smtClean="0">
                <a:solidFill>
                  <a:srgbClr val="FFC000"/>
                </a:solidFill>
              </a:rPr>
              <a:t> calibration</a:t>
            </a:r>
          </a:p>
          <a:p>
            <a:pPr marL="4572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             </a:t>
            </a:r>
            <a:r>
              <a:rPr lang="en-US" altLang="ja-JP" sz="2400" dirty="0" smtClean="0"/>
              <a:t> </a:t>
            </a:r>
            <a:r>
              <a:rPr lang="en-US" altLang="ja-JP" sz="2400" baseline="30000" dirty="0" smtClean="0"/>
              <a:t>52</a:t>
            </a:r>
            <a:r>
              <a:rPr lang="en-US" altLang="ja-JP" sz="2400" baseline="-25000" dirty="0">
                <a:latin typeface="Symbol" panose="05050102010706020507" pitchFamily="18" charset="2"/>
              </a:rPr>
              <a:t>L</a:t>
            </a:r>
            <a:r>
              <a:rPr lang="en-US" altLang="ja-JP" sz="2400" dirty="0" smtClean="0"/>
              <a:t>V: First </a:t>
            </a:r>
            <a:r>
              <a:rPr lang="en-US" altLang="ja-JP" sz="2400" dirty="0" smtClean="0">
                <a:solidFill>
                  <a:srgbClr val="FFC000"/>
                </a:solidFill>
              </a:rPr>
              <a:t>medium-heavy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hypernucleus</a:t>
            </a:r>
            <a:r>
              <a:rPr lang="en-US" altLang="ja-JP" sz="2400" dirty="0" smtClean="0"/>
              <a:t>   </a:t>
            </a:r>
            <a:endParaRPr lang="en-US" altLang="ja-JP" sz="2400" dirty="0"/>
          </a:p>
          <a:p>
            <a:pPr marL="45720" indent="0">
              <a:buNone/>
            </a:pP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e,e’K</a:t>
            </a:r>
            <a:r>
              <a:rPr lang="en-US" altLang="ja-JP" sz="2400" dirty="0" smtClean="0"/>
              <a:t>) HY spectroscopy</a:t>
            </a:r>
            <a:r>
              <a:rPr lang="en-US" altLang="ja-JP" sz="2400" b="1" dirty="0" smtClean="0"/>
              <a:t> is </a:t>
            </a:r>
            <a:r>
              <a:rPr lang="en-US" altLang="ja-JP" sz="3200" b="1" i="1" dirty="0" smtClean="0">
                <a:solidFill>
                  <a:srgbClr val="FFC000"/>
                </a:solidFill>
              </a:rPr>
              <a:t>now established at </a:t>
            </a:r>
            <a:r>
              <a:rPr lang="en-US" altLang="ja-JP" sz="3200" b="1" i="1" dirty="0" smtClean="0">
                <a:solidFill>
                  <a:srgbClr val="FFC000"/>
                </a:solidFill>
              </a:rPr>
              <a:t>JLab </a:t>
            </a:r>
          </a:p>
          <a:p>
            <a:pPr marL="45720" indent="0">
              <a:buNone/>
            </a:pPr>
            <a:r>
              <a:rPr lang="en-US" altLang="ja-JP" sz="3200" b="1" i="1" dirty="0">
                <a:solidFill>
                  <a:srgbClr val="FFC000"/>
                </a:solidFill>
              </a:rPr>
              <a:t> </a:t>
            </a:r>
            <a:r>
              <a:rPr lang="en-US" altLang="ja-JP" sz="3200" b="1" i="1" dirty="0" smtClean="0">
                <a:solidFill>
                  <a:srgbClr val="FFC000"/>
                </a:solidFill>
              </a:rPr>
              <a:t>                               </a:t>
            </a:r>
            <a:r>
              <a:rPr lang="en-US" altLang="ja-JP" sz="2800" dirty="0" smtClean="0"/>
              <a:t>and</a:t>
            </a:r>
            <a:r>
              <a:rPr lang="en-US" altLang="ja-JP" sz="3200" b="1" i="1" dirty="0" smtClean="0">
                <a:solidFill>
                  <a:srgbClr val="FFC000"/>
                </a:solidFill>
              </a:rPr>
              <a:t> JLab is unique</a:t>
            </a:r>
            <a:r>
              <a:rPr lang="en-US" altLang="ja-JP" sz="3200" dirty="0" smtClean="0">
                <a:solidFill>
                  <a:srgbClr val="FFC000"/>
                </a:solidFill>
              </a:rPr>
              <a:t>.</a:t>
            </a:r>
            <a:endParaRPr lang="en-US" altLang="ja-JP" sz="3200" dirty="0" smtClean="0">
              <a:solidFill>
                <a:srgbClr val="FFC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5931277"/>
            <a:ext cx="9023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Next Step:   </a:t>
            </a:r>
            <a:r>
              <a:rPr kumimoji="1" lang="en-US" altLang="ja-JP" sz="2800" dirty="0" smtClean="0"/>
              <a:t>Detailed structures </a:t>
            </a:r>
            <a:r>
              <a:rPr kumimoji="1" lang="en-US" altLang="ja-JP" sz="2800" dirty="0" smtClean="0"/>
              <a:t>for </a:t>
            </a:r>
            <a:r>
              <a:rPr kumimoji="1" lang="en-US" altLang="ja-JP" sz="2800" dirty="0" smtClean="0"/>
              <a:t>lighter targets </a:t>
            </a:r>
            <a:endParaRPr kumimoji="1" lang="en-US" altLang="ja-JP" sz="2800" dirty="0" smtClean="0"/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             Major shell structures for </a:t>
            </a:r>
            <a:r>
              <a:rPr lang="en-US" altLang="ja-JP" sz="2800" dirty="0" smtClean="0"/>
              <a:t>heavier targets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23528" y="2259870"/>
            <a:ext cx="3456384" cy="2016224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2343568"/>
            <a:ext cx="3491880" cy="19442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altLang="ja-JP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EM Interaction</a:t>
            </a:r>
            <a:endParaRPr kumimoji="1" lang="en-US" altLang="ja-JP" sz="900" dirty="0" smtClean="0"/>
          </a:p>
          <a:p>
            <a:pPr marL="45720" indent="0" algn="ctr">
              <a:buNone/>
            </a:pPr>
            <a:r>
              <a:rPr lang="en-US" altLang="ja-JP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 to </a:t>
            </a:r>
            <a:r>
              <a:rPr lang="en-US" altLang="ja-JP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ymbol" panose="05050102010706020507" pitchFamily="18" charset="2"/>
              </a:rPr>
              <a:t>L</a:t>
            </a:r>
            <a:endParaRPr lang="en-US" altLang="ja-JP" sz="2400" dirty="0">
              <a:latin typeface="Symbol" panose="05050102010706020507" pitchFamily="18" charset="2"/>
            </a:endParaRPr>
          </a:p>
          <a:p>
            <a:pPr marL="45720" indent="0" algn="ctr">
              <a:buNone/>
            </a:pPr>
            <a:r>
              <a:rPr lang="en-US" altLang="ja-JP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</a:t>
            </a:r>
            <a:r>
              <a:rPr kumimoji="1" lang="en-US" altLang="ja-JP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rimary </a:t>
            </a:r>
            <a:r>
              <a:rPr kumimoji="1" lang="en-US" altLang="ja-JP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 beam</a:t>
            </a:r>
          </a:p>
          <a:p>
            <a:pPr marL="45720" indent="0" algn="ctr">
              <a:buNone/>
            </a:pPr>
            <a:r>
              <a:rPr lang="en-US" altLang="ja-JP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ja-JP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</a:t>
            </a:r>
            <a:endParaRPr lang="en-US" altLang="ja-JP" sz="2000" dirty="0" smtClean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51520" y="474703"/>
            <a:ext cx="8496944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dirty="0" smtClean="0"/>
              <a:t>Characteristics of </a:t>
            </a:r>
            <a:br>
              <a:rPr lang="en-US" altLang="ja-JP" dirty="0" smtClean="0"/>
            </a:br>
            <a:r>
              <a:rPr lang="en-US" altLang="ja-JP" dirty="0" smtClean="0">
                <a:latin typeface="Symbol" panose="05050102010706020507" pitchFamily="18" charset="2"/>
              </a:rPr>
              <a:t>L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hypernuclear</a:t>
            </a:r>
            <a:r>
              <a:rPr lang="en-US" altLang="ja-JP" dirty="0" smtClean="0"/>
              <a:t> study by (</a:t>
            </a:r>
            <a:r>
              <a:rPr lang="en-US" altLang="ja-JP" dirty="0" err="1" smtClean="0"/>
              <a:t>e,e’K</a:t>
            </a:r>
            <a:r>
              <a:rPr lang="en-US" altLang="ja-JP" dirty="0" smtClean="0"/>
              <a:t>) reaction</a:t>
            </a:r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5292080" y="2276872"/>
            <a:ext cx="3456384" cy="2016224"/>
            <a:chOff x="5220072" y="2077850"/>
            <a:chExt cx="3456384" cy="2016224"/>
          </a:xfrm>
        </p:grpSpPr>
        <p:sp>
          <p:nvSpPr>
            <p:cNvPr id="6" name="角丸四角形 5"/>
            <p:cNvSpPr/>
            <p:nvPr/>
          </p:nvSpPr>
          <p:spPr>
            <a:xfrm>
              <a:off x="5220072" y="2077850"/>
              <a:ext cx="3456384" cy="2016224"/>
            </a:xfrm>
            <a:prstGeom prst="roundRect">
              <a:avLst/>
            </a:prstGeom>
            <a:solidFill>
              <a:schemeClr val="tx2">
                <a:lumMod val="2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Rectangle 3"/>
            <p:cNvSpPr txBox="1">
              <a:spLocks noRot="1" noChangeArrowheads="1"/>
            </p:cNvSpPr>
            <p:nvPr/>
          </p:nvSpPr>
          <p:spPr>
            <a:xfrm>
              <a:off x="5580112" y="2132856"/>
              <a:ext cx="3096344" cy="19442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2920" indent="-18288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18288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8288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3000" indent="-18288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00200" indent="-18288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28800" indent="-18288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57400" indent="-18288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§"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>
                <a:buNone/>
              </a:pPr>
              <a:r>
                <a:rPr lang="en-US" altLang="ja-JP" sz="3200" dirty="0" smtClean="0"/>
                <a:t>Electron BG</a:t>
              </a:r>
            </a:p>
            <a:p>
              <a:pPr marL="45720" indent="0">
                <a:buNone/>
              </a:pPr>
              <a:r>
                <a:rPr lang="en-US" altLang="ja-JP" sz="3200" dirty="0" smtClean="0"/>
                <a:t>Small C.S.</a:t>
              </a:r>
            </a:p>
            <a:p>
              <a:pPr marL="45720" indent="0">
                <a:buNone/>
              </a:pPr>
              <a:r>
                <a:rPr lang="en-US" altLang="ja-JP" sz="3200" dirty="0" smtClean="0"/>
                <a:t>Coin. measure</a:t>
              </a:r>
              <a:endParaRPr lang="en-US" altLang="ja-JP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59732" y="5229013"/>
            <a:ext cx="5040560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ja-JP" sz="3200" b="1" dirty="0" smtClean="0">
                <a:solidFill>
                  <a:srgbClr val="FF33CC"/>
                </a:solidFill>
              </a:rPr>
              <a:t>High Quality Beam </a:t>
            </a:r>
          </a:p>
          <a:p>
            <a:pPr algn="ctr">
              <a:buNone/>
            </a:pPr>
            <a:r>
              <a:rPr lang="en-US" altLang="ja-JP" sz="3200" b="1" dirty="0" smtClean="0">
                <a:solidFill>
                  <a:srgbClr val="FF33CC"/>
                </a:solidFill>
              </a:rPr>
              <a:t>Sophisticated Detectors</a:t>
            </a:r>
            <a:endParaRPr lang="en-US" altLang="ja-JP" sz="3200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6100"/>
            <a:ext cx="8352928" cy="115409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Three generation experiments at Hall-C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9361040" cy="3539527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E89-009 (2000) : Existing spectrometers, SOS + </a:t>
            </a:r>
            <a:r>
              <a:rPr kumimoji="1" lang="en-US" altLang="ja-JP" dirty="0" err="1" smtClean="0"/>
              <a:t>Enge</a:t>
            </a:r>
            <a:endParaRPr kumimoji="1" lang="en-US" altLang="ja-JP" dirty="0" smtClean="0"/>
          </a:p>
          <a:p>
            <a:pPr marL="1874520" lvl="8" indent="0">
              <a:buNone/>
            </a:pPr>
            <a:r>
              <a:rPr lang="en-US" altLang="ja-JP" sz="2800" dirty="0" smtClean="0"/>
              <a:t>Proof of Principle</a:t>
            </a:r>
            <a:r>
              <a:rPr lang="en-US" altLang="ja-JP" sz="3200" dirty="0" smtClean="0"/>
              <a:t>	</a:t>
            </a:r>
            <a:endParaRPr lang="en-US" altLang="ja-JP" sz="3200" dirty="0"/>
          </a:p>
          <a:p>
            <a:endParaRPr lang="en-US" altLang="ja-JP" dirty="0"/>
          </a:p>
          <a:p>
            <a:r>
              <a:rPr kumimoji="1" lang="en-US" altLang="ja-JP" sz="2400" dirty="0" smtClean="0"/>
              <a:t>E01-011 (2005) : Construction of HKS, Tilt Method</a:t>
            </a:r>
          </a:p>
          <a:p>
            <a:pPr marL="45720" indent="0">
              <a:buNone/>
            </a:pPr>
            <a:r>
              <a:rPr lang="en-US" altLang="ja-JP" sz="2400" dirty="0" smtClean="0"/>
              <a:t>                             </a:t>
            </a:r>
            <a:r>
              <a:rPr lang="en-US" altLang="ja-JP" sz="24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/>
              <a:t>, </a:t>
            </a:r>
            <a:r>
              <a:rPr lang="en-US" altLang="ja-JP" sz="2400" dirty="0" smtClean="0">
                <a:latin typeface="Symbol" panose="05050102010706020507" pitchFamily="18" charset="2"/>
              </a:rPr>
              <a:t>S</a:t>
            </a:r>
            <a:r>
              <a:rPr lang="en-US" altLang="ja-JP" sz="2400" baseline="30000" dirty="0" smtClean="0"/>
              <a:t>0</a:t>
            </a:r>
            <a:r>
              <a:rPr lang="en-US" altLang="ja-JP" sz="2400" dirty="0" smtClean="0"/>
              <a:t>,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 </a:t>
            </a:r>
            <a:r>
              <a:rPr lang="en-US" altLang="ja-JP" sz="2400" baseline="30000" dirty="0" smtClean="0"/>
              <a:t>7</a:t>
            </a:r>
            <a:r>
              <a:rPr lang="en-US" altLang="ja-JP" sz="2400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 smtClean="0"/>
              <a:t>He, </a:t>
            </a:r>
            <a:r>
              <a:rPr lang="en-US" altLang="ja-JP" sz="2400" baseline="30000" dirty="0" smtClean="0"/>
              <a:t>12</a:t>
            </a:r>
            <a:r>
              <a:rPr lang="en-US" altLang="ja-JP" sz="2400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 smtClean="0"/>
              <a:t>B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baseline="30000" dirty="0" smtClean="0"/>
              <a:t>28</a:t>
            </a:r>
            <a:r>
              <a:rPr kumimoji="1" lang="en-US" altLang="ja-JP" sz="2400" baseline="-250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Al</a:t>
            </a:r>
          </a:p>
          <a:p>
            <a:pPr marL="45720" indent="0">
              <a:buNone/>
            </a:pPr>
            <a:r>
              <a:rPr lang="en-US" altLang="ja-JP" sz="2400" dirty="0" smtClean="0"/>
              <a:t>                     </a:t>
            </a:r>
            <a:r>
              <a:rPr lang="en-US" altLang="ja-JP" sz="3600" dirty="0" smtClean="0"/>
              <a:t>Light </a:t>
            </a:r>
            <a:r>
              <a:rPr lang="en-US" altLang="ja-JP" sz="3600" dirty="0" err="1" smtClean="0"/>
              <a:t>Hypernuclei</a:t>
            </a:r>
            <a:endParaRPr lang="en-US" altLang="ja-JP" sz="3600" dirty="0" smtClean="0"/>
          </a:p>
          <a:p>
            <a:r>
              <a:rPr lang="en-US" altLang="ja-JP" sz="3200" dirty="0" smtClean="0"/>
              <a:t>E05-115 </a:t>
            </a:r>
            <a:r>
              <a:rPr lang="en-US" altLang="ja-JP" sz="3200" dirty="0" smtClean="0"/>
              <a:t>(2009) : </a:t>
            </a:r>
            <a:r>
              <a:rPr lang="en-US" altLang="ja-JP" sz="3200" dirty="0" smtClean="0"/>
              <a:t>HES, </a:t>
            </a:r>
            <a:r>
              <a:rPr lang="en-US" altLang="ja-JP" sz="3200" dirty="0" smtClean="0"/>
              <a:t>new </a:t>
            </a:r>
            <a:r>
              <a:rPr lang="en-US" altLang="ja-JP" sz="3200" dirty="0" err="1" smtClean="0"/>
              <a:t>Beamline</a:t>
            </a:r>
            <a:r>
              <a:rPr lang="en-US" altLang="ja-JP" sz="3200" dirty="0" smtClean="0"/>
              <a:t>, Splitter</a:t>
            </a:r>
          </a:p>
          <a:p>
            <a:pPr marL="45720" indent="0">
              <a:buNone/>
            </a:pPr>
            <a:r>
              <a:rPr lang="en-US" altLang="ja-JP" sz="3200" baseline="30000" dirty="0" smtClean="0"/>
              <a:t>		</a:t>
            </a:r>
            <a:r>
              <a:rPr lang="en-US" altLang="ja-JP" sz="3200" dirty="0" smtClean="0"/>
              <a:t>   </a:t>
            </a:r>
            <a:r>
              <a:rPr lang="en-US" altLang="ja-JP" sz="3200" dirty="0" smtClean="0">
                <a:latin typeface="Symbol" panose="05050102010706020507" pitchFamily="18" charset="2"/>
              </a:rPr>
              <a:t>L</a:t>
            </a:r>
            <a:r>
              <a:rPr lang="en-US" altLang="ja-JP" sz="3200" dirty="0" smtClean="0"/>
              <a:t>, </a:t>
            </a:r>
            <a:r>
              <a:rPr lang="en-US" altLang="ja-JP" sz="3200" dirty="0" smtClean="0">
                <a:latin typeface="Symbol" panose="05050102010706020507" pitchFamily="18" charset="2"/>
              </a:rPr>
              <a:t>S</a:t>
            </a:r>
            <a:r>
              <a:rPr lang="en-US" altLang="ja-JP" sz="3200" baseline="30000" dirty="0" smtClean="0"/>
              <a:t>0</a:t>
            </a:r>
            <a:r>
              <a:rPr lang="en-US" altLang="ja-JP" sz="3200" dirty="0" smtClean="0"/>
              <a:t>,</a:t>
            </a:r>
            <a:r>
              <a:rPr lang="en-US" altLang="ja-JP" sz="3200" baseline="30000" dirty="0"/>
              <a:t> 7</a:t>
            </a:r>
            <a:r>
              <a:rPr lang="en-US" altLang="ja-JP" sz="3200" baseline="-25000" dirty="0">
                <a:latin typeface="Symbol" panose="05050102010706020507" pitchFamily="18" charset="2"/>
              </a:rPr>
              <a:t>L</a:t>
            </a:r>
            <a:r>
              <a:rPr lang="en-US" altLang="ja-JP" sz="3200" dirty="0"/>
              <a:t>He , </a:t>
            </a:r>
            <a:r>
              <a:rPr lang="en-US" altLang="ja-JP" sz="3200" baseline="30000" dirty="0" smtClean="0"/>
              <a:t>12</a:t>
            </a:r>
            <a:r>
              <a:rPr lang="en-US" altLang="ja-JP" sz="3200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sz="3200" dirty="0" smtClean="0"/>
              <a:t>B</a:t>
            </a:r>
            <a:r>
              <a:rPr lang="en-US" altLang="ja-JP" sz="3200" dirty="0"/>
              <a:t>, </a:t>
            </a:r>
            <a:r>
              <a:rPr lang="en-US" altLang="ja-JP" sz="3200" baseline="30000" dirty="0" smtClean="0"/>
              <a:t>52</a:t>
            </a:r>
            <a:r>
              <a:rPr lang="en-US" altLang="ja-JP" sz="3200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sz="3200" dirty="0" smtClean="0"/>
              <a:t>V</a:t>
            </a:r>
          </a:p>
          <a:p>
            <a:pPr marL="45720" indent="0">
              <a:buNone/>
            </a:pPr>
            <a:r>
              <a:rPr lang="en-US" altLang="ja-JP" dirty="0" smtClean="0"/>
              <a:t>    </a:t>
            </a:r>
            <a:r>
              <a:rPr lang="en-US" altLang="ja-JP" dirty="0" smtClean="0"/>
              <a:t>               </a:t>
            </a:r>
            <a:r>
              <a:rPr lang="en-US" altLang="ja-JP" sz="3600" dirty="0" smtClean="0"/>
              <a:t>Light </a:t>
            </a:r>
            <a:r>
              <a:rPr lang="en-US" altLang="ja-JP" sz="3600" dirty="0" smtClean="0"/>
              <a:t>to medium-heavy </a:t>
            </a:r>
            <a:r>
              <a:rPr lang="en-US" altLang="ja-JP" sz="3600" dirty="0" err="1" smtClean="0"/>
              <a:t>Hypernuclei</a:t>
            </a:r>
            <a:endParaRPr lang="en-US" altLang="ja-JP" sz="3600" dirty="0" smtClean="0"/>
          </a:p>
          <a:p>
            <a:pPr marL="45720" indent="0">
              <a:buNone/>
            </a:pPr>
            <a:r>
              <a:rPr lang="en-US" altLang="ja-JP" sz="3600" dirty="0" smtClean="0"/>
              <a:t>                  </a:t>
            </a:r>
            <a:endParaRPr lang="en-US" altLang="ja-JP" dirty="0"/>
          </a:p>
          <a:p>
            <a:pPr marL="45720" indent="0">
              <a:buNone/>
            </a:pPr>
            <a:endParaRPr lang="en-US" altLang="ja-JP" dirty="0"/>
          </a:p>
          <a:p>
            <a:endParaRPr kumimoji="1" lang="en-US" altLang="ja-JP" dirty="0" smtClean="0"/>
          </a:p>
          <a:p>
            <a:pPr marL="45720" indent="0">
              <a:buNone/>
            </a:pP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1897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40904" y="-243408"/>
            <a:ext cx="8077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 smtClean="0">
                <a:latin typeface="Arial Black" pitchFamily="34" charset="0"/>
              </a:rPr>
              <a:t>Proof of Principle  (E89-009, HNSS)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idx="1"/>
          </p:nvPr>
        </p:nvSpPr>
        <p:spPr>
          <a:xfrm>
            <a:off x="0" y="1700808"/>
            <a:ext cx="4572000" cy="4176464"/>
          </a:xfrm>
          <a:noFill/>
        </p:spPr>
        <p:txBody>
          <a:bodyPr/>
          <a:lstStyle/>
          <a:p>
            <a:pPr marL="45720" indent="0" eaLnBrk="1" hangingPunct="1">
              <a:buNone/>
            </a:pPr>
            <a:r>
              <a:rPr lang="en-US" altLang="ja-JP" sz="2800" dirty="0" smtClean="0"/>
              <a:t>Demonstrated that </a:t>
            </a:r>
          </a:p>
          <a:p>
            <a:pPr eaLnBrk="1" hangingPunct="1">
              <a:buFont typeface="Wingdings" pitchFamily="2" charset="2"/>
              <a:buNone/>
            </a:pPr>
            <a:r>
              <a:rPr lang="ja-JP" altLang="en-US" sz="2800" dirty="0" smtClean="0"/>
              <a:t>　 </a:t>
            </a:r>
            <a:r>
              <a:rPr lang="en-US" altLang="ja-JP" sz="2800" dirty="0" smtClean="0"/>
              <a:t>the </a:t>
            </a:r>
            <a:r>
              <a:rPr lang="en-US" altLang="ja-JP" sz="28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altLang="ja-JP" sz="2800" dirty="0" err="1" smtClean="0">
                <a:solidFill>
                  <a:schemeClr val="tx2">
                    <a:lumMod val="75000"/>
                  </a:schemeClr>
                </a:solidFill>
              </a:rPr>
              <a:t>e,e’K</a:t>
            </a:r>
            <a:r>
              <a:rPr lang="en-US" altLang="ja-JP" sz="28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US" altLang="ja-JP" sz="2800" dirty="0" err="1" smtClean="0"/>
              <a:t>hypernuclear</a:t>
            </a:r>
            <a:r>
              <a:rPr lang="en-US" altLang="ja-JP" sz="2800" dirty="0" smtClean="0"/>
              <a:t> spectroscopy is </a:t>
            </a:r>
            <a:r>
              <a:rPr lang="en-US" altLang="ja-JP" sz="2800" dirty="0" smtClean="0">
                <a:solidFill>
                  <a:schemeClr val="tx2">
                    <a:lumMod val="75000"/>
                  </a:schemeClr>
                </a:solidFill>
              </a:rPr>
              <a:t>possible</a:t>
            </a:r>
            <a:r>
              <a:rPr lang="en-US" altLang="ja-JP" sz="2800" dirty="0" smtClean="0"/>
              <a:t>!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sz="2000" dirty="0" smtClean="0"/>
              <a:t>                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953000" y="1524000"/>
            <a:ext cx="3259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baseline="30000"/>
              <a:t>12</a:t>
            </a:r>
            <a:r>
              <a:rPr lang="en-US" altLang="ja-JP" sz="3600" b="1"/>
              <a:t>C(e,e’K</a:t>
            </a:r>
            <a:r>
              <a:rPr lang="en-US" altLang="ja-JP" sz="3600" b="1" baseline="30000"/>
              <a:t>+</a:t>
            </a:r>
            <a:r>
              <a:rPr lang="en-US" altLang="ja-JP" sz="3600" b="1"/>
              <a:t>) </a:t>
            </a:r>
            <a:r>
              <a:rPr lang="en-US" altLang="ja-JP" sz="3600" b="1" baseline="30000"/>
              <a:t>12</a:t>
            </a:r>
            <a:r>
              <a:rPr lang="en-US" altLang="ja-JP" sz="3600" b="1" baseline="-25000">
                <a:latin typeface="Symbol" pitchFamily="18" charset="2"/>
              </a:rPr>
              <a:t>L</a:t>
            </a:r>
            <a:r>
              <a:rPr lang="en-US" altLang="ja-JP" sz="3600" b="1"/>
              <a:t>B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5241925" y="1620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ja-JP" sz="2400">
              <a:latin typeface="Arial Narrow" pitchFamily="34" charset="0"/>
            </a:endParaRPr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3491880" y="6309320"/>
            <a:ext cx="5940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ja-JP" sz="2000" i="1" dirty="0"/>
              <a:t>PRL 90 (2003) </a:t>
            </a:r>
            <a:r>
              <a:rPr lang="en-US" altLang="ja-JP" sz="2000" i="1" dirty="0" smtClean="0"/>
              <a:t>232502, PRC 73 (2006) 044607</a:t>
            </a:r>
            <a:endParaRPr lang="en-US" altLang="ja-JP" sz="2000" i="1" dirty="0">
              <a:latin typeface="Arial Narrow" pitchFamily="34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59448" y="4077072"/>
            <a:ext cx="4114800" cy="1447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ja-JP" sz="2800" dirty="0"/>
              <a:t>Good energy resolution  </a:t>
            </a:r>
          </a:p>
          <a:p>
            <a:pPr marL="342900" indent="-342900">
              <a:lnSpc>
                <a:spcPct val="90000"/>
              </a:lnSpc>
              <a:buFont typeface="Symbol" pitchFamily="18" charset="2"/>
              <a:buNone/>
            </a:pPr>
            <a:r>
              <a:rPr lang="en-US" altLang="ja-JP" sz="2800" dirty="0">
                <a:solidFill>
                  <a:srgbClr val="FF0000"/>
                </a:solidFill>
              </a:rPr>
              <a:t>        </a:t>
            </a:r>
            <a:r>
              <a:rPr lang="en-US" altLang="ja-JP" sz="2800" dirty="0" smtClean="0">
                <a:solidFill>
                  <a:schemeClr val="tx2">
                    <a:lumMod val="75000"/>
                  </a:schemeClr>
                </a:solidFill>
              </a:rPr>
              <a:t>&lt;900 </a:t>
            </a:r>
            <a:r>
              <a:rPr lang="en-US" altLang="ja-JP" sz="2800" dirty="0" err="1">
                <a:solidFill>
                  <a:schemeClr val="tx2">
                    <a:lumMod val="75000"/>
                  </a:schemeClr>
                </a:solidFill>
              </a:rPr>
              <a:t>keV</a:t>
            </a:r>
            <a:r>
              <a:rPr lang="en-US" altLang="ja-JP" sz="2800" dirty="0">
                <a:solidFill>
                  <a:schemeClr val="tx2">
                    <a:lumMod val="75000"/>
                  </a:schemeClr>
                </a:solidFill>
              </a:rPr>
              <a:t> (FWHM)</a:t>
            </a:r>
            <a:r>
              <a:rPr lang="ja-JP" altLang="en-US" sz="2800" dirty="0"/>
              <a:t>　</a:t>
            </a:r>
          </a:p>
          <a:p>
            <a:pPr marL="342900" indent="-342900">
              <a:lnSpc>
                <a:spcPct val="90000"/>
              </a:lnSpc>
              <a:buFont typeface="Symbol" pitchFamily="18" charset="2"/>
              <a:buNone/>
            </a:pPr>
            <a:r>
              <a:rPr lang="ja-JP" altLang="en-US" sz="2800" dirty="0"/>
              <a:t>　</a:t>
            </a:r>
          </a:p>
        </p:txBody>
      </p:sp>
      <p:pic>
        <p:nvPicPr>
          <p:cNvPr id="35851" name="Picture 17" descr="e89-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390683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7"/>
          <p:cNvSpPr txBox="1">
            <a:spLocks noChangeArrowheads="1"/>
          </p:cNvSpPr>
          <p:nvPr/>
        </p:nvSpPr>
        <p:spPr bwMode="auto">
          <a:xfrm>
            <a:off x="5638800" y="2438400"/>
            <a:ext cx="525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b="1">
                <a:solidFill>
                  <a:srgbClr val="000000"/>
                </a:solidFill>
                <a:ea typeface="ＭＳ 明朝" pitchFamily="17" charset="-128"/>
              </a:rPr>
              <a:t>s</a:t>
            </a:r>
            <a:r>
              <a:rPr lang="en-US" altLang="ja-JP" b="1" baseline="-25000">
                <a:solidFill>
                  <a:srgbClr val="000000"/>
                </a:solidFill>
                <a:latin typeface="Symbol" pitchFamily="18" charset="2"/>
                <a:ea typeface="ＭＳ 明朝" pitchFamily="17" charset="-128"/>
              </a:rPr>
              <a:t>L</a:t>
            </a:r>
          </a:p>
        </p:txBody>
      </p:sp>
      <p:sp>
        <p:nvSpPr>
          <p:cNvPr id="35853" name="Rectangle 8"/>
          <p:cNvSpPr>
            <a:spLocks noChangeArrowheads="1"/>
          </p:cNvSpPr>
          <p:nvPr/>
        </p:nvSpPr>
        <p:spPr bwMode="auto">
          <a:xfrm>
            <a:off x="7315200" y="2362200"/>
            <a:ext cx="592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b="1">
                <a:solidFill>
                  <a:srgbClr val="000000"/>
                </a:solidFill>
                <a:ea typeface="ＭＳ 明朝" pitchFamily="17" charset="-128"/>
              </a:rPr>
              <a:t>p</a:t>
            </a:r>
            <a:r>
              <a:rPr lang="en-US" altLang="ja-JP" b="1" baseline="-25000">
                <a:solidFill>
                  <a:srgbClr val="000000"/>
                </a:solidFill>
                <a:latin typeface="Symbol" pitchFamily="18" charset="2"/>
                <a:ea typeface="ＭＳ 明朝" pitchFamily="17" charset="-128"/>
              </a:rPr>
              <a:t>L</a:t>
            </a:r>
          </a:p>
        </p:txBody>
      </p:sp>
    </p:spTree>
  </p:cSld>
  <p:clrMapOvr>
    <a:masterClrMapping/>
  </p:clrMapOvr>
  <p:transition advTm="558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7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7625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3200" dirty="0" smtClean="0">
                <a:latin typeface="Arial Black" pitchFamily="34" charset="0"/>
              </a:rPr>
              <a:t>Improvement of </a:t>
            </a:r>
            <a:br>
              <a:rPr lang="en-US" altLang="ja-JP" sz="3200" dirty="0" smtClean="0">
                <a:latin typeface="Arial Black" pitchFamily="34" charset="0"/>
              </a:rPr>
            </a:br>
            <a:r>
              <a:rPr lang="en-US" altLang="ja-JP" sz="3200" dirty="0" smtClean="0">
                <a:latin typeface="Arial Black" pitchFamily="34" charset="0"/>
              </a:rPr>
              <a:t>	the E89-009 experiment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458200" cy="1295400"/>
          </a:xfrm>
        </p:spPr>
        <p:txBody>
          <a:bodyPr/>
          <a:lstStyle/>
          <a:p>
            <a:pPr marL="45720" indent="0" eaLnBrk="1" hangingPunct="1">
              <a:buNone/>
            </a:pPr>
            <a:r>
              <a:rPr lang="en-US" altLang="ja-JP" sz="3200" b="1" dirty="0" smtClean="0"/>
              <a:t>Resolution &amp; acceptance are limited 	</a:t>
            </a:r>
          </a:p>
          <a:p>
            <a:pPr eaLnBrk="1" hangingPunct="1">
              <a:buFont typeface="Wingdings" pitchFamily="2" charset="2"/>
              <a:buChar char="l"/>
            </a:pPr>
            <a:endParaRPr lang="en-US" altLang="ja-JP" dirty="0" smtClean="0"/>
          </a:p>
          <a:p>
            <a:pPr eaLnBrk="1" hangingPunct="1">
              <a:buFont typeface="Wingdings" pitchFamily="2" charset="2"/>
              <a:buChar char="l"/>
            </a:pPr>
            <a:endParaRPr lang="en-US" altLang="ja-JP" dirty="0" smtClean="0"/>
          </a:p>
          <a:p>
            <a:pPr eaLnBrk="1" hangingPunct="1"/>
            <a:endParaRPr lang="en-US" altLang="ja-JP" dirty="0" smtClean="0"/>
          </a:p>
          <a:p>
            <a:pPr eaLnBrk="1" hangingPunct="1">
              <a:buFont typeface="Symbol" pitchFamily="18" charset="2"/>
              <a:buNone/>
            </a:pPr>
            <a:endParaRPr lang="en-US" altLang="ja-JP" dirty="0" smtClean="0"/>
          </a:p>
          <a:p>
            <a:pPr eaLnBrk="1" hangingPunct="1"/>
            <a:endParaRPr lang="en-US" altLang="ja-JP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00166" y="4286256"/>
            <a:ext cx="65532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altLang="ja-JP" sz="2400" dirty="0" smtClean="0">
                <a:latin typeface="Arial" charset="0"/>
              </a:rPr>
              <a:t>BG from Bremsstrahlung  </a:t>
            </a:r>
            <a:r>
              <a:rPr lang="en-US" altLang="ja-JP" sz="2400" dirty="0">
                <a:latin typeface="Arial" charset="0"/>
              </a:rPr>
              <a:t>(200 MHz for e</a:t>
            </a:r>
            <a:r>
              <a:rPr lang="en-US" altLang="ja-JP" sz="2400" dirty="0"/>
              <a:t>’</a:t>
            </a:r>
            <a:r>
              <a:rPr lang="en-US" altLang="ja-JP" sz="2400" dirty="0">
                <a:latin typeface="Arial" charset="0"/>
              </a:rPr>
              <a:t> arm)</a:t>
            </a:r>
            <a:endParaRPr lang="en-US" altLang="ja-JP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ja-JP" sz="2400" dirty="0">
              <a:latin typeface="Arial Narrow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73705" y="4702591"/>
            <a:ext cx="2051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200" b="1" i="1" dirty="0">
                <a:solidFill>
                  <a:srgbClr val="FFC000"/>
                </a:solidFill>
                <a:latin typeface="Arial Narrow" pitchFamily="34" charset="0"/>
              </a:rPr>
              <a:t>Tilt Method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226413" y="2060848"/>
            <a:ext cx="68788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b="1" i="1" dirty="0">
                <a:solidFill>
                  <a:srgbClr val="FFFF00"/>
                </a:solidFill>
                <a:latin typeface="Arial Narrow" pitchFamily="34" charset="0"/>
              </a:rPr>
              <a:t>N</a:t>
            </a:r>
            <a:r>
              <a:rPr lang="en-US" altLang="ja-JP" sz="3200" b="1" i="1" dirty="0">
                <a:solidFill>
                  <a:srgbClr val="FFFF00"/>
                </a:solidFill>
                <a:latin typeface="Arial Narrow" pitchFamily="34" charset="0"/>
              </a:rPr>
              <a:t>ew Spectrometer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200" b="1" i="1" dirty="0">
                <a:solidFill>
                  <a:srgbClr val="FFC000"/>
                </a:solidFill>
                <a:latin typeface="Arial Narrow" pitchFamily="34" charset="0"/>
              </a:rPr>
              <a:t>High resolution </a:t>
            </a:r>
            <a:r>
              <a:rPr lang="en-US" altLang="ja-JP" sz="3200" b="1" i="1" dirty="0" err="1">
                <a:solidFill>
                  <a:srgbClr val="FFC000"/>
                </a:solidFill>
                <a:latin typeface="Arial Narrow" pitchFamily="34" charset="0"/>
              </a:rPr>
              <a:t>Kaon</a:t>
            </a:r>
            <a:r>
              <a:rPr lang="en-US" altLang="ja-JP" sz="3200" b="1" i="1" dirty="0">
                <a:solidFill>
                  <a:srgbClr val="FFC000"/>
                </a:solidFill>
                <a:latin typeface="Arial Narrow" pitchFamily="34" charset="0"/>
              </a:rPr>
              <a:t> Spectrometer </a:t>
            </a:r>
            <a:r>
              <a:rPr lang="en-US" altLang="ja-JP" sz="3200" b="1" i="1" dirty="0">
                <a:solidFill>
                  <a:srgbClr val="FFFF00"/>
                </a:solidFill>
                <a:latin typeface="Arial Narrow" pitchFamily="34" charset="0"/>
              </a:rPr>
              <a:t>(HKS)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14348" y="5643578"/>
            <a:ext cx="78892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 smtClean="0">
                <a:latin typeface="Arial Narrow" pitchFamily="34" charset="0"/>
              </a:rPr>
              <a:t>The 2</a:t>
            </a:r>
            <a:r>
              <a:rPr lang="en-US" altLang="ja-JP" sz="2400" baseline="30000" dirty="0" smtClean="0">
                <a:latin typeface="Arial Narrow" pitchFamily="34" charset="0"/>
              </a:rPr>
              <a:t>nd</a:t>
            </a:r>
            <a:r>
              <a:rPr lang="en-US" altLang="ja-JP" sz="2400" dirty="0" smtClean="0">
                <a:latin typeface="Arial Narrow" pitchFamily="34" charset="0"/>
              </a:rPr>
              <a:t> Generation Experiment </a:t>
            </a:r>
            <a:r>
              <a:rPr lang="en-US" altLang="ja-JP" sz="2400" dirty="0">
                <a:latin typeface="Arial Narrow" pitchFamily="34" charset="0"/>
              </a:rPr>
              <a:t>was approved by </a:t>
            </a:r>
            <a:r>
              <a:rPr lang="en-US" altLang="ja-JP" sz="2400" dirty="0" err="1">
                <a:latin typeface="Arial Narrow" pitchFamily="34" charset="0"/>
              </a:rPr>
              <a:t>Jlab</a:t>
            </a:r>
            <a:r>
              <a:rPr lang="en-US" altLang="ja-JP" sz="2400" dirty="0">
                <a:latin typeface="Arial Narrow" pitchFamily="34" charset="0"/>
              </a:rPr>
              <a:t> PAC19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>
                <a:latin typeface="Arial Narrow" pitchFamily="34" charset="0"/>
              </a:rPr>
              <a:t>         E01-011 (Spokesmen:  Hashimoto, Tang, Reinhold, Nakamura)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85800" y="3657600"/>
            <a:ext cx="8458200" cy="160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/>
            <a:r>
              <a:rPr lang="en-US" altLang="ja-JP" sz="3200" b="1" dirty="0"/>
              <a:t>Zero degree </a:t>
            </a:r>
            <a:r>
              <a:rPr lang="en-US" altLang="ja-JP" sz="3200" b="1" dirty="0" smtClean="0"/>
              <a:t>e’ measure</a:t>
            </a:r>
            <a:endParaRPr lang="en-US" altLang="ja-JP" sz="3200" b="1" dirty="0"/>
          </a:p>
          <a:p>
            <a:pPr marL="342900" indent="-342900"/>
            <a:endParaRPr lang="en-US" altLang="ja-JP" dirty="0"/>
          </a:p>
          <a:p>
            <a:pPr marL="342900" indent="-342900"/>
            <a:endParaRPr lang="en-US" altLang="ja-JP" dirty="0"/>
          </a:p>
          <a:p>
            <a:pPr marL="342900" indent="-342900">
              <a:buFont typeface="Symbol" pitchFamily="18" charset="2"/>
              <a:buChar char="¨"/>
            </a:pPr>
            <a:endParaRPr lang="en-US" altLang="ja-JP" dirty="0"/>
          </a:p>
          <a:p>
            <a:pPr marL="342900" indent="-342900">
              <a:buFont typeface="Symbol" pitchFamily="18" charset="2"/>
              <a:buNone/>
            </a:pPr>
            <a:endParaRPr lang="en-US" altLang="ja-JP" dirty="0"/>
          </a:p>
          <a:p>
            <a:pPr marL="342900" indent="-342900">
              <a:buFont typeface="Symbol" pitchFamily="18" charset="2"/>
              <a:buChar char="¨"/>
            </a:pPr>
            <a:endParaRPr lang="en-US" altLang="ja-JP" dirty="0"/>
          </a:p>
        </p:txBody>
      </p:sp>
    </p:spTree>
  </p:cSld>
  <p:clrMapOvr>
    <a:masterClrMapping/>
  </p:clrMapOvr>
  <p:transition advTm="121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utoUpdateAnimBg="0"/>
      <p:bldP spid="12294" grpId="0" uiExpand="1" build="p" autoUpdateAnimBg="0"/>
      <p:bldP spid="12295" grpId="0" autoUpdateAnimBg="0"/>
      <p:bldP spid="1229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971550" y="1628775"/>
            <a:ext cx="49553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4000" dirty="0"/>
              <a:t>2005    E01-011 </a:t>
            </a:r>
            <a:r>
              <a:rPr lang="en-US" altLang="ja-JP" dirty="0"/>
              <a:t>(Hall C)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468313" y="2347913"/>
            <a:ext cx="8124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400" dirty="0"/>
              <a:t>First step to </a:t>
            </a:r>
            <a:r>
              <a:rPr lang="en-US" altLang="ja-JP" sz="2400" dirty="0" smtClean="0"/>
              <a:t>beyond p-shell </a:t>
            </a:r>
            <a:r>
              <a:rPr lang="en-US" altLang="ja-JP" sz="2400" dirty="0" err="1"/>
              <a:t>hypernuclei</a:t>
            </a:r>
            <a:r>
              <a:rPr lang="en-US" altLang="ja-JP" sz="2400" dirty="0"/>
              <a:t> (</a:t>
            </a:r>
            <a:r>
              <a:rPr lang="en-US" altLang="ja-JP" sz="2400" baseline="30000" dirty="0" smtClean="0"/>
              <a:t>28</a:t>
            </a:r>
            <a:r>
              <a:rPr lang="en-US" altLang="ja-JP" sz="2400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 smtClean="0"/>
              <a:t>Al,  </a:t>
            </a:r>
            <a:r>
              <a:rPr lang="en-US" altLang="ja-JP" sz="2400" baseline="30000" dirty="0" smtClean="0"/>
              <a:t>12</a:t>
            </a:r>
            <a:r>
              <a:rPr lang="en-US" altLang="ja-JP" sz="2400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 smtClean="0"/>
              <a:t>B, </a:t>
            </a:r>
            <a:r>
              <a:rPr lang="en-US" altLang="ja-JP" sz="2400" b="1" baseline="30000" dirty="0" smtClean="0">
                <a:solidFill>
                  <a:srgbClr val="FFC000"/>
                </a:solidFill>
              </a:rPr>
              <a:t>7</a:t>
            </a:r>
            <a:r>
              <a:rPr lang="en-US" altLang="ja-JP" sz="2400" b="1" baseline="-25000" dirty="0" smtClean="0">
                <a:solidFill>
                  <a:srgbClr val="FFC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="1" dirty="0" smtClean="0">
                <a:solidFill>
                  <a:srgbClr val="FFC000"/>
                </a:solidFill>
              </a:rPr>
              <a:t>He</a:t>
            </a:r>
            <a:r>
              <a:rPr lang="en-US" altLang="ja-JP" sz="2400" dirty="0" smtClean="0"/>
              <a:t>)</a:t>
            </a:r>
            <a:endParaRPr lang="en-US" altLang="ja-JP" sz="2400" dirty="0"/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5580063" y="5929313"/>
            <a:ext cx="3563937" cy="70538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None/>
            </a:pPr>
            <a:r>
              <a:rPr lang="en-US" altLang="ja-JP" sz="1400" b="1" dirty="0"/>
              <a:t>Beam: 30 </a:t>
            </a:r>
            <a:r>
              <a:rPr lang="el-GR" altLang="ja-JP" sz="1400" b="1" dirty="0">
                <a:cs typeface="Arial" charset="0"/>
              </a:rPr>
              <a:t>μ</a:t>
            </a:r>
            <a:r>
              <a:rPr lang="en-US" altLang="ja-JP" sz="1400" b="1" dirty="0">
                <a:cs typeface="Arial" charset="0"/>
              </a:rPr>
              <a:t>A , 1.8GeV</a:t>
            </a:r>
            <a:endParaRPr lang="el-GR" altLang="ja-JP" sz="1400" b="1" i="1" dirty="0">
              <a:cs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None/>
            </a:pPr>
            <a:r>
              <a:rPr lang="en-US" altLang="ja-JP" sz="1400" b="1" dirty="0"/>
              <a:t>HKS:</a:t>
            </a:r>
            <a:r>
              <a:rPr lang="en-US" altLang="ja-JP" sz="1400" b="1" i="1" dirty="0"/>
              <a:t>  </a:t>
            </a:r>
            <a:r>
              <a:rPr lang="el-GR" altLang="ja-JP" sz="1400" b="1" i="1" dirty="0">
                <a:cs typeface="Arial" charset="0"/>
              </a:rPr>
              <a:t>Δ</a:t>
            </a:r>
            <a:r>
              <a:rPr lang="en-US" altLang="ja-JP" sz="1400" b="1" i="1" dirty="0">
                <a:cs typeface="Arial" charset="0"/>
              </a:rPr>
              <a:t>p/p</a:t>
            </a:r>
            <a:r>
              <a:rPr lang="en-US" altLang="ja-JP" sz="1400" b="1" dirty="0">
                <a:cs typeface="Arial" charset="0"/>
              </a:rPr>
              <a:t>=2 x 10 </a:t>
            </a:r>
            <a:r>
              <a:rPr lang="en-US" altLang="ja-JP" sz="1800" b="1" baseline="30000" dirty="0">
                <a:cs typeface="Arial" charset="0"/>
              </a:rPr>
              <a:t>-4  [FWHM]</a:t>
            </a:r>
          </a:p>
          <a:p>
            <a:pPr>
              <a:lnSpc>
                <a:spcPct val="60000"/>
              </a:lnSpc>
              <a:spcBef>
                <a:spcPct val="50000"/>
              </a:spcBef>
              <a:buNone/>
            </a:pPr>
            <a:r>
              <a:rPr lang="en-US" altLang="ja-JP" sz="1400" b="1" dirty="0">
                <a:cs typeface="Arial" charset="0"/>
              </a:rPr>
              <a:t>           Solid angle 16msr(w/ splitter)</a:t>
            </a:r>
          </a:p>
        </p:txBody>
      </p:sp>
      <p:pic>
        <p:nvPicPr>
          <p:cNvPr id="66565" name="Picture 23" descr="ENGE_HKS_detec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951163"/>
            <a:ext cx="3671888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79388" y="2916238"/>
            <a:ext cx="5256212" cy="3941762"/>
            <a:chOff x="113" y="1837"/>
            <a:chExt cx="3311" cy="2483"/>
          </a:xfrm>
        </p:grpSpPr>
        <p:pic>
          <p:nvPicPr>
            <p:cNvPr id="66571" name="Picture 27" descr="HEKS_ENGE050502-3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16000"/>
            </a:blip>
            <a:srcRect/>
            <a:stretch>
              <a:fillRect/>
            </a:stretch>
          </p:blipFill>
          <p:spPr bwMode="auto">
            <a:xfrm>
              <a:off x="113" y="1837"/>
              <a:ext cx="3311" cy="2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72" name="Text Box 28"/>
            <p:cNvSpPr txBox="1">
              <a:spLocks noChangeArrowheads="1"/>
            </p:cNvSpPr>
            <p:nvPr/>
          </p:nvSpPr>
          <p:spPr bwMode="auto">
            <a:xfrm>
              <a:off x="448" y="2618"/>
              <a:ext cx="484" cy="218"/>
            </a:xfrm>
            <a:prstGeom prst="rect">
              <a:avLst/>
            </a:prstGeom>
            <a:solidFill>
              <a:srgbClr val="9FFFA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1600" b="1" dirty="0">
                  <a:solidFill>
                    <a:srgbClr val="3333CC"/>
                  </a:solidFill>
                </a:rPr>
                <a:t>ENGE</a:t>
              </a:r>
            </a:p>
          </p:txBody>
        </p:sp>
        <p:sp>
          <p:nvSpPr>
            <p:cNvPr id="66573" name="Line 29"/>
            <p:cNvSpPr>
              <a:spLocks noChangeShapeType="1"/>
            </p:cNvSpPr>
            <p:nvPr/>
          </p:nvSpPr>
          <p:spPr bwMode="auto">
            <a:xfrm>
              <a:off x="825" y="2853"/>
              <a:ext cx="369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574" name="Text Box 30"/>
            <p:cNvSpPr txBox="1">
              <a:spLocks noChangeArrowheads="1"/>
            </p:cNvSpPr>
            <p:nvPr/>
          </p:nvSpPr>
          <p:spPr bwMode="auto">
            <a:xfrm>
              <a:off x="1724" y="1893"/>
              <a:ext cx="426" cy="237"/>
            </a:xfrm>
            <a:prstGeom prst="rect">
              <a:avLst/>
            </a:prstGeom>
            <a:solidFill>
              <a:srgbClr val="9FFFA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1800" b="1" dirty="0">
                  <a:solidFill>
                    <a:srgbClr val="FF3300"/>
                  </a:solidFill>
                </a:rPr>
                <a:t>HKS</a:t>
              </a:r>
            </a:p>
          </p:txBody>
        </p:sp>
        <p:sp>
          <p:nvSpPr>
            <p:cNvPr id="66575" name="Line 31"/>
            <p:cNvSpPr>
              <a:spLocks noChangeShapeType="1"/>
            </p:cNvSpPr>
            <p:nvPr/>
          </p:nvSpPr>
          <p:spPr bwMode="auto">
            <a:xfrm>
              <a:off x="1913" y="2145"/>
              <a:ext cx="119" cy="46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576" name="Text Box 32"/>
            <p:cNvSpPr txBox="1">
              <a:spLocks noChangeArrowheads="1"/>
            </p:cNvSpPr>
            <p:nvPr/>
          </p:nvSpPr>
          <p:spPr bwMode="auto">
            <a:xfrm>
              <a:off x="2764" y="2804"/>
              <a:ext cx="534" cy="213"/>
            </a:xfrm>
            <a:prstGeom prst="rect">
              <a:avLst/>
            </a:prstGeom>
            <a:solidFill>
              <a:srgbClr val="9FFFA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1600" b="1" dirty="0">
                  <a:solidFill>
                    <a:srgbClr val="0C0C00"/>
                  </a:solidFill>
                </a:rPr>
                <a:t>Splitter</a:t>
              </a:r>
            </a:p>
          </p:txBody>
        </p:sp>
        <p:sp>
          <p:nvSpPr>
            <p:cNvPr id="66577" name="Line 33"/>
            <p:cNvSpPr>
              <a:spLocks noChangeShapeType="1"/>
            </p:cNvSpPr>
            <p:nvPr/>
          </p:nvSpPr>
          <p:spPr bwMode="auto">
            <a:xfrm flipH="1">
              <a:off x="2339" y="2976"/>
              <a:ext cx="360" cy="363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578" name="Line 34"/>
            <p:cNvSpPr>
              <a:spLocks noChangeShapeType="1"/>
            </p:cNvSpPr>
            <p:nvPr/>
          </p:nvSpPr>
          <p:spPr bwMode="auto">
            <a:xfrm flipH="1" flipV="1">
              <a:off x="2364" y="3752"/>
              <a:ext cx="258" cy="327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579" name="Line 35"/>
            <p:cNvSpPr>
              <a:spLocks noChangeShapeType="1"/>
            </p:cNvSpPr>
            <p:nvPr/>
          </p:nvSpPr>
          <p:spPr bwMode="auto">
            <a:xfrm flipH="1" flipV="1">
              <a:off x="823" y="2116"/>
              <a:ext cx="205" cy="209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580" name="Line 36"/>
            <p:cNvSpPr>
              <a:spLocks noChangeShapeType="1"/>
            </p:cNvSpPr>
            <p:nvPr/>
          </p:nvSpPr>
          <p:spPr bwMode="auto">
            <a:xfrm flipH="1" flipV="1">
              <a:off x="1366" y="2920"/>
              <a:ext cx="736" cy="43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581" name="Line 37"/>
            <p:cNvSpPr>
              <a:spLocks noChangeShapeType="1"/>
            </p:cNvSpPr>
            <p:nvPr/>
          </p:nvSpPr>
          <p:spPr bwMode="auto">
            <a:xfrm flipH="1" flipV="1">
              <a:off x="1203" y="2530"/>
              <a:ext cx="38" cy="182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582" name="Text Box 38"/>
            <p:cNvSpPr txBox="1">
              <a:spLocks noChangeArrowheads="1"/>
            </p:cNvSpPr>
            <p:nvPr/>
          </p:nvSpPr>
          <p:spPr bwMode="auto">
            <a:xfrm>
              <a:off x="2261" y="4083"/>
              <a:ext cx="815" cy="179"/>
            </a:xfrm>
            <a:prstGeom prst="rect">
              <a:avLst/>
            </a:prstGeom>
            <a:solidFill>
              <a:srgbClr val="9FFFA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altLang="ja-JP" sz="1200" b="1" dirty="0">
                  <a:solidFill>
                    <a:srgbClr val="0C0C00"/>
                  </a:solidFill>
                  <a:latin typeface="Tahoma" pitchFamily="34" charset="0"/>
                </a:rPr>
                <a:t>Electron</a:t>
              </a:r>
              <a:r>
                <a:rPr lang="en-US" altLang="ja-JP" sz="1200" b="1" dirty="0">
                  <a:latin typeface="Tahoma" pitchFamily="34" charset="0"/>
                </a:rPr>
                <a:t> </a:t>
              </a:r>
              <a:r>
                <a:rPr lang="en-US" altLang="ja-JP" sz="1200" b="1" dirty="0">
                  <a:solidFill>
                    <a:srgbClr val="0C0C00"/>
                  </a:solidFill>
                  <a:latin typeface="Tahoma" pitchFamily="34" charset="0"/>
                </a:rPr>
                <a:t>beam</a:t>
              </a:r>
            </a:p>
          </p:txBody>
        </p:sp>
        <p:sp>
          <p:nvSpPr>
            <p:cNvPr id="66583" name="Text Box 39"/>
            <p:cNvSpPr txBox="1">
              <a:spLocks noChangeArrowheads="1"/>
            </p:cNvSpPr>
            <p:nvPr/>
          </p:nvSpPr>
          <p:spPr bwMode="auto">
            <a:xfrm>
              <a:off x="251" y="1860"/>
              <a:ext cx="846" cy="218"/>
            </a:xfrm>
            <a:prstGeom prst="rect">
              <a:avLst/>
            </a:prstGeom>
            <a:solidFill>
              <a:srgbClr val="9FFFA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altLang="ja-JP" sz="1200" b="1" dirty="0">
                  <a:solidFill>
                    <a:srgbClr val="0C0C00"/>
                  </a:solidFill>
                  <a:latin typeface="Tahoma" pitchFamily="34" charset="0"/>
                </a:rPr>
                <a:t>To beam</a:t>
              </a:r>
              <a:r>
                <a:rPr lang="en-US" altLang="ja-JP" sz="1600" b="1" dirty="0">
                  <a:latin typeface="Tahoma" pitchFamily="34" charset="0"/>
                </a:rPr>
                <a:t> </a:t>
              </a:r>
              <a:r>
                <a:rPr lang="en-US" altLang="ja-JP" sz="1200" b="1" dirty="0">
                  <a:solidFill>
                    <a:srgbClr val="0C0C00"/>
                  </a:solidFill>
                  <a:latin typeface="Tahoma" pitchFamily="34" charset="0"/>
                </a:rPr>
                <a:t>dump</a:t>
              </a:r>
            </a:p>
          </p:txBody>
        </p:sp>
        <p:sp>
          <p:nvSpPr>
            <p:cNvPr id="66584" name="Text Box 40"/>
            <p:cNvSpPr txBox="1">
              <a:spLocks noChangeArrowheads="1"/>
            </p:cNvSpPr>
            <p:nvPr/>
          </p:nvSpPr>
          <p:spPr bwMode="auto">
            <a:xfrm>
              <a:off x="2735" y="3515"/>
              <a:ext cx="437" cy="179"/>
            </a:xfrm>
            <a:prstGeom prst="rect">
              <a:avLst/>
            </a:prstGeom>
            <a:solidFill>
              <a:srgbClr val="9FFFA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altLang="ja-JP" sz="1200" b="1" dirty="0">
                  <a:solidFill>
                    <a:srgbClr val="0C0C00"/>
                  </a:solidFill>
                  <a:latin typeface="Tahoma" pitchFamily="34" charset="0"/>
                </a:rPr>
                <a:t>Target</a:t>
              </a:r>
            </a:p>
          </p:txBody>
        </p:sp>
        <p:sp>
          <p:nvSpPr>
            <p:cNvPr id="66585" name="Line 41"/>
            <p:cNvSpPr>
              <a:spLocks noChangeShapeType="1"/>
            </p:cNvSpPr>
            <p:nvPr/>
          </p:nvSpPr>
          <p:spPr bwMode="auto">
            <a:xfrm flipH="1">
              <a:off x="2339" y="3610"/>
              <a:ext cx="378" cy="4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6567" name="Text Box 44"/>
          <p:cNvSpPr txBox="1">
            <a:spLocks noChangeArrowheads="1"/>
          </p:cNvSpPr>
          <p:nvPr/>
        </p:nvSpPr>
        <p:spPr bwMode="auto">
          <a:xfrm>
            <a:off x="5508625" y="3087688"/>
            <a:ext cx="3409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400" dirty="0"/>
              <a:t>Two Major Improvements</a:t>
            </a:r>
          </a:p>
        </p:txBody>
      </p:sp>
      <p:sp>
        <p:nvSpPr>
          <p:cNvPr id="66568" name="Text Box 45"/>
          <p:cNvSpPr txBox="1">
            <a:spLocks noChangeArrowheads="1"/>
          </p:cNvSpPr>
          <p:nvPr/>
        </p:nvSpPr>
        <p:spPr bwMode="auto">
          <a:xfrm>
            <a:off x="6300788" y="3860800"/>
            <a:ext cx="1725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800" dirty="0"/>
              <a:t>New HKS</a:t>
            </a:r>
          </a:p>
        </p:txBody>
      </p:sp>
      <p:sp>
        <p:nvSpPr>
          <p:cNvPr id="66569" name="Text Box 46"/>
          <p:cNvSpPr txBox="1">
            <a:spLocks noChangeArrowheads="1"/>
          </p:cNvSpPr>
          <p:nvPr/>
        </p:nvSpPr>
        <p:spPr bwMode="auto">
          <a:xfrm>
            <a:off x="6372225" y="4581525"/>
            <a:ext cx="194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800" dirty="0"/>
              <a:t>Tilt Method</a:t>
            </a:r>
          </a:p>
        </p:txBody>
      </p:sp>
      <p:sp>
        <p:nvSpPr>
          <p:cNvPr id="27" name="Rectangle 2"/>
          <p:cNvSpPr txBox="1">
            <a:spLocks noRot="1" noChangeArrowheads="1"/>
          </p:cNvSpPr>
          <p:nvPr/>
        </p:nvSpPr>
        <p:spPr>
          <a:xfrm>
            <a:off x="-252536" y="-142900"/>
            <a:ext cx="8385175" cy="1431925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r" fontAlgn="auto">
              <a:spcAft>
                <a:spcPts val="0"/>
              </a:spcAft>
              <a:buNone/>
              <a:defRPr/>
            </a:pPr>
            <a:r>
              <a:rPr lang="en-US" altLang="ja-JP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Second Generation Exp. at </a:t>
            </a:r>
            <a:r>
              <a:rPr lang="en-US" altLang="ja-JP" sz="3600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JLab</a:t>
            </a:r>
            <a:endParaRPr lang="en-US" altLang="ja-JP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251520" y="1357868"/>
            <a:ext cx="8640960" cy="430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1785918" y="3643314"/>
            <a:ext cx="200026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41"/>
          <p:cNvGrpSpPr/>
          <p:nvPr/>
        </p:nvGrpSpPr>
        <p:grpSpPr>
          <a:xfrm>
            <a:off x="5909615" y="4000504"/>
            <a:ext cx="1448467" cy="1500198"/>
            <a:chOff x="1071538" y="1785926"/>
            <a:chExt cx="1857388" cy="1923723"/>
          </a:xfrm>
        </p:grpSpPr>
        <p:sp>
          <p:nvSpPr>
            <p:cNvPr id="6" name="Oval 23"/>
            <p:cNvSpPr>
              <a:spLocks noChangeArrowheads="1"/>
            </p:cNvSpPr>
            <p:nvPr/>
          </p:nvSpPr>
          <p:spPr bwMode="auto">
            <a:xfrm>
              <a:off x="1071538" y="1785926"/>
              <a:ext cx="1857388" cy="19237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1357290" y="2071678"/>
              <a:ext cx="533400" cy="533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 flipH="1">
              <a:off x="1428728" y="2071678"/>
              <a:ext cx="42862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2181212" y="2071678"/>
              <a:ext cx="5334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257412" y="207167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1323956" y="2857496"/>
              <a:ext cx="533400" cy="533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1400156" y="285749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p</a:t>
              </a:r>
              <a:endParaRPr lang="en-US" altLang="ja-JP" sz="2400" b="1" dirty="0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2181212" y="2857496"/>
              <a:ext cx="533400" cy="533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2257412" y="285749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p</a:t>
              </a:r>
              <a:endParaRPr lang="en-US" altLang="ja-JP" sz="2400" b="1" dirty="0"/>
            </a:p>
          </p:txBody>
        </p:sp>
      </p:grpSp>
      <p:grpSp>
        <p:nvGrpSpPr>
          <p:cNvPr id="5" name="グループ化 71"/>
          <p:cNvGrpSpPr/>
          <p:nvPr/>
        </p:nvGrpSpPr>
        <p:grpSpPr>
          <a:xfrm>
            <a:off x="2000232" y="3929066"/>
            <a:ext cx="1448467" cy="1500198"/>
            <a:chOff x="2786050" y="1714488"/>
            <a:chExt cx="1857388" cy="1923723"/>
          </a:xfrm>
        </p:grpSpPr>
        <p:sp>
          <p:nvSpPr>
            <p:cNvPr id="16" name="Oval 23"/>
            <p:cNvSpPr>
              <a:spLocks noChangeArrowheads="1"/>
            </p:cNvSpPr>
            <p:nvPr/>
          </p:nvSpPr>
          <p:spPr bwMode="auto">
            <a:xfrm>
              <a:off x="2786050" y="1714488"/>
              <a:ext cx="1857388" cy="19237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3071802" y="2000240"/>
              <a:ext cx="533400" cy="533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 flipH="1">
              <a:off x="3143240" y="2000240"/>
              <a:ext cx="42862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3895724" y="2000240"/>
              <a:ext cx="5334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3971924" y="200024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3038468" y="2786058"/>
              <a:ext cx="5334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3114668" y="278605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grpSp>
          <p:nvGrpSpPr>
            <p:cNvPr id="15" name="グループ化 60"/>
            <p:cNvGrpSpPr/>
            <p:nvPr/>
          </p:nvGrpSpPr>
          <p:grpSpPr>
            <a:xfrm>
              <a:off x="3895724" y="2786058"/>
              <a:ext cx="533400" cy="533400"/>
              <a:chOff x="3895724" y="2786058"/>
              <a:chExt cx="533400" cy="533400"/>
            </a:xfrm>
          </p:grpSpPr>
          <p:sp>
            <p:nvSpPr>
              <p:cNvPr id="24" name="Oval 15"/>
              <p:cNvSpPr>
                <a:spLocks noChangeArrowheads="1"/>
              </p:cNvSpPr>
              <p:nvPr/>
            </p:nvSpPr>
            <p:spPr bwMode="auto">
              <a:xfrm>
                <a:off x="3895724" y="2786058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Text Box 16"/>
              <p:cNvSpPr txBox="1">
                <a:spLocks noChangeArrowheads="1"/>
              </p:cNvSpPr>
              <p:nvPr/>
            </p:nvSpPr>
            <p:spPr bwMode="auto">
              <a:xfrm>
                <a:off x="3971924" y="2786058"/>
                <a:ext cx="3545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p</a:t>
                </a:r>
                <a:endParaRPr lang="en-US" altLang="ja-JP" sz="2400" b="1" dirty="0"/>
              </a:p>
            </p:txBody>
          </p:sp>
        </p:grpSp>
      </p:grpSp>
      <p:cxnSp>
        <p:nvCxnSpPr>
          <p:cNvPr id="26" name="直線コネクタ 25"/>
          <p:cNvCxnSpPr/>
          <p:nvPr/>
        </p:nvCxnSpPr>
        <p:spPr>
          <a:xfrm>
            <a:off x="1785918" y="2143116"/>
            <a:ext cx="200026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143504" y="3929066"/>
            <a:ext cx="200026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072066" y="2285992"/>
            <a:ext cx="200026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78906"/>
              </p:ext>
            </p:extLst>
          </p:nvPr>
        </p:nvGraphicFramePr>
        <p:xfrm>
          <a:off x="704851" y="3214683"/>
          <a:ext cx="29368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02" name="数式" r:id="rId3" imgW="1879560" imgH="228600" progId="Equation.3">
                  <p:embed/>
                </p:oleObj>
              </mc:Choice>
              <mc:Fallback>
                <p:oleObj name="数式" r:id="rId3" imgW="1879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1" y="3214683"/>
                        <a:ext cx="2936875" cy="3571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テキスト ボックス 29"/>
          <p:cNvSpPr txBox="1"/>
          <p:nvPr/>
        </p:nvSpPr>
        <p:spPr>
          <a:xfrm>
            <a:off x="4214810" y="3714752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Symbol" pitchFamily="18" charset="2"/>
              </a:rPr>
              <a:t>0</a:t>
            </a:r>
            <a:r>
              <a:rPr kumimoji="1" lang="en-US" altLang="ja-JP" sz="3200" baseline="30000" dirty="0" smtClean="0">
                <a:latin typeface="Symbol" pitchFamily="18" charset="2"/>
              </a:rPr>
              <a:t>+</a:t>
            </a:r>
            <a:endParaRPr kumimoji="1" lang="ja-JP" altLang="en-US" sz="3200" baseline="30000" dirty="0">
              <a:latin typeface="Symbol" pitchFamily="18" charset="2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143372" y="1500174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Symbol" pitchFamily="18" charset="2"/>
              </a:rPr>
              <a:t>1</a:t>
            </a:r>
            <a:r>
              <a:rPr kumimoji="1" lang="en-US" altLang="ja-JP" sz="3200" baseline="30000" dirty="0" smtClean="0">
                <a:latin typeface="Symbol" pitchFamily="18" charset="2"/>
              </a:rPr>
              <a:t>+</a:t>
            </a:r>
            <a:endParaRPr kumimoji="1" lang="ja-JP" altLang="en-US" sz="3200" baseline="30000" dirty="0">
              <a:latin typeface="Symbol" pitchFamily="18" charset="2"/>
            </a:endParaRPr>
          </a:p>
        </p:txBody>
      </p:sp>
      <p:graphicFrame>
        <p:nvGraphicFramePr>
          <p:cNvPr id="1557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760691"/>
              </p:ext>
            </p:extLst>
          </p:nvPr>
        </p:nvGraphicFramePr>
        <p:xfrm>
          <a:off x="595314" y="1714495"/>
          <a:ext cx="287813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03" name="数式" r:id="rId5" imgW="1841500" imgH="228600" progId="Equation.3">
                  <p:embed/>
                </p:oleObj>
              </mc:Choice>
              <mc:Fallback>
                <p:oleObj name="数式" r:id="rId5" imgW="1841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4" y="1714495"/>
                        <a:ext cx="2878137" cy="3571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7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178773"/>
              </p:ext>
            </p:extLst>
          </p:nvPr>
        </p:nvGraphicFramePr>
        <p:xfrm>
          <a:off x="5465790" y="3430583"/>
          <a:ext cx="30353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04" name="数式" r:id="rId7" imgW="1943100" imgH="228600" progId="Equation.3">
                  <p:embed/>
                </p:oleObj>
              </mc:Choice>
              <mc:Fallback>
                <p:oleObj name="数式" r:id="rId7" imgW="1943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90" y="3430583"/>
                        <a:ext cx="3035300" cy="3571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7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775450"/>
              </p:ext>
            </p:extLst>
          </p:nvPr>
        </p:nvGraphicFramePr>
        <p:xfrm>
          <a:off x="5503890" y="1714488"/>
          <a:ext cx="29972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305" name="数式" r:id="rId9" imgW="1917700" imgH="228600" progId="Equation.3">
                  <p:embed/>
                </p:oleObj>
              </mc:Choice>
              <mc:Fallback>
                <p:oleObj name="数式" r:id="rId9" imgW="1917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90" y="1714488"/>
                        <a:ext cx="2997200" cy="3571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直線矢印コネクタ 35"/>
          <p:cNvCxnSpPr/>
          <p:nvPr/>
        </p:nvCxnSpPr>
        <p:spPr>
          <a:xfrm>
            <a:off x="3786182" y="3643314"/>
            <a:ext cx="1285884" cy="285752"/>
          </a:xfrm>
          <a:prstGeom prst="straightConnector1">
            <a:avLst/>
          </a:prstGeom>
          <a:ln w="31750">
            <a:solidFill>
              <a:schemeClr val="tx1">
                <a:lumMod val="75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3853228" y="329913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0.35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3786182" y="2143116"/>
            <a:ext cx="1285884" cy="142876"/>
          </a:xfrm>
          <a:prstGeom prst="straightConnector1">
            <a:avLst/>
          </a:prstGeom>
          <a:ln w="31750">
            <a:solidFill>
              <a:schemeClr val="tx1">
                <a:lumMod val="75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3857620" y="221455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0.24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5751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0100" y="6000768"/>
            <a:ext cx="2300291" cy="6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テキスト ボックス 42"/>
          <p:cNvSpPr txBox="1"/>
          <p:nvPr/>
        </p:nvSpPr>
        <p:spPr>
          <a:xfrm>
            <a:off x="155431" y="5658276"/>
            <a:ext cx="269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Coulomb effect is small.</a:t>
            </a:r>
            <a:endParaRPr kumimoji="1" lang="ja-JP" altLang="en-US" dirty="0"/>
          </a:p>
        </p:txBody>
      </p:sp>
      <p:cxnSp>
        <p:nvCxnSpPr>
          <p:cNvPr id="46" name="カギ線コネクタ 45"/>
          <p:cNvCxnSpPr/>
          <p:nvPr/>
        </p:nvCxnSpPr>
        <p:spPr>
          <a:xfrm rot="16200000" flipH="1">
            <a:off x="3571868" y="4143380"/>
            <a:ext cx="2214578" cy="121444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角丸四角形 48"/>
          <p:cNvSpPr/>
          <p:nvPr/>
        </p:nvSpPr>
        <p:spPr>
          <a:xfrm>
            <a:off x="3786182" y="2239706"/>
            <a:ext cx="1143008" cy="1428760"/>
          </a:xfrm>
          <a:prstGeom prst="roundRect">
            <a:avLst/>
          </a:prstGeom>
          <a:solidFill>
            <a:schemeClr val="tx1">
              <a:lumMod val="85000"/>
              <a:alpha val="2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211960" y="5877272"/>
            <a:ext cx="4602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Charge Symmetry Breaking</a:t>
            </a:r>
            <a:endParaRPr kumimoji="1" lang="ja-JP" altLang="en-US" sz="2800" dirty="0"/>
          </a:p>
        </p:txBody>
      </p:sp>
      <p:sp>
        <p:nvSpPr>
          <p:cNvPr id="55" name="タイトル 1"/>
          <p:cNvSpPr txBox="1">
            <a:spLocks/>
          </p:cNvSpPr>
          <p:nvPr/>
        </p:nvSpPr>
        <p:spPr>
          <a:xfrm>
            <a:off x="482275" y="44947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dirty="0" smtClean="0"/>
              <a:t>Charge Symmetry Breaking Effect of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N interaction</a:t>
            </a:r>
            <a:endParaRPr lang="ja-JP" altLang="en-US" dirty="0"/>
          </a:p>
        </p:txBody>
      </p:sp>
      <p:sp>
        <p:nvSpPr>
          <p:cNvPr id="44" name="正方形/長方形 43"/>
          <p:cNvSpPr/>
          <p:nvPr/>
        </p:nvSpPr>
        <p:spPr>
          <a:xfrm>
            <a:off x="661892" y="4230310"/>
            <a:ext cx="1124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baseline="30000" dirty="0" smtClean="0">
                <a:solidFill>
                  <a:srgbClr val="FFFF00"/>
                </a:solidFill>
              </a:rPr>
              <a:t>4</a:t>
            </a:r>
            <a:r>
              <a:rPr lang="en-US" altLang="ja-JP" sz="4400" baseline="-25000" dirty="0" smtClean="0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US" altLang="ja-JP" sz="4400" dirty="0" smtClean="0">
                <a:solidFill>
                  <a:srgbClr val="FFFF00"/>
                </a:solidFill>
              </a:rPr>
              <a:t>H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45" name="正方形/長方形 44"/>
          <p:cNvSpPr/>
          <p:nvPr/>
        </p:nvSpPr>
        <p:spPr>
          <a:xfrm>
            <a:off x="7524328" y="4254591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en-US" altLang="ja-JP" sz="4400" baseline="-25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Symbol" pitchFamily="18" charset="2"/>
              </a:rPr>
              <a:t>L</a:t>
            </a:r>
            <a:r>
              <a:rPr lang="en-US" altLang="ja-JP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He</a:t>
            </a:r>
            <a:r>
              <a:rPr lang="en-US" altLang="ja-JP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endParaRPr lang="ja-JP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265320" y="6459934"/>
            <a:ext cx="436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c</a:t>
            </a:r>
            <a:r>
              <a:rPr lang="en-US" altLang="ja-JP" dirty="0" err="1" smtClean="0"/>
              <a:t>f</a:t>
            </a:r>
            <a:r>
              <a:rPr lang="en-US" altLang="ja-JP" dirty="0" smtClean="0"/>
              <a:t>) B(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H)-B(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He)-</a:t>
            </a:r>
            <a:r>
              <a:rPr lang="en-US" altLang="ja-JP" dirty="0" err="1" smtClean="0">
                <a:latin typeface="Symbol" pitchFamily="18" charset="2"/>
              </a:rPr>
              <a:t>D</a:t>
            </a:r>
            <a:r>
              <a:rPr lang="en-US" altLang="ja-JP" dirty="0" err="1" smtClean="0"/>
              <a:t>B</a:t>
            </a:r>
            <a:r>
              <a:rPr lang="en-US" altLang="ja-JP" baseline="-25000" dirty="0" err="1" smtClean="0"/>
              <a:t>c</a:t>
            </a:r>
            <a:r>
              <a:rPr lang="en-US" altLang="ja-JP" dirty="0" smtClean="0"/>
              <a:t> = 764-693 = 71 </a:t>
            </a:r>
            <a:r>
              <a:rPr lang="en-US" altLang="ja-JP" dirty="0" err="1" smtClean="0"/>
              <a:t>keV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97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角丸四角形 71"/>
          <p:cNvSpPr/>
          <p:nvPr/>
        </p:nvSpPr>
        <p:spPr>
          <a:xfrm>
            <a:off x="3275856" y="980728"/>
            <a:ext cx="3340710" cy="2048010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角丸四角形 69"/>
          <p:cNvSpPr/>
          <p:nvPr/>
        </p:nvSpPr>
        <p:spPr>
          <a:xfrm>
            <a:off x="274504" y="5941193"/>
            <a:ext cx="3289384" cy="844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9758" y="-171400"/>
            <a:ext cx="7315200" cy="1154097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B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of light </a:t>
            </a:r>
            <a:r>
              <a:rPr lang="en-US" altLang="ja-JP" dirty="0" err="1" smtClean="0"/>
              <a:t>hypermultiplets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41547" y="6323905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/>
              <a:t>Hiyama</a:t>
            </a:r>
            <a:r>
              <a:rPr kumimoji="1" lang="en-US" altLang="ja-JP" sz="1200" dirty="0" smtClean="0"/>
              <a:t> </a:t>
            </a:r>
            <a:r>
              <a:rPr kumimoji="1" lang="en-US" altLang="ja-JP" sz="1200" i="1" dirty="0" smtClean="0"/>
              <a:t>et al.  PRC80.(2009) 054321</a:t>
            </a:r>
          </a:p>
          <a:p>
            <a:r>
              <a:rPr kumimoji="1" lang="en-US" altLang="ja-JP" sz="1200" i="1" dirty="0" smtClean="0"/>
              <a:t>                       PTP 128 (2012) 105.</a:t>
            </a:r>
            <a:endParaRPr kumimoji="1" lang="ja-JP" altLang="en-US" sz="1200" i="1" dirty="0"/>
          </a:p>
        </p:txBody>
      </p:sp>
      <p:grpSp>
        <p:nvGrpSpPr>
          <p:cNvPr id="4" name="グループ化 71"/>
          <p:cNvGrpSpPr/>
          <p:nvPr/>
        </p:nvGrpSpPr>
        <p:grpSpPr>
          <a:xfrm>
            <a:off x="592153" y="2492896"/>
            <a:ext cx="1448467" cy="1500198"/>
            <a:chOff x="2786050" y="1714488"/>
            <a:chExt cx="1857388" cy="1923723"/>
          </a:xfrm>
        </p:grpSpPr>
        <p:sp>
          <p:nvSpPr>
            <p:cNvPr id="5" name="Oval 23"/>
            <p:cNvSpPr>
              <a:spLocks noChangeArrowheads="1"/>
            </p:cNvSpPr>
            <p:nvPr/>
          </p:nvSpPr>
          <p:spPr bwMode="auto">
            <a:xfrm>
              <a:off x="2786050" y="1714488"/>
              <a:ext cx="1857388" cy="19237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3071802" y="2000240"/>
              <a:ext cx="533400" cy="533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 flipH="1">
              <a:off x="3143240" y="2000240"/>
              <a:ext cx="42862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auto">
            <a:xfrm>
              <a:off x="3895724" y="2000240"/>
              <a:ext cx="5334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3971924" y="200024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3038468" y="2786058"/>
              <a:ext cx="5334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3114668" y="278605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grpSp>
          <p:nvGrpSpPr>
            <p:cNvPr id="12" name="グループ化 60"/>
            <p:cNvGrpSpPr/>
            <p:nvPr/>
          </p:nvGrpSpPr>
          <p:grpSpPr>
            <a:xfrm>
              <a:off x="3895724" y="2786058"/>
              <a:ext cx="533400" cy="533400"/>
              <a:chOff x="3895724" y="2786058"/>
              <a:chExt cx="533400" cy="533400"/>
            </a:xfrm>
          </p:grpSpPr>
          <p:sp>
            <p:nvSpPr>
              <p:cNvPr id="13" name="Oval 15"/>
              <p:cNvSpPr>
                <a:spLocks noChangeArrowheads="1"/>
              </p:cNvSpPr>
              <p:nvPr/>
            </p:nvSpPr>
            <p:spPr bwMode="auto">
              <a:xfrm>
                <a:off x="3895724" y="2786058"/>
                <a:ext cx="533400" cy="533400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Text Box 16"/>
              <p:cNvSpPr txBox="1">
                <a:spLocks noChangeArrowheads="1"/>
              </p:cNvSpPr>
              <p:nvPr/>
            </p:nvSpPr>
            <p:spPr bwMode="auto">
              <a:xfrm>
                <a:off x="3971924" y="2786058"/>
                <a:ext cx="3545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p</a:t>
                </a:r>
                <a:endParaRPr lang="en-US" altLang="ja-JP" sz="2400" b="1" dirty="0"/>
              </a:p>
            </p:txBody>
          </p:sp>
        </p:grpSp>
      </p:grpSp>
      <p:grpSp>
        <p:nvGrpSpPr>
          <p:cNvPr id="15" name="グループ化 71"/>
          <p:cNvGrpSpPr/>
          <p:nvPr/>
        </p:nvGrpSpPr>
        <p:grpSpPr>
          <a:xfrm>
            <a:off x="560204" y="4377074"/>
            <a:ext cx="1448467" cy="1500198"/>
            <a:chOff x="2786050" y="1714488"/>
            <a:chExt cx="1857388" cy="1923723"/>
          </a:xfrm>
        </p:grpSpPr>
        <p:sp>
          <p:nvSpPr>
            <p:cNvPr id="16" name="Oval 23"/>
            <p:cNvSpPr>
              <a:spLocks noChangeArrowheads="1"/>
            </p:cNvSpPr>
            <p:nvPr/>
          </p:nvSpPr>
          <p:spPr bwMode="auto">
            <a:xfrm>
              <a:off x="2786050" y="1714488"/>
              <a:ext cx="1857388" cy="19237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3071802" y="2000240"/>
              <a:ext cx="533400" cy="533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 flipH="1">
              <a:off x="3143240" y="2000240"/>
              <a:ext cx="42862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3895724" y="2000240"/>
              <a:ext cx="533400" cy="5334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3971924" y="1938171"/>
              <a:ext cx="477300" cy="591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p</a:t>
              </a:r>
              <a:endParaRPr lang="en-US" altLang="ja-JP" sz="2400" b="1" dirty="0"/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3038468" y="2786058"/>
              <a:ext cx="5334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3114668" y="278605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grpSp>
          <p:nvGrpSpPr>
            <p:cNvPr id="23" name="グループ化 60"/>
            <p:cNvGrpSpPr/>
            <p:nvPr/>
          </p:nvGrpSpPr>
          <p:grpSpPr>
            <a:xfrm>
              <a:off x="3895724" y="2786058"/>
              <a:ext cx="533400" cy="533400"/>
              <a:chOff x="3895724" y="2786058"/>
              <a:chExt cx="533400" cy="533400"/>
            </a:xfrm>
          </p:grpSpPr>
          <p:sp>
            <p:nvSpPr>
              <p:cNvPr id="24" name="Oval 15"/>
              <p:cNvSpPr>
                <a:spLocks noChangeArrowheads="1"/>
              </p:cNvSpPr>
              <p:nvPr/>
            </p:nvSpPr>
            <p:spPr bwMode="auto">
              <a:xfrm>
                <a:off x="3895724" y="2786058"/>
                <a:ext cx="533400" cy="533400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Text Box 16"/>
              <p:cNvSpPr txBox="1">
                <a:spLocks noChangeArrowheads="1"/>
              </p:cNvSpPr>
              <p:nvPr/>
            </p:nvSpPr>
            <p:spPr bwMode="auto">
              <a:xfrm>
                <a:off x="3971924" y="2786058"/>
                <a:ext cx="3545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p</a:t>
                </a:r>
                <a:endParaRPr lang="en-US" altLang="ja-JP" sz="2400" b="1" dirty="0"/>
              </a:p>
            </p:txBody>
          </p:sp>
        </p:grpSp>
      </p:grpSp>
      <p:grpSp>
        <p:nvGrpSpPr>
          <p:cNvPr id="63" name="グループ化 62"/>
          <p:cNvGrpSpPr/>
          <p:nvPr/>
        </p:nvGrpSpPr>
        <p:grpSpPr>
          <a:xfrm>
            <a:off x="3353323" y="3116199"/>
            <a:ext cx="1815715" cy="1627723"/>
            <a:chOff x="3560506" y="5157192"/>
            <a:chExt cx="1815715" cy="1627723"/>
          </a:xfrm>
        </p:grpSpPr>
        <p:sp>
          <p:nvSpPr>
            <p:cNvPr id="29" name="Oval 23"/>
            <p:cNvSpPr>
              <a:spLocks noChangeArrowheads="1"/>
            </p:cNvSpPr>
            <p:nvPr/>
          </p:nvSpPr>
          <p:spPr bwMode="auto">
            <a:xfrm>
              <a:off x="3927754" y="5284717"/>
              <a:ext cx="1448467" cy="15001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4303875" y="5360837"/>
              <a:ext cx="415967" cy="41596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 flipH="1">
              <a:off x="4313572" y="5348253"/>
              <a:ext cx="334262" cy="35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4935866" y="5920820"/>
              <a:ext cx="415967" cy="41596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4957740" y="5849102"/>
              <a:ext cx="3722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p</a:t>
              </a:r>
              <a:endParaRPr lang="en-US" altLang="ja-JP" sz="2400" b="1" dirty="0"/>
            </a:p>
          </p:txBody>
        </p:sp>
        <p:sp>
          <p:nvSpPr>
            <p:cNvPr id="34" name="Oval 15"/>
            <p:cNvSpPr>
              <a:spLocks noChangeArrowheads="1"/>
            </p:cNvSpPr>
            <p:nvPr/>
          </p:nvSpPr>
          <p:spPr bwMode="auto">
            <a:xfrm>
              <a:off x="4087851" y="6136844"/>
              <a:ext cx="415967" cy="41596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4082032" y="6100832"/>
              <a:ext cx="277770" cy="36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grpSp>
          <p:nvGrpSpPr>
            <p:cNvPr id="36" name="グループ化 60"/>
            <p:cNvGrpSpPr/>
            <p:nvPr/>
          </p:nvGrpSpPr>
          <p:grpSpPr>
            <a:xfrm>
              <a:off x="4401904" y="5776804"/>
              <a:ext cx="533962" cy="533963"/>
              <a:chOff x="3323342" y="2341361"/>
              <a:chExt cx="739065" cy="739066"/>
            </a:xfrm>
          </p:grpSpPr>
          <p:sp>
            <p:nvSpPr>
              <p:cNvPr id="37" name="Oval 15"/>
              <p:cNvSpPr>
                <a:spLocks noChangeArrowheads="1"/>
              </p:cNvSpPr>
              <p:nvPr/>
            </p:nvSpPr>
            <p:spPr bwMode="auto">
              <a:xfrm>
                <a:off x="3323342" y="2341361"/>
                <a:ext cx="739065" cy="73906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8" name="Text Box 16"/>
              <p:cNvSpPr txBox="1">
                <a:spLocks noChangeArrowheads="1"/>
              </p:cNvSpPr>
              <p:nvPr/>
            </p:nvSpPr>
            <p:spPr bwMode="auto">
              <a:xfrm>
                <a:off x="3476818" y="2388359"/>
                <a:ext cx="485521" cy="5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>
                    <a:latin typeface="Symbol" pitchFamily="18" charset="2"/>
                  </a:rPr>
                  <a:t>a</a:t>
                </a:r>
                <a:endParaRPr lang="en-US" altLang="ja-JP" sz="2400" b="1" dirty="0">
                  <a:latin typeface="Symbol" pitchFamily="18" charset="2"/>
                </a:endParaRPr>
              </a:p>
            </p:txBody>
          </p:sp>
        </p:grpSp>
        <p:sp>
          <p:nvSpPr>
            <p:cNvPr id="39" name="正方形/長方形 38"/>
            <p:cNvSpPr/>
            <p:nvPr/>
          </p:nvSpPr>
          <p:spPr>
            <a:xfrm>
              <a:off x="3560506" y="5157192"/>
              <a:ext cx="7088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aseline="30000" dirty="0" smtClean="0"/>
                <a:t>7</a:t>
              </a:r>
              <a:r>
                <a:rPr lang="en-US" altLang="ja-JP" baseline="-25000" dirty="0" smtClean="0">
                  <a:latin typeface="Symbol" pitchFamily="18" charset="2"/>
                </a:rPr>
                <a:t>L</a:t>
              </a:r>
              <a:r>
                <a:rPr lang="en-US" altLang="ja-JP" dirty="0" smtClean="0"/>
                <a:t>Li* </a:t>
              </a:r>
              <a:endParaRPr lang="ja-JP" altLang="en-US" dirty="0"/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3425331" y="4859916"/>
            <a:ext cx="1815715" cy="1627723"/>
            <a:chOff x="6588224" y="5157192"/>
            <a:chExt cx="1815715" cy="1627723"/>
          </a:xfrm>
        </p:grpSpPr>
        <p:sp>
          <p:nvSpPr>
            <p:cNvPr id="40" name="Oval 23"/>
            <p:cNvSpPr>
              <a:spLocks noChangeArrowheads="1"/>
            </p:cNvSpPr>
            <p:nvPr/>
          </p:nvSpPr>
          <p:spPr bwMode="auto">
            <a:xfrm>
              <a:off x="6955472" y="5284717"/>
              <a:ext cx="1448467" cy="15001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" name="Oval 9"/>
            <p:cNvSpPr>
              <a:spLocks noChangeArrowheads="1"/>
            </p:cNvSpPr>
            <p:nvPr/>
          </p:nvSpPr>
          <p:spPr bwMode="auto">
            <a:xfrm>
              <a:off x="7331593" y="5360837"/>
              <a:ext cx="415967" cy="41596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 flipH="1">
              <a:off x="7341290" y="5348253"/>
              <a:ext cx="334262" cy="35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7963584" y="5920820"/>
              <a:ext cx="415967" cy="41596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7985458" y="5849102"/>
              <a:ext cx="3722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p</a:t>
              </a:r>
              <a:endParaRPr lang="en-US" altLang="ja-JP" sz="2400" b="1" dirty="0"/>
            </a:p>
          </p:txBody>
        </p:sp>
        <p:grpSp>
          <p:nvGrpSpPr>
            <p:cNvPr id="45" name="グループ化 60"/>
            <p:cNvGrpSpPr/>
            <p:nvPr/>
          </p:nvGrpSpPr>
          <p:grpSpPr>
            <a:xfrm>
              <a:off x="7429622" y="5776804"/>
              <a:ext cx="533962" cy="533963"/>
              <a:chOff x="3323342" y="2341361"/>
              <a:chExt cx="739065" cy="739066"/>
            </a:xfrm>
          </p:grpSpPr>
          <p:sp>
            <p:nvSpPr>
              <p:cNvPr id="46" name="Oval 15"/>
              <p:cNvSpPr>
                <a:spLocks noChangeArrowheads="1"/>
              </p:cNvSpPr>
              <p:nvPr/>
            </p:nvSpPr>
            <p:spPr bwMode="auto">
              <a:xfrm>
                <a:off x="3323342" y="2341361"/>
                <a:ext cx="739065" cy="73906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" name="Text Box 16"/>
              <p:cNvSpPr txBox="1">
                <a:spLocks noChangeArrowheads="1"/>
              </p:cNvSpPr>
              <p:nvPr/>
            </p:nvSpPr>
            <p:spPr bwMode="auto">
              <a:xfrm>
                <a:off x="3476818" y="2388359"/>
                <a:ext cx="485521" cy="5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>
                    <a:latin typeface="Symbol" pitchFamily="18" charset="2"/>
                  </a:rPr>
                  <a:t>a</a:t>
                </a:r>
                <a:endParaRPr lang="en-US" altLang="ja-JP" sz="2400" b="1" dirty="0">
                  <a:latin typeface="Symbol" pitchFamily="18" charset="2"/>
                </a:endParaRPr>
              </a:p>
            </p:txBody>
          </p:sp>
        </p:grpSp>
        <p:sp>
          <p:nvSpPr>
            <p:cNvPr id="48" name="正方形/長方形 47"/>
            <p:cNvSpPr/>
            <p:nvPr/>
          </p:nvSpPr>
          <p:spPr>
            <a:xfrm>
              <a:off x="6588224" y="5157192"/>
              <a:ext cx="7216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aseline="30000" dirty="0" smtClean="0"/>
                <a:t>7</a:t>
              </a:r>
              <a:r>
                <a:rPr lang="en-US" altLang="ja-JP" baseline="-25000" dirty="0" smtClean="0">
                  <a:latin typeface="Symbol" pitchFamily="18" charset="2"/>
                </a:rPr>
                <a:t>L</a:t>
              </a:r>
              <a:r>
                <a:rPr lang="en-US" altLang="ja-JP" dirty="0" smtClean="0"/>
                <a:t>Be </a:t>
              </a:r>
              <a:endParaRPr lang="ja-JP" altLang="en-US" dirty="0"/>
            </a:p>
          </p:txBody>
        </p:sp>
        <p:sp>
          <p:nvSpPr>
            <p:cNvPr id="49" name="Oval 15"/>
            <p:cNvSpPr>
              <a:spLocks noChangeArrowheads="1"/>
            </p:cNvSpPr>
            <p:nvPr/>
          </p:nvSpPr>
          <p:spPr bwMode="auto">
            <a:xfrm>
              <a:off x="7108361" y="6181385"/>
              <a:ext cx="415967" cy="41596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7152110" y="6135687"/>
              <a:ext cx="3722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p</a:t>
              </a:r>
              <a:endParaRPr lang="en-US" altLang="ja-JP" sz="2400" b="1" dirty="0"/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3751759" y="1453426"/>
            <a:ext cx="1448467" cy="1500198"/>
            <a:chOff x="683568" y="5313177"/>
            <a:chExt cx="1448467" cy="1500198"/>
          </a:xfrm>
        </p:grpSpPr>
        <p:sp>
          <p:nvSpPr>
            <p:cNvPr id="51" name="Oval 23"/>
            <p:cNvSpPr>
              <a:spLocks noChangeArrowheads="1"/>
            </p:cNvSpPr>
            <p:nvPr/>
          </p:nvSpPr>
          <p:spPr bwMode="auto">
            <a:xfrm>
              <a:off x="683568" y="5313177"/>
              <a:ext cx="1448467" cy="15001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" name="Oval 9"/>
            <p:cNvSpPr>
              <a:spLocks noChangeArrowheads="1"/>
            </p:cNvSpPr>
            <p:nvPr/>
          </p:nvSpPr>
          <p:spPr bwMode="auto">
            <a:xfrm>
              <a:off x="1059689" y="5389297"/>
              <a:ext cx="415967" cy="41596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 flipH="1">
              <a:off x="1069386" y="5376713"/>
              <a:ext cx="334262" cy="35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54" name="Oval 15"/>
            <p:cNvSpPr>
              <a:spLocks noChangeArrowheads="1"/>
            </p:cNvSpPr>
            <p:nvPr/>
          </p:nvSpPr>
          <p:spPr bwMode="auto">
            <a:xfrm>
              <a:off x="1691680" y="5949280"/>
              <a:ext cx="415967" cy="41596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" name="Text Box 16"/>
            <p:cNvSpPr txBox="1">
              <a:spLocks noChangeArrowheads="1"/>
            </p:cNvSpPr>
            <p:nvPr/>
          </p:nvSpPr>
          <p:spPr bwMode="auto">
            <a:xfrm>
              <a:off x="1751105" y="5949280"/>
              <a:ext cx="277770" cy="36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sp>
          <p:nvSpPr>
            <p:cNvPr id="56" name="Oval 15"/>
            <p:cNvSpPr>
              <a:spLocks noChangeArrowheads="1"/>
            </p:cNvSpPr>
            <p:nvPr/>
          </p:nvSpPr>
          <p:spPr bwMode="auto">
            <a:xfrm>
              <a:off x="843665" y="6165304"/>
              <a:ext cx="415967" cy="41596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" name="Text Box 16"/>
            <p:cNvSpPr txBox="1">
              <a:spLocks noChangeArrowheads="1"/>
            </p:cNvSpPr>
            <p:nvPr/>
          </p:nvSpPr>
          <p:spPr bwMode="auto">
            <a:xfrm>
              <a:off x="837846" y="6129292"/>
              <a:ext cx="277770" cy="36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grpSp>
          <p:nvGrpSpPr>
            <p:cNvPr id="58" name="グループ化 60"/>
            <p:cNvGrpSpPr/>
            <p:nvPr/>
          </p:nvGrpSpPr>
          <p:grpSpPr>
            <a:xfrm>
              <a:off x="1157718" y="5805264"/>
              <a:ext cx="533962" cy="533963"/>
              <a:chOff x="3323342" y="2341361"/>
              <a:chExt cx="739065" cy="739066"/>
            </a:xfrm>
          </p:grpSpPr>
          <p:sp>
            <p:nvSpPr>
              <p:cNvPr id="59" name="Oval 15"/>
              <p:cNvSpPr>
                <a:spLocks noChangeArrowheads="1"/>
              </p:cNvSpPr>
              <p:nvPr/>
            </p:nvSpPr>
            <p:spPr bwMode="auto">
              <a:xfrm>
                <a:off x="3323342" y="2341361"/>
                <a:ext cx="739065" cy="73906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0" name="Text Box 16"/>
              <p:cNvSpPr txBox="1">
                <a:spLocks noChangeArrowheads="1"/>
              </p:cNvSpPr>
              <p:nvPr/>
            </p:nvSpPr>
            <p:spPr bwMode="auto">
              <a:xfrm>
                <a:off x="3476818" y="2388359"/>
                <a:ext cx="485521" cy="5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>
                    <a:latin typeface="Symbol" pitchFamily="18" charset="2"/>
                  </a:rPr>
                  <a:t>a</a:t>
                </a:r>
                <a:endParaRPr lang="en-US" altLang="ja-JP" sz="2400" b="1" dirty="0">
                  <a:latin typeface="Symbol" pitchFamily="18" charset="2"/>
                </a:endParaRPr>
              </a:p>
            </p:txBody>
          </p:sp>
        </p:grpSp>
      </p:grpSp>
      <p:sp>
        <p:nvSpPr>
          <p:cNvPr id="61" name="正方形/長方形 60"/>
          <p:cNvSpPr/>
          <p:nvPr/>
        </p:nvSpPr>
        <p:spPr>
          <a:xfrm>
            <a:off x="3275856" y="1283515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7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He </a:t>
            </a:r>
            <a:endParaRPr lang="ja-JP" altLang="en-US" dirty="0"/>
          </a:p>
        </p:txBody>
      </p:sp>
      <p:sp>
        <p:nvSpPr>
          <p:cNvPr id="65" name="正方形/長方形 64"/>
          <p:cNvSpPr/>
          <p:nvPr/>
        </p:nvSpPr>
        <p:spPr>
          <a:xfrm>
            <a:off x="107504" y="2308230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4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H </a:t>
            </a:r>
            <a:endParaRPr lang="ja-JP" altLang="en-US" dirty="0"/>
          </a:p>
        </p:txBody>
      </p:sp>
      <p:sp>
        <p:nvSpPr>
          <p:cNvPr id="66" name="正方形/長方形 65"/>
          <p:cNvSpPr/>
          <p:nvPr/>
        </p:nvSpPr>
        <p:spPr>
          <a:xfrm>
            <a:off x="150794" y="4224238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4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He </a:t>
            </a:r>
            <a:endParaRPr lang="ja-JP" altLang="en-US" dirty="0"/>
          </a:p>
        </p:txBody>
      </p:sp>
      <p:sp>
        <p:nvSpPr>
          <p:cNvPr id="76" name="正方形/長方形 75"/>
          <p:cNvSpPr/>
          <p:nvPr/>
        </p:nvSpPr>
        <p:spPr>
          <a:xfrm>
            <a:off x="6694033" y="3933056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10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B</a:t>
            </a:r>
            <a:endParaRPr lang="ja-JP" altLang="en-US" dirty="0"/>
          </a:p>
        </p:txBody>
      </p:sp>
      <p:grpSp>
        <p:nvGrpSpPr>
          <p:cNvPr id="79" name="グループ化 78"/>
          <p:cNvGrpSpPr/>
          <p:nvPr/>
        </p:nvGrpSpPr>
        <p:grpSpPr>
          <a:xfrm>
            <a:off x="7092280" y="2499886"/>
            <a:ext cx="1448467" cy="1500198"/>
            <a:chOff x="683568" y="5313177"/>
            <a:chExt cx="1448467" cy="1500198"/>
          </a:xfrm>
        </p:grpSpPr>
        <p:sp>
          <p:nvSpPr>
            <p:cNvPr id="80" name="Oval 23"/>
            <p:cNvSpPr>
              <a:spLocks noChangeArrowheads="1"/>
            </p:cNvSpPr>
            <p:nvPr/>
          </p:nvSpPr>
          <p:spPr bwMode="auto">
            <a:xfrm>
              <a:off x="683568" y="5313177"/>
              <a:ext cx="1448467" cy="15001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" name="Oval 9"/>
            <p:cNvSpPr>
              <a:spLocks noChangeArrowheads="1"/>
            </p:cNvSpPr>
            <p:nvPr/>
          </p:nvSpPr>
          <p:spPr bwMode="auto">
            <a:xfrm>
              <a:off x="899592" y="5538292"/>
              <a:ext cx="415967" cy="41596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" name="Text Box 10"/>
            <p:cNvSpPr txBox="1">
              <a:spLocks noChangeArrowheads="1"/>
            </p:cNvSpPr>
            <p:nvPr/>
          </p:nvSpPr>
          <p:spPr bwMode="auto">
            <a:xfrm flipH="1">
              <a:off x="909289" y="5525708"/>
              <a:ext cx="334262" cy="35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85" name="Oval 15"/>
            <p:cNvSpPr>
              <a:spLocks noChangeArrowheads="1"/>
            </p:cNvSpPr>
            <p:nvPr/>
          </p:nvSpPr>
          <p:spPr bwMode="auto">
            <a:xfrm>
              <a:off x="843665" y="6165304"/>
              <a:ext cx="415967" cy="41596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6" name="Text Box 16"/>
            <p:cNvSpPr txBox="1">
              <a:spLocks noChangeArrowheads="1"/>
            </p:cNvSpPr>
            <p:nvPr/>
          </p:nvSpPr>
          <p:spPr bwMode="auto">
            <a:xfrm>
              <a:off x="837846" y="6129292"/>
              <a:ext cx="277770" cy="36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grpSp>
          <p:nvGrpSpPr>
            <p:cNvPr id="87" name="グループ化 60"/>
            <p:cNvGrpSpPr/>
            <p:nvPr/>
          </p:nvGrpSpPr>
          <p:grpSpPr>
            <a:xfrm>
              <a:off x="1445750" y="5594219"/>
              <a:ext cx="533962" cy="533963"/>
              <a:chOff x="3722010" y="2049251"/>
              <a:chExt cx="739065" cy="739066"/>
            </a:xfrm>
          </p:grpSpPr>
          <p:sp>
            <p:nvSpPr>
              <p:cNvPr id="88" name="Oval 15"/>
              <p:cNvSpPr>
                <a:spLocks noChangeArrowheads="1"/>
              </p:cNvSpPr>
              <p:nvPr/>
            </p:nvSpPr>
            <p:spPr bwMode="auto">
              <a:xfrm>
                <a:off x="3722010" y="2049251"/>
                <a:ext cx="739065" cy="73906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9" name="Text Box 16"/>
              <p:cNvSpPr txBox="1">
                <a:spLocks noChangeArrowheads="1"/>
              </p:cNvSpPr>
              <p:nvPr/>
            </p:nvSpPr>
            <p:spPr bwMode="auto">
              <a:xfrm>
                <a:off x="3875486" y="2096249"/>
                <a:ext cx="485521" cy="5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>
                    <a:latin typeface="Symbol" pitchFamily="18" charset="2"/>
                  </a:rPr>
                  <a:t>a</a:t>
                </a:r>
                <a:endParaRPr lang="en-US" altLang="ja-JP" sz="2400" b="1" dirty="0">
                  <a:latin typeface="Symbol" pitchFamily="18" charset="2"/>
                </a:endParaRPr>
              </a:p>
            </p:txBody>
          </p:sp>
        </p:grpSp>
      </p:grpSp>
      <p:sp>
        <p:nvSpPr>
          <p:cNvPr id="90" name="Oval 15"/>
          <p:cNvSpPr>
            <a:spLocks noChangeArrowheads="1"/>
          </p:cNvSpPr>
          <p:nvPr/>
        </p:nvSpPr>
        <p:spPr bwMode="auto">
          <a:xfrm>
            <a:off x="7718830" y="3399093"/>
            <a:ext cx="533962" cy="533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" name="Text Box 16"/>
          <p:cNvSpPr txBox="1">
            <a:spLocks noChangeArrowheads="1"/>
          </p:cNvSpPr>
          <p:nvPr/>
        </p:nvSpPr>
        <p:spPr bwMode="auto">
          <a:xfrm>
            <a:off x="7829714" y="3433048"/>
            <a:ext cx="350781" cy="42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Symbol" pitchFamily="18" charset="2"/>
              </a:rPr>
              <a:t>a</a:t>
            </a:r>
            <a:endParaRPr lang="en-US" altLang="ja-JP" sz="2400" b="1" dirty="0">
              <a:latin typeface="Symbol" pitchFamily="18" charset="2"/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6717697" y="1916832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10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Be </a:t>
            </a:r>
            <a:endParaRPr lang="ja-JP" altLang="en-US" dirty="0"/>
          </a:p>
        </p:txBody>
      </p:sp>
      <p:grpSp>
        <p:nvGrpSpPr>
          <p:cNvPr id="93" name="グループ化 92"/>
          <p:cNvGrpSpPr/>
          <p:nvPr/>
        </p:nvGrpSpPr>
        <p:grpSpPr>
          <a:xfrm>
            <a:off x="7052777" y="4449082"/>
            <a:ext cx="1448467" cy="1500198"/>
            <a:chOff x="683568" y="5313177"/>
            <a:chExt cx="1448467" cy="1500198"/>
          </a:xfrm>
        </p:grpSpPr>
        <p:sp>
          <p:nvSpPr>
            <p:cNvPr id="94" name="Oval 23"/>
            <p:cNvSpPr>
              <a:spLocks noChangeArrowheads="1"/>
            </p:cNvSpPr>
            <p:nvPr/>
          </p:nvSpPr>
          <p:spPr bwMode="auto">
            <a:xfrm>
              <a:off x="683568" y="5313177"/>
              <a:ext cx="1448467" cy="15001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" name="Oval 9"/>
            <p:cNvSpPr>
              <a:spLocks noChangeArrowheads="1"/>
            </p:cNvSpPr>
            <p:nvPr/>
          </p:nvSpPr>
          <p:spPr bwMode="auto">
            <a:xfrm>
              <a:off x="899592" y="5538292"/>
              <a:ext cx="415967" cy="41596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6" name="Text Box 10"/>
            <p:cNvSpPr txBox="1">
              <a:spLocks noChangeArrowheads="1"/>
            </p:cNvSpPr>
            <p:nvPr/>
          </p:nvSpPr>
          <p:spPr bwMode="auto">
            <a:xfrm flipH="1">
              <a:off x="909289" y="5525708"/>
              <a:ext cx="334262" cy="35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843665" y="6165304"/>
              <a:ext cx="415967" cy="41596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8" name="Text Box 16"/>
            <p:cNvSpPr txBox="1">
              <a:spLocks noChangeArrowheads="1"/>
            </p:cNvSpPr>
            <p:nvPr/>
          </p:nvSpPr>
          <p:spPr bwMode="auto">
            <a:xfrm>
              <a:off x="837846" y="6129292"/>
              <a:ext cx="3722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p</a:t>
              </a:r>
              <a:endParaRPr lang="en-US" altLang="ja-JP" sz="2400" b="1" dirty="0"/>
            </a:p>
          </p:txBody>
        </p:sp>
        <p:grpSp>
          <p:nvGrpSpPr>
            <p:cNvPr id="99" name="グループ化 60"/>
            <p:cNvGrpSpPr/>
            <p:nvPr/>
          </p:nvGrpSpPr>
          <p:grpSpPr>
            <a:xfrm>
              <a:off x="1445750" y="5594219"/>
              <a:ext cx="533962" cy="533963"/>
              <a:chOff x="3722010" y="2049251"/>
              <a:chExt cx="739065" cy="739066"/>
            </a:xfrm>
          </p:grpSpPr>
          <p:sp>
            <p:nvSpPr>
              <p:cNvPr id="100" name="Oval 15"/>
              <p:cNvSpPr>
                <a:spLocks noChangeArrowheads="1"/>
              </p:cNvSpPr>
              <p:nvPr/>
            </p:nvSpPr>
            <p:spPr bwMode="auto">
              <a:xfrm>
                <a:off x="3722010" y="2049251"/>
                <a:ext cx="739065" cy="73906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1" name="Text Box 16"/>
              <p:cNvSpPr txBox="1">
                <a:spLocks noChangeArrowheads="1"/>
              </p:cNvSpPr>
              <p:nvPr/>
            </p:nvSpPr>
            <p:spPr bwMode="auto">
              <a:xfrm>
                <a:off x="3875486" y="2096249"/>
                <a:ext cx="485521" cy="5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>
                    <a:latin typeface="Symbol" pitchFamily="18" charset="2"/>
                  </a:rPr>
                  <a:t>a</a:t>
                </a:r>
                <a:endParaRPr lang="en-US" altLang="ja-JP" sz="2400" b="1" dirty="0">
                  <a:latin typeface="Symbol" pitchFamily="18" charset="2"/>
                </a:endParaRPr>
              </a:p>
            </p:txBody>
          </p:sp>
        </p:grpSp>
      </p:grpSp>
      <p:sp>
        <p:nvSpPr>
          <p:cNvPr id="102" name="Oval 15"/>
          <p:cNvSpPr>
            <a:spLocks noChangeArrowheads="1"/>
          </p:cNvSpPr>
          <p:nvPr/>
        </p:nvSpPr>
        <p:spPr bwMode="auto">
          <a:xfrm>
            <a:off x="7718830" y="5271301"/>
            <a:ext cx="533962" cy="533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" name="Text Box 16"/>
          <p:cNvSpPr txBox="1">
            <a:spLocks noChangeArrowheads="1"/>
          </p:cNvSpPr>
          <p:nvPr/>
        </p:nvSpPr>
        <p:spPr bwMode="auto">
          <a:xfrm>
            <a:off x="7829714" y="5305546"/>
            <a:ext cx="350781" cy="42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Symbol" pitchFamily="18" charset="2"/>
              </a:rPr>
              <a:t>a</a:t>
            </a:r>
            <a:endParaRPr lang="en-US" altLang="ja-JP" sz="2400" b="1" dirty="0">
              <a:latin typeface="Symbol" pitchFamily="18" charset="2"/>
            </a:endParaRPr>
          </a:p>
        </p:txBody>
      </p:sp>
      <p:grpSp>
        <p:nvGrpSpPr>
          <p:cNvPr id="107" name="グループ化 106"/>
          <p:cNvGrpSpPr/>
          <p:nvPr/>
        </p:nvGrpSpPr>
        <p:grpSpPr>
          <a:xfrm>
            <a:off x="274504" y="5920533"/>
            <a:ext cx="3001352" cy="388787"/>
            <a:chOff x="490528" y="5867980"/>
            <a:chExt cx="3001352" cy="388787"/>
          </a:xfrm>
        </p:grpSpPr>
        <p:sp>
          <p:nvSpPr>
            <p:cNvPr id="104" name="テキスト ボックス 103"/>
            <p:cNvSpPr txBox="1"/>
            <p:nvPr/>
          </p:nvSpPr>
          <p:spPr>
            <a:xfrm>
              <a:off x="490528" y="5887435"/>
              <a:ext cx="1854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Experimental B</a:t>
              </a:r>
              <a:r>
                <a:rPr kumimoji="1" lang="en-US" altLang="ja-JP" baseline="-25000" dirty="0" smtClean="0">
                  <a:latin typeface="Symbol" pitchFamily="18" charset="2"/>
                </a:rPr>
                <a:t>L</a:t>
              </a:r>
              <a:endParaRPr kumimoji="1" lang="ja-JP" altLang="en-US" baseline="-25000" dirty="0">
                <a:latin typeface="Symbol" pitchFamily="18" charset="2"/>
              </a:endParaRP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2850358" y="5867980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D</a:t>
              </a:r>
              <a:r>
                <a:rPr kumimoji="1" lang="en-US" altLang="ja-JP" baseline="-25000" dirty="0" smtClean="0"/>
                <a:t>CSB</a:t>
              </a:r>
              <a:endParaRPr kumimoji="1" lang="ja-JP" altLang="en-US" baseline="-25000" dirty="0"/>
            </a:p>
          </p:txBody>
        </p:sp>
        <p:sp>
          <p:nvSpPr>
            <p:cNvPr id="106" name="右矢印 105"/>
            <p:cNvSpPr/>
            <p:nvPr/>
          </p:nvSpPr>
          <p:spPr>
            <a:xfrm>
              <a:off x="2483768" y="5949280"/>
              <a:ext cx="288032" cy="24709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0" name="テキスト ボックス 109"/>
          <p:cNvSpPr txBox="1"/>
          <p:nvPr/>
        </p:nvSpPr>
        <p:spPr>
          <a:xfrm>
            <a:off x="4716016" y="1052736"/>
            <a:ext cx="1728192" cy="369332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NO reliable  </a:t>
            </a:r>
            <a:r>
              <a:rPr lang="en-US" altLang="ja-JP" dirty="0" smtClean="0"/>
              <a:t>B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endParaRPr kumimoji="1" lang="ja-JP" altLang="en-US" dirty="0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1963791" y="245620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67 events</a:t>
            </a:r>
            <a:endParaRPr kumimoji="1" lang="ja-JP" altLang="en-US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2065311" y="443711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98 events</a:t>
            </a:r>
            <a:endParaRPr kumimoji="1" lang="ja-JP" altLang="en-US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097066" y="343637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167 events</a:t>
            </a:r>
            <a:endParaRPr kumimoji="1" lang="ja-JP" altLang="en-US" dirty="0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5225531" y="518017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 events</a:t>
            </a:r>
            <a:endParaRPr kumimoji="1" lang="ja-JP" altLang="en-US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8244408" y="249289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3</a:t>
            </a:r>
            <a:r>
              <a:rPr kumimoji="1" lang="en-US" altLang="ja-JP" dirty="0" smtClean="0"/>
              <a:t> event</a:t>
            </a:r>
            <a:endParaRPr kumimoji="1" lang="ja-JP" altLang="en-US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884368" y="586798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 events</a:t>
            </a:r>
            <a:endParaRPr kumimoji="1" lang="ja-JP" altLang="en-US" dirty="0"/>
          </a:p>
        </p:txBody>
      </p:sp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577639"/>
              </p:ext>
            </p:extLst>
          </p:nvPr>
        </p:nvGraphicFramePr>
        <p:xfrm>
          <a:off x="856543" y="2189596"/>
          <a:ext cx="2021607" cy="27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594" name="数式" r:id="rId3" imgW="1701720" imgH="228600" progId="Equation.3">
                  <p:embed/>
                </p:oleObj>
              </mc:Choice>
              <mc:Fallback>
                <p:oleObj name="数式" r:id="rId3" imgW="1701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543" y="2189596"/>
                        <a:ext cx="2021607" cy="27155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790270"/>
              </p:ext>
            </p:extLst>
          </p:nvPr>
        </p:nvGraphicFramePr>
        <p:xfrm>
          <a:off x="928551" y="4093642"/>
          <a:ext cx="209550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595" name="数式" r:id="rId5" imgW="1765080" imgH="228600" progId="Equation.3">
                  <p:embed/>
                </p:oleObj>
              </mc:Choice>
              <mc:Fallback>
                <p:oleObj name="数式" r:id="rId5" imgW="1765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551" y="4093642"/>
                        <a:ext cx="2095500" cy="2714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207057"/>
              </p:ext>
            </p:extLst>
          </p:nvPr>
        </p:nvGraphicFramePr>
        <p:xfrm>
          <a:off x="4577459" y="3108514"/>
          <a:ext cx="209550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596" name="数式" r:id="rId7" imgW="1765080" imgH="228600" progId="Equation.3">
                  <p:embed/>
                </p:oleObj>
              </mc:Choice>
              <mc:Fallback>
                <p:oleObj name="数式" r:id="rId7" imgW="1765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7459" y="3108514"/>
                        <a:ext cx="2095500" cy="2714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オブジェクト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971591"/>
              </p:ext>
            </p:extLst>
          </p:nvPr>
        </p:nvGraphicFramePr>
        <p:xfrm>
          <a:off x="4652616" y="4797152"/>
          <a:ext cx="206508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597" name="数式" r:id="rId9" imgW="1752480" imgH="228600" progId="Equation.3">
                  <p:embed/>
                </p:oleObj>
              </mc:Choice>
              <mc:Fallback>
                <p:oleObj name="数式" r:id="rId9" imgW="1752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616" y="4797152"/>
                        <a:ext cx="2065082" cy="2714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オブジェクト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073625"/>
              </p:ext>
            </p:extLst>
          </p:nvPr>
        </p:nvGraphicFramePr>
        <p:xfrm>
          <a:off x="7020272" y="2273186"/>
          <a:ext cx="209550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598" name="数式" r:id="rId11" imgW="1765080" imgH="228600" progId="Equation.3">
                  <p:embed/>
                </p:oleObj>
              </mc:Choice>
              <mc:Fallback>
                <p:oleObj name="数式" r:id="rId11" imgW="1765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2273186"/>
                        <a:ext cx="2095500" cy="2714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オブジェクト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73175"/>
              </p:ext>
            </p:extLst>
          </p:nvPr>
        </p:nvGraphicFramePr>
        <p:xfrm>
          <a:off x="7092280" y="4237657"/>
          <a:ext cx="20193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599" name="数式" r:id="rId13" imgW="1701720" imgH="228600" progId="Equation.3">
                  <p:embed/>
                </p:oleObj>
              </mc:Choice>
              <mc:Fallback>
                <p:oleObj name="数式" r:id="rId13" imgW="1701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4237657"/>
                        <a:ext cx="2019300" cy="2714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41901" y="1396200"/>
            <a:ext cx="18669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テキスト ボックス 70"/>
          <p:cNvSpPr txBox="1"/>
          <p:nvPr/>
        </p:nvSpPr>
        <p:spPr>
          <a:xfrm>
            <a:off x="6804248" y="1069483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Exp. Data : Emulsion</a:t>
            </a:r>
            <a:endParaRPr kumimoji="1" lang="ja-JP" altLang="en-US" dirty="0"/>
          </a:p>
        </p:txBody>
      </p:sp>
      <p:cxnSp>
        <p:nvCxnSpPr>
          <p:cNvPr id="73" name="直線コネクタ 72"/>
          <p:cNvCxnSpPr/>
          <p:nvPr/>
        </p:nvCxnSpPr>
        <p:spPr>
          <a:xfrm>
            <a:off x="3203848" y="1124744"/>
            <a:ext cx="0" cy="4657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>
            <a:off x="6732240" y="1173613"/>
            <a:ext cx="0" cy="4657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4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パースペクティブ">
  <a:themeElements>
    <a:clrScheme name="エコロジー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パースペ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18648</TotalTime>
  <Words>793</Words>
  <Application>Microsoft Office PowerPoint</Application>
  <PresentationFormat>画面に合わせる (4:3)</PresentationFormat>
  <Paragraphs>253</Paragraphs>
  <Slides>21</Slides>
  <Notes>2</Notes>
  <HiddenSlides>2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3" baseType="lpstr">
      <vt:lpstr>パースペクティブ</vt:lpstr>
      <vt:lpstr>数式</vt:lpstr>
      <vt:lpstr>JLab Hypernuclear Workshop 27th May 2014</vt:lpstr>
      <vt:lpstr>PowerPoint プレゼンテーション</vt:lpstr>
      <vt:lpstr>PowerPoint プレゼンテーション</vt:lpstr>
      <vt:lpstr>Three generation experiments at Hall-C</vt:lpstr>
      <vt:lpstr>Proof of Principle  (E89-009, HNSS)</vt:lpstr>
      <vt:lpstr>Improvement of   the E89-009 experiment</vt:lpstr>
      <vt:lpstr>PowerPoint プレゼンテーション</vt:lpstr>
      <vt:lpstr>PowerPoint プレゼンテーション</vt:lpstr>
      <vt:lpstr>BL of light hypermultiplets</vt:lpstr>
      <vt:lpstr>7Li(e,e’K+)7LHe</vt:lpstr>
      <vt:lpstr>PowerPoint プレゼンテーション</vt:lpstr>
      <vt:lpstr>12C(p+,K+)12LC    @ BNL-AGS,KEK-PS 12C(e,e’K+)12LB  @ JLab Hall C</vt:lpstr>
      <vt:lpstr>7LHe spectrum of E05-115</vt:lpstr>
      <vt:lpstr>7LHe spectrum of E05-115</vt:lpstr>
      <vt:lpstr>10B(e,e’K+)10ΛBe</vt:lpstr>
      <vt:lpstr>Comparison of  10LBe and 10LB</vt:lpstr>
      <vt:lpstr>52Cr(e,e’K+)52ΛV</vt:lpstr>
      <vt:lpstr>12LC : Ref. for all (p,K) data</vt:lpstr>
      <vt:lpstr>Measured hypernuclei &amp;  expected A dependence</vt:lpstr>
      <vt:lpstr>Present Status of  L Hypernuclear Spectroscopy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Hypernuclear Physics</dc:title>
  <dc:creator>nue</dc:creator>
  <cp:lastModifiedBy>Satoshi N Nakamura</cp:lastModifiedBy>
  <cp:revision>1122</cp:revision>
  <cp:lastPrinted>2012-08-19T16:04:24Z</cp:lastPrinted>
  <dcterms:created xsi:type="dcterms:W3CDTF">2010-03-15T06:15:58Z</dcterms:created>
  <dcterms:modified xsi:type="dcterms:W3CDTF">2014-05-27T16:20:47Z</dcterms:modified>
</cp:coreProperties>
</file>