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1" r:id="rId3"/>
    <p:sldId id="272" r:id="rId4"/>
    <p:sldId id="273" r:id="rId5"/>
    <p:sldId id="278" r:id="rId6"/>
    <p:sldId id="280" r:id="rId7"/>
    <p:sldId id="274" r:id="rId8"/>
    <p:sldId id="275" r:id="rId9"/>
    <p:sldId id="268" r:id="rId10"/>
    <p:sldId id="279" r:id="rId11"/>
    <p:sldId id="276" r:id="rId12"/>
    <p:sldId id="259" r:id="rId13"/>
    <p:sldId id="281" r:id="rId14"/>
    <p:sldId id="258" r:id="rId15"/>
    <p:sldId id="269" r:id="rId16"/>
    <p:sldId id="270" r:id="rId17"/>
    <p:sldId id="257" r:id="rId18"/>
    <p:sldId id="263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2C0"/>
    <a:srgbClr val="D90382"/>
    <a:srgbClr val="2727EB"/>
    <a:srgbClr val="121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61087-ADCB-4FA3-B769-547D34E12122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CBC5D-867A-4DA6-87B1-D91E2B6F6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5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CBC5D-867A-4DA6-87B1-D91E2B6F6D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978C0E-3C0D-4047-9C4C-435A9354B3CD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E74AB-040E-456C-A1B8-624C364D3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773" y="0"/>
            <a:ext cx="8802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ja-JP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with High Precision </a:t>
            </a:r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altLang="ja-JP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Electro-production of </a:t>
            </a:r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 </a:t>
            </a:r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-</a:t>
            </a:r>
            <a:r>
              <a:rPr lang="en-US" altLang="ja-JP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</a:t>
            </a:r>
            <a:r>
              <a:rPr lang="en-US" altLang="ja-JP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ypernuclei</a:t>
            </a:r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Full Mass Range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78695" y="2654111"/>
            <a:ext cx="7543800" cy="97619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Liguang Tang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the unified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 collaboration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856097" y="6488668"/>
            <a:ext cx="5186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Hypernuclear</a:t>
            </a:r>
            <a:r>
              <a:rPr 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Workshop,  </a:t>
            </a:r>
            <a:r>
              <a:rPr lang="en-US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Jlab</a:t>
            </a:r>
            <a:r>
              <a:rPr 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 May 27-29, 2014</a:t>
            </a:r>
            <a:endParaRPr lang="en-US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670" y="4053385"/>
            <a:ext cx="8134066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experimental program created on the foundation  of achievements from the 6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programs separately carried out in Hall A and Hall C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5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26445"/>
            <a:ext cx="8229600" cy="3154486"/>
          </a:xfrm>
        </p:spPr>
        <p:txBody>
          <a:bodyPr/>
          <a:lstStyle/>
          <a:p>
            <a:r>
              <a:rPr lang="en-US" dirty="0" smtClean="0"/>
              <a:t>High physics yield rate and productivity</a:t>
            </a:r>
          </a:p>
          <a:p>
            <a:r>
              <a:rPr lang="en-US" dirty="0" smtClean="0"/>
              <a:t>Clean from background</a:t>
            </a:r>
          </a:p>
          <a:p>
            <a:r>
              <a:rPr lang="en-US" dirty="0" smtClean="0"/>
              <a:t>High precision</a:t>
            </a:r>
          </a:p>
          <a:p>
            <a:r>
              <a:rPr lang="en-US" dirty="0" smtClean="0"/>
              <a:t>Wide range of mass</a:t>
            </a:r>
          </a:p>
          <a:p>
            <a:r>
              <a:rPr lang="en-US" dirty="0" smtClean="0"/>
              <a:t>New technique and new program (decay pion)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22830"/>
            <a:ext cx="9144000" cy="824247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The Future Project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" y="5061857"/>
            <a:ext cx="9144000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latin typeface="Comic Sans MS"/>
                <a:cs typeface="Comic Sans MS"/>
              </a:rPr>
              <a:t>Only at Jefferson Lab !!</a:t>
            </a:r>
            <a:endParaRPr lang="it-IT" sz="4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493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097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of Light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Spectroscopy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Two Body Weak Decay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5048" y="5492846"/>
            <a:ext cx="7543800" cy="126065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Liguang Tang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Department of Physics, Hampton University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Jefferson National Laboratory (JLAB)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" y="6519446"/>
            <a:ext cx="24950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JLab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PAC40,  June 18, 2013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2644" y="2437777"/>
            <a:ext cx="7356143" cy="298543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Fragmentation of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Hypernuclei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and </a:t>
            </a:r>
          </a:p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Mesonic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Decay inside Nucleus</a:t>
            </a:r>
          </a:p>
          <a:p>
            <a:pPr algn="ctr"/>
            <a:endParaRPr lang="en-US" sz="1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      Free:       p + </a:t>
            </a:r>
            <a:r>
              <a:rPr lang="en-US" sz="3200" b="1" i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1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3200" b="1" i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</a:t>
            </a:r>
            <a:r>
              <a:rPr lang="en-US" sz="3200" b="1" i="1" baseline="4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algn="ctr">
              <a:spcAft>
                <a:spcPts val="1200"/>
              </a:spcAft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2-B:   </a:t>
            </a:r>
            <a:r>
              <a:rPr lang="en-US" sz="3200" b="1" i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</a:t>
            </a:r>
            <a:r>
              <a:rPr lang="en-US" sz="3200" b="1" i="1" baseline="-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Z   </a:t>
            </a:r>
            <a:r>
              <a:rPr lang="en-US" sz="3200" b="1" i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(Z + 1) + </a:t>
            </a:r>
            <a:r>
              <a:rPr lang="en-US" sz="3200" b="1" i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3200" b="1" i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</a:t>
            </a:r>
            <a:endParaRPr lang="en-US" sz="3200" b="1" i="1" baseline="4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algn="ctr">
              <a:spcAft>
                <a:spcPts val="1200"/>
              </a:spcAft>
            </a:pPr>
            <a:endParaRPr lang="en-US" sz="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sp>
        <p:nvSpPr>
          <p:cNvPr id="2" name="Oval 1"/>
          <p:cNvSpPr/>
          <p:nvPr/>
        </p:nvSpPr>
        <p:spPr>
          <a:xfrm>
            <a:off x="6296298" y="4663441"/>
            <a:ext cx="666205" cy="4833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3868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21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previous PR12-10-001 is now proposed as a part of combined experiments that can run at same time to maximize physics outcome</a:t>
            </a:r>
            <a:endParaRPr lang="en-US" sz="2400" b="1" dirty="0">
              <a:solidFill>
                <a:srgbClr val="121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79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Spectroscopy to Study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-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ypernuclei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08631"/>
            <a:ext cx="268605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Production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243345"/>
            <a:ext cx="3916908" cy="3128823"/>
            <a:chOff x="0" y="1038629"/>
            <a:chExt cx="3916908" cy="3128823"/>
          </a:xfrm>
        </p:grpSpPr>
        <p:sp>
          <p:nvSpPr>
            <p:cNvPr id="7" name="Oval 6"/>
            <p:cNvSpPr/>
            <p:nvPr/>
          </p:nvSpPr>
          <p:spPr bwMode="auto">
            <a:xfrm>
              <a:off x="1536676" y="2230250"/>
              <a:ext cx="1387475" cy="13144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624772" y="2450390"/>
              <a:ext cx="401638" cy="401638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46"/>
            <p:cNvSpPr txBox="1">
              <a:spLocks noChangeArrowheads="1"/>
            </p:cNvSpPr>
            <p:nvPr/>
          </p:nvSpPr>
          <p:spPr bwMode="auto">
            <a:xfrm>
              <a:off x="1661284" y="2377365"/>
              <a:ext cx="474663" cy="46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p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350198" y="1351128"/>
              <a:ext cx="1437659" cy="1131343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1056361" y="2011111"/>
              <a:ext cx="772439" cy="377248"/>
              <a:chOff x="974474" y="2079350"/>
              <a:chExt cx="786087" cy="390896"/>
            </a:xfrm>
          </p:grpSpPr>
          <p:grpSp>
            <p:nvGrpSpPr>
              <p:cNvPr id="23" name="Group 28"/>
              <p:cNvGrpSpPr>
                <a:grpSpLocks/>
              </p:cNvGrpSpPr>
              <p:nvPr/>
            </p:nvGrpSpPr>
            <p:grpSpPr bwMode="auto">
              <a:xfrm rot="2674573">
                <a:off x="974474" y="2079350"/>
                <a:ext cx="458605" cy="70238"/>
                <a:chOff x="3849161" y="1456997"/>
                <a:chExt cx="3507742" cy="809618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3849161" y="1464810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5015249" y="1457374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177567" y="1456997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9"/>
              <p:cNvGrpSpPr>
                <a:grpSpLocks/>
              </p:cNvGrpSpPr>
              <p:nvPr/>
            </p:nvGrpSpPr>
            <p:grpSpPr bwMode="auto">
              <a:xfrm rot="2674573">
                <a:off x="1301956" y="2400008"/>
                <a:ext cx="458605" cy="70238"/>
                <a:chOff x="3849170" y="1456986"/>
                <a:chExt cx="3507742" cy="809618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3849170" y="1464799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015258" y="1457363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6177576" y="1456986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TextBox 44"/>
            <p:cNvSpPr txBox="1">
              <a:spLocks noChangeArrowheads="1"/>
            </p:cNvSpPr>
            <p:nvPr/>
          </p:nvSpPr>
          <p:spPr bwMode="auto">
            <a:xfrm>
              <a:off x="1715877" y="1038629"/>
              <a:ext cx="481414" cy="46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’ 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45"/>
            <p:cNvSpPr txBox="1">
              <a:spLocks noChangeArrowheads="1"/>
            </p:cNvSpPr>
            <p:nvPr/>
          </p:nvSpPr>
          <p:spPr bwMode="auto">
            <a:xfrm>
              <a:off x="177420" y="1998593"/>
              <a:ext cx="474663" cy="46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14" name="TextBox 48"/>
            <p:cNvSpPr txBox="1">
              <a:spLocks noChangeArrowheads="1"/>
            </p:cNvSpPr>
            <p:nvPr/>
          </p:nvSpPr>
          <p:spPr bwMode="auto">
            <a:xfrm>
              <a:off x="1961179" y="1810533"/>
              <a:ext cx="713782" cy="52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i="1" baseline="50000" dirty="0"/>
                <a:t>12</a:t>
              </a:r>
              <a:r>
                <a:rPr lang="en-US" sz="2800" i="1" dirty="0"/>
                <a:t>C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257385" y="1585250"/>
              <a:ext cx="65952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sz="10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i="1" baseline="36000" dirty="0" smtClean="0">
                  <a:solidFill>
                    <a:srgbClr val="FF0000"/>
                  </a:solidFill>
                </a:rPr>
                <a:t>+</a:t>
              </a:r>
              <a:endParaRPr lang="en-US" sz="3200" b="1" i="1" baseline="360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1944523" y="2183641"/>
              <a:ext cx="1576599" cy="3856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0" y="1079666"/>
              <a:ext cx="15287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Example:</a:t>
              </a:r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804340" y="3107233"/>
              <a:ext cx="401527" cy="401638"/>
            </a:xfrm>
            <a:prstGeom prst="ellipse">
              <a:avLst/>
            </a:prstGeom>
            <a:solidFill>
              <a:srgbClr val="CCCC00"/>
            </a:solidFill>
            <a:ln>
              <a:solidFill>
                <a:srgbClr val="CCCC00"/>
              </a:solidFill>
            </a:ln>
            <a:effectLst>
              <a:innerShdw blurRad="114300">
                <a:prstClr val="black"/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TextBox 50"/>
            <p:cNvSpPr txBox="1">
              <a:spLocks noChangeArrowheads="1"/>
            </p:cNvSpPr>
            <p:nvPr/>
          </p:nvSpPr>
          <p:spPr bwMode="auto">
            <a:xfrm>
              <a:off x="1804342" y="3084371"/>
              <a:ext cx="474531" cy="46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  <a:sym typeface="Symbol" pitchFamily="18" charset="2"/>
                </a:rPr>
                <a:t>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H="1">
              <a:off x="1685498" y="2913797"/>
              <a:ext cx="368492" cy="1091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2006221" y="2961564"/>
              <a:ext cx="313898" cy="15012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" y="3521121"/>
              <a:ext cx="2169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Low lying </a:t>
              </a:r>
              <a:r>
                <a:rPr lang="en-US" b="1" u="sng" dirty="0" err="1" smtClean="0"/>
                <a:t>Hypernuclear</a:t>
              </a:r>
              <a:r>
                <a:rPr lang="en-US" b="1" u="sng" dirty="0" smtClean="0"/>
                <a:t> States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07083" y="2893324"/>
            <a:ext cx="1637370" cy="1856098"/>
            <a:chOff x="2607082" y="2770495"/>
            <a:chExt cx="1901922" cy="2051010"/>
          </a:xfrm>
        </p:grpSpPr>
        <p:grpSp>
          <p:nvGrpSpPr>
            <p:cNvPr id="32" name="Group 31"/>
            <p:cNvGrpSpPr/>
            <p:nvPr/>
          </p:nvGrpSpPr>
          <p:grpSpPr>
            <a:xfrm>
              <a:off x="2607082" y="3421260"/>
              <a:ext cx="1901922" cy="1400245"/>
              <a:chOff x="2607082" y="3421260"/>
              <a:chExt cx="1901922" cy="1400245"/>
            </a:xfrm>
          </p:grpSpPr>
          <p:sp>
            <p:nvSpPr>
              <p:cNvPr id="42" name="Right Arrow 41"/>
              <p:cNvSpPr/>
              <p:nvPr/>
            </p:nvSpPr>
            <p:spPr bwMode="auto">
              <a:xfrm rot="2656661">
                <a:off x="2607082" y="3546901"/>
                <a:ext cx="639287" cy="265244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2945298" y="3708603"/>
                <a:ext cx="1214946" cy="111290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3336947" y="3995813"/>
                <a:ext cx="474531" cy="468312"/>
                <a:chOff x="3364242" y="5210463"/>
                <a:chExt cx="474531" cy="468312"/>
              </a:xfrm>
            </p:grpSpPr>
            <p:sp>
              <p:nvSpPr>
                <p:cNvPr id="46" name="Oval 45"/>
                <p:cNvSpPr/>
                <p:nvPr/>
              </p:nvSpPr>
              <p:spPr bwMode="auto">
                <a:xfrm>
                  <a:off x="3379044" y="5282107"/>
                  <a:ext cx="426164" cy="396668"/>
                </a:xfrm>
                <a:prstGeom prst="ellipse">
                  <a:avLst/>
                </a:prstGeom>
                <a:solidFill>
                  <a:srgbClr val="CCCC00"/>
                </a:solidFill>
                <a:ln>
                  <a:solidFill>
                    <a:srgbClr val="CCCC00"/>
                  </a:solidFill>
                </a:ln>
                <a:effectLst>
                  <a:innerShdw blurRad="114300">
                    <a:prstClr val="black"/>
                  </a:innerShdw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3364242" y="5210463"/>
                  <a:ext cx="474531" cy="4616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/>
                      </a:solidFill>
                      <a:sym typeface="Symbol" pitchFamily="18" charset="2"/>
                    </a:rPr>
                    <a:t></a:t>
                  </a:r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5" name="TextBox 62"/>
              <p:cNvSpPr txBox="1">
                <a:spLocks noChangeArrowheads="1"/>
              </p:cNvSpPr>
              <p:nvPr/>
            </p:nvSpPr>
            <p:spPr bwMode="auto">
              <a:xfrm>
                <a:off x="3513217" y="3421260"/>
                <a:ext cx="995787" cy="408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i="1" baseline="50000" dirty="0"/>
                  <a:t>12</a:t>
                </a:r>
                <a:r>
                  <a:rPr lang="en-US" b="1" i="1" baseline="-30000" dirty="0">
                    <a:sym typeface="Symbol" pitchFamily="18" charset="2"/>
                  </a:rPr>
                  <a:t></a:t>
                </a:r>
                <a:r>
                  <a:rPr lang="en-US" b="1" i="1" dirty="0" smtClean="0">
                    <a:sym typeface="Symbol" pitchFamily="18" charset="2"/>
                  </a:rPr>
                  <a:t>B</a:t>
                </a:r>
                <a:r>
                  <a:rPr lang="en-US" b="1" i="1" baseline="-25000" dirty="0" smtClean="0">
                    <a:sym typeface="Symbol" pitchFamily="18" charset="2"/>
                  </a:rPr>
                  <a:t>g.s.</a:t>
                </a:r>
                <a:endParaRPr lang="en-US" b="1" i="1" baseline="-25000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743198" y="3207224"/>
              <a:ext cx="798781" cy="408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E.M.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 rot="18013126">
              <a:off x="2897330" y="2887233"/>
              <a:ext cx="440390" cy="396550"/>
              <a:chOff x="317902" y="4729680"/>
              <a:chExt cx="440390" cy="39655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17902" y="4729680"/>
                <a:ext cx="247047" cy="175910"/>
                <a:chOff x="317902" y="4729680"/>
                <a:chExt cx="247047" cy="175910"/>
              </a:xfrm>
            </p:grpSpPr>
            <p:sp>
              <p:nvSpPr>
                <p:cNvPr id="40" name="Freeform 39"/>
                <p:cNvSpPr/>
                <p:nvPr/>
              </p:nvSpPr>
              <p:spPr bwMode="auto">
                <a:xfrm rot="2674573">
                  <a:off x="317902" y="4729680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 bwMode="auto">
                <a:xfrm rot="2674573">
                  <a:off x="413438" y="4838863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511245" y="4950320"/>
                <a:ext cx="247047" cy="175910"/>
                <a:chOff x="317902" y="4729680"/>
                <a:chExt cx="247047" cy="175910"/>
              </a:xfrm>
            </p:grpSpPr>
            <p:sp>
              <p:nvSpPr>
                <p:cNvPr id="38" name="Freeform 37"/>
                <p:cNvSpPr/>
                <p:nvPr/>
              </p:nvSpPr>
              <p:spPr bwMode="auto">
                <a:xfrm rot="2674573">
                  <a:off x="317902" y="4729680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 bwMode="auto">
                <a:xfrm rot="2674573">
                  <a:off x="413438" y="4838863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3411941" y="2770495"/>
              <a:ext cx="3821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</a:t>
              </a:r>
              <a:endParaRPr lang="en-US" sz="2000" b="1" dirty="0"/>
            </a:p>
          </p:txBody>
        </p:sp>
      </p:grpSp>
      <p:grpSp>
        <p:nvGrpSpPr>
          <p:cNvPr id="48" name="Group 77"/>
          <p:cNvGrpSpPr>
            <a:grpSpLocks/>
          </p:cNvGrpSpPr>
          <p:nvPr/>
        </p:nvGrpSpPr>
        <p:grpSpPr bwMode="auto">
          <a:xfrm>
            <a:off x="1897040" y="4605889"/>
            <a:ext cx="6182435" cy="1856336"/>
            <a:chOff x="1897002" y="4231243"/>
            <a:chExt cx="6182485" cy="1855856"/>
          </a:xfrm>
        </p:grpSpPr>
        <p:sp>
          <p:nvSpPr>
            <p:cNvPr id="49" name="Oval 48"/>
            <p:cNvSpPr/>
            <p:nvPr/>
          </p:nvSpPr>
          <p:spPr>
            <a:xfrm>
              <a:off x="1897002" y="4444065"/>
              <a:ext cx="1082429" cy="106315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 rot="7956826">
              <a:off x="2711992" y="4321290"/>
              <a:ext cx="441212" cy="26111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TextBox 57"/>
            <p:cNvSpPr txBox="1">
              <a:spLocks noChangeArrowheads="1"/>
            </p:cNvSpPr>
            <p:nvPr/>
          </p:nvSpPr>
          <p:spPr bwMode="auto">
            <a:xfrm>
              <a:off x="2106485" y="4695621"/>
              <a:ext cx="6776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i="1" baseline="50000" dirty="0" smtClean="0"/>
                <a:t>12</a:t>
              </a:r>
              <a:r>
                <a:rPr lang="en-US" sz="2800" i="1" dirty="0" smtClean="0"/>
                <a:t>C</a:t>
              </a:r>
              <a:endParaRPr lang="en-US" sz="2800" i="1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3671225" y="4292877"/>
              <a:ext cx="518619" cy="8323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61"/>
            <p:cNvSpPr txBox="1">
              <a:spLocks noChangeArrowheads="1"/>
            </p:cNvSpPr>
            <p:nvPr/>
          </p:nvSpPr>
          <p:spPr bwMode="auto">
            <a:xfrm>
              <a:off x="3971850" y="4886255"/>
              <a:ext cx="84579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000" b="1" i="1" dirty="0">
                  <a:solidFill>
                    <a:srgbClr val="C00000"/>
                  </a:solidFill>
                  <a:sym typeface="Symbol" pitchFamily="18" charset="2"/>
                </a:rPr>
                <a:t></a:t>
              </a:r>
              <a:r>
                <a:rPr lang="en-US" sz="1200" b="1" i="1" dirty="0">
                  <a:solidFill>
                    <a:srgbClr val="C00000"/>
                  </a:solidFill>
                  <a:sym typeface="Symbol" pitchFamily="18" charset="2"/>
                </a:rPr>
                <a:t>  </a:t>
              </a:r>
              <a:r>
                <a:rPr lang="en-US" sz="4000" b="1" i="1" baseline="30000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4" name="TextBox 72"/>
            <p:cNvSpPr txBox="1">
              <a:spLocks noChangeArrowheads="1"/>
            </p:cNvSpPr>
            <p:nvPr/>
          </p:nvSpPr>
          <p:spPr bwMode="auto">
            <a:xfrm>
              <a:off x="2741560" y="5625553"/>
              <a:ext cx="5337927" cy="46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 smtClean="0"/>
                <a:t>Weak </a:t>
              </a:r>
              <a:r>
                <a:rPr lang="en-US" sz="2400" b="1" i="1" dirty="0" err="1" smtClean="0"/>
                <a:t>mesonic</a:t>
              </a:r>
              <a:r>
                <a:rPr lang="en-US" sz="2400" b="1" i="1" dirty="0" smtClean="0"/>
                <a:t> </a:t>
              </a:r>
              <a:r>
                <a:rPr lang="en-US" sz="2400" b="1" i="1" dirty="0"/>
                <a:t>two body </a:t>
              </a:r>
              <a:r>
                <a:rPr lang="en-US" sz="2400" b="1" i="1" dirty="0" smtClean="0"/>
                <a:t>decay </a:t>
              </a:r>
              <a:r>
                <a:rPr lang="en-US" sz="2400" i="1" dirty="0"/>
                <a:t>(~10</a:t>
              </a:r>
              <a:r>
                <a:rPr lang="en-US" sz="2400" i="1" baseline="30000" dirty="0"/>
                <a:t>-</a:t>
              </a:r>
              <a:r>
                <a:rPr lang="en-US" sz="2000" i="1" baseline="30000" dirty="0"/>
                <a:t>10</a:t>
              </a:r>
              <a:r>
                <a:rPr lang="en-US" sz="2400" i="1" dirty="0"/>
                <a:t>s</a:t>
              </a:r>
              <a:r>
                <a:rPr lang="en-US" sz="2400" i="1" dirty="0" smtClean="0"/>
                <a:t>)</a:t>
              </a:r>
              <a:endParaRPr lang="en-US" sz="2400" i="1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039506" y="2254154"/>
            <a:ext cx="54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ym typeface="Symbol"/>
              </a:rPr>
              <a:t>*</a:t>
            </a:r>
            <a:endParaRPr lang="en-US" sz="2000" b="1" dirty="0"/>
          </a:p>
        </p:txBody>
      </p:sp>
      <p:grpSp>
        <p:nvGrpSpPr>
          <p:cNvPr id="91" name="Group 90"/>
          <p:cNvGrpSpPr/>
          <p:nvPr/>
        </p:nvGrpSpPr>
        <p:grpSpPr>
          <a:xfrm>
            <a:off x="3875964" y="809696"/>
            <a:ext cx="4460164" cy="3658007"/>
            <a:chOff x="3875964" y="809696"/>
            <a:chExt cx="4460164" cy="3658007"/>
          </a:xfrm>
        </p:grpSpPr>
        <p:sp>
          <p:nvSpPr>
            <p:cNvPr id="56" name="TextBox 55"/>
            <p:cNvSpPr txBox="1"/>
            <p:nvPr/>
          </p:nvSpPr>
          <p:spPr>
            <a:xfrm>
              <a:off x="4107977" y="809696"/>
              <a:ext cx="3179928" cy="400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Fragmentation Process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186150" y="2552130"/>
              <a:ext cx="1323834" cy="132383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668938" y="2761160"/>
              <a:ext cx="424504" cy="488309"/>
              <a:chOff x="3171398" y="3266128"/>
              <a:chExt cx="424504" cy="488309"/>
            </a:xfrm>
          </p:grpSpPr>
          <p:sp>
            <p:nvSpPr>
              <p:cNvPr id="61" name="Oval 60"/>
              <p:cNvSpPr/>
              <p:nvPr/>
            </p:nvSpPr>
            <p:spPr bwMode="auto">
              <a:xfrm>
                <a:off x="3171398" y="3352800"/>
                <a:ext cx="401638" cy="401637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rgbClr val="FF99FF"/>
                </a:solidFill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TextBox 21"/>
              <p:cNvSpPr txBox="1">
                <a:spLocks noChangeArrowheads="1"/>
              </p:cNvSpPr>
              <p:nvPr/>
            </p:nvSpPr>
            <p:spPr bwMode="auto">
              <a:xfrm>
                <a:off x="3194264" y="3266128"/>
                <a:ext cx="401638" cy="461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p</a:t>
                </a:r>
              </a:p>
            </p:txBody>
          </p:sp>
        </p:grpSp>
        <p:grpSp>
          <p:nvGrpSpPr>
            <p:cNvPr id="63" name="Group 34"/>
            <p:cNvGrpSpPr>
              <a:grpSpLocks/>
            </p:cNvGrpSpPr>
            <p:nvPr/>
          </p:nvGrpSpPr>
          <p:grpSpPr bwMode="auto">
            <a:xfrm>
              <a:off x="4727609" y="2292824"/>
              <a:ext cx="1127280" cy="614148"/>
              <a:chOff x="1206440" y="2250598"/>
              <a:chExt cx="898695" cy="466731"/>
            </a:xfrm>
          </p:grpSpPr>
          <p:grpSp>
            <p:nvGrpSpPr>
              <p:cNvPr id="64" name="Group 28"/>
              <p:cNvGrpSpPr>
                <a:grpSpLocks/>
              </p:cNvGrpSpPr>
              <p:nvPr/>
            </p:nvGrpSpPr>
            <p:grpSpPr bwMode="auto">
              <a:xfrm rot="2674573">
                <a:off x="1206440" y="2250598"/>
                <a:ext cx="533564" cy="101601"/>
                <a:chOff x="3849163" y="1457003"/>
                <a:chExt cx="3507745" cy="809618"/>
              </a:xfrm>
            </p:grpSpPr>
            <p:sp>
              <p:nvSpPr>
                <p:cNvPr id="69" name="Freeform 68"/>
                <p:cNvSpPr/>
                <p:nvPr/>
              </p:nvSpPr>
              <p:spPr>
                <a:xfrm>
                  <a:off x="3849163" y="1464817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5015251" y="1457381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6177572" y="1457003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29"/>
              <p:cNvGrpSpPr>
                <a:grpSpLocks/>
              </p:cNvGrpSpPr>
              <p:nvPr/>
            </p:nvGrpSpPr>
            <p:grpSpPr bwMode="auto">
              <a:xfrm rot="2674573">
                <a:off x="1571571" y="2615728"/>
                <a:ext cx="533564" cy="101601"/>
                <a:chOff x="3849173" y="1456992"/>
                <a:chExt cx="3507744" cy="809618"/>
              </a:xfrm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3849173" y="1464806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5015261" y="1457369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6177581" y="1456992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2" name="TextBox 9"/>
            <p:cNvSpPr txBox="1">
              <a:spLocks noChangeArrowheads="1"/>
            </p:cNvSpPr>
            <p:nvPr/>
          </p:nvSpPr>
          <p:spPr bwMode="auto">
            <a:xfrm>
              <a:off x="3875964" y="2309718"/>
              <a:ext cx="474663" cy="46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73" name="TextBox 10"/>
            <p:cNvSpPr txBox="1">
              <a:spLocks noChangeArrowheads="1"/>
            </p:cNvSpPr>
            <p:nvPr/>
          </p:nvSpPr>
          <p:spPr bwMode="auto">
            <a:xfrm>
              <a:off x="5604775" y="2066711"/>
              <a:ext cx="876300" cy="52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 baseline="50000"/>
                <a:t>12</a:t>
              </a:r>
              <a:r>
                <a:rPr lang="en-US" sz="2800" i="1"/>
                <a:t>C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5587785" y="3142419"/>
              <a:ext cx="474565" cy="461659"/>
              <a:chOff x="2953767" y="4411662"/>
              <a:chExt cx="474565" cy="461659"/>
            </a:xfrm>
          </p:grpSpPr>
          <p:sp>
            <p:nvSpPr>
              <p:cNvPr id="75" name="Oval 74"/>
              <p:cNvSpPr/>
              <p:nvPr/>
            </p:nvSpPr>
            <p:spPr bwMode="auto">
              <a:xfrm>
                <a:off x="2953767" y="4448175"/>
                <a:ext cx="401555" cy="401638"/>
              </a:xfrm>
              <a:prstGeom prst="ellipse">
                <a:avLst/>
              </a:prstGeom>
              <a:solidFill>
                <a:srgbClr val="CCCC00"/>
              </a:solidFill>
              <a:ln>
                <a:solidFill>
                  <a:srgbClr val="CCCC00"/>
                </a:solidFill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TextBox 32"/>
              <p:cNvSpPr txBox="1">
                <a:spLocks noChangeArrowheads="1"/>
              </p:cNvSpPr>
              <p:nvPr/>
            </p:nvSpPr>
            <p:spPr bwMode="auto">
              <a:xfrm>
                <a:off x="2953767" y="4411662"/>
                <a:ext cx="474565" cy="461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  <a:sym typeface="Symbol" pitchFamily="18" charset="2"/>
                  </a:rPr>
                  <a:t>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77" name="Straight Connector 76"/>
            <p:cNvCxnSpPr/>
            <p:nvPr/>
          </p:nvCxnSpPr>
          <p:spPr>
            <a:xfrm rot="5400000">
              <a:off x="5759356" y="3207223"/>
              <a:ext cx="177421" cy="409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5486399" y="2797789"/>
              <a:ext cx="764275" cy="791569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697105" y="2336039"/>
              <a:ext cx="543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*</a:t>
              </a:r>
              <a:endParaRPr lang="en-US" sz="20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991366" y="3070745"/>
              <a:ext cx="30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</a:t>
              </a:r>
              <a:endParaRPr lang="en-US" i="1" dirty="0"/>
            </a:p>
          </p:txBody>
        </p:sp>
        <p:sp>
          <p:nvSpPr>
            <p:cNvPr id="81" name="TextBox 29"/>
            <p:cNvSpPr txBox="1">
              <a:spLocks noChangeArrowheads="1"/>
            </p:cNvSpPr>
            <p:nvPr/>
          </p:nvSpPr>
          <p:spPr bwMode="auto">
            <a:xfrm>
              <a:off x="4485907" y="3121143"/>
              <a:ext cx="823071" cy="52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i="1" baseline="50000" dirty="0"/>
                <a:t>12</a:t>
              </a:r>
              <a:r>
                <a:rPr lang="en-US" sz="2000" b="1" i="1" baseline="-30000" dirty="0">
                  <a:sym typeface="Symbol" pitchFamily="18" charset="2"/>
                </a:rPr>
                <a:t></a:t>
              </a:r>
              <a:r>
                <a:rPr lang="en-US" sz="2800" b="1" i="1" dirty="0">
                  <a:sym typeface="Symbol" pitchFamily="18" charset="2"/>
                </a:rPr>
                <a:t>B</a:t>
              </a:r>
              <a:r>
                <a:rPr lang="en-US" sz="2400" b="1" i="1" baseline="30000" dirty="0">
                  <a:sym typeface="Symbol" pitchFamily="18" charset="2"/>
                </a:rPr>
                <a:t>*</a:t>
              </a:r>
              <a:endParaRPr lang="en-US" sz="2400" b="1" i="1" baseline="30000" dirty="0"/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 flipV="1">
              <a:off x="4203510" y="1637731"/>
              <a:ext cx="1173708" cy="103723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"/>
            <p:cNvSpPr txBox="1">
              <a:spLocks noChangeArrowheads="1"/>
            </p:cNvSpPr>
            <p:nvPr/>
          </p:nvSpPr>
          <p:spPr bwMode="auto">
            <a:xfrm>
              <a:off x="5285736" y="1286657"/>
              <a:ext cx="474663" cy="46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e’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 bwMode="auto">
            <a:xfrm rot="5400000" flipH="1" flipV="1">
              <a:off x="6117732" y="1518113"/>
              <a:ext cx="1255272" cy="15764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35"/>
            <p:cNvSpPr txBox="1">
              <a:spLocks noChangeArrowheads="1"/>
            </p:cNvSpPr>
            <p:nvPr/>
          </p:nvSpPr>
          <p:spPr bwMode="auto">
            <a:xfrm>
              <a:off x="7460009" y="1418703"/>
              <a:ext cx="876119" cy="584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sz="12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i="1" baseline="36000" dirty="0" smtClean="0">
                  <a:solidFill>
                    <a:srgbClr val="FF0000"/>
                  </a:solidFill>
                </a:rPr>
                <a:t>+</a:t>
              </a:r>
              <a:endParaRPr lang="en-US" sz="3200" b="1" i="1" baseline="36000" dirty="0">
                <a:solidFill>
                  <a:srgbClr val="FF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312693" y="3821372"/>
              <a:ext cx="2156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Highly Excited </a:t>
              </a:r>
            </a:p>
            <a:p>
              <a:r>
                <a:rPr lang="en-US" b="1" u="sng" dirty="0" err="1" smtClean="0"/>
                <a:t>Hypernuclear</a:t>
              </a:r>
              <a:r>
                <a:rPr lang="en-US" b="1" u="sng" dirty="0" smtClean="0"/>
                <a:t> States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44081" y="2554657"/>
            <a:ext cx="3899919" cy="2916621"/>
            <a:chOff x="1477300" y="2950442"/>
            <a:chExt cx="3899919" cy="2916621"/>
          </a:xfrm>
        </p:grpSpPr>
        <p:sp>
          <p:nvSpPr>
            <p:cNvPr id="93" name="Right Arrow 38"/>
            <p:cNvSpPr/>
            <p:nvPr/>
          </p:nvSpPr>
          <p:spPr bwMode="auto">
            <a:xfrm rot="1574541">
              <a:off x="2696128" y="3894897"/>
              <a:ext cx="593500" cy="17265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flipH="1">
              <a:off x="1787858" y="4230805"/>
              <a:ext cx="165539" cy="11464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 bwMode="auto">
            <a:xfrm>
              <a:off x="2361063" y="4148918"/>
              <a:ext cx="491320" cy="8461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49"/>
            <p:cNvSpPr txBox="1">
              <a:spLocks noChangeArrowheads="1"/>
            </p:cNvSpPr>
            <p:nvPr/>
          </p:nvSpPr>
          <p:spPr bwMode="auto">
            <a:xfrm>
              <a:off x="1477300" y="5097507"/>
              <a:ext cx="620713" cy="769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 i="1" dirty="0">
                  <a:sym typeface="Symbol" pitchFamily="18" charset="2"/>
                </a:rPr>
                <a:t></a:t>
              </a:r>
              <a:endParaRPr lang="en-US" sz="4400" b="1" i="1" baseline="50000" dirty="0"/>
            </a:p>
          </p:txBody>
        </p:sp>
        <p:sp>
          <p:nvSpPr>
            <p:cNvPr id="97" name="TextBox 50"/>
            <p:cNvSpPr txBox="1">
              <a:spLocks noChangeArrowheads="1"/>
            </p:cNvSpPr>
            <p:nvPr/>
          </p:nvSpPr>
          <p:spPr bwMode="auto">
            <a:xfrm>
              <a:off x="2607410" y="4736059"/>
              <a:ext cx="620713" cy="769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 i="1" dirty="0">
                  <a:sym typeface="Symbol" pitchFamily="18" charset="2"/>
                </a:rPr>
                <a:t></a:t>
              </a:r>
              <a:endParaRPr lang="en-US" sz="4400" b="1" i="1" baseline="50000" dirty="0"/>
            </a:p>
          </p:txBody>
        </p:sp>
        <p:grpSp>
          <p:nvGrpSpPr>
            <p:cNvPr id="98" name="Group 53"/>
            <p:cNvGrpSpPr>
              <a:grpSpLocks/>
            </p:cNvGrpSpPr>
            <p:nvPr/>
          </p:nvGrpSpPr>
          <p:grpSpPr bwMode="auto">
            <a:xfrm>
              <a:off x="3251532" y="3916448"/>
              <a:ext cx="657224" cy="657332"/>
              <a:chOff x="4590435" y="5752185"/>
              <a:chExt cx="657233" cy="657233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590435" y="5752185"/>
                <a:ext cx="657233" cy="65723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699974" y="5875371"/>
                <a:ext cx="401643" cy="401643"/>
              </a:xfrm>
              <a:prstGeom prst="ellipse">
                <a:avLst/>
              </a:prstGeom>
              <a:solidFill>
                <a:srgbClr val="CCCC00"/>
              </a:solidFill>
              <a:ln>
                <a:solidFill>
                  <a:srgbClr val="CCCC00"/>
                </a:solidFill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>
                <a:spLocks noChangeArrowheads="1"/>
              </p:cNvSpPr>
              <p:nvPr/>
            </p:nvSpPr>
            <p:spPr bwMode="auto">
              <a:xfrm>
                <a:off x="4699974" y="5811566"/>
                <a:ext cx="47466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  <a:sym typeface="Symbol" pitchFamily="18" charset="2"/>
                  </a:rPr>
                  <a:t></a:t>
                </a:r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99" name="TextBox 54"/>
            <p:cNvSpPr txBox="1">
              <a:spLocks noChangeArrowheads="1"/>
            </p:cNvSpPr>
            <p:nvPr/>
          </p:nvSpPr>
          <p:spPr bwMode="auto">
            <a:xfrm>
              <a:off x="3624810" y="3591829"/>
              <a:ext cx="61964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i="1" baseline="50000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sz="2000" b="1" i="1" baseline="-30000" dirty="0">
                  <a:solidFill>
                    <a:schemeClr val="accent6">
                      <a:lumMod val="75000"/>
                    </a:schemeClr>
                  </a:solidFill>
                  <a:sym typeface="Symbol" pitchFamily="18" charset="2"/>
                </a:rPr>
                <a:t></a:t>
              </a:r>
              <a:r>
                <a:rPr lang="en-US" sz="2800" b="1" i="1" dirty="0">
                  <a:solidFill>
                    <a:schemeClr val="accent6">
                      <a:lumMod val="75000"/>
                    </a:schemeClr>
                  </a:solidFill>
                  <a:sym typeface="Symbol" pitchFamily="18" charset="2"/>
                </a:rPr>
                <a:t>H</a:t>
              </a:r>
              <a:endParaRPr lang="en-US" sz="2800" b="1" i="1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0" name="TextBox 77"/>
            <p:cNvSpPr txBox="1">
              <a:spLocks noChangeArrowheads="1"/>
            </p:cNvSpPr>
            <p:nvPr/>
          </p:nvSpPr>
          <p:spPr bwMode="auto">
            <a:xfrm>
              <a:off x="2511332" y="2950442"/>
              <a:ext cx="286588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/>
                <a:t>Fragmentation </a:t>
              </a:r>
              <a:endParaRPr lang="en-US" sz="2000" i="1" dirty="0" smtClean="0"/>
            </a:p>
            <a:p>
              <a:pPr algn="ctr"/>
              <a:r>
                <a:rPr lang="en-US" sz="2000" i="1" dirty="0" smtClean="0"/>
                <a:t>(&lt;</a:t>
              </a:r>
              <a:r>
                <a:rPr lang="en-US" sz="2000" i="1" dirty="0"/>
                <a:t>10</a:t>
              </a:r>
              <a:r>
                <a:rPr lang="en-US" sz="2000" i="1" baseline="40000" dirty="0"/>
                <a:t>-</a:t>
              </a:r>
              <a:r>
                <a:rPr lang="en-US" i="1" baseline="40000" dirty="0"/>
                <a:t>16</a:t>
              </a:r>
              <a:r>
                <a:rPr lang="en-US" sz="2000" i="1" dirty="0"/>
                <a:t>s)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598983" y="3452883"/>
            <a:ext cx="1367597" cy="1409776"/>
            <a:chOff x="3886792" y="3916907"/>
            <a:chExt cx="1367597" cy="1409776"/>
          </a:xfrm>
        </p:grpSpPr>
        <p:sp>
          <p:nvSpPr>
            <p:cNvPr id="109" name="Right Arrow 38"/>
            <p:cNvSpPr/>
            <p:nvPr/>
          </p:nvSpPr>
          <p:spPr bwMode="auto">
            <a:xfrm rot="2701614">
              <a:off x="3786732" y="4567554"/>
              <a:ext cx="337367" cy="137248"/>
            </a:xfrm>
            <a:prstGeom prst="rightArrow">
              <a:avLst/>
            </a:prstGeom>
            <a:solidFill>
              <a:srgbClr val="2727EB"/>
            </a:solidFill>
            <a:ln>
              <a:solidFill>
                <a:srgbClr val="121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2727EB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977138" y="4290141"/>
              <a:ext cx="1277251" cy="1036542"/>
              <a:chOff x="4318332" y="3935298"/>
              <a:chExt cx="1277251" cy="1036542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4318332" y="4314508"/>
                <a:ext cx="657224" cy="657332"/>
                <a:chOff x="4318332" y="4314508"/>
                <a:chExt cx="657224" cy="657332"/>
              </a:xfrm>
            </p:grpSpPr>
            <p:sp>
              <p:nvSpPr>
                <p:cNvPr id="121" name="Oval 120"/>
                <p:cNvSpPr/>
                <p:nvPr/>
              </p:nvSpPr>
              <p:spPr bwMode="auto">
                <a:xfrm>
                  <a:off x="4318332" y="4314508"/>
                  <a:ext cx="657224" cy="65733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22" name="Group 121"/>
                <p:cNvGrpSpPr/>
                <p:nvPr/>
              </p:nvGrpSpPr>
              <p:grpSpPr>
                <a:xfrm>
                  <a:off x="4427869" y="4401193"/>
                  <a:ext cx="474662" cy="461735"/>
                  <a:chOff x="5233087" y="4619557"/>
                  <a:chExt cx="474662" cy="461735"/>
                </a:xfrm>
              </p:grpSpPr>
              <p:sp>
                <p:nvSpPr>
                  <p:cNvPr id="123" name="Oval 122"/>
                  <p:cNvSpPr/>
                  <p:nvPr/>
                </p:nvSpPr>
                <p:spPr bwMode="auto">
                  <a:xfrm>
                    <a:off x="5260382" y="4656077"/>
                    <a:ext cx="401637" cy="401704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CCCC00"/>
                    </a:solidFill>
                  </a:ln>
                  <a:effectLst>
                    <a:innerShdw blurRad="114300">
                      <a:prstClr val="black"/>
                    </a:innerShdw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4" name="Text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3087" y="4619557"/>
                    <a:ext cx="474662" cy="4617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chemeClr val="bg2"/>
                        </a:solidFill>
                        <a:sym typeface="Symbol" pitchFamily="18" charset="2"/>
                      </a:rPr>
                      <a:t></a:t>
                    </a:r>
                    <a:endParaRPr lang="en-US" sz="2400" dirty="0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120" name="TextBox 54"/>
              <p:cNvSpPr txBox="1">
                <a:spLocks noChangeArrowheads="1"/>
              </p:cNvSpPr>
              <p:nvPr/>
            </p:nvSpPr>
            <p:spPr bwMode="auto">
              <a:xfrm>
                <a:off x="4596077" y="3935298"/>
                <a:ext cx="99950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i="1" baseline="50000" dirty="0">
                    <a:solidFill>
                      <a:srgbClr val="2727EB"/>
                    </a:solidFill>
                  </a:rPr>
                  <a:t>4</a:t>
                </a:r>
                <a:r>
                  <a:rPr lang="en-US" sz="2000" b="1" i="1" baseline="-30000" dirty="0">
                    <a:solidFill>
                      <a:srgbClr val="2727EB"/>
                    </a:solidFill>
                    <a:sym typeface="Symbol" pitchFamily="18" charset="2"/>
                  </a:rPr>
                  <a:t></a:t>
                </a:r>
                <a:r>
                  <a:rPr lang="en-US" sz="2800" b="1" i="1" dirty="0" smtClean="0">
                    <a:solidFill>
                      <a:srgbClr val="2727EB"/>
                    </a:solidFill>
                    <a:sym typeface="Symbol" pitchFamily="18" charset="2"/>
                  </a:rPr>
                  <a:t>H</a:t>
                </a:r>
                <a:r>
                  <a:rPr lang="en-US" sz="2800" b="1" i="1" baseline="-25000" dirty="0" smtClean="0">
                    <a:solidFill>
                      <a:srgbClr val="2727EB"/>
                    </a:solidFill>
                    <a:sym typeface="Symbol" pitchFamily="18" charset="2"/>
                  </a:rPr>
                  <a:t>g.s.</a:t>
                </a:r>
                <a:endParaRPr lang="en-US" sz="2800" b="1" i="1" baseline="-25000" dirty="0">
                  <a:solidFill>
                    <a:srgbClr val="2727EB"/>
                  </a:solidFill>
                </a:endParaRPr>
              </a:p>
            </p:txBody>
          </p:sp>
        </p:grpSp>
        <p:grpSp>
          <p:nvGrpSpPr>
            <p:cNvPr id="111" name="Group 82"/>
            <p:cNvGrpSpPr/>
            <p:nvPr/>
          </p:nvGrpSpPr>
          <p:grpSpPr>
            <a:xfrm rot="18013126">
              <a:off x="4002799" y="4006350"/>
              <a:ext cx="440390" cy="396550"/>
              <a:chOff x="317902" y="4729680"/>
              <a:chExt cx="440390" cy="396550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317902" y="4729680"/>
                <a:ext cx="247047" cy="175910"/>
                <a:chOff x="317902" y="4729680"/>
                <a:chExt cx="247047" cy="175910"/>
              </a:xfrm>
            </p:grpSpPr>
            <p:sp>
              <p:nvSpPr>
                <p:cNvPr id="117" name="Freeform 116"/>
                <p:cNvSpPr/>
                <p:nvPr/>
              </p:nvSpPr>
              <p:spPr bwMode="auto">
                <a:xfrm rot="2674573">
                  <a:off x="317902" y="4729680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 bwMode="auto">
                <a:xfrm rot="2674573">
                  <a:off x="413438" y="4838863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511245" y="4950320"/>
                <a:ext cx="247047" cy="175910"/>
                <a:chOff x="317902" y="4729680"/>
                <a:chExt cx="247047" cy="175910"/>
              </a:xfrm>
            </p:grpSpPr>
            <p:sp>
              <p:nvSpPr>
                <p:cNvPr id="115" name="Freeform 114"/>
                <p:cNvSpPr/>
                <p:nvPr/>
              </p:nvSpPr>
              <p:spPr bwMode="auto">
                <a:xfrm rot="2674573">
                  <a:off x="317902" y="4729680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15"/>
                <p:cNvSpPr/>
                <p:nvPr/>
              </p:nvSpPr>
              <p:spPr bwMode="auto">
                <a:xfrm rot="2674573">
                  <a:off x="413438" y="4838863"/>
                  <a:ext cx="151511" cy="66727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2" name="TextBox 111"/>
            <p:cNvSpPr txBox="1"/>
            <p:nvPr/>
          </p:nvSpPr>
          <p:spPr>
            <a:xfrm>
              <a:off x="4449171" y="3916907"/>
              <a:ext cx="3821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</a:t>
              </a:r>
              <a:endParaRPr lang="en-US" sz="2000" b="1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352616" y="4730822"/>
            <a:ext cx="2635743" cy="1299690"/>
            <a:chOff x="5465512" y="4826356"/>
            <a:chExt cx="2635743" cy="1299690"/>
          </a:xfrm>
        </p:grpSpPr>
        <p:sp>
          <p:nvSpPr>
            <p:cNvPr id="128" name="Right Arrow 127"/>
            <p:cNvSpPr/>
            <p:nvPr/>
          </p:nvSpPr>
          <p:spPr bwMode="auto">
            <a:xfrm rot="3017633">
              <a:off x="7291433" y="4912081"/>
              <a:ext cx="336550" cy="1651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7425704" y="5063320"/>
              <a:ext cx="626475" cy="6005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TextBox 60"/>
            <p:cNvSpPr txBox="1">
              <a:spLocks noChangeArrowheads="1"/>
            </p:cNvSpPr>
            <p:nvPr/>
          </p:nvSpPr>
          <p:spPr bwMode="auto">
            <a:xfrm>
              <a:off x="7407621" y="5141037"/>
              <a:ext cx="693634" cy="43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i="1" baseline="50000" dirty="0"/>
                <a:t>4</a:t>
              </a:r>
              <a:r>
                <a:rPr lang="en-US" sz="2200" i="1" dirty="0"/>
                <a:t>He</a:t>
              </a:r>
            </a:p>
          </p:txBody>
        </p:sp>
        <p:cxnSp>
          <p:nvCxnSpPr>
            <p:cNvPr id="131" name="Straight Arrow Connector 130"/>
            <p:cNvCxnSpPr>
              <a:stCxn id="121" idx="3"/>
            </p:cNvCxnSpPr>
            <p:nvPr/>
          </p:nvCxnSpPr>
          <p:spPr bwMode="auto">
            <a:xfrm flipH="1">
              <a:off x="5936777" y="4861929"/>
              <a:ext cx="961696" cy="7200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64"/>
            <p:cNvSpPr txBox="1">
              <a:spLocks noChangeArrowheads="1"/>
            </p:cNvSpPr>
            <p:nvPr/>
          </p:nvSpPr>
          <p:spPr bwMode="auto">
            <a:xfrm>
              <a:off x="5465512" y="5418160"/>
              <a:ext cx="70327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000" b="1" i="1" dirty="0">
                  <a:solidFill>
                    <a:srgbClr val="C00000"/>
                  </a:solidFill>
                  <a:sym typeface="Symbol" pitchFamily="18" charset="2"/>
                </a:rPr>
                <a:t></a:t>
              </a:r>
              <a:r>
                <a:rPr lang="en-US" sz="800" b="1" i="1" dirty="0">
                  <a:solidFill>
                    <a:srgbClr val="C00000"/>
                  </a:solidFill>
                  <a:sym typeface="Symbol" pitchFamily="18" charset="2"/>
                </a:rPr>
                <a:t>  </a:t>
              </a:r>
              <a:r>
                <a:rPr lang="en-US" sz="800" b="1" i="1" dirty="0" smtClean="0">
                  <a:solidFill>
                    <a:srgbClr val="C00000"/>
                  </a:solidFill>
                  <a:sym typeface="Symbol" pitchFamily="18" charset="2"/>
                </a:rPr>
                <a:t>  </a:t>
              </a:r>
              <a:r>
                <a:rPr lang="en-US" sz="3200" b="1" i="1" baseline="40000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807725" y="5438633"/>
            <a:ext cx="3330054" cy="525440"/>
            <a:chOff x="3684895" y="6544102"/>
            <a:chExt cx="3330054" cy="525440"/>
          </a:xfrm>
        </p:grpSpPr>
        <p:sp>
          <p:nvSpPr>
            <p:cNvPr id="136" name="Oval 135"/>
            <p:cNvSpPr/>
            <p:nvPr/>
          </p:nvSpPr>
          <p:spPr>
            <a:xfrm>
              <a:off x="3684895" y="6544102"/>
              <a:ext cx="982639" cy="498144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6471" y="6557750"/>
              <a:ext cx="898478" cy="511792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22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Rectangle 718"/>
          <p:cNvSpPr/>
          <p:nvPr/>
        </p:nvSpPr>
        <p:spPr>
          <a:xfrm>
            <a:off x="313898" y="852719"/>
            <a:ext cx="8538554" cy="29241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0" name="Group 165"/>
          <p:cNvGrpSpPr/>
          <p:nvPr/>
        </p:nvGrpSpPr>
        <p:grpSpPr>
          <a:xfrm>
            <a:off x="1107062" y="1450144"/>
            <a:ext cx="2961355" cy="2247213"/>
            <a:chOff x="664894" y="1314575"/>
            <a:chExt cx="2673528" cy="1868572"/>
          </a:xfrm>
        </p:grpSpPr>
        <p:cxnSp>
          <p:nvCxnSpPr>
            <p:cNvPr id="721" name="AutoShape 103"/>
            <p:cNvCxnSpPr>
              <a:cxnSpLocks noChangeShapeType="1"/>
            </p:cNvCxnSpPr>
            <p:nvPr/>
          </p:nvCxnSpPr>
          <p:spPr bwMode="auto">
            <a:xfrm flipV="1">
              <a:off x="948449" y="1704204"/>
              <a:ext cx="1349204" cy="2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22" name="Text Box 104"/>
            <p:cNvSpPr txBox="1">
              <a:spLocks noChangeArrowheads="1"/>
            </p:cNvSpPr>
            <p:nvPr/>
          </p:nvSpPr>
          <p:spPr bwMode="auto">
            <a:xfrm>
              <a:off x="667025" y="1524397"/>
              <a:ext cx="428457" cy="35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3" name="Text Box 105"/>
            <p:cNvSpPr txBox="1">
              <a:spLocks noChangeArrowheads="1"/>
            </p:cNvSpPr>
            <p:nvPr/>
          </p:nvSpPr>
          <p:spPr bwMode="auto">
            <a:xfrm>
              <a:off x="2223584" y="1548312"/>
              <a:ext cx="385424" cy="277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Arial" pitchFamily="34" charset="0"/>
                  <a:sym typeface="Symbol"/>
                </a:rPr>
                <a:t>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24" name="Group 107"/>
            <p:cNvGrpSpPr>
              <a:grpSpLocks/>
            </p:cNvGrpSpPr>
            <p:nvPr/>
          </p:nvGrpSpPr>
          <p:grpSpPr bwMode="auto">
            <a:xfrm>
              <a:off x="1540393" y="1721232"/>
              <a:ext cx="80137" cy="210206"/>
              <a:chOff x="5115" y="2490"/>
              <a:chExt cx="1020" cy="2250"/>
            </a:xfrm>
          </p:grpSpPr>
          <p:grpSp>
            <p:nvGrpSpPr>
              <p:cNvPr id="765" name="Group 108"/>
              <p:cNvGrpSpPr>
                <a:grpSpLocks/>
              </p:cNvGrpSpPr>
              <p:nvPr/>
            </p:nvGrpSpPr>
            <p:grpSpPr bwMode="auto">
              <a:xfrm>
                <a:off x="5130" y="2490"/>
                <a:ext cx="1005" cy="1125"/>
                <a:chOff x="5130" y="2490"/>
                <a:chExt cx="1005" cy="1125"/>
              </a:xfrm>
            </p:grpSpPr>
            <p:sp>
              <p:nvSpPr>
                <p:cNvPr id="771" name="Freeform 109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2" name="Freeform 110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" name="Freeform 111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" name="Freeform 112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6" name="Group 113"/>
              <p:cNvGrpSpPr>
                <a:grpSpLocks/>
              </p:cNvGrpSpPr>
              <p:nvPr/>
            </p:nvGrpSpPr>
            <p:grpSpPr bwMode="auto">
              <a:xfrm>
                <a:off x="5115" y="3615"/>
                <a:ext cx="1005" cy="1125"/>
                <a:chOff x="5130" y="2490"/>
                <a:chExt cx="1005" cy="1125"/>
              </a:xfrm>
            </p:grpSpPr>
            <p:sp>
              <p:nvSpPr>
                <p:cNvPr id="767" name="Freeform 114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8" name="Freeform 115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9" name="Freeform 116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0" name="Freeform 117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25" name="Group 118"/>
            <p:cNvGrpSpPr>
              <a:grpSpLocks/>
            </p:cNvGrpSpPr>
            <p:nvPr/>
          </p:nvGrpSpPr>
          <p:grpSpPr bwMode="auto">
            <a:xfrm>
              <a:off x="1540393" y="1931436"/>
              <a:ext cx="80137" cy="210206"/>
              <a:chOff x="5115" y="2490"/>
              <a:chExt cx="1020" cy="2250"/>
            </a:xfrm>
          </p:grpSpPr>
          <p:grpSp>
            <p:nvGrpSpPr>
              <p:cNvPr id="755" name="Group 119"/>
              <p:cNvGrpSpPr>
                <a:grpSpLocks/>
              </p:cNvGrpSpPr>
              <p:nvPr/>
            </p:nvGrpSpPr>
            <p:grpSpPr bwMode="auto">
              <a:xfrm>
                <a:off x="5130" y="2490"/>
                <a:ext cx="1005" cy="1125"/>
                <a:chOff x="5130" y="2490"/>
                <a:chExt cx="1005" cy="1125"/>
              </a:xfrm>
            </p:grpSpPr>
            <p:sp>
              <p:nvSpPr>
                <p:cNvPr id="761" name="Freeform 120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2" name="Freeform 121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3" name="Freeform 122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4" name="Freeform 123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6" name="Group 124"/>
              <p:cNvGrpSpPr>
                <a:grpSpLocks/>
              </p:cNvGrpSpPr>
              <p:nvPr/>
            </p:nvGrpSpPr>
            <p:grpSpPr bwMode="auto">
              <a:xfrm>
                <a:off x="5115" y="3615"/>
                <a:ext cx="1005" cy="1125"/>
                <a:chOff x="5130" y="2490"/>
                <a:chExt cx="1005" cy="1125"/>
              </a:xfrm>
            </p:grpSpPr>
            <p:sp>
              <p:nvSpPr>
                <p:cNvPr id="757" name="Freeform 125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" name="Freeform 126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" name="Freeform 127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" name="Freeform 128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26" name="Text Box 129"/>
            <p:cNvSpPr txBox="1">
              <a:spLocks noChangeArrowheads="1"/>
            </p:cNvSpPr>
            <p:nvPr/>
          </p:nvSpPr>
          <p:spPr bwMode="auto">
            <a:xfrm>
              <a:off x="1271725" y="1750435"/>
              <a:ext cx="355032" cy="30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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*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" name="Oval 130"/>
            <p:cNvSpPr>
              <a:spLocks noChangeArrowheads="1"/>
            </p:cNvSpPr>
            <p:nvPr/>
          </p:nvSpPr>
          <p:spPr bwMode="auto">
            <a:xfrm>
              <a:off x="1480885" y="2141636"/>
              <a:ext cx="190425" cy="168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28" name="AutoShape 131"/>
            <p:cNvCxnSpPr>
              <a:cxnSpLocks noChangeShapeType="1"/>
            </p:cNvCxnSpPr>
            <p:nvPr/>
          </p:nvCxnSpPr>
          <p:spPr bwMode="auto">
            <a:xfrm flipV="1">
              <a:off x="1647507" y="1952454"/>
              <a:ext cx="618880" cy="22071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729" name="Text Box 132"/>
            <p:cNvSpPr txBox="1">
              <a:spLocks noChangeArrowheads="1"/>
            </p:cNvSpPr>
            <p:nvPr/>
          </p:nvSpPr>
          <p:spPr bwMode="auto">
            <a:xfrm>
              <a:off x="2214495" y="1831202"/>
              <a:ext cx="340767" cy="23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1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30" name="AutoShape 133"/>
            <p:cNvCxnSpPr>
              <a:cxnSpLocks noChangeShapeType="1"/>
              <a:endCxn id="744" idx="1"/>
            </p:cNvCxnSpPr>
            <p:nvPr/>
          </p:nvCxnSpPr>
          <p:spPr bwMode="auto">
            <a:xfrm>
              <a:off x="1647507" y="2267759"/>
              <a:ext cx="272596" cy="223373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31" name="Text Box 134"/>
            <p:cNvSpPr txBox="1">
              <a:spLocks noChangeArrowheads="1"/>
            </p:cNvSpPr>
            <p:nvPr/>
          </p:nvSpPr>
          <p:spPr bwMode="auto">
            <a:xfrm>
              <a:off x="1756348" y="2164249"/>
              <a:ext cx="224391" cy="24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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32" name="AutoShape 135"/>
            <p:cNvCxnSpPr>
              <a:cxnSpLocks noChangeShapeType="1"/>
            </p:cNvCxnSpPr>
            <p:nvPr/>
          </p:nvCxnSpPr>
          <p:spPr bwMode="auto">
            <a:xfrm flipV="1">
              <a:off x="1278559" y="2278269"/>
              <a:ext cx="226129" cy="199693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33" name="Oval 136"/>
            <p:cNvSpPr>
              <a:spLocks noChangeArrowheads="1"/>
            </p:cNvSpPr>
            <p:nvPr/>
          </p:nvSpPr>
          <p:spPr bwMode="auto">
            <a:xfrm>
              <a:off x="1183346" y="2446431"/>
              <a:ext cx="113462" cy="3363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Text Box 137"/>
            <p:cNvSpPr txBox="1">
              <a:spLocks noChangeArrowheads="1"/>
            </p:cNvSpPr>
            <p:nvPr/>
          </p:nvSpPr>
          <p:spPr bwMode="auto">
            <a:xfrm>
              <a:off x="1223409" y="2136709"/>
              <a:ext cx="256938" cy="28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p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35" name="AutoShape 138"/>
            <p:cNvCxnSpPr>
              <a:cxnSpLocks noChangeShapeType="1"/>
            </p:cNvCxnSpPr>
            <p:nvPr/>
          </p:nvCxnSpPr>
          <p:spPr bwMode="auto">
            <a:xfrm>
              <a:off x="945315" y="2498982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36" name="AutoShape 139"/>
            <p:cNvCxnSpPr>
              <a:cxnSpLocks noChangeShapeType="1"/>
            </p:cNvCxnSpPr>
            <p:nvPr/>
          </p:nvCxnSpPr>
          <p:spPr bwMode="auto">
            <a:xfrm>
              <a:off x="945315" y="2572554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37" name="AutoShape 140"/>
            <p:cNvCxnSpPr>
              <a:cxnSpLocks noChangeShapeType="1"/>
            </p:cNvCxnSpPr>
            <p:nvPr/>
          </p:nvCxnSpPr>
          <p:spPr bwMode="auto">
            <a:xfrm>
              <a:off x="945315" y="2646125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38" name="AutoShape 141"/>
            <p:cNvCxnSpPr>
              <a:cxnSpLocks noChangeShapeType="1"/>
            </p:cNvCxnSpPr>
            <p:nvPr/>
          </p:nvCxnSpPr>
          <p:spPr bwMode="auto">
            <a:xfrm>
              <a:off x="945315" y="2719696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39" name="Text Box 142"/>
            <p:cNvSpPr txBox="1">
              <a:spLocks noChangeArrowheads="1"/>
            </p:cNvSpPr>
            <p:nvPr/>
          </p:nvSpPr>
          <p:spPr bwMode="auto">
            <a:xfrm>
              <a:off x="664894" y="2451236"/>
              <a:ext cx="344397" cy="33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Z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0" name="Text Box 143"/>
            <p:cNvSpPr txBox="1">
              <a:spLocks noChangeArrowheads="1"/>
            </p:cNvSpPr>
            <p:nvPr/>
          </p:nvSpPr>
          <p:spPr bwMode="auto">
            <a:xfrm>
              <a:off x="1622057" y="2752745"/>
              <a:ext cx="636677" cy="36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i="0" u="none" strike="noStrike" cap="none" normalizeH="0" baseline="4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A</a:t>
              </a:r>
              <a:r>
                <a:rPr kumimoji="0" lang="en-US" altLang="zh-CN" sz="140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</a:t>
              </a:r>
              <a:r>
                <a:rPr kumimoji="0" lang="en-US" altLang="zh-CN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(</a:t>
              </a:r>
              <a:r>
                <a:rPr lang="en-US" altLang="zh-CN" sz="1400" dirty="0" smtClean="0">
                  <a:latin typeface="Calibri" pitchFamily="34" charset="0"/>
                  <a:ea typeface="宋体" pitchFamily="2" charset="-122"/>
                </a:rPr>
                <a:t>Z</a:t>
              </a:r>
              <a:r>
                <a:rPr kumimoji="0" lang="en-US" altLang="zh-CN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-1)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41" name="AutoShape 150"/>
            <p:cNvCxnSpPr>
              <a:cxnSpLocks noChangeShapeType="1"/>
            </p:cNvCxnSpPr>
            <p:nvPr/>
          </p:nvCxnSpPr>
          <p:spPr bwMode="auto">
            <a:xfrm flipV="1">
              <a:off x="1297650" y="2571375"/>
              <a:ext cx="633578" cy="117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42" name="AutoShape 150"/>
            <p:cNvCxnSpPr>
              <a:cxnSpLocks noChangeShapeType="1"/>
            </p:cNvCxnSpPr>
            <p:nvPr/>
          </p:nvCxnSpPr>
          <p:spPr bwMode="auto">
            <a:xfrm flipV="1">
              <a:off x="1293414" y="2635105"/>
              <a:ext cx="633578" cy="117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43" name="AutoShape 150"/>
            <p:cNvCxnSpPr>
              <a:cxnSpLocks noChangeShapeType="1"/>
            </p:cNvCxnSpPr>
            <p:nvPr/>
          </p:nvCxnSpPr>
          <p:spPr bwMode="auto">
            <a:xfrm flipV="1">
              <a:off x="1293414" y="2703386"/>
              <a:ext cx="633578" cy="117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44" name="Oval 136"/>
            <p:cNvSpPr>
              <a:spLocks noChangeArrowheads="1"/>
            </p:cNvSpPr>
            <p:nvPr/>
          </p:nvSpPr>
          <p:spPr bwMode="auto">
            <a:xfrm>
              <a:off x="1903487" y="2441878"/>
              <a:ext cx="113462" cy="3363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45" name="Straight Connector 744"/>
            <p:cNvCxnSpPr>
              <a:stCxn id="744" idx="6"/>
              <a:endCxn id="747" idx="1"/>
            </p:cNvCxnSpPr>
            <p:nvPr/>
          </p:nvCxnSpPr>
          <p:spPr>
            <a:xfrm flipV="1">
              <a:off x="2016949" y="2382831"/>
              <a:ext cx="571019" cy="227210"/>
            </a:xfrm>
            <a:prstGeom prst="line">
              <a:avLst/>
            </a:prstGeom>
            <a:ln w="28575">
              <a:solidFill>
                <a:srgbClr val="1212C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/>
            <p:nvPr/>
          </p:nvCxnSpPr>
          <p:spPr>
            <a:xfrm>
              <a:off x="2018867" y="2670372"/>
              <a:ext cx="239867" cy="51507"/>
            </a:xfrm>
            <a:prstGeom prst="line">
              <a:avLst/>
            </a:prstGeom>
            <a:ln w="28575">
              <a:solidFill>
                <a:srgbClr val="1212C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" name="Text Box 143"/>
            <p:cNvSpPr txBox="1">
              <a:spLocks noChangeArrowheads="1"/>
            </p:cNvSpPr>
            <p:nvPr/>
          </p:nvSpPr>
          <p:spPr bwMode="auto">
            <a:xfrm>
              <a:off x="2587968" y="2248899"/>
              <a:ext cx="707323" cy="26786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1212C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altLang="zh-CN" sz="1100" b="1" baseline="40000" dirty="0" smtClean="0">
                  <a:solidFill>
                    <a:srgbClr val="1212C4"/>
                  </a:solidFill>
                  <a:latin typeface="Calibri" pitchFamily="34" charset="0"/>
                  <a:ea typeface="宋体" pitchFamily="2" charset="-122"/>
                  <a:sym typeface="Symbol"/>
                </a:rPr>
                <a:t>A</a:t>
              </a:r>
              <a:r>
                <a:rPr kumimoji="0" lang="en-US" altLang="zh-CN" sz="1100" b="1" i="0" u="none" strike="noStrike" cap="none" normalizeH="0" baseline="4000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1</a:t>
              </a:r>
              <a:r>
                <a:rPr kumimoji="0" lang="en-US" altLang="zh-CN" sz="1100" b="1" i="0" u="none" strike="noStrike" cap="none" normalizeH="0" baseline="-2500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</a:t>
              </a: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</a:rPr>
                <a:t>Z</a:t>
              </a:r>
              <a:r>
                <a:rPr kumimoji="0" lang="en-US" altLang="zh-CN" sz="1200" b="1" i="0" u="none" strike="noStrike" cap="none" normalizeH="0" baseline="-2500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</a:rPr>
                <a:t>1 stop</a:t>
              </a:r>
              <a:endParaRPr kumimoji="0" lang="en-US" sz="1200" b="1" i="0" u="none" strike="noStrike" cap="none" normalizeH="0" baseline="-25000" dirty="0" smtClean="0">
                <a:ln>
                  <a:noFill/>
                </a:ln>
                <a:solidFill>
                  <a:srgbClr val="1212C4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8" name="Text Box 143"/>
            <p:cNvSpPr txBox="1">
              <a:spLocks noChangeArrowheads="1"/>
            </p:cNvSpPr>
            <p:nvPr/>
          </p:nvSpPr>
          <p:spPr bwMode="auto">
            <a:xfrm>
              <a:off x="2159515" y="2623296"/>
              <a:ext cx="488413" cy="27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zh-CN" sz="1100" baseline="40000" dirty="0" smtClean="0">
                  <a:solidFill>
                    <a:srgbClr val="1212C4"/>
                  </a:solidFill>
                  <a:latin typeface="Calibri" pitchFamily="34" charset="0"/>
                  <a:ea typeface="宋体" pitchFamily="2" charset="-122"/>
                  <a:sym typeface="Symbol"/>
                </a:rPr>
                <a:t>A</a:t>
              </a:r>
              <a:r>
                <a:rPr kumimoji="0" lang="en-US" altLang="zh-CN" sz="1100" i="0" u="none" strike="noStrike" cap="none" normalizeH="0" baseline="4000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2</a:t>
              </a:r>
              <a:r>
                <a:rPr kumimoji="0" lang="en-US" altLang="zh-CN" sz="1200" i="0" u="none" strike="noStrike" cap="none" normalizeH="0" baseline="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</a:rPr>
                <a:t>Z</a:t>
              </a:r>
              <a:r>
                <a:rPr lang="en-US" altLang="zh-CN" sz="1200" baseline="-25000" dirty="0" smtClean="0">
                  <a:solidFill>
                    <a:srgbClr val="1212C4"/>
                  </a:solidFill>
                  <a:latin typeface="Calibri" pitchFamily="34" charset="0"/>
                  <a:ea typeface="宋体" pitchFamily="2" charset="-122"/>
                </a:rPr>
                <a:t>2</a:t>
              </a:r>
              <a:endParaRPr kumimoji="0" lang="en-US" sz="1200" i="0" u="none" strike="noStrike" cap="none" normalizeH="0" baseline="-25000" dirty="0" smtClean="0">
                <a:ln>
                  <a:noFill/>
                </a:ln>
                <a:solidFill>
                  <a:srgbClr val="1212C4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9" name="Text Box 142"/>
            <p:cNvSpPr txBox="1">
              <a:spLocks noChangeArrowheads="1"/>
            </p:cNvSpPr>
            <p:nvPr/>
          </p:nvSpPr>
          <p:spPr bwMode="auto">
            <a:xfrm>
              <a:off x="1585984" y="3008228"/>
              <a:ext cx="1623043" cy="174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(Z-1) = Z</a:t>
              </a:r>
              <a:r>
                <a:rPr kumimoji="0" lang="en-US" altLang="zh-CN" sz="80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1</a:t>
              </a:r>
              <a:r>
                <a:rPr kumimoji="0" lang="en-US" altLang="zh-CN" sz="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+Z</a:t>
              </a:r>
              <a:r>
                <a:rPr kumimoji="0" lang="en-US" altLang="zh-CN" sz="80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2</a:t>
              </a:r>
              <a:r>
                <a:rPr kumimoji="0" lang="en-US" altLang="zh-CN" sz="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;  A=A1+A2 </a:t>
              </a:r>
              <a:endParaRPr kumimoji="0" lang="en-US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0" name="Text Box 129"/>
            <p:cNvSpPr txBox="1">
              <a:spLocks noChangeArrowheads="1"/>
            </p:cNvSpPr>
            <p:nvPr/>
          </p:nvSpPr>
          <p:spPr bwMode="auto">
            <a:xfrm>
              <a:off x="2690266" y="1825924"/>
              <a:ext cx="343358" cy="250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</a:t>
              </a:r>
              <a:r>
                <a:rPr kumimoji="0" lang="en-US" altLang="zh-CN" sz="1200" b="1" i="0" u="none" strike="noStrike" cap="none" normalizeH="0" baseline="28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-</a:t>
              </a:r>
              <a:endParaRPr kumimoji="0" lang="en-US" sz="1200" b="1" i="0" u="none" strike="noStrike" cap="none" normalizeH="0" baseline="28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51" name="Straight Arrow Connector 750"/>
            <p:cNvCxnSpPr/>
            <p:nvPr/>
          </p:nvCxnSpPr>
          <p:spPr>
            <a:xfrm rot="16200000" flipV="1">
              <a:off x="2739935" y="2133991"/>
              <a:ext cx="219317" cy="57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Arrow Connector 751"/>
            <p:cNvCxnSpPr/>
            <p:nvPr/>
          </p:nvCxnSpPr>
          <p:spPr>
            <a:xfrm rot="16200000" flipH="1">
              <a:off x="2730546" y="2652907"/>
              <a:ext cx="278201" cy="5914"/>
            </a:xfrm>
            <a:prstGeom prst="straightConnector1">
              <a:avLst/>
            </a:prstGeom>
            <a:ln>
              <a:solidFill>
                <a:srgbClr val="1212C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3" name="Text Box 143"/>
            <p:cNvSpPr txBox="1">
              <a:spLocks noChangeArrowheads="1"/>
            </p:cNvSpPr>
            <p:nvPr/>
          </p:nvSpPr>
          <p:spPr bwMode="auto">
            <a:xfrm>
              <a:off x="2679983" y="2754981"/>
              <a:ext cx="658439" cy="26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altLang="zh-CN" sz="1100" b="1" baseline="30000" dirty="0" smtClean="0">
                  <a:solidFill>
                    <a:srgbClr val="1212C4"/>
                  </a:solidFill>
                  <a:latin typeface="Calibri" pitchFamily="34" charset="0"/>
                  <a:ea typeface="宋体" pitchFamily="2" charset="-122"/>
                  <a:sym typeface="Symbol"/>
                </a:rPr>
                <a:t>A</a:t>
              </a:r>
              <a:r>
                <a:rPr kumimoji="0" lang="en-US" altLang="zh-CN" sz="1100" b="1" i="0" u="none" strike="noStrike" cap="none" normalizeH="0" baseline="3000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1</a:t>
              </a:r>
              <a:r>
                <a:rPr kumimoji="0" lang="en-US" altLang="zh-CN" sz="1100" b="1" i="0" u="none" strike="noStrike" cap="none" normalizeH="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(</a:t>
              </a:r>
              <a:r>
                <a:rPr kumimoji="0" lang="en-US" altLang="zh-CN" sz="1200" b="1" i="0" u="none" strike="noStrike" cap="none" normalizeH="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Calibri" pitchFamily="34" charset="0"/>
                  <a:ea typeface="宋体" pitchFamily="2" charset="-122"/>
                </a:rPr>
                <a:t>Z1+1)</a:t>
              </a:r>
              <a:endParaRPr kumimoji="0" lang="en-US" sz="1200" b="1" i="0" u="none" strike="noStrike" cap="none" normalizeH="0" dirty="0" smtClean="0">
                <a:ln>
                  <a:noFill/>
                </a:ln>
                <a:solidFill>
                  <a:srgbClr val="1212C4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4" name="Text Box 142"/>
            <p:cNvSpPr txBox="1">
              <a:spLocks noChangeArrowheads="1"/>
            </p:cNvSpPr>
            <p:nvPr/>
          </p:nvSpPr>
          <p:spPr bwMode="auto">
            <a:xfrm>
              <a:off x="780852" y="1314575"/>
              <a:ext cx="1623043" cy="25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宋体" pitchFamily="2" charset="-122"/>
                </a:rPr>
                <a:t>SPECTROSCOPY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775" name="Group 166"/>
          <p:cNvGrpSpPr/>
          <p:nvPr/>
        </p:nvGrpSpPr>
        <p:grpSpPr>
          <a:xfrm>
            <a:off x="5198671" y="1466865"/>
            <a:ext cx="2805642" cy="1819673"/>
            <a:chOff x="3098476" y="3623579"/>
            <a:chExt cx="2517323" cy="1425385"/>
          </a:xfrm>
        </p:grpSpPr>
        <p:cxnSp>
          <p:nvCxnSpPr>
            <p:cNvPr id="776" name="AutoShape 103"/>
            <p:cNvCxnSpPr>
              <a:cxnSpLocks noChangeShapeType="1"/>
            </p:cNvCxnSpPr>
            <p:nvPr/>
          </p:nvCxnSpPr>
          <p:spPr bwMode="auto">
            <a:xfrm flipV="1">
              <a:off x="3416537" y="3970412"/>
              <a:ext cx="1349204" cy="2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77" name="Text Box 104"/>
            <p:cNvSpPr txBox="1">
              <a:spLocks noChangeArrowheads="1"/>
            </p:cNvSpPr>
            <p:nvPr/>
          </p:nvSpPr>
          <p:spPr bwMode="auto">
            <a:xfrm>
              <a:off x="3135113" y="3790605"/>
              <a:ext cx="428457" cy="35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8" name="Text Box 105"/>
            <p:cNvSpPr txBox="1">
              <a:spLocks noChangeArrowheads="1"/>
            </p:cNvSpPr>
            <p:nvPr/>
          </p:nvSpPr>
          <p:spPr bwMode="auto">
            <a:xfrm>
              <a:off x="4691672" y="3814520"/>
              <a:ext cx="385424" cy="277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Arial" pitchFamily="34" charset="0"/>
                  <a:sym typeface="Symbol"/>
                </a:rPr>
                <a:t>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79" name="Group 107"/>
            <p:cNvGrpSpPr>
              <a:grpSpLocks/>
            </p:cNvGrpSpPr>
            <p:nvPr/>
          </p:nvGrpSpPr>
          <p:grpSpPr bwMode="auto">
            <a:xfrm>
              <a:off x="4008481" y="3987440"/>
              <a:ext cx="80137" cy="210206"/>
              <a:chOff x="5115" y="2490"/>
              <a:chExt cx="1020" cy="2250"/>
            </a:xfrm>
          </p:grpSpPr>
          <p:grpSp>
            <p:nvGrpSpPr>
              <p:cNvPr id="814" name="Group 108"/>
              <p:cNvGrpSpPr>
                <a:grpSpLocks/>
              </p:cNvGrpSpPr>
              <p:nvPr/>
            </p:nvGrpSpPr>
            <p:grpSpPr bwMode="auto">
              <a:xfrm>
                <a:off x="5130" y="2490"/>
                <a:ext cx="1005" cy="1125"/>
                <a:chOff x="5130" y="2490"/>
                <a:chExt cx="1005" cy="1125"/>
              </a:xfrm>
            </p:grpSpPr>
            <p:sp>
              <p:nvSpPr>
                <p:cNvPr id="820" name="Freeform 109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1" name="Freeform 110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" name="Freeform 111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3" name="Freeform 112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5" name="Group 113"/>
              <p:cNvGrpSpPr>
                <a:grpSpLocks/>
              </p:cNvGrpSpPr>
              <p:nvPr/>
            </p:nvGrpSpPr>
            <p:grpSpPr bwMode="auto">
              <a:xfrm>
                <a:off x="5115" y="3615"/>
                <a:ext cx="1005" cy="1125"/>
                <a:chOff x="5130" y="2490"/>
                <a:chExt cx="1005" cy="1125"/>
              </a:xfrm>
            </p:grpSpPr>
            <p:sp>
              <p:nvSpPr>
                <p:cNvPr id="816" name="Freeform 114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7" name="Freeform 115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8" name="Freeform 116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9" name="Freeform 117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80" name="Group 118"/>
            <p:cNvGrpSpPr>
              <a:grpSpLocks/>
            </p:cNvGrpSpPr>
            <p:nvPr/>
          </p:nvGrpSpPr>
          <p:grpSpPr bwMode="auto">
            <a:xfrm>
              <a:off x="4008481" y="4197644"/>
              <a:ext cx="80137" cy="210206"/>
              <a:chOff x="5115" y="2490"/>
              <a:chExt cx="1020" cy="2250"/>
            </a:xfrm>
          </p:grpSpPr>
          <p:grpSp>
            <p:nvGrpSpPr>
              <p:cNvPr id="804" name="Group 119"/>
              <p:cNvGrpSpPr>
                <a:grpSpLocks/>
              </p:cNvGrpSpPr>
              <p:nvPr/>
            </p:nvGrpSpPr>
            <p:grpSpPr bwMode="auto">
              <a:xfrm>
                <a:off x="5130" y="2490"/>
                <a:ext cx="1005" cy="1125"/>
                <a:chOff x="5130" y="2490"/>
                <a:chExt cx="1005" cy="1125"/>
              </a:xfrm>
            </p:grpSpPr>
            <p:sp>
              <p:nvSpPr>
                <p:cNvPr id="810" name="Freeform 120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1" name="Freeform 121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2" name="Freeform 122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3" name="Freeform 123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5" name="Group 124"/>
              <p:cNvGrpSpPr>
                <a:grpSpLocks/>
              </p:cNvGrpSpPr>
              <p:nvPr/>
            </p:nvGrpSpPr>
            <p:grpSpPr bwMode="auto">
              <a:xfrm>
                <a:off x="5115" y="3615"/>
                <a:ext cx="1005" cy="1125"/>
                <a:chOff x="5130" y="2490"/>
                <a:chExt cx="1005" cy="1125"/>
              </a:xfrm>
            </p:grpSpPr>
            <p:sp>
              <p:nvSpPr>
                <p:cNvPr id="806" name="Freeform 125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7" name="Freeform 126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8" name="Freeform 127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9" name="Freeform 128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81" name="Text Box 129"/>
            <p:cNvSpPr txBox="1">
              <a:spLocks noChangeArrowheads="1"/>
            </p:cNvSpPr>
            <p:nvPr/>
          </p:nvSpPr>
          <p:spPr bwMode="auto">
            <a:xfrm>
              <a:off x="3739813" y="4016643"/>
              <a:ext cx="355032" cy="30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</a:t>
              </a: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*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2" name="Oval 130"/>
            <p:cNvSpPr>
              <a:spLocks noChangeArrowheads="1"/>
            </p:cNvSpPr>
            <p:nvPr/>
          </p:nvSpPr>
          <p:spPr bwMode="auto">
            <a:xfrm>
              <a:off x="3948973" y="4407844"/>
              <a:ext cx="190425" cy="168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83" name="AutoShape 131"/>
            <p:cNvCxnSpPr>
              <a:cxnSpLocks noChangeShapeType="1"/>
            </p:cNvCxnSpPr>
            <p:nvPr/>
          </p:nvCxnSpPr>
          <p:spPr bwMode="auto">
            <a:xfrm flipV="1">
              <a:off x="4115595" y="4218662"/>
              <a:ext cx="618880" cy="22071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784" name="Text Box 132"/>
            <p:cNvSpPr txBox="1">
              <a:spLocks noChangeArrowheads="1"/>
            </p:cNvSpPr>
            <p:nvPr/>
          </p:nvSpPr>
          <p:spPr bwMode="auto">
            <a:xfrm>
              <a:off x="4682583" y="4097410"/>
              <a:ext cx="340767" cy="23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1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85" name="AutoShape 133"/>
            <p:cNvCxnSpPr>
              <a:cxnSpLocks noChangeShapeType="1"/>
            </p:cNvCxnSpPr>
            <p:nvPr/>
          </p:nvCxnSpPr>
          <p:spPr bwMode="auto">
            <a:xfrm>
              <a:off x="4115595" y="4533968"/>
              <a:ext cx="275250" cy="46658"/>
            </a:xfrm>
            <a:prstGeom prst="straightConnector1">
              <a:avLst/>
            </a:prstGeom>
            <a:noFill/>
            <a:ln w="9525">
              <a:solidFill>
                <a:srgbClr val="1212C4"/>
              </a:solidFill>
              <a:round/>
              <a:headEnd type="none" w="med" len="med"/>
              <a:tailEnd type="arrow" w="med" len="med"/>
            </a:ln>
          </p:spPr>
        </p:cxnSp>
        <p:sp>
          <p:nvSpPr>
            <p:cNvPr id="786" name="Text Box 134"/>
            <p:cNvSpPr txBox="1">
              <a:spLocks noChangeArrowheads="1"/>
            </p:cNvSpPr>
            <p:nvPr/>
          </p:nvSpPr>
          <p:spPr bwMode="auto">
            <a:xfrm>
              <a:off x="4388337" y="4439082"/>
              <a:ext cx="632237" cy="24439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1212C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,</a:t>
              </a:r>
              <a:r>
                <a:rPr kumimoji="0" lang="en-US" altLang="zh-CN" sz="11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(</a:t>
              </a:r>
              <a:r>
                <a:rPr kumimoji="0" lang="en-US" altLang="zh-CN" sz="1100" b="1" i="0" u="none" strike="noStrike" cap="none" normalizeH="0" baseline="4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-</a:t>
              </a:r>
              <a:r>
                <a:rPr kumimoji="0" lang="en-US" altLang="zh-CN" sz="11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)</a:t>
              </a:r>
              <a:r>
                <a:rPr kumimoji="0" lang="en-US" altLang="zh-CN" sz="1100" b="1" i="0" u="none" strike="noStrike" cap="none" normalizeH="0" baseline="4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 </a:t>
              </a:r>
              <a:endParaRPr kumimoji="0" lang="en-US" sz="1100" b="1" i="0" u="none" strike="noStrike" cap="none" normalizeH="0" baseline="4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87" name="AutoShape 135"/>
            <p:cNvCxnSpPr>
              <a:cxnSpLocks noChangeShapeType="1"/>
            </p:cNvCxnSpPr>
            <p:nvPr/>
          </p:nvCxnSpPr>
          <p:spPr bwMode="auto">
            <a:xfrm flipV="1">
              <a:off x="3746647" y="4544477"/>
              <a:ext cx="226129" cy="199693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88" name="Oval 136"/>
            <p:cNvSpPr>
              <a:spLocks noChangeArrowheads="1"/>
            </p:cNvSpPr>
            <p:nvPr/>
          </p:nvSpPr>
          <p:spPr bwMode="auto">
            <a:xfrm>
              <a:off x="3651434" y="4712639"/>
              <a:ext cx="113462" cy="3363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Text Box 137"/>
            <p:cNvSpPr txBox="1">
              <a:spLocks noChangeArrowheads="1"/>
            </p:cNvSpPr>
            <p:nvPr/>
          </p:nvSpPr>
          <p:spPr bwMode="auto">
            <a:xfrm>
              <a:off x="3502325" y="4411543"/>
              <a:ext cx="431320" cy="28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p(n)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90" name="AutoShape 138"/>
            <p:cNvCxnSpPr>
              <a:cxnSpLocks noChangeShapeType="1"/>
            </p:cNvCxnSpPr>
            <p:nvPr/>
          </p:nvCxnSpPr>
          <p:spPr bwMode="auto">
            <a:xfrm>
              <a:off x="3413403" y="4765190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91" name="AutoShape 139"/>
            <p:cNvCxnSpPr>
              <a:cxnSpLocks noChangeShapeType="1"/>
            </p:cNvCxnSpPr>
            <p:nvPr/>
          </p:nvCxnSpPr>
          <p:spPr bwMode="auto">
            <a:xfrm>
              <a:off x="3413403" y="4838762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92" name="AutoShape 140"/>
            <p:cNvCxnSpPr>
              <a:cxnSpLocks noChangeShapeType="1"/>
            </p:cNvCxnSpPr>
            <p:nvPr/>
          </p:nvCxnSpPr>
          <p:spPr bwMode="auto">
            <a:xfrm>
              <a:off x="3413403" y="4912333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93" name="AutoShape 141"/>
            <p:cNvCxnSpPr>
              <a:cxnSpLocks noChangeShapeType="1"/>
            </p:cNvCxnSpPr>
            <p:nvPr/>
          </p:nvCxnSpPr>
          <p:spPr bwMode="auto">
            <a:xfrm>
              <a:off x="3413403" y="4985904"/>
              <a:ext cx="2380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94" name="Text Box 142"/>
            <p:cNvSpPr txBox="1">
              <a:spLocks noChangeArrowheads="1"/>
            </p:cNvSpPr>
            <p:nvPr/>
          </p:nvSpPr>
          <p:spPr bwMode="auto">
            <a:xfrm>
              <a:off x="3098476" y="4717444"/>
              <a:ext cx="395222" cy="33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Z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5" name="Text Box 143"/>
            <p:cNvSpPr txBox="1">
              <a:spLocks noChangeArrowheads="1"/>
            </p:cNvSpPr>
            <p:nvPr/>
          </p:nvSpPr>
          <p:spPr bwMode="auto">
            <a:xfrm>
              <a:off x="4323059" y="4734282"/>
              <a:ext cx="568119" cy="294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4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sym typeface="Symbol"/>
                </a:rPr>
                <a:t>(A-1)</a:t>
              </a: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Z’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96" name="AutoShape 150"/>
            <p:cNvCxnSpPr>
              <a:cxnSpLocks noChangeShapeType="1"/>
            </p:cNvCxnSpPr>
            <p:nvPr/>
          </p:nvCxnSpPr>
          <p:spPr bwMode="auto">
            <a:xfrm flipV="1">
              <a:off x="3765738" y="4837583"/>
              <a:ext cx="633578" cy="117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97" name="AutoShape 150"/>
            <p:cNvCxnSpPr>
              <a:cxnSpLocks noChangeShapeType="1"/>
            </p:cNvCxnSpPr>
            <p:nvPr/>
          </p:nvCxnSpPr>
          <p:spPr bwMode="auto">
            <a:xfrm flipV="1">
              <a:off x="3761502" y="4901313"/>
              <a:ext cx="633578" cy="117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98" name="AutoShape 150"/>
            <p:cNvCxnSpPr>
              <a:cxnSpLocks noChangeShapeType="1"/>
            </p:cNvCxnSpPr>
            <p:nvPr/>
          </p:nvCxnSpPr>
          <p:spPr bwMode="auto">
            <a:xfrm flipV="1">
              <a:off x="3761502" y="4969594"/>
              <a:ext cx="633578" cy="117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99" name="Straight Arrow Connector 798"/>
            <p:cNvCxnSpPr/>
            <p:nvPr/>
          </p:nvCxnSpPr>
          <p:spPr>
            <a:xfrm flipV="1">
              <a:off x="5011948" y="4485736"/>
              <a:ext cx="345908" cy="755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0" name="Text Box 129"/>
            <p:cNvSpPr txBox="1">
              <a:spLocks noChangeArrowheads="1"/>
            </p:cNvSpPr>
            <p:nvPr/>
          </p:nvSpPr>
          <p:spPr bwMode="auto">
            <a:xfrm>
              <a:off x="5272441" y="4313208"/>
              <a:ext cx="343358" cy="250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</a:t>
              </a:r>
              <a:r>
                <a:rPr kumimoji="0" lang="en-US" altLang="zh-CN" sz="1200" b="1" i="0" u="none" strike="noStrike" cap="none" normalizeH="0" baseline="28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sym typeface="Symbol"/>
                </a:rPr>
                <a:t>-</a:t>
              </a:r>
              <a:endParaRPr kumimoji="0" lang="en-US" sz="1200" b="1" i="0" u="none" strike="noStrike" cap="none" normalizeH="0" baseline="28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01" name="Straight Arrow Connector 800"/>
            <p:cNvCxnSpPr>
              <a:stCxn id="786" idx="3"/>
            </p:cNvCxnSpPr>
            <p:nvPr/>
          </p:nvCxnSpPr>
          <p:spPr>
            <a:xfrm>
              <a:off x="5020574" y="4561277"/>
              <a:ext cx="215660" cy="1401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2" name="Text Box 134"/>
            <p:cNvSpPr txBox="1">
              <a:spLocks noChangeArrowheads="1"/>
            </p:cNvSpPr>
            <p:nvPr/>
          </p:nvSpPr>
          <p:spPr bwMode="auto">
            <a:xfrm>
              <a:off x="5204038" y="4602650"/>
              <a:ext cx="224391" cy="24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1212C4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N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1212C4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3" name="Text Box 142"/>
            <p:cNvSpPr txBox="1">
              <a:spLocks noChangeArrowheads="1"/>
            </p:cNvSpPr>
            <p:nvPr/>
          </p:nvSpPr>
          <p:spPr bwMode="auto">
            <a:xfrm>
              <a:off x="3262384" y="3623579"/>
              <a:ext cx="1623043" cy="25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宋体" pitchFamily="2" charset="-122"/>
                </a:rPr>
                <a:t>BACKGROUND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825" name="TextBox 824"/>
          <p:cNvSpPr txBox="1"/>
          <p:nvPr/>
        </p:nvSpPr>
        <p:spPr>
          <a:xfrm>
            <a:off x="728870" y="916807"/>
            <a:ext cx="75537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Spectroscopic and Background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</a:t>
            </a:r>
            <a:r>
              <a:rPr lang="en-US" sz="1600" b="1" baseline="2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Production</a:t>
            </a:r>
            <a:endParaRPr lang="en-US" sz="1600" b="1" baseline="2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grpSp>
        <p:nvGrpSpPr>
          <p:cNvPr id="826" name="Group 825"/>
          <p:cNvGrpSpPr/>
          <p:nvPr/>
        </p:nvGrpSpPr>
        <p:grpSpPr>
          <a:xfrm>
            <a:off x="304801" y="3843130"/>
            <a:ext cx="8574156" cy="3014870"/>
            <a:chOff x="630554" y="3370520"/>
            <a:chExt cx="5227985" cy="24870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827" name="Group 270"/>
            <p:cNvGrpSpPr/>
            <p:nvPr/>
          </p:nvGrpSpPr>
          <p:grpSpPr>
            <a:xfrm>
              <a:off x="638310" y="4029775"/>
              <a:ext cx="5220229" cy="1151846"/>
              <a:chOff x="642144" y="2172494"/>
              <a:chExt cx="7800929" cy="2347246"/>
            </a:xfrm>
          </p:grpSpPr>
          <p:grpSp>
            <p:nvGrpSpPr>
              <p:cNvPr id="959" name="Group 457"/>
              <p:cNvGrpSpPr/>
              <p:nvPr/>
            </p:nvGrpSpPr>
            <p:grpSpPr>
              <a:xfrm>
                <a:off x="643958" y="2177034"/>
                <a:ext cx="7799115" cy="2342706"/>
                <a:chOff x="643958" y="2177034"/>
                <a:chExt cx="7799115" cy="2342706"/>
              </a:xfrm>
            </p:grpSpPr>
            <p:grpSp>
              <p:nvGrpSpPr>
                <p:cNvPr id="962" name="Group 282"/>
                <p:cNvGrpSpPr>
                  <a:grpSpLocks/>
                </p:cNvGrpSpPr>
                <p:nvPr/>
              </p:nvGrpSpPr>
              <p:grpSpPr bwMode="auto">
                <a:xfrm rot="10800000">
                  <a:off x="643958" y="2177034"/>
                  <a:ext cx="7799115" cy="115579"/>
                  <a:chOff x="2550" y="9810"/>
                  <a:chExt cx="10605" cy="166"/>
                </a:xfrm>
              </p:grpSpPr>
              <p:grpSp>
                <p:nvGrpSpPr>
                  <p:cNvPr id="1024" name="Group 283"/>
                  <p:cNvGrpSpPr>
                    <a:grpSpLocks/>
                  </p:cNvGrpSpPr>
                  <p:nvPr/>
                </p:nvGrpSpPr>
                <p:grpSpPr bwMode="auto">
                  <a:xfrm>
                    <a:off x="2730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87" name="AutoShape 28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8" name="AutoShape 28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9" name="AutoShape 28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90" name="AutoShape 28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25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3705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83" name="AutoShape 28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4" name="AutoShape 29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5" name="AutoShape 29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6" name="AutoShape 29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26" name="Group 293"/>
                  <p:cNvGrpSpPr>
                    <a:grpSpLocks/>
                  </p:cNvGrpSpPr>
                  <p:nvPr/>
                </p:nvGrpSpPr>
                <p:grpSpPr bwMode="auto">
                  <a:xfrm>
                    <a:off x="4665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79" name="AutoShape 29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0" name="AutoShape 29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1" name="AutoShape 29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2" name="AutoShape 29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27" name="Group 298"/>
                  <p:cNvGrpSpPr>
                    <a:grpSpLocks/>
                  </p:cNvGrpSpPr>
                  <p:nvPr/>
                </p:nvGrpSpPr>
                <p:grpSpPr bwMode="auto">
                  <a:xfrm>
                    <a:off x="5640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75" name="AutoShape 29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6" name="AutoShape 30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7" name="AutoShape 30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8" name="AutoShape 30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28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6600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71" name="AutoShape 30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2" name="AutoShape 30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3" name="AutoShape 30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4" name="AutoShape 30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29" name="Group 308"/>
                  <p:cNvGrpSpPr>
                    <a:grpSpLocks/>
                  </p:cNvGrpSpPr>
                  <p:nvPr/>
                </p:nvGrpSpPr>
                <p:grpSpPr bwMode="auto">
                  <a:xfrm>
                    <a:off x="7575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67" name="AutoShape 30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8" name="AutoShape 3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9" name="AutoShape 31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0" name="AutoShape 31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30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8520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63" name="AutoShape 31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4" name="AutoShape 31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5" name="AutoShape 31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6" name="AutoShape 31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31" name="Group 318"/>
                  <p:cNvGrpSpPr>
                    <a:grpSpLocks/>
                  </p:cNvGrpSpPr>
                  <p:nvPr/>
                </p:nvGrpSpPr>
                <p:grpSpPr bwMode="auto">
                  <a:xfrm>
                    <a:off x="9495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59" name="AutoShape 31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0" name="AutoShape 32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1" name="AutoShape 32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2" name="AutoShape 32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32" name="Group 323"/>
                  <p:cNvGrpSpPr>
                    <a:grpSpLocks/>
                  </p:cNvGrpSpPr>
                  <p:nvPr/>
                </p:nvGrpSpPr>
                <p:grpSpPr bwMode="auto">
                  <a:xfrm>
                    <a:off x="10470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55" name="AutoShape 32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6" name="AutoShape 32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7" name="AutoShape 32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8" name="AutoShape 32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33" name="Group 328"/>
                  <p:cNvGrpSpPr>
                    <a:grpSpLocks/>
                  </p:cNvGrpSpPr>
                  <p:nvPr/>
                </p:nvGrpSpPr>
                <p:grpSpPr bwMode="auto">
                  <a:xfrm>
                    <a:off x="11430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51" name="AutoShape 3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2" name="AutoShape 33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3" name="AutoShape 33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4" name="AutoShape 33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34" name="Group 333"/>
                  <p:cNvGrpSpPr>
                    <a:grpSpLocks/>
                  </p:cNvGrpSpPr>
                  <p:nvPr/>
                </p:nvGrpSpPr>
                <p:grpSpPr bwMode="auto">
                  <a:xfrm>
                    <a:off x="12375" y="9855"/>
                    <a:ext cx="586" cy="120"/>
                    <a:chOff x="2910" y="4650"/>
                    <a:chExt cx="586" cy="120"/>
                  </a:xfrm>
                </p:grpSpPr>
                <p:cxnSp>
                  <p:nvCxnSpPr>
                    <p:cNvPr id="1047" name="AutoShape 33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91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48" name="AutoShape 33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49" name="AutoShape 33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00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50" name="AutoShape 33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95" y="4650"/>
                      <a:ext cx="1" cy="12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1035" name="AutoShape 3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0" y="9975"/>
                    <a:ext cx="10605" cy="1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36" name="AutoShape 3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340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37" name="AutoShape 3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50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38" name="AutoShape 3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70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39" name="AutoShape 3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20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0" name="AutoShape 3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275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1" name="AutoShape 3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2195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2" name="AutoShape 34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10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3" name="AutoShape 3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250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4" name="AutoShape 3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315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5" name="AutoShape 34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5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1046" name="AutoShape 3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45" y="9810"/>
                    <a:ext cx="1" cy="165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</p:grpSp>
            <p:grpSp>
              <p:nvGrpSpPr>
                <p:cNvPr id="963" name="Group 455"/>
                <p:cNvGrpSpPr/>
                <p:nvPr/>
              </p:nvGrpSpPr>
              <p:grpSpPr>
                <a:xfrm>
                  <a:off x="654864" y="2302774"/>
                  <a:ext cx="7741253" cy="2216966"/>
                  <a:chOff x="654864" y="2302774"/>
                  <a:chExt cx="7741253" cy="2216966"/>
                </a:xfrm>
              </p:grpSpPr>
              <p:sp>
                <p:nvSpPr>
                  <p:cNvPr id="964" name="Text Box 3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864" y="2302774"/>
                    <a:ext cx="508146" cy="286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(b)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965" name="Text Box 3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461" y="3300440"/>
                    <a:ext cx="1469094" cy="3029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3B background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grpSp>
                <p:nvGrpSpPr>
                  <p:cNvPr id="966" name="Group 453"/>
                  <p:cNvGrpSpPr/>
                  <p:nvPr/>
                </p:nvGrpSpPr>
                <p:grpSpPr>
                  <a:xfrm>
                    <a:off x="1053163" y="2355483"/>
                    <a:ext cx="7342954" cy="2164257"/>
                    <a:chOff x="1053163" y="2355483"/>
                    <a:chExt cx="7342954" cy="2164257"/>
                  </a:xfrm>
                </p:grpSpPr>
                <p:cxnSp>
                  <p:nvCxnSpPr>
                    <p:cNvPr id="967" name="AutoShape 27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11619" y="3835154"/>
                      <a:ext cx="839" cy="459777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68" name="AutoShape 27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11619" y="4274610"/>
                      <a:ext cx="529947" cy="63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969" name="AutoShape 27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310349" y="4221900"/>
                      <a:ext cx="839" cy="5270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70" name="AutoShape 27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530881" y="4221900"/>
                      <a:ext cx="839" cy="5270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sp>
                  <p:nvSpPr>
                    <p:cNvPr id="971" name="Text Box 2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5754" y="4237142"/>
                      <a:ext cx="331217" cy="2825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2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8231" y="4232696"/>
                      <a:ext cx="331217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3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52682" y="4138709"/>
                      <a:ext cx="431840" cy="2921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E</a:t>
                      </a:r>
                      <a:r>
                        <a:rPr kumimoji="0" lang="en-US" altLang="zh-CN" sz="11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4" name="Text Box 3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68543" y="3955179"/>
                      <a:ext cx="297676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5" name="Text Box 3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48850" y="3948193"/>
                      <a:ext cx="331217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6" name="Text Box 3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12554" y="3845950"/>
                      <a:ext cx="400814" cy="2927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E</a:t>
                      </a:r>
                      <a:r>
                        <a:rPr kumimoji="0" lang="en-US" altLang="zh-CN" sz="11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7" name="Text Box 3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38284" y="3955179"/>
                      <a:ext cx="297676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8" name="Text Box 3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17752" y="3948193"/>
                      <a:ext cx="331217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9" name="Text Box 3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1456" y="3845950"/>
                      <a:ext cx="387398" cy="2927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E</a:t>
                      </a:r>
                      <a:r>
                        <a:rPr kumimoji="0" lang="en-US" altLang="zh-CN" sz="11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0" name="Text Box 3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43459" y="3955179"/>
                      <a:ext cx="297676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1" name="Text Box 3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56468" y="3948828"/>
                      <a:ext cx="309415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2" name="Text Box 3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06755" y="3845950"/>
                      <a:ext cx="401653" cy="2927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E</a:t>
                      </a:r>
                      <a:r>
                        <a:rPr kumimoji="0" lang="en-US" altLang="zh-CN" sz="1100" b="0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3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1053163" y="3701793"/>
                      <a:ext cx="6706515" cy="1187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035"/>
                        </a:cxn>
                        <a:cxn ang="0">
                          <a:pos x="3947" y="4035"/>
                        </a:cxn>
                        <a:cxn ang="0">
                          <a:pos x="3840" y="3786"/>
                        </a:cxn>
                        <a:cxn ang="0">
                          <a:pos x="3716" y="3609"/>
                        </a:cxn>
                        <a:cxn ang="0">
                          <a:pos x="3414" y="3413"/>
                        </a:cxn>
                        <a:cxn ang="0">
                          <a:pos x="2614" y="2542"/>
                        </a:cxn>
                        <a:cxn ang="0">
                          <a:pos x="2151" y="2258"/>
                        </a:cxn>
                        <a:cxn ang="0">
                          <a:pos x="1831" y="1653"/>
                        </a:cxn>
                        <a:cxn ang="0">
                          <a:pos x="1458" y="1191"/>
                        </a:cxn>
                        <a:cxn ang="0">
                          <a:pos x="1120" y="995"/>
                        </a:cxn>
                        <a:cxn ang="0">
                          <a:pos x="356" y="18"/>
                        </a:cxn>
                        <a:cxn ang="0">
                          <a:pos x="0" y="0"/>
                        </a:cxn>
                        <a:cxn ang="0">
                          <a:pos x="0" y="4035"/>
                        </a:cxn>
                      </a:cxnLst>
                      <a:rect l="0" t="0" r="r" b="b"/>
                      <a:pathLst>
                        <a:path w="3947" h="4035">
                          <a:moveTo>
                            <a:pt x="0" y="4035"/>
                          </a:moveTo>
                          <a:lnTo>
                            <a:pt x="3947" y="4035"/>
                          </a:lnTo>
                          <a:lnTo>
                            <a:pt x="3840" y="3786"/>
                          </a:lnTo>
                          <a:lnTo>
                            <a:pt x="3716" y="3609"/>
                          </a:lnTo>
                          <a:lnTo>
                            <a:pt x="3414" y="3413"/>
                          </a:lnTo>
                          <a:lnTo>
                            <a:pt x="2614" y="2542"/>
                          </a:lnTo>
                          <a:lnTo>
                            <a:pt x="2151" y="2258"/>
                          </a:lnTo>
                          <a:lnTo>
                            <a:pt x="1831" y="1653"/>
                          </a:lnTo>
                          <a:lnTo>
                            <a:pt x="1458" y="1191"/>
                          </a:lnTo>
                          <a:lnTo>
                            <a:pt x="1120" y="995"/>
                          </a:lnTo>
                          <a:lnTo>
                            <a:pt x="356" y="18"/>
                          </a:lnTo>
                          <a:lnTo>
                            <a:pt x="0" y="0"/>
                          </a:lnTo>
                          <a:lnTo>
                            <a:pt x="0" y="4035"/>
                          </a:lnTo>
                          <a:close/>
                        </a:path>
                      </a:pathLst>
                    </a:custGeom>
                    <a:solidFill>
                      <a:srgbClr val="FEC6F7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4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144801" y="3637653"/>
                      <a:ext cx="59535" cy="1886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5" name="Text Box 2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83085" y="3482700"/>
                      <a:ext cx="441064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2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6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5089817" y="2638081"/>
                      <a:ext cx="51988" cy="11869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7" name="Text Box 2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9501" y="2434865"/>
                      <a:ext cx="583613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3/2</a:t>
                      </a:r>
                      <a:r>
                        <a:rPr kumimoji="0" lang="en-US" altLang="zh-CN" sz="12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8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4502850" y="3597645"/>
                      <a:ext cx="51988" cy="2146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9" name="Text Box 2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2876" y="3384899"/>
                      <a:ext cx="536655" cy="2825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5/2</a:t>
                      </a:r>
                      <a:r>
                        <a:rPr kumimoji="0" lang="en-US" altLang="zh-CN" sz="1000" b="0" i="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0" name="Text Box 2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35313" y="3164539"/>
                      <a:ext cx="536655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1/2</a:t>
                      </a:r>
                      <a:r>
                        <a:rPr kumimoji="0" lang="en-US" altLang="zh-CN" sz="10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48969" y="2813356"/>
                      <a:ext cx="529947" cy="29593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9</a:t>
                      </a:r>
                      <a:r>
                        <a:rPr kumimoji="0" lang="en-US" altLang="zh-CN" sz="1100" b="1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Li</a:t>
                      </a:r>
                      <a:endParaRPr kumimoji="0" lang="en-US" altLang="zh-CN" sz="1100" b="1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2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4331792" y="2904168"/>
                      <a:ext cx="59535" cy="9208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3" name="Text Box 2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62649" y="2759376"/>
                      <a:ext cx="659080" cy="3092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8</a:t>
                      </a:r>
                      <a:r>
                        <a:rPr kumimoji="0" lang="en-US" altLang="zh-CN" sz="1100" b="1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4" name="Text Box 2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86943" y="2497100"/>
                      <a:ext cx="564327" cy="2825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J</a:t>
                      </a:r>
                      <a:r>
                        <a:rPr kumimoji="0" lang="en-US" altLang="zh-CN" sz="11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p</a:t>
                      </a: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=?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5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5457091" y="2872415"/>
                      <a:ext cx="59535" cy="95257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6" name="Text Box 3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98394" y="2605059"/>
                      <a:ext cx="433517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2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7" name="Text Box 3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44297" y="2873051"/>
                      <a:ext cx="540009" cy="29656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8</a:t>
                      </a:r>
                      <a:r>
                        <a:rPr kumimoji="0" lang="en-US" altLang="zh-CN" sz="1100" b="1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98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7004167" y="3597645"/>
                      <a:ext cx="96430" cy="21655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9" name="Text Box 3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9697" y="3273768"/>
                      <a:ext cx="538332" cy="30863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7</a:t>
                      </a:r>
                      <a:r>
                        <a:rPr kumimoji="0" lang="en-US" altLang="zh-CN" sz="1100" b="1" i="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0" name="Freeform 356"/>
                    <p:cNvSpPr>
                      <a:spLocks/>
                    </p:cNvSpPr>
                    <p:nvPr/>
                  </p:nvSpPr>
                  <p:spPr bwMode="auto">
                    <a:xfrm>
                      <a:off x="3159535" y="2893372"/>
                      <a:ext cx="59535" cy="9208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1" name="Text Box 3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27264" y="2497100"/>
                      <a:ext cx="654049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1/2</a:t>
                      </a:r>
                      <a:r>
                        <a:rPr kumimoji="0" lang="en-US" altLang="zh-CN" sz="12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2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3068136" y="3127706"/>
                      <a:ext cx="59535" cy="68649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3" name="Text Box 3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92237" y="3389983"/>
                      <a:ext cx="562650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3/2</a:t>
                      </a:r>
                      <a:r>
                        <a:rPr kumimoji="0" lang="en-US" altLang="zh-CN" sz="10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4" name="Text Box 3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03594" y="2738420"/>
                      <a:ext cx="540848" cy="3092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7</a:t>
                      </a:r>
                      <a:r>
                        <a:rPr kumimoji="0" lang="en-US" altLang="zh-CN" sz="1100" b="1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5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2066938" y="3527789"/>
                      <a:ext cx="99784" cy="2972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33"/>
                        </a:cxn>
                        <a:cxn ang="0">
                          <a:pos x="45" y="1958"/>
                        </a:cxn>
                        <a:cxn ang="0">
                          <a:pos x="75" y="1763"/>
                        </a:cxn>
                        <a:cxn ang="0">
                          <a:pos x="105" y="1433"/>
                        </a:cxn>
                        <a:cxn ang="0">
                          <a:pos x="135" y="863"/>
                        </a:cxn>
                        <a:cxn ang="0">
                          <a:pos x="165" y="413"/>
                        </a:cxn>
                        <a:cxn ang="0">
                          <a:pos x="195" y="38"/>
                        </a:cxn>
                        <a:cxn ang="0">
                          <a:pos x="240" y="638"/>
                        </a:cxn>
                        <a:cxn ang="0">
                          <a:pos x="270" y="1073"/>
                        </a:cxn>
                        <a:cxn ang="0">
                          <a:pos x="315" y="1628"/>
                        </a:cxn>
                        <a:cxn ang="0">
                          <a:pos x="360" y="1883"/>
                        </a:cxn>
                        <a:cxn ang="0">
                          <a:pos x="420" y="2033"/>
                        </a:cxn>
                      </a:cxnLst>
                      <a:rect l="0" t="0" r="r" b="b"/>
                      <a:pathLst>
                        <a:path w="420" h="2033">
                          <a:moveTo>
                            <a:pt x="0" y="2033"/>
                          </a:moveTo>
                          <a:cubicBezTo>
                            <a:pt x="16" y="2018"/>
                            <a:pt x="33" y="2003"/>
                            <a:pt x="45" y="1958"/>
                          </a:cubicBezTo>
                          <a:cubicBezTo>
                            <a:pt x="57" y="1913"/>
                            <a:pt x="65" y="1850"/>
                            <a:pt x="75" y="1763"/>
                          </a:cubicBezTo>
                          <a:cubicBezTo>
                            <a:pt x="85" y="1676"/>
                            <a:pt x="95" y="1583"/>
                            <a:pt x="105" y="1433"/>
                          </a:cubicBezTo>
                          <a:cubicBezTo>
                            <a:pt x="115" y="1283"/>
                            <a:pt x="125" y="1033"/>
                            <a:pt x="135" y="863"/>
                          </a:cubicBezTo>
                          <a:cubicBezTo>
                            <a:pt x="145" y="693"/>
                            <a:pt x="155" y="550"/>
                            <a:pt x="165" y="413"/>
                          </a:cubicBezTo>
                          <a:cubicBezTo>
                            <a:pt x="175" y="276"/>
                            <a:pt x="182" y="0"/>
                            <a:pt x="195" y="38"/>
                          </a:cubicBezTo>
                          <a:cubicBezTo>
                            <a:pt x="208" y="76"/>
                            <a:pt x="228" y="466"/>
                            <a:pt x="240" y="638"/>
                          </a:cubicBezTo>
                          <a:cubicBezTo>
                            <a:pt x="252" y="810"/>
                            <a:pt x="257" y="908"/>
                            <a:pt x="270" y="1073"/>
                          </a:cubicBezTo>
                          <a:cubicBezTo>
                            <a:pt x="283" y="1238"/>
                            <a:pt x="300" y="1493"/>
                            <a:pt x="315" y="1628"/>
                          </a:cubicBezTo>
                          <a:cubicBezTo>
                            <a:pt x="330" y="1763"/>
                            <a:pt x="343" y="1816"/>
                            <a:pt x="360" y="1883"/>
                          </a:cubicBezTo>
                          <a:cubicBezTo>
                            <a:pt x="377" y="1950"/>
                            <a:pt x="410" y="2008"/>
                            <a:pt x="420" y="2033"/>
                          </a:cubicBezTo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6" name="Text Box 3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77001" y="3345529"/>
                      <a:ext cx="529947" cy="2819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2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</a:t>
                      </a:r>
                      <a:r>
                        <a:rPr kumimoji="0" lang="en-US" altLang="zh-CN" sz="1100" b="0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1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007" name="Text Box 3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9109" y="3035624"/>
                      <a:ext cx="552587" cy="29720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6</a:t>
                      </a:r>
                      <a:r>
                        <a:rPr kumimoji="0" lang="en-US" altLang="zh-CN" sz="1100" b="1" i="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cxnSp>
                  <p:nvCxnSpPr>
                    <p:cNvPr id="1008" name="AutoShape 36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353714" y="3950098"/>
                      <a:ext cx="839" cy="5270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09" name="AutoShape 36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92237" y="3824993"/>
                      <a:ext cx="839" cy="18797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10" name="AutoShape 36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92237" y="4002808"/>
                      <a:ext cx="408361" cy="63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011" name="AutoShape 36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423670" y="3950098"/>
                      <a:ext cx="839" cy="5270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12" name="AutoShape 37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1978" y="3824993"/>
                      <a:ext cx="0" cy="18797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13" name="AutoShape 37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1978" y="4002808"/>
                      <a:ext cx="407523" cy="63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014" name="AutoShape 37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93411" y="3950098"/>
                      <a:ext cx="839" cy="5270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15" name="AutoShape 37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499017" y="3824993"/>
                      <a:ext cx="839" cy="18797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16" name="AutoShape 37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499855" y="4002808"/>
                      <a:ext cx="408361" cy="635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017" name="AutoShape 37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687685" y="3950098"/>
                      <a:ext cx="839" cy="5270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cxnSp>
                <p:sp>
                  <p:nvSpPr>
                    <p:cNvPr id="1018" name="Text Box 3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20986" y="2355483"/>
                      <a:ext cx="2175131" cy="7385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Additions from </a:t>
                      </a:r>
                      <a:r>
                        <a:rPr kumimoji="0" lang="en-US" altLang="zh-CN" sz="1200" b="1" i="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9</a:t>
                      </a:r>
                      <a:r>
                        <a:rPr kumimoji="0" lang="en-US" altLang="zh-CN" sz="1200" b="1" i="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宋体" pitchFamily="2" charset="-122"/>
                          <a:sym typeface="Symbol" pitchFamily="18" charset="2"/>
                        </a:rPr>
                        <a:t>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Li and its continuum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(Phase II:  </a:t>
                      </a:r>
                      <a:r>
                        <a:rPr kumimoji="0" lang="en-US" altLang="zh-CN" sz="1200" b="1" i="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9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宋体" pitchFamily="2" charset="-122"/>
                        </a:rPr>
                        <a:t>Be target)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cxnSp>
                  <p:nvCxnSpPr>
                    <p:cNvPr id="1019" name="AutoShape 39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582031" y="3703698"/>
                      <a:ext cx="839" cy="123200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20" name="AutoShape 39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242429" y="3678296"/>
                      <a:ext cx="0" cy="136536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21" name="AutoShape 395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399233" y="3727830"/>
                      <a:ext cx="0" cy="87002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22" name="AutoShape 396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346526" y="3654164"/>
                      <a:ext cx="839" cy="172734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23" name="AutoShape 43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558793" y="3567162"/>
                      <a:ext cx="60374" cy="173369"/>
                    </a:xfrm>
                    <a:prstGeom prst="straightConnector1">
                      <a:avLst/>
                    </a:prstGeom>
                    <a:noFill/>
                    <a:ln w="9525">
                      <a:noFill/>
                      <a:round/>
                      <a:headEnd/>
                      <a:tailEnd type="triangle" w="med" len="med"/>
                    </a:ln>
                  </p:spPr>
                </p:cxnSp>
              </p:grpSp>
            </p:grpSp>
          </p:grpSp>
          <p:cxnSp>
            <p:nvCxnSpPr>
              <p:cNvPr id="960" name="Straight Connector 959"/>
              <p:cNvCxnSpPr/>
              <p:nvPr/>
            </p:nvCxnSpPr>
            <p:spPr>
              <a:xfrm rot="5400000" flipH="1" flipV="1">
                <a:off x="-185737" y="3000375"/>
                <a:ext cx="1657350" cy="158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 rot="5400000" flipH="1" flipV="1">
                <a:off x="7610476" y="3009900"/>
                <a:ext cx="1657350" cy="158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8" name="Group 184"/>
            <p:cNvGrpSpPr/>
            <p:nvPr/>
          </p:nvGrpSpPr>
          <p:grpSpPr>
            <a:xfrm>
              <a:off x="630554" y="3370520"/>
              <a:ext cx="5220261" cy="2487092"/>
              <a:chOff x="789050" y="1255776"/>
              <a:chExt cx="7800976" cy="5068231"/>
            </a:xfrm>
          </p:grpSpPr>
          <p:grpSp>
            <p:nvGrpSpPr>
              <p:cNvPr id="840" name="Group 181"/>
              <p:cNvGrpSpPr/>
              <p:nvPr/>
            </p:nvGrpSpPr>
            <p:grpSpPr>
              <a:xfrm>
                <a:off x="789050" y="1255776"/>
                <a:ext cx="7800976" cy="5068231"/>
                <a:chOff x="1167002" y="1353312"/>
                <a:chExt cx="7800976" cy="5068231"/>
              </a:xfrm>
            </p:grpSpPr>
            <p:sp>
              <p:nvSpPr>
                <p:cNvPr id="842" name="Rectangle 841"/>
                <p:cNvSpPr/>
                <p:nvPr/>
              </p:nvSpPr>
              <p:spPr>
                <a:xfrm>
                  <a:off x="1167002" y="1353312"/>
                  <a:ext cx="7800976" cy="4990338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843" name="Straight Arrow Connector 842"/>
                <p:cNvCxnSpPr/>
                <p:nvPr/>
              </p:nvCxnSpPr>
              <p:spPr>
                <a:xfrm>
                  <a:off x="1557338" y="5857875"/>
                  <a:ext cx="6657975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Straight Arrow Connector 8"/>
                <p:cNvCxnSpPr/>
                <p:nvPr/>
              </p:nvCxnSpPr>
              <p:spPr>
                <a:xfrm rot="16200000" flipV="1">
                  <a:off x="-305022" y="4011390"/>
                  <a:ext cx="3688494" cy="606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5" name="TextBox 844"/>
                <p:cNvSpPr txBox="1"/>
                <p:nvPr/>
              </p:nvSpPr>
              <p:spPr>
                <a:xfrm>
                  <a:off x="8201025" y="5657851"/>
                  <a:ext cx="400051" cy="5644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 smtClean="0"/>
                    <a:t>A</a:t>
                  </a:r>
                  <a:endParaRPr lang="en-US" sz="1200" b="1" i="1" dirty="0"/>
                </a:p>
              </p:txBody>
            </p:sp>
            <p:sp>
              <p:nvSpPr>
                <p:cNvPr id="846" name="TextBox 845"/>
                <p:cNvSpPr txBox="1"/>
                <p:nvPr/>
              </p:nvSpPr>
              <p:spPr>
                <a:xfrm>
                  <a:off x="1403414" y="1718500"/>
                  <a:ext cx="400051" cy="5644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 smtClean="0"/>
                    <a:t>p</a:t>
                  </a:r>
                  <a:endParaRPr lang="en-US" sz="1200" b="1" i="1" dirty="0"/>
                </a:p>
              </p:txBody>
            </p:sp>
            <p:cxnSp>
              <p:nvCxnSpPr>
                <p:cNvPr id="847" name="Straight Connector 846"/>
                <p:cNvCxnSpPr/>
                <p:nvPr/>
              </p:nvCxnSpPr>
              <p:spPr>
                <a:xfrm>
                  <a:off x="1552575" y="4767262"/>
                  <a:ext cx="571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847"/>
                <p:cNvCxnSpPr/>
                <p:nvPr/>
              </p:nvCxnSpPr>
              <p:spPr>
                <a:xfrm>
                  <a:off x="1547812" y="5334001"/>
                  <a:ext cx="571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Straight Connector 848"/>
                <p:cNvCxnSpPr/>
                <p:nvPr/>
              </p:nvCxnSpPr>
              <p:spPr>
                <a:xfrm>
                  <a:off x="1547814" y="3705223"/>
                  <a:ext cx="571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Straight Connector 849"/>
                <p:cNvCxnSpPr/>
                <p:nvPr/>
              </p:nvCxnSpPr>
              <p:spPr>
                <a:xfrm>
                  <a:off x="1543050" y="4229099"/>
                  <a:ext cx="571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Straight Connector 850"/>
                <p:cNvCxnSpPr/>
                <p:nvPr/>
              </p:nvCxnSpPr>
              <p:spPr>
                <a:xfrm>
                  <a:off x="1562100" y="2605087"/>
                  <a:ext cx="571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Straight Connector 851"/>
                <p:cNvCxnSpPr/>
                <p:nvPr/>
              </p:nvCxnSpPr>
              <p:spPr>
                <a:xfrm>
                  <a:off x="1557337" y="3171826"/>
                  <a:ext cx="5715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53" name="Group 45"/>
                <p:cNvGrpSpPr/>
                <p:nvPr/>
              </p:nvGrpSpPr>
              <p:grpSpPr>
                <a:xfrm>
                  <a:off x="4180982" y="5804396"/>
                  <a:ext cx="1605456" cy="53479"/>
                  <a:chOff x="4180982" y="5804396"/>
                  <a:chExt cx="1605456" cy="53479"/>
                </a:xfrm>
              </p:grpSpPr>
              <p:cxnSp>
                <p:nvCxnSpPr>
                  <p:cNvPr id="955" name="Straight Connector 954"/>
                  <p:cNvCxnSpPr/>
                  <p:nvPr/>
                </p:nvCxnSpPr>
                <p:spPr>
                  <a:xfrm rot="16200000">
                    <a:off x="5204656" y="582653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 rot="16200000">
                    <a:off x="5762736" y="583035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rot="16200000">
                    <a:off x="4158844" y="5830353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8" name="Straight Connector 957"/>
                  <p:cNvCxnSpPr/>
                  <p:nvPr/>
                </p:nvCxnSpPr>
                <p:spPr>
                  <a:xfrm rot="16200000">
                    <a:off x="4674716" y="583417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54" name="Straight Connector 853"/>
                <p:cNvCxnSpPr/>
                <p:nvPr/>
              </p:nvCxnSpPr>
              <p:spPr>
                <a:xfrm rot="16200000">
                  <a:off x="3633597" y="5822715"/>
                  <a:ext cx="45839" cy="15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55" name="Group 46"/>
                <p:cNvGrpSpPr/>
                <p:nvPr/>
              </p:nvGrpSpPr>
              <p:grpSpPr>
                <a:xfrm>
                  <a:off x="6305057" y="5799634"/>
                  <a:ext cx="1605456" cy="53479"/>
                  <a:chOff x="4180982" y="5804396"/>
                  <a:chExt cx="1605456" cy="53479"/>
                </a:xfrm>
              </p:grpSpPr>
              <p:cxnSp>
                <p:nvCxnSpPr>
                  <p:cNvPr id="951" name="Straight Connector 950"/>
                  <p:cNvCxnSpPr/>
                  <p:nvPr/>
                </p:nvCxnSpPr>
                <p:spPr>
                  <a:xfrm rot="16200000">
                    <a:off x="5204656" y="582653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 rot="16200000">
                    <a:off x="5762736" y="583035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 rot="16200000">
                    <a:off x="4158844" y="5830353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 rot="16200000">
                    <a:off x="4674716" y="583417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56" name="Straight Connector 855"/>
                <p:cNvCxnSpPr/>
                <p:nvPr/>
              </p:nvCxnSpPr>
              <p:spPr>
                <a:xfrm rot="16200000">
                  <a:off x="3075518" y="5818894"/>
                  <a:ext cx="45839" cy="15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Straight Connector 856"/>
                <p:cNvCxnSpPr/>
                <p:nvPr/>
              </p:nvCxnSpPr>
              <p:spPr>
                <a:xfrm rot="16200000">
                  <a:off x="2029706" y="5822713"/>
                  <a:ext cx="45839" cy="15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Straight Connector 857"/>
                <p:cNvCxnSpPr/>
                <p:nvPr/>
              </p:nvCxnSpPr>
              <p:spPr>
                <a:xfrm rot="16200000">
                  <a:off x="2545577" y="5826534"/>
                  <a:ext cx="45839" cy="15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9" name="TextBox 858"/>
                <p:cNvSpPr txBox="1"/>
                <p:nvPr/>
              </p:nvSpPr>
              <p:spPr>
                <a:xfrm>
                  <a:off x="1938336" y="5910263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1</a:t>
                  </a:r>
                  <a:endParaRPr lang="en-US" sz="1000" b="1" dirty="0"/>
                </a:p>
              </p:txBody>
            </p:sp>
            <p:sp>
              <p:nvSpPr>
                <p:cNvPr id="860" name="TextBox 859"/>
                <p:cNvSpPr txBox="1"/>
                <p:nvPr/>
              </p:nvSpPr>
              <p:spPr>
                <a:xfrm>
                  <a:off x="2447924" y="5905501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2</a:t>
                  </a:r>
                  <a:endParaRPr lang="en-US" sz="1000" b="1" dirty="0"/>
                </a:p>
              </p:txBody>
            </p:sp>
            <p:sp>
              <p:nvSpPr>
                <p:cNvPr id="861" name="TextBox 860"/>
                <p:cNvSpPr txBox="1"/>
                <p:nvPr/>
              </p:nvSpPr>
              <p:spPr>
                <a:xfrm>
                  <a:off x="2947986" y="5915024"/>
                  <a:ext cx="423863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3</a:t>
                  </a:r>
                  <a:endParaRPr lang="en-US" sz="1000" b="1" dirty="0"/>
                </a:p>
              </p:txBody>
            </p:sp>
            <p:sp>
              <p:nvSpPr>
                <p:cNvPr id="862" name="TextBox 861"/>
                <p:cNvSpPr txBox="1"/>
                <p:nvPr/>
              </p:nvSpPr>
              <p:spPr>
                <a:xfrm>
                  <a:off x="3514724" y="5915026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4</a:t>
                  </a:r>
                  <a:endParaRPr lang="en-US" sz="1000" b="1" dirty="0"/>
                </a:p>
              </p:txBody>
            </p:sp>
            <p:sp>
              <p:nvSpPr>
                <p:cNvPr id="863" name="TextBox 862"/>
                <p:cNvSpPr txBox="1"/>
                <p:nvPr/>
              </p:nvSpPr>
              <p:spPr>
                <a:xfrm>
                  <a:off x="4038599" y="5910266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5</a:t>
                  </a:r>
                  <a:endParaRPr lang="en-US" sz="1000" b="1" dirty="0"/>
                </a:p>
              </p:txBody>
            </p:sp>
            <p:sp>
              <p:nvSpPr>
                <p:cNvPr id="864" name="TextBox 863"/>
                <p:cNvSpPr txBox="1"/>
                <p:nvPr/>
              </p:nvSpPr>
              <p:spPr>
                <a:xfrm>
                  <a:off x="4562475" y="5905502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6</a:t>
                  </a:r>
                  <a:endParaRPr lang="en-US" sz="1000" b="1" dirty="0"/>
                </a:p>
              </p:txBody>
            </p:sp>
            <p:sp>
              <p:nvSpPr>
                <p:cNvPr id="865" name="TextBox 864"/>
                <p:cNvSpPr txBox="1"/>
                <p:nvPr/>
              </p:nvSpPr>
              <p:spPr>
                <a:xfrm>
                  <a:off x="5076825" y="5905502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7</a:t>
                  </a:r>
                  <a:endParaRPr lang="en-US" sz="1000" b="1" dirty="0"/>
                </a:p>
              </p:txBody>
            </p:sp>
            <p:sp>
              <p:nvSpPr>
                <p:cNvPr id="866" name="TextBox 865"/>
                <p:cNvSpPr txBox="1"/>
                <p:nvPr/>
              </p:nvSpPr>
              <p:spPr>
                <a:xfrm>
                  <a:off x="5634036" y="5905504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8</a:t>
                  </a:r>
                  <a:endParaRPr lang="en-US" sz="1000" b="1" dirty="0"/>
                </a:p>
              </p:txBody>
            </p:sp>
            <p:sp>
              <p:nvSpPr>
                <p:cNvPr id="867" name="TextBox 866"/>
                <p:cNvSpPr txBox="1"/>
                <p:nvPr/>
              </p:nvSpPr>
              <p:spPr>
                <a:xfrm>
                  <a:off x="6148387" y="5919791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9</a:t>
                  </a:r>
                  <a:endParaRPr lang="en-US" sz="1000" b="1" dirty="0"/>
                </a:p>
              </p:txBody>
            </p:sp>
            <p:sp>
              <p:nvSpPr>
                <p:cNvPr id="868" name="TextBox 867"/>
                <p:cNvSpPr txBox="1"/>
                <p:nvPr/>
              </p:nvSpPr>
              <p:spPr>
                <a:xfrm>
                  <a:off x="6634162" y="5919791"/>
                  <a:ext cx="518132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10</a:t>
                  </a:r>
                  <a:endParaRPr lang="en-US" sz="1000" b="1" dirty="0"/>
                </a:p>
              </p:txBody>
            </p:sp>
            <p:sp>
              <p:nvSpPr>
                <p:cNvPr id="869" name="TextBox 868"/>
                <p:cNvSpPr txBox="1"/>
                <p:nvPr/>
              </p:nvSpPr>
              <p:spPr>
                <a:xfrm>
                  <a:off x="7191374" y="5905502"/>
                  <a:ext cx="485256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11</a:t>
                  </a:r>
                  <a:endParaRPr lang="en-US" sz="1000" b="1" dirty="0"/>
                </a:p>
              </p:txBody>
            </p:sp>
            <p:sp>
              <p:nvSpPr>
                <p:cNvPr id="870" name="TextBox 869"/>
                <p:cNvSpPr txBox="1"/>
                <p:nvPr/>
              </p:nvSpPr>
              <p:spPr>
                <a:xfrm>
                  <a:off x="7748585" y="5905502"/>
                  <a:ext cx="484155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12</a:t>
                  </a:r>
                  <a:endParaRPr lang="en-US" sz="1000" b="1" dirty="0"/>
                </a:p>
              </p:txBody>
            </p:sp>
            <p:sp>
              <p:nvSpPr>
                <p:cNvPr id="871" name="TextBox 870"/>
                <p:cNvSpPr txBox="1"/>
                <p:nvPr/>
              </p:nvSpPr>
              <p:spPr>
                <a:xfrm>
                  <a:off x="1233486" y="5176839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1</a:t>
                  </a:r>
                  <a:endParaRPr lang="en-US" sz="1000" b="1" dirty="0"/>
                </a:p>
              </p:txBody>
            </p:sp>
            <p:sp>
              <p:nvSpPr>
                <p:cNvPr id="872" name="TextBox 871"/>
                <p:cNvSpPr txBox="1"/>
                <p:nvPr/>
              </p:nvSpPr>
              <p:spPr>
                <a:xfrm>
                  <a:off x="1243011" y="4643440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2</a:t>
                  </a:r>
                  <a:endParaRPr lang="en-US" sz="1000" b="1" dirty="0"/>
                </a:p>
              </p:txBody>
            </p:sp>
            <p:sp>
              <p:nvSpPr>
                <p:cNvPr id="873" name="TextBox 872"/>
                <p:cNvSpPr txBox="1"/>
                <p:nvPr/>
              </p:nvSpPr>
              <p:spPr>
                <a:xfrm>
                  <a:off x="1228722" y="4081461"/>
                  <a:ext cx="423863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3</a:t>
                  </a:r>
                  <a:endParaRPr lang="en-US" sz="1000" b="1" dirty="0"/>
                </a:p>
              </p:txBody>
            </p:sp>
            <p:sp>
              <p:nvSpPr>
                <p:cNvPr id="874" name="TextBox 873"/>
                <p:cNvSpPr txBox="1"/>
                <p:nvPr/>
              </p:nvSpPr>
              <p:spPr>
                <a:xfrm>
                  <a:off x="1238249" y="3538537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4</a:t>
                  </a:r>
                  <a:endParaRPr lang="en-US" sz="1000" b="1" dirty="0"/>
                </a:p>
              </p:txBody>
            </p:sp>
            <p:sp>
              <p:nvSpPr>
                <p:cNvPr id="875" name="TextBox 874"/>
                <p:cNvSpPr txBox="1"/>
                <p:nvPr/>
              </p:nvSpPr>
              <p:spPr>
                <a:xfrm>
                  <a:off x="1233486" y="2990851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5</a:t>
                  </a:r>
                  <a:endParaRPr lang="en-US" sz="1000" b="1" dirty="0"/>
                </a:p>
              </p:txBody>
            </p:sp>
            <p:sp>
              <p:nvSpPr>
                <p:cNvPr id="876" name="TextBox 875"/>
                <p:cNvSpPr txBox="1"/>
                <p:nvPr/>
              </p:nvSpPr>
              <p:spPr>
                <a:xfrm>
                  <a:off x="1243011" y="2428876"/>
                  <a:ext cx="400051" cy="5017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6</a:t>
                  </a:r>
                  <a:endParaRPr lang="en-US" sz="1000" b="1" dirty="0"/>
                </a:p>
              </p:txBody>
            </p:sp>
            <p:grpSp>
              <p:nvGrpSpPr>
                <p:cNvPr id="877" name="Group 179"/>
                <p:cNvGrpSpPr/>
                <p:nvPr/>
              </p:nvGrpSpPr>
              <p:grpSpPr>
                <a:xfrm>
                  <a:off x="2757489" y="2863464"/>
                  <a:ext cx="5522919" cy="2715679"/>
                  <a:chOff x="2757489" y="2863464"/>
                  <a:chExt cx="5522919" cy="2715679"/>
                </a:xfrm>
              </p:grpSpPr>
              <p:grpSp>
                <p:nvGrpSpPr>
                  <p:cNvPr id="878" name="Group 87"/>
                  <p:cNvGrpSpPr/>
                  <p:nvPr/>
                </p:nvGrpSpPr>
                <p:grpSpPr>
                  <a:xfrm>
                    <a:off x="2757489" y="5023923"/>
                    <a:ext cx="628649" cy="533112"/>
                    <a:chOff x="2800351" y="5071978"/>
                    <a:chExt cx="628649" cy="527780"/>
                  </a:xfrm>
                </p:grpSpPr>
                <p:sp>
                  <p:nvSpPr>
                    <p:cNvPr id="949" name="Rectangle 84"/>
                    <p:cNvSpPr/>
                    <p:nvPr/>
                  </p:nvSpPr>
                  <p:spPr>
                    <a:xfrm>
                      <a:off x="2869692" y="5114921"/>
                      <a:ext cx="514350" cy="484542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50" name="TextBox 83"/>
                    <p:cNvSpPr txBox="1"/>
                    <p:nvPr/>
                  </p:nvSpPr>
                  <p:spPr>
                    <a:xfrm>
                      <a:off x="2800351" y="5071978"/>
                      <a:ext cx="628649" cy="52778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3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H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879" name="Group 88"/>
                  <p:cNvGrpSpPr/>
                  <p:nvPr/>
                </p:nvGrpSpPr>
                <p:grpSpPr>
                  <a:xfrm>
                    <a:off x="3278160" y="5045164"/>
                    <a:ext cx="628650" cy="533112"/>
                    <a:chOff x="2768573" y="5092788"/>
                    <a:chExt cx="628650" cy="533112"/>
                  </a:xfrm>
                </p:grpSpPr>
                <p:sp>
                  <p:nvSpPr>
                    <p:cNvPr id="947" name="Rectangle 90"/>
                    <p:cNvSpPr/>
                    <p:nvPr/>
                  </p:nvSpPr>
                  <p:spPr>
                    <a:xfrm>
                      <a:off x="2845255" y="5114927"/>
                      <a:ext cx="526595" cy="48943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48" name="TextBox 89"/>
                    <p:cNvSpPr txBox="1"/>
                    <p:nvPr/>
                  </p:nvSpPr>
                  <p:spPr>
                    <a:xfrm>
                      <a:off x="2768573" y="5092788"/>
                      <a:ext cx="628650" cy="533112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4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H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880" name="Group 91"/>
                  <p:cNvGrpSpPr/>
                  <p:nvPr/>
                </p:nvGrpSpPr>
                <p:grpSpPr>
                  <a:xfrm>
                    <a:off x="3838576" y="5045160"/>
                    <a:ext cx="628650" cy="533113"/>
                    <a:chOff x="2800351" y="5092784"/>
                    <a:chExt cx="628650" cy="533113"/>
                  </a:xfrm>
                </p:grpSpPr>
                <p:sp>
                  <p:nvSpPr>
                    <p:cNvPr id="945" name="TextBox 944"/>
                    <p:cNvSpPr txBox="1"/>
                    <p:nvPr/>
                  </p:nvSpPr>
                  <p:spPr>
                    <a:xfrm>
                      <a:off x="2800351" y="5092784"/>
                      <a:ext cx="628650" cy="533113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5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H</a:t>
                      </a:r>
                      <a:endParaRPr lang="en-US" sz="1100" dirty="0"/>
                    </a:p>
                  </p:txBody>
                </p:sp>
                <p:sp>
                  <p:nvSpPr>
                    <p:cNvPr id="946" name="Rectangle 945"/>
                    <p:cNvSpPr/>
                    <p:nvPr/>
                  </p:nvSpPr>
                  <p:spPr>
                    <a:xfrm>
                      <a:off x="2857500" y="5114926"/>
                      <a:ext cx="514350" cy="49654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81" name="Group 94"/>
                  <p:cNvGrpSpPr/>
                  <p:nvPr/>
                </p:nvGrpSpPr>
                <p:grpSpPr>
                  <a:xfrm>
                    <a:off x="4349723" y="5045592"/>
                    <a:ext cx="628649" cy="533112"/>
                    <a:chOff x="2768574" y="5093431"/>
                    <a:chExt cx="628649" cy="527780"/>
                  </a:xfrm>
                </p:grpSpPr>
                <p:sp>
                  <p:nvSpPr>
                    <p:cNvPr id="943" name="TextBox 942"/>
                    <p:cNvSpPr txBox="1"/>
                    <p:nvPr/>
                  </p:nvSpPr>
                  <p:spPr>
                    <a:xfrm>
                      <a:off x="2768574" y="5093431"/>
                      <a:ext cx="628649" cy="52778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6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H</a:t>
                      </a:r>
                      <a:endParaRPr lang="en-US" sz="1100" dirty="0"/>
                    </a:p>
                  </p:txBody>
                </p:sp>
                <p:sp>
                  <p:nvSpPr>
                    <p:cNvPr id="944" name="Rectangle 943"/>
                    <p:cNvSpPr/>
                    <p:nvPr/>
                  </p:nvSpPr>
                  <p:spPr>
                    <a:xfrm>
                      <a:off x="2822361" y="5114923"/>
                      <a:ext cx="549489" cy="48454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82" name="Group 97"/>
                  <p:cNvGrpSpPr/>
                  <p:nvPr/>
                </p:nvGrpSpPr>
                <p:grpSpPr>
                  <a:xfrm>
                    <a:off x="4899012" y="5046031"/>
                    <a:ext cx="628649" cy="533112"/>
                    <a:chOff x="2784463" y="5094073"/>
                    <a:chExt cx="628649" cy="522555"/>
                  </a:xfrm>
                </p:grpSpPr>
                <p:sp>
                  <p:nvSpPr>
                    <p:cNvPr id="941" name="TextBox 940"/>
                    <p:cNvSpPr txBox="1"/>
                    <p:nvPr/>
                  </p:nvSpPr>
                  <p:spPr>
                    <a:xfrm>
                      <a:off x="2784463" y="5094073"/>
                      <a:ext cx="628649" cy="522555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7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H</a:t>
                      </a:r>
                      <a:endParaRPr lang="en-US" sz="1100" dirty="0"/>
                    </a:p>
                  </p:txBody>
                </p:sp>
                <p:sp>
                  <p:nvSpPr>
                    <p:cNvPr id="942" name="Rectangle 941"/>
                    <p:cNvSpPr/>
                    <p:nvPr/>
                  </p:nvSpPr>
                  <p:spPr>
                    <a:xfrm>
                      <a:off x="2857500" y="5114925"/>
                      <a:ext cx="514350" cy="47974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83" name="Group 100"/>
                  <p:cNvGrpSpPr/>
                  <p:nvPr/>
                </p:nvGrpSpPr>
                <p:grpSpPr>
                  <a:xfrm>
                    <a:off x="5430810" y="5032502"/>
                    <a:ext cx="628650" cy="533112"/>
                    <a:chOff x="2768574" y="5070249"/>
                    <a:chExt cx="628650" cy="538442"/>
                  </a:xfrm>
                </p:grpSpPr>
                <p:sp>
                  <p:nvSpPr>
                    <p:cNvPr id="939" name="TextBox 938"/>
                    <p:cNvSpPr txBox="1"/>
                    <p:nvPr/>
                  </p:nvSpPr>
                  <p:spPr>
                    <a:xfrm>
                      <a:off x="2768574" y="5070249"/>
                      <a:ext cx="628650" cy="538442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8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H</a:t>
                      </a:r>
                      <a:endParaRPr lang="en-US" sz="1100" dirty="0"/>
                    </a:p>
                  </p:txBody>
                </p:sp>
                <p:sp>
                  <p:nvSpPr>
                    <p:cNvPr id="940" name="Rectangle 102"/>
                    <p:cNvSpPr/>
                    <p:nvPr/>
                  </p:nvSpPr>
                  <p:spPr>
                    <a:xfrm>
                      <a:off x="2845308" y="5105401"/>
                      <a:ext cx="516638" cy="494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84" name="Group 123"/>
                  <p:cNvGrpSpPr/>
                  <p:nvPr/>
                </p:nvGrpSpPr>
                <p:grpSpPr>
                  <a:xfrm>
                    <a:off x="4344958" y="4485331"/>
                    <a:ext cx="2314781" cy="539099"/>
                    <a:chOff x="4359246" y="4571055"/>
                    <a:chExt cx="2314781" cy="539099"/>
                  </a:xfrm>
                </p:grpSpPr>
                <p:grpSp>
                  <p:nvGrpSpPr>
                    <p:cNvPr id="927" name="Group 91"/>
                    <p:cNvGrpSpPr/>
                    <p:nvPr/>
                  </p:nvGrpSpPr>
                  <p:grpSpPr>
                    <a:xfrm>
                      <a:off x="4359246" y="4575818"/>
                      <a:ext cx="678221" cy="533112"/>
                      <a:chOff x="2768572" y="5071118"/>
                      <a:chExt cx="678221" cy="533112"/>
                    </a:xfrm>
                  </p:grpSpPr>
                  <p:sp>
                    <p:nvSpPr>
                      <p:cNvPr id="937" name="Rectangle 936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938" name="TextBox 937"/>
                      <p:cNvSpPr txBox="1"/>
                      <p:nvPr/>
                    </p:nvSpPr>
                    <p:spPr>
                      <a:xfrm>
                        <a:off x="2768572" y="5071118"/>
                        <a:ext cx="678221" cy="53311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100" baseline="40000" dirty="0" smtClean="0"/>
                          <a:t>6</a:t>
                        </a:r>
                        <a:r>
                          <a:rPr lang="en-US" sz="1100" baseline="-30000" dirty="0" smtClean="0">
                            <a:sym typeface="Symbol"/>
                          </a:rPr>
                          <a:t></a:t>
                        </a:r>
                        <a:r>
                          <a:rPr lang="en-US" sz="1100" dirty="0" smtClean="0">
                            <a:sym typeface="Symbol"/>
                          </a:rPr>
                          <a:t>He</a:t>
                        </a:r>
                        <a:endParaRPr lang="en-US" sz="1100" dirty="0"/>
                      </a:p>
                    </p:txBody>
                  </p:sp>
                </p:grpSp>
                <p:grpSp>
                  <p:nvGrpSpPr>
                    <p:cNvPr id="928" name="Group 94"/>
                    <p:cNvGrpSpPr/>
                    <p:nvPr/>
                  </p:nvGrpSpPr>
                  <p:grpSpPr>
                    <a:xfrm>
                      <a:off x="4856106" y="4575817"/>
                      <a:ext cx="769250" cy="517434"/>
                      <a:chOff x="2736795" y="5071118"/>
                      <a:chExt cx="769250" cy="517434"/>
                    </a:xfrm>
                  </p:grpSpPr>
                  <p:sp>
                    <p:nvSpPr>
                      <p:cNvPr id="935" name="Rectangle 934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936" name="TextBox 935"/>
                      <p:cNvSpPr txBox="1"/>
                      <p:nvPr/>
                    </p:nvSpPr>
                    <p:spPr>
                      <a:xfrm>
                        <a:off x="2736795" y="5071118"/>
                        <a:ext cx="769250" cy="51743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050" baseline="40000" dirty="0" smtClean="0"/>
                          <a:t>7</a:t>
                        </a:r>
                        <a:r>
                          <a:rPr lang="en-US" sz="1050" baseline="-30000" dirty="0" smtClean="0">
                            <a:sym typeface="Symbol"/>
                          </a:rPr>
                          <a:t></a:t>
                        </a:r>
                        <a:r>
                          <a:rPr lang="en-US" sz="1050" dirty="0" smtClean="0">
                            <a:sym typeface="Symbol"/>
                          </a:rPr>
                          <a:t>He</a:t>
                        </a:r>
                        <a:endParaRPr lang="en-US" sz="1050" dirty="0"/>
                      </a:p>
                    </p:txBody>
                  </p:sp>
                </p:grpSp>
                <p:grpSp>
                  <p:nvGrpSpPr>
                    <p:cNvPr id="929" name="Group 97"/>
                    <p:cNvGrpSpPr/>
                    <p:nvPr/>
                  </p:nvGrpSpPr>
                  <p:grpSpPr>
                    <a:xfrm>
                      <a:off x="5426046" y="4571055"/>
                      <a:ext cx="660091" cy="525581"/>
                      <a:chOff x="2768573" y="5071119"/>
                      <a:chExt cx="660091" cy="525581"/>
                    </a:xfrm>
                  </p:grpSpPr>
                  <p:sp>
                    <p:nvSpPr>
                      <p:cNvPr id="933" name="Rectangle 932"/>
                      <p:cNvSpPr/>
                      <p:nvPr/>
                    </p:nvSpPr>
                    <p:spPr>
                      <a:xfrm>
                        <a:off x="2857500" y="5119688"/>
                        <a:ext cx="514350" cy="477012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934" name="TextBox 933"/>
                      <p:cNvSpPr txBox="1"/>
                      <p:nvPr/>
                    </p:nvSpPr>
                    <p:spPr>
                      <a:xfrm>
                        <a:off x="2768573" y="5071119"/>
                        <a:ext cx="660091" cy="51743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050" baseline="40000" dirty="0" smtClean="0"/>
                          <a:t>8</a:t>
                        </a:r>
                        <a:r>
                          <a:rPr lang="en-US" sz="1050" baseline="-30000" dirty="0" smtClean="0">
                            <a:sym typeface="Symbol"/>
                          </a:rPr>
                          <a:t></a:t>
                        </a:r>
                        <a:r>
                          <a:rPr lang="en-US" sz="1050" dirty="0" smtClean="0">
                            <a:sym typeface="Symbol"/>
                          </a:rPr>
                          <a:t>He</a:t>
                        </a:r>
                        <a:endParaRPr lang="en-US" sz="1050" dirty="0"/>
                      </a:p>
                    </p:txBody>
                  </p:sp>
                </p:grpSp>
                <p:grpSp>
                  <p:nvGrpSpPr>
                    <p:cNvPr id="930" name="Group 100"/>
                    <p:cNvGrpSpPr/>
                    <p:nvPr/>
                  </p:nvGrpSpPr>
                  <p:grpSpPr>
                    <a:xfrm>
                      <a:off x="5921304" y="4592721"/>
                      <a:ext cx="752723" cy="517433"/>
                      <a:chOff x="2720906" y="5092784"/>
                      <a:chExt cx="752723" cy="517433"/>
                    </a:xfrm>
                  </p:grpSpPr>
                  <p:sp>
                    <p:nvSpPr>
                      <p:cNvPr id="931" name="TextBox 930"/>
                      <p:cNvSpPr txBox="1"/>
                      <p:nvPr/>
                    </p:nvSpPr>
                    <p:spPr>
                      <a:xfrm>
                        <a:off x="2720906" y="5092784"/>
                        <a:ext cx="752723" cy="51743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050" baseline="40000" dirty="0" smtClean="0"/>
                          <a:t>9</a:t>
                        </a:r>
                        <a:r>
                          <a:rPr lang="en-US" sz="1050" baseline="-30000" dirty="0" smtClean="0">
                            <a:sym typeface="Symbol"/>
                          </a:rPr>
                          <a:t></a:t>
                        </a:r>
                        <a:r>
                          <a:rPr lang="en-US" sz="1050" dirty="0" smtClean="0">
                            <a:sym typeface="Symbol"/>
                          </a:rPr>
                          <a:t>He</a:t>
                        </a:r>
                        <a:endParaRPr lang="en-US" sz="1050" dirty="0"/>
                      </a:p>
                    </p:txBody>
                  </p:sp>
                  <p:sp>
                    <p:nvSpPr>
                      <p:cNvPr id="932" name="Rectangle 931"/>
                      <p:cNvSpPr/>
                      <p:nvPr/>
                    </p:nvSpPr>
                    <p:spPr>
                      <a:xfrm>
                        <a:off x="2845308" y="5127117"/>
                        <a:ext cx="514350" cy="4714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05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885" name="Group 91"/>
                  <p:cNvGrpSpPr/>
                  <p:nvPr/>
                </p:nvGrpSpPr>
                <p:grpSpPr>
                  <a:xfrm>
                    <a:off x="4386262" y="3938077"/>
                    <a:ext cx="628650" cy="533113"/>
                    <a:chOff x="2800351" y="5071982"/>
                    <a:chExt cx="628650" cy="527781"/>
                  </a:xfrm>
                </p:grpSpPr>
                <p:sp>
                  <p:nvSpPr>
                    <p:cNvPr id="925" name="TextBox 924"/>
                    <p:cNvSpPr txBox="1"/>
                    <p:nvPr/>
                  </p:nvSpPr>
                  <p:spPr>
                    <a:xfrm>
                      <a:off x="2800351" y="5071982"/>
                      <a:ext cx="628650" cy="527781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6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Li</a:t>
                      </a:r>
                      <a:endParaRPr lang="en-US" sz="1100" dirty="0"/>
                    </a:p>
                  </p:txBody>
                </p:sp>
                <p:sp>
                  <p:nvSpPr>
                    <p:cNvPr id="926" name="Rectangle 925"/>
                    <p:cNvSpPr/>
                    <p:nvPr/>
                  </p:nvSpPr>
                  <p:spPr>
                    <a:xfrm>
                      <a:off x="2857500" y="5115576"/>
                      <a:ext cx="514350" cy="47083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86" name="Group 94"/>
                  <p:cNvGrpSpPr/>
                  <p:nvPr/>
                </p:nvGrpSpPr>
                <p:grpSpPr>
                  <a:xfrm>
                    <a:off x="4883121" y="3964071"/>
                    <a:ext cx="648504" cy="533112"/>
                    <a:chOff x="2768573" y="5092784"/>
                    <a:chExt cx="648504" cy="533112"/>
                  </a:xfrm>
                </p:grpSpPr>
                <p:sp>
                  <p:nvSpPr>
                    <p:cNvPr id="923" name="Rectangle 922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24" name="TextBox 923"/>
                    <p:cNvSpPr txBox="1"/>
                    <p:nvPr/>
                  </p:nvSpPr>
                  <p:spPr>
                    <a:xfrm>
                      <a:off x="2768573" y="5092784"/>
                      <a:ext cx="648504" cy="533112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7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Li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887" name="Group 97"/>
                  <p:cNvGrpSpPr/>
                  <p:nvPr/>
                </p:nvGrpSpPr>
                <p:grpSpPr>
                  <a:xfrm>
                    <a:off x="5453061" y="3959743"/>
                    <a:ext cx="628650" cy="517433"/>
                    <a:chOff x="2800351" y="5093435"/>
                    <a:chExt cx="628650" cy="512257"/>
                  </a:xfrm>
                </p:grpSpPr>
                <p:sp>
                  <p:nvSpPr>
                    <p:cNvPr id="921" name="Rectangle 920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22" name="TextBox 921"/>
                    <p:cNvSpPr txBox="1"/>
                    <p:nvPr/>
                  </p:nvSpPr>
                  <p:spPr>
                    <a:xfrm>
                      <a:off x="2800351" y="5093435"/>
                      <a:ext cx="628650" cy="512257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50" baseline="40000" dirty="0" smtClean="0"/>
                        <a:t>8</a:t>
                      </a:r>
                      <a:r>
                        <a:rPr lang="en-US" sz="1050" baseline="-30000" dirty="0" smtClean="0">
                          <a:sym typeface="Symbol"/>
                        </a:rPr>
                        <a:t></a:t>
                      </a:r>
                      <a:r>
                        <a:rPr lang="en-US" sz="1050" dirty="0" smtClean="0">
                          <a:sym typeface="Symbol"/>
                        </a:rPr>
                        <a:t>Li</a:t>
                      </a:r>
                      <a:endParaRPr lang="en-US" sz="1050" dirty="0"/>
                    </a:p>
                  </p:txBody>
                </p:sp>
              </p:grpSp>
              <p:grpSp>
                <p:nvGrpSpPr>
                  <p:cNvPr id="888" name="Group 100"/>
                  <p:cNvGrpSpPr/>
                  <p:nvPr/>
                </p:nvGrpSpPr>
                <p:grpSpPr>
                  <a:xfrm>
                    <a:off x="5964208" y="3916411"/>
                    <a:ext cx="628650" cy="541295"/>
                    <a:chOff x="2768573" y="5050531"/>
                    <a:chExt cx="628650" cy="535881"/>
                  </a:xfrm>
                </p:grpSpPr>
                <p:sp>
                  <p:nvSpPr>
                    <p:cNvPr id="919" name="Rectangle 918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20" name="TextBox 919"/>
                    <p:cNvSpPr txBox="1"/>
                    <p:nvPr/>
                  </p:nvSpPr>
                  <p:spPr>
                    <a:xfrm>
                      <a:off x="2768573" y="5050531"/>
                      <a:ext cx="628650" cy="512259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50" baseline="40000" dirty="0" smtClean="0"/>
                        <a:t>9</a:t>
                      </a:r>
                      <a:r>
                        <a:rPr lang="en-US" sz="1050" baseline="-30000" dirty="0" smtClean="0">
                          <a:sym typeface="Symbol"/>
                        </a:rPr>
                        <a:t></a:t>
                      </a:r>
                      <a:r>
                        <a:rPr lang="en-US" sz="1050" dirty="0" smtClean="0">
                          <a:sym typeface="Symbol"/>
                        </a:rPr>
                        <a:t>Li</a:t>
                      </a:r>
                      <a:endParaRPr lang="en-US" sz="1050" dirty="0"/>
                    </a:p>
                  </p:txBody>
                </p:sp>
              </p:grpSp>
              <p:grpSp>
                <p:nvGrpSpPr>
                  <p:cNvPr id="889" name="Group 100"/>
                  <p:cNvGrpSpPr/>
                  <p:nvPr/>
                </p:nvGrpSpPr>
                <p:grpSpPr>
                  <a:xfrm>
                    <a:off x="6538911" y="3938514"/>
                    <a:ext cx="628650" cy="519196"/>
                    <a:chOff x="2800351" y="5072829"/>
                    <a:chExt cx="628650" cy="508914"/>
                  </a:xfrm>
                </p:grpSpPr>
                <p:sp>
                  <p:nvSpPr>
                    <p:cNvPr id="917" name="TextBox 916"/>
                    <p:cNvSpPr txBox="1"/>
                    <p:nvPr/>
                  </p:nvSpPr>
                  <p:spPr>
                    <a:xfrm>
                      <a:off x="2800351" y="5072829"/>
                      <a:ext cx="628650" cy="507187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50" baseline="40000" dirty="0" smtClean="0"/>
                        <a:t>10</a:t>
                      </a:r>
                      <a:r>
                        <a:rPr lang="en-US" sz="1050" baseline="-30000" dirty="0" smtClean="0">
                          <a:sym typeface="Symbol"/>
                        </a:rPr>
                        <a:t></a:t>
                      </a:r>
                      <a:r>
                        <a:rPr lang="en-US" sz="1050" dirty="0" smtClean="0">
                          <a:sym typeface="Symbol"/>
                        </a:rPr>
                        <a:t>Li</a:t>
                      </a:r>
                      <a:endParaRPr lang="en-US" sz="1050" dirty="0"/>
                    </a:p>
                  </p:txBody>
                </p:sp>
                <p:sp>
                  <p:nvSpPr>
                    <p:cNvPr id="918" name="Rectangle 917"/>
                    <p:cNvSpPr/>
                    <p:nvPr/>
                  </p:nvSpPr>
                  <p:spPr>
                    <a:xfrm>
                      <a:off x="2857500" y="5114925"/>
                      <a:ext cx="514350" cy="46681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90" name="Group 97"/>
                  <p:cNvGrpSpPr/>
                  <p:nvPr/>
                </p:nvGrpSpPr>
                <p:grpSpPr>
                  <a:xfrm>
                    <a:off x="6982243" y="3430717"/>
                    <a:ext cx="805610" cy="503106"/>
                    <a:chOff x="4334294" y="5097594"/>
                    <a:chExt cx="805610" cy="503106"/>
                  </a:xfrm>
                </p:grpSpPr>
                <p:sp>
                  <p:nvSpPr>
                    <p:cNvPr id="915" name="TextBox 914"/>
                    <p:cNvSpPr txBox="1"/>
                    <p:nvPr/>
                  </p:nvSpPr>
                  <p:spPr>
                    <a:xfrm>
                      <a:off x="4334294" y="5097594"/>
                      <a:ext cx="805610" cy="501751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00" baseline="40000" dirty="0" smtClean="0"/>
                        <a:t>11</a:t>
                      </a:r>
                      <a:r>
                        <a:rPr lang="en-US" sz="1000" baseline="-30000" dirty="0" smtClean="0">
                          <a:sym typeface="Symbol"/>
                        </a:rPr>
                        <a:t></a:t>
                      </a:r>
                      <a:r>
                        <a:rPr lang="en-US" sz="1000" dirty="0" smtClean="0">
                          <a:sym typeface="Symbol"/>
                        </a:rPr>
                        <a:t>Be</a:t>
                      </a:r>
                      <a:endParaRPr lang="en-US" sz="1000" dirty="0"/>
                    </a:p>
                  </p:txBody>
                </p:sp>
                <p:sp>
                  <p:nvSpPr>
                    <p:cNvPr id="916" name="Rectangle 915"/>
                    <p:cNvSpPr/>
                    <p:nvPr/>
                  </p:nvSpPr>
                  <p:spPr>
                    <a:xfrm>
                      <a:off x="4474083" y="5129213"/>
                      <a:ext cx="514350" cy="47148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91" name="Group 100"/>
                  <p:cNvGrpSpPr/>
                  <p:nvPr/>
                </p:nvGrpSpPr>
                <p:grpSpPr>
                  <a:xfrm>
                    <a:off x="5970572" y="3440196"/>
                    <a:ext cx="641497" cy="517433"/>
                    <a:chOff x="2784460" y="5092784"/>
                    <a:chExt cx="641497" cy="517433"/>
                  </a:xfrm>
                </p:grpSpPr>
                <p:sp>
                  <p:nvSpPr>
                    <p:cNvPr id="913" name="Rectangle 912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14" name="TextBox 913"/>
                    <p:cNvSpPr txBox="1"/>
                    <p:nvPr/>
                  </p:nvSpPr>
                  <p:spPr>
                    <a:xfrm>
                      <a:off x="2784460" y="5092784"/>
                      <a:ext cx="641497" cy="517433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50" baseline="40000" dirty="0" smtClean="0"/>
                        <a:t>9</a:t>
                      </a:r>
                      <a:r>
                        <a:rPr lang="en-US" sz="1050" baseline="-30000" dirty="0" smtClean="0">
                          <a:sym typeface="Symbol"/>
                        </a:rPr>
                        <a:t></a:t>
                      </a:r>
                      <a:r>
                        <a:rPr lang="en-US" sz="1050" dirty="0" smtClean="0">
                          <a:sym typeface="Symbol"/>
                        </a:rPr>
                        <a:t>Be</a:t>
                      </a:r>
                      <a:endParaRPr lang="en-US" sz="1050" dirty="0"/>
                    </a:p>
                  </p:txBody>
                </p:sp>
              </p:grpSp>
              <p:grpSp>
                <p:nvGrpSpPr>
                  <p:cNvPr id="892" name="Group 100"/>
                  <p:cNvGrpSpPr/>
                  <p:nvPr/>
                </p:nvGrpSpPr>
                <p:grpSpPr>
                  <a:xfrm>
                    <a:off x="6488621" y="3414673"/>
                    <a:ext cx="700089" cy="519151"/>
                    <a:chOff x="2759585" y="5072454"/>
                    <a:chExt cx="700089" cy="513958"/>
                  </a:xfrm>
                </p:grpSpPr>
                <p:sp>
                  <p:nvSpPr>
                    <p:cNvPr id="911" name="Rectangle 910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12" name="TextBox 911"/>
                    <p:cNvSpPr txBox="1"/>
                    <p:nvPr/>
                  </p:nvSpPr>
                  <p:spPr>
                    <a:xfrm>
                      <a:off x="2759585" y="5072454"/>
                      <a:ext cx="700089" cy="496732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00" baseline="40000" dirty="0" smtClean="0"/>
                        <a:t>10</a:t>
                      </a:r>
                      <a:r>
                        <a:rPr lang="en-US" sz="1000" baseline="-30000" dirty="0" smtClean="0">
                          <a:sym typeface="Symbol"/>
                        </a:rPr>
                        <a:t></a:t>
                      </a:r>
                      <a:r>
                        <a:rPr lang="en-US" sz="1000" dirty="0" smtClean="0">
                          <a:sym typeface="Symbol"/>
                        </a:rPr>
                        <a:t>Be</a:t>
                      </a:r>
                      <a:endParaRPr lang="en-US" sz="1000" dirty="0"/>
                    </a:p>
                  </p:txBody>
                </p:sp>
              </p:grpSp>
              <p:grpSp>
                <p:nvGrpSpPr>
                  <p:cNvPr id="893" name="Group 100"/>
                  <p:cNvGrpSpPr/>
                  <p:nvPr/>
                </p:nvGrpSpPr>
                <p:grpSpPr>
                  <a:xfrm>
                    <a:off x="5405398" y="3396860"/>
                    <a:ext cx="714118" cy="536964"/>
                    <a:chOff x="2752686" y="5049448"/>
                    <a:chExt cx="714118" cy="536964"/>
                  </a:xfrm>
                </p:grpSpPr>
                <p:sp>
                  <p:nvSpPr>
                    <p:cNvPr id="909" name="Rectangle 908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10" name="TextBox 909"/>
                    <p:cNvSpPr txBox="1"/>
                    <p:nvPr/>
                  </p:nvSpPr>
                  <p:spPr>
                    <a:xfrm>
                      <a:off x="2752686" y="5049448"/>
                      <a:ext cx="714118" cy="517433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050" baseline="40000" dirty="0" smtClean="0"/>
                        <a:t>8</a:t>
                      </a:r>
                      <a:r>
                        <a:rPr lang="en-US" sz="1050" baseline="-30000" dirty="0" smtClean="0">
                          <a:sym typeface="Symbol"/>
                        </a:rPr>
                        <a:t></a:t>
                      </a:r>
                      <a:r>
                        <a:rPr lang="en-US" sz="1050" dirty="0" smtClean="0">
                          <a:sym typeface="Symbol"/>
                        </a:rPr>
                        <a:t>Be</a:t>
                      </a:r>
                      <a:endParaRPr lang="en-US" sz="1050" dirty="0"/>
                    </a:p>
                  </p:txBody>
                </p:sp>
              </p:grpSp>
              <p:grpSp>
                <p:nvGrpSpPr>
                  <p:cNvPr id="894" name="Group 97"/>
                  <p:cNvGrpSpPr/>
                  <p:nvPr/>
                </p:nvGrpSpPr>
                <p:grpSpPr>
                  <a:xfrm>
                    <a:off x="7010321" y="2906797"/>
                    <a:ext cx="695326" cy="533113"/>
                    <a:chOff x="4362372" y="5107074"/>
                    <a:chExt cx="695326" cy="533113"/>
                  </a:xfrm>
                </p:grpSpPr>
                <p:sp>
                  <p:nvSpPr>
                    <p:cNvPr id="907" name="Rectangle 906"/>
                    <p:cNvSpPr/>
                    <p:nvPr/>
                  </p:nvSpPr>
                  <p:spPr>
                    <a:xfrm>
                      <a:off x="4461891" y="5129213"/>
                      <a:ext cx="522352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8" name="TextBox 907"/>
                    <p:cNvSpPr txBox="1"/>
                    <p:nvPr/>
                  </p:nvSpPr>
                  <p:spPr>
                    <a:xfrm>
                      <a:off x="4362372" y="5107074"/>
                      <a:ext cx="695326" cy="533113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11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B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895" name="Group 100"/>
                  <p:cNvGrpSpPr/>
                  <p:nvPr/>
                </p:nvGrpSpPr>
                <p:grpSpPr>
                  <a:xfrm>
                    <a:off x="5970575" y="2885130"/>
                    <a:ext cx="628650" cy="533113"/>
                    <a:chOff x="2784463" y="5071118"/>
                    <a:chExt cx="628650" cy="533113"/>
                  </a:xfrm>
                </p:grpSpPr>
                <p:sp>
                  <p:nvSpPr>
                    <p:cNvPr id="905" name="Rectangle 904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6" name="TextBox 905"/>
                    <p:cNvSpPr txBox="1"/>
                    <p:nvPr/>
                  </p:nvSpPr>
                  <p:spPr>
                    <a:xfrm>
                      <a:off x="2784463" y="5071118"/>
                      <a:ext cx="628650" cy="533113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9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B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896" name="Group 100"/>
                  <p:cNvGrpSpPr/>
                  <p:nvPr/>
                </p:nvGrpSpPr>
                <p:grpSpPr>
                  <a:xfrm>
                    <a:off x="6484925" y="2891680"/>
                    <a:ext cx="700089" cy="533112"/>
                    <a:chOff x="2755889" y="5082746"/>
                    <a:chExt cx="700089" cy="527778"/>
                  </a:xfrm>
                </p:grpSpPr>
                <p:sp>
                  <p:nvSpPr>
                    <p:cNvPr id="903" name="Rectangle 902"/>
                    <p:cNvSpPr/>
                    <p:nvPr/>
                  </p:nvSpPr>
                  <p:spPr>
                    <a:xfrm>
                      <a:off x="2857500" y="5125651"/>
                      <a:ext cx="514350" cy="460753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4" name="TextBox 903"/>
                    <p:cNvSpPr txBox="1"/>
                    <p:nvPr/>
                  </p:nvSpPr>
                  <p:spPr>
                    <a:xfrm>
                      <a:off x="2755889" y="5082746"/>
                      <a:ext cx="700089" cy="527778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10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B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897" name="Group 100"/>
                  <p:cNvGrpSpPr/>
                  <p:nvPr/>
                </p:nvGrpSpPr>
                <p:grpSpPr>
                  <a:xfrm>
                    <a:off x="5453063" y="2863464"/>
                    <a:ext cx="628650" cy="536960"/>
                    <a:chOff x="2800351" y="5049452"/>
                    <a:chExt cx="628650" cy="536960"/>
                  </a:xfrm>
                </p:grpSpPr>
                <p:sp>
                  <p:nvSpPr>
                    <p:cNvPr id="901" name="TextBox 900"/>
                    <p:cNvSpPr txBox="1"/>
                    <p:nvPr/>
                  </p:nvSpPr>
                  <p:spPr>
                    <a:xfrm>
                      <a:off x="2800351" y="5049452"/>
                      <a:ext cx="628650" cy="533111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8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B</a:t>
                      </a:r>
                      <a:endParaRPr lang="en-US" sz="1100" dirty="0"/>
                    </a:p>
                  </p:txBody>
                </p:sp>
                <p:sp>
                  <p:nvSpPr>
                    <p:cNvPr id="902" name="Rectangle 901"/>
                    <p:cNvSpPr/>
                    <p:nvPr/>
                  </p:nvSpPr>
                  <p:spPr>
                    <a:xfrm>
                      <a:off x="2857500" y="5114925"/>
                      <a:ext cx="514350" cy="47148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98" name="Group 97"/>
                  <p:cNvGrpSpPr/>
                  <p:nvPr/>
                </p:nvGrpSpPr>
                <p:grpSpPr>
                  <a:xfrm>
                    <a:off x="7546882" y="2885131"/>
                    <a:ext cx="733526" cy="533111"/>
                    <a:chOff x="4346483" y="5085408"/>
                    <a:chExt cx="733526" cy="533111"/>
                  </a:xfrm>
                </p:grpSpPr>
                <p:sp>
                  <p:nvSpPr>
                    <p:cNvPr id="899" name="Rectangle 898"/>
                    <p:cNvSpPr/>
                    <p:nvPr/>
                  </p:nvSpPr>
                  <p:spPr>
                    <a:xfrm>
                      <a:off x="4449699" y="5129213"/>
                      <a:ext cx="514350" cy="471487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0" name="TextBox 899"/>
                    <p:cNvSpPr txBox="1"/>
                    <p:nvPr/>
                  </p:nvSpPr>
                  <p:spPr>
                    <a:xfrm>
                      <a:off x="4346483" y="5085408"/>
                      <a:ext cx="733526" cy="533111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baseline="40000" dirty="0" smtClean="0"/>
                        <a:t>12</a:t>
                      </a:r>
                      <a:r>
                        <a:rPr lang="en-US" sz="1100" baseline="-30000" dirty="0" smtClean="0">
                          <a:sym typeface="Symbol"/>
                        </a:rPr>
                        <a:t></a:t>
                      </a:r>
                      <a:r>
                        <a:rPr lang="en-US" sz="1100" dirty="0" smtClean="0">
                          <a:sym typeface="Symbol"/>
                        </a:rPr>
                        <a:t>B</a:t>
                      </a:r>
                      <a:endParaRPr lang="en-US" sz="1100" dirty="0"/>
                    </a:p>
                  </p:txBody>
                </p:sp>
              </p:grpSp>
            </p:grpSp>
          </p:grpSp>
          <p:sp>
            <p:nvSpPr>
              <p:cNvPr id="841" name="TextBox 840"/>
              <p:cNvSpPr txBox="1"/>
              <p:nvPr/>
            </p:nvSpPr>
            <p:spPr>
              <a:xfrm>
                <a:off x="2091616" y="1328927"/>
                <a:ext cx="5187007" cy="689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Light </a:t>
                </a:r>
                <a:r>
                  <a:rPr lang="en-US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Hypernuclei</a:t>
                </a:r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to Be Investigated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29" name="Freeform 828"/>
            <p:cNvSpPr/>
            <p:nvPr/>
          </p:nvSpPr>
          <p:spPr>
            <a:xfrm>
              <a:off x="2835684" y="4806414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0" name="Freeform 829"/>
            <p:cNvSpPr/>
            <p:nvPr/>
          </p:nvSpPr>
          <p:spPr>
            <a:xfrm>
              <a:off x="2831605" y="5072653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1" name="Freeform 830"/>
            <p:cNvSpPr/>
            <p:nvPr/>
          </p:nvSpPr>
          <p:spPr>
            <a:xfrm>
              <a:off x="3549566" y="4803423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2" name="Freeform 831"/>
            <p:cNvSpPr/>
            <p:nvPr/>
          </p:nvSpPr>
          <p:spPr>
            <a:xfrm>
              <a:off x="3549566" y="4546159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3" name="Freeform 832"/>
            <p:cNvSpPr/>
            <p:nvPr/>
          </p:nvSpPr>
          <p:spPr>
            <a:xfrm>
              <a:off x="4267527" y="4546159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4" name="Freeform 833"/>
            <p:cNvSpPr/>
            <p:nvPr/>
          </p:nvSpPr>
          <p:spPr>
            <a:xfrm>
              <a:off x="4267527" y="4282911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1042693" y="3808020"/>
              <a:ext cx="344193" cy="2337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6" name="TextBox 835"/>
            <p:cNvSpPr txBox="1"/>
            <p:nvPr/>
          </p:nvSpPr>
          <p:spPr>
            <a:xfrm>
              <a:off x="1416080" y="3794560"/>
              <a:ext cx="130538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Previously measured</a:t>
              </a:r>
              <a:endParaRPr lang="en-US" sz="1000" dirty="0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1042693" y="4095198"/>
              <a:ext cx="344193" cy="2337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8" name="Freeform 837"/>
            <p:cNvSpPr/>
            <p:nvPr/>
          </p:nvSpPr>
          <p:spPr>
            <a:xfrm>
              <a:off x="1053020" y="4235048"/>
              <a:ext cx="89745" cy="77778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9" name="TextBox 838"/>
            <p:cNvSpPr txBox="1"/>
            <p:nvPr/>
          </p:nvSpPr>
          <p:spPr>
            <a:xfrm>
              <a:off x="1428318" y="4094078"/>
              <a:ext cx="124045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Mirror pairs</a:t>
              </a:r>
              <a:endParaRPr lang="en-US" sz="1000" dirty="0"/>
            </a:p>
          </p:txBody>
        </p:sp>
      </p:grpSp>
      <p:sp>
        <p:nvSpPr>
          <p:cNvPr id="1091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Study of Light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Hypernuclei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by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Pionic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Decay at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Jlab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lang="en-US" sz="3100" b="1" noProof="0" dirty="0" smtClean="0">
                <a:solidFill>
                  <a:srgbClr val="121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Illustration on the Main Features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1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1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17158" y="1992573"/>
            <a:ext cx="4926842" cy="1679518"/>
            <a:chOff x="4217158" y="1992573"/>
            <a:chExt cx="4926842" cy="1679518"/>
          </a:xfrm>
        </p:grpSpPr>
        <p:sp>
          <p:nvSpPr>
            <p:cNvPr id="824" name="Text Box 142"/>
            <p:cNvSpPr txBox="1">
              <a:spLocks noChangeArrowheads="1"/>
            </p:cNvSpPr>
            <p:nvPr/>
          </p:nvSpPr>
          <p:spPr bwMode="auto">
            <a:xfrm>
              <a:off x="4347966" y="2540861"/>
              <a:ext cx="380728" cy="284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宋体" pitchFamily="2" charset="-122"/>
                </a:rPr>
                <a:t>VS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186149" y="2019869"/>
              <a:ext cx="2825087" cy="10781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794" idx="1"/>
            </p:cNvCxnSpPr>
            <p:nvPr/>
          </p:nvCxnSpPr>
          <p:spPr>
            <a:xfrm flipH="1">
              <a:off x="5198671" y="1992573"/>
              <a:ext cx="2839861" cy="108163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17158" y="3302759"/>
              <a:ext cx="4926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K and </a:t>
              </a:r>
              <a:r>
                <a:rPr lang="en-US" b="1" dirty="0" smtClean="0">
                  <a:solidFill>
                    <a:srgbClr val="C00000"/>
                  </a:solidFill>
                  <a:sym typeface="Symbol"/>
                </a:rPr>
                <a:t> accidentals – 0.027counts/</a:t>
              </a:r>
              <a:r>
                <a:rPr lang="en-US" b="1" dirty="0" err="1" smtClean="0">
                  <a:solidFill>
                    <a:srgbClr val="C00000"/>
                  </a:solidFill>
                  <a:sym typeface="Symbol"/>
                </a:rPr>
                <a:t>hr</a:t>
              </a:r>
              <a:r>
                <a:rPr lang="en-US" b="1" dirty="0" smtClean="0">
                  <a:solidFill>
                    <a:srgbClr val="C00000"/>
                  </a:solidFill>
                  <a:sym typeface="Symbol"/>
                </a:rPr>
                <a:t>/bin(25keV)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11689" y="4312693"/>
            <a:ext cx="331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S/A ranges from ~50:1  to  ~0.5:1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3552" y="1082596"/>
            <a:ext cx="8229600" cy="363953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Precise measurement of ground state B</a:t>
            </a:r>
            <a:r>
              <a:rPr lang="en-US" sz="2800" baseline="-25000" dirty="0" smtClean="0">
                <a:solidFill>
                  <a:srgbClr val="0070C0"/>
                </a:solidFill>
                <a:sym typeface="Symbol"/>
              </a:rPr>
              <a:t>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 (20keV) for a series of light </a:t>
            </a:r>
            <a:r>
              <a:rPr lang="en-US" sz="2800" dirty="0" err="1" smtClean="0">
                <a:solidFill>
                  <a:srgbClr val="0070C0"/>
                </a:solidFill>
                <a:sym typeface="Symbol"/>
              </a:rPr>
              <a:t>hypernuclei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(A=3-12) with 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high resolution 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(&lt;130keV FWHM), 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spin-parity determination of </a:t>
            </a:r>
            <a:r>
              <a:rPr lang="en-US" sz="2800" dirty="0" err="1" smtClean="0">
                <a:solidFill>
                  <a:srgbClr val="0070C0"/>
                </a:solidFill>
                <a:sym typeface="Symbol"/>
              </a:rPr>
              <a:t>g.s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., charge symmetry breaking (CSB) from mirror pairs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  <a:sym typeface="Symbol"/>
            </a:endParaRPr>
          </a:p>
          <a:p>
            <a:r>
              <a:rPr lang="en-US" sz="2800" dirty="0" smtClean="0">
                <a:solidFill>
                  <a:srgbClr val="0070C0"/>
                </a:solidFill>
                <a:sym typeface="Symbol"/>
              </a:rPr>
              <a:t>Neutron rich light </a:t>
            </a:r>
            <a:r>
              <a:rPr lang="en-US" sz="2800" dirty="0" err="1" smtClean="0">
                <a:solidFill>
                  <a:srgbClr val="0070C0"/>
                </a:solidFill>
                <a:sym typeface="Symbol"/>
              </a:rPr>
              <a:t>hypernuclei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 (- coupling) and neutron drip line limit (</a:t>
            </a:r>
            <a:r>
              <a:rPr lang="en-US" sz="2800" baseline="30000" dirty="0" smtClean="0">
                <a:solidFill>
                  <a:srgbClr val="0070C0"/>
                </a:solidFill>
                <a:sym typeface="Symbol"/>
              </a:rPr>
              <a:t>6</a:t>
            </a:r>
            <a:r>
              <a:rPr lang="en-US" sz="2800" baseline="-25000" dirty="0" smtClean="0">
                <a:solidFill>
                  <a:srgbClr val="0070C0"/>
                </a:solidFill>
                <a:sym typeface="Symbol"/>
              </a:rPr>
              <a:t>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H and </a:t>
            </a:r>
            <a:r>
              <a:rPr lang="en-US" sz="2800" baseline="30000" dirty="0" smtClean="0">
                <a:solidFill>
                  <a:srgbClr val="0070C0"/>
                </a:solidFill>
                <a:sym typeface="Symbol"/>
              </a:rPr>
              <a:t>8</a:t>
            </a:r>
            <a:r>
              <a:rPr lang="en-US" sz="2800" baseline="-25000" dirty="0" smtClean="0">
                <a:solidFill>
                  <a:srgbClr val="0070C0"/>
                </a:solidFill>
                <a:sym typeface="Symbol"/>
              </a:rPr>
              <a:t>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H)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  <a:sym typeface="Symbol"/>
            </a:endParaRPr>
          </a:p>
          <a:p>
            <a:r>
              <a:rPr lang="en-US" sz="2800" dirty="0" smtClean="0">
                <a:solidFill>
                  <a:srgbClr val="0070C0"/>
                </a:solidFill>
                <a:sym typeface="Symbol"/>
              </a:rPr>
              <a:t>Formation of quasi free continuum and fragmentation mechanism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424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Goal of Decay Pion Spectroscopy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604" y="4995081"/>
            <a:ext cx="8557146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Provide precise input for theoretical description of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-N interaction. Since </a:t>
            </a:r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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and excitation are the only sources of experimental information, study wide range of 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hypernuclei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is needed.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424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Results from MAMI-C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5140" y="1146412"/>
            <a:ext cx="2538483" cy="892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KAOS –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SPEC-C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Data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867"/>
            <a:ext cx="6121050" cy="57378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77470" y="3002508"/>
            <a:ext cx="3370996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are convinced at least on </a:t>
            </a:r>
            <a:r>
              <a:rPr lang="en-US" sz="2800" baseline="30000" dirty="0" smtClean="0"/>
              <a:t>4</a:t>
            </a:r>
            <a:r>
              <a:rPr lang="en-US" sz="2800" baseline="-25000" dirty="0" smtClean="0">
                <a:sym typeface="Symbol"/>
              </a:rPr>
              <a:t></a:t>
            </a:r>
            <a:r>
              <a:rPr lang="en-US" sz="2800" dirty="0" smtClean="0">
                <a:sym typeface="Symbol"/>
              </a:rPr>
              <a:t>H observation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24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847" y="955343"/>
            <a:ext cx="8229600" cy="26340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Higher production rate (~9 </a:t>
            </a:r>
            <a:r>
              <a:rPr lang="en-US" sz="2800" dirty="0" smtClean="0"/>
              <a:t>times over MAMI 2012)</a:t>
            </a:r>
            <a:endParaRPr lang="en-US" sz="2800" dirty="0" smtClean="0"/>
          </a:p>
          <a:p>
            <a:r>
              <a:rPr lang="en-US" sz="2800" dirty="0" smtClean="0"/>
              <a:t>Excellent PID for both K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and </a:t>
            </a:r>
            <a:r>
              <a:rPr lang="en-US" sz="2800" dirty="0" smtClean="0">
                <a:sym typeface="Symbol"/>
              </a:rPr>
              <a:t></a:t>
            </a:r>
            <a:r>
              <a:rPr lang="en-US" sz="2800" baseline="30000" dirty="0" smtClean="0">
                <a:sym typeface="Symbol"/>
              </a:rPr>
              <a:t>-</a:t>
            </a:r>
            <a:endParaRPr lang="en-US" sz="2800" baseline="30000" dirty="0" smtClean="0"/>
          </a:p>
          <a:p>
            <a:r>
              <a:rPr lang="en-US" sz="2800" dirty="0" smtClean="0"/>
              <a:t>Less background (accidental or real)</a:t>
            </a:r>
          </a:p>
          <a:p>
            <a:r>
              <a:rPr lang="en-US" sz="2800" dirty="0" smtClean="0"/>
              <a:t>Full coverage of the interesting </a:t>
            </a:r>
            <a:r>
              <a:rPr lang="en-US" sz="2800" dirty="0" smtClean="0">
                <a:sym typeface="Symbol"/>
              </a:rPr>
              <a:t></a:t>
            </a:r>
            <a:r>
              <a:rPr lang="en-US" sz="2800" baseline="30000" dirty="0" smtClean="0">
                <a:sym typeface="Symbol"/>
              </a:rPr>
              <a:t>- </a:t>
            </a:r>
            <a:r>
              <a:rPr lang="en-US" sz="2800" dirty="0" smtClean="0">
                <a:sym typeface="Symbol"/>
              </a:rPr>
              <a:t>momentum range</a:t>
            </a:r>
          </a:p>
          <a:p>
            <a:r>
              <a:rPr lang="en-US" sz="2800" dirty="0" smtClean="0">
                <a:sym typeface="Symbol"/>
              </a:rPr>
              <a:t>Can take data together with the (e, </a:t>
            </a:r>
            <a:r>
              <a:rPr lang="en-US" sz="2800" dirty="0" err="1" smtClean="0">
                <a:sym typeface="Symbol"/>
              </a:rPr>
              <a:t>e’K</a:t>
            </a:r>
            <a:r>
              <a:rPr lang="en-US" sz="2800" baseline="30000" dirty="0" smtClean="0">
                <a:sym typeface="Symbol"/>
              </a:rPr>
              <a:t>+</a:t>
            </a:r>
            <a:r>
              <a:rPr lang="en-US" sz="2800" dirty="0" smtClean="0">
                <a:sym typeface="Symbol"/>
              </a:rPr>
              <a:t>) experiment </a:t>
            </a:r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424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3891888"/>
            <a:ext cx="9144000" cy="2604447"/>
            <a:chOff x="0" y="3891888"/>
            <a:chExt cx="9144000" cy="2604447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0" y="3891888"/>
              <a:ext cx="9144000" cy="8242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Required Beam Time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Content Placeholder 1"/>
            <p:cNvSpPr txBox="1">
              <a:spLocks/>
            </p:cNvSpPr>
            <p:nvPr/>
          </p:nvSpPr>
          <p:spPr>
            <a:xfrm>
              <a:off x="500418" y="4901822"/>
              <a:ext cx="8229600" cy="15945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/>
                <a:t>70 days (1680 hours) of beam time</a:t>
              </a:r>
            </a:p>
            <a:p>
              <a:r>
                <a:rPr lang="en-US" sz="2800" dirty="0" smtClean="0"/>
                <a:t>~2100 </a:t>
              </a:r>
              <a:r>
                <a:rPr lang="en-US" sz="2800" baseline="30000" dirty="0" smtClean="0"/>
                <a:t>4</a:t>
              </a:r>
              <a:r>
                <a:rPr lang="en-US" sz="2800" baseline="-25000" dirty="0" smtClean="0">
                  <a:sym typeface="Symbol"/>
                </a:rPr>
                <a:t></a:t>
              </a:r>
              <a:r>
                <a:rPr lang="en-US" sz="2800" dirty="0" smtClean="0">
                  <a:sym typeface="Symbol"/>
                </a:rPr>
                <a:t>H (highest in yield rate)</a:t>
              </a:r>
            </a:p>
            <a:p>
              <a:r>
                <a:rPr lang="en-US" sz="2800" dirty="0" smtClean="0"/>
                <a:t>~100 counts for the </a:t>
              </a:r>
              <a:r>
                <a:rPr lang="en-US" sz="2800" dirty="0" err="1" smtClean="0"/>
                <a:t>hypernuclei</a:t>
              </a:r>
              <a:r>
                <a:rPr lang="en-US" sz="2800" dirty="0" smtClean="0"/>
                <a:t> at the low yield limit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7154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2100" y="1277558"/>
            <a:ext cx="8496300" cy="42770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High intensity CW beam at JLAB and the characteristics of electro-production make possible for high precision </a:t>
            </a:r>
            <a:r>
              <a:rPr lang="en-US" sz="2600" dirty="0" err="1" smtClean="0"/>
              <a:t>hypernuclear</a:t>
            </a:r>
            <a:r>
              <a:rPr lang="en-US" sz="2600" dirty="0" smtClean="0"/>
              <a:t> programs, among which the decay pion program is unique.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The decay pion spectroscopy program is able to provide precise and fundamental information needed to understand the YN and Y-Nucleus interactions.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We are convinced from the MAMI-C test runs that the technique works.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7188" y="4012442"/>
            <a:ext cx="8086724" cy="2845558"/>
            <a:chOff x="357188" y="3824993"/>
            <a:chExt cx="8086724" cy="3033007"/>
          </a:xfrm>
        </p:grpSpPr>
        <p:cxnSp>
          <p:nvCxnSpPr>
            <p:cNvPr id="6" name="AutoShape 115"/>
            <p:cNvCxnSpPr>
              <a:cxnSpLocks noChangeShapeType="1"/>
            </p:cNvCxnSpPr>
            <p:nvPr/>
          </p:nvCxnSpPr>
          <p:spPr bwMode="auto">
            <a:xfrm rot="5400000" flipH="1" flipV="1">
              <a:off x="7155731" y="5116393"/>
              <a:ext cx="2575524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" name="AutoShape 116"/>
            <p:cNvCxnSpPr>
              <a:cxnSpLocks noChangeShapeType="1"/>
            </p:cNvCxnSpPr>
            <p:nvPr/>
          </p:nvCxnSpPr>
          <p:spPr bwMode="auto">
            <a:xfrm rot="16200000" flipV="1">
              <a:off x="-645263" y="5117251"/>
              <a:ext cx="2577428" cy="10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8" name="Group 454"/>
            <p:cNvGrpSpPr/>
            <p:nvPr/>
          </p:nvGrpSpPr>
          <p:grpSpPr>
            <a:xfrm>
              <a:off x="357188" y="3824993"/>
              <a:ext cx="8085891" cy="3033007"/>
              <a:chOff x="357188" y="3824993"/>
              <a:chExt cx="8085891" cy="3033007"/>
            </a:xfrm>
          </p:grpSpPr>
          <p:sp>
            <p:nvSpPr>
              <p:cNvPr id="9" name="Text Box 384"/>
              <p:cNvSpPr txBox="1">
                <a:spLocks noChangeArrowheads="1"/>
              </p:cNvSpPr>
              <p:nvPr/>
            </p:nvSpPr>
            <p:spPr bwMode="auto">
              <a:xfrm>
                <a:off x="654864" y="3918346"/>
                <a:ext cx="482990" cy="28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(a)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" name="AutoShape 117"/>
              <p:cNvCxnSpPr>
                <a:cxnSpLocks noChangeShapeType="1"/>
              </p:cNvCxnSpPr>
              <p:nvPr/>
            </p:nvCxnSpPr>
            <p:spPr bwMode="auto">
              <a:xfrm>
                <a:off x="654864" y="3824993"/>
                <a:ext cx="778821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1" name="Group 194"/>
              <p:cNvGrpSpPr>
                <a:grpSpLocks/>
              </p:cNvGrpSpPr>
              <p:nvPr/>
            </p:nvGrpSpPr>
            <p:grpSpPr bwMode="auto">
              <a:xfrm rot="10800000">
                <a:off x="643958" y="3824993"/>
                <a:ext cx="7799115" cy="115579"/>
                <a:chOff x="2550" y="9810"/>
                <a:chExt cx="10605" cy="166"/>
              </a:xfrm>
            </p:grpSpPr>
            <p:grpSp>
              <p:nvGrpSpPr>
                <p:cNvPr id="140" name="Group 195"/>
                <p:cNvGrpSpPr>
                  <a:grpSpLocks/>
                </p:cNvGrpSpPr>
                <p:nvPr/>
              </p:nvGrpSpPr>
              <p:grpSpPr bwMode="auto">
                <a:xfrm>
                  <a:off x="27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203" name="AutoShape 1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4" name="AutoShape 1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" name="AutoShape 1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6" name="AutoShape 1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1" name="Group 200"/>
                <p:cNvGrpSpPr>
                  <a:grpSpLocks/>
                </p:cNvGrpSpPr>
                <p:nvPr/>
              </p:nvGrpSpPr>
              <p:grpSpPr bwMode="auto">
                <a:xfrm>
                  <a:off x="370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99" name="AutoShape 20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0" name="AutoShape 20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1" name="AutoShape 2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2" name="AutoShape 2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2" name="Group 205"/>
                <p:cNvGrpSpPr>
                  <a:grpSpLocks/>
                </p:cNvGrpSpPr>
                <p:nvPr/>
              </p:nvGrpSpPr>
              <p:grpSpPr bwMode="auto">
                <a:xfrm>
                  <a:off x="466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95" name="AutoShape 2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6" name="AutoShape 2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7" name="AutoShape 20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8" name="AutoShape 20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3" name="Group 210"/>
                <p:cNvGrpSpPr>
                  <a:grpSpLocks/>
                </p:cNvGrpSpPr>
                <p:nvPr/>
              </p:nvGrpSpPr>
              <p:grpSpPr bwMode="auto">
                <a:xfrm>
                  <a:off x="564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91" name="AutoShape 2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2" name="AutoShape 2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3" name="AutoShape 2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4" name="AutoShape 2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4" name="Group 215"/>
                <p:cNvGrpSpPr>
                  <a:grpSpLocks/>
                </p:cNvGrpSpPr>
                <p:nvPr/>
              </p:nvGrpSpPr>
              <p:grpSpPr bwMode="auto">
                <a:xfrm>
                  <a:off x="660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87" name="AutoShape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8" name="AutoShape 2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9" name="AutoShape 2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0" name="AutoShape 2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5" name="Group 220"/>
                <p:cNvGrpSpPr>
                  <a:grpSpLocks/>
                </p:cNvGrpSpPr>
                <p:nvPr/>
              </p:nvGrpSpPr>
              <p:grpSpPr bwMode="auto">
                <a:xfrm>
                  <a:off x="75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83" name="AutoShape 2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4" name="AutoShape 2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5" name="AutoShape 2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6" name="AutoShape 2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6" name="Group 225"/>
                <p:cNvGrpSpPr>
                  <a:grpSpLocks/>
                </p:cNvGrpSpPr>
                <p:nvPr/>
              </p:nvGrpSpPr>
              <p:grpSpPr bwMode="auto">
                <a:xfrm>
                  <a:off x="852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79" name="AutoShape 2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0" name="AutoShape 2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1" name="AutoShape 2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2" name="AutoShape 22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7" name="Group 230"/>
                <p:cNvGrpSpPr>
                  <a:grpSpLocks/>
                </p:cNvGrpSpPr>
                <p:nvPr/>
              </p:nvGrpSpPr>
              <p:grpSpPr bwMode="auto">
                <a:xfrm>
                  <a:off x="949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75" name="AutoShape 2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6" name="AutoShape 2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7" name="AutoShape 23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8" name="AutoShape 2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8" name="Group 235"/>
                <p:cNvGrpSpPr>
                  <a:grpSpLocks/>
                </p:cNvGrpSpPr>
                <p:nvPr/>
              </p:nvGrpSpPr>
              <p:grpSpPr bwMode="auto">
                <a:xfrm>
                  <a:off x="1047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71" name="AutoShape 2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2" name="AutoShape 2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3" name="AutoShape 2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4" name="AutoShape 2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9" name="Group 240"/>
                <p:cNvGrpSpPr>
                  <a:grpSpLocks/>
                </p:cNvGrpSpPr>
                <p:nvPr/>
              </p:nvGrpSpPr>
              <p:grpSpPr bwMode="auto">
                <a:xfrm>
                  <a:off x="114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67" name="AutoShape 2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8" name="AutoShape 2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9" name="AutoShape 2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0" name="AutoShape 2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50" name="Group 245"/>
                <p:cNvGrpSpPr>
                  <a:grpSpLocks/>
                </p:cNvGrpSpPr>
                <p:nvPr/>
              </p:nvGrpSpPr>
              <p:grpSpPr bwMode="auto">
                <a:xfrm>
                  <a:off x="123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63" name="AutoShape 2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4" name="AutoShape 2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" name="AutoShape 24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6" name="AutoShape 2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51" name="AutoShape 250"/>
                <p:cNvCxnSpPr>
                  <a:cxnSpLocks noChangeShapeType="1"/>
                </p:cNvCxnSpPr>
                <p:nvPr/>
              </p:nvCxnSpPr>
              <p:spPr bwMode="auto">
                <a:xfrm>
                  <a:off x="2550" y="9975"/>
                  <a:ext cx="106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AutoShape 251"/>
                <p:cNvCxnSpPr>
                  <a:cxnSpLocks noChangeShapeType="1"/>
                </p:cNvCxnSpPr>
                <p:nvPr/>
              </p:nvCxnSpPr>
              <p:spPr bwMode="auto">
                <a:xfrm>
                  <a:off x="834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AutoShape 252"/>
                <p:cNvCxnSpPr>
                  <a:cxnSpLocks noChangeShapeType="1"/>
                </p:cNvCxnSpPr>
                <p:nvPr/>
              </p:nvCxnSpPr>
              <p:spPr bwMode="auto">
                <a:xfrm>
                  <a:off x="25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4" name="AutoShape 253"/>
                <p:cNvCxnSpPr>
                  <a:cxnSpLocks noChangeShapeType="1"/>
                </p:cNvCxnSpPr>
                <p:nvPr/>
              </p:nvCxnSpPr>
              <p:spPr bwMode="auto">
                <a:xfrm>
                  <a:off x="447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5" name="AutoShape 254"/>
                <p:cNvCxnSpPr>
                  <a:cxnSpLocks noChangeShapeType="1"/>
                </p:cNvCxnSpPr>
                <p:nvPr/>
              </p:nvCxnSpPr>
              <p:spPr bwMode="auto">
                <a:xfrm>
                  <a:off x="642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6" name="AutoShape 255"/>
                <p:cNvCxnSpPr>
                  <a:cxnSpLocks noChangeShapeType="1"/>
                </p:cNvCxnSpPr>
                <p:nvPr/>
              </p:nvCxnSpPr>
              <p:spPr bwMode="auto">
                <a:xfrm>
                  <a:off x="1027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7" name="AutoShape 256"/>
                <p:cNvCxnSpPr>
                  <a:cxnSpLocks noChangeShapeType="1"/>
                </p:cNvCxnSpPr>
                <p:nvPr/>
              </p:nvCxnSpPr>
              <p:spPr bwMode="auto">
                <a:xfrm>
                  <a:off x="121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8" name="AutoShape 257"/>
                <p:cNvCxnSpPr>
                  <a:cxnSpLocks noChangeShapeType="1"/>
                </p:cNvCxnSpPr>
                <p:nvPr/>
              </p:nvCxnSpPr>
              <p:spPr bwMode="auto">
                <a:xfrm>
                  <a:off x="351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9" name="AutoShape 258"/>
                <p:cNvCxnSpPr>
                  <a:cxnSpLocks noChangeShapeType="1"/>
                </p:cNvCxnSpPr>
                <p:nvPr/>
              </p:nvCxnSpPr>
              <p:spPr bwMode="auto">
                <a:xfrm>
                  <a:off x="112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0" name="AutoShape 259"/>
                <p:cNvCxnSpPr>
                  <a:cxnSpLocks noChangeShapeType="1"/>
                </p:cNvCxnSpPr>
                <p:nvPr/>
              </p:nvCxnSpPr>
              <p:spPr bwMode="auto">
                <a:xfrm>
                  <a:off x="931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1" name="AutoShape 260"/>
                <p:cNvCxnSpPr>
                  <a:cxnSpLocks noChangeShapeType="1"/>
                </p:cNvCxnSpPr>
                <p:nvPr/>
              </p:nvCxnSpPr>
              <p:spPr bwMode="auto">
                <a:xfrm>
                  <a:off x="73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2" name="AutoShape 261"/>
                <p:cNvCxnSpPr>
                  <a:cxnSpLocks noChangeShapeType="1"/>
                </p:cNvCxnSpPr>
                <p:nvPr/>
              </p:nvCxnSpPr>
              <p:spPr bwMode="auto">
                <a:xfrm>
                  <a:off x="544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2" name="Group 452"/>
              <p:cNvGrpSpPr/>
              <p:nvPr/>
            </p:nvGrpSpPr>
            <p:grpSpPr>
              <a:xfrm>
                <a:off x="357188" y="3956370"/>
                <a:ext cx="8085891" cy="2901630"/>
                <a:chOff x="357188" y="3956370"/>
                <a:chExt cx="8085891" cy="2901630"/>
              </a:xfrm>
            </p:grpSpPr>
            <p:sp>
              <p:nvSpPr>
                <p:cNvPr id="13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671602" y="3956370"/>
                  <a:ext cx="1712266" cy="83904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2-B decay from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7</a:t>
                  </a:r>
                  <a:r>
                    <a:rPr kumimoji="0" lang="en-US" altLang="zh-CN" sz="1200" b="1" i="0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He and its continuum</a:t>
                  </a:r>
                  <a:endParaRPr kumimoji="0" lang="en-US" altLang="zh-CN" sz="1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(Phase I: 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7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Li target)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4" name="Text Box 262"/>
                <p:cNvSpPr txBox="1">
                  <a:spLocks noChangeArrowheads="1"/>
                </p:cNvSpPr>
                <p:nvPr/>
              </p:nvSpPr>
              <p:spPr bwMode="auto">
                <a:xfrm>
                  <a:off x="4039025" y="4463520"/>
                  <a:ext cx="593675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dirty="0" smtClean="0">
                      <a:ln>
                        <a:noFill/>
                      </a:ln>
                      <a:solidFill>
                        <a:srgbClr val="C9600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1/2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9600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+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15" name="Group 446"/>
                <p:cNvGrpSpPr/>
                <p:nvPr/>
              </p:nvGrpSpPr>
              <p:grpSpPr>
                <a:xfrm>
                  <a:off x="357188" y="4363517"/>
                  <a:ext cx="8085891" cy="2494483"/>
                  <a:chOff x="357188" y="4363517"/>
                  <a:chExt cx="8085891" cy="2494483"/>
                </a:xfrm>
              </p:grpSpPr>
              <p:sp>
                <p:nvSpPr>
                  <p:cNvPr id="16" name="Freeform 6"/>
                  <p:cNvSpPr>
                    <a:spLocks/>
                  </p:cNvSpPr>
                  <p:nvPr/>
                </p:nvSpPr>
                <p:spPr bwMode="auto">
                  <a:xfrm>
                    <a:off x="1046455" y="5746024"/>
                    <a:ext cx="6706515" cy="74936"/>
                  </a:xfrm>
                  <a:custGeom>
                    <a:avLst/>
                    <a:gdLst/>
                    <a:ahLst/>
                    <a:cxnLst>
                      <a:cxn ang="0">
                        <a:pos x="0" y="4035"/>
                      </a:cxn>
                      <a:cxn ang="0">
                        <a:pos x="3947" y="4035"/>
                      </a:cxn>
                      <a:cxn ang="0">
                        <a:pos x="3840" y="3786"/>
                      </a:cxn>
                      <a:cxn ang="0">
                        <a:pos x="3716" y="3609"/>
                      </a:cxn>
                      <a:cxn ang="0">
                        <a:pos x="3414" y="3413"/>
                      </a:cxn>
                      <a:cxn ang="0">
                        <a:pos x="2614" y="2542"/>
                      </a:cxn>
                      <a:cxn ang="0">
                        <a:pos x="2151" y="2258"/>
                      </a:cxn>
                      <a:cxn ang="0">
                        <a:pos x="1831" y="1653"/>
                      </a:cxn>
                      <a:cxn ang="0">
                        <a:pos x="1458" y="1191"/>
                      </a:cxn>
                      <a:cxn ang="0">
                        <a:pos x="1120" y="995"/>
                      </a:cxn>
                      <a:cxn ang="0">
                        <a:pos x="356" y="18"/>
                      </a:cxn>
                      <a:cxn ang="0">
                        <a:pos x="0" y="0"/>
                      </a:cxn>
                      <a:cxn ang="0">
                        <a:pos x="0" y="4035"/>
                      </a:cxn>
                    </a:cxnLst>
                    <a:rect l="0" t="0" r="r" b="b"/>
                    <a:pathLst>
                      <a:path w="3947" h="4035">
                        <a:moveTo>
                          <a:pt x="0" y="4035"/>
                        </a:moveTo>
                        <a:lnTo>
                          <a:pt x="3947" y="4035"/>
                        </a:lnTo>
                        <a:lnTo>
                          <a:pt x="3840" y="3786"/>
                        </a:lnTo>
                        <a:lnTo>
                          <a:pt x="3716" y="3609"/>
                        </a:lnTo>
                        <a:lnTo>
                          <a:pt x="3414" y="3413"/>
                        </a:lnTo>
                        <a:lnTo>
                          <a:pt x="2614" y="2542"/>
                        </a:lnTo>
                        <a:lnTo>
                          <a:pt x="2151" y="2258"/>
                        </a:lnTo>
                        <a:lnTo>
                          <a:pt x="1831" y="1653"/>
                        </a:lnTo>
                        <a:lnTo>
                          <a:pt x="1458" y="1191"/>
                        </a:lnTo>
                        <a:lnTo>
                          <a:pt x="1120" y="995"/>
                        </a:lnTo>
                        <a:lnTo>
                          <a:pt x="356" y="18"/>
                        </a:lnTo>
                        <a:lnTo>
                          <a:pt x="0" y="0"/>
                        </a:lnTo>
                        <a:lnTo>
                          <a:pt x="0" y="4035"/>
                        </a:lnTo>
                        <a:close/>
                      </a:path>
                    </a:pathLst>
                  </a:custGeom>
                  <a:solidFill>
                    <a:srgbClr val="92CDDC"/>
                  </a:solidFill>
                  <a:ln w="9525">
                    <a:solidFill>
                      <a:srgbClr val="B6DDE8">
                        <a:alpha val="0"/>
                      </a:srgb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7" name="AutoShape 7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781479" y="5820326"/>
                    <a:ext cx="839" cy="401988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8" name="AutoShape 7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1424" y="5820326"/>
                    <a:ext cx="839" cy="40897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9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04335" y="5847633"/>
                    <a:ext cx="583613" cy="4921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dirty="0" err="1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P</a:t>
                    </a:r>
                    <a:r>
                      <a:rPr kumimoji="0" lang="en-US" altLang="zh-CN" sz="1100" b="1" i="0" u="none" strike="noStrike" cap="none" normalizeH="0" baseline="-25000" dirty="0" err="1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Max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0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7090" y="5866996"/>
                    <a:ext cx="560973" cy="329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dirty="0" err="1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P</a:t>
                    </a:r>
                    <a:r>
                      <a:rPr kumimoji="0" lang="en-US" altLang="zh-CN" sz="1100" b="1" i="0" u="none" strike="noStrike" cap="none" normalizeH="0" baseline="-25000" dirty="0" err="1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Min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1" name="AutoShape 7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715236" y="6235014"/>
                    <a:ext cx="77144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" name="AutoShape 8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029684" y="6229299"/>
                    <a:ext cx="7798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" name="AutoShape 8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52347" y="5820961"/>
                    <a:ext cx="0" cy="18861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E6128"/>
                    </a:solidFill>
                    <a:prstDash val="dash"/>
                    <a:round/>
                    <a:headEnd/>
                    <a:tailEnd/>
                  </a:ln>
                </p:spPr>
              </p:cxnSp>
              <p:sp>
                <p:nvSpPr>
                  <p:cNvPr id="24" name="Freeform 82"/>
                  <p:cNvSpPr>
                    <a:spLocks/>
                  </p:cNvSpPr>
                  <p:nvPr/>
                </p:nvSpPr>
                <p:spPr bwMode="auto">
                  <a:xfrm>
                    <a:off x="4129707" y="4795352"/>
                    <a:ext cx="52827" cy="1025609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83"/>
                  <p:cNvSpPr>
                    <a:spLocks/>
                  </p:cNvSpPr>
                  <p:nvPr/>
                </p:nvSpPr>
                <p:spPr bwMode="auto">
                  <a:xfrm>
                    <a:off x="4074365" y="4623888"/>
                    <a:ext cx="63728" cy="1197072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E36C0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84"/>
                  <p:cNvSpPr>
                    <a:spLocks/>
                  </p:cNvSpPr>
                  <p:nvPr/>
                </p:nvSpPr>
                <p:spPr bwMode="auto">
                  <a:xfrm>
                    <a:off x="3247580" y="4623888"/>
                    <a:ext cx="51988" cy="1197072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22AA3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85"/>
                  <p:cNvSpPr>
                    <a:spLocks/>
                  </p:cNvSpPr>
                  <p:nvPr/>
                </p:nvSpPr>
                <p:spPr bwMode="auto">
                  <a:xfrm>
                    <a:off x="6733324" y="4634684"/>
                    <a:ext cx="51988" cy="1186277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55257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8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52347" y="5967658"/>
                    <a:ext cx="794082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29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9861" y="5935905"/>
                    <a:ext cx="330378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30" name="AutoShape 8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92141" y="5915583"/>
                    <a:ext cx="0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" name="AutoShape 8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72879" y="5915583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" name="AutoShape 9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2510" y="5915583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33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7383" y="5930825"/>
                    <a:ext cx="330378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34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6645" y="5820961"/>
                    <a:ext cx="510661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35" name="AutoShape 9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3963" y="5820961"/>
                    <a:ext cx="7799111" cy="12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6" name="AutoShape 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0531" y="5831756"/>
                    <a:ext cx="839" cy="23623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37" name="AutoShape 9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0531" y="6061645"/>
                    <a:ext cx="551749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38" name="AutoShape 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008360" y="6009571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" name="AutoShape 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07090" y="6009571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40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95135" y="5894627"/>
                    <a:ext cx="452803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1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77143" y="6017827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2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62864" y="6024812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3" name="Freeform 101"/>
                  <p:cNvSpPr>
                    <a:spLocks/>
                  </p:cNvSpPr>
                  <p:nvPr/>
                </p:nvSpPr>
                <p:spPr bwMode="auto">
                  <a:xfrm>
                    <a:off x="4003090" y="5025876"/>
                    <a:ext cx="51988" cy="795085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77969" y="4660086"/>
                    <a:ext cx="410913" cy="299557"/>
                  </a:xfrm>
                  <a:prstGeom prst="rect">
                    <a:avLst/>
                  </a:prstGeom>
                  <a:noFill/>
                  <a:ln w="9525">
                    <a:solidFill>
                      <a:srgbClr val="55257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4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5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87637" y="4409241"/>
                    <a:ext cx="408361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r>
                      <a:rPr kumimoji="0" lang="en-US" altLang="zh-CN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6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5952" y="4864574"/>
                    <a:ext cx="485230" cy="313272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7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He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7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2134" y="4635000"/>
                    <a:ext cx="593675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1/2</a:t>
                    </a:r>
                    <a:r>
                      <a:rPr kumimoji="0" lang="en-US" altLang="zh-CN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8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8279" y="5431039"/>
                    <a:ext cx="606253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9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8409" y="5486923"/>
                    <a:ext cx="569358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5/2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0" name="Text 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2879" y="6176590"/>
                    <a:ext cx="341279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1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1248" y="4465761"/>
                    <a:ext cx="405631" cy="261134"/>
                  </a:xfrm>
                  <a:prstGeom prst="rect">
                    <a:avLst/>
                  </a:prstGeom>
                  <a:noFill/>
                  <a:ln w="9525">
                    <a:solidFill>
                      <a:srgbClr val="C9600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C9600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C96009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C9600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2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904" y="4633415"/>
                    <a:ext cx="491320" cy="311681"/>
                  </a:xfrm>
                  <a:prstGeom prst="rect">
                    <a:avLst/>
                  </a:prstGeom>
                  <a:noFill/>
                  <a:ln w="9525">
                    <a:solidFill>
                      <a:srgbClr val="22AA3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6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3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3258" y="4363517"/>
                    <a:ext cx="516531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r>
                      <a:rPr kumimoji="0" lang="en-US" altLang="zh-CN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 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?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4" name="Freeform 112"/>
                  <p:cNvSpPr>
                    <a:spLocks/>
                  </p:cNvSpPr>
                  <p:nvPr/>
                </p:nvSpPr>
                <p:spPr bwMode="auto">
                  <a:xfrm>
                    <a:off x="6800406" y="4636589"/>
                    <a:ext cx="51988" cy="1184371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0842" y="4655006"/>
                    <a:ext cx="389767" cy="319184"/>
                  </a:xfrm>
                  <a:prstGeom prst="rect">
                    <a:avLst/>
                  </a:prstGeom>
                  <a:noFill/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6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6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90968" y="5438660"/>
                    <a:ext cx="396936" cy="291964"/>
                  </a:xfrm>
                  <a:prstGeom prst="rect">
                    <a:avLst/>
                  </a:prstGeom>
                  <a:noFill/>
                  <a:ln w="9525">
                    <a:solidFill>
                      <a:srgbClr val="0000CC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5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7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188" y="6341703"/>
                    <a:ext cx="573550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90.0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8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0317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10</a:t>
                    </a: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59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5093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11</a:t>
                    </a: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60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38068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12</a:t>
                    </a: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61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1044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13</a:t>
                    </a: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</a:endParaRPr>
                  </a:p>
                </p:txBody>
              </p:sp>
              <p:sp>
                <p:nvSpPr>
                  <p:cNvPr id="6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62217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14</a:t>
                    </a: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</a:endParaRPr>
                  </a:p>
                </p:txBody>
              </p:sp>
              <p:grpSp>
                <p:nvGrpSpPr>
                  <p:cNvPr id="63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643964" y="6289629"/>
                    <a:ext cx="7799115" cy="115579"/>
                    <a:chOff x="2550" y="9810"/>
                    <a:chExt cx="10605" cy="166"/>
                  </a:xfrm>
                </p:grpSpPr>
                <p:grpSp>
                  <p:nvGrpSpPr>
                    <p:cNvPr id="73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36" name="AutoShape 12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7" name="AutoShape 1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8" name="AutoShape 12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9" name="AutoShape 13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4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0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32" name="AutoShape 13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3" name="AutoShape 13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4" name="AutoShape 1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5" name="AutoShape 13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5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6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28" name="AutoShape 13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9" name="AutoShape 1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0" name="AutoShape 13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1" name="AutoShape 1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6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4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24" name="AutoShape 14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5" name="AutoShape 14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6" name="AutoShape 14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7" name="AutoShape 14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7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0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20" name="AutoShape 14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1" name="AutoShape 1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2" name="AutoShape 14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3" name="AutoShape 15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8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7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16" name="AutoShape 15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7" name="AutoShape 15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8" name="AutoShape 15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9" name="AutoShape 15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9" name="Group 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2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12" name="AutoShape 15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3" name="AutoShape 1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4" name="AutoShape 15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5" name="AutoShape 16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0" name="Group 1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9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08" name="AutoShape 16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9" name="AutoShape 16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0" name="AutoShape 1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1" name="AutoShape 16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1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7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04" name="AutoShape 16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5" name="AutoShape 16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6" name="AutoShape 16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7" name="AutoShape 17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2" name="Group 1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3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00" name="AutoShape 17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1" name="AutoShape 1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2" name="AutoShape 1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3" name="AutoShape 1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3" name="Group 1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7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96" name="AutoShape 17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97" name="AutoShape 17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98" name="AutoShape 17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99" name="AutoShape 18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cxnSp>
                  <p:nvCxnSpPr>
                    <p:cNvPr id="84" name="AutoShape 18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550" y="9975"/>
                      <a:ext cx="10605" cy="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5" name="AutoShape 18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34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6" name="AutoShape 18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55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7" name="AutoShape 18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47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8" name="AutoShape 18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42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9" name="AutoShape 18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27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0" name="AutoShape 18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219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1" name="AutoShape 18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51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2" name="AutoShape 18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125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3" name="AutoShape 19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931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4" name="AutoShape 19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39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5" name="AutoShape 19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44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64" name="Text Box 1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363" y="6518247"/>
                    <a:ext cx="3298753" cy="3397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3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</a:t>
                    </a:r>
                    <a:r>
                      <a:rPr kumimoji="0" lang="en-US" altLang="zh-CN" sz="1400" b="1" i="0" u="none" strike="noStrike" cap="none" normalizeH="0" baseline="3000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r>
                      <a:rPr kumimoji="0" lang="en-US" altLang="zh-CN" sz="13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 Momentum (</a:t>
                    </a:r>
                    <a:r>
                      <a:rPr kumimoji="0" lang="en-US" altLang="zh-CN" sz="1300" b="1" i="0" u="none" strike="noStrike" cap="none" normalizeH="0" baseline="0" dirty="0" err="1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MeV</a:t>
                    </a:r>
                    <a:r>
                      <a:rPr kumimoji="0" lang="en-US" altLang="zh-CN" sz="13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/c)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5" name="Text Box 2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487" y="5362453"/>
                    <a:ext cx="1765931" cy="3035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3B background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6" name="Freeform 352"/>
                  <p:cNvSpPr>
                    <a:spLocks/>
                  </p:cNvSpPr>
                  <p:nvPr/>
                </p:nvSpPr>
                <p:spPr bwMode="auto">
                  <a:xfrm>
                    <a:off x="2731888" y="5603773"/>
                    <a:ext cx="51988" cy="215283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22AA3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7" name="Group 388"/>
                  <p:cNvGrpSpPr>
                    <a:grpSpLocks/>
                  </p:cNvGrpSpPr>
                  <p:nvPr/>
                </p:nvGrpSpPr>
                <p:grpSpPr bwMode="auto">
                  <a:xfrm>
                    <a:off x="6634378" y="5732053"/>
                    <a:ext cx="370628" cy="86367"/>
                    <a:chOff x="10440" y="10665"/>
                    <a:chExt cx="660" cy="762"/>
                  </a:xfrm>
                </p:grpSpPr>
                <p:sp>
                  <p:nvSpPr>
                    <p:cNvPr id="71" name="Freeform 389"/>
                    <p:cNvSpPr>
                      <a:spLocks/>
                    </p:cNvSpPr>
                    <p:nvPr/>
                  </p:nvSpPr>
                  <p:spPr bwMode="auto">
                    <a:xfrm>
                      <a:off x="10440" y="10665"/>
                      <a:ext cx="330" cy="762"/>
                    </a:xfrm>
                    <a:custGeom>
                      <a:avLst/>
                      <a:gdLst/>
                      <a:ahLst/>
                      <a:cxnLst>
                        <a:cxn ang="0">
                          <a:pos x="330" y="0"/>
                        </a:cxn>
                        <a:cxn ang="0">
                          <a:pos x="255" y="180"/>
                        </a:cxn>
                        <a:cxn ang="0">
                          <a:pos x="180" y="495"/>
                        </a:cxn>
                        <a:cxn ang="0">
                          <a:pos x="105" y="720"/>
                        </a:cxn>
                        <a:cxn ang="0">
                          <a:pos x="0" y="750"/>
                        </a:cxn>
                      </a:cxnLst>
                      <a:rect l="0" t="0" r="r" b="b"/>
                      <a:pathLst>
                        <a:path w="330" h="762">
                          <a:moveTo>
                            <a:pt x="330" y="0"/>
                          </a:moveTo>
                          <a:cubicBezTo>
                            <a:pt x="305" y="48"/>
                            <a:pt x="280" y="97"/>
                            <a:pt x="255" y="180"/>
                          </a:cubicBezTo>
                          <a:cubicBezTo>
                            <a:pt x="230" y="263"/>
                            <a:pt x="205" y="405"/>
                            <a:pt x="180" y="495"/>
                          </a:cubicBezTo>
                          <a:cubicBezTo>
                            <a:pt x="155" y="585"/>
                            <a:pt x="135" y="678"/>
                            <a:pt x="105" y="720"/>
                          </a:cubicBezTo>
                          <a:cubicBezTo>
                            <a:pt x="75" y="762"/>
                            <a:pt x="17" y="745"/>
                            <a:pt x="0" y="75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390"/>
                    <p:cNvSpPr>
                      <a:spLocks/>
                    </p:cNvSpPr>
                    <p:nvPr/>
                  </p:nvSpPr>
                  <p:spPr bwMode="auto">
                    <a:xfrm flipH="1">
                      <a:off x="10770" y="10665"/>
                      <a:ext cx="330" cy="762"/>
                    </a:xfrm>
                    <a:custGeom>
                      <a:avLst/>
                      <a:gdLst/>
                      <a:ahLst/>
                      <a:cxnLst>
                        <a:cxn ang="0">
                          <a:pos x="330" y="0"/>
                        </a:cxn>
                        <a:cxn ang="0">
                          <a:pos x="255" y="180"/>
                        </a:cxn>
                        <a:cxn ang="0">
                          <a:pos x="180" y="495"/>
                        </a:cxn>
                        <a:cxn ang="0">
                          <a:pos x="105" y="720"/>
                        </a:cxn>
                        <a:cxn ang="0">
                          <a:pos x="0" y="750"/>
                        </a:cxn>
                      </a:cxnLst>
                      <a:rect l="0" t="0" r="r" b="b"/>
                      <a:pathLst>
                        <a:path w="330" h="762">
                          <a:moveTo>
                            <a:pt x="330" y="0"/>
                          </a:moveTo>
                          <a:cubicBezTo>
                            <a:pt x="305" y="48"/>
                            <a:pt x="280" y="97"/>
                            <a:pt x="255" y="180"/>
                          </a:cubicBezTo>
                          <a:cubicBezTo>
                            <a:pt x="230" y="263"/>
                            <a:pt x="205" y="405"/>
                            <a:pt x="180" y="495"/>
                          </a:cubicBezTo>
                          <a:cubicBezTo>
                            <a:pt x="155" y="585"/>
                            <a:pt x="135" y="678"/>
                            <a:pt x="105" y="720"/>
                          </a:cubicBezTo>
                          <a:cubicBezTo>
                            <a:pt x="75" y="762"/>
                            <a:pt x="17" y="745"/>
                            <a:pt x="0" y="75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68" name="AutoShape 39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484403" y="5685059"/>
                    <a:ext cx="0" cy="13717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69" name="AutoShape 39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556516" y="5691410"/>
                    <a:ext cx="839" cy="1244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70" name="AutoShape 4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782679" y="5598057"/>
                    <a:ext cx="149257" cy="17400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48AA2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</p:grpSp>
      <p:grpSp>
        <p:nvGrpSpPr>
          <p:cNvPr id="207" name="Group 206"/>
          <p:cNvGrpSpPr/>
          <p:nvPr/>
        </p:nvGrpSpPr>
        <p:grpSpPr>
          <a:xfrm>
            <a:off x="642144" y="2363563"/>
            <a:ext cx="7811448" cy="2347246"/>
            <a:chOff x="642144" y="2172494"/>
            <a:chExt cx="7811448" cy="2347246"/>
          </a:xfrm>
        </p:grpSpPr>
        <p:grpSp>
          <p:nvGrpSpPr>
            <p:cNvPr id="208" name="Group 457"/>
            <p:cNvGrpSpPr/>
            <p:nvPr/>
          </p:nvGrpSpPr>
          <p:grpSpPr>
            <a:xfrm>
              <a:off x="643958" y="2177034"/>
              <a:ext cx="7799115" cy="2342706"/>
              <a:chOff x="643958" y="2177034"/>
              <a:chExt cx="7799115" cy="2342706"/>
            </a:xfrm>
          </p:grpSpPr>
          <p:grpSp>
            <p:nvGrpSpPr>
              <p:cNvPr id="211" name="Group 282"/>
              <p:cNvGrpSpPr>
                <a:grpSpLocks/>
              </p:cNvGrpSpPr>
              <p:nvPr/>
            </p:nvGrpSpPr>
            <p:grpSpPr bwMode="auto">
              <a:xfrm rot="10800000">
                <a:off x="643958" y="2177034"/>
                <a:ext cx="7799115" cy="115579"/>
                <a:chOff x="2550" y="9810"/>
                <a:chExt cx="10605" cy="166"/>
              </a:xfrm>
            </p:grpSpPr>
            <p:grpSp>
              <p:nvGrpSpPr>
                <p:cNvPr id="273" name="Group 283"/>
                <p:cNvGrpSpPr>
                  <a:grpSpLocks/>
                </p:cNvGrpSpPr>
                <p:nvPr/>
              </p:nvGrpSpPr>
              <p:grpSpPr bwMode="auto">
                <a:xfrm>
                  <a:off x="27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36" name="AutoShape 28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7" name="AutoShape 28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" name="AutoShape 2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" name="AutoShape 2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4" name="Group 288"/>
                <p:cNvGrpSpPr>
                  <a:grpSpLocks/>
                </p:cNvGrpSpPr>
                <p:nvPr/>
              </p:nvGrpSpPr>
              <p:grpSpPr bwMode="auto">
                <a:xfrm>
                  <a:off x="370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32" name="AutoShape 28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3" name="AutoShape 29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4" name="AutoShape 29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5" name="AutoShape 29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5" name="Group 293"/>
                <p:cNvGrpSpPr>
                  <a:grpSpLocks/>
                </p:cNvGrpSpPr>
                <p:nvPr/>
              </p:nvGrpSpPr>
              <p:grpSpPr bwMode="auto">
                <a:xfrm>
                  <a:off x="466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28" name="AutoShape 2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9" name="AutoShape 29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0" name="AutoShape 2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1" name="AutoShape 2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6" name="Group 298"/>
                <p:cNvGrpSpPr>
                  <a:grpSpLocks/>
                </p:cNvGrpSpPr>
                <p:nvPr/>
              </p:nvGrpSpPr>
              <p:grpSpPr bwMode="auto">
                <a:xfrm>
                  <a:off x="564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24" name="AutoShape 2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5" name="AutoShape 30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6" name="AutoShape 30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7" name="AutoShape 30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7" name="Group 303"/>
                <p:cNvGrpSpPr>
                  <a:grpSpLocks/>
                </p:cNvGrpSpPr>
                <p:nvPr/>
              </p:nvGrpSpPr>
              <p:grpSpPr bwMode="auto">
                <a:xfrm>
                  <a:off x="660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20" name="AutoShape 3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1" name="AutoShape 30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2" name="AutoShape 3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3" name="AutoShape 3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8" name="Group 308"/>
                <p:cNvGrpSpPr>
                  <a:grpSpLocks/>
                </p:cNvGrpSpPr>
                <p:nvPr/>
              </p:nvGrpSpPr>
              <p:grpSpPr bwMode="auto">
                <a:xfrm>
                  <a:off x="75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16" name="AutoShape 30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7" name="AutoShape 3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8" name="AutoShape 3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9" name="AutoShape 3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9" name="Group 313"/>
                <p:cNvGrpSpPr>
                  <a:grpSpLocks/>
                </p:cNvGrpSpPr>
                <p:nvPr/>
              </p:nvGrpSpPr>
              <p:grpSpPr bwMode="auto">
                <a:xfrm>
                  <a:off x="852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12" name="AutoShape 3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3" name="AutoShape 3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4" name="AutoShape 3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5" name="AutoShape 31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0" name="Group 318"/>
                <p:cNvGrpSpPr>
                  <a:grpSpLocks/>
                </p:cNvGrpSpPr>
                <p:nvPr/>
              </p:nvGrpSpPr>
              <p:grpSpPr bwMode="auto">
                <a:xfrm>
                  <a:off x="949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08" name="AutoShape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9" name="AutoShape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0" name="AutoShape 3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1" name="AutoShape 3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1" name="Group 323"/>
                <p:cNvGrpSpPr>
                  <a:grpSpLocks/>
                </p:cNvGrpSpPr>
                <p:nvPr/>
              </p:nvGrpSpPr>
              <p:grpSpPr bwMode="auto">
                <a:xfrm>
                  <a:off x="1047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04" name="AutoShape 3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5" name="AutoShape 3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6" name="AutoShape 3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7" name="AutoShape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2" name="Group 328"/>
                <p:cNvGrpSpPr>
                  <a:grpSpLocks/>
                </p:cNvGrpSpPr>
                <p:nvPr/>
              </p:nvGrpSpPr>
              <p:grpSpPr bwMode="auto">
                <a:xfrm>
                  <a:off x="114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00" name="AutoShape 3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1" name="AutoShape 3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2" name="AutoShape 3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3" name="AutoShape 3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3" name="Group 333"/>
                <p:cNvGrpSpPr>
                  <a:grpSpLocks/>
                </p:cNvGrpSpPr>
                <p:nvPr/>
              </p:nvGrpSpPr>
              <p:grpSpPr bwMode="auto">
                <a:xfrm>
                  <a:off x="123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296" name="AutoShape 3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" name="AutoShape 3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8" name="AutoShape 3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9" name="AutoShape 3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84" name="AutoShape 338"/>
                <p:cNvCxnSpPr>
                  <a:cxnSpLocks noChangeShapeType="1"/>
                </p:cNvCxnSpPr>
                <p:nvPr/>
              </p:nvCxnSpPr>
              <p:spPr bwMode="auto">
                <a:xfrm>
                  <a:off x="2550" y="9975"/>
                  <a:ext cx="106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5" name="AutoShape 339"/>
                <p:cNvCxnSpPr>
                  <a:cxnSpLocks noChangeShapeType="1"/>
                </p:cNvCxnSpPr>
                <p:nvPr/>
              </p:nvCxnSpPr>
              <p:spPr bwMode="auto">
                <a:xfrm>
                  <a:off x="834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6" name="AutoShape 340"/>
                <p:cNvCxnSpPr>
                  <a:cxnSpLocks noChangeShapeType="1"/>
                </p:cNvCxnSpPr>
                <p:nvPr/>
              </p:nvCxnSpPr>
              <p:spPr bwMode="auto">
                <a:xfrm>
                  <a:off x="25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" name="AutoShape 341"/>
                <p:cNvCxnSpPr>
                  <a:cxnSpLocks noChangeShapeType="1"/>
                </p:cNvCxnSpPr>
                <p:nvPr/>
              </p:nvCxnSpPr>
              <p:spPr bwMode="auto">
                <a:xfrm>
                  <a:off x="447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8" name="AutoShape 342"/>
                <p:cNvCxnSpPr>
                  <a:cxnSpLocks noChangeShapeType="1"/>
                </p:cNvCxnSpPr>
                <p:nvPr/>
              </p:nvCxnSpPr>
              <p:spPr bwMode="auto">
                <a:xfrm>
                  <a:off x="642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9" name="AutoShape 343"/>
                <p:cNvCxnSpPr>
                  <a:cxnSpLocks noChangeShapeType="1"/>
                </p:cNvCxnSpPr>
                <p:nvPr/>
              </p:nvCxnSpPr>
              <p:spPr bwMode="auto">
                <a:xfrm>
                  <a:off x="1027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0" name="AutoShape 344"/>
                <p:cNvCxnSpPr>
                  <a:cxnSpLocks noChangeShapeType="1"/>
                </p:cNvCxnSpPr>
                <p:nvPr/>
              </p:nvCxnSpPr>
              <p:spPr bwMode="auto">
                <a:xfrm>
                  <a:off x="121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1" name="AutoShape 345"/>
                <p:cNvCxnSpPr>
                  <a:cxnSpLocks noChangeShapeType="1"/>
                </p:cNvCxnSpPr>
                <p:nvPr/>
              </p:nvCxnSpPr>
              <p:spPr bwMode="auto">
                <a:xfrm>
                  <a:off x="351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" name="AutoShape 346"/>
                <p:cNvCxnSpPr>
                  <a:cxnSpLocks noChangeShapeType="1"/>
                </p:cNvCxnSpPr>
                <p:nvPr/>
              </p:nvCxnSpPr>
              <p:spPr bwMode="auto">
                <a:xfrm>
                  <a:off x="112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3" name="AutoShape 347"/>
                <p:cNvCxnSpPr>
                  <a:cxnSpLocks noChangeShapeType="1"/>
                </p:cNvCxnSpPr>
                <p:nvPr/>
              </p:nvCxnSpPr>
              <p:spPr bwMode="auto">
                <a:xfrm>
                  <a:off x="931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4" name="AutoShape 348"/>
                <p:cNvCxnSpPr>
                  <a:cxnSpLocks noChangeShapeType="1"/>
                </p:cNvCxnSpPr>
                <p:nvPr/>
              </p:nvCxnSpPr>
              <p:spPr bwMode="auto">
                <a:xfrm>
                  <a:off x="73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5" name="AutoShape 349"/>
                <p:cNvCxnSpPr>
                  <a:cxnSpLocks noChangeShapeType="1"/>
                </p:cNvCxnSpPr>
                <p:nvPr/>
              </p:nvCxnSpPr>
              <p:spPr bwMode="auto">
                <a:xfrm>
                  <a:off x="544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12" name="Group 455"/>
              <p:cNvGrpSpPr/>
              <p:nvPr/>
            </p:nvGrpSpPr>
            <p:grpSpPr>
              <a:xfrm>
                <a:off x="654864" y="2302774"/>
                <a:ext cx="7741253" cy="2216966"/>
                <a:chOff x="654864" y="2302774"/>
                <a:chExt cx="7741253" cy="2216966"/>
              </a:xfrm>
            </p:grpSpPr>
            <p:sp>
              <p:nvSpPr>
                <p:cNvPr id="213" name="Text Box 385"/>
                <p:cNvSpPr txBox="1">
                  <a:spLocks noChangeArrowheads="1"/>
                </p:cNvSpPr>
                <p:nvPr/>
              </p:nvSpPr>
              <p:spPr bwMode="auto">
                <a:xfrm>
                  <a:off x="654864" y="2302774"/>
                  <a:ext cx="508146" cy="286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(b)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14" name="Text Box 397"/>
                <p:cNvSpPr txBox="1">
                  <a:spLocks noChangeArrowheads="1"/>
                </p:cNvSpPr>
                <p:nvPr/>
              </p:nvSpPr>
              <p:spPr bwMode="auto">
                <a:xfrm>
                  <a:off x="724461" y="3300440"/>
                  <a:ext cx="1469094" cy="302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3B background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215" name="Group 453"/>
                <p:cNvGrpSpPr/>
                <p:nvPr/>
              </p:nvGrpSpPr>
              <p:grpSpPr>
                <a:xfrm>
                  <a:off x="1053163" y="2314539"/>
                  <a:ext cx="7342954" cy="2205201"/>
                  <a:chOff x="1053163" y="2314539"/>
                  <a:chExt cx="7342954" cy="2205201"/>
                </a:xfrm>
              </p:grpSpPr>
              <p:cxnSp>
                <p:nvCxnSpPr>
                  <p:cNvPr id="216" name="AutoShape 2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11619" y="3835154"/>
                    <a:ext cx="839" cy="45977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17" name="AutoShape 2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11619" y="4274610"/>
                    <a:ext cx="529947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18" name="AutoShape 27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310349" y="4221900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19" name="AutoShape 2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30881" y="4221900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20" name="Text Box 2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5754" y="4237142"/>
                    <a:ext cx="331217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1" name="Text Box 2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8231" y="4232696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2" name="Text Box 2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52682" y="4138709"/>
                    <a:ext cx="431840" cy="2921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3" name="Text Box 3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8543" y="3955179"/>
                    <a:ext cx="297676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4" name="Text Box 3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8850" y="3948193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5" name="Text Box 3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2554" y="3845950"/>
                    <a:ext cx="400814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6" name="Text Box 3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38284" y="3955179"/>
                    <a:ext cx="297676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7" name="Text Box 3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7752" y="3948193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8" name="Text Box 3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1456" y="3845950"/>
                    <a:ext cx="387398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9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43459" y="3955179"/>
                    <a:ext cx="297676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0" name="Text Box 3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6468" y="3948828"/>
                    <a:ext cx="309415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1" name="Text Box 3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06755" y="3845950"/>
                    <a:ext cx="401653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2" name="Freeform 5"/>
                  <p:cNvSpPr>
                    <a:spLocks/>
                  </p:cNvSpPr>
                  <p:nvPr/>
                </p:nvSpPr>
                <p:spPr bwMode="auto">
                  <a:xfrm>
                    <a:off x="1053163" y="3701793"/>
                    <a:ext cx="6706515" cy="118755"/>
                  </a:xfrm>
                  <a:custGeom>
                    <a:avLst/>
                    <a:gdLst/>
                    <a:ahLst/>
                    <a:cxnLst>
                      <a:cxn ang="0">
                        <a:pos x="0" y="4035"/>
                      </a:cxn>
                      <a:cxn ang="0">
                        <a:pos x="3947" y="4035"/>
                      </a:cxn>
                      <a:cxn ang="0">
                        <a:pos x="3840" y="3786"/>
                      </a:cxn>
                      <a:cxn ang="0">
                        <a:pos x="3716" y="3609"/>
                      </a:cxn>
                      <a:cxn ang="0">
                        <a:pos x="3414" y="3413"/>
                      </a:cxn>
                      <a:cxn ang="0">
                        <a:pos x="2614" y="2542"/>
                      </a:cxn>
                      <a:cxn ang="0">
                        <a:pos x="2151" y="2258"/>
                      </a:cxn>
                      <a:cxn ang="0">
                        <a:pos x="1831" y="1653"/>
                      </a:cxn>
                      <a:cxn ang="0">
                        <a:pos x="1458" y="1191"/>
                      </a:cxn>
                      <a:cxn ang="0">
                        <a:pos x="1120" y="995"/>
                      </a:cxn>
                      <a:cxn ang="0">
                        <a:pos x="356" y="18"/>
                      </a:cxn>
                      <a:cxn ang="0">
                        <a:pos x="0" y="0"/>
                      </a:cxn>
                      <a:cxn ang="0">
                        <a:pos x="0" y="4035"/>
                      </a:cxn>
                    </a:cxnLst>
                    <a:rect l="0" t="0" r="r" b="b"/>
                    <a:pathLst>
                      <a:path w="3947" h="4035">
                        <a:moveTo>
                          <a:pt x="0" y="4035"/>
                        </a:moveTo>
                        <a:lnTo>
                          <a:pt x="3947" y="4035"/>
                        </a:lnTo>
                        <a:lnTo>
                          <a:pt x="3840" y="3786"/>
                        </a:lnTo>
                        <a:lnTo>
                          <a:pt x="3716" y="3609"/>
                        </a:lnTo>
                        <a:lnTo>
                          <a:pt x="3414" y="3413"/>
                        </a:lnTo>
                        <a:lnTo>
                          <a:pt x="2614" y="2542"/>
                        </a:lnTo>
                        <a:lnTo>
                          <a:pt x="2151" y="2258"/>
                        </a:lnTo>
                        <a:lnTo>
                          <a:pt x="1831" y="1653"/>
                        </a:lnTo>
                        <a:lnTo>
                          <a:pt x="1458" y="1191"/>
                        </a:lnTo>
                        <a:lnTo>
                          <a:pt x="1120" y="995"/>
                        </a:lnTo>
                        <a:lnTo>
                          <a:pt x="356" y="18"/>
                        </a:lnTo>
                        <a:lnTo>
                          <a:pt x="0" y="0"/>
                        </a:lnTo>
                        <a:lnTo>
                          <a:pt x="0" y="4035"/>
                        </a:lnTo>
                        <a:close/>
                      </a:path>
                    </a:pathLst>
                  </a:custGeom>
                  <a:solidFill>
                    <a:srgbClr val="FEC6F7"/>
                  </a:solidFill>
                  <a:ln w="9525">
                    <a:solidFill>
                      <a:srgbClr val="B6DDE8">
                        <a:alpha val="0"/>
                      </a:srgb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264"/>
                  <p:cNvSpPr>
                    <a:spLocks/>
                  </p:cNvSpPr>
                  <p:nvPr/>
                </p:nvSpPr>
                <p:spPr bwMode="auto">
                  <a:xfrm>
                    <a:off x="4144801" y="3637653"/>
                    <a:ext cx="59535" cy="188610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4" name="Text Box 2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3085" y="3482700"/>
                    <a:ext cx="441064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5" name="Freeform 266"/>
                  <p:cNvSpPr>
                    <a:spLocks/>
                  </p:cNvSpPr>
                  <p:nvPr/>
                </p:nvSpPr>
                <p:spPr bwMode="auto">
                  <a:xfrm>
                    <a:off x="5089817" y="2638081"/>
                    <a:ext cx="51988" cy="1186912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" name="Text Box 2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9501" y="2434865"/>
                    <a:ext cx="583613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7" name="Freeform 268"/>
                  <p:cNvSpPr>
                    <a:spLocks/>
                  </p:cNvSpPr>
                  <p:nvPr/>
                </p:nvSpPr>
                <p:spPr bwMode="auto">
                  <a:xfrm>
                    <a:off x="4502850" y="3597645"/>
                    <a:ext cx="51988" cy="214647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2876" y="3384899"/>
                    <a:ext cx="536655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5/2</a:t>
                    </a:r>
                    <a:r>
                      <a:rPr kumimoji="0" lang="en-US" altLang="zh-CN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9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35313" y="3164539"/>
                    <a:ext cx="536655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1/2</a:t>
                    </a:r>
                    <a:r>
                      <a:rPr kumimoji="0" lang="en-US" altLang="zh-CN" sz="1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0" name="Text Box 2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0238" y="2813355"/>
                    <a:ext cx="438677" cy="29833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9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  <a:endParaRPr kumimoji="0" lang="en-US" altLang="zh-CN" sz="11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宋体" pitchFamily="2" charset="-122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1" name="Freeform 279"/>
                  <p:cNvSpPr>
                    <a:spLocks/>
                  </p:cNvSpPr>
                  <p:nvPr/>
                </p:nvSpPr>
                <p:spPr bwMode="auto">
                  <a:xfrm>
                    <a:off x="4331792" y="2904168"/>
                    <a:ext cx="59535" cy="920825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" name="Text Box 2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2316" y="2759376"/>
                    <a:ext cx="459412" cy="311370"/>
                  </a:xfrm>
                  <a:prstGeom prst="rect">
                    <a:avLst/>
                  </a:prstGeom>
                  <a:noFill/>
                  <a:ln w="9525">
                    <a:solidFill>
                      <a:srgbClr val="C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8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4" name="Freeform 350"/>
                  <p:cNvSpPr>
                    <a:spLocks/>
                  </p:cNvSpPr>
                  <p:nvPr/>
                </p:nvSpPr>
                <p:spPr bwMode="auto">
                  <a:xfrm>
                    <a:off x="5457091" y="2872415"/>
                    <a:ext cx="59535" cy="952578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E2AC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5" name="Text Box 3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98394" y="2605059"/>
                    <a:ext cx="4335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6" name="Text Box 3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44298" y="2873051"/>
                    <a:ext cx="447070" cy="306877"/>
                  </a:xfrm>
                  <a:prstGeom prst="rect">
                    <a:avLst/>
                  </a:prstGeom>
                  <a:noFill/>
                  <a:ln w="9525">
                    <a:solidFill>
                      <a:srgbClr val="E2AC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8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7" name="Freeform 354"/>
                  <p:cNvSpPr>
                    <a:spLocks/>
                  </p:cNvSpPr>
                  <p:nvPr/>
                </p:nvSpPr>
                <p:spPr bwMode="auto">
                  <a:xfrm>
                    <a:off x="7004167" y="3597645"/>
                    <a:ext cx="96430" cy="216553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" name="Text Box 3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9697" y="3273768"/>
                    <a:ext cx="430219" cy="301945"/>
                  </a:xfrm>
                  <a:prstGeom prst="rect">
                    <a:avLst/>
                  </a:prstGeom>
                  <a:noFill/>
                  <a:ln w="9525">
                    <a:solidFill>
                      <a:srgbClr val="00B0F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7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9" name="Freeform 356"/>
                  <p:cNvSpPr>
                    <a:spLocks/>
                  </p:cNvSpPr>
                  <p:nvPr/>
                </p:nvSpPr>
                <p:spPr bwMode="auto">
                  <a:xfrm>
                    <a:off x="3159535" y="2893372"/>
                    <a:ext cx="59535" cy="920825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" name="Text Box 3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7264" y="2497100"/>
                    <a:ext cx="654049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1" name="Freeform 358"/>
                  <p:cNvSpPr>
                    <a:spLocks/>
                  </p:cNvSpPr>
                  <p:nvPr/>
                </p:nvSpPr>
                <p:spPr bwMode="auto">
                  <a:xfrm>
                    <a:off x="3068136" y="3127706"/>
                    <a:ext cx="59535" cy="686491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Text Box 3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2237" y="3389983"/>
                    <a:ext cx="562650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3/2</a:t>
                    </a:r>
                    <a:r>
                      <a:rPr kumimoji="0" lang="en-US" altLang="zh-CN" sz="1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3" name="Text Box 3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61312" y="2738420"/>
                    <a:ext cx="483129" cy="291383"/>
                  </a:xfrm>
                  <a:prstGeom prst="rect">
                    <a:avLst/>
                  </a:prstGeom>
                  <a:noFill/>
                  <a:ln w="9525">
                    <a:solidFill>
                      <a:srgbClr val="3333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7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4" name="Freeform 361"/>
                  <p:cNvSpPr>
                    <a:spLocks/>
                  </p:cNvSpPr>
                  <p:nvPr/>
                </p:nvSpPr>
                <p:spPr bwMode="auto">
                  <a:xfrm>
                    <a:off x="2066938" y="3527789"/>
                    <a:ext cx="99784" cy="297204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" name="Text Box 3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7002" y="3345530"/>
                    <a:ext cx="393244" cy="2574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r>
                      <a:rPr kumimoji="0" lang="en-US" altLang="zh-CN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r>
                      <a:rPr kumimoji="0" lang="en-US" altLang="zh-CN" sz="1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 </a:t>
                    </a:r>
                    <a:r>
                      <a: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?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6" name="Text Box 3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9869" y="3035623"/>
                    <a:ext cx="411827" cy="321726"/>
                  </a:xfrm>
                  <a:prstGeom prst="rect">
                    <a:avLst/>
                  </a:prstGeom>
                  <a:noFill/>
                  <a:ln w="9525">
                    <a:solidFill>
                      <a:srgbClr val="00CC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6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58" name="AutoShape 3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92237" y="3824993"/>
                    <a:ext cx="839" cy="1879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59" name="AutoShape 36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92237" y="4002808"/>
                    <a:ext cx="408361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60" name="AutoShape 3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23670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1" name="AutoShape 37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61978" y="3824993"/>
                    <a:ext cx="0" cy="1879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62" name="AutoShape 3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61978" y="4002808"/>
                    <a:ext cx="407523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63" name="AutoShape 3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93411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" name="AutoShape 3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99017" y="3824993"/>
                    <a:ext cx="839" cy="1879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65" name="AutoShape 3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99855" y="4002808"/>
                    <a:ext cx="408361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66" name="AutoShape 3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87685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67" name="Text Box 3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20986" y="2314539"/>
                    <a:ext cx="2175131" cy="738565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Additions from </a:t>
                    </a:r>
                    <a:r>
                      <a:rPr kumimoji="0" lang="en-US" altLang="zh-CN" sz="1200" b="1" i="0" u="none" strike="noStrike" cap="none" normalizeH="0" baseline="3000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9</a:t>
                    </a:r>
                    <a:r>
                      <a:rPr kumimoji="0" lang="en-US" altLang="zh-CN" sz="1200" b="1" i="0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Li and its continuum 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(Phase II:  </a:t>
                    </a:r>
                    <a:r>
                      <a:rPr kumimoji="0" lang="en-US" altLang="zh-CN" sz="1200" b="1" i="0" u="none" strike="noStrike" cap="none" normalizeH="0" baseline="3000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9</a:t>
                    </a: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宋体" pitchFamily="2" charset="-122"/>
                      </a:rPr>
                      <a:t>Be target)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68" name="AutoShape 39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582031" y="3703698"/>
                    <a:ext cx="839" cy="1232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69" name="AutoShape 39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242429" y="3678296"/>
                    <a:ext cx="0" cy="13653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70" name="AutoShape 39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99233" y="3727830"/>
                    <a:ext cx="0" cy="8700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71" name="AutoShape 39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346526" y="3654164"/>
                    <a:ext cx="839" cy="1727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72" name="AutoShape 4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58793" y="3567162"/>
                    <a:ext cx="60374" cy="17336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F03D3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  <p:cxnSp>
          <p:nvCxnSpPr>
            <p:cNvPr id="209" name="Straight Connector 208"/>
            <p:cNvCxnSpPr/>
            <p:nvPr/>
          </p:nvCxnSpPr>
          <p:spPr>
            <a:xfrm rot="5400000" flipH="1" flipV="1">
              <a:off x="-185737" y="3000375"/>
              <a:ext cx="16573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 flipH="1" flipV="1">
              <a:off x="7624123" y="3037196"/>
              <a:ext cx="16573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0" name="Group 339"/>
          <p:cNvGrpSpPr/>
          <p:nvPr/>
        </p:nvGrpSpPr>
        <p:grpSpPr>
          <a:xfrm>
            <a:off x="642935" y="391094"/>
            <a:ext cx="7809863" cy="1994210"/>
            <a:chOff x="642935" y="200025"/>
            <a:chExt cx="7809863" cy="1994210"/>
          </a:xfrm>
        </p:grpSpPr>
        <p:grpSp>
          <p:nvGrpSpPr>
            <p:cNvPr id="341" name="Group 458"/>
            <p:cNvGrpSpPr/>
            <p:nvPr/>
          </p:nvGrpSpPr>
          <p:grpSpPr>
            <a:xfrm>
              <a:off x="643958" y="201388"/>
              <a:ext cx="7799115" cy="1984536"/>
              <a:chOff x="643958" y="201388"/>
              <a:chExt cx="7799115" cy="1984536"/>
            </a:xfrm>
          </p:grpSpPr>
          <p:grpSp>
            <p:nvGrpSpPr>
              <p:cNvPr id="344" name="Group 7"/>
              <p:cNvGrpSpPr>
                <a:grpSpLocks/>
              </p:cNvGrpSpPr>
              <p:nvPr/>
            </p:nvGrpSpPr>
            <p:grpSpPr bwMode="auto">
              <a:xfrm rot="10800000">
                <a:off x="643958" y="201388"/>
                <a:ext cx="7799115" cy="115579"/>
                <a:chOff x="2550" y="9810"/>
                <a:chExt cx="10605" cy="166"/>
              </a:xfrm>
            </p:grpSpPr>
            <p:grpSp>
              <p:nvGrpSpPr>
                <p:cNvPr id="391" name="Group 8"/>
                <p:cNvGrpSpPr>
                  <a:grpSpLocks/>
                </p:cNvGrpSpPr>
                <p:nvPr/>
              </p:nvGrpSpPr>
              <p:grpSpPr bwMode="auto">
                <a:xfrm>
                  <a:off x="27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54" name="AutoShape 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5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6" name="AutoShape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7" name="AutoShap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2" name="Group 13"/>
                <p:cNvGrpSpPr>
                  <a:grpSpLocks/>
                </p:cNvGrpSpPr>
                <p:nvPr/>
              </p:nvGrpSpPr>
              <p:grpSpPr bwMode="auto">
                <a:xfrm>
                  <a:off x="370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50" name="AutoShape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1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2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3" name="AutoShape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3" name="Group 18"/>
                <p:cNvGrpSpPr>
                  <a:grpSpLocks/>
                </p:cNvGrpSpPr>
                <p:nvPr/>
              </p:nvGrpSpPr>
              <p:grpSpPr bwMode="auto">
                <a:xfrm>
                  <a:off x="466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46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7" name="AutoShap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8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9" name="AutoShape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4" name="Group 23"/>
                <p:cNvGrpSpPr>
                  <a:grpSpLocks/>
                </p:cNvGrpSpPr>
                <p:nvPr/>
              </p:nvGrpSpPr>
              <p:grpSpPr bwMode="auto">
                <a:xfrm>
                  <a:off x="564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42" name="AutoShape 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3" name="AutoShape 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4" name="AutoShape 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5" name="AutoShape 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5" name="Group 28"/>
                <p:cNvGrpSpPr>
                  <a:grpSpLocks/>
                </p:cNvGrpSpPr>
                <p:nvPr/>
              </p:nvGrpSpPr>
              <p:grpSpPr bwMode="auto">
                <a:xfrm>
                  <a:off x="660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38" name="AutoShape 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9" name="AutoShape 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0" name="AutoShape 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1" name="AutoShape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6" name="Group 33"/>
                <p:cNvGrpSpPr>
                  <a:grpSpLocks/>
                </p:cNvGrpSpPr>
                <p:nvPr/>
              </p:nvGrpSpPr>
              <p:grpSpPr bwMode="auto">
                <a:xfrm>
                  <a:off x="75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34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5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6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7" name="AutoShape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7" name="Group 38"/>
                <p:cNvGrpSpPr>
                  <a:grpSpLocks/>
                </p:cNvGrpSpPr>
                <p:nvPr/>
              </p:nvGrpSpPr>
              <p:grpSpPr bwMode="auto">
                <a:xfrm>
                  <a:off x="852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30" name="AutoShape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1" name="AutoShape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2" name="AutoShape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3" name="AutoShape 4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8" name="Group 43"/>
                <p:cNvGrpSpPr>
                  <a:grpSpLocks/>
                </p:cNvGrpSpPr>
                <p:nvPr/>
              </p:nvGrpSpPr>
              <p:grpSpPr bwMode="auto">
                <a:xfrm>
                  <a:off x="949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26" name="AutoShape 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7" name="AutoShape 4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8" name="AutoShape 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9" name="AutoShape 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9" name="Group 48"/>
                <p:cNvGrpSpPr>
                  <a:grpSpLocks/>
                </p:cNvGrpSpPr>
                <p:nvPr/>
              </p:nvGrpSpPr>
              <p:grpSpPr bwMode="auto">
                <a:xfrm>
                  <a:off x="1047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22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3" name="AutoShape 5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4" name="AutoShape 5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5" name="AutoShape 5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00" name="Group 53"/>
                <p:cNvGrpSpPr>
                  <a:grpSpLocks/>
                </p:cNvGrpSpPr>
                <p:nvPr/>
              </p:nvGrpSpPr>
              <p:grpSpPr bwMode="auto">
                <a:xfrm>
                  <a:off x="114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18" name="AutoShape 5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9" name="AutoShape 5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0" name="AutoShape 5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1" name="AutoShape 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01" name="Group 58"/>
                <p:cNvGrpSpPr>
                  <a:grpSpLocks/>
                </p:cNvGrpSpPr>
                <p:nvPr/>
              </p:nvGrpSpPr>
              <p:grpSpPr bwMode="auto">
                <a:xfrm>
                  <a:off x="123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14" name="AutoShape 5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5" name="AutoShape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6" name="AutoShape 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7" name="AutoShape 6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402" name="AutoShape 63"/>
                <p:cNvCxnSpPr>
                  <a:cxnSpLocks noChangeShapeType="1"/>
                </p:cNvCxnSpPr>
                <p:nvPr/>
              </p:nvCxnSpPr>
              <p:spPr bwMode="auto">
                <a:xfrm>
                  <a:off x="2550" y="9975"/>
                  <a:ext cx="106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3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834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4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25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5" name="AutoShape 66"/>
                <p:cNvCxnSpPr>
                  <a:cxnSpLocks noChangeShapeType="1"/>
                </p:cNvCxnSpPr>
                <p:nvPr/>
              </p:nvCxnSpPr>
              <p:spPr bwMode="auto">
                <a:xfrm>
                  <a:off x="447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6" name="AutoShape 67"/>
                <p:cNvCxnSpPr>
                  <a:cxnSpLocks noChangeShapeType="1"/>
                </p:cNvCxnSpPr>
                <p:nvPr/>
              </p:nvCxnSpPr>
              <p:spPr bwMode="auto">
                <a:xfrm>
                  <a:off x="642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7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1027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8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121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9" name="AutoShape 70"/>
                <p:cNvCxnSpPr>
                  <a:cxnSpLocks noChangeShapeType="1"/>
                </p:cNvCxnSpPr>
                <p:nvPr/>
              </p:nvCxnSpPr>
              <p:spPr bwMode="auto">
                <a:xfrm>
                  <a:off x="351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0" name="AutoShape 71"/>
                <p:cNvCxnSpPr>
                  <a:cxnSpLocks noChangeShapeType="1"/>
                </p:cNvCxnSpPr>
                <p:nvPr/>
              </p:nvCxnSpPr>
              <p:spPr bwMode="auto">
                <a:xfrm>
                  <a:off x="112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1" name="AutoShape 72"/>
                <p:cNvCxnSpPr>
                  <a:cxnSpLocks noChangeShapeType="1"/>
                </p:cNvCxnSpPr>
                <p:nvPr/>
              </p:nvCxnSpPr>
              <p:spPr bwMode="auto">
                <a:xfrm>
                  <a:off x="931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2" name="AutoShape 73"/>
                <p:cNvCxnSpPr>
                  <a:cxnSpLocks noChangeShapeType="1"/>
                </p:cNvCxnSpPr>
                <p:nvPr/>
              </p:nvCxnSpPr>
              <p:spPr bwMode="auto">
                <a:xfrm>
                  <a:off x="73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3" name="AutoShape 74"/>
                <p:cNvCxnSpPr>
                  <a:cxnSpLocks noChangeShapeType="1"/>
                </p:cNvCxnSpPr>
                <p:nvPr/>
              </p:nvCxnSpPr>
              <p:spPr bwMode="auto">
                <a:xfrm>
                  <a:off x="544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45" name="Text Box 387"/>
              <p:cNvSpPr txBox="1">
                <a:spLocks noChangeArrowheads="1"/>
              </p:cNvSpPr>
              <p:nvPr/>
            </p:nvSpPr>
            <p:spPr bwMode="auto">
              <a:xfrm>
                <a:off x="654864" y="315697"/>
                <a:ext cx="487182" cy="273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(c)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346" name="Group 456"/>
              <p:cNvGrpSpPr/>
              <p:nvPr/>
            </p:nvGrpSpPr>
            <p:grpSpPr>
              <a:xfrm>
                <a:off x="972233" y="313792"/>
                <a:ext cx="7422207" cy="1872132"/>
                <a:chOff x="972233" y="313792"/>
                <a:chExt cx="7422207" cy="1872132"/>
              </a:xfrm>
            </p:grpSpPr>
            <p:sp>
              <p:nvSpPr>
                <p:cNvPr id="347" name="Freeform 4"/>
                <p:cNvSpPr>
                  <a:spLocks/>
                </p:cNvSpPr>
                <p:nvPr/>
              </p:nvSpPr>
              <p:spPr bwMode="auto">
                <a:xfrm>
                  <a:off x="1033038" y="2121149"/>
                  <a:ext cx="6707353" cy="47629"/>
                </a:xfrm>
                <a:custGeom>
                  <a:avLst/>
                  <a:gdLst/>
                  <a:ahLst/>
                  <a:cxnLst>
                    <a:cxn ang="0">
                      <a:pos x="0" y="4035"/>
                    </a:cxn>
                    <a:cxn ang="0">
                      <a:pos x="3947" y="4035"/>
                    </a:cxn>
                    <a:cxn ang="0">
                      <a:pos x="3840" y="3786"/>
                    </a:cxn>
                    <a:cxn ang="0">
                      <a:pos x="3716" y="3609"/>
                    </a:cxn>
                    <a:cxn ang="0">
                      <a:pos x="3414" y="3413"/>
                    </a:cxn>
                    <a:cxn ang="0">
                      <a:pos x="2614" y="2542"/>
                    </a:cxn>
                    <a:cxn ang="0">
                      <a:pos x="2151" y="2258"/>
                    </a:cxn>
                    <a:cxn ang="0">
                      <a:pos x="1831" y="1653"/>
                    </a:cxn>
                    <a:cxn ang="0">
                      <a:pos x="1458" y="1191"/>
                    </a:cxn>
                    <a:cxn ang="0">
                      <a:pos x="1120" y="995"/>
                    </a:cxn>
                    <a:cxn ang="0">
                      <a:pos x="356" y="18"/>
                    </a:cxn>
                    <a:cxn ang="0">
                      <a:pos x="0" y="0"/>
                    </a:cxn>
                    <a:cxn ang="0">
                      <a:pos x="0" y="4035"/>
                    </a:cxn>
                  </a:cxnLst>
                  <a:rect l="0" t="0" r="r" b="b"/>
                  <a:pathLst>
                    <a:path w="3947" h="4035">
                      <a:moveTo>
                        <a:pt x="0" y="4035"/>
                      </a:moveTo>
                      <a:lnTo>
                        <a:pt x="3947" y="4035"/>
                      </a:lnTo>
                      <a:lnTo>
                        <a:pt x="3840" y="3786"/>
                      </a:lnTo>
                      <a:lnTo>
                        <a:pt x="3716" y="3609"/>
                      </a:lnTo>
                      <a:lnTo>
                        <a:pt x="3414" y="3413"/>
                      </a:lnTo>
                      <a:lnTo>
                        <a:pt x="2614" y="2542"/>
                      </a:lnTo>
                      <a:lnTo>
                        <a:pt x="2151" y="2258"/>
                      </a:lnTo>
                      <a:lnTo>
                        <a:pt x="1831" y="1653"/>
                      </a:lnTo>
                      <a:lnTo>
                        <a:pt x="1458" y="1191"/>
                      </a:lnTo>
                      <a:lnTo>
                        <a:pt x="1120" y="995"/>
                      </a:lnTo>
                      <a:lnTo>
                        <a:pt x="356" y="18"/>
                      </a:lnTo>
                      <a:lnTo>
                        <a:pt x="0" y="0"/>
                      </a:lnTo>
                      <a:lnTo>
                        <a:pt x="0" y="4035"/>
                      </a:lnTo>
                      <a:close/>
                    </a:path>
                  </a:pathLst>
                </a:custGeom>
                <a:solidFill>
                  <a:srgbClr val="C6CDC5"/>
                </a:solidFill>
                <a:ln w="9525">
                  <a:solidFill>
                    <a:srgbClr val="B6DDE8">
                      <a:alpha val="0"/>
                    </a:srgb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Text Box 386"/>
                <p:cNvSpPr txBox="1">
                  <a:spLocks noChangeArrowheads="1"/>
                </p:cNvSpPr>
                <p:nvPr/>
              </p:nvSpPr>
              <p:spPr bwMode="auto">
                <a:xfrm>
                  <a:off x="6243626" y="313792"/>
                  <a:ext cx="2150814" cy="75761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Additions from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12</a:t>
                  </a:r>
                  <a:r>
                    <a:rPr kumimoji="0" lang="en-US" altLang="zh-CN" sz="1200" b="1" i="0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B and its continuum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(Phase III: 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12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C target)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" name="Freeform 398"/>
                <p:cNvSpPr>
                  <a:spLocks/>
                </p:cNvSpPr>
                <p:nvPr/>
              </p:nvSpPr>
              <p:spPr bwMode="auto">
                <a:xfrm>
                  <a:off x="4221106" y="385553"/>
                  <a:ext cx="59535" cy="177433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Text Box 399"/>
                <p:cNvSpPr txBox="1">
                  <a:spLocks noChangeArrowheads="1"/>
                </p:cNvSpPr>
                <p:nvPr/>
              </p:nvSpPr>
              <p:spPr bwMode="auto">
                <a:xfrm>
                  <a:off x="4311668" y="450376"/>
                  <a:ext cx="451401" cy="27295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12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" name="Text Box 400"/>
                <p:cNvSpPr txBox="1">
                  <a:spLocks noChangeArrowheads="1"/>
                </p:cNvSpPr>
                <p:nvPr/>
              </p:nvSpPr>
              <p:spPr bwMode="auto">
                <a:xfrm>
                  <a:off x="3942716" y="362691"/>
                  <a:ext cx="379851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</a:t>
                  </a:r>
                  <a:r>
                    <a:rPr kumimoji="0" lang="en-US" altLang="zh-CN" sz="1200" b="1" i="0" u="none" strike="noStrike" cap="none" normalizeH="0" baseline="3000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宋体" pitchFamily="2" charset="-122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" name="Freeform 401"/>
                <p:cNvSpPr>
                  <a:spLocks/>
                </p:cNvSpPr>
                <p:nvPr/>
              </p:nvSpPr>
              <p:spPr bwMode="auto">
                <a:xfrm>
                  <a:off x="3234164" y="1766790"/>
                  <a:ext cx="59535" cy="406433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402"/>
                <p:cNvSpPr>
                  <a:spLocks/>
                </p:cNvSpPr>
                <p:nvPr/>
              </p:nvSpPr>
              <p:spPr bwMode="auto">
                <a:xfrm>
                  <a:off x="3370843" y="1760440"/>
                  <a:ext cx="59535" cy="41278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Text Box 403"/>
                <p:cNvSpPr txBox="1">
                  <a:spLocks noChangeArrowheads="1"/>
                </p:cNvSpPr>
                <p:nvPr/>
              </p:nvSpPr>
              <p:spPr bwMode="auto">
                <a:xfrm>
                  <a:off x="3391056" y="1497506"/>
                  <a:ext cx="484908" cy="235759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11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5" name="Freeform 404"/>
                <p:cNvSpPr>
                  <a:spLocks/>
                </p:cNvSpPr>
                <p:nvPr/>
              </p:nvSpPr>
              <p:spPr bwMode="auto">
                <a:xfrm>
                  <a:off x="2928941" y="2025257"/>
                  <a:ext cx="59535" cy="148602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405"/>
                <p:cNvSpPr>
                  <a:spLocks/>
                </p:cNvSpPr>
                <p:nvPr/>
              </p:nvSpPr>
              <p:spPr bwMode="auto">
                <a:xfrm>
                  <a:off x="2725180" y="1747739"/>
                  <a:ext cx="59535" cy="425485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E2AC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Text Box 406"/>
                <p:cNvSpPr txBox="1">
                  <a:spLocks noChangeArrowheads="1"/>
                </p:cNvSpPr>
                <p:nvPr/>
              </p:nvSpPr>
              <p:spPr bwMode="auto">
                <a:xfrm>
                  <a:off x="2709248" y="1434659"/>
                  <a:ext cx="429737" cy="271311"/>
                </a:xfrm>
                <a:prstGeom prst="rect">
                  <a:avLst/>
                </a:prstGeom>
                <a:noFill/>
                <a:ln w="9525">
                  <a:solidFill>
                    <a:srgbClr val="E2AC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11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8" name="Freeform 407"/>
                <p:cNvSpPr>
                  <a:spLocks/>
                </p:cNvSpPr>
                <p:nvPr/>
              </p:nvSpPr>
              <p:spPr bwMode="auto">
                <a:xfrm>
                  <a:off x="2392286" y="2036687"/>
                  <a:ext cx="59535" cy="130186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E2AC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Freeform 408"/>
                <p:cNvSpPr>
                  <a:spLocks/>
                </p:cNvSpPr>
                <p:nvPr/>
              </p:nvSpPr>
              <p:spPr bwMode="auto">
                <a:xfrm>
                  <a:off x="4803042" y="1773776"/>
                  <a:ext cx="59535" cy="393097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1F905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Text Box 409"/>
                <p:cNvSpPr txBox="1">
                  <a:spLocks noChangeArrowheads="1"/>
                </p:cNvSpPr>
                <p:nvPr/>
              </p:nvSpPr>
              <p:spPr bwMode="auto">
                <a:xfrm>
                  <a:off x="4900311" y="1445454"/>
                  <a:ext cx="463259" cy="301459"/>
                </a:xfrm>
                <a:prstGeom prst="rect">
                  <a:avLst/>
                </a:prstGeom>
                <a:noFill/>
                <a:ln w="9525">
                  <a:solidFill>
                    <a:srgbClr val="11F90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3000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10</a:t>
                  </a:r>
                  <a:r>
                    <a:rPr kumimoji="0" lang="en-US" altLang="zh-CN" sz="1100" b="1" i="0" u="none" strike="noStrike" cap="none" normalizeH="0" baseline="-2500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Li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1" name="Freeform 410"/>
                <p:cNvSpPr>
                  <a:spLocks/>
                </p:cNvSpPr>
                <p:nvPr/>
              </p:nvSpPr>
              <p:spPr bwMode="auto">
                <a:xfrm>
                  <a:off x="4084427" y="1996044"/>
                  <a:ext cx="59535" cy="17781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1F905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Freeform 411"/>
                <p:cNvSpPr>
                  <a:spLocks/>
                </p:cNvSpPr>
                <p:nvPr/>
              </p:nvSpPr>
              <p:spPr bwMode="auto">
                <a:xfrm>
                  <a:off x="2638812" y="1719162"/>
                  <a:ext cx="59535" cy="455332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56D2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Text Box 412"/>
                <p:cNvSpPr txBox="1">
                  <a:spLocks noChangeArrowheads="1"/>
                </p:cNvSpPr>
                <p:nvPr/>
              </p:nvSpPr>
              <p:spPr bwMode="auto">
                <a:xfrm>
                  <a:off x="2331536" y="1158076"/>
                  <a:ext cx="493551" cy="261291"/>
                </a:xfrm>
                <a:prstGeom prst="rect">
                  <a:avLst/>
                </a:prstGeom>
                <a:noFill/>
                <a:ln w="9525">
                  <a:solidFill>
                    <a:srgbClr val="156D24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10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4" name="Text Box 413"/>
                <p:cNvSpPr txBox="1">
                  <a:spLocks noChangeArrowheads="1"/>
                </p:cNvSpPr>
                <p:nvPr/>
              </p:nvSpPr>
              <p:spPr bwMode="auto">
                <a:xfrm>
                  <a:off x="2713528" y="1696612"/>
                  <a:ext cx="466401" cy="241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dirty="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5/2</a:t>
                  </a:r>
                  <a:r>
                    <a:rPr kumimoji="0" lang="en-US" altLang="zh-CN" sz="1000" b="0" i="0" u="none" strike="noStrike" cap="none" normalizeH="0" baseline="30000" dirty="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+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7" name="Text Box 416"/>
                <p:cNvSpPr txBox="1">
                  <a:spLocks noChangeArrowheads="1"/>
                </p:cNvSpPr>
                <p:nvPr/>
              </p:nvSpPr>
              <p:spPr bwMode="auto">
                <a:xfrm>
                  <a:off x="2244705" y="1667722"/>
                  <a:ext cx="519885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000" b="0" i="0" u="none" strike="noStrike" cap="none" normalizeH="0" baseline="3000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8" name="Freeform 417"/>
                <p:cNvSpPr>
                  <a:spLocks/>
                </p:cNvSpPr>
                <p:nvPr/>
              </p:nvSpPr>
              <p:spPr bwMode="auto">
                <a:xfrm>
                  <a:off x="2462722" y="1878560"/>
                  <a:ext cx="59535" cy="28958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56D2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Freeform 418"/>
                <p:cNvSpPr>
                  <a:spLocks/>
                </p:cNvSpPr>
                <p:nvPr/>
              </p:nvSpPr>
              <p:spPr bwMode="auto">
                <a:xfrm>
                  <a:off x="1412890" y="1685504"/>
                  <a:ext cx="59535" cy="48899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0066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Text Box 419"/>
                <p:cNvSpPr txBox="1">
                  <a:spLocks noChangeArrowheads="1"/>
                </p:cNvSpPr>
                <p:nvPr/>
              </p:nvSpPr>
              <p:spPr bwMode="auto">
                <a:xfrm>
                  <a:off x="972233" y="1679083"/>
                  <a:ext cx="433488" cy="245251"/>
                </a:xfrm>
                <a:prstGeom prst="rect">
                  <a:avLst/>
                </a:prstGeom>
                <a:noFill/>
                <a:ln w="9525">
                  <a:solidFill>
                    <a:srgbClr val="006699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10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2" name="Freeform 421"/>
                <p:cNvSpPr>
                  <a:spLocks/>
                </p:cNvSpPr>
                <p:nvPr/>
              </p:nvSpPr>
              <p:spPr bwMode="auto">
                <a:xfrm>
                  <a:off x="4531360" y="1788382"/>
                  <a:ext cx="59535" cy="379761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2344C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Text Box 422"/>
                <p:cNvSpPr txBox="1">
                  <a:spLocks noChangeArrowheads="1"/>
                </p:cNvSpPr>
                <p:nvPr/>
              </p:nvSpPr>
              <p:spPr bwMode="auto">
                <a:xfrm>
                  <a:off x="4329133" y="1447278"/>
                  <a:ext cx="447584" cy="272340"/>
                </a:xfrm>
                <a:prstGeom prst="rect">
                  <a:avLst/>
                </a:prstGeom>
                <a:noFill/>
                <a:ln w="9525">
                  <a:solidFill>
                    <a:srgbClr val="2344C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2344CF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9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2344CF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2344CF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He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5" name="Freeform 424"/>
                <p:cNvSpPr>
                  <a:spLocks/>
                </p:cNvSpPr>
                <p:nvPr/>
              </p:nvSpPr>
              <p:spPr bwMode="auto">
                <a:xfrm>
                  <a:off x="3962002" y="1999854"/>
                  <a:ext cx="59535" cy="18607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2344C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Freeform 425"/>
                <p:cNvSpPr>
                  <a:spLocks/>
                </p:cNvSpPr>
                <p:nvPr/>
              </p:nvSpPr>
              <p:spPr bwMode="auto">
                <a:xfrm>
                  <a:off x="1575563" y="1682964"/>
                  <a:ext cx="59535" cy="490895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5257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1228298" y="1061178"/>
                  <a:ext cx="436729" cy="262654"/>
                </a:xfrm>
                <a:prstGeom prst="rect">
                  <a:avLst/>
                </a:prstGeom>
                <a:noFill/>
                <a:ln w="9525">
                  <a:solidFill>
                    <a:srgbClr val="552579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9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  <a:endPara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552579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</p:txBody>
            </p:sp>
            <p:sp>
              <p:nvSpPr>
                <p:cNvPr id="378" name="Freeform 427"/>
                <p:cNvSpPr>
                  <a:spLocks/>
                </p:cNvSpPr>
                <p:nvPr/>
              </p:nvSpPr>
              <p:spPr bwMode="auto">
                <a:xfrm>
                  <a:off x="1007044" y="2048753"/>
                  <a:ext cx="59535" cy="11939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5257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428"/>
                <p:cNvSpPr>
                  <a:spLocks/>
                </p:cNvSpPr>
                <p:nvPr/>
              </p:nvSpPr>
              <p:spPr bwMode="auto">
                <a:xfrm>
                  <a:off x="1536153" y="1689949"/>
                  <a:ext cx="59535" cy="490895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E36C0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Text Box 429"/>
                <p:cNvSpPr txBox="1">
                  <a:spLocks noChangeArrowheads="1"/>
                </p:cNvSpPr>
                <p:nvPr/>
              </p:nvSpPr>
              <p:spPr bwMode="auto">
                <a:xfrm>
                  <a:off x="1132764" y="1370125"/>
                  <a:ext cx="414202" cy="267605"/>
                </a:xfrm>
                <a:prstGeom prst="rect">
                  <a:avLst/>
                </a:prstGeom>
                <a:noFill/>
                <a:ln w="9525">
                  <a:solidFill>
                    <a:srgbClr val="E36C0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9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  <a:endPara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984806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984806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1" name="Freeform 430"/>
                <p:cNvSpPr>
                  <a:spLocks/>
                </p:cNvSpPr>
                <p:nvPr/>
              </p:nvSpPr>
              <p:spPr bwMode="auto">
                <a:xfrm>
                  <a:off x="7290104" y="1849347"/>
                  <a:ext cx="59535" cy="325146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Text Box 431"/>
                <p:cNvSpPr txBox="1">
                  <a:spLocks noChangeArrowheads="1"/>
                </p:cNvSpPr>
                <p:nvPr/>
              </p:nvSpPr>
              <p:spPr bwMode="auto">
                <a:xfrm>
                  <a:off x="7367248" y="1585166"/>
                  <a:ext cx="439271" cy="298225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3000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8</a:t>
                  </a:r>
                  <a:r>
                    <a:rPr kumimoji="0" lang="en-US" altLang="zh-CN" sz="1100" b="1" i="0" u="none" strike="noStrike" cap="none" normalizeH="0" baseline="-2500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H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3" name="Freeform 432"/>
                <p:cNvSpPr>
                  <a:spLocks/>
                </p:cNvSpPr>
                <p:nvPr/>
              </p:nvSpPr>
              <p:spPr bwMode="auto">
                <a:xfrm>
                  <a:off x="1622521" y="1686139"/>
                  <a:ext cx="59535" cy="48899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3D1CE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Text Box 433"/>
                <p:cNvSpPr txBox="1">
                  <a:spLocks noChangeArrowheads="1"/>
                </p:cNvSpPr>
                <p:nvPr/>
              </p:nvSpPr>
              <p:spPr bwMode="auto">
                <a:xfrm>
                  <a:off x="1666962" y="1363533"/>
                  <a:ext cx="421145" cy="287846"/>
                </a:xfrm>
                <a:prstGeom prst="rect">
                  <a:avLst/>
                </a:prstGeom>
                <a:noFill/>
                <a:ln w="9525">
                  <a:solidFill>
                    <a:srgbClr val="53D1CE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8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552579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5" name="Freeform 434"/>
                <p:cNvSpPr>
                  <a:spLocks/>
                </p:cNvSpPr>
                <p:nvPr/>
              </p:nvSpPr>
              <p:spPr bwMode="auto">
                <a:xfrm>
                  <a:off x="1391927" y="2070345"/>
                  <a:ext cx="59535" cy="11113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3D1CE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Freeform 435"/>
                <p:cNvSpPr>
                  <a:spLocks/>
                </p:cNvSpPr>
                <p:nvPr/>
              </p:nvSpPr>
              <p:spPr bwMode="auto">
                <a:xfrm>
                  <a:off x="1605750" y="2048753"/>
                  <a:ext cx="118232" cy="11812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FD71E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Text Box 436"/>
                <p:cNvSpPr txBox="1">
                  <a:spLocks noChangeArrowheads="1"/>
                </p:cNvSpPr>
                <p:nvPr/>
              </p:nvSpPr>
              <p:spPr bwMode="auto">
                <a:xfrm>
                  <a:off x="1708051" y="1836646"/>
                  <a:ext cx="366410" cy="265110"/>
                </a:xfrm>
                <a:prstGeom prst="rect">
                  <a:avLst/>
                </a:prstGeom>
                <a:noFill/>
                <a:ln w="9525">
                  <a:solidFill>
                    <a:srgbClr val="FD71E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8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8" name="Text Box 439"/>
                <p:cNvSpPr txBox="1">
                  <a:spLocks noChangeArrowheads="1"/>
                </p:cNvSpPr>
                <p:nvPr/>
              </p:nvSpPr>
              <p:spPr bwMode="auto">
                <a:xfrm>
                  <a:off x="5115811" y="1784572"/>
                  <a:ext cx="1407882" cy="302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3B background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389" name="AutoShape 4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45567" y="2001125"/>
                  <a:ext cx="253234" cy="172734"/>
                </a:xfrm>
                <a:prstGeom prst="straightConnector1">
                  <a:avLst/>
                </a:prstGeom>
                <a:noFill/>
                <a:ln w="9525">
                  <a:solidFill>
                    <a:srgbClr val="4B4B4B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cxnSp>
          <p:nvCxnSpPr>
            <p:cNvPr id="342" name="Straight Connector 341"/>
            <p:cNvCxnSpPr/>
            <p:nvPr/>
          </p:nvCxnSpPr>
          <p:spPr>
            <a:xfrm rot="16200000" flipV="1">
              <a:off x="-342901" y="1185861"/>
              <a:ext cx="1971676" cy="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16200000" flipV="1">
              <a:off x="7466958" y="1208395"/>
              <a:ext cx="1971676" cy="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232012" y="0"/>
            <a:ext cx="87209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 of Decay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Spectroscopy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7921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タイトル 1"/>
          <p:cNvSpPr>
            <a:spLocks noGrp="1"/>
          </p:cNvSpPr>
          <p:nvPr/>
        </p:nvSpPr>
        <p:spPr>
          <a:xfrm>
            <a:off x="464024" y="709684"/>
            <a:ext cx="8215951" cy="648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Interaction – Nuclear Physics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6600" y="1288472"/>
            <a:ext cx="8368214" cy="1659446"/>
            <a:chOff x="126600" y="2395029"/>
            <a:chExt cx="8368214" cy="1615321"/>
          </a:xfrm>
        </p:grpSpPr>
        <p:sp>
          <p:nvSpPr>
            <p:cNvPr id="5" name="テキスト ボックス 2"/>
            <p:cNvSpPr txBox="1"/>
            <p:nvPr/>
          </p:nvSpPr>
          <p:spPr>
            <a:xfrm>
              <a:off x="5033084" y="3208829"/>
              <a:ext cx="2753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400" dirty="0" smtClean="0"/>
                <a:t>Lots of NN scat. data</a:t>
              </a:r>
              <a:endParaRPr kumimoji="1" lang="ja-JP" altLang="en-US" sz="2400" dirty="0"/>
            </a:p>
          </p:txBody>
        </p:sp>
        <p:sp>
          <p:nvSpPr>
            <p:cNvPr id="6" name="テキスト ボックス 3"/>
            <p:cNvSpPr txBox="1"/>
            <p:nvPr/>
          </p:nvSpPr>
          <p:spPr>
            <a:xfrm>
              <a:off x="776692" y="2697663"/>
              <a:ext cx="933269" cy="56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3200" dirty="0" smtClean="0"/>
                <a:t>QCD</a:t>
              </a:r>
              <a:endParaRPr kumimoji="1" lang="ja-JP" altLang="en-US" sz="3200" dirty="0"/>
            </a:p>
          </p:txBody>
        </p:sp>
        <p:sp>
          <p:nvSpPr>
            <p:cNvPr id="7" name="テキスト ボックス 4"/>
            <p:cNvSpPr txBox="1"/>
            <p:nvPr/>
          </p:nvSpPr>
          <p:spPr>
            <a:xfrm>
              <a:off x="5049931" y="3521750"/>
              <a:ext cx="2940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400" dirty="0" smtClean="0"/>
                <a:t>Various Data of Nuclei</a:t>
              </a:r>
              <a:endParaRPr kumimoji="1" lang="ja-JP" altLang="en-US" sz="2400" dirty="0"/>
            </a:p>
          </p:txBody>
        </p:sp>
        <p:sp>
          <p:nvSpPr>
            <p:cNvPr id="8" name="V 字形矢印 6"/>
            <p:cNvSpPr/>
            <p:nvPr/>
          </p:nvSpPr>
          <p:spPr>
            <a:xfrm>
              <a:off x="2165059" y="2685452"/>
              <a:ext cx="1143008" cy="541091"/>
            </a:xfrm>
            <a:prstGeom prst="notch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9" name="V 字形矢印 7"/>
            <p:cNvSpPr/>
            <p:nvPr/>
          </p:nvSpPr>
          <p:spPr>
            <a:xfrm rot="10800000">
              <a:off x="3491943" y="2685451"/>
              <a:ext cx="1143008" cy="541091"/>
            </a:xfrm>
            <a:prstGeom prst="notch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0" name="正方形/長方形 8"/>
            <p:cNvSpPr/>
            <p:nvPr/>
          </p:nvSpPr>
          <p:spPr>
            <a:xfrm>
              <a:off x="4689542" y="2645597"/>
              <a:ext cx="3805272" cy="56922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3200" dirty="0" smtClean="0"/>
                <a:t>NN Interaction Model</a:t>
              </a:r>
            </a:p>
          </p:txBody>
        </p:sp>
        <p:sp>
          <p:nvSpPr>
            <p:cNvPr id="11" name="テキスト ボックス 13"/>
            <p:cNvSpPr txBox="1"/>
            <p:nvPr/>
          </p:nvSpPr>
          <p:spPr>
            <a:xfrm>
              <a:off x="126600" y="3548685"/>
              <a:ext cx="343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400" dirty="0" smtClean="0"/>
                <a:t>Quark Degree of Freedom</a:t>
              </a:r>
              <a:endParaRPr kumimoji="1" lang="ja-JP" altLang="en-US" sz="2400" dirty="0"/>
            </a:p>
          </p:txBody>
        </p:sp>
        <p:sp>
          <p:nvSpPr>
            <p:cNvPr id="12" name="テキスト ボックス 15"/>
            <p:cNvSpPr txBox="1"/>
            <p:nvPr/>
          </p:nvSpPr>
          <p:spPr>
            <a:xfrm>
              <a:off x="155707" y="3238663"/>
              <a:ext cx="2777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400" dirty="0" smtClean="0"/>
                <a:t>Asymptotic Freedom</a:t>
              </a:r>
              <a:endParaRPr kumimoji="1" lang="ja-JP" altLang="en-US" sz="2400" dirty="0"/>
            </a:p>
          </p:txBody>
        </p:sp>
        <p:sp>
          <p:nvSpPr>
            <p:cNvPr id="13" name="テキスト ボックス 18"/>
            <p:cNvSpPr txBox="1"/>
            <p:nvPr/>
          </p:nvSpPr>
          <p:spPr>
            <a:xfrm>
              <a:off x="801325" y="2444777"/>
              <a:ext cx="1370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Short Range</a:t>
              </a:r>
              <a:endParaRPr kumimoji="1" lang="ja-JP" altLang="en-US" dirty="0"/>
            </a:p>
          </p:txBody>
        </p:sp>
        <p:sp>
          <p:nvSpPr>
            <p:cNvPr id="14" name="テキスト ボックス 19"/>
            <p:cNvSpPr txBox="1"/>
            <p:nvPr/>
          </p:nvSpPr>
          <p:spPr>
            <a:xfrm>
              <a:off x="4712736" y="2395029"/>
              <a:ext cx="132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Long Range</a:t>
              </a:r>
              <a:endParaRPr kumimoji="1" lang="ja-JP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4717" y="2947916"/>
            <a:ext cx="867997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Recent development of LQCD has been successful on the non-strangeness sector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127" y="3384645"/>
            <a:ext cx="510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YN and YY are the missing parts to fully understand the flavor SU(3) breaking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1068" y="4258099"/>
            <a:ext cx="5732059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Hypernuclear</a:t>
            </a:r>
            <a:r>
              <a:rPr lang="en-US" sz="2800" b="1" i="1" dirty="0" smtClean="0">
                <a:solidFill>
                  <a:srgbClr val="FF0000"/>
                </a:solidFill>
              </a:rPr>
              <a:t> physics is a unique tool and a gateway to other flavors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069" y="5226784"/>
            <a:ext cx="5868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sym typeface="Symbol"/>
              </a:rPr>
              <a:t>-</a:t>
            </a:r>
            <a:r>
              <a:rPr lang="en-US" sz="2800" b="1" dirty="0" err="1" smtClean="0">
                <a:solidFill>
                  <a:srgbClr val="002060"/>
                </a:solidFill>
                <a:sym typeface="Symbol"/>
              </a:rPr>
              <a:t>hypernuclei</a:t>
            </a:r>
            <a:r>
              <a:rPr lang="en-US" sz="2800" b="1" dirty="0" smtClean="0">
                <a:solidFill>
                  <a:srgbClr val="002060"/>
                </a:solidFill>
                <a:sym typeface="Symbol"/>
              </a:rPr>
              <a:t> are unique to study the short range B-B interactions, such as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sym typeface="Symbol"/>
              </a:rPr>
              <a:t>Origin of repulsive core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</a:rPr>
              <a:t>Origin of LS force</a:t>
            </a:r>
            <a:endParaRPr lang="en-US" sz="2200" b="1" dirty="0">
              <a:solidFill>
                <a:srgbClr val="00206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977719" y="3439236"/>
            <a:ext cx="3166281" cy="3418764"/>
            <a:chOff x="6222708" y="3674120"/>
            <a:chExt cx="2921292" cy="3183880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708" y="3674120"/>
              <a:ext cx="2921292" cy="3183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902054" y="4162568"/>
              <a:ext cx="873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ym typeface="Symbol"/>
                </a:rPr>
                <a:t>N</a:t>
              </a:r>
              <a:endParaRPr lang="en-US" sz="2400" b="1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997588" y="5732061"/>
              <a:ext cx="736979" cy="477672"/>
              <a:chOff x="8311486" y="736980"/>
              <a:chExt cx="736979" cy="47767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393373" y="805217"/>
                <a:ext cx="641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OPE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311486" y="736980"/>
                <a:ext cx="736979" cy="47767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3" idx="1"/>
                <a:endCxn id="23" idx="5"/>
              </p:cNvCxnSpPr>
              <p:nvPr/>
            </p:nvCxnSpPr>
            <p:spPr>
              <a:xfrm>
                <a:off x="8419414" y="806933"/>
                <a:ext cx="521123" cy="3377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3" idx="7"/>
                <a:endCxn id="23" idx="3"/>
              </p:cNvCxnSpPr>
              <p:nvPr/>
            </p:nvCxnSpPr>
            <p:spPr>
              <a:xfrm flipH="1">
                <a:off x="8419414" y="806933"/>
                <a:ext cx="521123" cy="3377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815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–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" y="785813"/>
            <a:ext cx="8972550" cy="6072187"/>
          </a:xfrm>
        </p:spPr>
        <p:txBody>
          <a:bodyPr>
            <a:normAutofit/>
          </a:bodyPr>
          <a:lstStyle/>
          <a:p>
            <a:r>
              <a:rPr lang="en-US" sz="2200" dirty="0" smtClean="0">
                <a:sym typeface="Symbol"/>
              </a:rPr>
              <a:t>Two-body effective </a:t>
            </a:r>
            <a:r>
              <a:rPr lang="en-US" sz="2200" i="1" dirty="0" smtClean="0">
                <a:sym typeface="Symbol"/>
              </a:rPr>
              <a:t>-Nucleus </a:t>
            </a:r>
            <a:r>
              <a:rPr lang="en-US" sz="2200" dirty="0" smtClean="0">
                <a:sym typeface="Symbol"/>
              </a:rPr>
              <a:t>potential (p-shell </a:t>
            </a:r>
            <a:r>
              <a:rPr lang="en-US" sz="2200" dirty="0" err="1" smtClean="0">
                <a:sym typeface="Symbol"/>
              </a:rPr>
              <a:t>hypernuclei</a:t>
            </a:r>
            <a:r>
              <a:rPr lang="en-US" sz="2200" dirty="0" smtClean="0">
                <a:sym typeface="Symbol"/>
              </a:rPr>
              <a:t>)</a:t>
            </a:r>
            <a:r>
              <a:rPr lang="en-US" sz="2200" i="1" dirty="0" smtClean="0">
                <a:sym typeface="Symbol"/>
              </a:rPr>
              <a:t>:</a:t>
            </a:r>
          </a:p>
          <a:p>
            <a:pPr>
              <a:buNone/>
            </a:pPr>
            <a:endParaRPr lang="en-US" sz="400" i="1" dirty="0" smtClean="0">
              <a:sym typeface="Symbol"/>
            </a:endParaRPr>
          </a:p>
          <a:p>
            <a:pPr>
              <a:buNone/>
            </a:pPr>
            <a:r>
              <a:rPr lang="en-US" sz="2000" i="1" dirty="0" smtClean="0">
                <a:sym typeface="Symbol"/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 =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V</a:t>
            </a:r>
            <a:r>
              <a:rPr lang="en-US" sz="2000" b="1" baseline="-240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(r)(S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Symbol"/>
              </a:rPr>
              <a:t>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(r)(L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Symbol"/>
              </a:rPr>
              <a:t>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(r)(L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Λ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Symbol"/>
              </a:rPr>
              <a:t>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) + V</a:t>
            </a:r>
            <a:r>
              <a:rPr lang="en-US" sz="2000" b="1" baseline="-30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(r)S</a:t>
            </a:r>
            <a:r>
              <a:rPr lang="en-US" sz="2000" b="1" baseline="-240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12 </a:t>
            </a:r>
            <a:endParaRPr lang="en-US" sz="2000" i="1" dirty="0" smtClean="0">
              <a:solidFill>
                <a:srgbClr val="FF0000"/>
              </a:solidFill>
              <a:sym typeface="Symbol"/>
            </a:endParaRPr>
          </a:p>
          <a:p>
            <a:pPr>
              <a:buNone/>
            </a:pPr>
            <a:endParaRPr lang="en-US" sz="800" dirty="0" smtClean="0">
              <a:sym typeface="Symbol"/>
            </a:endParaRPr>
          </a:p>
          <a:p>
            <a:r>
              <a:rPr lang="en-US" sz="2200" dirty="0" smtClean="0">
                <a:sym typeface="Symbol"/>
              </a:rPr>
              <a:t>These spin-dependent interactions are essential to correctly describe the </a:t>
            </a:r>
            <a:r>
              <a:rPr lang="en-US" sz="2200" i="1" dirty="0" smtClean="0">
                <a:sym typeface="Symbol"/>
              </a:rPr>
              <a:t>-N </a:t>
            </a:r>
            <a:r>
              <a:rPr lang="en-US" sz="2200" dirty="0" smtClean="0">
                <a:sym typeface="Symbol"/>
              </a:rPr>
              <a:t>interaction</a:t>
            </a:r>
            <a:r>
              <a:rPr lang="en-US" sz="2200" i="1" dirty="0" smtClean="0">
                <a:sym typeface="Symbol"/>
              </a:rPr>
              <a:t>. </a:t>
            </a:r>
            <a:r>
              <a:rPr lang="en-US" sz="2200" dirty="0">
                <a:sym typeface="Symbol"/>
              </a:rPr>
              <a:t>S</a:t>
            </a:r>
            <a:r>
              <a:rPr lang="en-US" sz="2200" dirty="0" smtClean="0">
                <a:sym typeface="Symbol"/>
              </a:rPr>
              <a:t>ystematic study on the elementary process, wide variety of </a:t>
            </a:r>
            <a:r>
              <a:rPr lang="en-US" sz="2200" dirty="0" err="1" smtClean="0">
                <a:sym typeface="Symbol"/>
              </a:rPr>
              <a:t>hypernuclei</a:t>
            </a:r>
            <a:r>
              <a:rPr lang="en-US" sz="2200" i="1" dirty="0" smtClean="0"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and their characteristic structures, and various production mechanisms are needed</a:t>
            </a:r>
            <a:r>
              <a:rPr lang="en-US" sz="2200" i="1" dirty="0">
                <a:sym typeface="Symbol"/>
              </a:rPr>
              <a:t>.</a:t>
            </a:r>
            <a:endParaRPr lang="en-US" sz="22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A novel feature of </a:t>
            </a:r>
            <a:r>
              <a:rPr lang="en-US" sz="2400" i="1" dirty="0" smtClean="0">
                <a:sym typeface="Symbol"/>
              </a:rPr>
              <a:t>-</a:t>
            </a:r>
            <a:r>
              <a:rPr lang="en-US" sz="2400" i="1" dirty="0" err="1" smtClean="0">
                <a:sym typeface="Symbol"/>
              </a:rPr>
              <a:t>hypernuclei</a:t>
            </a:r>
            <a:endParaRPr lang="en-US" sz="800" dirty="0" smtClean="0">
              <a:sym typeface="Symbol"/>
            </a:endParaRP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Short range interactions</a:t>
            </a:r>
          </a:p>
          <a:p>
            <a:pPr lvl="2"/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 coupling, NN 3-B forces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Change of core structures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Drip line limit</a:t>
            </a:r>
          </a:p>
          <a:p>
            <a:pPr>
              <a:buNone/>
            </a:pPr>
            <a:endParaRPr lang="en-US" sz="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en-US" sz="2400" dirty="0" smtClean="0">
                <a:sym typeface="Symbol"/>
              </a:rPr>
              <a:t>No Pauli blocking to </a:t>
            </a:r>
            <a:r>
              <a:rPr lang="en-US" sz="2400" i="1" dirty="0" smtClean="0">
                <a:sym typeface="Symbol"/>
              </a:rPr>
              <a:t>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Probe the nuclear interior </a:t>
            </a:r>
          </a:p>
          <a:p>
            <a:pPr lvl="1"/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Baryonic property change or single</a:t>
            </a:r>
          </a:p>
          <a:p>
            <a:pPr marL="457200" lvl="1" indent="0">
              <a:buNone/>
            </a:pP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 nature of  in heavy baryonic system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77719" y="3439236"/>
            <a:ext cx="3166281" cy="3418764"/>
            <a:chOff x="6222708" y="3674120"/>
            <a:chExt cx="2921292" cy="318388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708" y="3674120"/>
              <a:ext cx="2921292" cy="3183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902054" y="4162568"/>
              <a:ext cx="873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ym typeface="Symbol"/>
                </a:rPr>
                <a:t>N</a:t>
              </a:r>
              <a:endParaRPr lang="en-US" sz="2400" b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997588" y="5732061"/>
              <a:ext cx="736979" cy="477672"/>
              <a:chOff x="8311486" y="736980"/>
              <a:chExt cx="736979" cy="47767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393373" y="805217"/>
                <a:ext cx="641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OPE</a:t>
                </a:r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311486" y="736980"/>
                <a:ext cx="736979" cy="47767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>
                <a:off x="8419414" y="806933"/>
                <a:ext cx="521123" cy="3377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7"/>
                <a:endCxn id="11" idx="3"/>
              </p:cNvCxnSpPr>
              <p:nvPr/>
            </p:nvCxnSpPr>
            <p:spPr>
              <a:xfrm flipH="1">
                <a:off x="8419414" y="806933"/>
                <a:ext cx="521123" cy="3377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053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9"/>
          <p:cNvGrpSpPr/>
          <p:nvPr/>
        </p:nvGrpSpPr>
        <p:grpSpPr>
          <a:xfrm>
            <a:off x="4520264" y="4590544"/>
            <a:ext cx="458233" cy="425972"/>
            <a:chOff x="2483768" y="6354121"/>
            <a:chExt cx="504056" cy="387247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40</a:t>
              </a:r>
              <a:endParaRPr lang="ja-JP" altLang="en-US" sz="1600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7938"/>
            <a:ext cx="8427486" cy="479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5382157" y="4610266"/>
            <a:ext cx="2520280" cy="1790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13"/>
          <p:cNvGrpSpPr/>
          <p:nvPr/>
        </p:nvGrpSpPr>
        <p:grpSpPr>
          <a:xfrm>
            <a:off x="6084168" y="4568126"/>
            <a:ext cx="504056" cy="445050"/>
            <a:chOff x="2483768" y="6318855"/>
            <a:chExt cx="504056" cy="404591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2555776" y="6415670"/>
              <a:ext cx="432048" cy="307776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44</a:t>
              </a:r>
              <a:endParaRPr lang="ja-JP" altLang="en-US" sz="16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535460" y="6318855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10" name="グループ化 17"/>
          <p:cNvGrpSpPr/>
          <p:nvPr/>
        </p:nvGrpSpPr>
        <p:grpSpPr>
          <a:xfrm>
            <a:off x="7812360" y="4624782"/>
            <a:ext cx="504056" cy="388394"/>
            <a:chOff x="2483768" y="6354121"/>
            <a:chExt cx="504056" cy="388394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48</a:t>
              </a:r>
              <a:endParaRPr lang="ja-JP" altLang="en-US" sz="16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510113" y="6373183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14" name="グループ化 27"/>
          <p:cNvGrpSpPr/>
          <p:nvPr/>
        </p:nvGrpSpPr>
        <p:grpSpPr>
          <a:xfrm>
            <a:off x="5148064" y="4155156"/>
            <a:ext cx="504056" cy="425972"/>
            <a:chOff x="2483768" y="6354121"/>
            <a:chExt cx="504056" cy="387247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err="1" smtClean="0">
                  <a:solidFill>
                    <a:schemeClr val="bg1"/>
                  </a:solidFill>
                  <a:latin typeface="+mj-lt"/>
                </a:rPr>
                <a:t>Sc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48</a:t>
              </a:r>
              <a:endParaRPr lang="ja-JP" altLang="en-US" sz="1600" dirty="0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18" name="グループ化 31"/>
          <p:cNvGrpSpPr/>
          <p:nvPr/>
        </p:nvGrpSpPr>
        <p:grpSpPr>
          <a:xfrm>
            <a:off x="4572000" y="4569758"/>
            <a:ext cx="504056" cy="515426"/>
            <a:chOff x="2483768" y="6354121"/>
            <a:chExt cx="504056" cy="387247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2555776" y="6415676"/>
              <a:ext cx="432048" cy="23123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2483768" y="6354121"/>
              <a:ext cx="322524" cy="254361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40</a:t>
              </a:r>
              <a:endParaRPr lang="ja-JP" altLang="en-US" sz="1600" dirty="0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88313" y="6176337"/>
            <a:ext cx="503664" cy="276999"/>
          </a:xfrm>
          <a:prstGeom prst="rect">
            <a:avLst/>
          </a:prstGeom>
          <a:solidFill>
            <a:srgbClr val="92D050"/>
          </a:solidFill>
          <a:ln w="539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  <a:latin typeface="Symbol" pitchFamily="18" charset="2"/>
              </a:rPr>
              <a:t>[LN]</a:t>
            </a:r>
            <a:endParaRPr kumimoji="1" lang="ja-JP" altLang="en-US" sz="12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6873" y="6453336"/>
            <a:ext cx="502718" cy="369332"/>
          </a:xfrm>
          <a:prstGeom prst="rect">
            <a:avLst/>
          </a:prstGeom>
          <a:solidFill>
            <a:srgbClr val="92D050"/>
          </a:solidFill>
          <a:ln w="539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endParaRPr kumimoji="1" lang="ja-JP" altLang="en-US" dirty="0">
              <a:solidFill>
                <a:schemeClr val="bg1"/>
              </a:solidFill>
              <a:latin typeface="Symbol" pitchFamily="18" charset="2"/>
            </a:endParaRPr>
          </a:p>
        </p:txBody>
      </p:sp>
      <p:grpSp>
        <p:nvGrpSpPr>
          <p:cNvPr id="22" name="グループ化 8"/>
          <p:cNvGrpSpPr/>
          <p:nvPr/>
        </p:nvGrpSpPr>
        <p:grpSpPr>
          <a:xfrm>
            <a:off x="8448809" y="2583762"/>
            <a:ext cx="554462" cy="406265"/>
            <a:chOff x="2483768" y="6372036"/>
            <a:chExt cx="504056" cy="36933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err="1" smtClean="0">
                  <a:solidFill>
                    <a:schemeClr val="bg1"/>
                  </a:solidFill>
                  <a:latin typeface="+mj-lt"/>
                </a:rPr>
                <a:t>Tl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483768" y="6431639"/>
              <a:ext cx="362600" cy="23596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400" baseline="30000" dirty="0" smtClean="0">
                  <a:solidFill>
                    <a:schemeClr val="bg1"/>
                  </a:solidFill>
                  <a:latin typeface="Symbol" pitchFamily="18" charset="2"/>
                </a:rPr>
                <a:t>208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89224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27" name="グループ化 35"/>
          <p:cNvGrpSpPr/>
          <p:nvPr/>
        </p:nvGrpSpPr>
        <p:grpSpPr>
          <a:xfrm>
            <a:off x="1115616" y="5805271"/>
            <a:ext cx="432048" cy="594813"/>
            <a:chOff x="2483768" y="6410799"/>
            <a:chExt cx="432048" cy="369332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2555776" y="6424136"/>
              <a:ext cx="360040" cy="210216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>
                  <a:solidFill>
                    <a:schemeClr val="bg1"/>
                  </a:solidFill>
                  <a:latin typeface="+mj-lt"/>
                </a:rPr>
                <a:t>H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2483768" y="6424129"/>
              <a:ext cx="253596" cy="210215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</a:t>
              </a:r>
              <a:endParaRPr lang="ja-JP" altLang="en-US" sz="1600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490711" y="6410799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28" name="グループ化 21"/>
          <p:cNvGrpSpPr/>
          <p:nvPr/>
        </p:nvGrpSpPr>
        <p:grpSpPr>
          <a:xfrm>
            <a:off x="4239953" y="2567898"/>
            <a:ext cx="504056" cy="479760"/>
            <a:chOff x="2483768" y="6344873"/>
            <a:chExt cx="504056" cy="39649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4762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Mg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483768" y="6344873"/>
              <a:ext cx="322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27</a:t>
              </a:r>
              <a:endParaRPr lang="ja-JP" altLang="en-US" sz="1600" dirty="0"/>
            </a:p>
          </p:txBody>
        </p:sp>
      </p:grpSp>
      <p:grpSp>
        <p:nvGrpSpPr>
          <p:cNvPr id="32" name="グループ化 41"/>
          <p:cNvGrpSpPr/>
          <p:nvPr/>
        </p:nvGrpSpPr>
        <p:grpSpPr>
          <a:xfrm>
            <a:off x="2722836" y="4178351"/>
            <a:ext cx="465956" cy="515426"/>
            <a:chOff x="2483768" y="6354121"/>
            <a:chExt cx="465956" cy="387247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2517676" y="6380068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>
                  <a:solidFill>
                    <a:schemeClr val="bg1"/>
                  </a:solidFill>
                  <a:latin typeface="+mj-lt"/>
                </a:rPr>
                <a:t>B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483768" y="6354121"/>
              <a:ext cx="322524" cy="254361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12</a:t>
              </a:r>
              <a:endParaRPr lang="ja-JP" altLang="en-US" sz="160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sp>
        <p:nvSpPr>
          <p:cNvPr id="48" name="CasellaDiTesto 4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Hypernuclear</a:t>
            </a:r>
            <a:r>
              <a:rPr kumimoji="1" lang="en-US" altLang="ja-JP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 Chart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3361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655094"/>
            <a:ext cx="8675688" cy="700774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altLang="ja-JP" sz="2800" dirty="0" err="1" smtClean="0">
                <a:solidFill>
                  <a:schemeClr val="tx1"/>
                </a:solidFill>
              </a:rPr>
              <a:t>Hypernuclei</a:t>
            </a:r>
            <a:r>
              <a:rPr lang="en-US" altLang="ja-JP" sz="2800" dirty="0" smtClean="0">
                <a:solidFill>
                  <a:schemeClr val="tx1"/>
                </a:solidFill>
              </a:rPr>
              <a:t>  in wide mass range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9750" y="1488351"/>
            <a:ext cx="7561263" cy="694388"/>
            <a:chOff x="539750" y="1196975"/>
            <a:chExt cx="7561263" cy="719138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87450" y="1773238"/>
              <a:ext cx="6913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539750" y="1341438"/>
              <a:ext cx="454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ja-JP" dirty="0"/>
                <a:t>A</a:t>
              </a:r>
              <a:r>
                <a:rPr lang="en-US" altLang="ja-JP" sz="1800" dirty="0"/>
                <a:t> </a:t>
              </a:r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187450" y="16287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1042988" y="119697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1</a:t>
              </a: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4211638" y="16287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3995738" y="1196975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20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5076825" y="1196975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50</a:t>
              </a: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5292725" y="16287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6156325" y="1628775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5867400" y="1196975"/>
              <a:ext cx="5309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200</a:t>
              </a: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7380288" y="1196975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10</a:t>
              </a:r>
              <a:r>
                <a:rPr lang="en-US" altLang="ja-JP" sz="1800" baseline="30000" dirty="0"/>
                <a:t>57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7905" y="3577781"/>
            <a:ext cx="5184775" cy="1640782"/>
            <a:chOff x="735201" y="3375012"/>
            <a:chExt cx="5184775" cy="1699264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1110742" y="3549739"/>
              <a:ext cx="4800661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Light </a:t>
              </a:r>
              <a:r>
                <a:rPr lang="en-US" altLang="ja-JP" sz="1800" dirty="0" err="1"/>
                <a:t>Hypernuclei</a:t>
              </a:r>
              <a:r>
                <a:rPr lang="en-US" altLang="ja-JP" sz="1800" dirty="0"/>
                <a:t> (</a:t>
              </a:r>
              <a:r>
                <a:rPr lang="en-US" altLang="ja-JP" sz="1800" dirty="0" err="1"/>
                <a:t>s,p</a:t>
              </a:r>
              <a:r>
                <a:rPr lang="en-US" altLang="ja-JP" sz="1800" dirty="0"/>
                <a:t> shell</a:t>
              </a:r>
              <a:r>
                <a:rPr lang="en-US" altLang="ja-JP" sz="1800" dirty="0" smtClean="0"/>
                <a:t>)</a:t>
              </a:r>
            </a:p>
            <a:p>
              <a:pPr lvl="1">
                <a:buNone/>
              </a:pPr>
              <a:r>
                <a:rPr lang="en-US" altLang="ja-JP" sz="1600" dirty="0">
                  <a:solidFill>
                    <a:srgbClr val="FFCC66"/>
                  </a:solidFill>
                </a:rPr>
                <a:t>Fine structure</a:t>
              </a:r>
            </a:p>
            <a:p>
              <a:pPr lvl="1">
                <a:buNone/>
              </a:pPr>
              <a:r>
                <a:rPr lang="en-US" altLang="ja-JP" sz="1600" dirty="0">
                  <a:solidFill>
                    <a:srgbClr val="FFCC66"/>
                  </a:solidFill>
                </a:rPr>
                <a:t>Baryon-baryon interaction in SU(3)</a:t>
              </a:r>
            </a:p>
            <a:p>
              <a:pPr lvl="1">
                <a:buNone/>
              </a:pPr>
              <a:r>
                <a:rPr lang="en-US" altLang="ja-JP" sz="1600" dirty="0">
                  <a:solidFill>
                    <a:srgbClr val="FFCC66"/>
                  </a:solidFill>
                </a:rPr>
                <a:t> </a:t>
              </a:r>
              <a:r>
                <a:rPr lang="en-US" altLang="ja-JP" sz="1600" b="1" dirty="0">
                  <a:solidFill>
                    <a:srgbClr val="FFCC66"/>
                  </a:solidFill>
                  <a:latin typeface="Symbol" pitchFamily="18" charset="2"/>
                </a:rPr>
                <a:t>LS</a:t>
              </a:r>
              <a:r>
                <a:rPr lang="en-US" altLang="ja-JP" sz="1600" dirty="0">
                  <a:solidFill>
                    <a:srgbClr val="FFCC66"/>
                  </a:solidFill>
                </a:rPr>
                <a:t> coupling in large </a:t>
              </a:r>
              <a:r>
                <a:rPr lang="en-US" altLang="ja-JP" sz="1600" dirty="0" err="1">
                  <a:solidFill>
                    <a:srgbClr val="FFCC66"/>
                  </a:solidFill>
                </a:rPr>
                <a:t>isospin</a:t>
              </a:r>
              <a:r>
                <a:rPr lang="en-US" altLang="ja-JP" sz="1600" dirty="0">
                  <a:solidFill>
                    <a:srgbClr val="FFCC66"/>
                  </a:solidFill>
                </a:rPr>
                <a:t> </a:t>
              </a:r>
              <a:r>
                <a:rPr lang="en-US" altLang="ja-JP" sz="1600" dirty="0" err="1">
                  <a:solidFill>
                    <a:srgbClr val="FFCC66"/>
                  </a:solidFill>
                </a:rPr>
                <a:t>hypernuclei</a:t>
              </a:r>
              <a:endParaRPr lang="en-US" altLang="ja-JP" sz="1600" dirty="0">
                <a:solidFill>
                  <a:srgbClr val="FFCC66"/>
                </a:solidFill>
              </a:endParaRPr>
            </a:p>
            <a:p>
              <a:pPr lvl="1">
                <a:buNone/>
              </a:pPr>
              <a:r>
                <a:rPr lang="en-US" altLang="ja-JP" sz="1600" dirty="0">
                  <a:solidFill>
                    <a:srgbClr val="FFCC66"/>
                  </a:solidFill>
                </a:rPr>
                <a:t>Cluster </a:t>
              </a:r>
              <a:r>
                <a:rPr lang="en-US" altLang="ja-JP" sz="1600" dirty="0" smtClean="0">
                  <a:solidFill>
                    <a:srgbClr val="FFCC66"/>
                  </a:solidFill>
                </a:rPr>
                <a:t>structure</a:t>
              </a:r>
              <a:endParaRPr lang="en-US" altLang="ja-JP" sz="1600" dirty="0">
                <a:solidFill>
                  <a:srgbClr val="FFCC66"/>
                </a:solidFill>
              </a:endParaRPr>
            </a:p>
          </p:txBody>
        </p:sp>
        <p:sp>
          <p:nvSpPr>
            <p:cNvPr id="18" name="Oval 35"/>
            <p:cNvSpPr>
              <a:spLocks noChangeArrowheads="1"/>
            </p:cNvSpPr>
            <p:nvPr/>
          </p:nvSpPr>
          <p:spPr bwMode="auto">
            <a:xfrm>
              <a:off x="735201" y="3375012"/>
              <a:ext cx="5184775" cy="1699264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47052" y="5131558"/>
            <a:ext cx="4751388" cy="1446663"/>
            <a:chOff x="3747052" y="4970035"/>
            <a:chExt cx="4751388" cy="149822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747052" y="4970035"/>
              <a:ext cx="4751388" cy="1498226"/>
            </a:xfrm>
            <a:prstGeom prst="ellipse">
              <a:avLst/>
            </a:prstGeom>
            <a:solidFill>
              <a:srgbClr val="CC99FF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172369" y="5179663"/>
              <a:ext cx="3966334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ja-JP" dirty="0" smtClean="0"/>
                <a:t>Medium/heavy</a:t>
              </a:r>
              <a:r>
                <a:rPr lang="en-US" altLang="ja-JP" sz="1800" dirty="0" smtClean="0"/>
                <a:t> </a:t>
              </a:r>
              <a:r>
                <a:rPr lang="en-US" altLang="ja-JP" sz="1800" dirty="0" err="1" smtClean="0"/>
                <a:t>Hypernuclei</a:t>
              </a:r>
              <a:endParaRPr lang="en-US" altLang="ja-JP" sz="1800" dirty="0" smtClean="0"/>
            </a:p>
            <a:p>
              <a:pPr lvl="1">
                <a:buNone/>
              </a:pPr>
              <a:r>
                <a:rPr lang="en-US" altLang="ja-JP" sz="1600" dirty="0" smtClean="0">
                  <a:solidFill>
                    <a:srgbClr val="FFCC66"/>
                  </a:solidFill>
                </a:rPr>
                <a:t>Single particle potential</a:t>
              </a:r>
              <a:endParaRPr lang="en-US" altLang="ja-JP" sz="1600" dirty="0">
                <a:solidFill>
                  <a:srgbClr val="FFCC66"/>
                </a:solidFill>
              </a:endParaRPr>
            </a:p>
            <a:p>
              <a:pPr lvl="1">
                <a:buNone/>
              </a:pPr>
              <a:r>
                <a:rPr lang="en-US" altLang="ja-JP" sz="1600" dirty="0" smtClean="0">
                  <a:solidFill>
                    <a:srgbClr val="FFCC66"/>
                  </a:solidFill>
                </a:rPr>
                <a:t>Distinguish ability of a </a:t>
              </a:r>
              <a:r>
                <a:rPr lang="en-US" altLang="ja-JP" sz="1600" dirty="0" smtClean="0">
                  <a:solidFill>
                    <a:srgbClr val="FFCC66"/>
                  </a:solidFill>
                  <a:sym typeface="Symbol"/>
                </a:rPr>
                <a:t> </a:t>
              </a:r>
              <a:r>
                <a:rPr lang="en-US" altLang="ja-JP" sz="1600" dirty="0" err="1" smtClean="0">
                  <a:solidFill>
                    <a:srgbClr val="FFCC66"/>
                  </a:solidFill>
                  <a:sym typeface="Symbol"/>
                </a:rPr>
                <a:t>hyperon</a:t>
              </a:r>
              <a:endParaRPr lang="en-US" altLang="ja-JP" sz="1600" dirty="0">
                <a:solidFill>
                  <a:srgbClr val="FFCC66"/>
                </a:solidFill>
              </a:endParaRPr>
            </a:p>
            <a:p>
              <a:pPr lvl="1">
                <a:buNone/>
              </a:pPr>
              <a:r>
                <a:rPr lang="en-US" altLang="ja-JP" sz="1600" dirty="0" smtClean="0">
                  <a:solidFill>
                    <a:srgbClr val="FFCC66"/>
                  </a:solidFill>
                </a:rPr>
                <a:t>          </a:t>
              </a:r>
              <a:r>
                <a:rPr lang="en-US" altLang="ja-JP" sz="1600" dirty="0" err="1" smtClean="0">
                  <a:solidFill>
                    <a:srgbClr val="FFCC66"/>
                  </a:solidFill>
                </a:rPr>
                <a:t>U</a:t>
              </a:r>
              <a:r>
                <a:rPr lang="en-US" altLang="ja-JP" sz="1600" baseline="-28000" dirty="0" err="1" smtClean="0">
                  <a:solidFill>
                    <a:srgbClr val="FFCC66"/>
                  </a:solidFill>
                </a:rPr>
                <a:t>o</a:t>
              </a:r>
              <a:r>
                <a:rPr lang="en-US" altLang="ja-JP" sz="1600" dirty="0" smtClean="0">
                  <a:solidFill>
                    <a:srgbClr val="FFCC66"/>
                  </a:solidFill>
                </a:rPr>
                <a:t>(r), m</a:t>
              </a:r>
              <a:r>
                <a:rPr lang="en-US" altLang="ja-JP" sz="1600" baseline="-28000" dirty="0" smtClean="0">
                  <a:solidFill>
                    <a:srgbClr val="FFCC66"/>
                  </a:solidFill>
                  <a:sym typeface="Symbol"/>
                </a:rPr>
                <a:t></a:t>
              </a:r>
              <a:r>
                <a:rPr lang="en-US" altLang="ja-JP" sz="1600" dirty="0" smtClean="0">
                  <a:solidFill>
                    <a:srgbClr val="FFCC66"/>
                  </a:solidFill>
                  <a:sym typeface="Symbol"/>
                </a:rPr>
                <a:t>*(r), V</a:t>
              </a:r>
              <a:r>
                <a:rPr lang="en-US" altLang="ja-JP" sz="1600" baseline="-28000" dirty="0" smtClean="0">
                  <a:solidFill>
                    <a:srgbClr val="FFCC66"/>
                  </a:solidFill>
                  <a:sym typeface="Symbol"/>
                </a:rPr>
                <a:t>NN</a:t>
              </a:r>
              <a:r>
                <a:rPr lang="en-US" altLang="ja-JP" sz="1600" dirty="0" smtClean="0">
                  <a:solidFill>
                    <a:srgbClr val="FFCC66"/>
                  </a:solidFill>
                  <a:sym typeface="Symbol"/>
                </a:rPr>
                <a:t>, …</a:t>
              </a:r>
              <a:endParaRPr lang="en-US" altLang="ja-JP" sz="1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60173" y="1296538"/>
            <a:ext cx="4956314" cy="1248088"/>
            <a:chOff x="1060173" y="998325"/>
            <a:chExt cx="4956314" cy="1292573"/>
          </a:xfrm>
        </p:grpSpPr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>
              <a:off x="2226365" y="1736036"/>
              <a:ext cx="3101009" cy="79514"/>
            </a:xfrm>
            <a:prstGeom prst="leftRightArrow">
              <a:avLst>
                <a:gd name="adj1" fmla="val 50000"/>
                <a:gd name="adj2" fmla="val 1330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85461" y="998325"/>
              <a:ext cx="3988906" cy="605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E89-009, E01-011, E05-115(Hall C)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E94-107(Hall A) 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166193" y="1762539"/>
              <a:ext cx="53009" cy="53008"/>
            </a:xfrm>
            <a:prstGeom prst="ellips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0173" y="1921566"/>
              <a:ext cx="4956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H,          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7</a:t>
              </a:r>
              <a:r>
                <a:rPr lang="en-US" dirty="0" smtClean="0">
                  <a:solidFill>
                    <a:srgbClr val="FFFF00"/>
                  </a:solidFill>
                </a:rPr>
                <a:t>Li,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9</a:t>
              </a:r>
              <a:r>
                <a:rPr lang="en-US" dirty="0" smtClean="0">
                  <a:solidFill>
                    <a:srgbClr val="FFFF00"/>
                  </a:solidFill>
                </a:rPr>
                <a:t>Be,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10</a:t>
              </a:r>
              <a:r>
                <a:rPr lang="en-US" dirty="0" smtClean="0">
                  <a:solidFill>
                    <a:srgbClr val="FFFF00"/>
                  </a:solidFill>
                </a:rPr>
                <a:t>B,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12</a:t>
              </a:r>
              <a:r>
                <a:rPr lang="en-US" dirty="0" smtClean="0">
                  <a:solidFill>
                    <a:srgbClr val="FFFF00"/>
                  </a:solidFill>
                </a:rPr>
                <a:t>C,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16</a:t>
              </a:r>
              <a:r>
                <a:rPr lang="en-US" dirty="0" smtClean="0">
                  <a:solidFill>
                    <a:srgbClr val="FFFF00"/>
                  </a:solidFill>
                </a:rPr>
                <a:t>O,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28</a:t>
              </a:r>
              <a:r>
                <a:rPr lang="en-US" dirty="0" smtClean="0">
                  <a:solidFill>
                    <a:srgbClr val="FFFF00"/>
                  </a:solidFill>
                </a:rPr>
                <a:t>Si,          </a:t>
              </a:r>
              <a:r>
                <a:rPr lang="en-US" baseline="36000" dirty="0" smtClean="0">
                  <a:solidFill>
                    <a:srgbClr val="FFFF00"/>
                  </a:solidFill>
                </a:rPr>
                <a:t>52</a:t>
              </a:r>
              <a:r>
                <a:rPr lang="en-US" dirty="0" smtClean="0">
                  <a:solidFill>
                    <a:srgbClr val="FFFF00"/>
                  </a:solidFill>
                </a:rPr>
                <a:t>Cr 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2647665"/>
            <a:ext cx="3387144" cy="940619"/>
            <a:chOff x="0" y="2397610"/>
            <a:chExt cx="3387144" cy="974145"/>
          </a:xfrm>
        </p:grpSpPr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0" y="2548155"/>
              <a:ext cx="338714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ja-JP" sz="1800" dirty="0"/>
                <a:t>Elementary </a:t>
              </a:r>
              <a:r>
                <a:rPr lang="en-US" altLang="ja-JP" sz="1800" dirty="0" smtClean="0"/>
                <a:t>Process</a:t>
              </a:r>
            </a:p>
            <a:p>
              <a:r>
                <a:rPr lang="en-US" altLang="ja-JP" sz="1600" dirty="0">
                  <a:solidFill>
                    <a:srgbClr val="FFCC66"/>
                  </a:solidFill>
                </a:rPr>
                <a:t>Strangeness </a:t>
              </a:r>
              <a:r>
                <a:rPr lang="en-US" altLang="ja-JP" sz="1600" dirty="0" smtClean="0">
                  <a:solidFill>
                    <a:srgbClr val="FFCC66"/>
                  </a:solidFill>
                </a:rPr>
                <a:t>electro-production</a:t>
              </a:r>
              <a:endParaRPr lang="en-US" altLang="ja-JP" sz="1600" dirty="0">
                <a:solidFill>
                  <a:srgbClr val="FFCC66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0" y="2397610"/>
              <a:ext cx="3016154" cy="97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9446" y="2118508"/>
            <a:ext cx="7706978" cy="647881"/>
            <a:chOff x="1179445" y="1720804"/>
            <a:chExt cx="7706978" cy="670973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1179445" y="1720804"/>
              <a:ext cx="5028172" cy="4"/>
            </a:xfrm>
            <a:prstGeom prst="straightConnector1">
              <a:avLst/>
            </a:prstGeom>
            <a:ln w="76200">
              <a:solidFill>
                <a:srgbClr val="DA02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365670" y="1868557"/>
              <a:ext cx="7520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Future mass spectroscopy (new proposal)</a:t>
              </a:r>
              <a:endParaRPr lang="en-US" sz="28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74822" y="2763579"/>
            <a:ext cx="3269178" cy="1604197"/>
            <a:chOff x="5874822" y="2517655"/>
            <a:chExt cx="3269178" cy="1661375"/>
          </a:xfrm>
        </p:grpSpPr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5874822" y="2740114"/>
              <a:ext cx="3127511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>
                <a:buNone/>
              </a:pPr>
              <a:r>
                <a:rPr lang="en-US" altLang="ja-JP" sz="1800" dirty="0"/>
                <a:t>Neutron/</a:t>
              </a:r>
              <a:r>
                <a:rPr lang="en-US" altLang="ja-JP" sz="1800" dirty="0" err="1"/>
                <a:t>Hyperon</a:t>
              </a:r>
              <a:r>
                <a:rPr lang="en-US" altLang="ja-JP" sz="1800" dirty="0"/>
                <a:t> </a:t>
              </a:r>
              <a:r>
                <a:rPr lang="en-US" altLang="ja-JP" sz="1800" dirty="0" smtClean="0"/>
                <a:t>star,</a:t>
              </a:r>
            </a:p>
            <a:p>
              <a:pPr lvl="1">
                <a:buNone/>
              </a:pPr>
              <a:r>
                <a:rPr lang="en-US" altLang="ja-JP" sz="1800" dirty="0" smtClean="0"/>
                <a:t>Strangeness </a:t>
              </a:r>
              <a:r>
                <a:rPr lang="en-US" altLang="ja-JP" sz="1800" dirty="0"/>
                <a:t>matter </a:t>
              </a:r>
              <a:endParaRPr lang="en-US" altLang="ja-JP" sz="1800" dirty="0" smtClean="0"/>
            </a:p>
            <a:p>
              <a:pPr lvl="1">
                <a:buNone/>
              </a:pPr>
              <a:r>
                <a:rPr lang="en-US" altLang="ja-JP" sz="1600" dirty="0" smtClean="0">
                  <a:solidFill>
                    <a:srgbClr val="FFCC66"/>
                  </a:solidFill>
                </a:rPr>
                <a:t>        </a:t>
              </a:r>
              <a:r>
                <a:rPr lang="en-US" altLang="ja-JP" sz="1600" dirty="0" err="1" smtClean="0">
                  <a:solidFill>
                    <a:srgbClr val="FFCC66"/>
                  </a:solidFill>
                </a:rPr>
                <a:t>Hyperonization</a:t>
              </a:r>
              <a:r>
                <a:rPr lang="en-US" altLang="ja-JP" sz="1600" dirty="0" smtClean="0">
                  <a:solidFill>
                    <a:srgbClr val="FFCC66"/>
                  </a:solidFill>
                </a:rPr>
                <a:t> </a:t>
              </a:r>
              <a:r>
                <a:rPr lang="en-US" altLang="ja-JP" sz="1600" dirty="0">
                  <a:solidFill>
                    <a:srgbClr val="FFCC66"/>
                  </a:solidFill>
                  <a:sym typeface="Wingdings" pitchFamily="2" charset="2"/>
                </a:rPr>
                <a:t></a:t>
              </a:r>
              <a:r>
                <a:rPr lang="en-US" altLang="ja-JP" sz="1600" dirty="0">
                  <a:solidFill>
                    <a:srgbClr val="FFCC66"/>
                  </a:solidFill>
                </a:rPr>
                <a:t> </a:t>
              </a:r>
            </a:p>
            <a:p>
              <a:pPr>
                <a:buNone/>
              </a:pPr>
              <a:r>
                <a:rPr lang="en-US" altLang="ja-JP" sz="1600" dirty="0">
                  <a:solidFill>
                    <a:srgbClr val="FFCC66"/>
                  </a:solidFill>
                </a:rPr>
                <a:t>                </a:t>
              </a:r>
              <a:r>
                <a:rPr lang="en-US" altLang="ja-JP" sz="1600" dirty="0" smtClean="0">
                  <a:solidFill>
                    <a:srgbClr val="FFCC66"/>
                  </a:solidFill>
                </a:rPr>
                <a:t> Softening </a:t>
              </a:r>
              <a:r>
                <a:rPr lang="en-US" altLang="ja-JP" sz="1600" dirty="0">
                  <a:solidFill>
                    <a:srgbClr val="FFCC66"/>
                  </a:solidFill>
                </a:rPr>
                <a:t>of EOS </a:t>
              </a:r>
              <a:r>
                <a:rPr lang="en-US" altLang="ja-JP" sz="1600" dirty="0" smtClean="0">
                  <a:solidFill>
                    <a:srgbClr val="FFCC66"/>
                  </a:solidFill>
                </a:rPr>
                <a:t>?</a:t>
              </a:r>
              <a:endParaRPr lang="en-US" altLang="ja-JP" sz="1600" dirty="0">
                <a:solidFill>
                  <a:srgbClr val="FFCC66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040192" y="2517655"/>
              <a:ext cx="3103808" cy="166137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0252" y="5537905"/>
            <a:ext cx="2988860" cy="1159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Precision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Cleanness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Characteristics</a:t>
            </a:r>
            <a:endParaRPr lang="en-US" sz="2400" dirty="0"/>
          </a:p>
        </p:txBody>
      </p:sp>
      <p:sp>
        <p:nvSpPr>
          <p:cNvPr id="38" name="Rectangle 3"/>
          <p:cNvSpPr txBox="1">
            <a:spLocks noRot="1" noChangeArrowheads="1"/>
          </p:cNvSpPr>
          <p:nvPr/>
        </p:nvSpPr>
        <p:spPr>
          <a:xfrm>
            <a:off x="0" y="0"/>
            <a:ext cx="9144000" cy="614149"/>
          </a:xfrm>
          <a:prstGeom prst="rect">
            <a:avLst/>
          </a:prstGeom>
          <a:noFill/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4864">
              <a:defRPr/>
            </a:pPr>
            <a:r>
              <a:rPr lang="en-US" altLang="ja-JP" sz="2800" dirty="0" err="1" smtClean="0">
                <a:solidFill>
                  <a:schemeClr val="tx1"/>
                </a:solidFill>
              </a:rPr>
              <a:t>Hypernuclear</a:t>
            </a:r>
            <a:r>
              <a:rPr lang="en-US" altLang="ja-JP" sz="2800" dirty="0" smtClean="0">
                <a:solidFill>
                  <a:schemeClr val="tx1"/>
                </a:solidFill>
              </a:rPr>
              <a:t> Spectroscopy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Prospectives</a:t>
            </a:r>
            <a:r>
              <a:rPr lang="en-US" altLang="ja-JP" sz="2800" dirty="0" smtClean="0">
                <a:solidFill>
                  <a:schemeClr val="tx1"/>
                </a:solidFill>
              </a:rPr>
              <a:t> at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JLab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583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Experiments at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Using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 Electron Beam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7398" y="1454588"/>
            <a:ext cx="6507199" cy="3823638"/>
            <a:chOff x="2250832" y="3754039"/>
            <a:chExt cx="4754880" cy="3103961"/>
          </a:xfrm>
        </p:grpSpPr>
        <p:grpSp>
          <p:nvGrpSpPr>
            <p:cNvPr id="6" name="Group 5"/>
            <p:cNvGrpSpPr/>
            <p:nvPr/>
          </p:nvGrpSpPr>
          <p:grpSpPr>
            <a:xfrm>
              <a:off x="2250832" y="3953022"/>
              <a:ext cx="4754880" cy="2904978"/>
              <a:chOff x="2250832" y="3953022"/>
              <a:chExt cx="4754880" cy="2904978"/>
            </a:xfrm>
          </p:grpSpPr>
          <p:sp>
            <p:nvSpPr>
              <p:cNvPr id="8" name="Text Box 26"/>
              <p:cNvSpPr txBox="1">
                <a:spLocks noChangeArrowheads="1"/>
              </p:cNvSpPr>
              <p:nvPr/>
            </p:nvSpPr>
            <p:spPr bwMode="auto">
              <a:xfrm>
                <a:off x="2250832" y="3953022"/>
                <a:ext cx="4754880" cy="29049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00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143565" y="4108939"/>
                <a:ext cx="3098264" cy="1651429"/>
                <a:chOff x="3171701" y="2772508"/>
                <a:chExt cx="3098264" cy="1651429"/>
              </a:xfrm>
            </p:grpSpPr>
            <p:sp>
              <p:nvSpPr>
                <p:cNvPr id="1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700017" y="3965276"/>
                  <a:ext cx="569948" cy="3724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400" b="1" baseline="30000" dirty="0">
                      <a:solidFill>
                        <a:srgbClr val="FF0000"/>
                      </a:solidFill>
                      <a:latin typeface="Times New Roman" pitchFamily="18" charset="0"/>
                      <a:sym typeface="Symbol"/>
                    </a:rPr>
                    <a:t>Z</a:t>
                  </a:r>
                  <a:r>
                    <a:rPr lang="en-US" sz="1400" b="1" baseline="30000" dirty="0" smtClean="0">
                      <a:solidFill>
                        <a:srgbClr val="FF0000"/>
                      </a:solidFill>
                      <a:latin typeface="Times New Roman" pitchFamily="18" charset="0"/>
                      <a:sym typeface="Symbol"/>
                    </a:rPr>
                    <a:t>-1</a:t>
                  </a:r>
                  <a:r>
                    <a:rPr lang="en-US" sz="20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sym typeface="Symbol"/>
                    </a:rPr>
                    <a:t>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A</a:t>
                  </a:r>
                  <a:endParaRPr lang="en-US" sz="2000" b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" name="Line 4"/>
                <p:cNvSpPr>
                  <a:spLocks noChangeShapeType="1"/>
                </p:cNvSpPr>
                <p:nvPr/>
              </p:nvSpPr>
              <p:spPr bwMode="auto">
                <a:xfrm>
                  <a:off x="3642239" y="3957368"/>
                  <a:ext cx="43740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5"/>
                <p:cNvSpPr>
                  <a:spLocks noChangeShapeType="1"/>
                </p:cNvSpPr>
                <p:nvPr/>
              </p:nvSpPr>
              <p:spPr bwMode="auto">
                <a:xfrm>
                  <a:off x="3628985" y="4129761"/>
                  <a:ext cx="434088" cy="158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6"/>
                <p:cNvSpPr>
                  <a:spLocks noChangeShapeType="1"/>
                </p:cNvSpPr>
                <p:nvPr/>
              </p:nvSpPr>
              <p:spPr bwMode="auto">
                <a:xfrm>
                  <a:off x="3628985" y="4310062"/>
                  <a:ext cx="44402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16091" y="2982859"/>
                  <a:ext cx="457284" cy="4143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i="1" dirty="0">
                      <a:solidFill>
                        <a:srgbClr val="FF0000"/>
                      </a:solidFill>
                      <a:latin typeface="Times New Roman" pitchFamily="18" charset="0"/>
                      <a:sym typeface="Symbol" pitchFamily="18" charset="2"/>
                    </a:rPr>
                    <a:t></a:t>
                  </a:r>
                  <a:endParaRPr lang="en-US" sz="2000" b="1" i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Freeform 9"/>
                <p:cNvSpPr>
                  <a:spLocks/>
                </p:cNvSpPr>
                <p:nvPr/>
              </p:nvSpPr>
              <p:spPr bwMode="auto">
                <a:xfrm>
                  <a:off x="4459460" y="2982351"/>
                  <a:ext cx="116386" cy="409225"/>
                </a:xfrm>
                <a:custGeom>
                  <a:avLst/>
                  <a:gdLst/>
                  <a:ahLst/>
                  <a:cxnLst>
                    <a:cxn ang="0">
                      <a:pos x="437" y="0"/>
                    </a:cxn>
                    <a:cxn ang="0">
                      <a:pos x="57" y="180"/>
                    </a:cxn>
                    <a:cxn ang="0">
                      <a:pos x="777" y="300"/>
                    </a:cxn>
                    <a:cxn ang="0">
                      <a:pos x="77" y="560"/>
                    </a:cxn>
                    <a:cxn ang="0">
                      <a:pos x="777" y="680"/>
                    </a:cxn>
                    <a:cxn ang="0">
                      <a:pos x="117" y="940"/>
                    </a:cxn>
                    <a:cxn ang="0">
                      <a:pos x="777" y="1060"/>
                    </a:cxn>
                    <a:cxn ang="0">
                      <a:pos x="97" y="1320"/>
                    </a:cxn>
                    <a:cxn ang="0">
                      <a:pos x="777" y="1440"/>
                    </a:cxn>
                    <a:cxn ang="0">
                      <a:pos x="117" y="1720"/>
                    </a:cxn>
                    <a:cxn ang="0">
                      <a:pos x="537" y="1840"/>
                    </a:cxn>
                  </a:cxnLst>
                  <a:rect l="0" t="0" r="r" b="b"/>
                  <a:pathLst>
                    <a:path w="784" h="1840">
                      <a:moveTo>
                        <a:pt x="437" y="0"/>
                      </a:moveTo>
                      <a:cubicBezTo>
                        <a:pt x="218" y="65"/>
                        <a:pt x="0" y="130"/>
                        <a:pt x="57" y="180"/>
                      </a:cubicBezTo>
                      <a:cubicBezTo>
                        <a:pt x="114" y="230"/>
                        <a:pt x="774" y="237"/>
                        <a:pt x="777" y="300"/>
                      </a:cubicBezTo>
                      <a:cubicBezTo>
                        <a:pt x="780" y="363"/>
                        <a:pt x="77" y="497"/>
                        <a:pt x="77" y="560"/>
                      </a:cubicBezTo>
                      <a:cubicBezTo>
                        <a:pt x="77" y="623"/>
                        <a:pt x="770" y="617"/>
                        <a:pt x="777" y="680"/>
                      </a:cubicBezTo>
                      <a:cubicBezTo>
                        <a:pt x="784" y="743"/>
                        <a:pt x="117" y="877"/>
                        <a:pt x="117" y="940"/>
                      </a:cubicBezTo>
                      <a:cubicBezTo>
                        <a:pt x="117" y="1003"/>
                        <a:pt x="780" y="997"/>
                        <a:pt x="777" y="1060"/>
                      </a:cubicBezTo>
                      <a:cubicBezTo>
                        <a:pt x="774" y="1123"/>
                        <a:pt x="97" y="1257"/>
                        <a:pt x="97" y="1320"/>
                      </a:cubicBezTo>
                      <a:cubicBezTo>
                        <a:pt x="97" y="1383"/>
                        <a:pt x="774" y="1373"/>
                        <a:pt x="777" y="1440"/>
                      </a:cubicBezTo>
                      <a:cubicBezTo>
                        <a:pt x="780" y="1507"/>
                        <a:pt x="157" y="1653"/>
                        <a:pt x="117" y="1720"/>
                      </a:cubicBezTo>
                      <a:cubicBezTo>
                        <a:pt x="77" y="1787"/>
                        <a:pt x="307" y="1813"/>
                        <a:pt x="537" y="1840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676098" y="3438607"/>
                  <a:ext cx="367815" cy="4080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i="1" dirty="0" smtClean="0">
                      <a:solidFill>
                        <a:srgbClr val="FF0000"/>
                      </a:solidFill>
                      <a:latin typeface="Times New Roman" pitchFamily="18" charset="0"/>
                      <a:sym typeface="Symbol"/>
                    </a:rPr>
                    <a:t></a:t>
                  </a:r>
                  <a:endParaRPr lang="en-US" sz="2000" b="1" i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950409" y="3457586"/>
                  <a:ext cx="357874" cy="3890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000" b="1" i="1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p</a:t>
                  </a:r>
                  <a:endParaRPr lang="en-US" sz="2000" b="1" i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/>
              </p:nvSpPr>
              <p:spPr bwMode="auto">
                <a:xfrm>
                  <a:off x="4371242" y="3374344"/>
                  <a:ext cx="308170" cy="278359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/>
              </p:nvSpPr>
              <p:spPr bwMode="auto">
                <a:xfrm>
                  <a:off x="4061416" y="3856147"/>
                  <a:ext cx="202133" cy="564627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4"/>
                <p:cNvSpPr>
                  <a:spLocks noChangeShapeType="1"/>
                </p:cNvSpPr>
                <p:nvPr/>
              </p:nvSpPr>
              <p:spPr bwMode="auto">
                <a:xfrm>
                  <a:off x="4260235" y="4142414"/>
                  <a:ext cx="556693" cy="158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5"/>
                <p:cNvSpPr>
                  <a:spLocks noChangeShapeType="1"/>
                </p:cNvSpPr>
                <p:nvPr/>
              </p:nvSpPr>
              <p:spPr bwMode="auto">
                <a:xfrm>
                  <a:off x="4258578" y="4310062"/>
                  <a:ext cx="57160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6"/>
                <p:cNvSpPr>
                  <a:spLocks noChangeShapeType="1"/>
                </p:cNvSpPr>
                <p:nvPr/>
              </p:nvSpPr>
              <p:spPr bwMode="auto">
                <a:xfrm>
                  <a:off x="4997523" y="3947879"/>
                  <a:ext cx="63125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7"/>
                <p:cNvSpPr>
                  <a:spLocks noChangeShapeType="1"/>
                </p:cNvSpPr>
                <p:nvPr/>
              </p:nvSpPr>
              <p:spPr bwMode="auto">
                <a:xfrm>
                  <a:off x="5027345" y="4132924"/>
                  <a:ext cx="604741" cy="158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8"/>
                <p:cNvSpPr>
                  <a:spLocks noChangeShapeType="1"/>
                </p:cNvSpPr>
                <p:nvPr/>
              </p:nvSpPr>
              <p:spPr bwMode="auto">
                <a:xfrm>
                  <a:off x="5017405" y="4310062"/>
                  <a:ext cx="62793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169110" y="3615396"/>
                  <a:ext cx="262214" cy="25972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20"/>
                <p:cNvSpPr>
                  <a:spLocks noChangeShapeType="1"/>
                </p:cNvSpPr>
                <p:nvPr/>
              </p:nvSpPr>
              <p:spPr bwMode="auto">
                <a:xfrm>
                  <a:off x="4614204" y="3643531"/>
                  <a:ext cx="257400" cy="2632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71701" y="3924155"/>
                  <a:ext cx="437402" cy="4554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400" b="1" baseline="30000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Z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Times New Roman" pitchFamily="18" charset="0"/>
                    </a:rPr>
                    <a:t>A</a:t>
                  </a:r>
                  <a:endParaRPr lang="en-US" sz="2000" b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8" name="Oval 23"/>
                <p:cNvSpPr>
                  <a:spLocks noChangeArrowheads="1"/>
                </p:cNvSpPr>
                <p:nvPr/>
              </p:nvSpPr>
              <p:spPr bwMode="auto">
                <a:xfrm>
                  <a:off x="4806988" y="3859310"/>
                  <a:ext cx="215387" cy="564627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314066" y="2780249"/>
                  <a:ext cx="391011" cy="4744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>
                      <a:solidFill>
                        <a:srgbClr val="FF0000"/>
                      </a:solidFill>
                      <a:latin typeface="Times New Roman" pitchFamily="18" charset="0"/>
                    </a:rPr>
                    <a:t>e</a:t>
                  </a:r>
                </a:p>
              </p:txBody>
            </p:sp>
            <p:sp>
              <p:nvSpPr>
                <p:cNvPr id="3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652996" y="2772508"/>
                  <a:ext cx="404265" cy="4270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e</a:t>
                  </a:r>
                  <a:r>
                    <a:rPr lang="en-US" sz="2000" b="1" dirty="0">
                      <a:solidFill>
                        <a:srgbClr val="FF0000"/>
                      </a:solidFill>
                      <a:latin typeface="Agency FB" pitchFamily="34" charset="0"/>
                    </a:rPr>
                    <a:t>’</a:t>
                  </a:r>
                </a:p>
              </p:txBody>
            </p:sp>
            <p:sp>
              <p:nvSpPr>
                <p:cNvPr id="3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641368" y="3222427"/>
                  <a:ext cx="576575" cy="4776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K</a:t>
                  </a:r>
                  <a:r>
                    <a:rPr lang="en-US" sz="2000" b="1" baseline="300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+</a:t>
                  </a:r>
                  <a:endParaRPr lang="en-US" sz="2000" b="1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669471" y="3337135"/>
                  <a:ext cx="1013977" cy="17397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8"/>
                <p:cNvSpPr>
                  <a:spLocks noChangeShapeType="1"/>
                </p:cNvSpPr>
                <p:nvPr/>
              </p:nvSpPr>
              <p:spPr bwMode="auto">
                <a:xfrm>
                  <a:off x="3572714" y="2976367"/>
                  <a:ext cx="2117423" cy="316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3382581" y="3754039"/>
              <a:ext cx="2345450" cy="37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The (</a:t>
              </a:r>
              <a:r>
                <a:rPr lang="en-US" sz="2400" b="1" dirty="0" smtClean="0">
                  <a:solidFill>
                    <a:srgbClr val="FF0000"/>
                  </a:solidFill>
                  <a:sym typeface="Symbol"/>
                </a:rPr>
                <a:t>e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e’K</a:t>
              </a:r>
              <a:r>
                <a:rPr lang="en-US" sz="2400" b="1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sz="2400" b="1" dirty="0" smtClean="0">
                  <a:solidFill>
                    <a:srgbClr val="FF0000"/>
                  </a:solidFill>
                  <a:sym typeface="Symbol"/>
                </a:rPr>
                <a:t>) Reaction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9397" y="4330429"/>
            <a:ext cx="8448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 Large momentum transfer (~300-400MeV/c)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 Deeply bound, highest possible spin, both unnatural and natural parity states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 Small production cross section but compensated by high beam intensity 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</a:rPr>
              <a:t>  Neutron rich </a:t>
            </a:r>
            <a:r>
              <a:rPr lang="en-US" b="1" dirty="0" err="1" smtClean="0">
                <a:solidFill>
                  <a:srgbClr val="0070C0"/>
                </a:solidFill>
              </a:rPr>
              <a:t>hypernuclei</a:t>
            </a:r>
            <a:r>
              <a:rPr lang="en-US" b="1" dirty="0" smtClean="0">
                <a:solidFill>
                  <a:srgbClr val="0070C0"/>
                </a:solidFill>
              </a:rPr>
              <a:t> and high </a:t>
            </a:r>
            <a:r>
              <a:rPr lang="en-US" b="1" dirty="0" err="1" smtClean="0">
                <a:solidFill>
                  <a:srgbClr val="0070C0"/>
                </a:solidFill>
              </a:rPr>
              <a:t>iso</a:t>
            </a:r>
            <a:r>
              <a:rPr lang="en-US" b="1" dirty="0" smtClean="0">
                <a:solidFill>
                  <a:srgbClr val="0070C0"/>
                </a:solidFill>
              </a:rPr>
              <a:t>-spin states (important to study 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- coupling)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Capable of high precision which is important for </a:t>
            </a:r>
            <a:r>
              <a:rPr lang="en-US" b="1" dirty="0" err="1" smtClean="0">
                <a:solidFill>
                  <a:srgbClr val="0070C0"/>
                </a:solidFill>
              </a:rPr>
              <a:t>hypernuclear</a:t>
            </a:r>
            <a:r>
              <a:rPr lang="en-US" b="1" dirty="0" smtClean="0">
                <a:solidFill>
                  <a:srgbClr val="0070C0"/>
                </a:solidFill>
              </a:rPr>
              <a:t> spectroscopy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Complimentary to spectroscopy produced by other mechanisms</a:t>
            </a:r>
          </a:p>
        </p:txBody>
      </p:sp>
    </p:spTree>
    <p:extLst>
      <p:ext uri="{BB962C8B-B14F-4D97-AF65-F5344CB8AC3E}">
        <p14:creationId xmlns:p14="http://schemas.microsoft.com/office/powerpoint/2010/main" val="18569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207132" y="29621"/>
            <a:ext cx="8458200" cy="6254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Hypernuclear Program To Date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6" y="735109"/>
            <a:ext cx="8610600" cy="6093270"/>
          </a:xfrm>
          <a:prstGeom prst="rect">
            <a:avLst/>
          </a:prstGeom>
        </p:spPr>
      </p:pic>
      <p:sp>
        <p:nvSpPr>
          <p:cNvPr id="6" name="正方形/長方形 2"/>
          <p:cNvSpPr/>
          <p:nvPr/>
        </p:nvSpPr>
        <p:spPr>
          <a:xfrm>
            <a:off x="4347018" y="4134077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  <a:defRPr/>
            </a:pP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Phys. Rev. </a:t>
            </a:r>
            <a:r>
              <a:rPr lang="en-US" altLang="ja-JP" sz="1400" b="1" i="1" dirty="0" err="1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Lett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. 90 (2003) 232502.</a:t>
            </a:r>
          </a:p>
          <a:p>
            <a:pPr algn="r">
              <a:lnSpc>
                <a:spcPct val="115000"/>
              </a:lnSpc>
              <a:defRPr/>
            </a:pP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Phys. Rev. C73 (2006) 044607.</a:t>
            </a:r>
          </a:p>
          <a:p>
            <a:pPr algn="r">
              <a:lnSpc>
                <a:spcPct val="115000"/>
              </a:lnSpc>
              <a:defRPr/>
            </a:pP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Phys. Rev. </a:t>
            </a:r>
            <a:r>
              <a:rPr lang="en-US" altLang="ja-JP" sz="1400" b="1" i="1" dirty="0" err="1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Lett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altLang="ja-JP" sz="1400" b="1" i="1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99 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(</a:t>
            </a:r>
            <a:r>
              <a:rPr lang="en-US" altLang="ja-JP" sz="1400" b="1" i="1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2007) 052501.</a:t>
            </a:r>
          </a:p>
          <a:p>
            <a:pPr algn="r">
              <a:lnSpc>
                <a:spcPct val="115000"/>
              </a:lnSpc>
              <a:defRPr/>
            </a:pPr>
            <a:r>
              <a:rPr lang="en-US" altLang="ja-JP" sz="1400" b="1" i="1" dirty="0" err="1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Nucl</a:t>
            </a:r>
            <a:r>
              <a:rPr lang="en-US" altLang="ja-JP" sz="1400" b="1" i="1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. Phys. A835 (2010) 129.</a:t>
            </a:r>
            <a:endParaRPr lang="en-US" altLang="ja-JP" sz="1400" b="1" i="1" dirty="0">
              <a:solidFill>
                <a:srgbClr val="FF0000"/>
              </a:solidFill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7" name="正方形/長方形 4"/>
          <p:cNvSpPr/>
          <p:nvPr/>
        </p:nvSpPr>
        <p:spPr>
          <a:xfrm>
            <a:off x="5895764" y="1243716"/>
            <a:ext cx="2665025" cy="4108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defRPr/>
            </a:pPr>
            <a:r>
              <a:rPr lang="en-US" altLang="ja-JP" dirty="0" smtClean="0"/>
              <a:t>Part </a:t>
            </a:r>
            <a:r>
              <a:rPr lang="en-US" altLang="ja-JP" dirty="0"/>
              <a:t>of </a:t>
            </a:r>
            <a:r>
              <a:rPr lang="en-US" altLang="ja-JP" dirty="0" smtClean="0"/>
              <a:t>proposed </a:t>
            </a:r>
            <a:r>
              <a:rPr lang="en-US" altLang="ja-JP" dirty="0"/>
              <a:t>program</a:t>
            </a:r>
            <a:r>
              <a:rPr lang="en-US" altLang="ja-JP" dirty="0" smtClean="0"/>
              <a:t>.</a:t>
            </a:r>
          </a:p>
        </p:txBody>
      </p:sp>
      <p:sp>
        <p:nvSpPr>
          <p:cNvPr id="8" name="正方形/長方形 5"/>
          <p:cNvSpPr/>
          <p:nvPr/>
        </p:nvSpPr>
        <p:spPr>
          <a:xfrm>
            <a:off x="6133316" y="5214197"/>
            <a:ext cx="2767040" cy="58785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  <a:defRPr/>
            </a:pP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Phys. Rev. </a:t>
            </a:r>
            <a:r>
              <a:rPr lang="en-US" altLang="ja-JP" sz="1400" b="1" i="1" dirty="0" err="1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Lett</a:t>
            </a:r>
            <a:r>
              <a:rPr lang="en-US" altLang="ja-JP" sz="1400" b="1" i="1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. 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103 (2009) 202501.</a:t>
            </a:r>
          </a:p>
          <a:p>
            <a:pPr algn="r">
              <a:lnSpc>
                <a:spcPct val="115000"/>
              </a:lnSpc>
              <a:defRPr/>
            </a:pPr>
            <a:r>
              <a:rPr lang="en-US" altLang="ja-JP" sz="1400" b="1" i="1" dirty="0" err="1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Nucl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. Phys. A835 (2010) 129</a:t>
            </a:r>
            <a:r>
              <a:rPr lang="en-US" altLang="ja-JP" sz="1400" b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.</a:t>
            </a:r>
          </a:p>
        </p:txBody>
      </p:sp>
      <p:sp>
        <p:nvSpPr>
          <p:cNvPr id="9" name="正方形/長方形 6"/>
          <p:cNvSpPr/>
          <p:nvPr/>
        </p:nvSpPr>
        <p:spPr>
          <a:xfrm>
            <a:off x="4599620" y="5862269"/>
            <a:ext cx="4317592" cy="53476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  <a:defRPr/>
            </a:pPr>
            <a:r>
              <a:rPr lang="en-US" altLang="ja-JP" sz="1100" dirty="0" smtClean="0">
                <a:latin typeface="Calibri" pitchFamily="34" charset="0"/>
                <a:ea typeface="Calibri"/>
                <a:cs typeface="Times New Roman"/>
              </a:rPr>
              <a:t>Analysis in progress.</a:t>
            </a:r>
          </a:p>
          <a:p>
            <a:pPr algn="r">
              <a:lnSpc>
                <a:spcPct val="115000"/>
              </a:lnSpc>
              <a:defRPr/>
            </a:pPr>
            <a:r>
              <a:rPr lang="en-US" altLang="ja-JP" sz="1100" dirty="0" smtClean="0">
                <a:latin typeface="Calibri" pitchFamily="34" charset="0"/>
                <a:ea typeface="Calibri"/>
                <a:cs typeface="Times New Roman"/>
              </a:rPr>
              <a:t>Preliminary result can be found in   </a:t>
            </a:r>
            <a:r>
              <a:rPr lang="en-US" altLang="ja-JP" sz="1400" b="1" i="1" dirty="0" err="1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Nucl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. Phys. </a:t>
            </a:r>
            <a:r>
              <a:rPr lang="en-US" altLang="ja-JP" sz="1400" b="1" i="1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A804 </a:t>
            </a:r>
            <a:r>
              <a:rPr lang="en-US" altLang="ja-JP" sz="1400" b="1" i="1" dirty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(</a:t>
            </a:r>
            <a:r>
              <a:rPr lang="en-US" altLang="ja-JP" sz="1400" b="1" i="1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Times New Roman"/>
              </a:rPr>
              <a:t>2008) 125.</a:t>
            </a:r>
            <a:endParaRPr lang="en-US" altLang="ja-JP" sz="1400" b="1" i="1" dirty="0">
              <a:solidFill>
                <a:srgbClr val="FF0000"/>
              </a:solidFill>
              <a:latin typeface="Calibri" pitchFamily="34" charset="0"/>
              <a:ea typeface="Calibri"/>
              <a:cs typeface="Times New Roman"/>
            </a:endParaRPr>
          </a:p>
        </p:txBody>
      </p:sp>
      <p:sp>
        <p:nvSpPr>
          <p:cNvPr id="10" name="正方形/長方形 7"/>
          <p:cNvSpPr/>
          <p:nvPr/>
        </p:nvSpPr>
        <p:spPr>
          <a:xfrm>
            <a:off x="7594834" y="6522785"/>
            <a:ext cx="1342034" cy="2755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  <a:defRPr/>
            </a:pPr>
            <a:r>
              <a:rPr lang="en-US" altLang="ja-JP" sz="1100" dirty="0" smtClean="0">
                <a:latin typeface="Calibri" pitchFamily="34" charset="0"/>
                <a:ea typeface="Calibri"/>
                <a:cs typeface="Times New Roman"/>
              </a:rPr>
              <a:t>Analysis in progress.</a:t>
            </a:r>
          </a:p>
        </p:txBody>
      </p:sp>
    </p:spTree>
    <p:extLst>
      <p:ext uri="{BB962C8B-B14F-4D97-AF65-F5344CB8AC3E}">
        <p14:creationId xmlns:p14="http://schemas.microsoft.com/office/powerpoint/2010/main" val="34424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6214" y="5990515"/>
            <a:ext cx="607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HRS – HKS:  (e, </a:t>
            </a:r>
            <a:r>
              <a:rPr lang="en-US" b="1" dirty="0" err="1" smtClean="0">
                <a:solidFill>
                  <a:srgbClr val="FF0000"/>
                </a:solidFill>
              </a:rPr>
              <a:t>e’K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FF0000"/>
                </a:solidFill>
              </a:rPr>
              <a:t>) experiments for mass spectroscopy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066" y="6297278"/>
            <a:ext cx="681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HKS – </a:t>
            </a:r>
            <a:r>
              <a:rPr lang="en-US" b="1" dirty="0" err="1" smtClean="0">
                <a:solidFill>
                  <a:srgbClr val="FF0000"/>
                </a:solidFill>
              </a:rPr>
              <a:t>Enge</a:t>
            </a:r>
            <a:r>
              <a:rPr lang="en-US" b="1" dirty="0" smtClean="0">
                <a:solidFill>
                  <a:srgbClr val="FF0000"/>
                </a:solidFill>
              </a:rPr>
              <a:t> or HKS – HES:  New decay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spectroscopy experiment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925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Project: Super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 Experiment at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229" y="1753736"/>
            <a:ext cx="3257987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collaboration from the previous Hall A and C collaborations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878286" y="3252652"/>
            <a:ext cx="0" cy="2233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528125" y="1557403"/>
            <a:ext cx="6321983" cy="4779001"/>
            <a:chOff x="2528125" y="1557403"/>
            <a:chExt cx="6321983" cy="4779001"/>
          </a:xfrm>
        </p:grpSpPr>
        <p:grpSp>
          <p:nvGrpSpPr>
            <p:cNvPr id="4" name="Group 3"/>
            <p:cNvGrpSpPr/>
            <p:nvPr/>
          </p:nvGrpSpPr>
          <p:grpSpPr>
            <a:xfrm>
              <a:off x="2528125" y="1557403"/>
              <a:ext cx="6321983" cy="4779001"/>
              <a:chOff x="2253805" y="1557403"/>
              <a:chExt cx="6321983" cy="477900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253805" y="1557403"/>
                <a:ext cx="6321983" cy="4779001"/>
                <a:chOff x="1352283" y="1312705"/>
                <a:chExt cx="6321983" cy="4779001"/>
              </a:xfrm>
            </p:grpSpPr>
            <p:pic>
              <p:nvPicPr>
                <p:cNvPr id="7" name="Picture 6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2283" y="1312705"/>
                  <a:ext cx="6321983" cy="47790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3953812" y="1519707"/>
                  <a:ext cx="1017431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err="1" smtClean="0"/>
                    <a:t>Enge</a:t>
                  </a:r>
                  <a:r>
                    <a:rPr lang="en-US" b="1" dirty="0" smtClean="0"/>
                    <a:t> (</a:t>
                  </a:r>
                  <a:r>
                    <a:rPr lang="en-US" b="1" dirty="0" smtClean="0">
                      <a:sym typeface="Symbol"/>
                    </a:rPr>
                    <a:t>)</a:t>
                  </a:r>
                  <a:endParaRPr lang="en-US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794716" y="3938789"/>
                  <a:ext cx="873616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HES (</a:t>
                  </a:r>
                  <a:r>
                    <a:rPr lang="en-US" b="1" dirty="0" smtClean="0">
                      <a:sym typeface="Symbol"/>
                    </a:rPr>
                    <a:t>)</a:t>
                  </a:r>
                  <a:endParaRPr lang="en-US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853448" y="3925910"/>
                  <a:ext cx="985233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HKS (K)</a:t>
                  </a:r>
                  <a:endParaRPr lang="en-US" b="1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478073" y="1852410"/>
                  <a:ext cx="950891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HRS (e’)</a:t>
                  </a:r>
                  <a:endParaRPr lang="en-US" b="1" dirty="0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6259132" y="1738648"/>
                  <a:ext cx="1056068" cy="27045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6411532" y="2588655"/>
                  <a:ext cx="1109730" cy="24255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 flipV="1">
                  <a:off x="6400800" y="2756079"/>
                  <a:ext cx="25759" cy="772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 flipV="1">
                  <a:off x="6310648" y="2756079"/>
                  <a:ext cx="90152" cy="1287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4559123" y="2060620"/>
                <a:ext cx="321970" cy="21894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5230908" y="1970099"/>
              <a:ext cx="2032041" cy="2402232"/>
              <a:chOff x="4930462" y="1996225"/>
              <a:chExt cx="2032041" cy="240223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987757" y="1996225"/>
                <a:ext cx="97474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Septum</a:t>
                </a:r>
                <a:endParaRPr lang="en-US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930462" y="4029125"/>
                <a:ext cx="98701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Septum</a:t>
                </a:r>
                <a:endParaRPr lang="en-US" b="1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5924282" y="2369713"/>
                <a:ext cx="206062" cy="5666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5190186" y="3528811"/>
                <a:ext cx="218941" cy="5022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117566" y="3447553"/>
            <a:ext cx="3265714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 the features of previous Hall A and C experiments, create an optimized future program w/ the CEBAF CW beam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3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315200" cy="1154097"/>
          </a:xfrm>
          <a:solidFill>
            <a:srgbClr val="0000FF"/>
          </a:solidFill>
        </p:spPr>
        <p:txBody>
          <a:bodyPr/>
          <a:lstStyle/>
          <a:p>
            <a:r>
              <a:rPr kumimoji="1" lang="en-US" altLang="ja-JP" dirty="0" smtClean="0">
                <a:solidFill>
                  <a:srgbClr val="FFFF00"/>
                </a:solidFill>
                <a:latin typeface="Comic Sans MS"/>
                <a:cs typeface="Comic Sans MS"/>
              </a:rPr>
              <a:t>Expected Mass Resolution</a:t>
            </a:r>
            <a:endParaRPr kumimoji="1" lang="ja-JP" alt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0" y="1700808"/>
            <a:ext cx="85344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2507" y="4869160"/>
            <a:ext cx="9146508" cy="175432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700" dirty="0" smtClean="0">
                <a:solidFill>
                  <a:srgbClr val="0000FF"/>
                </a:solidFill>
                <a:latin typeface="Comic Sans MS"/>
                <a:cs typeface="Comic Sans MS"/>
              </a:rPr>
              <a:t>Calibration for independent K, e’ spectrometers.</a:t>
            </a:r>
          </a:p>
          <a:p>
            <a:pPr algn="r"/>
            <a:r>
              <a:rPr lang="en-US" altLang="ja-JP" sz="2700" dirty="0" smtClean="0">
                <a:solidFill>
                  <a:srgbClr val="0000FF"/>
                </a:solidFill>
                <a:latin typeface="Comic Sans MS"/>
                <a:cs typeface="Comic Sans MS"/>
              </a:rPr>
              <a:t>	Established in E94-107.</a:t>
            </a:r>
            <a:endParaRPr kumimoji="1" lang="en-US" altLang="ja-JP" sz="27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altLang="ja-JP" sz="2700" dirty="0" smtClean="0">
                <a:solidFill>
                  <a:srgbClr val="0000FF"/>
                </a:solidFill>
                <a:latin typeface="Comic Sans MS"/>
                <a:cs typeface="Comic Sans MS"/>
              </a:rPr>
              <a:t>Absolute missing mass calibration with </a:t>
            </a:r>
            <a:r>
              <a:rPr lang="en-US" altLang="ja-JP" sz="2700" dirty="0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 &amp;  </a:t>
            </a:r>
            <a:r>
              <a:rPr lang="en-US" altLang="ja-JP" sz="2700" dirty="0" smtClean="0">
                <a:solidFill>
                  <a:srgbClr val="0000FF"/>
                </a:solidFill>
                <a:latin typeface="Comic Sans MS"/>
                <a:cs typeface="Comic Sans MS"/>
              </a:rPr>
              <a:t>masses</a:t>
            </a:r>
          </a:p>
          <a:p>
            <a:pPr algn="r"/>
            <a:r>
              <a:rPr kumimoji="1" lang="en-US" altLang="ja-JP" sz="2700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kumimoji="1" lang="en-US" altLang="ja-JP" sz="2700" dirty="0" smtClean="0">
                <a:solidFill>
                  <a:srgbClr val="0000FF"/>
                </a:solidFill>
                <a:latin typeface="Comic Sans MS"/>
                <a:cs typeface="Comic Sans MS"/>
              </a:rPr>
              <a:t>Established in E05-115.</a:t>
            </a:r>
            <a:endParaRPr kumimoji="1" lang="ja-JP" altLang="en-US" sz="27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36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6874</TotalTime>
  <Words>1520</Words>
  <Application>Microsoft Office PowerPoint</Application>
  <PresentationFormat>On-screen Show (4:3)</PresentationFormat>
  <Paragraphs>420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Apex</vt:lpstr>
      <vt:lpstr>PowerPoint Presentation</vt:lpstr>
      <vt:lpstr>Introduction</vt:lpstr>
      <vt:lpstr>Introduction – cont.</vt:lpstr>
      <vt:lpstr>PowerPoint Presentation</vt:lpstr>
      <vt:lpstr>Hypernuclei  in wide mass range</vt:lpstr>
      <vt:lpstr>Hypernuclear Experiments at JLab Using  CW Electron Beam </vt:lpstr>
      <vt:lpstr>PowerPoint Presentation</vt:lpstr>
      <vt:lpstr>Future Project: Super Hypernuclear Physics Experiment at JLab</vt:lpstr>
      <vt:lpstr>Expected Mass Resolution</vt:lpstr>
      <vt:lpstr>Goal of The Future Project</vt:lpstr>
      <vt:lpstr>Study of Light -Hypernuclei by Spectroscopy  of Two Body Weak Decay Pions</vt:lpstr>
      <vt:lpstr>Decay Pion Spectroscopy to Study -Hypernuclei</vt:lpstr>
      <vt:lpstr>PowerPoint Presentation</vt:lpstr>
      <vt:lpstr>Physics Goal of Decay Pion Spectroscopy</vt:lpstr>
      <vt:lpstr>Preliminary Results from MAMI-C</vt:lpstr>
      <vt:lpstr>Advantages of Jlab Experiment</vt:lpstr>
      <vt:lpstr>Summary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P12-10-001:  Study of Light Hypernuclei by Pionic Decay at Jlab Physics Objectives</dc:title>
  <dc:creator>tangl</dc:creator>
  <cp:lastModifiedBy>Liguang Tang</cp:lastModifiedBy>
  <cp:revision>76</cp:revision>
  <dcterms:created xsi:type="dcterms:W3CDTF">2013-06-15T18:49:51Z</dcterms:created>
  <dcterms:modified xsi:type="dcterms:W3CDTF">2014-05-28T02:15:09Z</dcterms:modified>
</cp:coreProperties>
</file>