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330" r:id="rId4"/>
    <p:sldId id="331" r:id="rId5"/>
    <p:sldId id="332" r:id="rId6"/>
    <p:sldId id="333" r:id="rId7"/>
    <p:sldId id="334" r:id="rId8"/>
    <p:sldId id="335" r:id="rId9"/>
    <p:sldId id="337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8" r:id="rId18"/>
    <p:sldId id="336" r:id="rId19"/>
    <p:sldId id="326" r:id="rId20"/>
    <p:sldId id="324" r:id="rId21"/>
    <p:sldId id="319" r:id="rId22"/>
    <p:sldId id="318" r:id="rId23"/>
    <p:sldId id="321" r:id="rId24"/>
    <p:sldId id="339" r:id="rId25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66FF"/>
    <a:srgbClr val="FF9900"/>
    <a:srgbClr val="FF33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900" autoAdjust="0"/>
    <p:restoredTop sz="90172" autoAdjust="0"/>
  </p:normalViewPr>
  <p:slideViewPr>
    <p:cSldViewPr>
      <p:cViewPr varScale="1">
        <p:scale>
          <a:sx n="98" d="100"/>
          <a:sy n="98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84" y="-84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18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E2E250-A9F9-4C44-93D8-063EFA7284C0}" type="datetimeFigureOut">
              <a:rPr lang="ja-JP" altLang="en-US"/>
              <a:pPr>
                <a:defRPr/>
              </a:pPr>
              <a:t>2008/7/18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9AF83D-EA62-460C-A8E4-5EAE96C5392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72729FF-305B-4FA3-9C36-EA24AA7FC7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DB1EC6-529A-4232-B8C4-DA44480093CC}" type="slidenum">
              <a:rPr lang="en-US" altLang="ja-JP" sz="1200"/>
              <a:pPr algn="r"/>
              <a:t>19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DB1EC6-529A-4232-B8C4-DA44480093CC}" type="slidenum">
              <a:rPr lang="en-US" altLang="ja-JP" sz="1200"/>
              <a:pPr algn="r"/>
              <a:t>20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DB1EC6-529A-4232-B8C4-DA44480093CC}" type="slidenum">
              <a:rPr lang="en-US" altLang="ja-JP" sz="1200"/>
              <a:pPr algn="r"/>
              <a:t>21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DB1EC6-529A-4232-B8C4-DA44480093CC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3FA3F-34F5-48B5-B3C6-3EE85228508E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04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C1B4C-C510-484F-B29A-AD545FBC5768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9A1B0-0F51-4E0D-8603-7E0527BA1F4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0D18DF-4A37-4310-87E7-E4926DD2CAC4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208FF-5EE0-4FA7-BC39-A88F2AA61762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7AE4E4-F82E-4D2D-8174-ADFE3D73B3B3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67D2C-C4E8-447C-9918-92E31001B5D3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FEA927-DB68-4BFF-8C4C-BA8A4900924E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6D7FC-2155-4BBC-8FAA-7F850A73C671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4918C-00F1-4285-B52F-EEDE04B3ABA8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3589C-68F7-4511-A796-883C534E84C5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97710-3E48-4035-9945-071B52CE1B35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E88D-485F-452F-8331-C24C382E051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D59B1B-DBA5-4EF7-B4AC-E797BD690147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85EC4-35FF-4BCB-B4E8-6841AC6A2002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767EC-9CAD-4C1D-A282-BD2A8C1F2880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F7C63-B032-4055-814C-2B1016D36C7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DF291-31BA-4784-ADA1-2A2AB77CE818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E8DD4-D387-40B2-B762-4824E27958C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B7DA5-0367-445A-8836-094DF9602BBC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41EAF-5CDB-4D22-AE56-DFC2DFFA6FA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8AD2C-14E0-4C08-BFD1-2ED9E9FF615D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A5A7F-437E-414A-AFFD-AB1E6EB78563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02341-61DC-48D1-BA87-A566D410E277}" type="datetime1">
              <a:rPr lang="ja-JP" altLang="en-US" smtClean="0"/>
              <a:pPr>
                <a:defRPr/>
              </a:pPr>
              <a:t>2008/7/18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7B4ECC-6CB2-46EE-B599-05A384717D38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45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gi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8913"/>
            <a:ext cx="9144000" cy="223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4800" b="1" dirty="0" smtClean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</a:rPr>
              <a:t>Infrared gluons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4800" b="1" dirty="0" smtClean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</a:rPr>
              <a:t>in the stochastic quantization approach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334BE6-0618-4145-8CBE-C07690133355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22" name="テキスト ボックス 8"/>
          <p:cNvSpPr txBox="1">
            <a:spLocks noChangeArrowheads="1"/>
          </p:cNvSpPr>
          <p:nvPr/>
        </p:nvSpPr>
        <p:spPr bwMode="auto">
          <a:xfrm>
            <a:off x="1785918" y="3786190"/>
            <a:ext cx="55721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n-US" altLang="ja-JP" sz="2400" dirty="0" smtClean="0"/>
              <a:t>Contents</a:t>
            </a:r>
            <a:endParaRPr lang="en-US" altLang="ja-JP" sz="2400" dirty="0"/>
          </a:p>
          <a:p>
            <a:pPr marL="342900" indent="-342900">
              <a:buFont typeface="Arial" charset="0"/>
              <a:buAutoNum type="arabicPeriod"/>
            </a:pPr>
            <a:r>
              <a:rPr lang="en-US" altLang="ja-JP" sz="2400" dirty="0"/>
              <a:t>Introduction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altLang="ja-JP" sz="2400" dirty="0" smtClean="0"/>
              <a:t>Method: Stochastic </a:t>
            </a:r>
            <a:r>
              <a:rPr lang="en-US" altLang="ja-JP" sz="2400" dirty="0"/>
              <a:t>gauge fixing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altLang="ja-JP" sz="2400" dirty="0"/>
              <a:t>Gluon propagators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altLang="ja-JP" sz="2400" dirty="0"/>
              <a:t>Numerical results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altLang="ja-JP" sz="2400" dirty="0" smtClean="0"/>
              <a:t>Summary</a:t>
            </a:r>
            <a:endParaRPr lang="en-US" altLang="ja-JP" sz="2400" dirty="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28596" y="2643182"/>
            <a:ext cx="828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>
                <a:latin typeface="HGP創英角ｺﾞｼｯｸUB" pitchFamily="50" charset="-128"/>
                <a:ea typeface="HGP創英角ｺﾞｼｯｸUB" pitchFamily="50" charset="-128"/>
              </a:rPr>
              <a:t>Takuya Saito</a:t>
            </a:r>
            <a:r>
              <a:rPr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2400" b="1" dirty="0">
                <a:latin typeface="HGP創英角ｺﾞｼｯｸUB" pitchFamily="50" charset="-128"/>
                <a:ea typeface="HGP創英角ｺﾞｼｯｸUB" pitchFamily="50" charset="-128"/>
              </a:rPr>
              <a:t>Kochi), Nakagawa Yoshiyuki</a:t>
            </a:r>
            <a:r>
              <a:rPr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2400" b="1" dirty="0">
                <a:latin typeface="HGP創英角ｺﾞｼｯｸUB" pitchFamily="50" charset="-128"/>
                <a:ea typeface="HGP創英角ｺﾞｼｯｸUB" pitchFamily="50" charset="-128"/>
              </a:rPr>
              <a:t>(Osaka), </a:t>
            </a:r>
          </a:p>
          <a:p>
            <a:pPr algn="ctr">
              <a:spcBef>
                <a:spcPct val="50000"/>
              </a:spcBef>
            </a:pPr>
            <a:r>
              <a:rPr lang="en-US" altLang="ja-JP" sz="2400" b="1" dirty="0">
                <a:latin typeface="HGP創英角ｺﾞｼｯｸUB" pitchFamily="50" charset="-128"/>
                <a:ea typeface="HGP創英角ｺﾞｼｯｸUB" pitchFamily="50" charset="-128"/>
              </a:rPr>
              <a:t>Nakamura Atsushi</a:t>
            </a:r>
            <a:r>
              <a:rPr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2400" b="1" dirty="0">
                <a:latin typeface="HGP創英角ｺﾞｼｯｸUB" pitchFamily="50" charset="-128"/>
                <a:ea typeface="HGP創英角ｺﾞｼｯｸUB" pitchFamily="50" charset="-128"/>
              </a:rPr>
              <a:t>(Hiroshima), Toki Hiroshi</a:t>
            </a:r>
            <a:r>
              <a:rPr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2400" b="1" dirty="0">
                <a:latin typeface="HGP創英角ｺﾞｼｯｸUB" pitchFamily="50" charset="-128"/>
                <a:ea typeface="HGP創英角ｺﾞｼｯｸUB" pitchFamily="50" charset="-128"/>
              </a:rPr>
              <a:t>(Osaka)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Gluon propagators(1)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85445" y="1071546"/>
            <a:ext cx="5973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General form in the </a:t>
            </a:r>
            <a:r>
              <a:rPr lang="en-US" altLang="ja-JP" sz="2000" b="1" i="1" dirty="0" err="1" smtClean="0"/>
              <a:t>perturbative</a:t>
            </a:r>
            <a:r>
              <a:rPr lang="en-US" altLang="ja-JP" sz="2000" b="1" i="1" dirty="0" smtClean="0"/>
              <a:t> region ===</a:t>
            </a:r>
            <a:endParaRPr kumimoji="1" lang="ja-JP" altLang="en-US" sz="2000" b="1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1571612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General form of gluon propagators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	</a:t>
            </a:r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For free case, we have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If adding an anomalous dimension, we have</a:t>
            </a:r>
            <a:br>
              <a:rPr lang="en-US" altLang="ja-JP" sz="2000" dirty="0" smtClean="0"/>
            </a:br>
            <a:r>
              <a:rPr lang="en-US" altLang="ja-JP" sz="2000" dirty="0" smtClean="0"/>
              <a:t>	 </a:t>
            </a:r>
          </a:p>
        </p:txBody>
      </p:sp>
      <p:graphicFrame>
        <p:nvGraphicFramePr>
          <p:cNvPr id="73731" name="Object 6"/>
          <p:cNvGraphicFramePr>
            <a:graphicFrameLocks noChangeAspect="1"/>
          </p:cNvGraphicFramePr>
          <p:nvPr/>
        </p:nvGraphicFramePr>
        <p:xfrm>
          <a:off x="2159794" y="2143116"/>
          <a:ext cx="4824413" cy="787400"/>
        </p:xfrm>
        <a:graphic>
          <a:graphicData uri="http://schemas.openxmlformats.org/presentationml/2006/ole">
            <p:oleObj spid="_x0000_s73731" name="数式" r:id="rId5" imgW="3111480" imgH="507960" progId="Equation.3">
              <p:embed/>
            </p:oleObj>
          </a:graphicData>
        </a:graphic>
      </p:graphicFrame>
      <p:graphicFrame>
        <p:nvGraphicFramePr>
          <p:cNvPr id="73732" name="Object 7"/>
          <p:cNvGraphicFramePr>
            <a:graphicFrameLocks noChangeAspect="1"/>
          </p:cNvGraphicFramePr>
          <p:nvPr/>
        </p:nvGraphicFramePr>
        <p:xfrm>
          <a:off x="3845719" y="3571876"/>
          <a:ext cx="1452562" cy="760413"/>
        </p:xfrm>
        <a:graphic>
          <a:graphicData uri="http://schemas.openxmlformats.org/presentationml/2006/ole">
            <p:oleObj spid="_x0000_s73732" name="数式" r:id="rId6" imgW="799920" imgH="419040" progId="Equation.3">
              <p:embed/>
            </p:oleObj>
          </a:graphicData>
        </a:graphic>
      </p:graphicFrame>
      <p:graphicFrame>
        <p:nvGraphicFramePr>
          <p:cNvPr id="73733" name="Object 11"/>
          <p:cNvGraphicFramePr>
            <a:graphicFrameLocks noChangeAspect="1"/>
          </p:cNvGraphicFramePr>
          <p:nvPr/>
        </p:nvGraphicFramePr>
        <p:xfrm>
          <a:off x="3788569" y="5072074"/>
          <a:ext cx="1566863" cy="760412"/>
        </p:xfrm>
        <a:graphic>
          <a:graphicData uri="http://schemas.openxmlformats.org/presentationml/2006/ole">
            <p:oleObj spid="_x0000_s73733" name="数式" r:id="rId7" imgW="863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Gluon propagators(2)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6039" y="1071546"/>
            <a:ext cx="6551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Assumptions in the non-</a:t>
            </a:r>
            <a:r>
              <a:rPr lang="en-US" altLang="ja-JP" sz="2000" b="1" i="1" dirty="0" err="1" smtClean="0"/>
              <a:t>perturbative</a:t>
            </a:r>
            <a:r>
              <a:rPr lang="en-US" altLang="ja-JP" sz="2000" b="1" i="1" dirty="0" smtClean="0"/>
              <a:t> region ===</a:t>
            </a:r>
            <a:endParaRPr kumimoji="1" lang="ja-JP" altLang="en-US" sz="2000" b="1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1571612"/>
            <a:ext cx="842968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err="1" smtClean="0"/>
              <a:t>Mandlestam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hypothesise</a:t>
            </a:r>
            <a:r>
              <a:rPr lang="en-US" altLang="ja-JP" sz="2000" dirty="0" smtClean="0"/>
              <a:t> ( if the confining potential is linear 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Gluon propagator with an effective mass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Gluon propagator vanishes in the IR limit</a:t>
            </a:r>
            <a:br>
              <a:rPr lang="en-US" altLang="ja-JP" sz="2000" dirty="0" smtClean="0"/>
            </a:br>
            <a:r>
              <a:rPr lang="en-US" altLang="ja-JP" sz="2000" dirty="0" smtClean="0"/>
              <a:t>	 </a:t>
            </a:r>
          </a:p>
        </p:txBody>
      </p:sp>
      <p:graphicFrame>
        <p:nvGraphicFramePr>
          <p:cNvPr id="74757" name="Object 8"/>
          <p:cNvGraphicFramePr>
            <a:graphicFrameLocks noChangeAspect="1"/>
          </p:cNvGraphicFramePr>
          <p:nvPr/>
        </p:nvGraphicFramePr>
        <p:xfrm>
          <a:off x="3317082" y="2000240"/>
          <a:ext cx="2509837" cy="760412"/>
        </p:xfrm>
        <a:graphic>
          <a:graphicData uri="http://schemas.openxmlformats.org/presentationml/2006/ole">
            <p:oleObj spid="_x0000_s74757" name="数式" r:id="rId5" imgW="1384200" imgH="419040" progId="Equation.3">
              <p:embed/>
            </p:oleObj>
          </a:graphicData>
        </a:graphic>
      </p:graphicFrame>
      <p:graphicFrame>
        <p:nvGraphicFramePr>
          <p:cNvPr id="74758" name="Object 9"/>
          <p:cNvGraphicFramePr>
            <a:graphicFrameLocks noChangeAspect="1"/>
          </p:cNvGraphicFramePr>
          <p:nvPr/>
        </p:nvGraphicFramePr>
        <p:xfrm>
          <a:off x="3605213" y="3143248"/>
          <a:ext cx="1933575" cy="760413"/>
        </p:xfrm>
        <a:graphic>
          <a:graphicData uri="http://schemas.openxmlformats.org/presentationml/2006/ole">
            <p:oleObj spid="_x0000_s74758" name="数式" r:id="rId6" imgW="1066680" imgH="419040" progId="Equation.3">
              <p:embed/>
            </p:oleObj>
          </a:graphicData>
        </a:graphic>
      </p:graphicFrame>
      <p:graphicFrame>
        <p:nvGraphicFramePr>
          <p:cNvPr id="74759" name="Object 11"/>
          <p:cNvGraphicFramePr>
            <a:graphicFrameLocks noChangeAspect="1"/>
          </p:cNvGraphicFramePr>
          <p:nvPr/>
        </p:nvGraphicFramePr>
        <p:xfrm>
          <a:off x="3605213" y="4286256"/>
          <a:ext cx="1933575" cy="806450"/>
        </p:xfrm>
        <a:graphic>
          <a:graphicData uri="http://schemas.openxmlformats.org/presentationml/2006/ole">
            <p:oleObj spid="_x0000_s74759" name="数式" r:id="rId7" imgW="1066680" imgH="444240" progId="Equation.3">
              <p:embed/>
            </p:oleObj>
          </a:graphicData>
        </a:graphic>
      </p:graphicFrame>
      <p:graphicFrame>
        <p:nvGraphicFramePr>
          <p:cNvPr id="74760" name="Object 12"/>
          <p:cNvGraphicFramePr>
            <a:graphicFrameLocks noChangeAspect="1"/>
          </p:cNvGraphicFramePr>
          <p:nvPr/>
        </p:nvGraphicFramePr>
        <p:xfrm>
          <a:off x="2157413" y="5214950"/>
          <a:ext cx="4829175" cy="574675"/>
        </p:xfrm>
        <a:graphic>
          <a:graphicData uri="http://schemas.openxmlformats.org/presentationml/2006/ole">
            <p:oleObj spid="_x0000_s74760" name="数式" r:id="rId8" imgW="24508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Gluon propagators(3)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82990" y="1071546"/>
            <a:ext cx="5178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Gluon propagators on the lattice ===</a:t>
            </a:r>
            <a:endParaRPr kumimoji="1" lang="ja-JP" altLang="en-US" sz="2000" b="1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1571612"/>
            <a:ext cx="842968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Gauge field on the lattice in this calculation</a:t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342900" indent="-342900">
              <a:spcBef>
                <a:spcPct val="50000"/>
              </a:spcBef>
            </a:pP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Fourier transform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Gluon </a:t>
            </a:r>
            <a:r>
              <a:rPr lang="en-US" altLang="ja-JP" sz="2000" dirty="0" err="1" smtClean="0"/>
              <a:t>correlators</a:t>
            </a:r>
            <a:r>
              <a:rPr lang="en-US" altLang="ja-JP" sz="2000" dirty="0" smtClean="0"/>
              <a:t> ( we’ll measure )</a:t>
            </a:r>
            <a:br>
              <a:rPr lang="en-US" altLang="ja-JP" sz="2000" dirty="0" smtClean="0"/>
            </a:br>
            <a:r>
              <a:rPr lang="en-US" altLang="ja-JP" sz="2000" dirty="0" smtClean="0"/>
              <a:t>	 </a:t>
            </a:r>
          </a:p>
        </p:txBody>
      </p:sp>
      <p:graphicFrame>
        <p:nvGraphicFramePr>
          <p:cNvPr id="75782" name="Object 5"/>
          <p:cNvGraphicFramePr>
            <a:graphicFrameLocks noChangeAspect="1"/>
          </p:cNvGraphicFramePr>
          <p:nvPr/>
        </p:nvGraphicFramePr>
        <p:xfrm>
          <a:off x="2267744" y="2071678"/>
          <a:ext cx="4608513" cy="876300"/>
        </p:xfrm>
        <a:graphic>
          <a:graphicData uri="http://schemas.openxmlformats.org/presentationml/2006/ole">
            <p:oleObj spid="_x0000_s75782" name="数式" r:id="rId5" imgW="2082600" imgH="39348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2505869" y="3500438"/>
          <a:ext cx="4132262" cy="931862"/>
        </p:xfrm>
        <a:graphic>
          <a:graphicData uri="http://schemas.openxmlformats.org/presentationml/2006/ole">
            <p:oleObj spid="_x0000_s75783" name="数式" r:id="rId6" imgW="1866600" imgH="419040" progId="Equation.3">
              <p:embed/>
            </p:oleObj>
          </a:graphicData>
        </a:graphic>
      </p:graphicFrame>
      <p:graphicFrame>
        <p:nvGraphicFramePr>
          <p:cNvPr id="75784" name="Object 9"/>
          <p:cNvGraphicFramePr>
            <a:graphicFrameLocks noChangeAspect="1"/>
          </p:cNvGraphicFramePr>
          <p:nvPr/>
        </p:nvGraphicFramePr>
        <p:xfrm>
          <a:off x="2814638" y="5072074"/>
          <a:ext cx="3514725" cy="620713"/>
        </p:xfrm>
        <a:graphic>
          <a:graphicData uri="http://schemas.openxmlformats.org/presentationml/2006/ole">
            <p:oleObj spid="_x0000_s75784" name="数式" r:id="rId7" imgW="15872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Numerical parameters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graphicFrame>
        <p:nvGraphicFramePr>
          <p:cNvPr id="10" name="Group 59"/>
          <p:cNvGraphicFramePr>
            <a:graphicFrameLocks noGrp="1"/>
          </p:cNvGraphicFramePr>
          <p:nvPr/>
        </p:nvGraphicFramePr>
        <p:xfrm>
          <a:off x="714348" y="2214554"/>
          <a:ext cx="7500989" cy="32061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90697"/>
                <a:gridCol w="990697"/>
                <a:gridCol w="1132224"/>
                <a:gridCol w="1132224"/>
                <a:gridCol w="1698338"/>
                <a:gridCol w="1556809"/>
              </a:tblGrid>
              <a:tr h="398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β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α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Δτ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Thermal.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Confs</a:t>
                      </a: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154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 (100)</a:t>
                      </a: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 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 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143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 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257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 (10)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371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40(10)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486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600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0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211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10k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100(100)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57158" y="1142985"/>
            <a:ext cx="850112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dirty="0" smtClean="0"/>
              <a:t>Quenched Wilson action simulations with </a:t>
            </a:r>
            <a:r>
              <a:rPr lang="en-US" altLang="ja-JP" sz="2000" dirty="0" err="1" smtClean="0"/>
              <a:t>hypercubic</a:t>
            </a:r>
            <a:r>
              <a:rPr lang="en-US" altLang="ja-JP" sz="2000" dirty="0" smtClean="0"/>
              <a:t> lattices</a:t>
            </a:r>
          </a:p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dirty="0" smtClean="0"/>
              <a:t>Simulation parameters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Numerical result (1)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pic>
        <p:nvPicPr>
          <p:cNvPr id="7" name="図 6" descr="b6a1dt001loglog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0108"/>
            <a:ext cx="7072362" cy="546652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947660" y="1000108"/>
            <a:ext cx="5248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Volume dependence at beta=6.0 ===</a:t>
            </a:r>
            <a:endParaRPr kumimoji="1" lang="ja-JP" altLang="en-US" sz="2000" b="1" i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388" y="1857364"/>
            <a:ext cx="2571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Flat in the 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IR region, but not suppressed.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Not diverge in the IR region.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All the data are on the same line.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For largest volume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 (64)</a:t>
            </a:r>
            <a:r>
              <a:rPr lang="en-US" altLang="ja-JP" baseline="30000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=(6.4fm)</a:t>
            </a:r>
            <a:r>
              <a:rPr lang="en-US" altLang="ja-JP" baseline="30000" dirty="0" smtClean="0">
                <a:latin typeface="HGP創英角ｺﾞｼｯｸUB" pitchFamily="50" charset="-128"/>
                <a:ea typeface="HGP創英角ｺﾞｼｯｸUB" pitchFamily="50" charset="-128"/>
              </a:rPr>
              <a:t> 4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b57a1dt001loglog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46"/>
            <a:ext cx="7000924" cy="5411311"/>
          </a:xfrm>
          <a:prstGeom prst="rect">
            <a:avLst/>
          </a:prstGeom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Numerical result (2)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1894" y="1000108"/>
            <a:ext cx="5107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Volume dependence at beta=5.7 ===</a:t>
            </a:r>
            <a:endParaRPr kumimoji="1" lang="ja-JP" altLang="en-US" sz="2000" b="1" i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7950" y="1857364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Flat in the 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IR region, but not suppressed.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Not diverge in the IR region.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All the data are on the same line.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For largest volume 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  (32)</a:t>
            </a:r>
            <a:r>
              <a:rPr lang="en-US" altLang="ja-JP" baseline="30000" dirty="0" smtClean="0"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=(5.4fm)</a:t>
            </a:r>
            <a:r>
              <a:rPr lang="en-US" altLang="ja-JP" baseline="30000" dirty="0" smtClean="0">
                <a:latin typeface="HGP創英角ｺﾞｼｯｸUB" pitchFamily="50" charset="-128"/>
                <a:ea typeface="HGP創英角ｺﾞｼｯｸUB" pitchFamily="50" charset="-128"/>
              </a:rPr>
              <a:t> 4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Numerical result (3)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1894" y="1000108"/>
            <a:ext cx="5673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α-parameter dependence at beta=5.7 ===</a:t>
            </a:r>
            <a:endParaRPr kumimoji="1" lang="ja-JP" altLang="en-US" sz="2000" b="1" i="1" dirty="0"/>
          </a:p>
        </p:txBody>
      </p:sp>
      <p:pic>
        <p:nvPicPr>
          <p:cNvPr id="8" name="図 7" descr="alphadep32adeploglog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488"/>
            <a:ext cx="6233192" cy="435771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357950" y="1857364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I</a:t>
            </a: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n the 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UV region, small variation with α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In the IR region, large change with α?</a:t>
            </a:r>
            <a:b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</a:b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 For 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smallest α,  we got better result.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Summary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571472" y="1214422"/>
            <a:ext cx="7848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We 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try to calculate </a:t>
            </a:r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gluon propagators 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in </a:t>
            </a:r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the confinement region in the stochastic gauge fixing 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method with the Coulomb gauge.</a:t>
            </a:r>
          </a:p>
          <a:p>
            <a:pPr marL="800100" lvl="1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For this new calculation, we need more information and arguments.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We find sign of an infrared suppression 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of </a:t>
            </a:r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gluon propagators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.</a:t>
            </a:r>
          </a:p>
          <a:p>
            <a:pPr marL="800100" lvl="1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Larger physical volume ?</a:t>
            </a:r>
          </a:p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We find that the infrared gluons are strongly affected by variation of  alpha-gauge parameter.</a:t>
            </a:r>
          </a:p>
          <a:p>
            <a:pPr marL="800100" lvl="1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Why ? </a:t>
            </a:r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endParaRPr lang="en-US" altLang="ja-JP" sz="20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800100" lvl="1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We need investigation of the lowest </a:t>
            </a:r>
            <a:r>
              <a:rPr lang="en-US" altLang="ja-JP" sz="2000" dirty="0" err="1" smtClean="0">
                <a:latin typeface="HGP創英角ｺﾞｼｯｸUB" pitchFamily="50" charset="-128"/>
                <a:ea typeface="HGP創英角ｺﾞｼｯｸUB" pitchFamily="50" charset="-128"/>
              </a:rPr>
              <a:t>eigenvalue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 of FP 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operator,  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the relation of the sharp gauge,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Method(5)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89590" y="1071546"/>
            <a:ext cx="4653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Disadvantage for using SGF ===</a:t>
            </a:r>
            <a:endParaRPr kumimoji="1" lang="ja-JP" altLang="en-US" sz="2000" b="1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1571612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dirty="0" err="1" smtClean="0"/>
              <a:t>Langevin</a:t>
            </a:r>
            <a:r>
              <a:rPr lang="en-US" altLang="ja-JP" sz="2000" dirty="0" smtClean="0"/>
              <a:t> step dependence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2AB1F-810A-48FA-AFDD-268D7B485873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10" y="285728"/>
            <a:ext cx="7715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smtClean="0"/>
              <a:t>Gauge fixing term</a:t>
            </a:r>
            <a:r>
              <a:rPr kumimoji="1" lang="en-US" altLang="ja-JP" sz="4400" b="1" dirty="0" smtClean="0"/>
              <a:t> </a:t>
            </a:r>
            <a:endParaRPr kumimoji="1" lang="ja-JP" altLang="en-US" sz="4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242886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Gauge fixing term    </a:t>
            </a:r>
            <a:r>
              <a:rPr kumimoji="1" lang="en-US" altLang="ja-JP" sz="2400" dirty="0" smtClean="0">
                <a:sym typeface="Wingdings" pitchFamily="2" charset="2"/>
              </a:rPr>
              <a:t></a:t>
            </a:r>
            <a:endParaRPr kumimoji="1" lang="ja-JP" altLang="en-US" sz="2400" dirty="0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643438" y="2000240"/>
          <a:ext cx="3643338" cy="1400700"/>
        </p:xfrm>
        <a:graphic>
          <a:graphicData uri="http://schemas.openxmlformats.org/presentationml/2006/ole">
            <p:oleObj spid="_x0000_s35846" name="Visio" r:id="rId4" imgW="5331142" imgH="2050256" progId="Visio.Drawing.11">
              <p:embed/>
            </p:oleObj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28596" y="421481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α-</a:t>
            </a:r>
            <a:r>
              <a:rPr kumimoji="1" lang="en-US" altLang="ja-JP" sz="2400" dirty="0" err="1" smtClean="0"/>
              <a:t>paramter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>
                <a:sym typeface="Wingdings" pitchFamily="2" charset="2"/>
              </a:rPr>
              <a:t> small, </a:t>
            </a:r>
            <a:r>
              <a:rPr kumimoji="1" lang="en-US" altLang="ja-JP" sz="2400" dirty="0" err="1" smtClean="0">
                <a:sym typeface="Wingdings" pitchFamily="2" charset="2"/>
              </a:rPr>
              <a:t>d</a:t>
            </a:r>
            <a:r>
              <a:rPr lang="en-US" altLang="ja-JP" sz="2400" dirty="0" err="1" smtClean="0">
                <a:sym typeface="Wingdings" pitchFamily="2" charset="2"/>
              </a:rPr>
              <a:t>τ</a:t>
            </a:r>
            <a:r>
              <a:rPr lang="en-US" altLang="ja-JP" sz="2400" dirty="0" smtClean="0">
                <a:sym typeface="Wingdings" pitchFamily="2" charset="2"/>
              </a:rPr>
              <a:t>  small  more computation time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Introduction(1)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85720" y="1071546"/>
            <a:ext cx="8351838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b="1" dirty="0" smtClean="0"/>
              <a:t>Confinement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Quarks </a:t>
            </a:r>
            <a:r>
              <a:rPr lang="en-US" altLang="ja-JP" dirty="0"/>
              <a:t>and gluons </a:t>
            </a:r>
            <a:r>
              <a:rPr lang="en-US" altLang="ja-JP" dirty="0" smtClean="0"/>
              <a:t>are basic quantities </a:t>
            </a:r>
            <a:r>
              <a:rPr lang="en-US" altLang="ja-JP" dirty="0"/>
              <a:t>of </a:t>
            </a:r>
            <a:r>
              <a:rPr lang="en-US" altLang="ja-JP" dirty="0" smtClean="0"/>
              <a:t>QCD. In ultraviolet region, the </a:t>
            </a:r>
            <a:r>
              <a:rPr lang="en-US" altLang="ja-JP" dirty="0" err="1" smtClean="0"/>
              <a:t>perturbative</a:t>
            </a:r>
            <a:r>
              <a:rPr lang="en-US" altLang="ja-JP" dirty="0" smtClean="0"/>
              <a:t> QCD works well but in the confining region, some non-</a:t>
            </a:r>
            <a:r>
              <a:rPr lang="en-US" altLang="ja-JP" dirty="0" err="1" smtClean="0"/>
              <a:t>perturbative</a:t>
            </a:r>
            <a:r>
              <a:rPr lang="en-US" altLang="ja-JP" dirty="0" smtClean="0"/>
              <a:t> modes dominates </a:t>
            </a:r>
            <a:r>
              <a:rPr lang="en-US" altLang="ja-JP" dirty="0" err="1" smtClean="0"/>
              <a:t>hadron</a:t>
            </a:r>
            <a:r>
              <a:rPr lang="en-US" altLang="ja-JP" dirty="0" smtClean="0"/>
              <a:t> physics.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Infrared physics of QCD: Confinement, </a:t>
            </a:r>
            <a:r>
              <a:rPr lang="en-US" altLang="ja-JP" dirty="0" err="1" smtClean="0"/>
              <a:t>Chiral</a:t>
            </a:r>
            <a:r>
              <a:rPr lang="en-US" altLang="ja-JP" dirty="0" smtClean="0"/>
              <a:t> symmetry breaking; these non-</a:t>
            </a:r>
            <a:r>
              <a:rPr lang="en-US" altLang="ja-JP" dirty="0" err="1" smtClean="0"/>
              <a:t>perturbative</a:t>
            </a:r>
            <a:r>
              <a:rPr lang="en-US" altLang="ja-JP" dirty="0" smtClean="0"/>
              <a:t> phenomena  are deeply related to infrared singularities of QCD.</a:t>
            </a:r>
            <a:br>
              <a:rPr lang="en-US" altLang="ja-JP" dirty="0" smtClean="0"/>
            </a:br>
            <a:endParaRPr lang="en-US" altLang="ja-JP" dirty="0"/>
          </a:p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b="1" dirty="0"/>
              <a:t>Infrared </a:t>
            </a:r>
            <a:r>
              <a:rPr lang="en-US" altLang="ja-JP" sz="2000" b="1" dirty="0" smtClean="0"/>
              <a:t> (transverse)  gluon propagators</a:t>
            </a:r>
            <a:endParaRPr lang="en-US" altLang="ja-JP" dirty="0"/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If confinement exists, one can expects  that a transverse gluon propagator has an infinite mass, and will vanish in the IR limit. 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On the other hands, the </a:t>
            </a:r>
            <a:r>
              <a:rPr lang="en-US" altLang="ja-JP" dirty="0"/>
              <a:t>ghost propagator diverges in the IR limit. </a:t>
            </a:r>
            <a:endParaRPr lang="en-US" altLang="ja-JP" dirty="0" smtClean="0"/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We </a:t>
            </a:r>
            <a:r>
              <a:rPr lang="en-US" altLang="ja-JP" dirty="0"/>
              <a:t>can find </a:t>
            </a:r>
            <a:r>
              <a:rPr lang="en-US" altLang="ja-JP" dirty="0" smtClean="0"/>
              <a:t>many </a:t>
            </a:r>
            <a:r>
              <a:rPr lang="en-US" altLang="ja-JP" dirty="0"/>
              <a:t>lattice studies for </a:t>
            </a:r>
            <a:r>
              <a:rPr lang="en-US" altLang="ja-JP" dirty="0" smtClean="0"/>
              <a:t>these in many references; </a:t>
            </a:r>
            <a:r>
              <a:rPr lang="en-US" altLang="ja-JP" dirty="0"/>
              <a:t>however, there are no distinctive </a:t>
            </a:r>
            <a:r>
              <a:rPr lang="en-US" altLang="ja-JP" dirty="0" smtClean="0"/>
              <a:t>signals, particularly for gluons.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2AB1F-810A-48FA-AFDD-268D7B485873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7224" y="1285860"/>
            <a:ext cx="77153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 smtClean="0"/>
              <a:t>Numerical results of </a:t>
            </a:r>
          </a:p>
          <a:p>
            <a:pPr algn="ctr"/>
            <a:r>
              <a:rPr kumimoji="1" lang="en-US" altLang="ja-JP" sz="4400" b="1" dirty="0" smtClean="0"/>
              <a:t>Gluon propagators</a:t>
            </a:r>
            <a:br>
              <a:rPr kumimoji="1" lang="en-US" altLang="ja-JP" sz="4400" b="1" dirty="0" smtClean="0"/>
            </a:br>
            <a:endParaRPr kumimoji="1" lang="en-US" altLang="ja-JP" sz="4400" b="1" dirty="0" smtClean="0"/>
          </a:p>
          <a:p>
            <a:pPr>
              <a:buBlip>
                <a:blip r:embed="rId3"/>
              </a:buBlip>
            </a:pPr>
            <a:r>
              <a:rPr kumimoji="1" lang="en-US" altLang="ja-JP" sz="3200" b="1" dirty="0" smtClean="0"/>
              <a:t> Volume dependence ,</a:t>
            </a:r>
          </a:p>
          <a:p>
            <a:pPr>
              <a:buBlip>
                <a:blip r:embed="rId3"/>
              </a:buBlip>
            </a:pPr>
            <a:r>
              <a:rPr kumimoji="1" lang="en-US" altLang="ja-JP" sz="3200" b="1" dirty="0" smtClean="0"/>
              <a:t> beta dependence ,</a:t>
            </a:r>
          </a:p>
          <a:p>
            <a:pPr>
              <a:buBlip>
                <a:blip r:embed="rId3"/>
              </a:buBlip>
            </a:pPr>
            <a:r>
              <a:rPr lang="en-US" altLang="ja-JP" sz="3200" b="1" dirty="0" smtClean="0"/>
              <a:t> alpha parameter dependence</a:t>
            </a:r>
            <a:endParaRPr kumimoji="1"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b6a1dt001log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500042"/>
            <a:ext cx="7610400" cy="5882400"/>
          </a:xfrm>
          <a:prstGeom prst="rect">
            <a:avLst/>
          </a:prstGeom>
        </p:spPr>
      </p:pic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2AB1F-810A-48FA-AFDD-268D7B485873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  <a:ea typeface="Dotum" pitchFamily="34" charset="-127"/>
              </a:rPr>
              <a:t>Numerical results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2AB1F-810A-48FA-AFDD-268D7B485873}" type="slidenum">
              <a:rPr lang="en-US" altLang="ja-JP" smtClean="0">
                <a:ea typeface="ＭＳ Ｐゴシック" charset="-128"/>
              </a:rPr>
              <a:pPr/>
              <a:t>22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Numerical results (1)</a:t>
            </a:r>
          </a:p>
        </p:txBody>
      </p:sp>
      <p:pic>
        <p:nvPicPr>
          <p:cNvPr id="9" name="図 8" descr="b57a1dt001log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857232"/>
            <a:ext cx="6929486" cy="5356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E8DD4-D387-40B2-B762-4824E27958CA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pic>
        <p:nvPicPr>
          <p:cNvPr id="4" name="図 3" descr="alphadep32adeplog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00" y="487800"/>
            <a:ext cx="7610400" cy="588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" y="38100"/>
            <a:ext cx="8456613" cy="1079500"/>
          </a:xfrm>
        </p:spPr>
        <p:txBody>
          <a:bodyPr/>
          <a:lstStyle/>
          <a:p>
            <a:r>
              <a:rPr lang="ja-JP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クーロンゲージ</a:t>
            </a:r>
            <a:r>
              <a:rPr lang="en-US" altLang="ja-JP" b="1">
                <a:effectLst>
                  <a:outerShdw blurRad="38100" dist="38100" dir="2700000" algn="tl">
                    <a:srgbClr val="C0C0C0"/>
                  </a:outerShdw>
                </a:effectLst>
              </a:rPr>
              <a:t>QCD</a:t>
            </a:r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JPS２００６S</a:t>
            </a: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C37-259D-48AF-A705-19B99DC1D3E9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569913" y="1108075"/>
            <a:ext cx="7894637" cy="3444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Blip>
                <a:blip r:embed="rId3"/>
              </a:buBlip>
            </a:pPr>
            <a:r>
              <a:rPr lang="ja-JP" altLang="en-US" sz="2000"/>
              <a:t>　クーロンゲージ</a:t>
            </a:r>
            <a:r>
              <a:rPr lang="en-US" altLang="ja-JP" sz="2000"/>
              <a:t>QCD</a:t>
            </a:r>
            <a:r>
              <a:rPr lang="ja-JP" altLang="en-US" sz="2000"/>
              <a:t>におけるハミルトニアン</a:t>
            </a:r>
            <a:br>
              <a:rPr lang="ja-JP" altLang="en-US" sz="2000"/>
            </a:br>
            <a:r>
              <a:rPr lang="ja-JP" altLang="en-US" sz="2000"/>
              <a:t/>
            </a:r>
            <a:br>
              <a:rPr lang="ja-JP" altLang="en-US" sz="2000"/>
            </a:br>
            <a:r>
              <a:rPr lang="ja-JP" altLang="en-US" sz="2000"/>
              <a:t/>
            </a:r>
            <a:br>
              <a:rPr lang="ja-JP" altLang="en-US" sz="2000"/>
            </a:br>
            <a:endParaRPr lang="ja-JP" altLang="en-US" sz="2000"/>
          </a:p>
          <a:p>
            <a:pPr algn="l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Blip>
                <a:blip r:embed="rId3"/>
              </a:buBlip>
            </a:pPr>
            <a:r>
              <a:rPr lang="ja-JP" altLang="en-US" sz="2000"/>
              <a:t>　クーロンゲージ</a:t>
            </a:r>
            <a:r>
              <a:rPr lang="en-US" altLang="ja-JP" sz="2000"/>
              <a:t>QCD</a:t>
            </a:r>
            <a:r>
              <a:rPr lang="ja-JP" altLang="en-US" sz="2000"/>
              <a:t>におけるファデーフポボフ</a:t>
            </a:r>
            <a:br>
              <a:rPr lang="ja-JP" altLang="en-US" sz="2000"/>
            </a:br>
            <a:endParaRPr lang="ja-JP" altLang="en-US" sz="2000"/>
          </a:p>
          <a:p>
            <a:pPr algn="l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ja-JP" altLang="en-US" sz="2000"/>
          </a:p>
          <a:p>
            <a:pPr algn="l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ja-JP" altLang="en-US" sz="2000"/>
          </a:p>
          <a:p>
            <a:pPr algn="l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Blip>
                <a:blip r:embed="rId3"/>
              </a:buBlip>
            </a:pPr>
            <a:r>
              <a:rPr lang="ja-JP" altLang="en-US" sz="2000"/>
              <a:t>　グルーオン伝播関数の時間成分</a:t>
            </a:r>
          </a:p>
        </p:txBody>
      </p:sp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1230313" y="1562100"/>
          <a:ext cx="6518275" cy="768350"/>
        </p:xfrm>
        <a:graphic>
          <a:graphicData uri="http://schemas.openxmlformats.org/presentationml/2006/ole">
            <p:oleObj spid="_x0000_s72706" name="Equation" r:id="rId4" imgW="3340080" imgH="393480" progId="">
              <p:embed/>
            </p:oleObj>
          </a:graphicData>
        </a:graphic>
      </p:graphicFrame>
      <p:graphicFrame>
        <p:nvGraphicFramePr>
          <p:cNvPr id="126985" name="Object 9"/>
          <p:cNvGraphicFramePr>
            <a:graphicFrameLocks noChangeAspect="1"/>
          </p:cNvGraphicFramePr>
          <p:nvPr/>
        </p:nvGraphicFramePr>
        <p:xfrm>
          <a:off x="1187450" y="2997200"/>
          <a:ext cx="4848225" cy="881063"/>
        </p:xfrm>
        <a:graphic>
          <a:graphicData uri="http://schemas.openxmlformats.org/presentationml/2006/ole">
            <p:oleObj spid="_x0000_s72707" name="Equation" r:id="rId5" imgW="2514600" imgH="457200" progId="">
              <p:embed/>
            </p:oleObj>
          </a:graphicData>
        </a:graphic>
      </p:graphicFrame>
      <p:graphicFrame>
        <p:nvGraphicFramePr>
          <p:cNvPr id="126986" name="Object 10"/>
          <p:cNvGraphicFramePr>
            <a:graphicFrameLocks noChangeAspect="1"/>
          </p:cNvGraphicFramePr>
          <p:nvPr/>
        </p:nvGraphicFramePr>
        <p:xfrm>
          <a:off x="6176963" y="3167063"/>
          <a:ext cx="2374900" cy="479425"/>
        </p:xfrm>
        <a:graphic>
          <a:graphicData uri="http://schemas.openxmlformats.org/presentationml/2006/ole">
            <p:oleObj spid="_x0000_s72708" name="Equation" r:id="rId6" imgW="1193760" imgH="241200" progId="">
              <p:embed/>
            </p:oleObj>
          </a:graphicData>
        </a:graphic>
      </p:graphicFrame>
      <p:graphicFrame>
        <p:nvGraphicFramePr>
          <p:cNvPr id="126987" name="Object 11"/>
          <p:cNvGraphicFramePr>
            <a:graphicFrameLocks noChangeAspect="1"/>
          </p:cNvGraphicFramePr>
          <p:nvPr/>
        </p:nvGraphicFramePr>
        <p:xfrm>
          <a:off x="1682750" y="4729163"/>
          <a:ext cx="5178425" cy="560387"/>
        </p:xfrm>
        <a:graphic>
          <a:graphicData uri="http://schemas.openxmlformats.org/presentationml/2006/ole">
            <p:oleObj spid="_x0000_s72709" name="Equation" r:id="rId7" imgW="2336760" imgH="253800" progId="">
              <p:embed/>
            </p:oleObj>
          </a:graphicData>
        </a:graphic>
      </p:graphicFrame>
      <p:graphicFrame>
        <p:nvGraphicFramePr>
          <p:cNvPr id="126988" name="Object 12"/>
          <p:cNvGraphicFramePr>
            <a:graphicFrameLocks noChangeAspect="1"/>
          </p:cNvGraphicFramePr>
          <p:nvPr/>
        </p:nvGraphicFramePr>
        <p:xfrm>
          <a:off x="2835275" y="5440363"/>
          <a:ext cx="4824413" cy="585787"/>
        </p:xfrm>
        <a:graphic>
          <a:graphicData uri="http://schemas.openxmlformats.org/presentationml/2006/ole">
            <p:oleObj spid="_x0000_s72710" name="Equation" r:id="rId8" imgW="2082600" imgH="253800" progId="">
              <p:embed/>
            </p:oleObj>
          </a:graphicData>
        </a:graphic>
      </p:graphicFrame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1314450" y="5534025"/>
            <a:ext cx="1512888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b="1">
                <a:solidFill>
                  <a:srgbClr val="FF0000"/>
                </a:solidFill>
              </a:rPr>
              <a:t>瞬間力部分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6275388" y="4419600"/>
            <a:ext cx="1271587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b="1">
                <a:solidFill>
                  <a:srgbClr val="0000FF"/>
                </a:solidFill>
              </a:rPr>
              <a:t>遅延部分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Introduction(2)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57158" y="1714488"/>
            <a:ext cx="8351838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b="1" dirty="0" smtClean="0"/>
              <a:t>Numerical difficulty :</a:t>
            </a:r>
            <a:br>
              <a:rPr lang="en-US" altLang="ja-JP" sz="2000" b="1" dirty="0" smtClean="0"/>
            </a:br>
            <a:endParaRPr lang="en-US" altLang="ja-JP" sz="2000" b="1" dirty="0" smtClean="0"/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Finite volume size effect; the infrared physics requires large lattices.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Gauge fixing computation on the large lattices is very hard, time-consuming simulations if we use the iterative gauge fixing.</a:t>
            </a:r>
            <a:br>
              <a:rPr lang="en-US" altLang="ja-JP" dirty="0" smtClean="0"/>
            </a:br>
            <a:endParaRPr lang="en-US" altLang="ja-JP" dirty="0"/>
          </a:p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b="1" dirty="0" smtClean="0"/>
              <a:t>Conceptual difficulty:</a:t>
            </a:r>
            <a:endParaRPr lang="en-US" altLang="ja-JP" sz="2000" b="1" dirty="0"/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Lattice configuration can not be gauge-fixed uniquely due to </a:t>
            </a:r>
            <a:r>
              <a:rPr lang="en-US" altLang="ja-JP" dirty="0" err="1" smtClean="0"/>
              <a:t>Gribov</a:t>
            </a:r>
            <a:r>
              <a:rPr lang="en-US" altLang="ja-JP" dirty="0" smtClean="0"/>
              <a:t> ambiguity.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 We expect that the </a:t>
            </a:r>
            <a:r>
              <a:rPr lang="en-US" altLang="ja-JP" dirty="0" err="1" smtClean="0"/>
              <a:t>Gribov</a:t>
            </a:r>
            <a:r>
              <a:rPr lang="en-US" altLang="ja-JP" dirty="0" smtClean="0"/>
              <a:t> copy configuration will fade the infrared physics we are interested in.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err="1" smtClean="0"/>
              <a:t>Gribov</a:t>
            </a:r>
            <a:r>
              <a:rPr lang="en-US" altLang="ja-JP" dirty="0" smtClean="0"/>
              <a:t> copy problem is not fully understood now.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1405" y="1071546"/>
            <a:ext cx="736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</a:t>
            </a:r>
            <a:r>
              <a:rPr kumimoji="1" lang="en-US" altLang="ja-JP" sz="2000" b="1" i="1" dirty="0" smtClean="0"/>
              <a:t>Some difficulties</a:t>
            </a:r>
            <a:r>
              <a:rPr lang="ja-JP" altLang="en-US" sz="2000" b="1" i="1" dirty="0" smtClean="0"/>
              <a:t> </a:t>
            </a:r>
            <a:r>
              <a:rPr lang="en-US" altLang="ja-JP" sz="2000" b="1" i="1" dirty="0" smtClean="0"/>
              <a:t>for lattice calculations for gluons ===</a:t>
            </a:r>
            <a:endParaRPr kumimoji="1" lang="ja-JP" alt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Introduction(3)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85720" y="1714488"/>
            <a:ext cx="857256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b="1" dirty="0" smtClean="0"/>
              <a:t>Calculations of the gluon propagator in the stochastic quantization with the Coulomb gauge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This method has some advantage:</a:t>
            </a:r>
          </a:p>
          <a:p>
            <a:pPr marL="1257300" lvl="2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 smtClean="0"/>
              <a:t>We do not use the iterative gauge fixing method.</a:t>
            </a:r>
          </a:p>
          <a:p>
            <a:pPr marL="1257300" lvl="2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 smtClean="0"/>
              <a:t>Gauge </a:t>
            </a:r>
            <a:r>
              <a:rPr lang="en-US" altLang="ja-JP" smtClean="0"/>
              <a:t>configurations go </a:t>
            </a:r>
            <a:r>
              <a:rPr lang="en-US" altLang="ja-JP" dirty="0" smtClean="0"/>
              <a:t>to the </a:t>
            </a:r>
            <a:r>
              <a:rPr lang="en-US" altLang="ja-JP" dirty="0" err="1" smtClean="0"/>
              <a:t>Gribov</a:t>
            </a:r>
            <a:r>
              <a:rPr lang="en-US" altLang="ja-JP" dirty="0" smtClean="0"/>
              <a:t> region automatically.</a:t>
            </a:r>
          </a:p>
          <a:p>
            <a:pPr marL="1257300" lvl="2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 smtClean="0"/>
              <a:t>Gauge parameter is easy to change.</a:t>
            </a:r>
            <a:endParaRPr lang="en-US" altLang="ja-JP" dirty="0"/>
          </a:p>
          <a:p>
            <a:pPr marL="342900" indent="-342900">
              <a:spcBef>
                <a:spcPct val="50000"/>
              </a:spcBef>
              <a:buBlip>
                <a:blip r:embed="rId3"/>
              </a:buBlip>
            </a:pPr>
            <a:r>
              <a:rPr lang="en-US" altLang="ja-JP" sz="2000" b="1" dirty="0" smtClean="0"/>
              <a:t>Measure of the transverse gluon propagators</a:t>
            </a:r>
            <a:endParaRPr lang="en-US" altLang="ja-JP" sz="2000" b="1" dirty="0"/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Transverse gluon propagator is a physical quantity.</a:t>
            </a:r>
          </a:p>
          <a:p>
            <a:pPr marL="800100" lvl="1" indent="-342900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altLang="ja-JP" dirty="0" smtClean="0"/>
              <a:t>We expect that the gluon propagator in the infrared limit will be suppressed with an infinite effective masses. This means gluons are confining.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6187" y="1071546"/>
            <a:ext cx="3273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Aim in this study ===</a:t>
            </a:r>
            <a:endParaRPr kumimoji="1" lang="ja-JP" alt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Method(1)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2976" y="1071546"/>
            <a:ext cx="6715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Stochastic quantization with the gauge fixing ===</a:t>
            </a:r>
            <a:endParaRPr kumimoji="1" lang="ja-JP" altLang="en-US" sz="2000" b="1" i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15008" y="5429264"/>
            <a:ext cx="317989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>
                <a:latin typeface="Times" pitchFamily="18" charset="0"/>
                <a:ea typeface="Osaka" charset="-128"/>
              </a:rPr>
              <a:t>Stochastic Gauge fixing </a:t>
            </a:r>
            <a:r>
              <a:rPr lang="ja-JP" altLang="en-US" sz="1600" dirty="0">
                <a:latin typeface="Times" pitchFamily="18" charset="0"/>
                <a:ea typeface="Osaka" charset="-128"/>
              </a:rPr>
              <a:t>：</a:t>
            </a:r>
            <a:r>
              <a:rPr lang="en-US" altLang="ja-JP" sz="1600" dirty="0">
                <a:latin typeface="Times" pitchFamily="18" charset="0"/>
                <a:ea typeface="Osaka" charset="-128"/>
              </a:rPr>
              <a:t>D.Zwanziger,Nucl.Phys.B192(1981)</a:t>
            </a:r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1857356" y="2428868"/>
          <a:ext cx="5214974" cy="1146238"/>
        </p:xfrm>
        <a:graphic>
          <a:graphicData uri="http://schemas.openxmlformats.org/presentationml/2006/ole">
            <p:oleObj spid="_x0000_s63490" name="数式" r:id="rId4" imgW="2197080" imgH="482400" progId="Equation.3">
              <p:embed/>
            </p:oleObj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57158" y="1785926"/>
            <a:ext cx="827247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err="1"/>
              <a:t>Langevin</a:t>
            </a:r>
            <a:r>
              <a:rPr lang="en-US" altLang="ja-JP" dirty="0"/>
              <a:t> equation for the gauge theory with the gauge fixing ( a la </a:t>
            </a:r>
            <a:r>
              <a:rPr lang="en-US" altLang="ja-JP" dirty="0" err="1"/>
              <a:t>Zwanziger</a:t>
            </a:r>
            <a:r>
              <a:rPr lang="en-US" altLang="ja-JP" dirty="0"/>
              <a:t>)</a:t>
            </a: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1763713" y="4870450"/>
          <a:ext cx="521787" cy="338138"/>
        </p:xfrm>
        <a:graphic>
          <a:graphicData uri="http://schemas.openxmlformats.org/presentationml/2006/ole">
            <p:oleObj spid="_x0000_s63491" name="数式" r:id="rId5" imgW="215640" imgH="139680" progId="Equation.3">
              <p:embed/>
            </p:oleObj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163764" y="4816475"/>
            <a:ext cx="532413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Virtual time for the hypothetical stochastic process</a:t>
            </a:r>
          </a:p>
        </p:txBody>
      </p:sp>
      <p:graphicFrame>
        <p:nvGraphicFramePr>
          <p:cNvPr id="13" name="Object 16"/>
          <p:cNvGraphicFramePr>
            <a:graphicFrameLocks noChangeAspect="1"/>
          </p:cNvGraphicFramePr>
          <p:nvPr/>
        </p:nvGraphicFramePr>
        <p:xfrm>
          <a:off x="1692276" y="5302250"/>
          <a:ext cx="491654" cy="339725"/>
        </p:xfrm>
        <a:graphic>
          <a:graphicData uri="http://schemas.openxmlformats.org/presentationml/2006/ole">
            <p:oleObj spid="_x0000_s63492" name="数式" r:id="rId6" imgW="203040" imgH="139680" progId="Equation.3">
              <p:embed/>
            </p:oleObj>
          </a:graphicData>
        </a:graphic>
      </p:graphicFrame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1547813" y="5662613"/>
          <a:ext cx="613774" cy="587375"/>
        </p:xfrm>
        <a:graphic>
          <a:graphicData uri="http://schemas.openxmlformats.org/presentationml/2006/ole">
            <p:oleObj spid="_x0000_s63493" name="数式" r:id="rId7" imgW="253800" imgH="241200" progId="Equation.3">
              <p:embed/>
            </p:oleObj>
          </a:graphicData>
        </a:graphic>
      </p:graphicFrame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195513" y="5302250"/>
            <a:ext cx="287855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Gauge parameter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268538" y="5805488"/>
            <a:ext cx="237421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Gaussian white noise</a:t>
            </a:r>
          </a:p>
        </p:txBody>
      </p:sp>
      <p:graphicFrame>
        <p:nvGraphicFramePr>
          <p:cNvPr id="17" name="Object 20"/>
          <p:cNvGraphicFramePr>
            <a:graphicFrameLocks noChangeAspect="1"/>
          </p:cNvGraphicFramePr>
          <p:nvPr/>
        </p:nvGraphicFramePr>
        <p:xfrm>
          <a:off x="1214414" y="3857628"/>
          <a:ext cx="1655763" cy="547687"/>
        </p:xfrm>
        <a:graphic>
          <a:graphicData uri="http://schemas.openxmlformats.org/presentationml/2006/ole">
            <p:oleObj spid="_x0000_s63494" name="数式" r:id="rId8" imgW="850680" imgH="279360" progId="Equation.3">
              <p:embed/>
            </p:oleObj>
          </a:graphicData>
        </a:graphic>
      </p:graphicFrame>
      <p:graphicFrame>
        <p:nvGraphicFramePr>
          <p:cNvPr id="18" name="Object 21"/>
          <p:cNvGraphicFramePr>
            <a:graphicFrameLocks noChangeAspect="1"/>
          </p:cNvGraphicFramePr>
          <p:nvPr/>
        </p:nvGraphicFramePr>
        <p:xfrm>
          <a:off x="3000364" y="3857628"/>
          <a:ext cx="5324135" cy="547688"/>
        </p:xfrm>
        <a:graphic>
          <a:graphicData uri="http://schemas.openxmlformats.org/presentationml/2006/ole">
            <p:oleObj spid="_x0000_s63495" name="数式" r:id="rId9" imgW="27302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Method(2)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52407" y="1071546"/>
            <a:ext cx="5747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Stochastic quantization on the lattice ===</a:t>
            </a:r>
            <a:endParaRPr kumimoji="1" lang="ja-JP" altLang="en-US" sz="2000" b="1" i="1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28596" y="1928802"/>
          <a:ext cx="8320087" cy="635000"/>
        </p:xfrm>
        <a:graphic>
          <a:graphicData uri="http://schemas.openxmlformats.org/presentationml/2006/ole">
            <p:oleObj spid="_x0000_s64520" name="数式" r:id="rId4" imgW="3327120" imgH="25380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087813" y="2700338"/>
          <a:ext cx="3917950" cy="1135062"/>
        </p:xfrm>
        <a:graphic>
          <a:graphicData uri="http://schemas.openxmlformats.org/presentationml/2006/ole">
            <p:oleObj spid="_x0000_s64521" name="Equation" r:id="rId5" imgW="1536480" imgH="444240" progId="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067175" y="3900488"/>
          <a:ext cx="4121150" cy="590550"/>
        </p:xfrm>
        <a:graphic>
          <a:graphicData uri="http://schemas.openxmlformats.org/presentationml/2006/ole">
            <p:oleObj spid="_x0000_s64522" name="数式" r:id="rId6" imgW="1778000" imgH="254000" progId="Equation.3">
              <p:embed/>
            </p:oleObj>
          </a:graphicData>
        </a:graphic>
      </p:graphicFrame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55650" y="4941888"/>
            <a:ext cx="76850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>
                <a:latin typeface="Times" pitchFamily="18" charset="0"/>
                <a:ea typeface="Osaka" charset="-128"/>
              </a:rPr>
              <a:t>Lattice generalization of stochastic gauge fixing</a:t>
            </a:r>
            <a:r>
              <a:rPr lang="ja-JP" altLang="en-US" sz="1600">
                <a:latin typeface="Times" pitchFamily="18" charset="0"/>
                <a:ea typeface="Osaka" charset="-128"/>
              </a:rPr>
              <a:t>：</a:t>
            </a:r>
            <a:r>
              <a:rPr lang="en-US" altLang="ja-JP" sz="1600">
                <a:latin typeface="Times" pitchFamily="18" charset="0"/>
                <a:ea typeface="Osaka" charset="-128"/>
              </a:rPr>
              <a:t>A.Nakamura and M. Mizutani, </a:t>
            </a:r>
            <a:r>
              <a:rPr lang="en-US" altLang="ja-JP" sz="1600" i="1">
                <a:latin typeface="Times" pitchFamily="18" charset="0"/>
                <a:ea typeface="Osaka" charset="-128"/>
              </a:rPr>
              <a:t>Vistas in Astronomy </a:t>
            </a:r>
            <a:r>
              <a:rPr lang="en-US" altLang="ja-JP" sz="1600">
                <a:latin typeface="Times" pitchFamily="18" charset="0"/>
                <a:ea typeface="Osaka" charset="-128"/>
              </a:rPr>
              <a:t>(Pergamon Press,1993), vol.37 p.305. , M. Mizutani and A.Nakamura, Nucl. Phys. B (Proc.Suppl.)34(1994),253.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966788" y="2922588"/>
            <a:ext cx="2249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Times" pitchFamily="18" charset="0"/>
              </a:rPr>
              <a:t>Driving force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904875" y="4000500"/>
            <a:ext cx="276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Times" pitchFamily="18" charset="0"/>
              </a:rPr>
              <a:t>Gauge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Method(3)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481" y="1071546"/>
            <a:ext cx="5295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Conceptual reason for using SGF ===</a:t>
            </a:r>
            <a:endParaRPr kumimoji="1" lang="ja-JP" altLang="en-US" sz="2000" b="1" i="1" dirty="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28596" y="1643050"/>
            <a:ext cx="4103687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/>
              <a:t>Conceptual </a:t>
            </a:r>
            <a:r>
              <a:rPr lang="en-US" altLang="ja-JP" sz="2000" dirty="0" smtClean="0"/>
              <a:t>reason</a:t>
            </a:r>
          </a:p>
          <a:p>
            <a:pPr marL="800100" lvl="1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 smtClean="0"/>
              <a:t>Gauge copy problem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Gauge configurations not fixed completely on the non-</a:t>
            </a:r>
            <a:r>
              <a:rPr lang="en-US" altLang="ja-JP" dirty="0" err="1" smtClean="0"/>
              <a:t>perturbative</a:t>
            </a:r>
            <a:r>
              <a:rPr lang="en-US" altLang="ja-JP" dirty="0" smtClean="0"/>
              <a:t> lattice calculation</a:t>
            </a:r>
          </a:p>
          <a:p>
            <a:pPr marL="800100" lvl="1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 smtClean="0"/>
              <a:t>Gauge fixing term of SGF </a:t>
            </a:r>
          </a:p>
          <a:p>
            <a:pPr marL="1257300" lvl="2" indent="-342900">
              <a:spcBef>
                <a:spcPct val="50000"/>
              </a:spcBef>
              <a:buFontTx/>
              <a:buAutoNum type="arabicPeriod"/>
            </a:pPr>
            <a:r>
              <a:rPr lang="en-US" altLang="ja-JP" dirty="0" smtClean="0"/>
              <a:t>It makes gauge configurations go to the </a:t>
            </a:r>
            <a:r>
              <a:rPr lang="en-US" altLang="ja-JP" dirty="0" err="1" smtClean="0"/>
              <a:t>Gribov</a:t>
            </a:r>
            <a:r>
              <a:rPr lang="en-US" altLang="ja-JP" dirty="0" smtClean="0"/>
              <a:t> region.</a:t>
            </a:r>
          </a:p>
          <a:p>
            <a:pPr marL="1257300" lvl="2" indent="-342900">
              <a:spcBef>
                <a:spcPct val="50000"/>
              </a:spcBef>
              <a:buFontTx/>
              <a:buAutoNum type="arabicPeriod"/>
            </a:pPr>
            <a:r>
              <a:rPr lang="en-US" altLang="ja-JP" dirty="0" smtClean="0"/>
              <a:t>This term </a:t>
            </a:r>
            <a:r>
              <a:rPr lang="en-US" altLang="ja-JP" dirty="0"/>
              <a:t>works as an attractive driving force</a:t>
            </a:r>
            <a:r>
              <a:rPr lang="en-US" altLang="ja-JP" dirty="0" smtClean="0"/>
              <a:t>.</a:t>
            </a:r>
          </a:p>
          <a:p>
            <a:pPr marL="1257300" lvl="2" indent="-342900">
              <a:spcBef>
                <a:spcPct val="50000"/>
              </a:spcBef>
              <a:buFontTx/>
              <a:buAutoNum type="arabicPeriod"/>
            </a:pPr>
            <a:r>
              <a:rPr lang="en-US" altLang="ja-JP" dirty="0" smtClean="0"/>
              <a:t>More effective approach</a:t>
            </a:r>
            <a:endParaRPr lang="en-US" altLang="ja-JP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1643050"/>
            <a:ext cx="332351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5214942" y="3786190"/>
          <a:ext cx="3006725" cy="2425700"/>
        </p:xfrm>
        <a:graphic>
          <a:graphicData uri="http://schemas.openxmlformats.org/presentationml/2006/ole">
            <p:oleObj spid="_x0000_s65541" name="Visio" r:id="rId7" imgW="3007042" imgH="2425065" progId="Visio.Drawing.11">
              <p:embed/>
            </p:oleObj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4857752" y="1500174"/>
            <a:ext cx="3571900" cy="22145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857752" y="3786190"/>
            <a:ext cx="3643338" cy="2428892"/>
          </a:xfrm>
          <a:prstGeom prst="roundRect">
            <a:avLst/>
          </a:prstGeom>
          <a:solidFill>
            <a:srgbClr val="FFFF00">
              <a:alpha val="1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Method(4)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89590" y="1071546"/>
            <a:ext cx="4964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Practical reason for using SGF ===</a:t>
            </a:r>
            <a:endParaRPr kumimoji="1" lang="ja-JP" altLang="en-US" sz="2000" b="1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1571612"/>
            <a:ext cx="84296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/>
              <a:t>Practical reason</a:t>
            </a:r>
          </a:p>
          <a:p>
            <a:pPr marL="800100" lvl="1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/>
              <a:t>For a gauge fixing, we don’t use any iterative methods and so there is no critical slowing down of this algorithm. It is a great advantage for large lattice simulation with gauge fixing.</a:t>
            </a:r>
          </a:p>
          <a:p>
            <a:pPr marL="800100" lvl="1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dirty="0"/>
              <a:t>Changing a gauge parameter is easier than the iterative methods.</a:t>
            </a:r>
          </a:p>
        </p:txBody>
      </p:sp>
      <p:grpSp>
        <p:nvGrpSpPr>
          <p:cNvPr id="55" name="グループ化 54"/>
          <p:cNvGrpSpPr/>
          <p:nvPr/>
        </p:nvGrpSpPr>
        <p:grpSpPr>
          <a:xfrm>
            <a:off x="785786" y="3571876"/>
            <a:ext cx="3744913" cy="2606675"/>
            <a:chOff x="5081595" y="1506532"/>
            <a:chExt cx="3744913" cy="2606675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105408" y="3160707"/>
              <a:ext cx="1320800" cy="86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rot="-5400000">
              <a:off x="4718851" y="3231351"/>
              <a:ext cx="176212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rot="-5400000">
              <a:off x="6640520" y="2517770"/>
              <a:ext cx="0" cy="270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5418145" y="2052632"/>
            <a:ext cx="412750" cy="269875"/>
          </p:xfrm>
          <a:graphic>
            <a:graphicData uri="http://schemas.openxmlformats.org/presentationml/2006/ole">
              <p:oleObj spid="_x0000_s67587" name="数式" r:id="rId6" imgW="355320" imgH="241200" progId="Equation.3">
                <p:embed/>
              </p:oleObj>
            </a:graphicData>
          </a:graphic>
        </p:graphicFrame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6024570" y="2763832"/>
              <a:ext cx="88900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6559558" y="2709857"/>
              <a:ext cx="87312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9" name="Group 13"/>
            <p:cNvGrpSpPr>
              <a:grpSpLocks/>
            </p:cNvGrpSpPr>
            <p:nvPr/>
          </p:nvGrpSpPr>
          <p:grpSpPr bwMode="auto">
            <a:xfrm>
              <a:off x="5715008" y="2643182"/>
              <a:ext cx="1944687" cy="161925"/>
              <a:chOff x="3651" y="994"/>
              <a:chExt cx="1412" cy="122"/>
            </a:xfrm>
          </p:grpSpPr>
          <p:grpSp>
            <p:nvGrpSpPr>
              <p:cNvPr id="20" name="Group 14"/>
              <p:cNvGrpSpPr>
                <a:grpSpLocks/>
              </p:cNvGrpSpPr>
              <p:nvPr/>
            </p:nvGrpSpPr>
            <p:grpSpPr bwMode="auto">
              <a:xfrm>
                <a:off x="3650" y="1026"/>
                <a:ext cx="1178" cy="90"/>
                <a:chOff x="1746" y="3748"/>
                <a:chExt cx="1452" cy="182"/>
              </a:xfrm>
            </p:grpSpPr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1746" y="3748"/>
                  <a:ext cx="318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cxnSp>
              <p:nvCxnSpPr>
                <p:cNvPr id="23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64" y="3748"/>
                  <a:ext cx="272" cy="18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>
                  <a:off x="2336" y="3748"/>
                  <a:ext cx="226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562" y="3748"/>
                  <a:ext cx="317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2880" y="3748"/>
                  <a:ext cx="318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V="1">
                <a:off x="4836" y="994"/>
                <a:ext cx="227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7" name="Oval 21"/>
            <p:cNvSpPr>
              <a:spLocks noChangeArrowheads="1"/>
            </p:cNvSpPr>
            <p:nvPr/>
          </p:nvSpPr>
          <p:spPr bwMode="auto">
            <a:xfrm>
              <a:off x="7294570" y="2709857"/>
              <a:ext cx="889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6064258" y="2819395"/>
              <a:ext cx="17462" cy="105886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6594483" y="2803520"/>
              <a:ext cx="15875" cy="105727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7339020" y="2824157"/>
              <a:ext cx="17463" cy="105727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7464433" y="3306757"/>
              <a:ext cx="312737" cy="242888"/>
            </a:xfrm>
            <a:custGeom>
              <a:avLst/>
              <a:gdLst>
                <a:gd name="T0" fmla="*/ 2147483647 w 363"/>
                <a:gd name="T1" fmla="*/ 0 h 408"/>
                <a:gd name="T2" fmla="*/ 2147483647 w 363"/>
                <a:gd name="T3" fmla="*/ 2147483647 h 408"/>
                <a:gd name="T4" fmla="*/ 0 w 363"/>
                <a:gd name="T5" fmla="*/ 2147483647 h 408"/>
                <a:gd name="T6" fmla="*/ 0 60000 65536"/>
                <a:gd name="T7" fmla="*/ 0 60000 65536"/>
                <a:gd name="T8" fmla="*/ 0 60000 65536"/>
                <a:gd name="T9" fmla="*/ 0 w 363"/>
                <a:gd name="T10" fmla="*/ 0 h 408"/>
                <a:gd name="T11" fmla="*/ 363 w 363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408">
                  <a:moveTo>
                    <a:pt x="363" y="0"/>
                  </a:moveTo>
                  <a:cubicBezTo>
                    <a:pt x="348" y="124"/>
                    <a:pt x="334" y="249"/>
                    <a:pt x="273" y="317"/>
                  </a:cubicBezTo>
                  <a:cubicBezTo>
                    <a:pt x="212" y="385"/>
                    <a:pt x="45" y="393"/>
                    <a:pt x="0" y="4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6799270" y="2125657"/>
              <a:ext cx="16065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200">
                  <a:latin typeface="Times" pitchFamily="18" charset="0"/>
                  <a:ea typeface="Osaka" charset="-128"/>
                </a:rPr>
                <a:t>Monte Carlo Steps</a:t>
              </a: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 flipH="1">
              <a:off x="7089783" y="2401882"/>
              <a:ext cx="61912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5081595" y="1506532"/>
              <a:ext cx="36004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 dirty="0">
                  <a:latin typeface="Times" pitchFamily="18" charset="0"/>
                  <a:ea typeface="Osaka" charset="-128"/>
                </a:rPr>
                <a:t>～ </a:t>
              </a:r>
              <a:r>
                <a:rPr lang="en-US" altLang="ja-JP" sz="2000" dirty="0">
                  <a:latin typeface="Times" pitchFamily="18" charset="0"/>
                  <a:ea typeface="Osaka" charset="-128"/>
                </a:rPr>
                <a:t>Monte Carlo Quantization</a:t>
              </a:r>
              <a:r>
                <a:rPr lang="ja-JP" altLang="en-US" sz="2000" dirty="0">
                  <a:latin typeface="Times" pitchFamily="18" charset="0"/>
                  <a:ea typeface="Osaka" charset="-128"/>
                </a:rPr>
                <a:t>～</a:t>
              </a: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7602545" y="2874957"/>
              <a:ext cx="12239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200" dirty="0">
                  <a:latin typeface="Times" pitchFamily="18" charset="0"/>
                  <a:ea typeface="Osaka" charset="-128"/>
                </a:rPr>
                <a:t>Gauge rotations</a:t>
              </a: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5000628" y="3571876"/>
            <a:ext cx="3406775" cy="2635250"/>
            <a:chOff x="4932363" y="3644900"/>
            <a:chExt cx="3406775" cy="2635250"/>
          </a:xfrm>
        </p:grpSpPr>
        <p:sp>
          <p:nvSpPr>
            <p:cNvPr id="57" name="Text Box 30"/>
            <p:cNvSpPr txBox="1">
              <a:spLocks noChangeArrowheads="1"/>
            </p:cNvSpPr>
            <p:nvPr/>
          </p:nvSpPr>
          <p:spPr bwMode="auto">
            <a:xfrm>
              <a:off x="4932363" y="3644900"/>
              <a:ext cx="32416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ja-JP" altLang="en-US" sz="2000">
                  <a:latin typeface="Times" pitchFamily="18" charset="0"/>
                  <a:ea typeface="Osaka" charset="-128"/>
                </a:rPr>
                <a:t>～ </a:t>
              </a:r>
              <a:r>
                <a:rPr kumimoji="0" lang="en-US" altLang="ja-JP" sz="2000">
                  <a:latin typeface="Times" pitchFamily="18" charset="0"/>
                  <a:ea typeface="Osaka" charset="-128"/>
                </a:rPr>
                <a:t>Stochastic Quantization </a:t>
              </a:r>
              <a:r>
                <a:rPr kumimoji="0" lang="ja-JP" altLang="en-US" sz="2000">
                  <a:latin typeface="Times" pitchFamily="18" charset="0"/>
                  <a:ea typeface="Osaka" charset="-128"/>
                </a:rPr>
                <a:t>～</a:t>
              </a:r>
              <a:endParaRPr lang="ja-JP" altLang="en-US" sz="2000">
                <a:latin typeface="Times" pitchFamily="18" charset="0"/>
                <a:ea typeface="Osaka" charset="-128"/>
              </a:endParaRP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5005489" y="4068764"/>
              <a:ext cx="3336388" cy="2211388"/>
              <a:chOff x="3379" y="2428"/>
              <a:chExt cx="2101" cy="1393"/>
            </a:xfrm>
          </p:grpSpPr>
          <p:sp>
            <p:nvSpPr>
              <p:cNvPr id="63" name="Line 32"/>
              <p:cNvSpPr>
                <a:spLocks noChangeShapeType="1"/>
              </p:cNvSpPr>
              <p:nvPr/>
            </p:nvSpPr>
            <p:spPr bwMode="auto">
              <a:xfrm rot="-5400000">
                <a:off x="3021" y="3265"/>
                <a:ext cx="111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33"/>
              <p:cNvSpPr>
                <a:spLocks noChangeShapeType="1"/>
              </p:cNvSpPr>
              <p:nvPr/>
            </p:nvSpPr>
            <p:spPr bwMode="auto">
              <a:xfrm rot="-5400000">
                <a:off x="4231" y="2816"/>
                <a:ext cx="0" cy="17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graphicFrame>
            <p:nvGraphicFramePr>
              <p:cNvPr id="65" name="Object 34"/>
              <p:cNvGraphicFramePr>
                <a:graphicFrameLocks noChangeAspect="1"/>
              </p:cNvGraphicFramePr>
              <p:nvPr/>
            </p:nvGraphicFramePr>
            <p:xfrm>
              <a:off x="3495" y="2428"/>
              <a:ext cx="275" cy="187"/>
            </p:xfrm>
            <a:graphic>
              <a:graphicData uri="http://schemas.openxmlformats.org/presentationml/2006/ole">
                <p:oleObj spid="_x0000_s67589" name="数式" r:id="rId7" imgW="355320" imgH="241200" progId="Equation.3">
                  <p:embed/>
                </p:oleObj>
              </a:graphicData>
            </a:graphic>
          </p:graphicFrame>
          <p:grpSp>
            <p:nvGrpSpPr>
              <p:cNvPr id="66" name="Group 35"/>
              <p:cNvGrpSpPr>
                <a:grpSpLocks/>
              </p:cNvGrpSpPr>
              <p:nvPr/>
            </p:nvGrpSpPr>
            <p:grpSpPr bwMode="auto">
              <a:xfrm>
                <a:off x="3650" y="3612"/>
                <a:ext cx="1226" cy="102"/>
                <a:chOff x="3650" y="994"/>
                <a:chExt cx="1413" cy="122"/>
              </a:xfrm>
            </p:grpSpPr>
            <p:grpSp>
              <p:nvGrpSpPr>
                <p:cNvPr id="69" name="Group 36"/>
                <p:cNvGrpSpPr>
                  <a:grpSpLocks/>
                </p:cNvGrpSpPr>
                <p:nvPr/>
              </p:nvGrpSpPr>
              <p:grpSpPr bwMode="auto">
                <a:xfrm>
                  <a:off x="3650" y="1026"/>
                  <a:ext cx="1178" cy="90"/>
                  <a:chOff x="1746" y="3748"/>
                  <a:chExt cx="1452" cy="182"/>
                </a:xfrm>
              </p:grpSpPr>
              <p:sp>
                <p:nvSpPr>
                  <p:cNvPr id="71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3748"/>
                    <a:ext cx="318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cxnSp>
                <p:nvCxnSpPr>
                  <p:cNvPr id="72" name="AutoShape 3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064" y="3748"/>
                    <a:ext cx="272" cy="181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7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748"/>
                    <a:ext cx="226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74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62" y="3748"/>
                    <a:ext cx="317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7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748"/>
                    <a:ext cx="318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7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836" y="994"/>
                  <a:ext cx="227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67" name="Text Box 43"/>
              <p:cNvSpPr txBox="1">
                <a:spLocks noChangeArrowheads="1"/>
              </p:cNvSpPr>
              <p:nvPr/>
            </p:nvSpPr>
            <p:spPr bwMode="auto">
              <a:xfrm>
                <a:off x="4468" y="3249"/>
                <a:ext cx="101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1200">
                    <a:latin typeface="Times" pitchFamily="18" charset="0"/>
                    <a:ea typeface="Osaka" charset="-128"/>
                  </a:rPr>
                  <a:t>Langevin steps</a:t>
                </a:r>
              </a:p>
            </p:txBody>
          </p:sp>
          <p:sp>
            <p:nvSpPr>
              <p:cNvPr id="68" name="Line 44"/>
              <p:cNvSpPr>
                <a:spLocks noChangeShapeType="1"/>
              </p:cNvSpPr>
              <p:nvPr/>
            </p:nvSpPr>
            <p:spPr bwMode="auto">
              <a:xfrm flipH="1">
                <a:off x="4785" y="3430"/>
                <a:ext cx="39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9" name="Freeform 45"/>
            <p:cNvSpPr>
              <a:spLocks/>
            </p:cNvSpPr>
            <p:nvPr/>
          </p:nvSpPr>
          <p:spPr bwMode="auto">
            <a:xfrm>
              <a:off x="5681663" y="6049963"/>
              <a:ext cx="215900" cy="144462"/>
            </a:xfrm>
            <a:custGeom>
              <a:avLst/>
              <a:gdLst>
                <a:gd name="T0" fmla="*/ 2147483647 w 651"/>
                <a:gd name="T1" fmla="*/ 2147483647 h 589"/>
                <a:gd name="T2" fmla="*/ 291796949 w 651"/>
                <a:gd name="T3" fmla="*/ 2147483647 h 589"/>
                <a:gd name="T4" fmla="*/ 2147483647 w 651"/>
                <a:gd name="T5" fmla="*/ 663938002 h 589"/>
                <a:gd name="T6" fmla="*/ 2147483647 w 651"/>
                <a:gd name="T7" fmla="*/ 663938002 h 589"/>
                <a:gd name="T8" fmla="*/ 2147483647 w 651"/>
                <a:gd name="T9" fmla="*/ 2147483647 h 589"/>
                <a:gd name="T10" fmla="*/ 2147483647 w 651"/>
                <a:gd name="T11" fmla="*/ 2147483647 h 5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1"/>
                <a:gd name="T19" fmla="*/ 0 h 589"/>
                <a:gd name="T20" fmla="*/ 651 w 651"/>
                <a:gd name="T21" fmla="*/ 589 h 5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1" h="589">
                  <a:moveTo>
                    <a:pt x="144" y="589"/>
                  </a:moveTo>
                  <a:cubicBezTo>
                    <a:pt x="72" y="498"/>
                    <a:pt x="0" y="408"/>
                    <a:pt x="8" y="317"/>
                  </a:cubicBezTo>
                  <a:cubicBezTo>
                    <a:pt x="16" y="226"/>
                    <a:pt x="106" y="90"/>
                    <a:pt x="189" y="45"/>
                  </a:cubicBezTo>
                  <a:cubicBezTo>
                    <a:pt x="272" y="0"/>
                    <a:pt x="431" y="0"/>
                    <a:pt x="507" y="45"/>
                  </a:cubicBezTo>
                  <a:cubicBezTo>
                    <a:pt x="583" y="90"/>
                    <a:pt x="651" y="226"/>
                    <a:pt x="643" y="317"/>
                  </a:cubicBezTo>
                  <a:cubicBezTo>
                    <a:pt x="635" y="408"/>
                    <a:pt x="491" y="544"/>
                    <a:pt x="461" y="5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Oval 46"/>
            <p:cNvSpPr>
              <a:spLocks noChangeArrowheads="1"/>
            </p:cNvSpPr>
            <p:nvPr/>
          </p:nvSpPr>
          <p:spPr bwMode="auto">
            <a:xfrm>
              <a:off x="5724525" y="6092825"/>
              <a:ext cx="90488" cy="809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Oval 47"/>
            <p:cNvSpPr>
              <a:spLocks noChangeArrowheads="1"/>
            </p:cNvSpPr>
            <p:nvPr/>
          </p:nvSpPr>
          <p:spPr bwMode="auto">
            <a:xfrm>
              <a:off x="6316663" y="6026150"/>
              <a:ext cx="88900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Oval 48"/>
            <p:cNvSpPr>
              <a:spLocks noChangeArrowheads="1"/>
            </p:cNvSpPr>
            <p:nvPr/>
          </p:nvSpPr>
          <p:spPr bwMode="auto">
            <a:xfrm>
              <a:off x="7024688" y="6035675"/>
              <a:ext cx="88900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6" name="角丸四角形 75"/>
          <p:cNvSpPr/>
          <p:nvPr/>
        </p:nvSpPr>
        <p:spPr>
          <a:xfrm>
            <a:off x="571472" y="3500438"/>
            <a:ext cx="7929618" cy="2714644"/>
          </a:xfrm>
          <a:prstGeom prst="roundRect">
            <a:avLst/>
          </a:prstGeom>
          <a:solidFill>
            <a:srgbClr val="00B05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Coulomb gauge QCD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Lattice2008</a:t>
            </a:r>
            <a:endParaRPr lang="en-US" altLang="ja-JP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08CAAFA-26D4-4B0B-ACB2-04B7A747F55B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99669" y="1071546"/>
            <a:ext cx="2744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i="1" dirty="0" smtClean="0"/>
              <a:t>=== basic issues ===</a:t>
            </a:r>
            <a:endParaRPr kumimoji="1" lang="ja-JP" altLang="en-US" sz="2000" b="1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1571612"/>
            <a:ext cx="842968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Hamiltonian of Coulomb gauge QCD</a:t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marL="800100" lvl="1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sz="2000" dirty="0" smtClean="0"/>
              <a:t>A transverse part makes a physics gluon field.</a:t>
            </a:r>
          </a:p>
          <a:p>
            <a:pPr marL="800100" lvl="1" indent="-342900">
              <a:spcBef>
                <a:spcPct val="50000"/>
              </a:spcBef>
              <a:buBlip>
                <a:blip r:embed="rId5"/>
              </a:buBlip>
            </a:pPr>
            <a:r>
              <a:rPr lang="en-US" altLang="ja-JP" sz="2000" dirty="0" smtClean="0"/>
              <a:t>A source term makes a color-Coulomb instantaneous (confining ) potential among quarks, causing by a singular </a:t>
            </a:r>
            <a:r>
              <a:rPr lang="en-US" altLang="ja-JP" sz="2000" dirty="0" err="1" smtClean="0"/>
              <a:t>eigenvalue</a:t>
            </a:r>
            <a:r>
              <a:rPr lang="en-US" altLang="ja-JP" sz="2000" dirty="0" smtClean="0"/>
              <a:t> of F.P.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	</a:t>
            </a:r>
          </a:p>
          <a:p>
            <a:pPr marL="342900" indent="-342900">
              <a:spcBef>
                <a:spcPct val="50000"/>
              </a:spcBef>
              <a:buBlip>
                <a:blip r:embed="rId4"/>
              </a:buBlip>
            </a:pPr>
            <a:r>
              <a:rPr lang="en-US" altLang="ja-JP" sz="2000" dirty="0" smtClean="0"/>
              <a:t>No negative norm : A physical interpretation is very clear.</a:t>
            </a:r>
            <a:br>
              <a:rPr lang="en-US" altLang="ja-JP" sz="2000" dirty="0" smtClean="0"/>
            </a:br>
            <a:r>
              <a:rPr lang="en-US" altLang="ja-JP" sz="2000" dirty="0" smtClean="0"/>
              <a:t>	 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428728" y="3714752"/>
          <a:ext cx="6518275" cy="768350"/>
        </p:xfrm>
        <a:graphic>
          <a:graphicData uri="http://schemas.openxmlformats.org/presentationml/2006/ole">
            <p:oleObj spid="_x0000_s69634" name="Equation" r:id="rId6" imgW="33400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22907</TotalTime>
  <Words>810</Words>
  <Application>Microsoft PowerPoint</Application>
  <PresentationFormat>画面に合わせる (4:3)</PresentationFormat>
  <Paragraphs>274</Paragraphs>
  <Slides>24</Slides>
  <Notes>21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Office テーマ</vt:lpstr>
      <vt:lpstr>数式</vt:lpstr>
      <vt:lpstr>Equation</vt:lpstr>
      <vt:lpstr>Visio</vt:lpstr>
      <vt:lpstr>スライド 1</vt:lpstr>
      <vt:lpstr>Introduction(1)</vt:lpstr>
      <vt:lpstr>Introduction(2)</vt:lpstr>
      <vt:lpstr>Introduction(3)</vt:lpstr>
      <vt:lpstr>Method(1)</vt:lpstr>
      <vt:lpstr>Method(2)</vt:lpstr>
      <vt:lpstr>Method(3)</vt:lpstr>
      <vt:lpstr>Method(4)</vt:lpstr>
      <vt:lpstr>Coulomb gauge QCD</vt:lpstr>
      <vt:lpstr>Gluon propagators(1)</vt:lpstr>
      <vt:lpstr>Gluon propagators(2)</vt:lpstr>
      <vt:lpstr>Gluon propagators(3)</vt:lpstr>
      <vt:lpstr>Numerical parameters</vt:lpstr>
      <vt:lpstr>Numerical result (1)</vt:lpstr>
      <vt:lpstr>Numerical result (2)</vt:lpstr>
      <vt:lpstr>Numerical result (3)</vt:lpstr>
      <vt:lpstr>Summary</vt:lpstr>
      <vt:lpstr>Method(5)</vt:lpstr>
      <vt:lpstr>スライド 19</vt:lpstr>
      <vt:lpstr>スライド 20</vt:lpstr>
      <vt:lpstr>Numerical results (1)</vt:lpstr>
      <vt:lpstr>Numerical results (1)</vt:lpstr>
      <vt:lpstr>スライド 23</vt:lpstr>
      <vt:lpstr>クーロンゲージQCD</vt:lpstr>
    </vt:vector>
  </TitlesOfParts>
  <Company>RIISE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Gluon screening mass</dc:title>
  <dc:creator>RIISE</dc:creator>
  <cp:lastModifiedBy>TS</cp:lastModifiedBy>
  <cp:revision>276</cp:revision>
  <dcterms:created xsi:type="dcterms:W3CDTF">2005-02-27T01:47:14Z</dcterms:created>
  <dcterms:modified xsi:type="dcterms:W3CDTF">2008-07-18T17:54:06Z</dcterms:modified>
</cp:coreProperties>
</file>