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6" r:id="rId2"/>
    <p:sldId id="257" r:id="rId3"/>
    <p:sldId id="268" r:id="rId4"/>
    <p:sldId id="273" r:id="rId5"/>
    <p:sldId id="269" r:id="rId6"/>
    <p:sldId id="266" r:id="rId7"/>
    <p:sldId id="274" r:id="rId8"/>
    <p:sldId id="258" r:id="rId9"/>
    <p:sldId id="259" r:id="rId10"/>
    <p:sldId id="260" r:id="rId11"/>
    <p:sldId id="263" r:id="rId12"/>
    <p:sldId id="270" r:id="rId13"/>
    <p:sldId id="272" r:id="rId14"/>
    <p:sldId id="262" r:id="rId15"/>
    <p:sldId id="267" r:id="rId16"/>
    <p:sldId id="275" r:id="rId17"/>
    <p:sldId id="271" r:id="rId18"/>
    <p:sldId id="264" r:id="rId19"/>
  </p:sldIdLst>
  <p:sldSz cx="9144000" cy="6858000" type="screen4x3"/>
  <p:notesSz cx="9296400" cy="147828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07" autoAdjust="0"/>
    <p:restoredTop sz="94643" autoAdjust="0"/>
  </p:normalViewPr>
  <p:slideViewPr>
    <p:cSldViewPr>
      <p:cViewPr varScale="1">
        <p:scale>
          <a:sx n="75" d="100"/>
          <a:sy n="75" d="100"/>
        </p:scale>
        <p:origin x="-864" y="-90"/>
      </p:cViewPr>
      <p:guideLst>
        <p:guide orient="horz" pos="2160"/>
        <p:guide pos="2880"/>
      </p:guideLst>
    </p:cSldViewPr>
  </p:slideViewPr>
  <p:outlineViewPr>
    <p:cViewPr>
      <p:scale>
        <a:sx n="33" d="100"/>
        <a:sy n="33" d="100"/>
      </p:scale>
      <p:origin x="0" y="2754"/>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5" Type="http://schemas.openxmlformats.org/officeDocument/2006/relationships/image" Target="../media/image7.wmf"/><Relationship Id="rId4"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4257"/>
          <p:cNvGrpSpPr>
            <a:grpSpLocks/>
          </p:cNvGrpSpPr>
          <p:nvPr userDrawn="1"/>
        </p:nvGrpSpPr>
        <p:grpSpPr bwMode="auto">
          <a:xfrm>
            <a:off x="0" y="0"/>
            <a:ext cx="1828800" cy="685800"/>
            <a:chOff x="735" y="240"/>
            <a:chExt cx="3777" cy="1248"/>
          </a:xfrm>
        </p:grpSpPr>
        <p:graphicFrame>
          <p:nvGraphicFramePr>
            <p:cNvPr id="5" name="Object 2"/>
            <p:cNvGraphicFramePr>
              <a:graphicFrameLocks noChangeAspect="1"/>
            </p:cNvGraphicFramePr>
            <p:nvPr/>
          </p:nvGraphicFramePr>
          <p:xfrm>
            <a:off x="735" y="240"/>
            <a:ext cx="849" cy="1248"/>
          </p:xfrm>
          <a:graphic>
            <a:graphicData uri="http://schemas.openxmlformats.org/presentationml/2006/ole">
              <p:oleObj spid="_x0000_s33794" name="Image" r:id="rId3" imgW="8673016" imgH="12444444" progId="">
                <p:embed/>
              </p:oleObj>
            </a:graphicData>
          </a:graphic>
        </p:graphicFrame>
        <p:sp>
          <p:nvSpPr>
            <p:cNvPr id="6" name="Text Box 4259"/>
            <p:cNvSpPr txBox="1">
              <a:spLocks noChangeArrowheads="1"/>
            </p:cNvSpPr>
            <p:nvPr/>
          </p:nvSpPr>
          <p:spPr bwMode="auto">
            <a:xfrm>
              <a:off x="1633" y="575"/>
              <a:ext cx="2879" cy="618"/>
            </a:xfrm>
            <a:prstGeom prst="rect">
              <a:avLst/>
            </a:prstGeom>
            <a:noFill/>
            <a:ln w="9525">
              <a:noFill/>
              <a:miter lim="800000"/>
              <a:headEnd/>
              <a:tailEnd/>
            </a:ln>
            <a:effectLst/>
          </p:spPr>
          <p:txBody>
            <a:bodyPr>
              <a:spAutoFit/>
            </a:bodyPr>
            <a:lstStyle/>
            <a:p>
              <a:pPr>
                <a:defRPr/>
              </a:pPr>
              <a:r>
                <a:rPr lang="en-US" sz="1600" b="1" i="1" dirty="0">
                  <a:solidFill>
                    <a:srgbClr val="0099FF"/>
                  </a:solidFill>
                  <a:latin typeface="Times New Roman" pitchFamily="18" charset="0"/>
                  <a:cs typeface="Times New Roman" pitchFamily="18" charset="0"/>
                </a:rPr>
                <a:t>Muons, Inc.</a:t>
              </a:r>
            </a:p>
          </p:txBody>
        </p:sp>
      </p:grpSp>
      <p:pic>
        <p:nvPicPr>
          <p:cNvPr id="7" name="Picture 10" descr="hampton"/>
          <p:cNvPicPr>
            <a:picLocks noChangeAspect="1" noChangeArrowheads="1"/>
          </p:cNvPicPr>
          <p:nvPr userDrawn="1"/>
        </p:nvPicPr>
        <p:blipFill>
          <a:blip r:embed="rId4"/>
          <a:srcRect/>
          <a:stretch>
            <a:fillRect/>
          </a:stretch>
        </p:blipFill>
        <p:spPr bwMode="auto">
          <a:xfrm>
            <a:off x="0" y="5940425"/>
            <a:ext cx="1371600" cy="917575"/>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JLABMuons">
    <p:spTree>
      <p:nvGrpSpPr>
        <p:cNvPr id="1" name=""/>
        <p:cNvGrpSpPr/>
        <p:nvPr/>
      </p:nvGrpSpPr>
      <p:grpSpPr>
        <a:xfrm>
          <a:off x="0" y="0"/>
          <a:ext cx="0" cy="0"/>
          <a:chOff x="0" y="0"/>
          <a:chExt cx="0" cy="0"/>
        </a:xfrm>
      </p:grpSpPr>
      <p:grpSp>
        <p:nvGrpSpPr>
          <p:cNvPr id="4" name="Group 4257"/>
          <p:cNvGrpSpPr>
            <a:grpSpLocks/>
          </p:cNvGrpSpPr>
          <p:nvPr/>
        </p:nvGrpSpPr>
        <p:grpSpPr bwMode="auto">
          <a:xfrm>
            <a:off x="0" y="0"/>
            <a:ext cx="1828800" cy="685800"/>
            <a:chOff x="735" y="240"/>
            <a:chExt cx="3777" cy="1248"/>
          </a:xfrm>
        </p:grpSpPr>
        <p:graphicFrame>
          <p:nvGraphicFramePr>
            <p:cNvPr id="6" name="Object 2"/>
            <p:cNvGraphicFramePr>
              <a:graphicFrameLocks noChangeAspect="1"/>
            </p:cNvGraphicFramePr>
            <p:nvPr/>
          </p:nvGraphicFramePr>
          <p:xfrm>
            <a:off x="735" y="240"/>
            <a:ext cx="849" cy="1248"/>
          </p:xfrm>
          <a:graphic>
            <a:graphicData uri="http://schemas.openxmlformats.org/presentationml/2006/ole">
              <p:oleObj spid="_x0000_s34818" name="Image" r:id="rId3" imgW="8673016" imgH="12444444" progId="">
                <p:embed/>
              </p:oleObj>
            </a:graphicData>
          </a:graphic>
        </p:graphicFrame>
        <p:sp>
          <p:nvSpPr>
            <p:cNvPr id="7" name="Text Box 4259"/>
            <p:cNvSpPr txBox="1">
              <a:spLocks noChangeArrowheads="1"/>
            </p:cNvSpPr>
            <p:nvPr/>
          </p:nvSpPr>
          <p:spPr bwMode="auto">
            <a:xfrm>
              <a:off x="1633" y="575"/>
              <a:ext cx="2879" cy="618"/>
            </a:xfrm>
            <a:prstGeom prst="rect">
              <a:avLst/>
            </a:prstGeom>
            <a:noFill/>
            <a:ln w="9525">
              <a:noFill/>
              <a:miter lim="800000"/>
              <a:headEnd/>
              <a:tailEnd/>
            </a:ln>
            <a:effectLst/>
          </p:spPr>
          <p:txBody>
            <a:bodyPr>
              <a:spAutoFit/>
            </a:bodyPr>
            <a:lstStyle/>
            <a:p>
              <a:pPr>
                <a:defRPr/>
              </a:pPr>
              <a:r>
                <a:rPr lang="en-US" sz="1600" b="1" i="1" dirty="0">
                  <a:solidFill>
                    <a:srgbClr val="0099FF"/>
                  </a:solidFill>
                  <a:latin typeface="Times New Roman" pitchFamily="18" charset="0"/>
                  <a:cs typeface="Times New Roman" pitchFamily="18" charset="0"/>
                </a:rPr>
                <a:t>Muons, Inc.</a:t>
              </a:r>
            </a:p>
          </p:txBody>
        </p:sp>
      </p:gr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4"/>
          <p:cNvSpPr>
            <a:spLocks noGrp="1"/>
          </p:cNvSpPr>
          <p:nvPr>
            <p:ph type="title"/>
          </p:nvPr>
        </p:nvSpPr>
        <p:spPr>
          <a:xfrm>
            <a:off x="990600" y="0"/>
            <a:ext cx="6934200" cy="639763"/>
          </a:xfrm>
        </p:spPr>
        <p:txBody>
          <a:bodyPr/>
          <a:lstStyle/>
          <a:p>
            <a:r>
              <a:rPr lang="en-US" smtClean="0"/>
              <a:t>Click to edit Master title style</a:t>
            </a:r>
            <a:endParaRPr lang="en-US" dirty="0"/>
          </a:p>
        </p:txBody>
      </p:sp>
    </p:spTree>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838200"/>
            <a:ext cx="4038600" cy="5287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8200"/>
            <a:ext cx="4038600" cy="5287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457200" y="0"/>
            <a:ext cx="82296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457200" y="838200"/>
            <a:ext cx="8229600" cy="5287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92580" name="Line 4"/>
          <p:cNvSpPr>
            <a:spLocks noChangeShapeType="1"/>
          </p:cNvSpPr>
          <p:nvPr/>
        </p:nvSpPr>
        <p:spPr bwMode="auto">
          <a:xfrm>
            <a:off x="0" y="685800"/>
            <a:ext cx="9144000" cy="0"/>
          </a:xfrm>
          <a:prstGeom prst="line">
            <a:avLst/>
          </a:prstGeom>
          <a:noFill/>
          <a:ln w="57150">
            <a:solidFill>
              <a:srgbClr val="00279F"/>
            </a:solidFill>
            <a:round/>
            <a:headEnd/>
            <a:tailEnd/>
          </a:ln>
          <a:effectLst/>
        </p:spPr>
        <p:txBody>
          <a:bodyPr wrap="none" anchor="ctr"/>
          <a:lstStyle/>
          <a:p>
            <a:pPr>
              <a:defRPr/>
            </a:pPr>
            <a:endParaRPr lang="en-US"/>
          </a:p>
        </p:txBody>
      </p:sp>
      <p:sp>
        <p:nvSpPr>
          <p:cNvPr id="792582" name="Line 6"/>
          <p:cNvSpPr>
            <a:spLocks noChangeShapeType="1"/>
          </p:cNvSpPr>
          <p:nvPr/>
        </p:nvSpPr>
        <p:spPr bwMode="auto">
          <a:xfrm>
            <a:off x="0" y="6500813"/>
            <a:ext cx="9140825" cy="0"/>
          </a:xfrm>
          <a:prstGeom prst="line">
            <a:avLst/>
          </a:prstGeom>
          <a:noFill/>
          <a:ln w="92075">
            <a:solidFill>
              <a:srgbClr val="00279F"/>
            </a:solidFill>
            <a:round/>
            <a:headEnd/>
            <a:tailEnd/>
          </a:ln>
          <a:effectLst/>
        </p:spPr>
        <p:txBody>
          <a:bodyPr wrap="none" anchor="ctr"/>
          <a:lstStyle/>
          <a:p>
            <a:pPr>
              <a:defRPr/>
            </a:pPr>
            <a:endParaRPr lang="en-US"/>
          </a:p>
        </p:txBody>
      </p:sp>
      <p:sp>
        <p:nvSpPr>
          <p:cNvPr id="792584" name="Rectangle 8"/>
          <p:cNvSpPr>
            <a:spLocks noChangeArrowheads="1"/>
          </p:cNvSpPr>
          <p:nvPr/>
        </p:nvSpPr>
        <p:spPr bwMode="auto">
          <a:xfrm>
            <a:off x="2743200" y="6383338"/>
            <a:ext cx="4038600" cy="169862"/>
          </a:xfrm>
          <a:prstGeom prst="rect">
            <a:avLst/>
          </a:prstGeom>
          <a:solidFill>
            <a:schemeClr val="bg1"/>
          </a:solidFill>
          <a:ln w="9525">
            <a:noFill/>
            <a:miter lim="800000"/>
            <a:headEnd/>
            <a:tailEnd/>
          </a:ln>
        </p:spPr>
        <p:txBody>
          <a:bodyPr lIns="0" tIns="0" rIns="0" bIns="0">
            <a:spAutoFit/>
          </a:bodyPr>
          <a:lstStyle/>
          <a:p>
            <a:pPr>
              <a:lnSpc>
                <a:spcPct val="80000"/>
              </a:lnSpc>
              <a:defRPr/>
            </a:pPr>
            <a:r>
              <a:rPr lang="en-US" sz="1400" b="1">
                <a:solidFill>
                  <a:srgbClr val="339966"/>
                </a:solidFill>
                <a:latin typeface="Century Schoolbook" pitchFamily="18" charset="0"/>
              </a:rPr>
              <a:t> </a:t>
            </a:r>
            <a:r>
              <a:rPr lang="en-US" b="1">
                <a:solidFill>
                  <a:srgbClr val="339966"/>
                </a:solidFill>
                <a:latin typeface="Century Schoolbook" pitchFamily="18" charset="0"/>
              </a:rPr>
              <a:t>Thomas Jefferson National Accelerator Facility</a:t>
            </a:r>
          </a:p>
        </p:txBody>
      </p:sp>
      <p:sp>
        <p:nvSpPr>
          <p:cNvPr id="792586" name="Rectangle 10"/>
          <p:cNvSpPr>
            <a:spLocks noChangeArrowheads="1"/>
          </p:cNvSpPr>
          <p:nvPr/>
        </p:nvSpPr>
        <p:spPr bwMode="auto">
          <a:xfrm>
            <a:off x="6783388" y="6411913"/>
            <a:ext cx="428625" cy="168275"/>
          </a:xfrm>
          <a:prstGeom prst="rect">
            <a:avLst/>
          </a:prstGeom>
          <a:noFill/>
          <a:ln w="9525">
            <a:noFill/>
            <a:miter lim="800000"/>
            <a:headEnd/>
            <a:tailEnd/>
          </a:ln>
          <a:effectLst/>
        </p:spPr>
        <p:txBody>
          <a:bodyPr wrap="none">
            <a:spAutoFit/>
          </a:bodyPr>
          <a:lstStyle/>
          <a:p>
            <a:pPr algn="ctr">
              <a:defRPr/>
            </a:pPr>
            <a:r>
              <a:rPr lang="en-US" altLang="en-US" sz="500" b="1">
                <a:solidFill>
                  <a:schemeClr val="bg1"/>
                </a:solidFill>
              </a:rPr>
              <a:t>Page </a:t>
            </a:r>
            <a:fld id="{15F69884-AC0B-41F5-BAA8-BEB0C7A6F232}" type="slidenum">
              <a:rPr lang="en-US" altLang="en-US" sz="500" b="1">
                <a:solidFill>
                  <a:schemeClr val="bg1"/>
                </a:solidFill>
              </a:rPr>
              <a:pPr algn="ctr">
                <a:defRPr/>
              </a:pPr>
              <a:t>‹#›</a:t>
            </a:fld>
            <a:endParaRPr lang="en-US" sz="500" b="1">
              <a:solidFill>
                <a:schemeClr val="bg1"/>
              </a:solidFill>
            </a:endParaRPr>
          </a:p>
        </p:txBody>
      </p:sp>
      <p:grpSp>
        <p:nvGrpSpPr>
          <p:cNvPr id="1034" name="Group 4257"/>
          <p:cNvGrpSpPr>
            <a:grpSpLocks/>
          </p:cNvGrpSpPr>
          <p:nvPr userDrawn="1"/>
        </p:nvGrpSpPr>
        <p:grpSpPr bwMode="auto">
          <a:xfrm>
            <a:off x="0" y="0"/>
            <a:ext cx="1828800" cy="685800"/>
            <a:chOff x="735" y="240"/>
            <a:chExt cx="3777" cy="1248"/>
          </a:xfrm>
        </p:grpSpPr>
        <p:graphicFrame>
          <p:nvGraphicFramePr>
            <p:cNvPr id="1026" name="Object 2"/>
            <p:cNvGraphicFramePr>
              <a:graphicFrameLocks noChangeAspect="1"/>
            </p:cNvGraphicFramePr>
            <p:nvPr/>
          </p:nvGraphicFramePr>
          <p:xfrm>
            <a:off x="735" y="240"/>
            <a:ext cx="849" cy="1248"/>
          </p:xfrm>
          <a:graphic>
            <a:graphicData uri="http://schemas.openxmlformats.org/presentationml/2006/ole">
              <p:oleObj spid="_x0000_s1026" name="Image" r:id="rId15" imgW="8673016" imgH="12444444" progId="">
                <p:embed/>
              </p:oleObj>
            </a:graphicData>
          </a:graphic>
        </p:graphicFrame>
        <p:sp>
          <p:nvSpPr>
            <p:cNvPr id="13" name="Text Box 4259"/>
            <p:cNvSpPr txBox="1">
              <a:spLocks noChangeArrowheads="1"/>
            </p:cNvSpPr>
            <p:nvPr/>
          </p:nvSpPr>
          <p:spPr bwMode="auto">
            <a:xfrm>
              <a:off x="1633" y="575"/>
              <a:ext cx="2879" cy="618"/>
            </a:xfrm>
            <a:prstGeom prst="rect">
              <a:avLst/>
            </a:prstGeom>
            <a:noFill/>
            <a:ln w="9525">
              <a:noFill/>
              <a:miter lim="800000"/>
              <a:headEnd/>
              <a:tailEnd/>
            </a:ln>
            <a:effectLst/>
          </p:spPr>
          <p:txBody>
            <a:bodyPr>
              <a:spAutoFit/>
            </a:bodyPr>
            <a:lstStyle/>
            <a:p>
              <a:pPr>
                <a:defRPr/>
              </a:pPr>
              <a:r>
                <a:rPr lang="en-US" sz="1600" b="1" i="1" dirty="0">
                  <a:solidFill>
                    <a:srgbClr val="0099FF"/>
                  </a:solidFill>
                  <a:latin typeface="Times New Roman" pitchFamily="18" charset="0"/>
                  <a:cs typeface="Times New Roman" pitchFamily="18" charset="0"/>
                </a:rPr>
                <a:t>Muons, Inc.</a:t>
              </a:r>
            </a:p>
          </p:txBody>
        </p:sp>
      </p:grpSp>
      <p:pic>
        <p:nvPicPr>
          <p:cNvPr id="1035" name="Picture 10" descr="hampton"/>
          <p:cNvPicPr>
            <a:picLocks noChangeAspect="1" noChangeArrowheads="1"/>
          </p:cNvPicPr>
          <p:nvPr userDrawn="1"/>
        </p:nvPicPr>
        <p:blipFill>
          <a:blip r:embed="rId16"/>
          <a:srcRect/>
          <a:stretch>
            <a:fillRect/>
          </a:stretch>
        </p:blipFill>
        <p:spPr bwMode="auto">
          <a:xfrm>
            <a:off x="0" y="6096000"/>
            <a:ext cx="1138238" cy="762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3" r:id="rId1"/>
    <p:sldLayoutId id="2147483744"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p:hf sldNum="0" hdr="0" ftr="0"/>
  <p:txStyles>
    <p:titleStyle>
      <a:lvl1pPr algn="ctr" rtl="0" eaLnBrk="0" fontAlgn="base" hangingPunct="0">
        <a:spcBef>
          <a:spcPct val="0"/>
        </a:spcBef>
        <a:spcAft>
          <a:spcPct val="0"/>
        </a:spcAft>
        <a:defRPr sz="3200" b="1">
          <a:solidFill>
            <a:srgbClr val="333399"/>
          </a:solidFill>
          <a:latin typeface="+mj-lt"/>
          <a:ea typeface="+mj-ea"/>
          <a:cs typeface="+mj-cs"/>
        </a:defRPr>
      </a:lvl1pPr>
      <a:lvl2pPr algn="ctr" rtl="0" eaLnBrk="0" fontAlgn="base" hangingPunct="0">
        <a:spcBef>
          <a:spcPct val="0"/>
        </a:spcBef>
        <a:spcAft>
          <a:spcPct val="0"/>
        </a:spcAft>
        <a:defRPr sz="3200" b="1">
          <a:solidFill>
            <a:srgbClr val="333399"/>
          </a:solidFill>
          <a:latin typeface="Arial" charset="0"/>
        </a:defRPr>
      </a:lvl2pPr>
      <a:lvl3pPr algn="ctr" rtl="0" eaLnBrk="0" fontAlgn="base" hangingPunct="0">
        <a:spcBef>
          <a:spcPct val="0"/>
        </a:spcBef>
        <a:spcAft>
          <a:spcPct val="0"/>
        </a:spcAft>
        <a:defRPr sz="3200" b="1">
          <a:solidFill>
            <a:srgbClr val="333399"/>
          </a:solidFill>
          <a:latin typeface="Arial" charset="0"/>
        </a:defRPr>
      </a:lvl3pPr>
      <a:lvl4pPr algn="ctr" rtl="0" eaLnBrk="0" fontAlgn="base" hangingPunct="0">
        <a:spcBef>
          <a:spcPct val="0"/>
        </a:spcBef>
        <a:spcAft>
          <a:spcPct val="0"/>
        </a:spcAft>
        <a:defRPr sz="3200" b="1">
          <a:solidFill>
            <a:srgbClr val="333399"/>
          </a:solidFill>
          <a:latin typeface="Arial" charset="0"/>
        </a:defRPr>
      </a:lvl4pPr>
      <a:lvl5pPr algn="ctr" rtl="0" eaLnBrk="0" fontAlgn="base" hangingPunct="0">
        <a:spcBef>
          <a:spcPct val="0"/>
        </a:spcBef>
        <a:spcAft>
          <a:spcPct val="0"/>
        </a:spcAft>
        <a:defRPr sz="3200" b="1">
          <a:solidFill>
            <a:srgbClr val="333399"/>
          </a:solidFill>
          <a:latin typeface="Arial" charset="0"/>
        </a:defRPr>
      </a:lvl5pPr>
      <a:lvl6pPr marL="457200" algn="ctr" rtl="0" eaLnBrk="1" fontAlgn="base" hangingPunct="1">
        <a:spcBef>
          <a:spcPct val="0"/>
        </a:spcBef>
        <a:spcAft>
          <a:spcPct val="0"/>
        </a:spcAft>
        <a:defRPr sz="3200" b="1">
          <a:solidFill>
            <a:srgbClr val="333399"/>
          </a:solidFill>
          <a:latin typeface="Arial" charset="0"/>
        </a:defRPr>
      </a:lvl6pPr>
      <a:lvl7pPr marL="914400" algn="ctr" rtl="0" eaLnBrk="1" fontAlgn="base" hangingPunct="1">
        <a:spcBef>
          <a:spcPct val="0"/>
        </a:spcBef>
        <a:spcAft>
          <a:spcPct val="0"/>
        </a:spcAft>
        <a:defRPr sz="3200" b="1">
          <a:solidFill>
            <a:srgbClr val="333399"/>
          </a:solidFill>
          <a:latin typeface="Arial" charset="0"/>
        </a:defRPr>
      </a:lvl7pPr>
      <a:lvl8pPr marL="1371600" algn="ctr" rtl="0" eaLnBrk="1" fontAlgn="base" hangingPunct="1">
        <a:spcBef>
          <a:spcPct val="0"/>
        </a:spcBef>
        <a:spcAft>
          <a:spcPct val="0"/>
        </a:spcAft>
        <a:defRPr sz="3200" b="1">
          <a:solidFill>
            <a:srgbClr val="333399"/>
          </a:solidFill>
          <a:latin typeface="Arial" charset="0"/>
        </a:defRPr>
      </a:lvl8pPr>
      <a:lvl9pPr marL="1828800" algn="ctr" rtl="0" eaLnBrk="1" fontAlgn="base" hangingPunct="1">
        <a:spcBef>
          <a:spcPct val="0"/>
        </a:spcBef>
        <a:spcAft>
          <a:spcPct val="0"/>
        </a:spcAft>
        <a:defRPr sz="3200" b="1">
          <a:solidFill>
            <a:srgbClr val="333399"/>
          </a:solidFill>
          <a:latin typeface="Arial" charset="0"/>
        </a:defRPr>
      </a:lvl9pPr>
    </p:titleStyle>
    <p:bodyStyle>
      <a:lvl1pPr marL="228600" indent="-228600" algn="l" rtl="0" eaLnBrk="0" fontAlgn="base" hangingPunct="0">
        <a:spcBef>
          <a:spcPct val="20000"/>
        </a:spcBef>
        <a:spcAft>
          <a:spcPct val="0"/>
        </a:spcAft>
        <a:buChar char="•"/>
        <a:defRPr sz="2400" b="1">
          <a:solidFill>
            <a:schemeClr val="tx1"/>
          </a:solidFill>
          <a:latin typeface="+mn-lt"/>
          <a:ea typeface="+mn-ea"/>
          <a:cs typeface="+mn-cs"/>
        </a:defRPr>
      </a:lvl1pPr>
      <a:lvl2pPr marL="576263" indent="-233363" algn="l" rtl="0" eaLnBrk="0" fontAlgn="base" hangingPunct="0">
        <a:spcBef>
          <a:spcPct val="20000"/>
        </a:spcBef>
        <a:spcAft>
          <a:spcPct val="0"/>
        </a:spcAft>
        <a:buChar char="–"/>
        <a:defRPr sz="2400" b="1">
          <a:solidFill>
            <a:schemeClr val="tx1"/>
          </a:solidFill>
          <a:latin typeface="+mn-lt"/>
        </a:defRPr>
      </a:lvl2pPr>
      <a:lvl3pPr marL="919163" indent="-228600" algn="l" rtl="0" eaLnBrk="0" fontAlgn="base" hangingPunct="0">
        <a:spcBef>
          <a:spcPct val="20000"/>
        </a:spcBef>
        <a:spcAft>
          <a:spcPct val="0"/>
        </a:spcAft>
        <a:buChar char="•"/>
        <a:defRPr sz="2000" b="1">
          <a:solidFill>
            <a:schemeClr val="tx1"/>
          </a:solidFill>
          <a:latin typeface="+mn-lt"/>
        </a:defRPr>
      </a:lvl3pPr>
      <a:lvl4pPr marL="1262063" indent="-228600" algn="l" rtl="0" eaLnBrk="0" fontAlgn="base" hangingPunct="0">
        <a:spcBef>
          <a:spcPct val="20000"/>
        </a:spcBef>
        <a:spcAft>
          <a:spcPct val="0"/>
        </a:spcAft>
        <a:buChar char="–"/>
        <a:defRPr sz="2000" b="1">
          <a:solidFill>
            <a:schemeClr val="tx1"/>
          </a:solidFill>
          <a:latin typeface="+mn-lt"/>
        </a:defRPr>
      </a:lvl4pPr>
      <a:lvl5pPr marL="1604963" indent="-228600" algn="l" rtl="0" eaLnBrk="0" fontAlgn="base" hangingPunct="0">
        <a:spcBef>
          <a:spcPct val="20000"/>
        </a:spcBef>
        <a:spcAft>
          <a:spcPct val="0"/>
        </a:spcAft>
        <a:buChar char="»"/>
        <a:defRPr sz="2000" b="1">
          <a:solidFill>
            <a:schemeClr val="tx1"/>
          </a:solidFill>
          <a:latin typeface="+mn-lt"/>
        </a:defRPr>
      </a:lvl5pPr>
      <a:lvl6pPr marL="2062163" indent="-228600" algn="l" rtl="0" eaLnBrk="1" fontAlgn="base" hangingPunct="1">
        <a:spcBef>
          <a:spcPct val="20000"/>
        </a:spcBef>
        <a:spcAft>
          <a:spcPct val="0"/>
        </a:spcAft>
        <a:buChar char="»"/>
        <a:defRPr sz="2000" b="1">
          <a:solidFill>
            <a:schemeClr val="tx1"/>
          </a:solidFill>
          <a:latin typeface="+mn-lt"/>
        </a:defRPr>
      </a:lvl6pPr>
      <a:lvl7pPr marL="2519363" indent="-228600" algn="l" rtl="0" eaLnBrk="1" fontAlgn="base" hangingPunct="1">
        <a:spcBef>
          <a:spcPct val="20000"/>
        </a:spcBef>
        <a:spcAft>
          <a:spcPct val="0"/>
        </a:spcAft>
        <a:buChar char="»"/>
        <a:defRPr sz="2000" b="1">
          <a:solidFill>
            <a:schemeClr val="tx1"/>
          </a:solidFill>
          <a:latin typeface="+mn-lt"/>
        </a:defRPr>
      </a:lvl7pPr>
      <a:lvl8pPr marL="2976563" indent="-228600" algn="l" rtl="0" eaLnBrk="1" fontAlgn="base" hangingPunct="1">
        <a:spcBef>
          <a:spcPct val="20000"/>
        </a:spcBef>
        <a:spcAft>
          <a:spcPct val="0"/>
        </a:spcAft>
        <a:buChar char="»"/>
        <a:defRPr sz="2000" b="1">
          <a:solidFill>
            <a:schemeClr val="tx1"/>
          </a:solidFill>
          <a:latin typeface="+mn-lt"/>
        </a:defRPr>
      </a:lvl8pPr>
      <a:lvl9pPr marL="3433763" indent="-228600" algn="l" rtl="0" eaLnBrk="1" fontAlgn="base" hangingPunct="1">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2.xml"/><Relationship Id="rId1" Type="http://schemas.openxmlformats.org/officeDocument/2006/relationships/vmlDrawing" Target="../drawings/vmlDrawing6.vml"/><Relationship Id="rId5" Type="http://schemas.openxmlformats.org/officeDocument/2006/relationships/image" Target="../media/image16.wmf"/><Relationship Id="rId4" Type="http://schemas.openxmlformats.org/officeDocument/2006/relationships/image" Target="../media/image15.wmf"/></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2.xml"/><Relationship Id="rId4" Type="http://schemas.openxmlformats.org/officeDocument/2006/relationships/image" Target="../media/image19.emf"/></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0.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11.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1.xml"/><Relationship Id="rId1" Type="http://schemas.openxmlformats.org/officeDocument/2006/relationships/vmlDrawing" Target="../drawings/vmlDrawing8.vml"/><Relationship Id="rId4" Type="http://schemas.openxmlformats.org/officeDocument/2006/relationships/oleObject" Target="../embeddings/oleObject15.bin"/></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oleObject" Target="../embeddings/oleObject4.bin"/><Relationship Id="rId7" Type="http://schemas.openxmlformats.org/officeDocument/2006/relationships/oleObject" Target="../embeddings/oleObject8.bin"/><Relationship Id="rId2" Type="http://schemas.openxmlformats.org/officeDocument/2006/relationships/slideLayout" Target="../slideLayouts/slideLayout11.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 Id="rId9" Type="http://schemas.openxmlformats.org/officeDocument/2006/relationships/oleObject" Target="../embeddings/oleObject10.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slideLayout" Target="../slideLayouts/slideLayout12.xml"/><Relationship Id="rId1" Type="http://schemas.openxmlformats.org/officeDocument/2006/relationships/vmlDrawing" Target="../drawings/vmlDrawing5.vml"/><Relationship Id="rId5" Type="http://schemas.openxmlformats.org/officeDocument/2006/relationships/oleObject" Target="../embeddings/oleObject11.bin"/><Relationship Id="rId4"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762000"/>
            <a:ext cx="7772400" cy="1676400"/>
          </a:xfrm>
        </p:spPr>
        <p:txBody>
          <a:bodyPr/>
          <a:lstStyle/>
          <a:p>
            <a:pPr eaLnBrk="1" hangingPunct="1"/>
            <a:r>
              <a:rPr lang="en-GB" sz="2800" dirty="0" err="1" smtClean="0">
                <a:solidFill>
                  <a:srgbClr val="FF0000"/>
                </a:solidFill>
              </a:rPr>
              <a:t>Epicyclic</a:t>
            </a:r>
            <a:r>
              <a:rPr lang="en-GB" sz="2800" dirty="0" smtClean="0">
                <a:solidFill>
                  <a:srgbClr val="FF0000"/>
                </a:solidFill>
              </a:rPr>
              <a:t> Helical </a:t>
            </a:r>
            <a:r>
              <a:rPr lang="en-GB" sz="2800" smtClean="0">
                <a:solidFill>
                  <a:srgbClr val="FF0000"/>
                </a:solidFill>
              </a:rPr>
              <a:t>Channels for </a:t>
            </a:r>
            <a:br>
              <a:rPr lang="en-GB" sz="2800" smtClean="0">
                <a:solidFill>
                  <a:srgbClr val="FF0000"/>
                </a:solidFill>
              </a:rPr>
            </a:br>
            <a:r>
              <a:rPr lang="en-GB" sz="2800" smtClean="0">
                <a:solidFill>
                  <a:srgbClr val="FF0000"/>
                </a:solidFill>
              </a:rPr>
              <a:t>Parametric-resonance Ionization Cooling</a:t>
            </a:r>
            <a:endParaRPr lang="en-US" sz="2800" dirty="0" smtClean="0">
              <a:solidFill>
                <a:srgbClr val="FF0000"/>
              </a:solidFill>
            </a:endParaRPr>
          </a:p>
        </p:txBody>
      </p:sp>
      <p:sp>
        <p:nvSpPr>
          <p:cNvPr id="10243" name="Rectangle 3"/>
          <p:cNvSpPr>
            <a:spLocks noGrp="1" noChangeArrowheads="1"/>
          </p:cNvSpPr>
          <p:nvPr>
            <p:ph type="subTitle" idx="1"/>
          </p:nvPr>
        </p:nvSpPr>
        <p:spPr>
          <a:xfrm>
            <a:off x="381000" y="2362200"/>
            <a:ext cx="8382000" cy="1600200"/>
          </a:xfrm>
        </p:spPr>
        <p:txBody>
          <a:bodyPr/>
          <a:lstStyle/>
          <a:p>
            <a:pPr eaLnBrk="1" hangingPunct="1"/>
            <a:endParaRPr lang="en-US" sz="2000" u="sng" dirty="0" smtClean="0"/>
          </a:p>
          <a:p>
            <a:pPr eaLnBrk="1" hangingPunct="1"/>
            <a:r>
              <a:rPr lang="en-US" sz="2000" u="sng" dirty="0" smtClean="0"/>
              <a:t>Andrei </a:t>
            </a:r>
            <a:r>
              <a:rPr lang="en-US" sz="2000" u="sng" dirty="0" err="1" smtClean="0"/>
              <a:t>Afanasev</a:t>
            </a:r>
            <a:r>
              <a:rPr lang="en-US" sz="2000" u="sng" dirty="0" smtClean="0"/>
              <a:t>, </a:t>
            </a:r>
            <a:r>
              <a:rPr lang="en-US" sz="2000" i="1" dirty="0" smtClean="0"/>
              <a:t>Hampton U/</a:t>
            </a:r>
            <a:r>
              <a:rPr lang="en-US" sz="2000" i="1" dirty="0" err="1" smtClean="0"/>
              <a:t>Muons</a:t>
            </a:r>
            <a:r>
              <a:rPr lang="en-US" sz="2000" i="1" dirty="0" smtClean="0"/>
              <a:t>, Inc</a:t>
            </a:r>
          </a:p>
          <a:p>
            <a:pPr eaLnBrk="1" hangingPunct="1"/>
            <a:r>
              <a:rPr lang="en-US" sz="2000" dirty="0" err="1" smtClean="0"/>
              <a:t>Yaroslav</a:t>
            </a:r>
            <a:r>
              <a:rPr lang="en-US" sz="2000" dirty="0" smtClean="0"/>
              <a:t> </a:t>
            </a:r>
            <a:r>
              <a:rPr lang="en-US" sz="2000" dirty="0" err="1" smtClean="0"/>
              <a:t>Derbenev</a:t>
            </a:r>
            <a:r>
              <a:rPr lang="en-US" sz="2000" i="1" dirty="0" smtClean="0"/>
              <a:t>, </a:t>
            </a:r>
            <a:r>
              <a:rPr lang="en-US" sz="2000" i="1" dirty="0" err="1" smtClean="0"/>
              <a:t>JLab</a:t>
            </a:r>
            <a:endParaRPr lang="en-US" sz="2000" i="1" baseline="30000" dirty="0" smtClean="0"/>
          </a:p>
          <a:p>
            <a:pPr eaLnBrk="1" hangingPunct="1"/>
            <a:r>
              <a:rPr lang="en-US" sz="2000" dirty="0" smtClean="0"/>
              <a:t>Rolland P. Johnson, </a:t>
            </a:r>
            <a:r>
              <a:rPr lang="en-US" sz="2000" i="1" dirty="0" err="1" smtClean="0"/>
              <a:t>Muons</a:t>
            </a:r>
            <a:r>
              <a:rPr lang="en-US" sz="2000" i="1" dirty="0" smtClean="0"/>
              <a:t>, Inc</a:t>
            </a:r>
          </a:p>
          <a:p>
            <a:pPr eaLnBrk="1" hangingPunct="1"/>
            <a:r>
              <a:rPr lang="en-US" sz="2000" dirty="0" err="1" smtClean="0"/>
              <a:t>Valentin</a:t>
            </a:r>
            <a:r>
              <a:rPr lang="en-US" sz="2000" dirty="0" smtClean="0"/>
              <a:t> </a:t>
            </a:r>
            <a:r>
              <a:rPr lang="en-US" sz="2000" dirty="0" err="1" smtClean="0"/>
              <a:t>Ivanov</a:t>
            </a:r>
            <a:r>
              <a:rPr lang="en-US" sz="2000" dirty="0" smtClean="0"/>
              <a:t>, </a:t>
            </a:r>
            <a:r>
              <a:rPr lang="en-US" sz="2000" i="1" dirty="0" err="1" smtClean="0"/>
              <a:t>Muons</a:t>
            </a:r>
            <a:r>
              <a:rPr lang="en-US" sz="2000" i="1" dirty="0" smtClean="0"/>
              <a:t>, Inc</a:t>
            </a:r>
          </a:p>
          <a:p>
            <a:pPr eaLnBrk="1" hangingPunct="1"/>
            <a:r>
              <a:rPr lang="en-US" sz="2000" i="1" dirty="0" smtClean="0"/>
              <a:t>+</a:t>
            </a:r>
            <a:r>
              <a:rPr lang="en-US" sz="2000" i="1" dirty="0" err="1" smtClean="0"/>
              <a:t>Muons</a:t>
            </a:r>
            <a:r>
              <a:rPr lang="en-US" sz="2000" i="1" dirty="0" smtClean="0"/>
              <a:t>, Inc collaborators</a:t>
            </a:r>
          </a:p>
          <a:p>
            <a:pPr eaLnBrk="1" hangingPunct="1"/>
            <a:endParaRPr lang="en-US" sz="2000" i="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457200" y="304800"/>
            <a:ext cx="8229600" cy="685800"/>
          </a:xfrm>
        </p:spPr>
        <p:txBody>
          <a:bodyPr/>
          <a:lstStyle/>
          <a:p>
            <a:pPr eaLnBrk="1" hangingPunct="1"/>
            <a:r>
              <a:rPr lang="en-US" smtClean="0"/>
              <a:t>Our Proposal:</a:t>
            </a:r>
            <a:br>
              <a:rPr lang="en-US" smtClean="0"/>
            </a:br>
            <a:r>
              <a:rPr lang="en-US" smtClean="0"/>
              <a:t>Epicyclic Helical Solenoid</a:t>
            </a:r>
          </a:p>
        </p:txBody>
      </p:sp>
      <p:sp>
        <p:nvSpPr>
          <p:cNvPr id="6148" name="Rectangle 3"/>
          <p:cNvSpPr>
            <a:spLocks noGrp="1" noChangeArrowheads="1"/>
          </p:cNvSpPr>
          <p:nvPr>
            <p:ph type="body" sz="half" idx="1"/>
          </p:nvPr>
        </p:nvSpPr>
        <p:spPr>
          <a:xfrm>
            <a:off x="457200" y="2057400"/>
            <a:ext cx="6096000" cy="4068763"/>
          </a:xfrm>
        </p:spPr>
        <p:txBody>
          <a:bodyPr/>
          <a:lstStyle/>
          <a:p>
            <a:pPr eaLnBrk="1" hangingPunct="1"/>
            <a:r>
              <a:rPr lang="en-US" smtClean="0"/>
              <a:t>Superimposed transverse magnetic fields with two spatial periods </a:t>
            </a:r>
          </a:p>
          <a:p>
            <a:pPr eaLnBrk="1" hangingPunct="1"/>
            <a:r>
              <a:rPr lang="en-US" smtClean="0"/>
              <a:t>Variable dispersion function</a:t>
            </a:r>
          </a:p>
        </p:txBody>
      </p:sp>
      <p:graphicFrame>
        <p:nvGraphicFramePr>
          <p:cNvPr id="6146" name="Object 4"/>
          <p:cNvGraphicFramePr>
            <a:graphicFrameLocks noChangeAspect="1"/>
          </p:cNvGraphicFramePr>
          <p:nvPr>
            <p:ph sz="quarter" idx="2"/>
          </p:nvPr>
        </p:nvGraphicFramePr>
        <p:xfrm>
          <a:off x="1550988" y="1411288"/>
          <a:ext cx="3600450" cy="558800"/>
        </p:xfrm>
        <a:graphic>
          <a:graphicData uri="http://schemas.openxmlformats.org/presentationml/2006/ole">
            <p:oleObj spid="_x0000_s6146" name="Equation" r:id="rId3" imgW="1473120" imgH="228600" progId="Equation.3">
              <p:embed/>
            </p:oleObj>
          </a:graphicData>
        </a:graphic>
      </p:graphicFrame>
      <p:pic>
        <p:nvPicPr>
          <p:cNvPr id="6149" name="Picture 6"/>
          <p:cNvPicPr>
            <a:picLocks noGrp="1" noChangeAspect="1" noChangeArrowheads="1"/>
          </p:cNvPicPr>
          <p:nvPr>
            <p:ph sz="quarter" idx="3"/>
          </p:nvPr>
        </p:nvPicPr>
        <p:blipFill>
          <a:blip r:embed="rId4"/>
          <a:srcRect/>
          <a:stretch>
            <a:fillRect/>
          </a:stretch>
        </p:blipFill>
        <p:spPr>
          <a:xfrm>
            <a:off x="1066800" y="3962400"/>
            <a:ext cx="2187575" cy="2187575"/>
          </a:xfrm>
          <a:noFill/>
        </p:spPr>
      </p:pic>
      <p:sp>
        <p:nvSpPr>
          <p:cNvPr id="6150" name="Text Box 9"/>
          <p:cNvSpPr txBox="1">
            <a:spLocks noChangeArrowheads="1"/>
          </p:cNvSpPr>
          <p:nvPr/>
        </p:nvSpPr>
        <p:spPr bwMode="auto">
          <a:xfrm>
            <a:off x="1600200" y="3352800"/>
            <a:ext cx="1123950" cy="366713"/>
          </a:xfrm>
          <a:prstGeom prst="rect">
            <a:avLst/>
          </a:prstGeom>
          <a:noFill/>
          <a:ln w="9525">
            <a:noFill/>
            <a:miter lim="800000"/>
            <a:headEnd/>
            <a:tailEnd/>
          </a:ln>
        </p:spPr>
        <p:txBody>
          <a:bodyPr wrap="none">
            <a:spAutoFit/>
          </a:bodyPr>
          <a:lstStyle/>
          <a:p>
            <a:r>
              <a:rPr lang="en-US"/>
              <a:t>XY-plane</a:t>
            </a:r>
          </a:p>
        </p:txBody>
      </p:sp>
      <p:sp>
        <p:nvSpPr>
          <p:cNvPr id="6151" name="Text Box 10"/>
          <p:cNvSpPr txBox="1">
            <a:spLocks noChangeArrowheads="1"/>
          </p:cNvSpPr>
          <p:nvPr/>
        </p:nvSpPr>
        <p:spPr bwMode="auto">
          <a:xfrm>
            <a:off x="2346325" y="5599113"/>
            <a:ext cx="1539875" cy="823912"/>
          </a:xfrm>
          <a:prstGeom prst="rect">
            <a:avLst/>
          </a:prstGeom>
          <a:noFill/>
          <a:ln w="9525">
            <a:noFill/>
            <a:miter lim="800000"/>
            <a:headEnd/>
            <a:tailEnd/>
          </a:ln>
        </p:spPr>
        <p:txBody>
          <a:bodyPr>
            <a:spAutoFit/>
          </a:bodyPr>
          <a:lstStyle/>
          <a:p>
            <a:r>
              <a:rPr lang="en-US"/>
              <a:t>k</a:t>
            </a:r>
            <a:r>
              <a:rPr lang="en-US" baseline="-25000"/>
              <a:t>1</a:t>
            </a:r>
            <a:r>
              <a:rPr lang="en-US"/>
              <a:t>=-2k</a:t>
            </a:r>
            <a:r>
              <a:rPr lang="en-US" baseline="-25000"/>
              <a:t>2</a:t>
            </a:r>
          </a:p>
          <a:p>
            <a:r>
              <a:rPr lang="en-US"/>
              <a:t>B</a:t>
            </a:r>
            <a:r>
              <a:rPr lang="en-US" baseline="-25000"/>
              <a:t>1</a:t>
            </a:r>
            <a:r>
              <a:rPr lang="en-US"/>
              <a:t>=2B</a:t>
            </a:r>
            <a:r>
              <a:rPr lang="en-US" baseline="-25000"/>
              <a:t>2</a:t>
            </a:r>
          </a:p>
          <a:p>
            <a:r>
              <a:rPr lang="en-US" i="1" baseline="-25000"/>
              <a:t>EXAMPLE</a:t>
            </a:r>
          </a:p>
        </p:txBody>
      </p:sp>
      <p:pic>
        <p:nvPicPr>
          <p:cNvPr id="6152" name="Picture 11" descr="z-2k2"/>
          <p:cNvPicPr>
            <a:picLocks noChangeAspect="1" noChangeArrowheads="1"/>
          </p:cNvPicPr>
          <p:nvPr/>
        </p:nvPicPr>
        <p:blipFill>
          <a:blip r:embed="rId5"/>
          <a:srcRect/>
          <a:stretch>
            <a:fillRect/>
          </a:stretch>
        </p:blipFill>
        <p:spPr bwMode="auto">
          <a:xfrm>
            <a:off x="4343400" y="2057400"/>
            <a:ext cx="4584700" cy="45847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38200" y="0"/>
            <a:ext cx="7848600" cy="685800"/>
          </a:xfrm>
        </p:spPr>
        <p:txBody>
          <a:bodyPr/>
          <a:lstStyle/>
          <a:p>
            <a:pPr eaLnBrk="1" hangingPunct="1"/>
            <a:r>
              <a:rPr lang="en-US" smtClean="0"/>
              <a:t>Epicyclic</a:t>
            </a:r>
            <a:r>
              <a:rPr lang="en-US" sz="4000" smtClean="0"/>
              <a:t> </a:t>
            </a:r>
            <a:r>
              <a:rPr lang="en-US" smtClean="0"/>
              <a:t>Helical</a:t>
            </a:r>
            <a:r>
              <a:rPr lang="en-US" sz="4000" smtClean="0"/>
              <a:t> </a:t>
            </a:r>
            <a:r>
              <a:rPr lang="en-US" smtClean="0"/>
              <a:t>Solenoid (cont.)</a:t>
            </a:r>
          </a:p>
        </p:txBody>
      </p:sp>
      <p:sp>
        <p:nvSpPr>
          <p:cNvPr id="17411" name="Rectangle 3"/>
          <p:cNvSpPr>
            <a:spLocks noGrp="1" noChangeArrowheads="1"/>
          </p:cNvSpPr>
          <p:nvPr>
            <p:ph type="body" sz="half" idx="1"/>
          </p:nvPr>
        </p:nvSpPr>
        <p:spPr>
          <a:xfrm>
            <a:off x="457200" y="990600"/>
            <a:ext cx="8153400" cy="1219200"/>
          </a:xfrm>
        </p:spPr>
        <p:txBody>
          <a:bodyPr/>
          <a:lstStyle/>
          <a:p>
            <a:pPr eaLnBrk="1" hangingPunct="1"/>
            <a:r>
              <a:rPr lang="en-US" b="0" smtClean="0"/>
              <a:t>Wave numbers k</a:t>
            </a:r>
            <a:r>
              <a:rPr lang="en-US" b="0" baseline="-25000" smtClean="0"/>
              <a:t>1</a:t>
            </a:r>
            <a:r>
              <a:rPr lang="en-US" b="0" smtClean="0"/>
              <a:t>,k</a:t>
            </a:r>
            <a:r>
              <a:rPr lang="en-US" b="0" baseline="-25000" smtClean="0"/>
              <a:t>2</a:t>
            </a:r>
            <a:r>
              <a:rPr lang="en-US" b="0" smtClean="0"/>
              <a:t> may be opposite-sign or same-sign</a:t>
            </a:r>
          </a:p>
          <a:p>
            <a:pPr eaLnBrk="1" hangingPunct="1"/>
            <a:r>
              <a:rPr lang="en-US" b="0" smtClean="0"/>
              <a:t>Beam contained (in the adiabatic limit) by </a:t>
            </a:r>
          </a:p>
          <a:p>
            <a:pPr lvl="1" eaLnBrk="1" hangingPunct="1"/>
            <a:r>
              <a:rPr lang="en-US" b="0" smtClean="0"/>
              <a:t>Epitrochoid (same sign) - planet’s trajectory in Ptolemy’s system</a:t>
            </a:r>
          </a:p>
          <a:p>
            <a:pPr lvl="1" eaLnBrk="1" hangingPunct="1"/>
            <a:r>
              <a:rPr lang="en-US" b="0" smtClean="0"/>
              <a:t>Hypotrochoid (opposite-sign)- special case is an ellipse</a:t>
            </a:r>
          </a:p>
        </p:txBody>
      </p:sp>
      <p:sp>
        <p:nvSpPr>
          <p:cNvPr id="17412" name="Text Box 9"/>
          <p:cNvSpPr txBox="1">
            <a:spLocks noChangeArrowheads="1"/>
          </p:cNvSpPr>
          <p:nvPr/>
        </p:nvSpPr>
        <p:spPr bwMode="auto">
          <a:xfrm>
            <a:off x="1600200" y="5486400"/>
            <a:ext cx="1539875" cy="641350"/>
          </a:xfrm>
          <a:prstGeom prst="rect">
            <a:avLst/>
          </a:prstGeom>
          <a:noFill/>
          <a:ln w="9525">
            <a:noFill/>
            <a:miter lim="800000"/>
            <a:headEnd/>
            <a:tailEnd/>
          </a:ln>
        </p:spPr>
        <p:txBody>
          <a:bodyPr>
            <a:spAutoFit/>
          </a:bodyPr>
          <a:lstStyle/>
          <a:p>
            <a:r>
              <a:rPr lang="en-US"/>
              <a:t>k</a:t>
            </a:r>
            <a:r>
              <a:rPr lang="en-US" baseline="-25000"/>
              <a:t>1</a:t>
            </a:r>
            <a:r>
              <a:rPr lang="en-US"/>
              <a:t>=2k</a:t>
            </a:r>
            <a:r>
              <a:rPr lang="en-US" baseline="-25000"/>
              <a:t>2</a:t>
            </a:r>
          </a:p>
          <a:p>
            <a:r>
              <a:rPr lang="en-US"/>
              <a:t>B</a:t>
            </a:r>
            <a:r>
              <a:rPr lang="en-US" baseline="-25000"/>
              <a:t>1</a:t>
            </a:r>
            <a:r>
              <a:rPr lang="en-US"/>
              <a:t>=2B</a:t>
            </a:r>
            <a:r>
              <a:rPr lang="en-US" baseline="-25000"/>
              <a:t>2</a:t>
            </a:r>
            <a:endParaRPr lang="en-US" i="1" baseline="-25000"/>
          </a:p>
        </p:txBody>
      </p:sp>
      <p:sp>
        <p:nvSpPr>
          <p:cNvPr id="17413" name="Text Box 10"/>
          <p:cNvSpPr txBox="1">
            <a:spLocks noChangeArrowheads="1"/>
          </p:cNvSpPr>
          <p:nvPr/>
        </p:nvSpPr>
        <p:spPr bwMode="auto">
          <a:xfrm>
            <a:off x="3962400" y="5562600"/>
            <a:ext cx="1539875" cy="641350"/>
          </a:xfrm>
          <a:prstGeom prst="rect">
            <a:avLst/>
          </a:prstGeom>
          <a:noFill/>
          <a:ln w="9525">
            <a:noFill/>
            <a:miter lim="800000"/>
            <a:headEnd/>
            <a:tailEnd/>
          </a:ln>
        </p:spPr>
        <p:txBody>
          <a:bodyPr>
            <a:spAutoFit/>
          </a:bodyPr>
          <a:lstStyle/>
          <a:p>
            <a:r>
              <a:rPr lang="en-US"/>
              <a:t>k</a:t>
            </a:r>
            <a:r>
              <a:rPr lang="en-US" baseline="-25000"/>
              <a:t>1</a:t>
            </a:r>
            <a:r>
              <a:rPr lang="en-US"/>
              <a:t>=-2k</a:t>
            </a:r>
            <a:r>
              <a:rPr lang="en-US" baseline="-25000"/>
              <a:t>2</a:t>
            </a:r>
          </a:p>
          <a:p>
            <a:r>
              <a:rPr lang="en-US"/>
              <a:t>B</a:t>
            </a:r>
            <a:r>
              <a:rPr lang="en-US" baseline="-25000"/>
              <a:t>1</a:t>
            </a:r>
            <a:r>
              <a:rPr lang="en-US"/>
              <a:t>=2B</a:t>
            </a:r>
            <a:r>
              <a:rPr lang="en-US" baseline="-25000"/>
              <a:t>2</a:t>
            </a:r>
            <a:endParaRPr lang="en-US" i="1" baseline="-25000"/>
          </a:p>
        </p:txBody>
      </p:sp>
      <p:sp>
        <p:nvSpPr>
          <p:cNvPr id="17414" name="Text Box 11"/>
          <p:cNvSpPr txBox="1">
            <a:spLocks noChangeArrowheads="1"/>
          </p:cNvSpPr>
          <p:nvPr/>
        </p:nvSpPr>
        <p:spPr bwMode="auto">
          <a:xfrm>
            <a:off x="6934200" y="5486400"/>
            <a:ext cx="1539875" cy="641350"/>
          </a:xfrm>
          <a:prstGeom prst="rect">
            <a:avLst/>
          </a:prstGeom>
          <a:noFill/>
          <a:ln w="9525">
            <a:noFill/>
            <a:miter lim="800000"/>
            <a:headEnd/>
            <a:tailEnd/>
          </a:ln>
        </p:spPr>
        <p:txBody>
          <a:bodyPr>
            <a:spAutoFit/>
          </a:bodyPr>
          <a:lstStyle/>
          <a:p>
            <a:r>
              <a:rPr lang="en-US"/>
              <a:t>k</a:t>
            </a:r>
            <a:r>
              <a:rPr lang="en-US" baseline="-25000"/>
              <a:t>1</a:t>
            </a:r>
            <a:r>
              <a:rPr lang="en-US"/>
              <a:t>=-k</a:t>
            </a:r>
            <a:r>
              <a:rPr lang="en-US" baseline="-25000"/>
              <a:t>2</a:t>
            </a:r>
          </a:p>
          <a:p>
            <a:r>
              <a:rPr lang="en-US"/>
              <a:t>B</a:t>
            </a:r>
            <a:r>
              <a:rPr lang="en-US" baseline="-25000"/>
              <a:t>1</a:t>
            </a:r>
            <a:r>
              <a:rPr lang="en-US"/>
              <a:t>=2B</a:t>
            </a:r>
            <a:r>
              <a:rPr lang="en-US" baseline="-25000"/>
              <a:t>2</a:t>
            </a:r>
            <a:endParaRPr lang="en-US" i="1" baseline="-25000"/>
          </a:p>
        </p:txBody>
      </p:sp>
      <p:pic>
        <p:nvPicPr>
          <p:cNvPr id="17415" name="Picture 85"/>
          <p:cNvPicPr>
            <a:picLocks noChangeAspect="1" noChangeArrowheads="1"/>
          </p:cNvPicPr>
          <p:nvPr/>
        </p:nvPicPr>
        <p:blipFill>
          <a:blip r:embed="rId2"/>
          <a:srcRect/>
          <a:stretch>
            <a:fillRect/>
          </a:stretch>
        </p:blipFill>
        <p:spPr bwMode="auto">
          <a:xfrm>
            <a:off x="1143000" y="3810000"/>
            <a:ext cx="1638300" cy="1619250"/>
          </a:xfrm>
          <a:prstGeom prst="rect">
            <a:avLst/>
          </a:prstGeom>
          <a:noFill/>
          <a:ln w="9525">
            <a:noFill/>
            <a:miter lim="800000"/>
            <a:headEnd/>
            <a:tailEnd/>
          </a:ln>
        </p:spPr>
      </p:pic>
      <p:pic>
        <p:nvPicPr>
          <p:cNvPr id="17416" name="Picture 86"/>
          <p:cNvPicPr>
            <a:picLocks noChangeAspect="1" noChangeArrowheads="1"/>
          </p:cNvPicPr>
          <p:nvPr/>
        </p:nvPicPr>
        <p:blipFill>
          <a:blip r:embed="rId3"/>
          <a:srcRect/>
          <a:stretch>
            <a:fillRect/>
          </a:stretch>
        </p:blipFill>
        <p:spPr bwMode="auto">
          <a:xfrm>
            <a:off x="3886200" y="3810000"/>
            <a:ext cx="1666875" cy="1619250"/>
          </a:xfrm>
          <a:prstGeom prst="rect">
            <a:avLst/>
          </a:prstGeom>
          <a:noFill/>
          <a:ln w="9525">
            <a:noFill/>
            <a:miter lim="800000"/>
            <a:headEnd/>
            <a:tailEnd/>
          </a:ln>
        </p:spPr>
      </p:pic>
      <p:pic>
        <p:nvPicPr>
          <p:cNvPr id="17417" name="Picture 87"/>
          <p:cNvPicPr>
            <a:picLocks noChangeAspect="1" noChangeArrowheads="1"/>
          </p:cNvPicPr>
          <p:nvPr/>
        </p:nvPicPr>
        <p:blipFill>
          <a:blip r:embed="rId4"/>
          <a:srcRect/>
          <a:stretch>
            <a:fillRect/>
          </a:stretch>
        </p:blipFill>
        <p:spPr bwMode="auto">
          <a:xfrm>
            <a:off x="6629400" y="3810000"/>
            <a:ext cx="1847850" cy="161925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09600" y="304800"/>
            <a:ext cx="8229600" cy="639763"/>
          </a:xfrm>
        </p:spPr>
        <p:txBody>
          <a:bodyPr/>
          <a:lstStyle/>
          <a:p>
            <a:pPr eaLnBrk="1" hangingPunct="1"/>
            <a:r>
              <a:rPr lang="en-US" smtClean="0"/>
              <a:t>Particle Trajectory in Solenoid</a:t>
            </a:r>
            <a:br>
              <a:rPr lang="en-US" smtClean="0"/>
            </a:br>
            <a:r>
              <a:rPr lang="en-US" smtClean="0"/>
              <a:t>+Double-Periodic Transverse Field</a:t>
            </a:r>
          </a:p>
        </p:txBody>
      </p:sp>
      <p:sp>
        <p:nvSpPr>
          <p:cNvPr id="18435" name="Rectangle 4"/>
          <p:cNvSpPr>
            <a:spLocks noChangeArrowheads="1"/>
          </p:cNvSpPr>
          <p:nvPr/>
        </p:nvSpPr>
        <p:spPr bwMode="auto">
          <a:xfrm>
            <a:off x="2514600" y="4495800"/>
            <a:ext cx="4572000" cy="1477963"/>
          </a:xfrm>
          <a:prstGeom prst="rect">
            <a:avLst/>
          </a:prstGeom>
          <a:noFill/>
          <a:ln w="9525">
            <a:noFill/>
            <a:miter lim="800000"/>
            <a:headEnd/>
            <a:tailEnd/>
          </a:ln>
        </p:spPr>
        <p:txBody>
          <a:bodyPr>
            <a:spAutoFit/>
          </a:bodyPr>
          <a:lstStyle/>
          <a:p>
            <a:r>
              <a:rPr lang="en-US"/>
              <a:t>In the adiabatic limit k</a:t>
            </a:r>
            <a:r>
              <a:rPr lang="en-US" baseline="-25000"/>
              <a:t>1</a:t>
            </a:r>
            <a:r>
              <a:rPr lang="en-US"/>
              <a:t>=-k</a:t>
            </a:r>
            <a:r>
              <a:rPr lang="en-US" baseline="-25000"/>
              <a:t>2</a:t>
            </a:r>
            <a:r>
              <a:rPr lang="en-US"/>
              <a:t>&lt;&lt;k</a:t>
            </a:r>
            <a:r>
              <a:rPr lang="en-US" baseline="-25000"/>
              <a:t>c</a:t>
            </a:r>
            <a:r>
              <a:rPr lang="en-US"/>
              <a:t> transverse-plane trajectory is bound by an ellipse</a:t>
            </a:r>
          </a:p>
          <a:p>
            <a:endParaRPr lang="en-US"/>
          </a:p>
          <a:p>
            <a:endParaRPr lang="en-US"/>
          </a:p>
          <a:p>
            <a:endParaRPr lang="en-US"/>
          </a:p>
        </p:txBody>
      </p:sp>
      <p:pic>
        <p:nvPicPr>
          <p:cNvPr id="18436" name="Picture 137"/>
          <p:cNvPicPr>
            <a:picLocks noChangeAspect="1" noChangeArrowheads="1"/>
          </p:cNvPicPr>
          <p:nvPr/>
        </p:nvPicPr>
        <p:blipFill>
          <a:blip r:embed="rId2"/>
          <a:srcRect/>
          <a:stretch>
            <a:fillRect/>
          </a:stretch>
        </p:blipFill>
        <p:spPr bwMode="auto">
          <a:xfrm>
            <a:off x="304800" y="2133600"/>
            <a:ext cx="4019550" cy="1428750"/>
          </a:xfrm>
          <a:prstGeom prst="rect">
            <a:avLst/>
          </a:prstGeom>
          <a:noFill/>
          <a:ln w="9525">
            <a:noFill/>
            <a:miter lim="800000"/>
            <a:headEnd/>
            <a:tailEnd/>
          </a:ln>
        </p:spPr>
      </p:pic>
      <p:sp>
        <p:nvSpPr>
          <p:cNvPr id="18437" name="Right Arrow 6"/>
          <p:cNvSpPr>
            <a:spLocks noChangeArrowheads="1"/>
          </p:cNvSpPr>
          <p:nvPr/>
        </p:nvSpPr>
        <p:spPr bwMode="auto">
          <a:xfrm>
            <a:off x="4724400" y="3048000"/>
            <a:ext cx="977900" cy="484188"/>
          </a:xfrm>
          <a:prstGeom prst="rightArrow">
            <a:avLst>
              <a:gd name="adj1" fmla="val 50000"/>
              <a:gd name="adj2" fmla="val 50024"/>
            </a:avLst>
          </a:prstGeom>
          <a:solidFill>
            <a:srgbClr val="0000FF"/>
          </a:solidFill>
          <a:ln w="12699" algn="ctr">
            <a:noFill/>
            <a:round/>
            <a:headEnd/>
            <a:tailEnd/>
          </a:ln>
        </p:spPr>
        <p:txBody>
          <a:bodyPr lIns="90488" tIns="44450" rIns="90488" bIns="44450">
            <a:spAutoFit/>
          </a:bodyPr>
          <a:lstStyle/>
          <a:p>
            <a:pPr eaLnBrk="0" hangingPunct="0">
              <a:spcBef>
                <a:spcPct val="50000"/>
              </a:spcBef>
            </a:pPr>
            <a:endParaRPr lang="en-US" sz="1200">
              <a:solidFill>
                <a:srgbClr val="800080"/>
              </a:solidFill>
              <a:latin typeface="Arial Unicode MS" pitchFamily="34" charset="-128"/>
            </a:endParaRPr>
          </a:p>
        </p:txBody>
      </p:sp>
      <p:pic>
        <p:nvPicPr>
          <p:cNvPr id="18438" name="Picture 129"/>
          <p:cNvPicPr>
            <a:picLocks noChangeAspect="1" noChangeArrowheads="1"/>
          </p:cNvPicPr>
          <p:nvPr/>
        </p:nvPicPr>
        <p:blipFill>
          <a:blip r:embed="rId3"/>
          <a:srcRect/>
          <a:stretch>
            <a:fillRect/>
          </a:stretch>
        </p:blipFill>
        <p:spPr bwMode="auto">
          <a:xfrm>
            <a:off x="6705600" y="2362200"/>
            <a:ext cx="1552575" cy="154305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Vertical Text Placeholder 25"/>
          <p:cNvSpPr>
            <a:spLocks noGrp="1"/>
          </p:cNvSpPr>
          <p:nvPr>
            <p:ph type="body" orient="vert" idx="1"/>
          </p:nvPr>
        </p:nvSpPr>
        <p:spPr>
          <a:xfrm>
            <a:off x="457200" y="838200"/>
            <a:ext cx="8229600" cy="457200"/>
          </a:xfrm>
        </p:spPr>
        <p:txBody>
          <a:bodyPr vert="horz"/>
          <a:lstStyle/>
          <a:p>
            <a:r>
              <a:rPr lang="en-US" sz="2000" smtClean="0"/>
              <a:t>Equation of motion</a:t>
            </a:r>
          </a:p>
          <a:p>
            <a:endParaRPr lang="en-US" smtClean="0"/>
          </a:p>
          <a:p>
            <a:r>
              <a:rPr lang="en-US" sz="2000" smtClean="0"/>
              <a:t>b</a:t>
            </a:r>
            <a:r>
              <a:rPr lang="en-US" sz="2000" baseline="-25000" smtClean="0"/>
              <a:t>1</a:t>
            </a:r>
            <a:r>
              <a:rPr lang="en-US" sz="2000" smtClean="0"/>
              <a:t>, b</a:t>
            </a:r>
            <a:r>
              <a:rPr lang="en-US" sz="2000" baseline="-25000" smtClean="0"/>
              <a:t>2</a:t>
            </a:r>
            <a:r>
              <a:rPr lang="en-US" sz="2000" smtClean="0"/>
              <a:t> -</a:t>
            </a:r>
            <a:r>
              <a:rPr lang="en-GB" sz="2000" smtClean="0"/>
              <a:t> transverse helical fields with spatial periods described by wave-number parameters </a:t>
            </a:r>
            <a:r>
              <a:rPr lang="en-GB" sz="2000" i="1" smtClean="0"/>
              <a:t>k</a:t>
            </a:r>
            <a:r>
              <a:rPr lang="en-GB" sz="2000" i="1" baseline="-25000" smtClean="0"/>
              <a:t>1</a:t>
            </a:r>
            <a:r>
              <a:rPr lang="en-GB" sz="2000" smtClean="0"/>
              <a:t> and </a:t>
            </a:r>
            <a:r>
              <a:rPr lang="en-GB" sz="2000" i="1" smtClean="0"/>
              <a:t>k</a:t>
            </a:r>
            <a:r>
              <a:rPr lang="en-GB" sz="2000" i="1" baseline="-25000" smtClean="0"/>
              <a:t>2</a:t>
            </a:r>
            <a:r>
              <a:rPr lang="en-GB" sz="2000" smtClean="0"/>
              <a:t>,</a:t>
            </a:r>
          </a:p>
          <a:p>
            <a:endParaRPr lang="en-GB" sz="2000" smtClean="0"/>
          </a:p>
          <a:p>
            <a:endParaRPr lang="en-GB" sz="2000" smtClean="0"/>
          </a:p>
          <a:p>
            <a:r>
              <a:rPr lang="en-GB" sz="2000" smtClean="0"/>
              <a:t>Cyclotron wave number</a:t>
            </a:r>
          </a:p>
          <a:p>
            <a:endParaRPr lang="en-GB" sz="2000" smtClean="0"/>
          </a:p>
          <a:p>
            <a:endParaRPr lang="en-US" sz="2000" smtClean="0"/>
          </a:p>
          <a:p>
            <a:r>
              <a:rPr lang="en-US" sz="2000" smtClean="0"/>
              <a:t>Approximation p</a:t>
            </a:r>
            <a:r>
              <a:rPr lang="en-US" sz="2000" baseline="-25000" smtClean="0"/>
              <a:t>z</a:t>
            </a:r>
            <a:r>
              <a:rPr lang="en-US" sz="2000" smtClean="0"/>
              <a:t>=const gives analytic solution for eqs. of motion</a:t>
            </a:r>
          </a:p>
          <a:p>
            <a:endParaRPr lang="en-US" smtClean="0"/>
          </a:p>
        </p:txBody>
      </p:sp>
      <p:sp>
        <p:nvSpPr>
          <p:cNvPr id="19459" name="Title 5"/>
          <p:cNvSpPr>
            <a:spLocks noGrp="1"/>
          </p:cNvSpPr>
          <p:nvPr>
            <p:ph type="title"/>
          </p:nvPr>
        </p:nvSpPr>
        <p:spPr/>
        <p:txBody>
          <a:bodyPr/>
          <a:lstStyle/>
          <a:p>
            <a:r>
              <a:rPr lang="en-US" dirty="0" smtClean="0"/>
              <a:t>Periodic Orbits in EHS</a:t>
            </a:r>
          </a:p>
        </p:txBody>
      </p:sp>
      <p:sp>
        <p:nvSpPr>
          <p:cNvPr id="19460" name="Rectangle 21"/>
          <p:cNvSpPr>
            <a:spLocks noChangeArrowheads="1"/>
          </p:cNvSpPr>
          <p:nvPr/>
        </p:nvSpPr>
        <p:spPr bwMode="auto">
          <a:xfrm>
            <a:off x="0" y="0"/>
            <a:ext cx="9144000" cy="457200"/>
          </a:xfrm>
          <a:prstGeom prst="rect">
            <a:avLst/>
          </a:prstGeom>
          <a:noFill/>
          <a:ln w="12699" algn="ctr">
            <a:noFill/>
            <a:miter lim="800000"/>
            <a:headEnd/>
            <a:tailEnd/>
          </a:ln>
        </p:spPr>
        <p:txBody>
          <a:bodyPr wrap="none" lIns="90488" tIns="44450" rIns="90488" bIns="44450" anchor="ctr">
            <a:spAutoFit/>
          </a:bodyPr>
          <a:lstStyle/>
          <a:p>
            <a:endParaRPr lang="en-US"/>
          </a:p>
        </p:txBody>
      </p:sp>
      <p:pic>
        <p:nvPicPr>
          <p:cNvPr id="19461" name="Picture 20"/>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667000" y="1295400"/>
            <a:ext cx="2695575" cy="304800"/>
          </a:xfrm>
          <a:prstGeom prst="rect">
            <a:avLst/>
          </a:prstGeom>
          <a:noFill/>
          <a:ln w="9525">
            <a:noFill/>
            <a:miter lim="800000"/>
            <a:headEnd/>
            <a:tailEnd/>
          </a:ln>
        </p:spPr>
      </p:pic>
      <p:sp>
        <p:nvSpPr>
          <p:cNvPr id="19462" name="Rectangle 22"/>
          <p:cNvSpPr>
            <a:spLocks noChangeArrowheads="1"/>
          </p:cNvSpPr>
          <p:nvPr/>
        </p:nvSpPr>
        <p:spPr bwMode="auto">
          <a:xfrm>
            <a:off x="0" y="638175"/>
            <a:ext cx="9144000" cy="0"/>
          </a:xfrm>
          <a:prstGeom prst="rect">
            <a:avLst/>
          </a:prstGeom>
          <a:noFill/>
          <a:ln w="12699" algn="ctr">
            <a:noFill/>
            <a:miter lim="800000"/>
            <a:headEnd/>
            <a:tailEnd/>
          </a:ln>
        </p:spPr>
        <p:txBody>
          <a:bodyPr wrap="none" lIns="90488" tIns="44450" rIns="90488" bIns="44450" anchor="ctr">
            <a:spAutoFit/>
          </a:bodyPr>
          <a:lstStyle/>
          <a:p>
            <a:pPr algn="ctr" eaLnBrk="0" hangingPunct="0"/>
            <a:r>
              <a:rPr lang="en-GB" sz="1200">
                <a:cs typeface="Times New Roman" pitchFamily="18" charset="0"/>
              </a:rPr>
              <a:t> ,</a:t>
            </a:r>
            <a:endParaRPr lang="en-GB"/>
          </a:p>
        </p:txBody>
      </p:sp>
      <p:sp>
        <p:nvSpPr>
          <p:cNvPr id="19463" name="Rectangle 24"/>
          <p:cNvSpPr>
            <a:spLocks noChangeArrowheads="1"/>
          </p:cNvSpPr>
          <p:nvPr/>
        </p:nvSpPr>
        <p:spPr bwMode="auto">
          <a:xfrm>
            <a:off x="0" y="0"/>
            <a:ext cx="9144000" cy="457200"/>
          </a:xfrm>
          <a:prstGeom prst="rect">
            <a:avLst/>
          </a:prstGeom>
          <a:noFill/>
          <a:ln w="12699" algn="ctr">
            <a:noFill/>
            <a:miter lim="800000"/>
            <a:headEnd/>
            <a:tailEnd/>
          </a:ln>
        </p:spPr>
        <p:txBody>
          <a:bodyPr wrap="none" lIns="90488" tIns="44450" rIns="90488" bIns="44450" anchor="ctr">
            <a:spAutoFit/>
          </a:bodyPr>
          <a:lstStyle/>
          <a:p>
            <a:endParaRPr lang="en-US"/>
          </a:p>
        </p:txBody>
      </p:sp>
      <p:pic>
        <p:nvPicPr>
          <p:cNvPr id="19464" name="Picture 2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200400" y="3505200"/>
            <a:ext cx="1143000" cy="533400"/>
          </a:xfrm>
          <a:prstGeom prst="rect">
            <a:avLst/>
          </a:prstGeom>
          <a:noFill/>
          <a:ln w="9525">
            <a:noFill/>
            <a:miter lim="800000"/>
            <a:headEnd/>
            <a:tailEnd/>
          </a:ln>
        </p:spPr>
      </p:pic>
      <p:sp>
        <p:nvSpPr>
          <p:cNvPr id="19465" name="Rectangle 25"/>
          <p:cNvSpPr>
            <a:spLocks noChangeArrowheads="1"/>
          </p:cNvSpPr>
          <p:nvPr/>
        </p:nvSpPr>
        <p:spPr bwMode="auto">
          <a:xfrm>
            <a:off x="0" y="857250"/>
            <a:ext cx="9144000" cy="0"/>
          </a:xfrm>
          <a:prstGeom prst="rect">
            <a:avLst/>
          </a:prstGeom>
          <a:noFill/>
          <a:ln w="12699" algn="ctr">
            <a:noFill/>
            <a:miter lim="800000"/>
            <a:headEnd/>
            <a:tailEnd/>
          </a:ln>
        </p:spPr>
        <p:txBody>
          <a:bodyPr wrap="none" lIns="90488" tIns="44450" rIns="90488" bIns="44450" anchor="ctr">
            <a:spAutoFit/>
          </a:bodyPr>
          <a:lstStyle/>
          <a:p>
            <a:pPr algn="ctr" eaLnBrk="0" hangingPunct="0"/>
            <a:r>
              <a:rPr lang="en-GB" sz="1200">
                <a:cs typeface="Times New Roman" pitchFamily="18" charset="0"/>
              </a:rPr>
              <a:t>.</a:t>
            </a:r>
            <a:endParaRPr lang="en-GB"/>
          </a:p>
        </p:txBody>
      </p:sp>
      <p:sp>
        <p:nvSpPr>
          <p:cNvPr id="19466" name="Rectangle 27"/>
          <p:cNvSpPr>
            <a:spLocks noChangeArrowheads="1"/>
          </p:cNvSpPr>
          <p:nvPr/>
        </p:nvSpPr>
        <p:spPr bwMode="auto">
          <a:xfrm>
            <a:off x="0" y="0"/>
            <a:ext cx="9144000" cy="457200"/>
          </a:xfrm>
          <a:prstGeom prst="rect">
            <a:avLst/>
          </a:prstGeom>
          <a:noFill/>
          <a:ln w="12699" algn="ctr">
            <a:noFill/>
            <a:miter lim="800000"/>
            <a:headEnd/>
            <a:tailEnd/>
          </a:ln>
        </p:spPr>
        <p:txBody>
          <a:bodyPr wrap="none" lIns="90488" tIns="44450" rIns="90488" bIns="44450" anchor="ctr">
            <a:spAutoFit/>
          </a:bodyPr>
          <a:lstStyle/>
          <a:p>
            <a:endParaRPr lang="en-US"/>
          </a:p>
        </p:txBody>
      </p:sp>
      <p:pic>
        <p:nvPicPr>
          <p:cNvPr id="19467" name="Picture 26"/>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667000" y="2514600"/>
            <a:ext cx="2879725" cy="304800"/>
          </a:xfrm>
          <a:prstGeom prst="rect">
            <a:avLst/>
          </a:prstGeom>
          <a:noFill/>
          <a:ln w="9525">
            <a:noFill/>
            <a:miter lim="800000"/>
            <a:headEnd/>
            <a:tailEnd/>
          </a:ln>
        </p:spPr>
      </p:pic>
      <p:sp>
        <p:nvSpPr>
          <p:cNvPr id="19468" name="Rectangle 28"/>
          <p:cNvSpPr>
            <a:spLocks noChangeArrowheads="1"/>
          </p:cNvSpPr>
          <p:nvPr/>
        </p:nvSpPr>
        <p:spPr bwMode="auto">
          <a:xfrm>
            <a:off x="0" y="647700"/>
            <a:ext cx="9144000" cy="0"/>
          </a:xfrm>
          <a:prstGeom prst="rect">
            <a:avLst/>
          </a:prstGeom>
          <a:noFill/>
          <a:ln w="12699" algn="ctr">
            <a:noFill/>
            <a:miter lim="800000"/>
            <a:headEnd/>
            <a:tailEnd/>
          </a:ln>
        </p:spPr>
        <p:txBody>
          <a:bodyPr wrap="none" lIns="90488" tIns="44450" rIns="90488" bIns="44450" anchor="ctr">
            <a:spAutoFit/>
          </a:bodyPr>
          <a:lstStyle/>
          <a:p>
            <a:pPr algn="ctr" eaLnBrk="0" hangingPunct="0"/>
            <a:r>
              <a:rPr lang="en-GB" sz="1200">
                <a:cs typeface="Times New Roman" pitchFamily="18" charset="0"/>
              </a:rPr>
              <a:t>.</a:t>
            </a:r>
            <a:endParaRPr lang="en-GB"/>
          </a:p>
        </p:txBody>
      </p:sp>
      <p:pic>
        <p:nvPicPr>
          <p:cNvPr id="19469" name="Picture 29"/>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371600" y="5105400"/>
            <a:ext cx="6297613" cy="5334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US" smtClean="0"/>
              <a:t>Oscillating Dispersion</a:t>
            </a:r>
          </a:p>
        </p:txBody>
      </p:sp>
      <p:sp>
        <p:nvSpPr>
          <p:cNvPr id="7172" name="Rectangle 6"/>
          <p:cNvSpPr>
            <a:spLocks noGrp="1" noChangeArrowheads="1"/>
          </p:cNvSpPr>
          <p:nvPr>
            <p:ph type="body" sz="half" idx="1"/>
          </p:nvPr>
        </p:nvSpPr>
        <p:spPr>
          <a:xfrm>
            <a:off x="457200" y="990600"/>
            <a:ext cx="7467600" cy="1676400"/>
          </a:xfrm>
        </p:spPr>
        <p:txBody>
          <a:bodyPr/>
          <a:lstStyle/>
          <a:p>
            <a:pPr eaLnBrk="1" hangingPunct="1"/>
            <a:r>
              <a:rPr lang="en-GB" sz="2000" b="0" smtClean="0"/>
              <a:t>The dispersion function for such an orbit is a superposition of two oscillating terms,</a:t>
            </a:r>
            <a:endParaRPr lang="en-US" sz="2000" b="0" smtClean="0"/>
          </a:p>
          <a:p>
            <a:pPr eaLnBrk="1" hangingPunct="1">
              <a:buFontTx/>
              <a:buNone/>
            </a:pPr>
            <a:endParaRPr lang="en-US" b="0" smtClean="0"/>
          </a:p>
          <a:p>
            <a:pPr eaLnBrk="1" hangingPunct="1"/>
            <a:r>
              <a:rPr lang="en-US" sz="2000" b="0" smtClean="0"/>
              <a:t>The dispersion function has nodes if</a:t>
            </a:r>
          </a:p>
          <a:p>
            <a:pPr eaLnBrk="1" hangingPunct="1"/>
            <a:endParaRPr lang="en-US" b="0" smtClean="0"/>
          </a:p>
          <a:p>
            <a:pPr eaLnBrk="1" hangingPunct="1"/>
            <a:endParaRPr lang="en-US" b="0" smtClean="0"/>
          </a:p>
          <a:p>
            <a:pPr eaLnBrk="1" hangingPunct="1"/>
            <a:r>
              <a:rPr lang="en-US" sz="2000" b="0" smtClean="0"/>
              <a:t>For example, k</a:t>
            </a:r>
            <a:r>
              <a:rPr lang="en-US" sz="2000" b="0" baseline="-25000" smtClean="0"/>
              <a:t>1</a:t>
            </a:r>
            <a:r>
              <a:rPr lang="en-US" sz="2000" b="0" smtClean="0"/>
              <a:t>=-k</a:t>
            </a:r>
            <a:r>
              <a:rPr lang="en-US" sz="2000" b="0" baseline="-25000" smtClean="0"/>
              <a:t>2</a:t>
            </a:r>
            <a:r>
              <a:rPr lang="en-US" sz="2000" b="0" smtClean="0"/>
              <a:t>=k</a:t>
            </a:r>
            <a:r>
              <a:rPr lang="en-US" sz="2000" b="0" baseline="-25000" smtClean="0"/>
              <a:t>c</a:t>
            </a:r>
            <a:r>
              <a:rPr lang="en-US" sz="2000" b="0" smtClean="0"/>
              <a:t>/2, then B</a:t>
            </a:r>
            <a:r>
              <a:rPr lang="en-US" sz="2000" b="0" baseline="-25000" smtClean="0"/>
              <a:t>2</a:t>
            </a:r>
            <a:r>
              <a:rPr lang="en-US" sz="2000" b="0" smtClean="0"/>
              <a:t>=9B</a:t>
            </a:r>
            <a:r>
              <a:rPr lang="en-US" sz="2000" b="0" baseline="-25000" smtClean="0"/>
              <a:t>1</a:t>
            </a:r>
            <a:r>
              <a:rPr lang="en-US" sz="2000" b="0" smtClean="0"/>
              <a:t> , solution for the orbit is</a:t>
            </a:r>
          </a:p>
          <a:p>
            <a:pPr eaLnBrk="1" hangingPunct="1"/>
            <a:endParaRPr lang="en-US" sz="2000" b="0" smtClean="0"/>
          </a:p>
          <a:p>
            <a:pPr eaLnBrk="1" hangingPunct="1"/>
            <a:endParaRPr lang="en-US" sz="2000" b="0" smtClean="0"/>
          </a:p>
          <a:p>
            <a:pPr eaLnBrk="1" hangingPunct="1"/>
            <a:r>
              <a:rPr lang="en-US" sz="2000" b="0" smtClean="0"/>
              <a:t>Dispersion function is periodic and sign-changing</a:t>
            </a:r>
          </a:p>
          <a:p>
            <a:pPr eaLnBrk="1" hangingPunct="1"/>
            <a:endParaRPr lang="en-US" sz="2000" b="0" smtClean="0"/>
          </a:p>
          <a:p>
            <a:pPr eaLnBrk="1" hangingPunct="1"/>
            <a:endParaRPr lang="en-US" sz="2000" b="0" smtClean="0"/>
          </a:p>
          <a:p>
            <a:pPr eaLnBrk="1" hangingPunct="1"/>
            <a:r>
              <a:rPr lang="en-US" sz="2000" b="0" smtClean="0"/>
              <a:t>Numerical analysis with Mathematica (with no p</a:t>
            </a:r>
            <a:r>
              <a:rPr lang="en-US" sz="2000" b="0" baseline="-25000" smtClean="0"/>
              <a:t>z</a:t>
            </a:r>
            <a:r>
              <a:rPr lang="en-US" sz="2000" b="0" smtClean="0"/>
              <a:t>=const approximation) gives close results </a:t>
            </a:r>
          </a:p>
          <a:p>
            <a:pPr eaLnBrk="1" hangingPunct="1">
              <a:buFontTx/>
              <a:buNone/>
            </a:pPr>
            <a:endParaRPr lang="en-US" sz="2000" b="0" smtClean="0"/>
          </a:p>
          <a:p>
            <a:pPr eaLnBrk="1" hangingPunct="1">
              <a:buFontTx/>
              <a:buNone/>
            </a:pPr>
            <a:endParaRPr lang="en-US" sz="2000" b="0" baseline="-25000" smtClean="0"/>
          </a:p>
        </p:txBody>
      </p:sp>
      <p:graphicFrame>
        <p:nvGraphicFramePr>
          <p:cNvPr id="7170" name="Object 7"/>
          <p:cNvGraphicFramePr>
            <a:graphicFrameLocks noChangeAspect="1"/>
          </p:cNvGraphicFramePr>
          <p:nvPr>
            <p:ph sz="quarter" idx="2"/>
          </p:nvPr>
        </p:nvGraphicFramePr>
        <p:xfrm>
          <a:off x="2590800" y="2590800"/>
          <a:ext cx="3122613" cy="685800"/>
        </p:xfrm>
        <a:graphic>
          <a:graphicData uri="http://schemas.openxmlformats.org/presentationml/2006/ole">
            <p:oleObj spid="_x0000_s7170" name="Equation" r:id="rId3" imgW="1968480" imgH="431640" progId="Equation.3">
              <p:embed/>
            </p:oleObj>
          </a:graphicData>
        </a:graphic>
      </p:graphicFrame>
      <p:sp>
        <p:nvSpPr>
          <p:cNvPr id="7173" name="Rectangle 29"/>
          <p:cNvSpPr>
            <a:spLocks noChangeArrowheads="1"/>
          </p:cNvSpPr>
          <p:nvPr/>
        </p:nvSpPr>
        <p:spPr bwMode="auto">
          <a:xfrm>
            <a:off x="0" y="0"/>
            <a:ext cx="9144000" cy="457200"/>
          </a:xfrm>
          <a:prstGeom prst="rect">
            <a:avLst/>
          </a:prstGeom>
          <a:noFill/>
          <a:ln w="12699" algn="ctr">
            <a:noFill/>
            <a:miter lim="800000"/>
            <a:headEnd/>
            <a:tailEnd/>
          </a:ln>
        </p:spPr>
        <p:txBody>
          <a:bodyPr wrap="none" lIns="90488" tIns="44450" rIns="90488" bIns="44450" anchor="ctr">
            <a:spAutoFit/>
          </a:bodyPr>
          <a:lstStyle/>
          <a:p>
            <a:endParaRPr lang="en-US"/>
          </a:p>
        </p:txBody>
      </p:sp>
      <p:pic>
        <p:nvPicPr>
          <p:cNvPr id="7174" name="Picture 28"/>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667000" y="1676400"/>
            <a:ext cx="2987675" cy="457200"/>
          </a:xfrm>
          <a:prstGeom prst="rect">
            <a:avLst/>
          </a:prstGeom>
          <a:noFill/>
          <a:ln w="9525">
            <a:noFill/>
            <a:miter lim="800000"/>
            <a:headEnd/>
            <a:tailEnd/>
          </a:ln>
        </p:spPr>
      </p:pic>
      <p:sp>
        <p:nvSpPr>
          <p:cNvPr id="7175" name="Rectangle 30"/>
          <p:cNvSpPr>
            <a:spLocks noChangeArrowheads="1"/>
          </p:cNvSpPr>
          <p:nvPr/>
        </p:nvSpPr>
        <p:spPr bwMode="auto">
          <a:xfrm>
            <a:off x="0" y="742950"/>
            <a:ext cx="9144000" cy="0"/>
          </a:xfrm>
          <a:prstGeom prst="rect">
            <a:avLst/>
          </a:prstGeom>
          <a:noFill/>
          <a:ln w="12699" algn="ctr">
            <a:noFill/>
            <a:miter lim="800000"/>
            <a:headEnd/>
            <a:tailEnd/>
          </a:ln>
        </p:spPr>
        <p:txBody>
          <a:bodyPr wrap="none" lIns="90488" tIns="44450" rIns="90488" bIns="44450" anchor="ctr">
            <a:spAutoFit/>
          </a:bodyPr>
          <a:lstStyle/>
          <a:p>
            <a:pPr algn="ctr" eaLnBrk="0" hangingPunct="0"/>
            <a:r>
              <a:rPr lang="en-GB" sz="1200">
                <a:cs typeface="Times New Roman" pitchFamily="18" charset="0"/>
              </a:rPr>
              <a:t>.</a:t>
            </a:r>
            <a:endParaRPr lang="en-GB"/>
          </a:p>
        </p:txBody>
      </p:sp>
      <p:sp>
        <p:nvSpPr>
          <p:cNvPr id="7176" name="Rectangle 32"/>
          <p:cNvSpPr>
            <a:spLocks noChangeArrowheads="1"/>
          </p:cNvSpPr>
          <p:nvPr/>
        </p:nvSpPr>
        <p:spPr bwMode="auto">
          <a:xfrm>
            <a:off x="0" y="0"/>
            <a:ext cx="9144000" cy="457200"/>
          </a:xfrm>
          <a:prstGeom prst="rect">
            <a:avLst/>
          </a:prstGeom>
          <a:noFill/>
          <a:ln w="12699" algn="ctr">
            <a:noFill/>
            <a:miter lim="800000"/>
            <a:headEnd/>
            <a:tailEnd/>
          </a:ln>
        </p:spPr>
        <p:txBody>
          <a:bodyPr wrap="none" lIns="90488" tIns="44450" rIns="90488" bIns="44450" anchor="ctr">
            <a:spAutoFit/>
          </a:bodyPr>
          <a:lstStyle/>
          <a:p>
            <a:endParaRPr lang="en-US"/>
          </a:p>
        </p:txBody>
      </p:sp>
      <p:pic>
        <p:nvPicPr>
          <p:cNvPr id="7177" name="Picture 3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743200" y="3886200"/>
            <a:ext cx="2855913" cy="304800"/>
          </a:xfrm>
          <a:prstGeom prst="rect">
            <a:avLst/>
          </a:prstGeom>
          <a:noFill/>
          <a:ln w="9525">
            <a:noFill/>
            <a:miter lim="800000"/>
            <a:headEnd/>
            <a:tailEnd/>
          </a:ln>
        </p:spPr>
      </p:pic>
      <p:sp>
        <p:nvSpPr>
          <p:cNvPr id="7178" name="Rectangle 33"/>
          <p:cNvSpPr>
            <a:spLocks noChangeArrowheads="1"/>
          </p:cNvSpPr>
          <p:nvPr/>
        </p:nvSpPr>
        <p:spPr bwMode="auto">
          <a:xfrm>
            <a:off x="0" y="638175"/>
            <a:ext cx="9144000" cy="0"/>
          </a:xfrm>
          <a:prstGeom prst="rect">
            <a:avLst/>
          </a:prstGeom>
          <a:noFill/>
          <a:ln w="12699" algn="ctr">
            <a:noFill/>
            <a:miter lim="800000"/>
            <a:headEnd/>
            <a:tailEnd/>
          </a:ln>
        </p:spPr>
        <p:txBody>
          <a:bodyPr wrap="none" lIns="90488" tIns="44450" rIns="90488" bIns="44450" anchor="ctr">
            <a:spAutoFit/>
          </a:bodyPr>
          <a:lstStyle/>
          <a:p>
            <a:pPr eaLnBrk="0" hangingPunct="0"/>
            <a:endParaRPr lang="en-US"/>
          </a:p>
        </p:txBody>
      </p:sp>
      <p:sp>
        <p:nvSpPr>
          <p:cNvPr id="7179" name="Rectangle 35"/>
          <p:cNvSpPr>
            <a:spLocks noChangeArrowheads="1"/>
          </p:cNvSpPr>
          <p:nvPr/>
        </p:nvSpPr>
        <p:spPr bwMode="auto">
          <a:xfrm>
            <a:off x="0" y="0"/>
            <a:ext cx="9144000" cy="0"/>
          </a:xfrm>
          <a:prstGeom prst="rect">
            <a:avLst/>
          </a:prstGeom>
          <a:noFill/>
          <a:ln w="12699" algn="ctr">
            <a:noFill/>
            <a:miter lim="800000"/>
            <a:headEnd/>
            <a:tailEnd/>
          </a:ln>
        </p:spPr>
        <p:txBody>
          <a:bodyPr wrap="none" lIns="90488" tIns="44450" rIns="90488" bIns="44450" anchor="ctr">
            <a:spAutoFit/>
          </a:bodyPr>
          <a:lstStyle/>
          <a:p>
            <a:endParaRPr lang="en-US"/>
          </a:p>
        </p:txBody>
      </p:sp>
      <p:pic>
        <p:nvPicPr>
          <p:cNvPr id="7180" name="Picture 34"/>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429000" y="5029200"/>
            <a:ext cx="1460500" cy="3048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524000" y="0"/>
            <a:ext cx="7620000" cy="639763"/>
          </a:xfrm>
        </p:spPr>
        <p:txBody>
          <a:bodyPr/>
          <a:lstStyle/>
          <a:p>
            <a:pPr eaLnBrk="1" hangingPunct="1"/>
            <a:r>
              <a:rPr lang="en-US" dirty="0" smtClean="0"/>
              <a:t>Transverse-plane Trajectory in EHS</a:t>
            </a:r>
          </a:p>
        </p:txBody>
      </p:sp>
      <p:sp>
        <p:nvSpPr>
          <p:cNvPr id="20483" name="TextBox 9"/>
          <p:cNvSpPr txBox="1">
            <a:spLocks noChangeArrowheads="1"/>
          </p:cNvSpPr>
          <p:nvPr/>
        </p:nvSpPr>
        <p:spPr bwMode="auto">
          <a:xfrm>
            <a:off x="914400" y="1066800"/>
            <a:ext cx="7756525" cy="430213"/>
          </a:xfrm>
          <a:prstGeom prst="rect">
            <a:avLst/>
          </a:prstGeom>
          <a:noFill/>
          <a:ln w="9525">
            <a:noFill/>
            <a:miter lim="800000"/>
            <a:headEnd/>
            <a:tailEnd/>
          </a:ln>
        </p:spPr>
        <p:txBody>
          <a:bodyPr>
            <a:spAutoFit/>
          </a:bodyPr>
          <a:lstStyle/>
          <a:p>
            <a:r>
              <a:rPr lang="en-US" sz="2200" b="1" dirty="0"/>
              <a:t>B</a:t>
            </a:r>
            <a:r>
              <a:rPr lang="en-US" sz="2200" b="1" baseline="-25000" dirty="0"/>
              <a:t>1</a:t>
            </a:r>
            <a:r>
              <a:rPr lang="en-US" sz="2200" b="1" dirty="0"/>
              <a:t>≠0, B</a:t>
            </a:r>
            <a:r>
              <a:rPr lang="en-US" sz="2200" b="1" baseline="-25000" dirty="0"/>
              <a:t>2</a:t>
            </a:r>
            <a:r>
              <a:rPr lang="en-US" sz="2200" b="1" dirty="0"/>
              <a:t>=0 (</a:t>
            </a:r>
            <a:r>
              <a:rPr lang="en-US" sz="2200" b="1" dirty="0" smtClean="0"/>
              <a:t>HS)         </a:t>
            </a:r>
            <a:r>
              <a:rPr lang="en-US" sz="2200" dirty="0"/>
              <a:t>→</a:t>
            </a:r>
            <a:r>
              <a:rPr lang="en-US" sz="2200" b="1" dirty="0"/>
              <a:t>      B</a:t>
            </a:r>
            <a:r>
              <a:rPr lang="en-US" sz="2200" b="1" baseline="-25000" dirty="0"/>
              <a:t>1</a:t>
            </a:r>
            <a:r>
              <a:rPr lang="en-US" sz="2200" b="1" dirty="0"/>
              <a:t>≠0, B</a:t>
            </a:r>
            <a:r>
              <a:rPr lang="en-US" sz="2200" b="1" baseline="-25000" dirty="0"/>
              <a:t>2</a:t>
            </a:r>
            <a:r>
              <a:rPr lang="en-US" sz="2200" b="1" dirty="0"/>
              <a:t>≠0 (</a:t>
            </a:r>
            <a:r>
              <a:rPr lang="en-US" sz="2200" b="1" dirty="0" err="1"/>
              <a:t>Epicyclic</a:t>
            </a:r>
            <a:r>
              <a:rPr lang="en-US" sz="2200" b="1" dirty="0"/>
              <a:t> </a:t>
            </a:r>
            <a:r>
              <a:rPr lang="en-US" sz="2200" b="1" dirty="0" smtClean="0"/>
              <a:t>HS)</a:t>
            </a:r>
            <a:endParaRPr lang="en-US" sz="2200" b="1" dirty="0"/>
          </a:p>
        </p:txBody>
      </p:sp>
      <p:sp>
        <p:nvSpPr>
          <p:cNvPr id="20484" name="TextBox 9"/>
          <p:cNvSpPr txBox="1">
            <a:spLocks noChangeArrowheads="1"/>
          </p:cNvSpPr>
          <p:nvPr/>
        </p:nvSpPr>
        <p:spPr bwMode="auto">
          <a:xfrm>
            <a:off x="990600" y="4953000"/>
            <a:ext cx="7353300" cy="1200150"/>
          </a:xfrm>
          <a:prstGeom prst="rect">
            <a:avLst/>
          </a:prstGeom>
          <a:noFill/>
          <a:ln w="9525">
            <a:noFill/>
            <a:miter lim="800000"/>
            <a:headEnd/>
            <a:tailEnd/>
          </a:ln>
        </p:spPr>
        <p:txBody>
          <a:bodyPr wrap="none">
            <a:spAutoFit/>
          </a:bodyPr>
          <a:lstStyle/>
          <a:p>
            <a:r>
              <a:rPr lang="en-US"/>
              <a:t>Change of momentum from nominal shows regions of zero dispersion </a:t>
            </a:r>
          </a:p>
          <a:p>
            <a:r>
              <a:rPr lang="en-US"/>
              <a:t>and maximum dispersion</a:t>
            </a:r>
          </a:p>
          <a:p>
            <a:pPr>
              <a:buFont typeface="Arial" charset="0"/>
              <a:buChar char="•"/>
            </a:pPr>
            <a:r>
              <a:rPr lang="en-US"/>
              <a:t> Zero dispersion points: Locations of plates for ionization cooling</a:t>
            </a:r>
          </a:p>
          <a:p>
            <a:pPr>
              <a:buFont typeface="Arial" charset="0"/>
              <a:buChar char="•"/>
            </a:pPr>
            <a:r>
              <a:rPr lang="en-US"/>
              <a:t>Maximum dispersion: Correction for aberrations</a:t>
            </a:r>
          </a:p>
        </p:txBody>
      </p:sp>
      <p:sp>
        <p:nvSpPr>
          <p:cNvPr id="20485" name="TextBox 11"/>
          <p:cNvSpPr txBox="1">
            <a:spLocks noChangeArrowheads="1"/>
          </p:cNvSpPr>
          <p:nvPr/>
        </p:nvSpPr>
        <p:spPr bwMode="auto">
          <a:xfrm>
            <a:off x="4800600" y="4495800"/>
            <a:ext cx="3522663" cy="369888"/>
          </a:xfrm>
          <a:prstGeom prst="rect">
            <a:avLst/>
          </a:prstGeom>
          <a:noFill/>
          <a:ln w="9525">
            <a:noFill/>
            <a:miter lim="800000"/>
            <a:headEnd/>
            <a:tailEnd/>
          </a:ln>
        </p:spPr>
        <p:txBody>
          <a:bodyPr wrap="none">
            <a:spAutoFit/>
          </a:bodyPr>
          <a:lstStyle/>
          <a:p>
            <a:r>
              <a:rPr lang="en-US"/>
              <a:t>k</a:t>
            </a:r>
            <a:r>
              <a:rPr lang="en-US" baseline="-25000"/>
              <a:t>1</a:t>
            </a:r>
            <a:r>
              <a:rPr lang="en-US"/>
              <a:t>=-k</a:t>
            </a:r>
            <a:r>
              <a:rPr lang="en-US" baseline="-25000"/>
              <a:t>2</a:t>
            </a:r>
            <a:r>
              <a:rPr lang="en-US"/>
              <a:t>=k</a:t>
            </a:r>
            <a:r>
              <a:rPr lang="en-US" baseline="-25000"/>
              <a:t>c</a:t>
            </a:r>
            <a:r>
              <a:rPr lang="en-US"/>
              <a:t>/2 	k</a:t>
            </a:r>
            <a:r>
              <a:rPr lang="en-US" baseline="-25000"/>
              <a:t>1</a:t>
            </a:r>
            <a:r>
              <a:rPr lang="en-US"/>
              <a:t>=-k</a:t>
            </a:r>
            <a:r>
              <a:rPr lang="en-US" baseline="-25000"/>
              <a:t>2</a:t>
            </a:r>
            <a:r>
              <a:rPr lang="en-US"/>
              <a:t>/2=k</a:t>
            </a:r>
            <a:r>
              <a:rPr lang="en-US" baseline="-25000"/>
              <a:t>c</a:t>
            </a:r>
            <a:r>
              <a:rPr lang="en-US"/>
              <a:t>/4  </a:t>
            </a:r>
          </a:p>
        </p:txBody>
      </p:sp>
      <p:pic>
        <p:nvPicPr>
          <p:cNvPr id="20486" name="Picture 120"/>
          <p:cNvPicPr>
            <a:picLocks noChangeAspect="1" noChangeArrowheads="1"/>
          </p:cNvPicPr>
          <p:nvPr/>
        </p:nvPicPr>
        <p:blipFill>
          <a:blip r:embed="rId2"/>
          <a:srcRect/>
          <a:stretch>
            <a:fillRect/>
          </a:stretch>
        </p:blipFill>
        <p:spPr bwMode="auto">
          <a:xfrm>
            <a:off x="1066800" y="1905000"/>
            <a:ext cx="2324100" cy="2324100"/>
          </a:xfrm>
          <a:prstGeom prst="rect">
            <a:avLst/>
          </a:prstGeom>
          <a:noFill/>
          <a:ln w="9525">
            <a:noFill/>
            <a:miter lim="800000"/>
            <a:headEnd/>
            <a:tailEnd/>
          </a:ln>
        </p:spPr>
      </p:pic>
      <p:pic>
        <p:nvPicPr>
          <p:cNvPr id="20487" name="Picture 115"/>
          <p:cNvPicPr>
            <a:picLocks noChangeAspect="1" noChangeArrowheads="1"/>
          </p:cNvPicPr>
          <p:nvPr/>
        </p:nvPicPr>
        <p:blipFill>
          <a:blip r:embed="rId3"/>
          <a:srcRect/>
          <a:stretch>
            <a:fillRect/>
          </a:stretch>
        </p:blipFill>
        <p:spPr bwMode="auto">
          <a:xfrm>
            <a:off x="4038600" y="1981200"/>
            <a:ext cx="2447925" cy="2419350"/>
          </a:xfrm>
          <a:prstGeom prst="rect">
            <a:avLst/>
          </a:prstGeom>
          <a:noFill/>
          <a:ln w="9525">
            <a:noFill/>
            <a:miter lim="800000"/>
            <a:headEnd/>
            <a:tailEnd/>
          </a:ln>
        </p:spPr>
      </p:pic>
      <p:sp>
        <p:nvSpPr>
          <p:cNvPr id="20488" name="TextBox 11"/>
          <p:cNvSpPr txBox="1">
            <a:spLocks noChangeArrowheads="1"/>
          </p:cNvSpPr>
          <p:nvPr/>
        </p:nvSpPr>
        <p:spPr bwMode="auto">
          <a:xfrm>
            <a:off x="4648200" y="1905000"/>
            <a:ext cx="1089025" cy="369888"/>
          </a:xfrm>
          <a:prstGeom prst="rect">
            <a:avLst/>
          </a:prstGeom>
          <a:noFill/>
          <a:ln w="9525">
            <a:noFill/>
            <a:miter lim="800000"/>
            <a:headEnd/>
            <a:tailEnd/>
          </a:ln>
        </p:spPr>
        <p:txBody>
          <a:bodyPr wrap="none">
            <a:spAutoFit/>
          </a:bodyPr>
          <a:lstStyle/>
          <a:p>
            <a:r>
              <a:rPr lang="en-US">
                <a:solidFill>
                  <a:srgbClr val="FF0000"/>
                </a:solidFill>
              </a:rPr>
              <a:t>p</a:t>
            </a:r>
            <a:r>
              <a:rPr lang="en-US"/>
              <a:t>→</a:t>
            </a:r>
            <a:r>
              <a:rPr lang="en-US">
                <a:solidFill>
                  <a:srgbClr val="0070C0"/>
                </a:solidFill>
              </a:rPr>
              <a:t>p+</a:t>
            </a:r>
            <a:r>
              <a:rPr lang="el-GR">
                <a:solidFill>
                  <a:srgbClr val="0070C0"/>
                </a:solidFill>
              </a:rPr>
              <a:t>Δ</a:t>
            </a:r>
            <a:r>
              <a:rPr lang="en-US">
                <a:solidFill>
                  <a:srgbClr val="0070C0"/>
                </a:solidFill>
              </a:rPr>
              <a:t>p</a:t>
            </a:r>
          </a:p>
        </p:txBody>
      </p:sp>
      <p:pic>
        <p:nvPicPr>
          <p:cNvPr id="20489" name="Picture 12"/>
          <p:cNvPicPr>
            <a:picLocks noChangeAspect="1" noChangeArrowheads="1"/>
          </p:cNvPicPr>
          <p:nvPr/>
        </p:nvPicPr>
        <p:blipFill>
          <a:blip r:embed="rId4"/>
          <a:srcRect/>
          <a:stretch>
            <a:fillRect/>
          </a:stretch>
        </p:blipFill>
        <p:spPr bwMode="auto">
          <a:xfrm>
            <a:off x="6629400" y="1981200"/>
            <a:ext cx="2079625" cy="2076450"/>
          </a:xfrm>
          <a:prstGeom prst="rect">
            <a:avLst/>
          </a:prstGeom>
          <a:noFill/>
          <a:ln w="12699" algn="ctr">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7162800" cy="639763"/>
          </a:xfrm>
        </p:spPr>
        <p:txBody>
          <a:bodyPr/>
          <a:lstStyle/>
          <a:p>
            <a:r>
              <a:rPr lang="en-US" dirty="0" smtClean="0"/>
              <a:t>Periodic orbit in </a:t>
            </a:r>
            <a:r>
              <a:rPr lang="en-US" dirty="0" err="1" smtClean="0"/>
              <a:t>Epicyclic</a:t>
            </a:r>
            <a:r>
              <a:rPr lang="en-US" dirty="0" smtClean="0"/>
              <a:t> HS</a:t>
            </a:r>
            <a:endParaRPr lang="en-US" dirty="0"/>
          </a:p>
        </p:txBody>
      </p:sp>
      <p:sp>
        <p:nvSpPr>
          <p:cNvPr id="3" name="Content Placeholder 2"/>
          <p:cNvSpPr>
            <a:spLocks noGrp="1"/>
          </p:cNvSpPr>
          <p:nvPr>
            <p:ph idx="1"/>
          </p:nvPr>
        </p:nvSpPr>
        <p:spPr>
          <a:xfrm>
            <a:off x="609600" y="2590800"/>
            <a:ext cx="8229600" cy="685800"/>
          </a:xfrm>
        </p:spPr>
        <p:txBody>
          <a:bodyPr/>
          <a:lstStyle/>
          <a:p>
            <a:r>
              <a:rPr lang="en-US" dirty="0" smtClean="0"/>
              <a:t>Conditions for the periodic orbit need to be satisfied</a:t>
            </a:r>
            <a:endParaRPr lang="en-US" dirty="0"/>
          </a:p>
        </p:txBody>
      </p:sp>
      <p:sp>
        <p:nvSpPr>
          <p:cNvPr id="5" name="Oval 4"/>
          <p:cNvSpPr/>
          <p:nvPr/>
        </p:nvSpPr>
        <p:spPr bwMode="auto">
          <a:xfrm>
            <a:off x="5334000" y="1752600"/>
            <a:ext cx="1295400" cy="385906"/>
          </a:xfrm>
          <a:prstGeom prst="ellipse">
            <a:avLst/>
          </a:prstGeom>
          <a:noFill/>
          <a:ln w="25400" cap="flat" cmpd="sng" algn="ctr">
            <a:solidFill>
              <a:srgbClr val="0000FF"/>
            </a:solid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smtClean="0">
              <a:ln>
                <a:noFill/>
              </a:ln>
              <a:solidFill>
                <a:srgbClr val="800080"/>
              </a:solidFill>
              <a:effectLst/>
              <a:latin typeface="Arial Unicode MS" pitchFamily="34" charset="-128"/>
            </a:endParaRPr>
          </a:p>
        </p:txBody>
      </p:sp>
      <p:sp>
        <p:nvSpPr>
          <p:cNvPr id="7" name="Oval 6"/>
          <p:cNvSpPr/>
          <p:nvPr/>
        </p:nvSpPr>
        <p:spPr bwMode="auto">
          <a:xfrm>
            <a:off x="2438400" y="1447800"/>
            <a:ext cx="1066800" cy="1069848"/>
          </a:xfrm>
          <a:prstGeom prst="ellipse">
            <a:avLst/>
          </a:prstGeom>
          <a:noFill/>
          <a:ln w="25400" cap="flat" cmpd="sng" algn="ctr">
            <a:solidFill>
              <a:srgbClr val="0000FF"/>
            </a:solid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smtClean="0">
              <a:ln>
                <a:noFill/>
              </a:ln>
              <a:solidFill>
                <a:srgbClr val="800080"/>
              </a:solidFill>
              <a:effectLst/>
              <a:latin typeface="Arial Unicode MS" pitchFamily="34" charset="-128"/>
            </a:endParaRPr>
          </a:p>
        </p:txBody>
      </p:sp>
      <p:sp>
        <p:nvSpPr>
          <p:cNvPr id="9" name="Right Arrow 8"/>
          <p:cNvSpPr/>
          <p:nvPr/>
        </p:nvSpPr>
        <p:spPr bwMode="auto">
          <a:xfrm>
            <a:off x="3505200" y="3733800"/>
            <a:ext cx="978408" cy="484632"/>
          </a:xfrm>
          <a:prstGeom prst="rightArrow">
            <a:avLst/>
          </a:prstGeom>
          <a:solidFill>
            <a:srgbClr val="00FF00"/>
          </a:solidFill>
          <a:ln w="12699" cap="flat" cmpd="sng" algn="ctr">
            <a:no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smtClean="0">
              <a:ln>
                <a:noFill/>
              </a:ln>
              <a:solidFill>
                <a:srgbClr val="800080"/>
              </a:solidFill>
              <a:effectLst/>
              <a:latin typeface="Arial Unicode MS" pitchFamily="34" charset="-128"/>
            </a:endParaRPr>
          </a:p>
        </p:txBody>
      </p:sp>
      <p:graphicFrame>
        <p:nvGraphicFramePr>
          <p:cNvPr id="10" name="Object 9"/>
          <p:cNvGraphicFramePr>
            <a:graphicFrameLocks noChangeAspect="1"/>
          </p:cNvGraphicFramePr>
          <p:nvPr/>
        </p:nvGraphicFramePr>
        <p:xfrm>
          <a:off x="838200" y="3581400"/>
          <a:ext cx="2608731" cy="914400"/>
        </p:xfrm>
        <a:graphic>
          <a:graphicData uri="http://schemas.openxmlformats.org/presentationml/2006/ole">
            <p:oleObj spid="_x0000_s35842" name="Equation" r:id="rId3" imgW="1231560" imgH="431640" progId="Equation.3">
              <p:embed/>
            </p:oleObj>
          </a:graphicData>
        </a:graphic>
      </p:graphicFrame>
      <p:sp>
        <p:nvSpPr>
          <p:cNvPr id="11" name="TextBox 10"/>
          <p:cNvSpPr txBox="1"/>
          <p:nvPr/>
        </p:nvSpPr>
        <p:spPr>
          <a:xfrm>
            <a:off x="914400" y="3124200"/>
            <a:ext cx="3715633" cy="369332"/>
          </a:xfrm>
          <a:prstGeom prst="rect">
            <a:avLst/>
          </a:prstGeom>
          <a:noFill/>
        </p:spPr>
        <p:txBody>
          <a:bodyPr wrap="none" rtlCol="0">
            <a:spAutoFit/>
          </a:bodyPr>
          <a:lstStyle/>
          <a:p>
            <a:r>
              <a:rPr lang="en-US" dirty="0" smtClean="0"/>
              <a:t>-</a:t>
            </a:r>
            <a:r>
              <a:rPr lang="en-US" dirty="0" err="1" smtClean="0"/>
              <a:t>Derbenev</a:t>
            </a:r>
            <a:r>
              <a:rPr lang="en-US" dirty="0" smtClean="0"/>
              <a:t>, Johnson, PRST (2005)</a:t>
            </a:r>
            <a:endParaRPr lang="en-US" dirty="0"/>
          </a:p>
        </p:txBody>
      </p:sp>
      <p:sp>
        <p:nvSpPr>
          <p:cNvPr id="12" name="Right Arrow 11"/>
          <p:cNvSpPr/>
          <p:nvPr/>
        </p:nvSpPr>
        <p:spPr bwMode="auto">
          <a:xfrm>
            <a:off x="4114800" y="1905000"/>
            <a:ext cx="978408" cy="484632"/>
          </a:xfrm>
          <a:prstGeom prst="rightArrow">
            <a:avLst/>
          </a:prstGeom>
          <a:solidFill>
            <a:srgbClr val="00FF00"/>
          </a:solidFill>
          <a:ln w="12699" cap="flat" cmpd="sng" algn="ctr">
            <a:no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smtClean="0">
              <a:ln>
                <a:noFill/>
              </a:ln>
              <a:solidFill>
                <a:srgbClr val="800080"/>
              </a:solidFill>
              <a:effectLst/>
              <a:latin typeface="Arial Unicode MS" pitchFamily="34" charset="-128"/>
            </a:endParaRPr>
          </a:p>
        </p:txBody>
      </p:sp>
      <p:graphicFrame>
        <p:nvGraphicFramePr>
          <p:cNvPr id="35843" name="Object 3"/>
          <p:cNvGraphicFramePr>
            <a:graphicFrameLocks noChangeAspect="1"/>
          </p:cNvGraphicFramePr>
          <p:nvPr/>
        </p:nvGraphicFramePr>
        <p:xfrm>
          <a:off x="4572000" y="3505200"/>
          <a:ext cx="4114800" cy="941388"/>
        </p:xfrm>
        <a:graphic>
          <a:graphicData uri="http://schemas.openxmlformats.org/presentationml/2006/ole">
            <p:oleObj spid="_x0000_s35843" name="Equation" r:id="rId4" imgW="1942920" imgH="444240" progId="Equation.3">
              <p:embed/>
            </p:oleObj>
          </a:graphicData>
        </a:graphic>
      </p:graphicFrame>
      <p:sp>
        <p:nvSpPr>
          <p:cNvPr id="14" name="TextBox 13"/>
          <p:cNvSpPr txBox="1"/>
          <p:nvPr/>
        </p:nvSpPr>
        <p:spPr>
          <a:xfrm>
            <a:off x="2743200" y="914400"/>
            <a:ext cx="505267" cy="369332"/>
          </a:xfrm>
          <a:prstGeom prst="rect">
            <a:avLst/>
          </a:prstGeom>
          <a:noFill/>
        </p:spPr>
        <p:txBody>
          <a:bodyPr wrap="none" rtlCol="0">
            <a:spAutoFit/>
          </a:bodyPr>
          <a:lstStyle/>
          <a:p>
            <a:r>
              <a:rPr lang="en-US" dirty="0" smtClean="0"/>
              <a:t>HS</a:t>
            </a:r>
            <a:endParaRPr lang="en-US" dirty="0"/>
          </a:p>
        </p:txBody>
      </p:sp>
      <p:sp>
        <p:nvSpPr>
          <p:cNvPr id="15" name="TextBox 14"/>
          <p:cNvSpPr txBox="1"/>
          <p:nvPr/>
        </p:nvSpPr>
        <p:spPr>
          <a:xfrm>
            <a:off x="5257800" y="914400"/>
            <a:ext cx="1467068" cy="369332"/>
          </a:xfrm>
          <a:prstGeom prst="rect">
            <a:avLst/>
          </a:prstGeom>
          <a:noFill/>
        </p:spPr>
        <p:txBody>
          <a:bodyPr wrap="none" rtlCol="0">
            <a:spAutoFit/>
          </a:bodyPr>
          <a:lstStyle/>
          <a:p>
            <a:r>
              <a:rPr lang="en-US" dirty="0" err="1" smtClean="0"/>
              <a:t>Epicyclic</a:t>
            </a:r>
            <a:r>
              <a:rPr lang="en-US" dirty="0" smtClean="0"/>
              <a:t> HS</a:t>
            </a:r>
            <a:endParaRPr lang="en-US" dirty="0"/>
          </a:p>
        </p:txBody>
      </p:sp>
      <p:sp>
        <p:nvSpPr>
          <p:cNvPr id="16" name="TextBox 15"/>
          <p:cNvSpPr txBox="1"/>
          <p:nvPr/>
        </p:nvSpPr>
        <p:spPr>
          <a:xfrm>
            <a:off x="533400" y="4876800"/>
            <a:ext cx="6842451" cy="923330"/>
          </a:xfrm>
          <a:prstGeom prst="rect">
            <a:avLst/>
          </a:prstGeom>
          <a:noFill/>
        </p:spPr>
        <p:txBody>
          <a:bodyPr wrap="none" rtlCol="0">
            <a:spAutoFit/>
          </a:bodyPr>
          <a:lstStyle/>
          <a:p>
            <a:r>
              <a:rPr lang="en-US" i="1" dirty="0" smtClean="0"/>
              <a:t>Numerical </a:t>
            </a:r>
            <a:r>
              <a:rPr lang="en-US" i="1" dirty="0" smtClean="0"/>
              <a:t>analysis (using </a:t>
            </a:r>
            <a:r>
              <a:rPr lang="en-US" i="1" dirty="0" err="1" smtClean="0"/>
              <a:t>Mathematica</a:t>
            </a:r>
            <a:r>
              <a:rPr lang="en-US" i="1" dirty="0" smtClean="0"/>
              <a:t> for tracking): </a:t>
            </a:r>
          </a:p>
          <a:p>
            <a:r>
              <a:rPr lang="en-US" i="1" dirty="0" smtClean="0"/>
              <a:t>Transverse-plane periodic orbit is </a:t>
            </a:r>
            <a:r>
              <a:rPr lang="en-US" i="1" dirty="0" smtClean="0"/>
              <a:t>elliptic </a:t>
            </a:r>
            <a:r>
              <a:rPr lang="en-US" i="1" dirty="0" smtClean="0"/>
              <a:t>at low </a:t>
            </a:r>
            <a:r>
              <a:rPr lang="en-US" i="1" dirty="0" smtClean="0"/>
              <a:t>kappa (~0.1-0.2), </a:t>
            </a:r>
          </a:p>
          <a:p>
            <a:r>
              <a:rPr lang="en-US" i="1" dirty="0" smtClean="0"/>
              <a:t>but deviates </a:t>
            </a:r>
            <a:r>
              <a:rPr lang="en-US" i="1" dirty="0" smtClean="0"/>
              <a:t>from ellipse </a:t>
            </a:r>
            <a:r>
              <a:rPr lang="en-US" i="1" dirty="0" smtClean="0"/>
              <a:t>at </a:t>
            </a:r>
            <a:r>
              <a:rPr lang="en-US" i="1" smtClean="0"/>
              <a:t>large </a:t>
            </a:r>
            <a:r>
              <a:rPr lang="en-US" i="1" smtClean="0"/>
              <a:t>kappa (&gt;1)</a:t>
            </a:r>
            <a:endParaRPr lang="en-US" i="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p:txBody>
          <a:bodyPr/>
          <a:lstStyle/>
          <a:p>
            <a:pPr eaLnBrk="1" hangingPunct="1"/>
            <a:r>
              <a:rPr lang="en-GB" sz="1800" b="0" smtClean="0"/>
              <a:t>Solenoid+direct superposition of transverse helical fields, each having a selected spatial period</a:t>
            </a:r>
          </a:p>
          <a:p>
            <a:pPr eaLnBrk="1" hangingPunct="1"/>
            <a:r>
              <a:rPr lang="en-GB" sz="1800" b="0" smtClean="0"/>
              <a:t>Or modify procedure by V. Kashikhin and collaborators for single-</a:t>
            </a:r>
            <a:r>
              <a:rPr lang="en-US" sz="1800" b="0" smtClean="0"/>
              <a:t> </a:t>
            </a:r>
            <a:r>
              <a:rPr lang="en-GB" sz="1800" b="0" smtClean="0"/>
              <a:t>periodic HCC [V. Kashikhin et al., </a:t>
            </a:r>
            <a:r>
              <a:rPr lang="en-GB" sz="1800" b="0" i="1" smtClean="0"/>
              <a:t>Design Studies of Magnet Systems for Muon Helical Cooling Channels,</a:t>
            </a:r>
            <a:r>
              <a:rPr lang="en-GB" sz="1800" b="0" smtClean="0"/>
              <a:t> ID: 3138 - WEPD015, EPAC08 Proceedings</a:t>
            </a:r>
          </a:p>
          <a:p>
            <a:pPr lvl="1" eaLnBrk="1" hangingPunct="1"/>
            <a:endParaRPr lang="en-GB" sz="1800" b="0" smtClean="0"/>
          </a:p>
          <a:p>
            <a:pPr lvl="1" eaLnBrk="1" hangingPunct="1"/>
            <a:r>
              <a:rPr lang="en-GB" sz="1800" b="0" smtClean="0"/>
              <a:t>Magnetic field provided by a sequence of </a:t>
            </a:r>
          </a:p>
          <a:p>
            <a:pPr lvl="1" eaLnBrk="1" hangingPunct="1">
              <a:buFontTx/>
              <a:buNone/>
            </a:pPr>
            <a:r>
              <a:rPr lang="en-GB" sz="1800" b="0" smtClean="0"/>
              <a:t>parallel circular current loops with centers</a:t>
            </a:r>
          </a:p>
          <a:p>
            <a:pPr lvl="1" eaLnBrk="1" hangingPunct="1">
              <a:buFontTx/>
              <a:buNone/>
            </a:pPr>
            <a:r>
              <a:rPr lang="en-GB" sz="1800" b="0" smtClean="0"/>
              <a:t> located on a helix</a:t>
            </a:r>
          </a:p>
          <a:p>
            <a:pPr lvl="2" eaLnBrk="1" hangingPunct="1"/>
            <a:r>
              <a:rPr lang="en-GB" sz="1600" b="0" smtClean="0"/>
              <a:t>(Epicyclic) modification: </a:t>
            </a:r>
          </a:p>
          <a:p>
            <a:pPr lvl="2" eaLnBrk="1" hangingPunct="1">
              <a:buFontTx/>
              <a:buNone/>
            </a:pPr>
            <a:r>
              <a:rPr lang="en-GB" sz="1600" b="0" smtClean="0"/>
              <a:t>    Circular current loops are centered</a:t>
            </a:r>
          </a:p>
          <a:p>
            <a:pPr lvl="2" eaLnBrk="1" hangingPunct="1">
              <a:buFontTx/>
              <a:buNone/>
            </a:pPr>
            <a:r>
              <a:rPr lang="en-GB" sz="1600" b="0" smtClean="0"/>
              <a:t> along the epitrochoids or hypotrochoids. </a:t>
            </a:r>
          </a:p>
          <a:p>
            <a:pPr lvl="2" eaLnBrk="1" hangingPunct="1">
              <a:buFontTx/>
              <a:buNone/>
            </a:pPr>
            <a:r>
              <a:rPr lang="en-GB" sz="1600" b="0" smtClean="0"/>
              <a:t>The simplest case will be an ellipse (in transverse plane)</a:t>
            </a:r>
          </a:p>
          <a:p>
            <a:pPr eaLnBrk="1" hangingPunct="1"/>
            <a:r>
              <a:rPr lang="en-GB" sz="1800" b="0" smtClean="0"/>
              <a:t>Detailed simulations are needed</a:t>
            </a:r>
            <a:endParaRPr lang="en-US" sz="1800" b="0" smtClean="0"/>
          </a:p>
          <a:p>
            <a:pPr lvl="2" eaLnBrk="1" hangingPunct="1">
              <a:buFontTx/>
              <a:buNone/>
            </a:pPr>
            <a:endParaRPr lang="en-US" smtClean="0"/>
          </a:p>
          <a:p>
            <a:pPr eaLnBrk="1" hangingPunct="1"/>
            <a:endParaRPr lang="en-US" smtClean="0"/>
          </a:p>
        </p:txBody>
      </p:sp>
      <p:sp>
        <p:nvSpPr>
          <p:cNvPr id="22531" name="Title 3"/>
          <p:cNvSpPr>
            <a:spLocks noGrp="1"/>
          </p:cNvSpPr>
          <p:nvPr>
            <p:ph type="title"/>
          </p:nvPr>
        </p:nvSpPr>
        <p:spPr>
          <a:xfrm>
            <a:off x="457200" y="0"/>
            <a:ext cx="8458200" cy="639763"/>
          </a:xfrm>
        </p:spPr>
        <p:txBody>
          <a:bodyPr/>
          <a:lstStyle/>
          <a:p>
            <a:pPr eaLnBrk="1" hangingPunct="1"/>
            <a:r>
              <a:rPr lang="en-US" smtClean="0"/>
              <a:t>         Designing Epicyclic Helical Channel</a:t>
            </a:r>
          </a:p>
        </p:txBody>
      </p:sp>
      <p:pic>
        <p:nvPicPr>
          <p:cNvPr id="22532" name="Picture 4" descr="Fig2"/>
          <p:cNvPicPr>
            <a:picLocks noChangeAspect="1" noChangeArrowheads="1"/>
          </p:cNvPicPr>
          <p:nvPr/>
        </p:nvPicPr>
        <p:blipFill>
          <a:blip r:embed="rId2"/>
          <a:srcRect/>
          <a:stretch>
            <a:fillRect/>
          </a:stretch>
        </p:blipFill>
        <p:spPr bwMode="auto">
          <a:xfrm>
            <a:off x="6019800" y="2362200"/>
            <a:ext cx="2362200" cy="20828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Implementing in PIC</a:t>
            </a:r>
          </a:p>
        </p:txBody>
      </p:sp>
      <p:sp>
        <p:nvSpPr>
          <p:cNvPr id="21507" name="Rectangle 3"/>
          <p:cNvSpPr>
            <a:spLocks noGrp="1" noChangeArrowheads="1"/>
          </p:cNvSpPr>
          <p:nvPr>
            <p:ph idx="1"/>
          </p:nvPr>
        </p:nvSpPr>
        <p:spPr/>
        <p:txBody>
          <a:bodyPr/>
          <a:lstStyle/>
          <a:p>
            <a:pPr eaLnBrk="1" hangingPunct="1"/>
            <a:endParaRPr lang="en-US" b="0" dirty="0" smtClean="0"/>
          </a:p>
          <a:p>
            <a:pPr eaLnBrk="1" hangingPunct="1"/>
            <a:r>
              <a:rPr lang="en-US" b="0" dirty="0" smtClean="0"/>
              <a:t>Plan to develop an </a:t>
            </a:r>
            <a:r>
              <a:rPr lang="en-US" b="0" dirty="0" err="1" smtClean="0"/>
              <a:t>epicyclic</a:t>
            </a:r>
            <a:r>
              <a:rPr lang="en-US" b="0" dirty="0" smtClean="0"/>
              <a:t> helical solenoid as part of PIC cooling scheme and Reverse-</a:t>
            </a:r>
            <a:r>
              <a:rPr lang="en-US" b="0" dirty="0" err="1" smtClean="0"/>
              <a:t>Emittance</a:t>
            </a:r>
            <a:r>
              <a:rPr lang="en-US" b="0" dirty="0" smtClean="0"/>
              <a:t> Exchange</a:t>
            </a:r>
          </a:p>
          <a:p>
            <a:pPr eaLnBrk="1" hangingPunct="1"/>
            <a:endParaRPr lang="en-US" b="0" dirty="0" smtClean="0"/>
          </a:p>
          <a:p>
            <a:pPr eaLnBrk="1" hangingPunct="1"/>
            <a:r>
              <a:rPr lang="en-US" b="0" dirty="0" smtClean="0"/>
              <a:t>Elliptic option looks the simplest</a:t>
            </a:r>
          </a:p>
          <a:p>
            <a:pPr eaLnBrk="1" hangingPunct="1"/>
            <a:endParaRPr lang="en-US" b="0" dirty="0" smtClean="0"/>
          </a:p>
          <a:p>
            <a:pPr eaLnBrk="1" hangingPunct="1"/>
            <a:r>
              <a:rPr lang="en-US" b="0" dirty="0" smtClean="0"/>
              <a:t>Detailed theory, numerical analysis and simulations are in progress </a:t>
            </a:r>
          </a:p>
          <a:p>
            <a:pPr lvl="1" eaLnBrk="1" hangingPunct="1"/>
            <a:r>
              <a:rPr lang="en-US" b="0" dirty="0" smtClean="0"/>
              <a:t>V. </a:t>
            </a:r>
            <a:r>
              <a:rPr lang="en-US" b="0" dirty="0" err="1" smtClean="0"/>
              <a:t>Ivanov</a:t>
            </a:r>
            <a:r>
              <a:rPr lang="en-US" b="0" dirty="0" smtClean="0"/>
              <a:t>, G4BL simulations</a:t>
            </a:r>
          </a:p>
          <a:p>
            <a:pPr lvl="1" eaLnBrk="1" hangingPunct="1">
              <a:buNone/>
            </a:pPr>
            <a:r>
              <a:rPr lang="en-US" b="0" dirty="0" smtClean="0"/>
              <a:t>+</a:t>
            </a:r>
            <a:r>
              <a:rPr lang="en-US" b="0" dirty="0" err="1" smtClean="0"/>
              <a:t>Muons</a:t>
            </a:r>
            <a:r>
              <a:rPr lang="en-US" b="0" dirty="0" smtClean="0"/>
              <a:t>, Inc collaborators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304800"/>
            <a:ext cx="8229600" cy="639763"/>
          </a:xfrm>
        </p:spPr>
        <p:txBody>
          <a:bodyPr/>
          <a:lstStyle/>
          <a:p>
            <a:pPr eaLnBrk="1" hangingPunct="1"/>
            <a:r>
              <a:rPr lang="en-US" smtClean="0"/>
              <a:t>        Generating Variable Dispersion</a:t>
            </a:r>
            <a:br>
              <a:rPr lang="en-US" smtClean="0"/>
            </a:br>
            <a:r>
              <a:rPr lang="en-US" smtClean="0"/>
              <a:t>Modified Helical Solenoid</a:t>
            </a:r>
          </a:p>
        </p:txBody>
      </p:sp>
      <p:sp>
        <p:nvSpPr>
          <p:cNvPr id="11267" name="Rectangle 3"/>
          <p:cNvSpPr>
            <a:spLocks noGrp="1" noChangeArrowheads="1"/>
          </p:cNvSpPr>
          <p:nvPr>
            <p:ph idx="1"/>
          </p:nvPr>
        </p:nvSpPr>
        <p:spPr/>
        <p:txBody>
          <a:bodyPr/>
          <a:lstStyle/>
          <a:p>
            <a:pPr eaLnBrk="1" hangingPunct="1"/>
            <a:endParaRPr lang="en-US" smtClean="0"/>
          </a:p>
          <a:p>
            <a:pPr eaLnBrk="1" hangingPunct="1"/>
            <a:r>
              <a:rPr lang="en-US" smtClean="0"/>
              <a:t>This is a demo of a beamline  that satisfies conditions for alternating dispersion function needed for Parametric-resonance  Ionization Cooling (PIC)</a:t>
            </a:r>
          </a:p>
          <a:p>
            <a:pPr lvl="1" eaLnBrk="1" hangingPunct="1">
              <a:buFontTx/>
              <a:buNone/>
            </a:pPr>
            <a:endParaRPr lang="en-US" smtClean="0"/>
          </a:p>
          <a:p>
            <a:pPr eaLnBrk="1" hangingPunct="1"/>
            <a:r>
              <a:rPr lang="en-US" smtClean="0"/>
              <a:t>Detailed simulations for the proposed beamline are in progress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PIC Concept</a:t>
            </a:r>
          </a:p>
        </p:txBody>
      </p:sp>
      <p:sp>
        <p:nvSpPr>
          <p:cNvPr id="12291" name="Content Placeholder 2"/>
          <p:cNvSpPr>
            <a:spLocks noGrp="1"/>
          </p:cNvSpPr>
          <p:nvPr>
            <p:ph idx="1"/>
          </p:nvPr>
        </p:nvSpPr>
        <p:spPr/>
        <p:txBody>
          <a:bodyPr/>
          <a:lstStyle/>
          <a:p>
            <a:pPr eaLnBrk="1" hangingPunct="1"/>
            <a:r>
              <a:rPr lang="en-GB" b="0" smtClean="0"/>
              <a:t>Muon beam ionization cooling is a key element in designing next-generation high-luminosity muon colliders</a:t>
            </a:r>
          </a:p>
          <a:p>
            <a:pPr eaLnBrk="1" hangingPunct="1"/>
            <a:r>
              <a:rPr lang="en-GB" b="0" smtClean="0"/>
              <a:t>To reach high luminosity without excessively large muon intensities, it was proposed to combine ionization cooling with techniques using parametric resonance (Derbenev, Johnson, COOL2005 presentation)</a:t>
            </a:r>
          </a:p>
          <a:p>
            <a:pPr eaLnBrk="1" hangingPunct="1"/>
            <a:r>
              <a:rPr lang="en-GB" b="0" smtClean="0"/>
              <a:t>A half-integer resonance is induced such that normal elliptical motion of x-x’ phase space becomes hyperbolic, with particles moving to smaller x and larger x’ at the channel focal points</a:t>
            </a:r>
          </a:p>
          <a:p>
            <a:pPr eaLnBrk="1" hangingPunct="1"/>
            <a:r>
              <a:rPr lang="en-GB" b="0" smtClean="0"/>
              <a:t>Thin absorbers placed at the focal points of the channel then cool the angular divergence of the beam by the usual ionization cooling mechanism where each absorber is followed by RF cavities</a:t>
            </a:r>
          </a:p>
          <a:p>
            <a:pPr eaLnBrk="1" hangingPunct="1"/>
            <a:endParaRPr lang="en-GB" b="0" smtClean="0"/>
          </a:p>
          <a:p>
            <a:pPr eaLnBrk="1" hangingPunct="1"/>
            <a:endParaRPr lang="en-GB" b="0" smtClean="0"/>
          </a:p>
          <a:p>
            <a:pPr eaLnBrk="1" hangingPunct="1"/>
            <a:endParaRPr lang="en-GB" b="0" smtClean="0"/>
          </a:p>
          <a:p>
            <a:pPr eaLnBrk="1" hangingPunct="1"/>
            <a:endParaRPr lang="en-US" smtClean="0"/>
          </a:p>
          <a:p>
            <a:pPr eaLnBrk="1" hangingPunct="1"/>
            <a:endParaRPr lang="en-US"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itle 1"/>
          <p:cNvSpPr>
            <a:spLocks noGrp="1"/>
          </p:cNvSpPr>
          <p:nvPr>
            <p:ph type="title"/>
          </p:nvPr>
        </p:nvSpPr>
        <p:spPr/>
        <p:txBody>
          <a:bodyPr/>
          <a:lstStyle/>
          <a:p>
            <a:r>
              <a:rPr lang="en-US" smtClean="0"/>
              <a:t>PIC Concept (cont.)</a:t>
            </a:r>
          </a:p>
        </p:txBody>
      </p:sp>
      <p:grpSp>
        <p:nvGrpSpPr>
          <p:cNvPr id="4106" name="Group 2"/>
          <p:cNvGrpSpPr>
            <a:grpSpLocks/>
          </p:cNvGrpSpPr>
          <p:nvPr/>
        </p:nvGrpSpPr>
        <p:grpSpPr bwMode="auto">
          <a:xfrm>
            <a:off x="4800600" y="914400"/>
            <a:ext cx="4114800" cy="2057400"/>
            <a:chOff x="1245" y="7335"/>
            <a:chExt cx="9830" cy="4858"/>
          </a:xfrm>
        </p:grpSpPr>
        <p:grpSp>
          <p:nvGrpSpPr>
            <p:cNvPr id="4157" name="Group 3"/>
            <p:cNvGrpSpPr>
              <a:grpSpLocks/>
            </p:cNvGrpSpPr>
            <p:nvPr/>
          </p:nvGrpSpPr>
          <p:grpSpPr bwMode="auto">
            <a:xfrm>
              <a:off x="1245" y="7335"/>
              <a:ext cx="4672" cy="4822"/>
              <a:chOff x="2600" y="2025"/>
              <a:chExt cx="4672" cy="4660"/>
            </a:xfrm>
          </p:grpSpPr>
          <p:sp>
            <p:nvSpPr>
              <p:cNvPr id="4205" name="Text Box 4"/>
              <p:cNvSpPr txBox="1">
                <a:spLocks noChangeArrowheads="1"/>
              </p:cNvSpPr>
              <p:nvPr/>
            </p:nvSpPr>
            <p:spPr bwMode="auto">
              <a:xfrm>
                <a:off x="4050" y="2025"/>
                <a:ext cx="1202" cy="1045"/>
              </a:xfrm>
              <a:prstGeom prst="rect">
                <a:avLst/>
              </a:prstGeom>
              <a:solidFill>
                <a:srgbClr val="FFFFFF"/>
              </a:solidFill>
              <a:ln w="9525">
                <a:noFill/>
                <a:miter lim="800000"/>
                <a:headEnd/>
                <a:tailEnd/>
              </a:ln>
            </p:spPr>
            <p:txBody>
              <a:bodyPr/>
              <a:lstStyle/>
              <a:p>
                <a:endParaRPr lang="en-US"/>
              </a:p>
            </p:txBody>
          </p:sp>
          <p:sp>
            <p:nvSpPr>
              <p:cNvPr id="4206" name="Oval 5"/>
              <p:cNvSpPr>
                <a:spLocks noChangeArrowheads="1"/>
              </p:cNvSpPr>
              <p:nvPr/>
            </p:nvSpPr>
            <p:spPr bwMode="auto">
              <a:xfrm>
                <a:off x="2785" y="3193"/>
                <a:ext cx="3480" cy="3238"/>
              </a:xfrm>
              <a:prstGeom prst="ellipse">
                <a:avLst/>
              </a:prstGeom>
              <a:solidFill>
                <a:srgbClr val="FFFFFF"/>
              </a:solidFill>
              <a:ln w="12700">
                <a:solidFill>
                  <a:srgbClr val="000000"/>
                </a:solidFill>
                <a:round/>
                <a:headEnd/>
                <a:tailEnd/>
              </a:ln>
            </p:spPr>
            <p:txBody>
              <a:bodyPr/>
              <a:lstStyle/>
              <a:p>
                <a:endParaRPr lang="en-US"/>
              </a:p>
            </p:txBody>
          </p:sp>
          <p:sp>
            <p:nvSpPr>
              <p:cNvPr id="4207" name="Oval 6"/>
              <p:cNvSpPr>
                <a:spLocks noChangeArrowheads="1"/>
              </p:cNvSpPr>
              <p:nvPr/>
            </p:nvSpPr>
            <p:spPr bwMode="auto">
              <a:xfrm flipV="1">
                <a:off x="3271" y="3716"/>
                <a:ext cx="2508" cy="2178"/>
              </a:xfrm>
              <a:prstGeom prst="ellipse">
                <a:avLst/>
              </a:prstGeom>
              <a:solidFill>
                <a:srgbClr val="FFFFFF"/>
              </a:solidFill>
              <a:ln w="12700">
                <a:solidFill>
                  <a:srgbClr val="000000"/>
                </a:solidFill>
                <a:round/>
                <a:headEnd/>
                <a:tailEnd/>
              </a:ln>
            </p:spPr>
            <p:txBody>
              <a:bodyPr/>
              <a:lstStyle/>
              <a:p>
                <a:endParaRPr lang="en-US"/>
              </a:p>
            </p:txBody>
          </p:sp>
          <p:sp>
            <p:nvSpPr>
              <p:cNvPr id="4208" name="Oval 7"/>
              <p:cNvSpPr>
                <a:spLocks noChangeArrowheads="1"/>
              </p:cNvSpPr>
              <p:nvPr/>
            </p:nvSpPr>
            <p:spPr bwMode="auto">
              <a:xfrm>
                <a:off x="3723" y="4260"/>
                <a:ext cx="1604" cy="1104"/>
              </a:xfrm>
              <a:prstGeom prst="ellipse">
                <a:avLst/>
              </a:prstGeom>
              <a:solidFill>
                <a:srgbClr val="FFFFFF"/>
              </a:solidFill>
              <a:ln w="12700">
                <a:solidFill>
                  <a:srgbClr val="000000"/>
                </a:solidFill>
                <a:round/>
                <a:headEnd/>
                <a:tailEnd/>
              </a:ln>
            </p:spPr>
            <p:txBody>
              <a:bodyPr/>
              <a:lstStyle/>
              <a:p>
                <a:endParaRPr lang="en-US"/>
              </a:p>
            </p:txBody>
          </p:sp>
          <p:sp>
            <p:nvSpPr>
              <p:cNvPr id="4209" name="Line 8"/>
              <p:cNvSpPr>
                <a:spLocks noChangeShapeType="1"/>
              </p:cNvSpPr>
              <p:nvPr/>
            </p:nvSpPr>
            <p:spPr bwMode="auto">
              <a:xfrm>
                <a:off x="2600" y="4812"/>
                <a:ext cx="3910" cy="0"/>
              </a:xfrm>
              <a:prstGeom prst="line">
                <a:avLst/>
              </a:prstGeom>
              <a:noFill/>
              <a:ln w="38100">
                <a:solidFill>
                  <a:srgbClr val="000000"/>
                </a:solidFill>
                <a:round/>
                <a:headEnd/>
                <a:tailEnd type="triangle" w="med" len="med"/>
              </a:ln>
            </p:spPr>
            <p:txBody>
              <a:bodyPr/>
              <a:lstStyle/>
              <a:p>
                <a:endParaRPr lang="en-US"/>
              </a:p>
            </p:txBody>
          </p:sp>
          <p:sp>
            <p:nvSpPr>
              <p:cNvPr id="4210" name="Line 9"/>
              <p:cNvSpPr>
                <a:spLocks noChangeShapeType="1"/>
              </p:cNvSpPr>
              <p:nvPr/>
            </p:nvSpPr>
            <p:spPr bwMode="auto">
              <a:xfrm flipV="1">
                <a:off x="4530" y="2830"/>
                <a:ext cx="0" cy="3855"/>
              </a:xfrm>
              <a:prstGeom prst="line">
                <a:avLst/>
              </a:prstGeom>
              <a:noFill/>
              <a:ln w="38100">
                <a:solidFill>
                  <a:srgbClr val="000000"/>
                </a:solidFill>
                <a:round/>
                <a:headEnd/>
                <a:tailEnd type="triangle" w="med" len="med"/>
              </a:ln>
            </p:spPr>
            <p:txBody>
              <a:bodyPr/>
              <a:lstStyle/>
              <a:p>
                <a:endParaRPr lang="en-US"/>
              </a:p>
            </p:txBody>
          </p:sp>
          <p:sp>
            <p:nvSpPr>
              <p:cNvPr id="4211" name="Line 10"/>
              <p:cNvSpPr>
                <a:spLocks noChangeShapeType="1"/>
              </p:cNvSpPr>
              <p:nvPr/>
            </p:nvSpPr>
            <p:spPr bwMode="auto">
              <a:xfrm flipH="1">
                <a:off x="3543" y="3404"/>
                <a:ext cx="126" cy="72"/>
              </a:xfrm>
              <a:prstGeom prst="line">
                <a:avLst/>
              </a:prstGeom>
              <a:noFill/>
              <a:ln w="12700">
                <a:solidFill>
                  <a:srgbClr val="000000"/>
                </a:solidFill>
                <a:round/>
                <a:headEnd/>
                <a:tailEnd type="triangle" w="med" len="med"/>
              </a:ln>
            </p:spPr>
            <p:txBody>
              <a:bodyPr/>
              <a:lstStyle/>
              <a:p>
                <a:endParaRPr lang="en-US"/>
              </a:p>
            </p:txBody>
          </p:sp>
          <p:sp>
            <p:nvSpPr>
              <p:cNvPr id="4212" name="Line 11"/>
              <p:cNvSpPr>
                <a:spLocks noChangeShapeType="1"/>
              </p:cNvSpPr>
              <p:nvPr/>
            </p:nvSpPr>
            <p:spPr bwMode="auto">
              <a:xfrm flipH="1">
                <a:off x="3702" y="3919"/>
                <a:ext cx="103" cy="65"/>
              </a:xfrm>
              <a:prstGeom prst="line">
                <a:avLst/>
              </a:prstGeom>
              <a:noFill/>
              <a:ln w="12700">
                <a:solidFill>
                  <a:srgbClr val="000000"/>
                </a:solidFill>
                <a:round/>
                <a:headEnd/>
                <a:tailEnd type="triangle" w="med" len="med"/>
              </a:ln>
            </p:spPr>
            <p:txBody>
              <a:bodyPr/>
              <a:lstStyle/>
              <a:p>
                <a:endParaRPr lang="en-US"/>
              </a:p>
            </p:txBody>
          </p:sp>
          <p:sp>
            <p:nvSpPr>
              <p:cNvPr id="4213" name="Line 12"/>
              <p:cNvSpPr>
                <a:spLocks noChangeShapeType="1"/>
              </p:cNvSpPr>
              <p:nvPr/>
            </p:nvSpPr>
            <p:spPr bwMode="auto">
              <a:xfrm flipH="1">
                <a:off x="3860" y="4427"/>
                <a:ext cx="76" cy="58"/>
              </a:xfrm>
              <a:prstGeom prst="line">
                <a:avLst/>
              </a:prstGeom>
              <a:noFill/>
              <a:ln w="12700">
                <a:solidFill>
                  <a:srgbClr val="000000"/>
                </a:solidFill>
                <a:round/>
                <a:headEnd/>
                <a:tailEnd type="triangle" w="med" len="med"/>
              </a:ln>
            </p:spPr>
            <p:txBody>
              <a:bodyPr/>
              <a:lstStyle/>
              <a:p>
                <a:endParaRPr lang="en-US"/>
              </a:p>
            </p:txBody>
          </p:sp>
          <p:sp>
            <p:nvSpPr>
              <p:cNvPr id="4214" name="Text Box 13"/>
              <p:cNvSpPr txBox="1">
                <a:spLocks noChangeArrowheads="1"/>
              </p:cNvSpPr>
              <p:nvPr/>
            </p:nvSpPr>
            <p:spPr bwMode="auto">
              <a:xfrm>
                <a:off x="6510" y="4485"/>
                <a:ext cx="762" cy="669"/>
              </a:xfrm>
              <a:prstGeom prst="rect">
                <a:avLst/>
              </a:prstGeom>
              <a:solidFill>
                <a:srgbClr val="FFFFFF"/>
              </a:solidFill>
              <a:ln w="9525">
                <a:noFill/>
                <a:miter lim="800000"/>
                <a:headEnd/>
                <a:tailEnd/>
              </a:ln>
            </p:spPr>
            <p:txBody>
              <a:bodyPr/>
              <a:lstStyle/>
              <a:p>
                <a:endParaRPr lang="en-US"/>
              </a:p>
            </p:txBody>
          </p:sp>
        </p:grpSp>
        <p:grpSp>
          <p:nvGrpSpPr>
            <p:cNvPr id="4158" name="Group 14"/>
            <p:cNvGrpSpPr>
              <a:grpSpLocks/>
            </p:cNvGrpSpPr>
            <p:nvPr/>
          </p:nvGrpSpPr>
          <p:grpSpPr bwMode="auto">
            <a:xfrm>
              <a:off x="6356" y="7335"/>
              <a:ext cx="4719" cy="4858"/>
              <a:chOff x="5917" y="5327"/>
              <a:chExt cx="5089" cy="5185"/>
            </a:xfrm>
          </p:grpSpPr>
          <p:grpSp>
            <p:nvGrpSpPr>
              <p:cNvPr id="4159" name="Group 15"/>
              <p:cNvGrpSpPr>
                <a:grpSpLocks/>
              </p:cNvGrpSpPr>
              <p:nvPr/>
            </p:nvGrpSpPr>
            <p:grpSpPr bwMode="auto">
              <a:xfrm>
                <a:off x="5917" y="5327"/>
                <a:ext cx="5025" cy="5185"/>
                <a:chOff x="6525" y="6033"/>
                <a:chExt cx="5025" cy="5185"/>
              </a:xfrm>
            </p:grpSpPr>
            <p:sp>
              <p:nvSpPr>
                <p:cNvPr id="4161" name="Line 16"/>
                <p:cNvSpPr>
                  <a:spLocks noChangeShapeType="1"/>
                </p:cNvSpPr>
                <p:nvPr/>
              </p:nvSpPr>
              <p:spPr bwMode="auto">
                <a:xfrm flipV="1">
                  <a:off x="7965" y="7333"/>
                  <a:ext cx="53" cy="268"/>
                </a:xfrm>
                <a:prstGeom prst="line">
                  <a:avLst/>
                </a:prstGeom>
                <a:noFill/>
                <a:ln w="12700">
                  <a:solidFill>
                    <a:srgbClr val="000000"/>
                  </a:solidFill>
                  <a:round/>
                  <a:headEnd/>
                  <a:tailEnd type="triangle" w="med" len="med"/>
                </a:ln>
              </p:spPr>
              <p:txBody>
                <a:bodyPr/>
                <a:lstStyle/>
                <a:p>
                  <a:endParaRPr lang="en-US"/>
                </a:p>
              </p:txBody>
            </p:sp>
            <p:sp>
              <p:nvSpPr>
                <p:cNvPr id="4162" name="Line 17"/>
                <p:cNvSpPr>
                  <a:spLocks noChangeShapeType="1"/>
                </p:cNvSpPr>
                <p:nvPr/>
              </p:nvSpPr>
              <p:spPr bwMode="auto">
                <a:xfrm flipV="1">
                  <a:off x="8160" y="7245"/>
                  <a:ext cx="8" cy="233"/>
                </a:xfrm>
                <a:prstGeom prst="line">
                  <a:avLst/>
                </a:prstGeom>
                <a:noFill/>
                <a:ln w="12700">
                  <a:solidFill>
                    <a:srgbClr val="000000"/>
                  </a:solidFill>
                  <a:round/>
                  <a:headEnd/>
                  <a:tailEnd type="triangle" w="med" len="med"/>
                </a:ln>
              </p:spPr>
              <p:txBody>
                <a:bodyPr/>
                <a:lstStyle/>
                <a:p>
                  <a:endParaRPr lang="en-US"/>
                </a:p>
              </p:txBody>
            </p:sp>
            <p:grpSp>
              <p:nvGrpSpPr>
                <p:cNvPr id="4163" name="Group 18"/>
                <p:cNvGrpSpPr>
                  <a:grpSpLocks/>
                </p:cNvGrpSpPr>
                <p:nvPr/>
              </p:nvGrpSpPr>
              <p:grpSpPr bwMode="auto">
                <a:xfrm>
                  <a:off x="6525" y="6033"/>
                  <a:ext cx="5025" cy="5185"/>
                  <a:chOff x="6525" y="6033"/>
                  <a:chExt cx="5025" cy="5185"/>
                </a:xfrm>
              </p:grpSpPr>
              <p:grpSp>
                <p:nvGrpSpPr>
                  <p:cNvPr id="4164" name="Group 19"/>
                  <p:cNvGrpSpPr>
                    <a:grpSpLocks/>
                  </p:cNvGrpSpPr>
                  <p:nvPr/>
                </p:nvGrpSpPr>
                <p:grpSpPr bwMode="auto">
                  <a:xfrm flipH="1" flipV="1">
                    <a:off x="8694" y="9269"/>
                    <a:ext cx="1817" cy="1934"/>
                    <a:chOff x="6525" y="6413"/>
                    <a:chExt cx="1817" cy="1934"/>
                  </a:xfrm>
                </p:grpSpPr>
                <p:sp>
                  <p:nvSpPr>
                    <p:cNvPr id="4203" name="Line 20"/>
                    <p:cNvSpPr>
                      <a:spLocks noChangeShapeType="1"/>
                    </p:cNvSpPr>
                    <p:nvPr/>
                  </p:nvSpPr>
                  <p:spPr bwMode="auto">
                    <a:xfrm flipH="1" flipV="1">
                      <a:off x="8342" y="6413"/>
                      <a:ext cx="0" cy="290"/>
                    </a:xfrm>
                    <a:prstGeom prst="line">
                      <a:avLst/>
                    </a:prstGeom>
                    <a:noFill/>
                    <a:ln w="12700">
                      <a:solidFill>
                        <a:srgbClr val="000000"/>
                      </a:solidFill>
                      <a:round/>
                      <a:headEnd/>
                      <a:tailEnd type="triangle" w="med" len="med"/>
                    </a:ln>
                  </p:spPr>
                  <p:txBody>
                    <a:bodyPr/>
                    <a:lstStyle/>
                    <a:p>
                      <a:endParaRPr lang="en-US"/>
                    </a:p>
                  </p:txBody>
                </p:sp>
                <p:sp>
                  <p:nvSpPr>
                    <p:cNvPr id="4204" name="Freeform 21"/>
                    <p:cNvSpPr>
                      <a:spLocks/>
                    </p:cNvSpPr>
                    <p:nvPr/>
                  </p:nvSpPr>
                  <p:spPr bwMode="auto">
                    <a:xfrm>
                      <a:off x="6525" y="6463"/>
                      <a:ext cx="1817" cy="1884"/>
                    </a:xfrm>
                    <a:custGeom>
                      <a:avLst/>
                      <a:gdLst>
                        <a:gd name="T0" fmla="*/ 0 w 2776"/>
                        <a:gd name="T1" fmla="*/ 2843 h 2843"/>
                        <a:gd name="T2" fmla="*/ 560 w 2776"/>
                        <a:gd name="T3" fmla="*/ 2819 h 2843"/>
                        <a:gd name="T4" fmla="*/ 1535 w 2776"/>
                        <a:gd name="T5" fmla="*/ 2735 h 2843"/>
                        <a:gd name="T6" fmla="*/ 2099 w 2776"/>
                        <a:gd name="T7" fmla="*/ 2581 h 2843"/>
                        <a:gd name="T8" fmla="*/ 2470 w 2776"/>
                        <a:gd name="T9" fmla="*/ 2278 h 2843"/>
                        <a:gd name="T10" fmla="*/ 2649 w 2776"/>
                        <a:gd name="T11" fmla="*/ 1778 h 2843"/>
                        <a:gd name="T12" fmla="*/ 2717 w 2776"/>
                        <a:gd name="T13" fmla="*/ 1230 h 2843"/>
                        <a:gd name="T14" fmla="*/ 2766 w 2776"/>
                        <a:gd name="T15" fmla="*/ 563 h 2843"/>
                        <a:gd name="T16" fmla="*/ 2775 w 2776"/>
                        <a:gd name="T17" fmla="*/ 0 h 28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76"/>
                        <a:gd name="T28" fmla="*/ 0 h 2843"/>
                        <a:gd name="T29" fmla="*/ 2776 w 2776"/>
                        <a:gd name="T30" fmla="*/ 2843 h 28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76" h="2843">
                          <a:moveTo>
                            <a:pt x="0" y="2843"/>
                          </a:moveTo>
                          <a:cubicBezTo>
                            <a:pt x="152" y="2840"/>
                            <a:pt x="304" y="2837"/>
                            <a:pt x="560" y="2819"/>
                          </a:cubicBezTo>
                          <a:cubicBezTo>
                            <a:pt x="816" y="2801"/>
                            <a:pt x="1279" y="2775"/>
                            <a:pt x="1535" y="2735"/>
                          </a:cubicBezTo>
                          <a:cubicBezTo>
                            <a:pt x="1791" y="2695"/>
                            <a:pt x="1943" y="2657"/>
                            <a:pt x="2099" y="2581"/>
                          </a:cubicBezTo>
                          <a:cubicBezTo>
                            <a:pt x="2255" y="2505"/>
                            <a:pt x="2378" y="2412"/>
                            <a:pt x="2470" y="2278"/>
                          </a:cubicBezTo>
                          <a:cubicBezTo>
                            <a:pt x="2562" y="2144"/>
                            <a:pt x="2608" y="1953"/>
                            <a:pt x="2649" y="1778"/>
                          </a:cubicBezTo>
                          <a:cubicBezTo>
                            <a:pt x="2690" y="1603"/>
                            <a:pt x="2698" y="1432"/>
                            <a:pt x="2717" y="1230"/>
                          </a:cubicBezTo>
                          <a:cubicBezTo>
                            <a:pt x="2736" y="1028"/>
                            <a:pt x="2756" y="768"/>
                            <a:pt x="2766" y="563"/>
                          </a:cubicBezTo>
                          <a:cubicBezTo>
                            <a:pt x="2776" y="358"/>
                            <a:pt x="2774" y="94"/>
                            <a:pt x="2775" y="0"/>
                          </a:cubicBezTo>
                        </a:path>
                      </a:pathLst>
                    </a:custGeom>
                    <a:noFill/>
                    <a:ln w="19050">
                      <a:solidFill>
                        <a:srgbClr val="000000"/>
                      </a:solidFill>
                      <a:round/>
                      <a:headEnd/>
                      <a:tailEnd/>
                    </a:ln>
                  </p:spPr>
                  <p:txBody>
                    <a:bodyPr/>
                    <a:lstStyle/>
                    <a:p>
                      <a:endParaRPr lang="en-US"/>
                    </a:p>
                  </p:txBody>
                </p:sp>
              </p:grpSp>
              <p:grpSp>
                <p:nvGrpSpPr>
                  <p:cNvPr id="4165" name="Group 22"/>
                  <p:cNvGrpSpPr>
                    <a:grpSpLocks/>
                  </p:cNvGrpSpPr>
                  <p:nvPr/>
                </p:nvGrpSpPr>
                <p:grpSpPr bwMode="auto">
                  <a:xfrm>
                    <a:off x="6525" y="6033"/>
                    <a:ext cx="5025" cy="5185"/>
                    <a:chOff x="6525" y="6033"/>
                    <a:chExt cx="5025" cy="5185"/>
                  </a:xfrm>
                </p:grpSpPr>
                <p:sp>
                  <p:nvSpPr>
                    <p:cNvPr id="4173" name="Text Box 23"/>
                    <p:cNvSpPr txBox="1">
                      <a:spLocks noChangeArrowheads="1"/>
                    </p:cNvSpPr>
                    <p:nvPr/>
                  </p:nvSpPr>
                  <p:spPr bwMode="auto">
                    <a:xfrm>
                      <a:off x="7976" y="6033"/>
                      <a:ext cx="1202" cy="1045"/>
                    </a:xfrm>
                    <a:prstGeom prst="rect">
                      <a:avLst/>
                    </a:prstGeom>
                    <a:solidFill>
                      <a:srgbClr val="FFFFFF"/>
                    </a:solidFill>
                    <a:ln w="9525">
                      <a:noFill/>
                      <a:miter lim="800000"/>
                      <a:headEnd/>
                      <a:tailEnd/>
                    </a:ln>
                  </p:spPr>
                  <p:txBody>
                    <a:bodyPr/>
                    <a:lstStyle/>
                    <a:p>
                      <a:endParaRPr lang="en-US"/>
                    </a:p>
                  </p:txBody>
                </p:sp>
                <p:sp>
                  <p:nvSpPr>
                    <p:cNvPr id="4174" name="Line 24"/>
                    <p:cNvSpPr>
                      <a:spLocks noChangeShapeType="1"/>
                    </p:cNvSpPr>
                    <p:nvPr/>
                  </p:nvSpPr>
                  <p:spPr bwMode="auto">
                    <a:xfrm>
                      <a:off x="6601" y="9149"/>
                      <a:ext cx="4214" cy="0"/>
                    </a:xfrm>
                    <a:prstGeom prst="line">
                      <a:avLst/>
                    </a:prstGeom>
                    <a:noFill/>
                    <a:ln w="38100">
                      <a:solidFill>
                        <a:srgbClr val="000000"/>
                      </a:solidFill>
                      <a:round/>
                      <a:headEnd/>
                      <a:tailEnd type="triangle" w="med" len="med"/>
                    </a:ln>
                  </p:spPr>
                  <p:txBody>
                    <a:bodyPr/>
                    <a:lstStyle/>
                    <a:p>
                      <a:endParaRPr lang="en-US"/>
                    </a:p>
                  </p:txBody>
                </p:sp>
                <p:sp>
                  <p:nvSpPr>
                    <p:cNvPr id="4175" name="Line 25"/>
                    <p:cNvSpPr>
                      <a:spLocks noChangeShapeType="1"/>
                    </p:cNvSpPr>
                    <p:nvPr/>
                  </p:nvSpPr>
                  <p:spPr bwMode="auto">
                    <a:xfrm flipV="1">
                      <a:off x="8531" y="6812"/>
                      <a:ext cx="0" cy="4210"/>
                    </a:xfrm>
                    <a:prstGeom prst="line">
                      <a:avLst/>
                    </a:prstGeom>
                    <a:noFill/>
                    <a:ln w="38100">
                      <a:solidFill>
                        <a:srgbClr val="000000"/>
                      </a:solidFill>
                      <a:round/>
                      <a:headEnd/>
                      <a:tailEnd type="triangle" w="med" len="med"/>
                    </a:ln>
                  </p:spPr>
                  <p:txBody>
                    <a:bodyPr/>
                    <a:lstStyle/>
                    <a:p>
                      <a:endParaRPr lang="en-US"/>
                    </a:p>
                  </p:txBody>
                </p:sp>
                <p:sp>
                  <p:nvSpPr>
                    <p:cNvPr id="4176" name="Text Box 26"/>
                    <p:cNvSpPr txBox="1">
                      <a:spLocks noChangeArrowheads="1"/>
                    </p:cNvSpPr>
                    <p:nvPr/>
                  </p:nvSpPr>
                  <p:spPr bwMode="auto">
                    <a:xfrm>
                      <a:off x="10815" y="8787"/>
                      <a:ext cx="735" cy="669"/>
                    </a:xfrm>
                    <a:prstGeom prst="rect">
                      <a:avLst/>
                    </a:prstGeom>
                    <a:solidFill>
                      <a:srgbClr val="FFFFFF"/>
                    </a:solidFill>
                    <a:ln w="9525">
                      <a:noFill/>
                      <a:miter lim="800000"/>
                      <a:headEnd/>
                      <a:tailEnd/>
                    </a:ln>
                  </p:spPr>
                  <p:txBody>
                    <a:bodyPr/>
                    <a:lstStyle/>
                    <a:p>
                      <a:endParaRPr lang="en-US"/>
                    </a:p>
                  </p:txBody>
                </p:sp>
                <p:grpSp>
                  <p:nvGrpSpPr>
                    <p:cNvPr id="4177" name="Group 27"/>
                    <p:cNvGrpSpPr>
                      <a:grpSpLocks/>
                    </p:cNvGrpSpPr>
                    <p:nvPr/>
                  </p:nvGrpSpPr>
                  <p:grpSpPr bwMode="auto">
                    <a:xfrm>
                      <a:off x="6525" y="7067"/>
                      <a:ext cx="1817" cy="1934"/>
                      <a:chOff x="6525" y="6413"/>
                      <a:chExt cx="1817" cy="1934"/>
                    </a:xfrm>
                  </p:grpSpPr>
                  <p:sp>
                    <p:nvSpPr>
                      <p:cNvPr id="4201" name="Line 28"/>
                      <p:cNvSpPr>
                        <a:spLocks noChangeShapeType="1"/>
                      </p:cNvSpPr>
                      <p:nvPr/>
                    </p:nvSpPr>
                    <p:spPr bwMode="auto">
                      <a:xfrm flipH="1" flipV="1">
                        <a:off x="8342" y="6413"/>
                        <a:ext cx="0" cy="290"/>
                      </a:xfrm>
                      <a:prstGeom prst="line">
                        <a:avLst/>
                      </a:prstGeom>
                      <a:noFill/>
                      <a:ln w="12700">
                        <a:solidFill>
                          <a:srgbClr val="000000"/>
                        </a:solidFill>
                        <a:round/>
                        <a:headEnd/>
                        <a:tailEnd type="triangle" w="med" len="med"/>
                      </a:ln>
                    </p:spPr>
                    <p:txBody>
                      <a:bodyPr/>
                      <a:lstStyle/>
                      <a:p>
                        <a:endParaRPr lang="en-US"/>
                      </a:p>
                    </p:txBody>
                  </p:sp>
                  <p:sp>
                    <p:nvSpPr>
                      <p:cNvPr id="4202" name="Freeform 29"/>
                      <p:cNvSpPr>
                        <a:spLocks/>
                      </p:cNvSpPr>
                      <p:nvPr/>
                    </p:nvSpPr>
                    <p:spPr bwMode="auto">
                      <a:xfrm>
                        <a:off x="6525" y="6463"/>
                        <a:ext cx="1817" cy="1884"/>
                      </a:xfrm>
                      <a:custGeom>
                        <a:avLst/>
                        <a:gdLst>
                          <a:gd name="T0" fmla="*/ 0 w 2776"/>
                          <a:gd name="T1" fmla="*/ 2843 h 2843"/>
                          <a:gd name="T2" fmla="*/ 560 w 2776"/>
                          <a:gd name="T3" fmla="*/ 2819 h 2843"/>
                          <a:gd name="T4" fmla="*/ 1535 w 2776"/>
                          <a:gd name="T5" fmla="*/ 2735 h 2843"/>
                          <a:gd name="T6" fmla="*/ 2099 w 2776"/>
                          <a:gd name="T7" fmla="*/ 2581 h 2843"/>
                          <a:gd name="T8" fmla="*/ 2470 w 2776"/>
                          <a:gd name="T9" fmla="*/ 2278 h 2843"/>
                          <a:gd name="T10" fmla="*/ 2649 w 2776"/>
                          <a:gd name="T11" fmla="*/ 1778 h 2843"/>
                          <a:gd name="T12" fmla="*/ 2717 w 2776"/>
                          <a:gd name="T13" fmla="*/ 1230 h 2843"/>
                          <a:gd name="T14" fmla="*/ 2766 w 2776"/>
                          <a:gd name="T15" fmla="*/ 563 h 2843"/>
                          <a:gd name="T16" fmla="*/ 2775 w 2776"/>
                          <a:gd name="T17" fmla="*/ 0 h 28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76"/>
                          <a:gd name="T28" fmla="*/ 0 h 2843"/>
                          <a:gd name="T29" fmla="*/ 2776 w 2776"/>
                          <a:gd name="T30" fmla="*/ 2843 h 28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76" h="2843">
                            <a:moveTo>
                              <a:pt x="0" y="2843"/>
                            </a:moveTo>
                            <a:cubicBezTo>
                              <a:pt x="152" y="2840"/>
                              <a:pt x="304" y="2837"/>
                              <a:pt x="560" y="2819"/>
                            </a:cubicBezTo>
                            <a:cubicBezTo>
                              <a:pt x="816" y="2801"/>
                              <a:pt x="1279" y="2775"/>
                              <a:pt x="1535" y="2735"/>
                            </a:cubicBezTo>
                            <a:cubicBezTo>
                              <a:pt x="1791" y="2695"/>
                              <a:pt x="1943" y="2657"/>
                              <a:pt x="2099" y="2581"/>
                            </a:cubicBezTo>
                            <a:cubicBezTo>
                              <a:pt x="2255" y="2505"/>
                              <a:pt x="2378" y="2412"/>
                              <a:pt x="2470" y="2278"/>
                            </a:cubicBezTo>
                            <a:cubicBezTo>
                              <a:pt x="2562" y="2144"/>
                              <a:pt x="2608" y="1953"/>
                              <a:pt x="2649" y="1778"/>
                            </a:cubicBezTo>
                            <a:cubicBezTo>
                              <a:pt x="2690" y="1603"/>
                              <a:pt x="2698" y="1432"/>
                              <a:pt x="2717" y="1230"/>
                            </a:cubicBezTo>
                            <a:cubicBezTo>
                              <a:pt x="2736" y="1028"/>
                              <a:pt x="2756" y="768"/>
                              <a:pt x="2766" y="563"/>
                            </a:cubicBezTo>
                            <a:cubicBezTo>
                              <a:pt x="2776" y="358"/>
                              <a:pt x="2774" y="94"/>
                              <a:pt x="2775" y="0"/>
                            </a:cubicBezTo>
                          </a:path>
                        </a:pathLst>
                      </a:custGeom>
                      <a:noFill/>
                      <a:ln w="19050">
                        <a:solidFill>
                          <a:srgbClr val="000000"/>
                        </a:solidFill>
                        <a:round/>
                        <a:headEnd/>
                        <a:tailEnd/>
                      </a:ln>
                    </p:spPr>
                    <p:txBody>
                      <a:bodyPr/>
                      <a:lstStyle/>
                      <a:p>
                        <a:endParaRPr lang="en-US"/>
                      </a:p>
                    </p:txBody>
                  </p:sp>
                </p:grpSp>
                <p:grpSp>
                  <p:nvGrpSpPr>
                    <p:cNvPr id="4178" name="Group 30"/>
                    <p:cNvGrpSpPr>
                      <a:grpSpLocks/>
                    </p:cNvGrpSpPr>
                    <p:nvPr/>
                  </p:nvGrpSpPr>
                  <p:grpSpPr bwMode="auto">
                    <a:xfrm flipV="1">
                      <a:off x="6540" y="9284"/>
                      <a:ext cx="1817" cy="1934"/>
                      <a:chOff x="6525" y="6413"/>
                      <a:chExt cx="1817" cy="1934"/>
                    </a:xfrm>
                  </p:grpSpPr>
                  <p:sp>
                    <p:nvSpPr>
                      <p:cNvPr id="4199" name="Line 31"/>
                      <p:cNvSpPr>
                        <a:spLocks noChangeShapeType="1"/>
                      </p:cNvSpPr>
                      <p:nvPr/>
                    </p:nvSpPr>
                    <p:spPr bwMode="auto">
                      <a:xfrm flipH="1" flipV="1">
                        <a:off x="8342" y="6413"/>
                        <a:ext cx="0" cy="290"/>
                      </a:xfrm>
                      <a:prstGeom prst="line">
                        <a:avLst/>
                      </a:prstGeom>
                      <a:noFill/>
                      <a:ln w="12700">
                        <a:solidFill>
                          <a:srgbClr val="000000"/>
                        </a:solidFill>
                        <a:round/>
                        <a:headEnd/>
                        <a:tailEnd type="triangle" w="med" len="med"/>
                      </a:ln>
                    </p:spPr>
                    <p:txBody>
                      <a:bodyPr/>
                      <a:lstStyle/>
                      <a:p>
                        <a:endParaRPr lang="en-US"/>
                      </a:p>
                    </p:txBody>
                  </p:sp>
                  <p:sp>
                    <p:nvSpPr>
                      <p:cNvPr id="4200" name="Freeform 32"/>
                      <p:cNvSpPr>
                        <a:spLocks/>
                      </p:cNvSpPr>
                      <p:nvPr/>
                    </p:nvSpPr>
                    <p:spPr bwMode="auto">
                      <a:xfrm>
                        <a:off x="6525" y="6463"/>
                        <a:ext cx="1817" cy="1884"/>
                      </a:xfrm>
                      <a:custGeom>
                        <a:avLst/>
                        <a:gdLst>
                          <a:gd name="T0" fmla="*/ 0 w 2776"/>
                          <a:gd name="T1" fmla="*/ 2843 h 2843"/>
                          <a:gd name="T2" fmla="*/ 560 w 2776"/>
                          <a:gd name="T3" fmla="*/ 2819 h 2843"/>
                          <a:gd name="T4" fmla="*/ 1535 w 2776"/>
                          <a:gd name="T5" fmla="*/ 2735 h 2843"/>
                          <a:gd name="T6" fmla="*/ 2099 w 2776"/>
                          <a:gd name="T7" fmla="*/ 2581 h 2843"/>
                          <a:gd name="T8" fmla="*/ 2470 w 2776"/>
                          <a:gd name="T9" fmla="*/ 2278 h 2843"/>
                          <a:gd name="T10" fmla="*/ 2649 w 2776"/>
                          <a:gd name="T11" fmla="*/ 1778 h 2843"/>
                          <a:gd name="T12" fmla="*/ 2717 w 2776"/>
                          <a:gd name="T13" fmla="*/ 1230 h 2843"/>
                          <a:gd name="T14" fmla="*/ 2766 w 2776"/>
                          <a:gd name="T15" fmla="*/ 563 h 2843"/>
                          <a:gd name="T16" fmla="*/ 2775 w 2776"/>
                          <a:gd name="T17" fmla="*/ 0 h 28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76"/>
                          <a:gd name="T28" fmla="*/ 0 h 2843"/>
                          <a:gd name="T29" fmla="*/ 2776 w 2776"/>
                          <a:gd name="T30" fmla="*/ 2843 h 28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76" h="2843">
                            <a:moveTo>
                              <a:pt x="0" y="2843"/>
                            </a:moveTo>
                            <a:cubicBezTo>
                              <a:pt x="152" y="2840"/>
                              <a:pt x="304" y="2837"/>
                              <a:pt x="560" y="2819"/>
                            </a:cubicBezTo>
                            <a:cubicBezTo>
                              <a:pt x="816" y="2801"/>
                              <a:pt x="1279" y="2775"/>
                              <a:pt x="1535" y="2735"/>
                            </a:cubicBezTo>
                            <a:cubicBezTo>
                              <a:pt x="1791" y="2695"/>
                              <a:pt x="1943" y="2657"/>
                              <a:pt x="2099" y="2581"/>
                            </a:cubicBezTo>
                            <a:cubicBezTo>
                              <a:pt x="2255" y="2505"/>
                              <a:pt x="2378" y="2412"/>
                              <a:pt x="2470" y="2278"/>
                            </a:cubicBezTo>
                            <a:cubicBezTo>
                              <a:pt x="2562" y="2144"/>
                              <a:pt x="2608" y="1953"/>
                              <a:pt x="2649" y="1778"/>
                            </a:cubicBezTo>
                            <a:cubicBezTo>
                              <a:pt x="2690" y="1603"/>
                              <a:pt x="2698" y="1432"/>
                              <a:pt x="2717" y="1230"/>
                            </a:cubicBezTo>
                            <a:cubicBezTo>
                              <a:pt x="2736" y="1028"/>
                              <a:pt x="2756" y="768"/>
                              <a:pt x="2766" y="563"/>
                            </a:cubicBezTo>
                            <a:cubicBezTo>
                              <a:pt x="2776" y="358"/>
                              <a:pt x="2774" y="94"/>
                              <a:pt x="2775" y="0"/>
                            </a:cubicBezTo>
                          </a:path>
                        </a:pathLst>
                      </a:custGeom>
                      <a:noFill/>
                      <a:ln w="19050">
                        <a:solidFill>
                          <a:srgbClr val="000000"/>
                        </a:solidFill>
                        <a:round/>
                        <a:headEnd/>
                        <a:tailEnd/>
                      </a:ln>
                    </p:spPr>
                    <p:txBody>
                      <a:bodyPr/>
                      <a:lstStyle/>
                      <a:p>
                        <a:endParaRPr lang="en-US"/>
                      </a:p>
                    </p:txBody>
                  </p:sp>
                </p:grpSp>
                <p:grpSp>
                  <p:nvGrpSpPr>
                    <p:cNvPr id="4179" name="Group 33"/>
                    <p:cNvGrpSpPr>
                      <a:grpSpLocks/>
                    </p:cNvGrpSpPr>
                    <p:nvPr/>
                  </p:nvGrpSpPr>
                  <p:grpSpPr bwMode="auto">
                    <a:xfrm flipH="1">
                      <a:off x="8694" y="7078"/>
                      <a:ext cx="1817" cy="1934"/>
                      <a:chOff x="6525" y="6413"/>
                      <a:chExt cx="1817" cy="1934"/>
                    </a:xfrm>
                  </p:grpSpPr>
                  <p:sp>
                    <p:nvSpPr>
                      <p:cNvPr id="4197" name="Line 34"/>
                      <p:cNvSpPr>
                        <a:spLocks noChangeShapeType="1"/>
                      </p:cNvSpPr>
                      <p:nvPr/>
                    </p:nvSpPr>
                    <p:spPr bwMode="auto">
                      <a:xfrm flipH="1" flipV="1">
                        <a:off x="8342" y="6413"/>
                        <a:ext cx="0" cy="290"/>
                      </a:xfrm>
                      <a:prstGeom prst="line">
                        <a:avLst/>
                      </a:prstGeom>
                      <a:noFill/>
                      <a:ln w="12700">
                        <a:solidFill>
                          <a:srgbClr val="000000"/>
                        </a:solidFill>
                        <a:round/>
                        <a:headEnd/>
                        <a:tailEnd type="triangle" w="med" len="med"/>
                      </a:ln>
                    </p:spPr>
                    <p:txBody>
                      <a:bodyPr/>
                      <a:lstStyle/>
                      <a:p>
                        <a:endParaRPr lang="en-US"/>
                      </a:p>
                    </p:txBody>
                  </p:sp>
                  <p:sp>
                    <p:nvSpPr>
                      <p:cNvPr id="4198" name="Freeform 35"/>
                      <p:cNvSpPr>
                        <a:spLocks/>
                      </p:cNvSpPr>
                      <p:nvPr/>
                    </p:nvSpPr>
                    <p:spPr bwMode="auto">
                      <a:xfrm>
                        <a:off x="6525" y="6463"/>
                        <a:ext cx="1817" cy="1884"/>
                      </a:xfrm>
                      <a:custGeom>
                        <a:avLst/>
                        <a:gdLst>
                          <a:gd name="T0" fmla="*/ 0 w 2776"/>
                          <a:gd name="T1" fmla="*/ 2843 h 2843"/>
                          <a:gd name="T2" fmla="*/ 560 w 2776"/>
                          <a:gd name="T3" fmla="*/ 2819 h 2843"/>
                          <a:gd name="T4" fmla="*/ 1535 w 2776"/>
                          <a:gd name="T5" fmla="*/ 2735 h 2843"/>
                          <a:gd name="T6" fmla="*/ 2099 w 2776"/>
                          <a:gd name="T7" fmla="*/ 2581 h 2843"/>
                          <a:gd name="T8" fmla="*/ 2470 w 2776"/>
                          <a:gd name="T9" fmla="*/ 2278 h 2843"/>
                          <a:gd name="T10" fmla="*/ 2649 w 2776"/>
                          <a:gd name="T11" fmla="*/ 1778 h 2843"/>
                          <a:gd name="T12" fmla="*/ 2717 w 2776"/>
                          <a:gd name="T13" fmla="*/ 1230 h 2843"/>
                          <a:gd name="T14" fmla="*/ 2766 w 2776"/>
                          <a:gd name="T15" fmla="*/ 563 h 2843"/>
                          <a:gd name="T16" fmla="*/ 2775 w 2776"/>
                          <a:gd name="T17" fmla="*/ 0 h 28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76"/>
                          <a:gd name="T28" fmla="*/ 0 h 2843"/>
                          <a:gd name="T29" fmla="*/ 2776 w 2776"/>
                          <a:gd name="T30" fmla="*/ 2843 h 28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76" h="2843">
                            <a:moveTo>
                              <a:pt x="0" y="2843"/>
                            </a:moveTo>
                            <a:cubicBezTo>
                              <a:pt x="152" y="2840"/>
                              <a:pt x="304" y="2837"/>
                              <a:pt x="560" y="2819"/>
                            </a:cubicBezTo>
                            <a:cubicBezTo>
                              <a:pt x="816" y="2801"/>
                              <a:pt x="1279" y="2775"/>
                              <a:pt x="1535" y="2735"/>
                            </a:cubicBezTo>
                            <a:cubicBezTo>
                              <a:pt x="1791" y="2695"/>
                              <a:pt x="1943" y="2657"/>
                              <a:pt x="2099" y="2581"/>
                            </a:cubicBezTo>
                            <a:cubicBezTo>
                              <a:pt x="2255" y="2505"/>
                              <a:pt x="2378" y="2412"/>
                              <a:pt x="2470" y="2278"/>
                            </a:cubicBezTo>
                            <a:cubicBezTo>
                              <a:pt x="2562" y="2144"/>
                              <a:pt x="2608" y="1953"/>
                              <a:pt x="2649" y="1778"/>
                            </a:cubicBezTo>
                            <a:cubicBezTo>
                              <a:pt x="2690" y="1603"/>
                              <a:pt x="2698" y="1432"/>
                              <a:pt x="2717" y="1230"/>
                            </a:cubicBezTo>
                            <a:cubicBezTo>
                              <a:pt x="2736" y="1028"/>
                              <a:pt x="2756" y="768"/>
                              <a:pt x="2766" y="563"/>
                            </a:cubicBezTo>
                            <a:cubicBezTo>
                              <a:pt x="2776" y="358"/>
                              <a:pt x="2774" y="94"/>
                              <a:pt x="2775" y="0"/>
                            </a:cubicBezTo>
                          </a:path>
                        </a:pathLst>
                      </a:custGeom>
                      <a:noFill/>
                      <a:ln w="19050">
                        <a:solidFill>
                          <a:srgbClr val="000000"/>
                        </a:solidFill>
                        <a:round/>
                        <a:headEnd/>
                        <a:tailEnd/>
                      </a:ln>
                    </p:spPr>
                    <p:txBody>
                      <a:bodyPr/>
                      <a:lstStyle/>
                      <a:p>
                        <a:endParaRPr lang="en-US"/>
                      </a:p>
                    </p:txBody>
                  </p:sp>
                </p:grpSp>
                <p:grpSp>
                  <p:nvGrpSpPr>
                    <p:cNvPr id="4180" name="Group 36"/>
                    <p:cNvGrpSpPr>
                      <a:grpSpLocks/>
                    </p:cNvGrpSpPr>
                    <p:nvPr/>
                  </p:nvGrpSpPr>
                  <p:grpSpPr bwMode="auto">
                    <a:xfrm>
                      <a:off x="8408" y="7245"/>
                      <a:ext cx="2002" cy="2024"/>
                      <a:chOff x="8408" y="7245"/>
                      <a:chExt cx="2002" cy="2024"/>
                    </a:xfrm>
                  </p:grpSpPr>
                  <p:sp>
                    <p:nvSpPr>
                      <p:cNvPr id="4191" name="Line 37"/>
                      <p:cNvSpPr>
                        <a:spLocks noChangeShapeType="1"/>
                      </p:cNvSpPr>
                      <p:nvPr/>
                    </p:nvSpPr>
                    <p:spPr bwMode="auto">
                      <a:xfrm flipH="1" flipV="1">
                        <a:off x="9030" y="7333"/>
                        <a:ext cx="53" cy="268"/>
                      </a:xfrm>
                      <a:prstGeom prst="line">
                        <a:avLst/>
                      </a:prstGeom>
                      <a:noFill/>
                      <a:ln w="12700">
                        <a:solidFill>
                          <a:srgbClr val="000000"/>
                        </a:solidFill>
                        <a:round/>
                        <a:headEnd/>
                        <a:tailEnd type="triangle" w="med" len="med"/>
                      </a:ln>
                    </p:spPr>
                    <p:txBody>
                      <a:bodyPr/>
                      <a:lstStyle/>
                      <a:p>
                        <a:endParaRPr lang="en-US"/>
                      </a:p>
                    </p:txBody>
                  </p:sp>
                  <p:sp>
                    <p:nvSpPr>
                      <p:cNvPr id="4192" name="Line 38"/>
                      <p:cNvSpPr>
                        <a:spLocks noChangeShapeType="1"/>
                      </p:cNvSpPr>
                      <p:nvPr/>
                    </p:nvSpPr>
                    <p:spPr bwMode="auto">
                      <a:xfrm flipH="1" flipV="1">
                        <a:off x="8880" y="7245"/>
                        <a:ext cx="8" cy="233"/>
                      </a:xfrm>
                      <a:prstGeom prst="line">
                        <a:avLst/>
                      </a:prstGeom>
                      <a:noFill/>
                      <a:ln w="12700">
                        <a:solidFill>
                          <a:srgbClr val="000000"/>
                        </a:solidFill>
                        <a:round/>
                        <a:headEnd/>
                        <a:tailEnd type="triangle" w="med" len="med"/>
                      </a:ln>
                    </p:spPr>
                    <p:txBody>
                      <a:bodyPr/>
                      <a:lstStyle/>
                      <a:p>
                        <a:endParaRPr lang="en-US"/>
                      </a:p>
                    </p:txBody>
                  </p:sp>
                  <p:sp>
                    <p:nvSpPr>
                      <p:cNvPr id="4193" name="Freeform 39"/>
                      <p:cNvSpPr>
                        <a:spLocks/>
                      </p:cNvSpPr>
                      <p:nvPr/>
                    </p:nvSpPr>
                    <p:spPr bwMode="auto">
                      <a:xfrm>
                        <a:off x="8880" y="7391"/>
                        <a:ext cx="1530" cy="1497"/>
                      </a:xfrm>
                      <a:custGeom>
                        <a:avLst/>
                        <a:gdLst>
                          <a:gd name="T0" fmla="*/ 1530 w 1530"/>
                          <a:gd name="T1" fmla="*/ 1497 h 1497"/>
                          <a:gd name="T2" fmla="*/ 1238 w 1530"/>
                          <a:gd name="T3" fmla="*/ 1454 h 1497"/>
                          <a:gd name="T4" fmla="*/ 878 w 1530"/>
                          <a:gd name="T5" fmla="*/ 1370 h 1497"/>
                          <a:gd name="T6" fmla="*/ 533 w 1530"/>
                          <a:gd name="T7" fmla="*/ 1212 h 1497"/>
                          <a:gd name="T8" fmla="*/ 298 w 1530"/>
                          <a:gd name="T9" fmla="*/ 972 h 1497"/>
                          <a:gd name="T10" fmla="*/ 150 w 1530"/>
                          <a:gd name="T11" fmla="*/ 692 h 1497"/>
                          <a:gd name="T12" fmla="*/ 45 w 1530"/>
                          <a:gd name="T13" fmla="*/ 327 h 1497"/>
                          <a:gd name="T14" fmla="*/ 0 w 1530"/>
                          <a:gd name="T15" fmla="*/ 0 h 1497"/>
                          <a:gd name="T16" fmla="*/ 0 60000 65536"/>
                          <a:gd name="T17" fmla="*/ 0 60000 65536"/>
                          <a:gd name="T18" fmla="*/ 0 60000 65536"/>
                          <a:gd name="T19" fmla="*/ 0 60000 65536"/>
                          <a:gd name="T20" fmla="*/ 0 60000 65536"/>
                          <a:gd name="T21" fmla="*/ 0 60000 65536"/>
                          <a:gd name="T22" fmla="*/ 0 60000 65536"/>
                          <a:gd name="T23" fmla="*/ 0 60000 65536"/>
                          <a:gd name="T24" fmla="*/ 0 w 1530"/>
                          <a:gd name="T25" fmla="*/ 0 h 1497"/>
                          <a:gd name="T26" fmla="*/ 1530 w 1530"/>
                          <a:gd name="T27" fmla="*/ 1497 h 14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0" h="1497">
                            <a:moveTo>
                              <a:pt x="1530" y="1497"/>
                            </a:moveTo>
                            <a:cubicBezTo>
                              <a:pt x="1438" y="1486"/>
                              <a:pt x="1347" y="1475"/>
                              <a:pt x="1238" y="1454"/>
                            </a:cubicBezTo>
                            <a:cubicBezTo>
                              <a:pt x="1129" y="1433"/>
                              <a:pt x="995" y="1410"/>
                              <a:pt x="878" y="1370"/>
                            </a:cubicBezTo>
                            <a:cubicBezTo>
                              <a:pt x="761" y="1330"/>
                              <a:pt x="630" y="1278"/>
                              <a:pt x="533" y="1212"/>
                            </a:cubicBezTo>
                            <a:cubicBezTo>
                              <a:pt x="436" y="1146"/>
                              <a:pt x="362" y="1059"/>
                              <a:pt x="298" y="972"/>
                            </a:cubicBezTo>
                            <a:cubicBezTo>
                              <a:pt x="234" y="885"/>
                              <a:pt x="192" y="799"/>
                              <a:pt x="150" y="692"/>
                            </a:cubicBezTo>
                            <a:cubicBezTo>
                              <a:pt x="108" y="585"/>
                              <a:pt x="70" y="442"/>
                              <a:pt x="45" y="327"/>
                            </a:cubicBezTo>
                            <a:cubicBezTo>
                              <a:pt x="20" y="212"/>
                              <a:pt x="7" y="54"/>
                              <a:pt x="0" y="0"/>
                            </a:cubicBezTo>
                          </a:path>
                        </a:pathLst>
                      </a:custGeom>
                      <a:noFill/>
                      <a:ln w="19050">
                        <a:solidFill>
                          <a:srgbClr val="000000"/>
                        </a:solidFill>
                        <a:round/>
                        <a:headEnd/>
                        <a:tailEnd/>
                      </a:ln>
                    </p:spPr>
                    <p:txBody>
                      <a:bodyPr/>
                      <a:lstStyle/>
                      <a:p>
                        <a:endParaRPr lang="en-US"/>
                      </a:p>
                    </p:txBody>
                  </p:sp>
                  <p:sp>
                    <p:nvSpPr>
                      <p:cNvPr id="4194" name="Freeform 40"/>
                      <p:cNvSpPr>
                        <a:spLocks/>
                      </p:cNvSpPr>
                      <p:nvPr/>
                    </p:nvSpPr>
                    <p:spPr bwMode="auto">
                      <a:xfrm>
                        <a:off x="9030" y="7349"/>
                        <a:ext cx="1328" cy="1351"/>
                      </a:xfrm>
                      <a:custGeom>
                        <a:avLst/>
                        <a:gdLst>
                          <a:gd name="T0" fmla="*/ 1328 w 1328"/>
                          <a:gd name="T1" fmla="*/ 1351 h 1351"/>
                          <a:gd name="T2" fmla="*/ 1178 w 1328"/>
                          <a:gd name="T3" fmla="*/ 1321 h 1351"/>
                          <a:gd name="T4" fmla="*/ 923 w 1328"/>
                          <a:gd name="T5" fmla="*/ 1246 h 1351"/>
                          <a:gd name="T6" fmla="*/ 630 w 1328"/>
                          <a:gd name="T7" fmla="*/ 1096 h 1351"/>
                          <a:gd name="T8" fmla="*/ 420 w 1328"/>
                          <a:gd name="T9" fmla="*/ 920 h 1351"/>
                          <a:gd name="T10" fmla="*/ 270 w 1328"/>
                          <a:gd name="T11" fmla="*/ 711 h 1351"/>
                          <a:gd name="T12" fmla="*/ 90 w 1328"/>
                          <a:gd name="T13" fmla="*/ 385 h 1351"/>
                          <a:gd name="T14" fmla="*/ 0 w 1328"/>
                          <a:gd name="T15" fmla="*/ 0 h 1351"/>
                          <a:gd name="T16" fmla="*/ 0 60000 65536"/>
                          <a:gd name="T17" fmla="*/ 0 60000 65536"/>
                          <a:gd name="T18" fmla="*/ 0 60000 65536"/>
                          <a:gd name="T19" fmla="*/ 0 60000 65536"/>
                          <a:gd name="T20" fmla="*/ 0 60000 65536"/>
                          <a:gd name="T21" fmla="*/ 0 60000 65536"/>
                          <a:gd name="T22" fmla="*/ 0 60000 65536"/>
                          <a:gd name="T23" fmla="*/ 0 60000 65536"/>
                          <a:gd name="T24" fmla="*/ 0 w 1328"/>
                          <a:gd name="T25" fmla="*/ 0 h 1351"/>
                          <a:gd name="T26" fmla="*/ 1328 w 1328"/>
                          <a:gd name="T27" fmla="*/ 1351 h 13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28" h="1351">
                            <a:moveTo>
                              <a:pt x="1328" y="1351"/>
                            </a:moveTo>
                            <a:cubicBezTo>
                              <a:pt x="1286" y="1344"/>
                              <a:pt x="1245" y="1338"/>
                              <a:pt x="1178" y="1321"/>
                            </a:cubicBezTo>
                            <a:cubicBezTo>
                              <a:pt x="1111" y="1304"/>
                              <a:pt x="1014" y="1283"/>
                              <a:pt x="923" y="1246"/>
                            </a:cubicBezTo>
                            <a:cubicBezTo>
                              <a:pt x="832" y="1209"/>
                              <a:pt x="714" y="1150"/>
                              <a:pt x="630" y="1096"/>
                            </a:cubicBezTo>
                            <a:cubicBezTo>
                              <a:pt x="546" y="1042"/>
                              <a:pt x="480" y="984"/>
                              <a:pt x="420" y="920"/>
                            </a:cubicBezTo>
                            <a:cubicBezTo>
                              <a:pt x="360" y="856"/>
                              <a:pt x="325" y="800"/>
                              <a:pt x="270" y="711"/>
                            </a:cubicBezTo>
                            <a:cubicBezTo>
                              <a:pt x="215" y="622"/>
                              <a:pt x="135" y="503"/>
                              <a:pt x="90" y="385"/>
                            </a:cubicBezTo>
                            <a:cubicBezTo>
                              <a:pt x="45" y="267"/>
                              <a:pt x="15" y="63"/>
                              <a:pt x="0" y="0"/>
                            </a:cubicBezTo>
                          </a:path>
                        </a:pathLst>
                      </a:custGeom>
                      <a:noFill/>
                      <a:ln w="19050">
                        <a:solidFill>
                          <a:srgbClr val="000000"/>
                        </a:solidFill>
                        <a:round/>
                        <a:headEnd/>
                        <a:tailEnd/>
                      </a:ln>
                    </p:spPr>
                    <p:txBody>
                      <a:bodyPr/>
                      <a:lstStyle/>
                      <a:p>
                        <a:endParaRPr lang="en-US"/>
                      </a:p>
                    </p:txBody>
                  </p:sp>
                  <p:sp>
                    <p:nvSpPr>
                      <p:cNvPr id="4195" name="Line 41"/>
                      <p:cNvSpPr>
                        <a:spLocks noChangeShapeType="1"/>
                      </p:cNvSpPr>
                      <p:nvPr/>
                    </p:nvSpPr>
                    <p:spPr bwMode="auto">
                      <a:xfrm>
                        <a:off x="8408" y="9060"/>
                        <a:ext cx="210" cy="165"/>
                      </a:xfrm>
                      <a:prstGeom prst="line">
                        <a:avLst/>
                      </a:prstGeom>
                      <a:noFill/>
                      <a:ln w="9525">
                        <a:solidFill>
                          <a:srgbClr val="000000"/>
                        </a:solidFill>
                        <a:round/>
                        <a:headEnd/>
                        <a:tailEnd/>
                      </a:ln>
                    </p:spPr>
                    <p:txBody>
                      <a:bodyPr/>
                      <a:lstStyle/>
                      <a:p>
                        <a:endParaRPr lang="en-US"/>
                      </a:p>
                    </p:txBody>
                  </p:sp>
                  <p:sp>
                    <p:nvSpPr>
                      <p:cNvPr id="4196" name="Line 42"/>
                      <p:cNvSpPr>
                        <a:spLocks noChangeShapeType="1"/>
                      </p:cNvSpPr>
                      <p:nvPr/>
                    </p:nvSpPr>
                    <p:spPr bwMode="auto">
                      <a:xfrm flipH="1">
                        <a:off x="8408" y="9060"/>
                        <a:ext cx="210" cy="209"/>
                      </a:xfrm>
                      <a:prstGeom prst="line">
                        <a:avLst/>
                      </a:prstGeom>
                      <a:noFill/>
                      <a:ln w="9525">
                        <a:solidFill>
                          <a:srgbClr val="000000"/>
                        </a:solidFill>
                        <a:round/>
                        <a:headEnd/>
                        <a:tailEnd/>
                      </a:ln>
                    </p:spPr>
                    <p:txBody>
                      <a:bodyPr/>
                      <a:lstStyle/>
                      <a:p>
                        <a:endParaRPr lang="en-US"/>
                      </a:p>
                    </p:txBody>
                  </p:sp>
                </p:grpSp>
                <p:sp>
                  <p:nvSpPr>
                    <p:cNvPr id="4181" name="Freeform 43"/>
                    <p:cNvSpPr>
                      <a:spLocks/>
                    </p:cNvSpPr>
                    <p:nvPr/>
                  </p:nvSpPr>
                  <p:spPr bwMode="auto">
                    <a:xfrm flipH="1">
                      <a:off x="6646" y="7391"/>
                      <a:ext cx="1530" cy="1497"/>
                    </a:xfrm>
                    <a:custGeom>
                      <a:avLst/>
                      <a:gdLst>
                        <a:gd name="T0" fmla="*/ 1530 w 1530"/>
                        <a:gd name="T1" fmla="*/ 1497 h 1497"/>
                        <a:gd name="T2" fmla="*/ 1238 w 1530"/>
                        <a:gd name="T3" fmla="*/ 1454 h 1497"/>
                        <a:gd name="T4" fmla="*/ 878 w 1530"/>
                        <a:gd name="T5" fmla="*/ 1370 h 1497"/>
                        <a:gd name="T6" fmla="*/ 533 w 1530"/>
                        <a:gd name="T7" fmla="*/ 1212 h 1497"/>
                        <a:gd name="T8" fmla="*/ 298 w 1530"/>
                        <a:gd name="T9" fmla="*/ 972 h 1497"/>
                        <a:gd name="T10" fmla="*/ 150 w 1530"/>
                        <a:gd name="T11" fmla="*/ 692 h 1497"/>
                        <a:gd name="T12" fmla="*/ 45 w 1530"/>
                        <a:gd name="T13" fmla="*/ 327 h 1497"/>
                        <a:gd name="T14" fmla="*/ 0 w 1530"/>
                        <a:gd name="T15" fmla="*/ 0 h 1497"/>
                        <a:gd name="T16" fmla="*/ 0 60000 65536"/>
                        <a:gd name="T17" fmla="*/ 0 60000 65536"/>
                        <a:gd name="T18" fmla="*/ 0 60000 65536"/>
                        <a:gd name="T19" fmla="*/ 0 60000 65536"/>
                        <a:gd name="T20" fmla="*/ 0 60000 65536"/>
                        <a:gd name="T21" fmla="*/ 0 60000 65536"/>
                        <a:gd name="T22" fmla="*/ 0 60000 65536"/>
                        <a:gd name="T23" fmla="*/ 0 60000 65536"/>
                        <a:gd name="T24" fmla="*/ 0 w 1530"/>
                        <a:gd name="T25" fmla="*/ 0 h 1497"/>
                        <a:gd name="T26" fmla="*/ 1530 w 1530"/>
                        <a:gd name="T27" fmla="*/ 1497 h 14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0" h="1497">
                          <a:moveTo>
                            <a:pt x="1530" y="1497"/>
                          </a:moveTo>
                          <a:cubicBezTo>
                            <a:pt x="1438" y="1486"/>
                            <a:pt x="1347" y="1475"/>
                            <a:pt x="1238" y="1454"/>
                          </a:cubicBezTo>
                          <a:cubicBezTo>
                            <a:pt x="1129" y="1433"/>
                            <a:pt x="995" y="1410"/>
                            <a:pt x="878" y="1370"/>
                          </a:cubicBezTo>
                          <a:cubicBezTo>
                            <a:pt x="761" y="1330"/>
                            <a:pt x="630" y="1278"/>
                            <a:pt x="533" y="1212"/>
                          </a:cubicBezTo>
                          <a:cubicBezTo>
                            <a:pt x="436" y="1146"/>
                            <a:pt x="362" y="1059"/>
                            <a:pt x="298" y="972"/>
                          </a:cubicBezTo>
                          <a:cubicBezTo>
                            <a:pt x="234" y="885"/>
                            <a:pt x="192" y="799"/>
                            <a:pt x="150" y="692"/>
                          </a:cubicBezTo>
                          <a:cubicBezTo>
                            <a:pt x="108" y="585"/>
                            <a:pt x="70" y="442"/>
                            <a:pt x="45" y="327"/>
                          </a:cubicBezTo>
                          <a:cubicBezTo>
                            <a:pt x="20" y="212"/>
                            <a:pt x="7" y="54"/>
                            <a:pt x="0" y="0"/>
                          </a:cubicBezTo>
                        </a:path>
                      </a:pathLst>
                    </a:custGeom>
                    <a:noFill/>
                    <a:ln w="19050">
                      <a:solidFill>
                        <a:srgbClr val="000000"/>
                      </a:solidFill>
                      <a:round/>
                      <a:headEnd/>
                      <a:tailEnd/>
                    </a:ln>
                  </p:spPr>
                  <p:txBody>
                    <a:bodyPr/>
                    <a:lstStyle/>
                    <a:p>
                      <a:endParaRPr lang="en-US"/>
                    </a:p>
                  </p:txBody>
                </p:sp>
                <p:sp>
                  <p:nvSpPr>
                    <p:cNvPr id="4182" name="Freeform 44"/>
                    <p:cNvSpPr>
                      <a:spLocks/>
                    </p:cNvSpPr>
                    <p:nvPr/>
                  </p:nvSpPr>
                  <p:spPr bwMode="auto">
                    <a:xfrm flipH="1">
                      <a:off x="6698" y="7349"/>
                      <a:ext cx="1328" cy="1351"/>
                    </a:xfrm>
                    <a:custGeom>
                      <a:avLst/>
                      <a:gdLst>
                        <a:gd name="T0" fmla="*/ 1328 w 1328"/>
                        <a:gd name="T1" fmla="*/ 1351 h 1351"/>
                        <a:gd name="T2" fmla="*/ 1178 w 1328"/>
                        <a:gd name="T3" fmla="*/ 1321 h 1351"/>
                        <a:gd name="T4" fmla="*/ 923 w 1328"/>
                        <a:gd name="T5" fmla="*/ 1246 h 1351"/>
                        <a:gd name="T6" fmla="*/ 630 w 1328"/>
                        <a:gd name="T7" fmla="*/ 1096 h 1351"/>
                        <a:gd name="T8" fmla="*/ 420 w 1328"/>
                        <a:gd name="T9" fmla="*/ 920 h 1351"/>
                        <a:gd name="T10" fmla="*/ 270 w 1328"/>
                        <a:gd name="T11" fmla="*/ 711 h 1351"/>
                        <a:gd name="T12" fmla="*/ 90 w 1328"/>
                        <a:gd name="T13" fmla="*/ 385 h 1351"/>
                        <a:gd name="T14" fmla="*/ 0 w 1328"/>
                        <a:gd name="T15" fmla="*/ 0 h 1351"/>
                        <a:gd name="T16" fmla="*/ 0 60000 65536"/>
                        <a:gd name="T17" fmla="*/ 0 60000 65536"/>
                        <a:gd name="T18" fmla="*/ 0 60000 65536"/>
                        <a:gd name="T19" fmla="*/ 0 60000 65536"/>
                        <a:gd name="T20" fmla="*/ 0 60000 65536"/>
                        <a:gd name="T21" fmla="*/ 0 60000 65536"/>
                        <a:gd name="T22" fmla="*/ 0 60000 65536"/>
                        <a:gd name="T23" fmla="*/ 0 60000 65536"/>
                        <a:gd name="T24" fmla="*/ 0 w 1328"/>
                        <a:gd name="T25" fmla="*/ 0 h 1351"/>
                        <a:gd name="T26" fmla="*/ 1328 w 1328"/>
                        <a:gd name="T27" fmla="*/ 1351 h 13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28" h="1351">
                          <a:moveTo>
                            <a:pt x="1328" y="1351"/>
                          </a:moveTo>
                          <a:cubicBezTo>
                            <a:pt x="1286" y="1344"/>
                            <a:pt x="1245" y="1338"/>
                            <a:pt x="1178" y="1321"/>
                          </a:cubicBezTo>
                          <a:cubicBezTo>
                            <a:pt x="1111" y="1304"/>
                            <a:pt x="1014" y="1283"/>
                            <a:pt x="923" y="1246"/>
                          </a:cubicBezTo>
                          <a:cubicBezTo>
                            <a:pt x="832" y="1209"/>
                            <a:pt x="714" y="1150"/>
                            <a:pt x="630" y="1096"/>
                          </a:cubicBezTo>
                          <a:cubicBezTo>
                            <a:pt x="546" y="1042"/>
                            <a:pt x="480" y="984"/>
                            <a:pt x="420" y="920"/>
                          </a:cubicBezTo>
                          <a:cubicBezTo>
                            <a:pt x="360" y="856"/>
                            <a:pt x="325" y="800"/>
                            <a:pt x="270" y="711"/>
                          </a:cubicBezTo>
                          <a:cubicBezTo>
                            <a:pt x="215" y="622"/>
                            <a:pt x="135" y="503"/>
                            <a:pt x="90" y="385"/>
                          </a:cubicBezTo>
                          <a:cubicBezTo>
                            <a:pt x="45" y="267"/>
                            <a:pt x="15" y="63"/>
                            <a:pt x="0" y="0"/>
                          </a:cubicBezTo>
                        </a:path>
                      </a:pathLst>
                    </a:custGeom>
                    <a:noFill/>
                    <a:ln w="19050">
                      <a:solidFill>
                        <a:srgbClr val="000000"/>
                      </a:solidFill>
                      <a:round/>
                      <a:headEnd/>
                      <a:tailEnd/>
                    </a:ln>
                  </p:spPr>
                  <p:txBody>
                    <a:bodyPr/>
                    <a:lstStyle/>
                    <a:p>
                      <a:endParaRPr lang="en-US"/>
                    </a:p>
                  </p:txBody>
                </p:sp>
                <p:sp>
                  <p:nvSpPr>
                    <p:cNvPr id="4183" name="Line 45"/>
                    <p:cNvSpPr>
                      <a:spLocks noChangeShapeType="1"/>
                    </p:cNvSpPr>
                    <p:nvPr/>
                  </p:nvSpPr>
                  <p:spPr bwMode="auto">
                    <a:xfrm>
                      <a:off x="8438" y="9060"/>
                      <a:ext cx="210" cy="209"/>
                    </a:xfrm>
                    <a:prstGeom prst="line">
                      <a:avLst/>
                    </a:prstGeom>
                    <a:noFill/>
                    <a:ln w="9525">
                      <a:solidFill>
                        <a:srgbClr val="000000"/>
                      </a:solidFill>
                      <a:round/>
                      <a:headEnd/>
                      <a:tailEnd/>
                    </a:ln>
                  </p:spPr>
                  <p:txBody>
                    <a:bodyPr/>
                    <a:lstStyle/>
                    <a:p>
                      <a:endParaRPr lang="en-US"/>
                    </a:p>
                  </p:txBody>
                </p:sp>
                <p:grpSp>
                  <p:nvGrpSpPr>
                    <p:cNvPr id="4184" name="Group 46"/>
                    <p:cNvGrpSpPr>
                      <a:grpSpLocks/>
                    </p:cNvGrpSpPr>
                    <p:nvPr/>
                  </p:nvGrpSpPr>
                  <p:grpSpPr bwMode="auto">
                    <a:xfrm flipH="1" flipV="1">
                      <a:off x="6646" y="9044"/>
                      <a:ext cx="2002" cy="2024"/>
                      <a:chOff x="8408" y="7245"/>
                      <a:chExt cx="2002" cy="2024"/>
                    </a:xfrm>
                  </p:grpSpPr>
                  <p:sp>
                    <p:nvSpPr>
                      <p:cNvPr id="4185" name="Line 47"/>
                      <p:cNvSpPr>
                        <a:spLocks noChangeShapeType="1"/>
                      </p:cNvSpPr>
                      <p:nvPr/>
                    </p:nvSpPr>
                    <p:spPr bwMode="auto">
                      <a:xfrm flipH="1" flipV="1">
                        <a:off x="9030" y="7333"/>
                        <a:ext cx="53" cy="268"/>
                      </a:xfrm>
                      <a:prstGeom prst="line">
                        <a:avLst/>
                      </a:prstGeom>
                      <a:noFill/>
                      <a:ln w="12700">
                        <a:solidFill>
                          <a:srgbClr val="000000"/>
                        </a:solidFill>
                        <a:round/>
                        <a:headEnd/>
                        <a:tailEnd type="triangle" w="med" len="med"/>
                      </a:ln>
                    </p:spPr>
                    <p:txBody>
                      <a:bodyPr/>
                      <a:lstStyle/>
                      <a:p>
                        <a:endParaRPr lang="en-US"/>
                      </a:p>
                    </p:txBody>
                  </p:sp>
                  <p:sp>
                    <p:nvSpPr>
                      <p:cNvPr id="4186" name="Line 48"/>
                      <p:cNvSpPr>
                        <a:spLocks noChangeShapeType="1"/>
                      </p:cNvSpPr>
                      <p:nvPr/>
                    </p:nvSpPr>
                    <p:spPr bwMode="auto">
                      <a:xfrm flipH="1" flipV="1">
                        <a:off x="8880" y="7245"/>
                        <a:ext cx="8" cy="233"/>
                      </a:xfrm>
                      <a:prstGeom prst="line">
                        <a:avLst/>
                      </a:prstGeom>
                      <a:noFill/>
                      <a:ln w="12700">
                        <a:solidFill>
                          <a:srgbClr val="000000"/>
                        </a:solidFill>
                        <a:round/>
                        <a:headEnd/>
                        <a:tailEnd type="triangle" w="med" len="med"/>
                      </a:ln>
                    </p:spPr>
                    <p:txBody>
                      <a:bodyPr/>
                      <a:lstStyle/>
                      <a:p>
                        <a:endParaRPr lang="en-US"/>
                      </a:p>
                    </p:txBody>
                  </p:sp>
                  <p:sp>
                    <p:nvSpPr>
                      <p:cNvPr id="4187" name="Freeform 49"/>
                      <p:cNvSpPr>
                        <a:spLocks/>
                      </p:cNvSpPr>
                      <p:nvPr/>
                    </p:nvSpPr>
                    <p:spPr bwMode="auto">
                      <a:xfrm>
                        <a:off x="8880" y="7391"/>
                        <a:ext cx="1530" cy="1497"/>
                      </a:xfrm>
                      <a:custGeom>
                        <a:avLst/>
                        <a:gdLst>
                          <a:gd name="T0" fmla="*/ 1530 w 1530"/>
                          <a:gd name="T1" fmla="*/ 1497 h 1497"/>
                          <a:gd name="T2" fmla="*/ 1238 w 1530"/>
                          <a:gd name="T3" fmla="*/ 1454 h 1497"/>
                          <a:gd name="T4" fmla="*/ 878 w 1530"/>
                          <a:gd name="T5" fmla="*/ 1370 h 1497"/>
                          <a:gd name="T6" fmla="*/ 533 w 1530"/>
                          <a:gd name="T7" fmla="*/ 1212 h 1497"/>
                          <a:gd name="T8" fmla="*/ 298 w 1530"/>
                          <a:gd name="T9" fmla="*/ 972 h 1497"/>
                          <a:gd name="T10" fmla="*/ 150 w 1530"/>
                          <a:gd name="T11" fmla="*/ 692 h 1497"/>
                          <a:gd name="T12" fmla="*/ 45 w 1530"/>
                          <a:gd name="T13" fmla="*/ 327 h 1497"/>
                          <a:gd name="T14" fmla="*/ 0 w 1530"/>
                          <a:gd name="T15" fmla="*/ 0 h 1497"/>
                          <a:gd name="T16" fmla="*/ 0 60000 65536"/>
                          <a:gd name="T17" fmla="*/ 0 60000 65536"/>
                          <a:gd name="T18" fmla="*/ 0 60000 65536"/>
                          <a:gd name="T19" fmla="*/ 0 60000 65536"/>
                          <a:gd name="T20" fmla="*/ 0 60000 65536"/>
                          <a:gd name="T21" fmla="*/ 0 60000 65536"/>
                          <a:gd name="T22" fmla="*/ 0 60000 65536"/>
                          <a:gd name="T23" fmla="*/ 0 60000 65536"/>
                          <a:gd name="T24" fmla="*/ 0 w 1530"/>
                          <a:gd name="T25" fmla="*/ 0 h 1497"/>
                          <a:gd name="T26" fmla="*/ 1530 w 1530"/>
                          <a:gd name="T27" fmla="*/ 1497 h 14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0" h="1497">
                            <a:moveTo>
                              <a:pt x="1530" y="1497"/>
                            </a:moveTo>
                            <a:cubicBezTo>
                              <a:pt x="1438" y="1486"/>
                              <a:pt x="1347" y="1475"/>
                              <a:pt x="1238" y="1454"/>
                            </a:cubicBezTo>
                            <a:cubicBezTo>
                              <a:pt x="1129" y="1433"/>
                              <a:pt x="995" y="1410"/>
                              <a:pt x="878" y="1370"/>
                            </a:cubicBezTo>
                            <a:cubicBezTo>
                              <a:pt x="761" y="1330"/>
                              <a:pt x="630" y="1278"/>
                              <a:pt x="533" y="1212"/>
                            </a:cubicBezTo>
                            <a:cubicBezTo>
                              <a:pt x="436" y="1146"/>
                              <a:pt x="362" y="1059"/>
                              <a:pt x="298" y="972"/>
                            </a:cubicBezTo>
                            <a:cubicBezTo>
                              <a:pt x="234" y="885"/>
                              <a:pt x="192" y="799"/>
                              <a:pt x="150" y="692"/>
                            </a:cubicBezTo>
                            <a:cubicBezTo>
                              <a:pt x="108" y="585"/>
                              <a:pt x="70" y="442"/>
                              <a:pt x="45" y="327"/>
                            </a:cubicBezTo>
                            <a:cubicBezTo>
                              <a:pt x="20" y="212"/>
                              <a:pt x="7" y="54"/>
                              <a:pt x="0" y="0"/>
                            </a:cubicBezTo>
                          </a:path>
                        </a:pathLst>
                      </a:custGeom>
                      <a:noFill/>
                      <a:ln w="19050">
                        <a:solidFill>
                          <a:srgbClr val="000000"/>
                        </a:solidFill>
                        <a:round/>
                        <a:headEnd/>
                        <a:tailEnd/>
                      </a:ln>
                    </p:spPr>
                    <p:txBody>
                      <a:bodyPr/>
                      <a:lstStyle/>
                      <a:p>
                        <a:endParaRPr lang="en-US"/>
                      </a:p>
                    </p:txBody>
                  </p:sp>
                  <p:sp>
                    <p:nvSpPr>
                      <p:cNvPr id="4188" name="Freeform 50"/>
                      <p:cNvSpPr>
                        <a:spLocks/>
                      </p:cNvSpPr>
                      <p:nvPr/>
                    </p:nvSpPr>
                    <p:spPr bwMode="auto">
                      <a:xfrm>
                        <a:off x="9030" y="7349"/>
                        <a:ext cx="1328" cy="1351"/>
                      </a:xfrm>
                      <a:custGeom>
                        <a:avLst/>
                        <a:gdLst>
                          <a:gd name="T0" fmla="*/ 1328 w 1328"/>
                          <a:gd name="T1" fmla="*/ 1351 h 1351"/>
                          <a:gd name="T2" fmla="*/ 1178 w 1328"/>
                          <a:gd name="T3" fmla="*/ 1321 h 1351"/>
                          <a:gd name="T4" fmla="*/ 923 w 1328"/>
                          <a:gd name="T5" fmla="*/ 1246 h 1351"/>
                          <a:gd name="T6" fmla="*/ 630 w 1328"/>
                          <a:gd name="T7" fmla="*/ 1096 h 1351"/>
                          <a:gd name="T8" fmla="*/ 420 w 1328"/>
                          <a:gd name="T9" fmla="*/ 920 h 1351"/>
                          <a:gd name="T10" fmla="*/ 270 w 1328"/>
                          <a:gd name="T11" fmla="*/ 711 h 1351"/>
                          <a:gd name="T12" fmla="*/ 90 w 1328"/>
                          <a:gd name="T13" fmla="*/ 385 h 1351"/>
                          <a:gd name="T14" fmla="*/ 0 w 1328"/>
                          <a:gd name="T15" fmla="*/ 0 h 1351"/>
                          <a:gd name="T16" fmla="*/ 0 60000 65536"/>
                          <a:gd name="T17" fmla="*/ 0 60000 65536"/>
                          <a:gd name="T18" fmla="*/ 0 60000 65536"/>
                          <a:gd name="T19" fmla="*/ 0 60000 65536"/>
                          <a:gd name="T20" fmla="*/ 0 60000 65536"/>
                          <a:gd name="T21" fmla="*/ 0 60000 65536"/>
                          <a:gd name="T22" fmla="*/ 0 60000 65536"/>
                          <a:gd name="T23" fmla="*/ 0 60000 65536"/>
                          <a:gd name="T24" fmla="*/ 0 w 1328"/>
                          <a:gd name="T25" fmla="*/ 0 h 1351"/>
                          <a:gd name="T26" fmla="*/ 1328 w 1328"/>
                          <a:gd name="T27" fmla="*/ 1351 h 13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28" h="1351">
                            <a:moveTo>
                              <a:pt x="1328" y="1351"/>
                            </a:moveTo>
                            <a:cubicBezTo>
                              <a:pt x="1286" y="1344"/>
                              <a:pt x="1245" y="1338"/>
                              <a:pt x="1178" y="1321"/>
                            </a:cubicBezTo>
                            <a:cubicBezTo>
                              <a:pt x="1111" y="1304"/>
                              <a:pt x="1014" y="1283"/>
                              <a:pt x="923" y="1246"/>
                            </a:cubicBezTo>
                            <a:cubicBezTo>
                              <a:pt x="832" y="1209"/>
                              <a:pt x="714" y="1150"/>
                              <a:pt x="630" y="1096"/>
                            </a:cubicBezTo>
                            <a:cubicBezTo>
                              <a:pt x="546" y="1042"/>
                              <a:pt x="480" y="984"/>
                              <a:pt x="420" y="920"/>
                            </a:cubicBezTo>
                            <a:cubicBezTo>
                              <a:pt x="360" y="856"/>
                              <a:pt x="325" y="800"/>
                              <a:pt x="270" y="711"/>
                            </a:cubicBezTo>
                            <a:cubicBezTo>
                              <a:pt x="215" y="622"/>
                              <a:pt x="135" y="503"/>
                              <a:pt x="90" y="385"/>
                            </a:cubicBezTo>
                            <a:cubicBezTo>
                              <a:pt x="45" y="267"/>
                              <a:pt x="15" y="63"/>
                              <a:pt x="0" y="0"/>
                            </a:cubicBezTo>
                          </a:path>
                        </a:pathLst>
                      </a:custGeom>
                      <a:noFill/>
                      <a:ln w="19050">
                        <a:solidFill>
                          <a:srgbClr val="000000"/>
                        </a:solidFill>
                        <a:round/>
                        <a:headEnd/>
                        <a:tailEnd/>
                      </a:ln>
                    </p:spPr>
                    <p:txBody>
                      <a:bodyPr/>
                      <a:lstStyle/>
                      <a:p>
                        <a:endParaRPr lang="en-US"/>
                      </a:p>
                    </p:txBody>
                  </p:sp>
                  <p:sp>
                    <p:nvSpPr>
                      <p:cNvPr id="4189" name="Line 51"/>
                      <p:cNvSpPr>
                        <a:spLocks noChangeShapeType="1"/>
                      </p:cNvSpPr>
                      <p:nvPr/>
                    </p:nvSpPr>
                    <p:spPr bwMode="auto">
                      <a:xfrm>
                        <a:off x="8408" y="9060"/>
                        <a:ext cx="210" cy="165"/>
                      </a:xfrm>
                      <a:prstGeom prst="line">
                        <a:avLst/>
                      </a:prstGeom>
                      <a:noFill/>
                      <a:ln w="9525">
                        <a:solidFill>
                          <a:srgbClr val="000000"/>
                        </a:solidFill>
                        <a:round/>
                        <a:headEnd/>
                        <a:tailEnd/>
                      </a:ln>
                    </p:spPr>
                    <p:txBody>
                      <a:bodyPr/>
                      <a:lstStyle/>
                      <a:p>
                        <a:endParaRPr lang="en-US"/>
                      </a:p>
                    </p:txBody>
                  </p:sp>
                  <p:sp>
                    <p:nvSpPr>
                      <p:cNvPr id="4190" name="Line 52"/>
                      <p:cNvSpPr>
                        <a:spLocks noChangeShapeType="1"/>
                      </p:cNvSpPr>
                      <p:nvPr/>
                    </p:nvSpPr>
                    <p:spPr bwMode="auto">
                      <a:xfrm flipH="1">
                        <a:off x="8408" y="9060"/>
                        <a:ext cx="210" cy="209"/>
                      </a:xfrm>
                      <a:prstGeom prst="line">
                        <a:avLst/>
                      </a:prstGeom>
                      <a:noFill/>
                      <a:ln w="9525">
                        <a:solidFill>
                          <a:srgbClr val="000000"/>
                        </a:solidFill>
                        <a:round/>
                        <a:headEnd/>
                        <a:tailEnd/>
                      </a:ln>
                    </p:spPr>
                    <p:txBody>
                      <a:bodyPr/>
                      <a:lstStyle/>
                      <a:p>
                        <a:endParaRPr lang="en-US"/>
                      </a:p>
                    </p:txBody>
                  </p:sp>
                </p:grpSp>
              </p:grpSp>
              <p:grpSp>
                <p:nvGrpSpPr>
                  <p:cNvPr id="4166" name="Group 53"/>
                  <p:cNvGrpSpPr>
                    <a:grpSpLocks/>
                  </p:cNvGrpSpPr>
                  <p:nvPr/>
                </p:nvGrpSpPr>
                <p:grpSpPr bwMode="auto">
                  <a:xfrm flipV="1">
                    <a:off x="8408" y="9044"/>
                    <a:ext cx="2002" cy="2024"/>
                    <a:chOff x="8408" y="7245"/>
                    <a:chExt cx="2002" cy="2024"/>
                  </a:xfrm>
                </p:grpSpPr>
                <p:sp>
                  <p:nvSpPr>
                    <p:cNvPr id="4167" name="Line 54"/>
                    <p:cNvSpPr>
                      <a:spLocks noChangeShapeType="1"/>
                    </p:cNvSpPr>
                    <p:nvPr/>
                  </p:nvSpPr>
                  <p:spPr bwMode="auto">
                    <a:xfrm flipH="1" flipV="1">
                      <a:off x="9030" y="7333"/>
                      <a:ext cx="53" cy="268"/>
                    </a:xfrm>
                    <a:prstGeom prst="line">
                      <a:avLst/>
                    </a:prstGeom>
                    <a:noFill/>
                    <a:ln w="12700">
                      <a:solidFill>
                        <a:srgbClr val="000000"/>
                      </a:solidFill>
                      <a:round/>
                      <a:headEnd/>
                      <a:tailEnd type="triangle" w="med" len="med"/>
                    </a:ln>
                  </p:spPr>
                  <p:txBody>
                    <a:bodyPr/>
                    <a:lstStyle/>
                    <a:p>
                      <a:endParaRPr lang="en-US"/>
                    </a:p>
                  </p:txBody>
                </p:sp>
                <p:sp>
                  <p:nvSpPr>
                    <p:cNvPr id="4168" name="Line 55"/>
                    <p:cNvSpPr>
                      <a:spLocks noChangeShapeType="1"/>
                    </p:cNvSpPr>
                    <p:nvPr/>
                  </p:nvSpPr>
                  <p:spPr bwMode="auto">
                    <a:xfrm flipH="1" flipV="1">
                      <a:off x="8880" y="7245"/>
                      <a:ext cx="8" cy="233"/>
                    </a:xfrm>
                    <a:prstGeom prst="line">
                      <a:avLst/>
                    </a:prstGeom>
                    <a:noFill/>
                    <a:ln w="12700">
                      <a:solidFill>
                        <a:srgbClr val="000000"/>
                      </a:solidFill>
                      <a:round/>
                      <a:headEnd/>
                      <a:tailEnd type="triangle" w="med" len="med"/>
                    </a:ln>
                  </p:spPr>
                  <p:txBody>
                    <a:bodyPr/>
                    <a:lstStyle/>
                    <a:p>
                      <a:endParaRPr lang="en-US"/>
                    </a:p>
                  </p:txBody>
                </p:sp>
                <p:sp>
                  <p:nvSpPr>
                    <p:cNvPr id="4169" name="Freeform 56"/>
                    <p:cNvSpPr>
                      <a:spLocks/>
                    </p:cNvSpPr>
                    <p:nvPr/>
                  </p:nvSpPr>
                  <p:spPr bwMode="auto">
                    <a:xfrm>
                      <a:off x="8880" y="7391"/>
                      <a:ext cx="1530" cy="1497"/>
                    </a:xfrm>
                    <a:custGeom>
                      <a:avLst/>
                      <a:gdLst>
                        <a:gd name="T0" fmla="*/ 1530 w 1530"/>
                        <a:gd name="T1" fmla="*/ 1497 h 1497"/>
                        <a:gd name="T2" fmla="*/ 1238 w 1530"/>
                        <a:gd name="T3" fmla="*/ 1454 h 1497"/>
                        <a:gd name="T4" fmla="*/ 878 w 1530"/>
                        <a:gd name="T5" fmla="*/ 1370 h 1497"/>
                        <a:gd name="T6" fmla="*/ 533 w 1530"/>
                        <a:gd name="T7" fmla="*/ 1212 h 1497"/>
                        <a:gd name="T8" fmla="*/ 298 w 1530"/>
                        <a:gd name="T9" fmla="*/ 972 h 1497"/>
                        <a:gd name="T10" fmla="*/ 150 w 1530"/>
                        <a:gd name="T11" fmla="*/ 692 h 1497"/>
                        <a:gd name="T12" fmla="*/ 45 w 1530"/>
                        <a:gd name="T13" fmla="*/ 327 h 1497"/>
                        <a:gd name="T14" fmla="*/ 0 w 1530"/>
                        <a:gd name="T15" fmla="*/ 0 h 1497"/>
                        <a:gd name="T16" fmla="*/ 0 60000 65536"/>
                        <a:gd name="T17" fmla="*/ 0 60000 65536"/>
                        <a:gd name="T18" fmla="*/ 0 60000 65536"/>
                        <a:gd name="T19" fmla="*/ 0 60000 65536"/>
                        <a:gd name="T20" fmla="*/ 0 60000 65536"/>
                        <a:gd name="T21" fmla="*/ 0 60000 65536"/>
                        <a:gd name="T22" fmla="*/ 0 60000 65536"/>
                        <a:gd name="T23" fmla="*/ 0 60000 65536"/>
                        <a:gd name="T24" fmla="*/ 0 w 1530"/>
                        <a:gd name="T25" fmla="*/ 0 h 1497"/>
                        <a:gd name="T26" fmla="*/ 1530 w 1530"/>
                        <a:gd name="T27" fmla="*/ 1497 h 14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0" h="1497">
                          <a:moveTo>
                            <a:pt x="1530" y="1497"/>
                          </a:moveTo>
                          <a:cubicBezTo>
                            <a:pt x="1438" y="1486"/>
                            <a:pt x="1347" y="1475"/>
                            <a:pt x="1238" y="1454"/>
                          </a:cubicBezTo>
                          <a:cubicBezTo>
                            <a:pt x="1129" y="1433"/>
                            <a:pt x="995" y="1410"/>
                            <a:pt x="878" y="1370"/>
                          </a:cubicBezTo>
                          <a:cubicBezTo>
                            <a:pt x="761" y="1330"/>
                            <a:pt x="630" y="1278"/>
                            <a:pt x="533" y="1212"/>
                          </a:cubicBezTo>
                          <a:cubicBezTo>
                            <a:pt x="436" y="1146"/>
                            <a:pt x="362" y="1059"/>
                            <a:pt x="298" y="972"/>
                          </a:cubicBezTo>
                          <a:cubicBezTo>
                            <a:pt x="234" y="885"/>
                            <a:pt x="192" y="799"/>
                            <a:pt x="150" y="692"/>
                          </a:cubicBezTo>
                          <a:cubicBezTo>
                            <a:pt x="108" y="585"/>
                            <a:pt x="70" y="442"/>
                            <a:pt x="45" y="327"/>
                          </a:cubicBezTo>
                          <a:cubicBezTo>
                            <a:pt x="20" y="212"/>
                            <a:pt x="7" y="54"/>
                            <a:pt x="0" y="0"/>
                          </a:cubicBezTo>
                        </a:path>
                      </a:pathLst>
                    </a:custGeom>
                    <a:noFill/>
                    <a:ln w="19050">
                      <a:solidFill>
                        <a:srgbClr val="000000"/>
                      </a:solidFill>
                      <a:round/>
                      <a:headEnd/>
                      <a:tailEnd/>
                    </a:ln>
                  </p:spPr>
                  <p:txBody>
                    <a:bodyPr/>
                    <a:lstStyle/>
                    <a:p>
                      <a:endParaRPr lang="en-US"/>
                    </a:p>
                  </p:txBody>
                </p:sp>
                <p:sp>
                  <p:nvSpPr>
                    <p:cNvPr id="4170" name="Freeform 57"/>
                    <p:cNvSpPr>
                      <a:spLocks/>
                    </p:cNvSpPr>
                    <p:nvPr/>
                  </p:nvSpPr>
                  <p:spPr bwMode="auto">
                    <a:xfrm>
                      <a:off x="9030" y="7349"/>
                      <a:ext cx="1328" cy="1351"/>
                    </a:xfrm>
                    <a:custGeom>
                      <a:avLst/>
                      <a:gdLst>
                        <a:gd name="T0" fmla="*/ 1328 w 1328"/>
                        <a:gd name="T1" fmla="*/ 1351 h 1351"/>
                        <a:gd name="T2" fmla="*/ 1178 w 1328"/>
                        <a:gd name="T3" fmla="*/ 1321 h 1351"/>
                        <a:gd name="T4" fmla="*/ 923 w 1328"/>
                        <a:gd name="T5" fmla="*/ 1246 h 1351"/>
                        <a:gd name="T6" fmla="*/ 630 w 1328"/>
                        <a:gd name="T7" fmla="*/ 1096 h 1351"/>
                        <a:gd name="T8" fmla="*/ 420 w 1328"/>
                        <a:gd name="T9" fmla="*/ 920 h 1351"/>
                        <a:gd name="T10" fmla="*/ 270 w 1328"/>
                        <a:gd name="T11" fmla="*/ 711 h 1351"/>
                        <a:gd name="T12" fmla="*/ 90 w 1328"/>
                        <a:gd name="T13" fmla="*/ 385 h 1351"/>
                        <a:gd name="T14" fmla="*/ 0 w 1328"/>
                        <a:gd name="T15" fmla="*/ 0 h 1351"/>
                        <a:gd name="T16" fmla="*/ 0 60000 65536"/>
                        <a:gd name="T17" fmla="*/ 0 60000 65536"/>
                        <a:gd name="T18" fmla="*/ 0 60000 65536"/>
                        <a:gd name="T19" fmla="*/ 0 60000 65536"/>
                        <a:gd name="T20" fmla="*/ 0 60000 65536"/>
                        <a:gd name="T21" fmla="*/ 0 60000 65536"/>
                        <a:gd name="T22" fmla="*/ 0 60000 65536"/>
                        <a:gd name="T23" fmla="*/ 0 60000 65536"/>
                        <a:gd name="T24" fmla="*/ 0 w 1328"/>
                        <a:gd name="T25" fmla="*/ 0 h 1351"/>
                        <a:gd name="T26" fmla="*/ 1328 w 1328"/>
                        <a:gd name="T27" fmla="*/ 1351 h 13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28" h="1351">
                          <a:moveTo>
                            <a:pt x="1328" y="1351"/>
                          </a:moveTo>
                          <a:cubicBezTo>
                            <a:pt x="1286" y="1344"/>
                            <a:pt x="1245" y="1338"/>
                            <a:pt x="1178" y="1321"/>
                          </a:cubicBezTo>
                          <a:cubicBezTo>
                            <a:pt x="1111" y="1304"/>
                            <a:pt x="1014" y="1283"/>
                            <a:pt x="923" y="1246"/>
                          </a:cubicBezTo>
                          <a:cubicBezTo>
                            <a:pt x="832" y="1209"/>
                            <a:pt x="714" y="1150"/>
                            <a:pt x="630" y="1096"/>
                          </a:cubicBezTo>
                          <a:cubicBezTo>
                            <a:pt x="546" y="1042"/>
                            <a:pt x="480" y="984"/>
                            <a:pt x="420" y="920"/>
                          </a:cubicBezTo>
                          <a:cubicBezTo>
                            <a:pt x="360" y="856"/>
                            <a:pt x="325" y="800"/>
                            <a:pt x="270" y="711"/>
                          </a:cubicBezTo>
                          <a:cubicBezTo>
                            <a:pt x="215" y="622"/>
                            <a:pt x="135" y="503"/>
                            <a:pt x="90" y="385"/>
                          </a:cubicBezTo>
                          <a:cubicBezTo>
                            <a:pt x="45" y="267"/>
                            <a:pt x="15" y="63"/>
                            <a:pt x="0" y="0"/>
                          </a:cubicBezTo>
                        </a:path>
                      </a:pathLst>
                    </a:custGeom>
                    <a:noFill/>
                    <a:ln w="19050">
                      <a:solidFill>
                        <a:srgbClr val="000000"/>
                      </a:solidFill>
                      <a:round/>
                      <a:headEnd/>
                      <a:tailEnd/>
                    </a:ln>
                  </p:spPr>
                  <p:txBody>
                    <a:bodyPr/>
                    <a:lstStyle/>
                    <a:p>
                      <a:endParaRPr lang="en-US"/>
                    </a:p>
                  </p:txBody>
                </p:sp>
                <p:sp>
                  <p:nvSpPr>
                    <p:cNvPr id="4171" name="Line 58"/>
                    <p:cNvSpPr>
                      <a:spLocks noChangeShapeType="1"/>
                    </p:cNvSpPr>
                    <p:nvPr/>
                  </p:nvSpPr>
                  <p:spPr bwMode="auto">
                    <a:xfrm>
                      <a:off x="8408" y="9060"/>
                      <a:ext cx="210" cy="165"/>
                    </a:xfrm>
                    <a:prstGeom prst="line">
                      <a:avLst/>
                    </a:prstGeom>
                    <a:noFill/>
                    <a:ln w="9525">
                      <a:solidFill>
                        <a:srgbClr val="000000"/>
                      </a:solidFill>
                      <a:round/>
                      <a:headEnd/>
                      <a:tailEnd/>
                    </a:ln>
                  </p:spPr>
                  <p:txBody>
                    <a:bodyPr/>
                    <a:lstStyle/>
                    <a:p>
                      <a:endParaRPr lang="en-US"/>
                    </a:p>
                  </p:txBody>
                </p:sp>
                <p:sp>
                  <p:nvSpPr>
                    <p:cNvPr id="4172" name="Line 59"/>
                    <p:cNvSpPr>
                      <a:spLocks noChangeShapeType="1"/>
                    </p:cNvSpPr>
                    <p:nvPr/>
                  </p:nvSpPr>
                  <p:spPr bwMode="auto">
                    <a:xfrm flipH="1">
                      <a:off x="8408" y="9060"/>
                      <a:ext cx="210" cy="209"/>
                    </a:xfrm>
                    <a:prstGeom prst="line">
                      <a:avLst/>
                    </a:prstGeom>
                    <a:noFill/>
                    <a:ln w="9525">
                      <a:solidFill>
                        <a:srgbClr val="000000"/>
                      </a:solidFill>
                      <a:round/>
                      <a:headEnd/>
                      <a:tailEnd/>
                    </a:ln>
                  </p:spPr>
                  <p:txBody>
                    <a:bodyPr/>
                    <a:lstStyle/>
                    <a:p>
                      <a:endParaRPr lang="en-US"/>
                    </a:p>
                  </p:txBody>
                </p:sp>
              </p:grpSp>
            </p:grpSp>
          </p:grpSp>
          <p:sp>
            <p:nvSpPr>
              <p:cNvPr id="4160" name="Text Box 60"/>
              <p:cNvSpPr txBox="1">
                <a:spLocks noChangeArrowheads="1"/>
              </p:cNvSpPr>
              <p:nvPr/>
            </p:nvSpPr>
            <p:spPr bwMode="auto">
              <a:xfrm>
                <a:off x="8960" y="6685"/>
                <a:ext cx="2046" cy="664"/>
              </a:xfrm>
              <a:prstGeom prst="rect">
                <a:avLst/>
              </a:prstGeom>
              <a:solidFill>
                <a:srgbClr val="FFFFFF"/>
              </a:solidFill>
              <a:ln w="9525">
                <a:noFill/>
                <a:miter lim="800000"/>
                <a:headEnd/>
                <a:tailEnd/>
              </a:ln>
            </p:spPr>
            <p:txBody>
              <a:bodyPr/>
              <a:lstStyle/>
              <a:p>
                <a:endParaRPr lang="en-US"/>
              </a:p>
            </p:txBody>
          </p:sp>
        </p:grpSp>
      </p:grpSp>
      <p:sp>
        <p:nvSpPr>
          <p:cNvPr id="4107" name="Rectangle 62"/>
          <p:cNvSpPr>
            <a:spLocks noChangeArrowheads="1"/>
          </p:cNvSpPr>
          <p:nvPr/>
        </p:nvSpPr>
        <p:spPr bwMode="auto">
          <a:xfrm>
            <a:off x="0" y="0"/>
            <a:ext cx="9144000" cy="0"/>
          </a:xfrm>
          <a:prstGeom prst="rect">
            <a:avLst/>
          </a:prstGeom>
          <a:noFill/>
          <a:ln w="12699" algn="ctr">
            <a:noFill/>
            <a:miter lim="800000"/>
            <a:headEnd/>
            <a:tailEnd/>
          </a:ln>
        </p:spPr>
        <p:txBody>
          <a:bodyPr wrap="none" lIns="90488" tIns="44450" rIns="90488" bIns="44450" anchor="ctr">
            <a:spAutoFit/>
          </a:bodyPr>
          <a:lstStyle/>
          <a:p>
            <a:endParaRPr lang="en-US"/>
          </a:p>
        </p:txBody>
      </p:sp>
      <p:graphicFrame>
        <p:nvGraphicFramePr>
          <p:cNvPr id="4098" name="Object 61"/>
          <p:cNvGraphicFramePr>
            <a:graphicFrameLocks noChangeAspect="1"/>
          </p:cNvGraphicFramePr>
          <p:nvPr/>
        </p:nvGraphicFramePr>
        <p:xfrm>
          <a:off x="5410200" y="762000"/>
          <a:ext cx="381000" cy="409575"/>
        </p:xfrm>
        <a:graphic>
          <a:graphicData uri="http://schemas.openxmlformats.org/presentationml/2006/ole">
            <p:oleObj spid="_x0000_s4098" r:id="rId3" imgW="164814" imgH="177492" progId="">
              <p:embed/>
            </p:oleObj>
          </a:graphicData>
        </a:graphic>
      </p:graphicFrame>
      <p:graphicFrame>
        <p:nvGraphicFramePr>
          <p:cNvPr id="4099" name="Object 63"/>
          <p:cNvGraphicFramePr>
            <a:graphicFrameLocks noChangeAspect="1"/>
          </p:cNvGraphicFramePr>
          <p:nvPr/>
        </p:nvGraphicFramePr>
        <p:xfrm>
          <a:off x="7467600" y="762000"/>
          <a:ext cx="381000" cy="409575"/>
        </p:xfrm>
        <a:graphic>
          <a:graphicData uri="http://schemas.openxmlformats.org/presentationml/2006/ole">
            <p:oleObj spid="_x0000_s4099" r:id="rId4" imgW="164814" imgH="177492" progId="">
              <p:embed/>
            </p:oleObj>
          </a:graphicData>
        </a:graphic>
      </p:graphicFrame>
      <p:sp>
        <p:nvSpPr>
          <p:cNvPr id="4108" name="Rectangle 65"/>
          <p:cNvSpPr>
            <a:spLocks noChangeArrowheads="1"/>
          </p:cNvSpPr>
          <p:nvPr/>
        </p:nvSpPr>
        <p:spPr bwMode="auto">
          <a:xfrm>
            <a:off x="0" y="0"/>
            <a:ext cx="9144000" cy="0"/>
          </a:xfrm>
          <a:prstGeom prst="rect">
            <a:avLst/>
          </a:prstGeom>
          <a:noFill/>
          <a:ln w="12699" algn="ctr">
            <a:noFill/>
            <a:miter lim="800000"/>
            <a:headEnd/>
            <a:tailEnd/>
          </a:ln>
        </p:spPr>
        <p:txBody>
          <a:bodyPr wrap="none" lIns="90488" tIns="44450" rIns="90488" bIns="44450" anchor="ctr">
            <a:spAutoFit/>
          </a:bodyPr>
          <a:lstStyle/>
          <a:p>
            <a:endParaRPr lang="en-US"/>
          </a:p>
        </p:txBody>
      </p:sp>
      <p:graphicFrame>
        <p:nvGraphicFramePr>
          <p:cNvPr id="4100" name="Object 64"/>
          <p:cNvGraphicFramePr>
            <a:graphicFrameLocks noChangeAspect="1"/>
          </p:cNvGraphicFramePr>
          <p:nvPr/>
        </p:nvGraphicFramePr>
        <p:xfrm>
          <a:off x="8686800" y="2057400"/>
          <a:ext cx="304800" cy="333375"/>
        </p:xfrm>
        <a:graphic>
          <a:graphicData uri="http://schemas.openxmlformats.org/presentationml/2006/ole">
            <p:oleObj spid="_x0000_s4100" r:id="rId5" imgW="126835" imgH="139518" progId="">
              <p:embed/>
            </p:oleObj>
          </a:graphicData>
        </a:graphic>
      </p:graphicFrame>
      <p:sp>
        <p:nvSpPr>
          <p:cNvPr id="4109" name="Rectangle 67"/>
          <p:cNvSpPr>
            <a:spLocks noChangeArrowheads="1"/>
          </p:cNvSpPr>
          <p:nvPr/>
        </p:nvSpPr>
        <p:spPr bwMode="auto">
          <a:xfrm>
            <a:off x="0" y="0"/>
            <a:ext cx="9144000" cy="0"/>
          </a:xfrm>
          <a:prstGeom prst="rect">
            <a:avLst/>
          </a:prstGeom>
          <a:noFill/>
          <a:ln w="12699" algn="ctr">
            <a:noFill/>
            <a:miter lim="800000"/>
            <a:headEnd/>
            <a:tailEnd/>
          </a:ln>
        </p:spPr>
        <p:txBody>
          <a:bodyPr wrap="none" lIns="90488" tIns="44450" rIns="90488" bIns="44450" anchor="ctr">
            <a:spAutoFit/>
          </a:bodyPr>
          <a:lstStyle/>
          <a:p>
            <a:endParaRPr lang="en-US"/>
          </a:p>
        </p:txBody>
      </p:sp>
      <p:graphicFrame>
        <p:nvGraphicFramePr>
          <p:cNvPr id="4101" name="Object 66"/>
          <p:cNvGraphicFramePr>
            <a:graphicFrameLocks noChangeAspect="1"/>
          </p:cNvGraphicFramePr>
          <p:nvPr/>
        </p:nvGraphicFramePr>
        <p:xfrm>
          <a:off x="6477000" y="2209800"/>
          <a:ext cx="304800" cy="333375"/>
        </p:xfrm>
        <a:graphic>
          <a:graphicData uri="http://schemas.openxmlformats.org/presentationml/2006/ole">
            <p:oleObj spid="_x0000_s4101" r:id="rId6" imgW="126835" imgH="139518" progId="">
              <p:embed/>
            </p:oleObj>
          </a:graphicData>
        </a:graphic>
      </p:graphicFrame>
      <p:sp>
        <p:nvSpPr>
          <p:cNvPr id="4110" name="Rectangle 69"/>
          <p:cNvSpPr>
            <a:spLocks noChangeArrowheads="1"/>
          </p:cNvSpPr>
          <p:nvPr/>
        </p:nvSpPr>
        <p:spPr bwMode="auto">
          <a:xfrm>
            <a:off x="0" y="0"/>
            <a:ext cx="9144000" cy="0"/>
          </a:xfrm>
          <a:prstGeom prst="rect">
            <a:avLst/>
          </a:prstGeom>
          <a:noFill/>
          <a:ln w="12699" algn="ctr">
            <a:noFill/>
            <a:miter lim="800000"/>
            <a:headEnd/>
            <a:tailEnd/>
          </a:ln>
        </p:spPr>
        <p:txBody>
          <a:bodyPr wrap="none" lIns="90488" tIns="44450" rIns="90488" bIns="44450" anchor="ctr">
            <a:spAutoFit/>
          </a:bodyPr>
          <a:lstStyle/>
          <a:p>
            <a:endParaRPr lang="en-US"/>
          </a:p>
        </p:txBody>
      </p:sp>
      <p:graphicFrame>
        <p:nvGraphicFramePr>
          <p:cNvPr id="4102" name="Object 68"/>
          <p:cNvGraphicFramePr>
            <a:graphicFrameLocks noChangeAspect="1"/>
          </p:cNvGraphicFramePr>
          <p:nvPr/>
        </p:nvGraphicFramePr>
        <p:xfrm>
          <a:off x="8001000" y="1295400"/>
          <a:ext cx="990600" cy="257175"/>
        </p:xfrm>
        <a:graphic>
          <a:graphicData uri="http://schemas.openxmlformats.org/presentationml/2006/ole">
            <p:oleObj spid="_x0000_s4102" r:id="rId7" imgW="710891" imgH="177723" progId="">
              <p:embed/>
            </p:oleObj>
          </a:graphicData>
        </a:graphic>
      </p:graphicFrame>
      <p:sp>
        <p:nvSpPr>
          <p:cNvPr id="4111" name="TextBox 71"/>
          <p:cNvSpPr txBox="1">
            <a:spLocks noChangeArrowheads="1"/>
          </p:cNvSpPr>
          <p:nvPr/>
        </p:nvSpPr>
        <p:spPr bwMode="auto">
          <a:xfrm>
            <a:off x="3932238" y="2971800"/>
            <a:ext cx="5211762" cy="369888"/>
          </a:xfrm>
          <a:prstGeom prst="rect">
            <a:avLst/>
          </a:prstGeom>
          <a:noFill/>
          <a:ln w="9525">
            <a:noFill/>
            <a:miter lim="800000"/>
            <a:headEnd/>
            <a:tailEnd/>
          </a:ln>
        </p:spPr>
        <p:txBody>
          <a:bodyPr wrap="none">
            <a:spAutoFit/>
          </a:bodyPr>
          <a:lstStyle/>
          <a:p>
            <a:r>
              <a:rPr lang="en-US"/>
              <a:t>Ordinary	 oscilations     vs	Parametric resonance</a:t>
            </a:r>
          </a:p>
        </p:txBody>
      </p:sp>
      <p:sp>
        <p:nvSpPr>
          <p:cNvPr id="4112" name="Rectangle 72"/>
          <p:cNvSpPr>
            <a:spLocks noChangeArrowheads="1"/>
          </p:cNvSpPr>
          <p:nvPr/>
        </p:nvSpPr>
        <p:spPr bwMode="auto">
          <a:xfrm>
            <a:off x="0" y="1676400"/>
            <a:ext cx="4572000" cy="923925"/>
          </a:xfrm>
          <a:prstGeom prst="rect">
            <a:avLst/>
          </a:prstGeom>
          <a:noFill/>
          <a:ln w="9525">
            <a:noFill/>
            <a:miter lim="800000"/>
            <a:headEnd/>
            <a:tailEnd/>
          </a:ln>
        </p:spPr>
        <p:txBody>
          <a:bodyPr>
            <a:spAutoFit/>
          </a:bodyPr>
          <a:lstStyle/>
          <a:p>
            <a:r>
              <a:rPr lang="en-US"/>
              <a:t>Comparison of particle motion at periodic locations along the beam trajectory in transverse phase space</a:t>
            </a:r>
          </a:p>
        </p:txBody>
      </p:sp>
      <p:grpSp>
        <p:nvGrpSpPr>
          <p:cNvPr id="4113" name="Group 70"/>
          <p:cNvGrpSpPr>
            <a:grpSpLocks/>
          </p:cNvGrpSpPr>
          <p:nvPr/>
        </p:nvGrpSpPr>
        <p:grpSpPr bwMode="auto">
          <a:xfrm>
            <a:off x="0" y="3657600"/>
            <a:ext cx="6934200" cy="1905000"/>
            <a:chOff x="1618" y="1080"/>
            <a:chExt cx="11355" cy="3679"/>
          </a:xfrm>
        </p:grpSpPr>
        <p:sp>
          <p:nvSpPr>
            <p:cNvPr id="4118" name="Text Box 71"/>
            <p:cNvSpPr txBox="1">
              <a:spLocks noChangeArrowheads="1"/>
            </p:cNvSpPr>
            <p:nvPr/>
          </p:nvSpPr>
          <p:spPr bwMode="auto">
            <a:xfrm>
              <a:off x="2752" y="1902"/>
              <a:ext cx="543" cy="379"/>
            </a:xfrm>
            <a:prstGeom prst="rect">
              <a:avLst/>
            </a:prstGeom>
            <a:solidFill>
              <a:srgbClr val="FFFFFF"/>
            </a:solidFill>
            <a:ln w="9525">
              <a:noFill/>
              <a:miter lim="800000"/>
              <a:headEnd/>
              <a:tailEnd/>
            </a:ln>
          </p:spPr>
          <p:txBody>
            <a:bodyPr/>
            <a:lstStyle/>
            <a:p>
              <a:endParaRPr lang="en-US"/>
            </a:p>
          </p:txBody>
        </p:sp>
        <p:grpSp>
          <p:nvGrpSpPr>
            <p:cNvPr id="4119" name="Group 72"/>
            <p:cNvGrpSpPr>
              <a:grpSpLocks/>
            </p:cNvGrpSpPr>
            <p:nvPr/>
          </p:nvGrpSpPr>
          <p:grpSpPr bwMode="auto">
            <a:xfrm>
              <a:off x="1618" y="1080"/>
              <a:ext cx="11355" cy="3679"/>
              <a:chOff x="258" y="1530"/>
              <a:chExt cx="11326" cy="3070"/>
            </a:xfrm>
          </p:grpSpPr>
          <p:grpSp>
            <p:nvGrpSpPr>
              <p:cNvPr id="4124" name="Group 73"/>
              <p:cNvGrpSpPr>
                <a:grpSpLocks/>
              </p:cNvGrpSpPr>
              <p:nvPr/>
            </p:nvGrpSpPr>
            <p:grpSpPr bwMode="auto">
              <a:xfrm>
                <a:off x="258" y="1530"/>
                <a:ext cx="11326" cy="3070"/>
                <a:chOff x="128" y="1860"/>
                <a:chExt cx="11326" cy="3070"/>
              </a:xfrm>
            </p:grpSpPr>
            <p:sp>
              <p:nvSpPr>
                <p:cNvPr id="4126" name="Line 74"/>
                <p:cNvSpPr>
                  <a:spLocks noChangeShapeType="1"/>
                </p:cNvSpPr>
                <p:nvPr/>
              </p:nvSpPr>
              <p:spPr bwMode="auto">
                <a:xfrm>
                  <a:off x="1788" y="3360"/>
                  <a:ext cx="195" cy="98"/>
                </a:xfrm>
                <a:prstGeom prst="line">
                  <a:avLst/>
                </a:prstGeom>
                <a:noFill/>
                <a:ln w="19050">
                  <a:solidFill>
                    <a:srgbClr val="00CCFF"/>
                  </a:solidFill>
                  <a:round/>
                  <a:headEnd/>
                  <a:tailEnd type="triangle" w="med" len="med"/>
                </a:ln>
              </p:spPr>
              <p:txBody>
                <a:bodyPr/>
                <a:lstStyle/>
                <a:p>
                  <a:endParaRPr lang="en-US"/>
                </a:p>
              </p:txBody>
            </p:sp>
            <p:grpSp>
              <p:nvGrpSpPr>
                <p:cNvPr id="4127" name="Group 75"/>
                <p:cNvGrpSpPr>
                  <a:grpSpLocks/>
                </p:cNvGrpSpPr>
                <p:nvPr/>
              </p:nvGrpSpPr>
              <p:grpSpPr bwMode="auto">
                <a:xfrm>
                  <a:off x="128" y="1860"/>
                  <a:ext cx="11326" cy="3070"/>
                  <a:chOff x="128" y="1860"/>
                  <a:chExt cx="11326" cy="3070"/>
                </a:xfrm>
              </p:grpSpPr>
              <p:sp>
                <p:nvSpPr>
                  <p:cNvPr id="4128" name="Line 76"/>
                  <p:cNvSpPr>
                    <a:spLocks noChangeShapeType="1"/>
                  </p:cNvSpPr>
                  <p:nvPr/>
                </p:nvSpPr>
                <p:spPr bwMode="auto">
                  <a:xfrm flipV="1">
                    <a:off x="1875" y="2950"/>
                    <a:ext cx="200" cy="80"/>
                  </a:xfrm>
                  <a:prstGeom prst="line">
                    <a:avLst/>
                  </a:prstGeom>
                  <a:noFill/>
                  <a:ln w="19050">
                    <a:solidFill>
                      <a:srgbClr val="00CCFF"/>
                    </a:solidFill>
                    <a:round/>
                    <a:headEnd/>
                    <a:tailEnd type="triangle" w="med" len="med"/>
                  </a:ln>
                </p:spPr>
                <p:txBody>
                  <a:bodyPr/>
                  <a:lstStyle/>
                  <a:p>
                    <a:endParaRPr lang="en-US"/>
                  </a:p>
                </p:txBody>
              </p:sp>
              <p:grpSp>
                <p:nvGrpSpPr>
                  <p:cNvPr id="4129" name="Group 77"/>
                  <p:cNvGrpSpPr>
                    <a:grpSpLocks/>
                  </p:cNvGrpSpPr>
                  <p:nvPr/>
                </p:nvGrpSpPr>
                <p:grpSpPr bwMode="auto">
                  <a:xfrm>
                    <a:off x="128" y="1860"/>
                    <a:ext cx="11326" cy="3070"/>
                    <a:chOff x="128" y="1860"/>
                    <a:chExt cx="11326" cy="3070"/>
                  </a:xfrm>
                </p:grpSpPr>
                <p:sp>
                  <p:nvSpPr>
                    <p:cNvPr id="4130" name="Text Box 78"/>
                    <p:cNvSpPr txBox="1">
                      <a:spLocks noChangeArrowheads="1"/>
                    </p:cNvSpPr>
                    <p:nvPr/>
                  </p:nvSpPr>
                  <p:spPr bwMode="auto">
                    <a:xfrm>
                      <a:off x="3540" y="4004"/>
                      <a:ext cx="988" cy="504"/>
                    </a:xfrm>
                    <a:prstGeom prst="rect">
                      <a:avLst/>
                    </a:prstGeom>
                    <a:solidFill>
                      <a:srgbClr val="FFFFFF"/>
                    </a:solidFill>
                    <a:ln w="9525">
                      <a:noFill/>
                      <a:miter lim="800000"/>
                      <a:headEnd/>
                      <a:tailEnd/>
                    </a:ln>
                  </p:spPr>
                  <p:txBody>
                    <a:bodyPr/>
                    <a:lstStyle/>
                    <a:p>
                      <a:endParaRPr lang="en-US"/>
                    </a:p>
                  </p:txBody>
                </p:sp>
                <p:sp>
                  <p:nvSpPr>
                    <p:cNvPr id="4131" name="Line 79"/>
                    <p:cNvSpPr>
                      <a:spLocks noChangeShapeType="1"/>
                    </p:cNvSpPr>
                    <p:nvPr/>
                  </p:nvSpPr>
                  <p:spPr bwMode="auto">
                    <a:xfrm flipV="1">
                      <a:off x="279" y="3220"/>
                      <a:ext cx="7591" cy="0"/>
                    </a:xfrm>
                    <a:prstGeom prst="line">
                      <a:avLst/>
                    </a:prstGeom>
                    <a:noFill/>
                    <a:ln w="9525">
                      <a:solidFill>
                        <a:srgbClr val="000000"/>
                      </a:solidFill>
                      <a:round/>
                      <a:headEnd/>
                      <a:tailEnd type="triangle" w="med" len="med"/>
                    </a:ln>
                  </p:spPr>
                  <p:txBody>
                    <a:bodyPr/>
                    <a:lstStyle/>
                    <a:p>
                      <a:endParaRPr lang="en-US"/>
                    </a:p>
                  </p:txBody>
                </p:sp>
                <p:sp>
                  <p:nvSpPr>
                    <p:cNvPr id="4132" name="Line 80"/>
                    <p:cNvSpPr>
                      <a:spLocks noChangeShapeType="1"/>
                    </p:cNvSpPr>
                    <p:nvPr/>
                  </p:nvSpPr>
                  <p:spPr bwMode="auto">
                    <a:xfrm>
                      <a:off x="4870" y="4650"/>
                      <a:ext cx="2470" cy="0"/>
                    </a:xfrm>
                    <a:prstGeom prst="line">
                      <a:avLst/>
                    </a:prstGeom>
                    <a:noFill/>
                    <a:ln w="9525">
                      <a:solidFill>
                        <a:srgbClr val="000000"/>
                      </a:solidFill>
                      <a:round/>
                      <a:headEnd/>
                      <a:tailEnd type="triangle" w="med" len="med"/>
                    </a:ln>
                  </p:spPr>
                  <p:txBody>
                    <a:bodyPr/>
                    <a:lstStyle/>
                    <a:p>
                      <a:endParaRPr lang="en-US"/>
                    </a:p>
                  </p:txBody>
                </p:sp>
                <p:sp>
                  <p:nvSpPr>
                    <p:cNvPr id="4133" name="Line 81"/>
                    <p:cNvSpPr>
                      <a:spLocks noChangeShapeType="1"/>
                    </p:cNvSpPr>
                    <p:nvPr/>
                  </p:nvSpPr>
                  <p:spPr bwMode="auto">
                    <a:xfrm flipH="1">
                      <a:off x="1570" y="4650"/>
                      <a:ext cx="2680" cy="0"/>
                    </a:xfrm>
                    <a:prstGeom prst="line">
                      <a:avLst/>
                    </a:prstGeom>
                    <a:noFill/>
                    <a:ln w="9525">
                      <a:solidFill>
                        <a:srgbClr val="000000"/>
                      </a:solidFill>
                      <a:round/>
                      <a:headEnd/>
                      <a:tailEnd type="triangle" w="med" len="med"/>
                    </a:ln>
                  </p:spPr>
                  <p:txBody>
                    <a:bodyPr/>
                    <a:lstStyle/>
                    <a:p>
                      <a:endParaRPr lang="en-US"/>
                    </a:p>
                  </p:txBody>
                </p:sp>
                <p:sp>
                  <p:nvSpPr>
                    <p:cNvPr id="4134" name="Text Box 82"/>
                    <p:cNvSpPr txBox="1">
                      <a:spLocks noChangeArrowheads="1"/>
                    </p:cNvSpPr>
                    <p:nvPr/>
                  </p:nvSpPr>
                  <p:spPr bwMode="auto">
                    <a:xfrm>
                      <a:off x="4250" y="4411"/>
                      <a:ext cx="823" cy="519"/>
                    </a:xfrm>
                    <a:prstGeom prst="rect">
                      <a:avLst/>
                    </a:prstGeom>
                    <a:solidFill>
                      <a:srgbClr val="FFFFFF"/>
                    </a:solidFill>
                    <a:ln w="9525">
                      <a:noFill/>
                      <a:miter lim="800000"/>
                      <a:headEnd/>
                      <a:tailEnd/>
                    </a:ln>
                  </p:spPr>
                  <p:txBody>
                    <a:bodyPr/>
                    <a:lstStyle/>
                    <a:p>
                      <a:endParaRPr lang="en-US"/>
                    </a:p>
                  </p:txBody>
                </p:sp>
                <p:grpSp>
                  <p:nvGrpSpPr>
                    <p:cNvPr id="4135" name="Group 83"/>
                    <p:cNvGrpSpPr>
                      <a:grpSpLocks/>
                    </p:cNvGrpSpPr>
                    <p:nvPr/>
                  </p:nvGrpSpPr>
                  <p:grpSpPr bwMode="auto">
                    <a:xfrm>
                      <a:off x="6530" y="2680"/>
                      <a:ext cx="143" cy="1090"/>
                      <a:chOff x="3620" y="2690"/>
                      <a:chExt cx="143" cy="1090"/>
                    </a:xfrm>
                  </p:grpSpPr>
                  <p:sp>
                    <p:nvSpPr>
                      <p:cNvPr id="4155" name="AutoShape 84"/>
                      <p:cNvSpPr>
                        <a:spLocks noChangeArrowheads="1"/>
                      </p:cNvSpPr>
                      <p:nvPr/>
                    </p:nvSpPr>
                    <p:spPr bwMode="auto">
                      <a:xfrm>
                        <a:off x="3620" y="3210"/>
                        <a:ext cx="143" cy="570"/>
                      </a:xfrm>
                      <a:prstGeom prst="triangle">
                        <a:avLst>
                          <a:gd name="adj" fmla="val 50000"/>
                        </a:avLst>
                      </a:prstGeom>
                      <a:solidFill>
                        <a:srgbClr val="FFFF00"/>
                      </a:solidFill>
                      <a:ln w="9525">
                        <a:solidFill>
                          <a:srgbClr val="000000"/>
                        </a:solidFill>
                        <a:miter lim="800000"/>
                        <a:headEnd/>
                        <a:tailEnd/>
                      </a:ln>
                    </p:spPr>
                    <p:txBody>
                      <a:bodyPr/>
                      <a:lstStyle/>
                      <a:p>
                        <a:endParaRPr lang="en-US"/>
                      </a:p>
                    </p:txBody>
                  </p:sp>
                  <p:sp>
                    <p:nvSpPr>
                      <p:cNvPr id="4156" name="AutoShape 85"/>
                      <p:cNvSpPr>
                        <a:spLocks noChangeArrowheads="1"/>
                      </p:cNvSpPr>
                      <p:nvPr/>
                    </p:nvSpPr>
                    <p:spPr bwMode="auto">
                      <a:xfrm rot="10800000">
                        <a:off x="3620" y="2690"/>
                        <a:ext cx="143" cy="570"/>
                      </a:xfrm>
                      <a:prstGeom prst="triangle">
                        <a:avLst>
                          <a:gd name="adj" fmla="val 50000"/>
                        </a:avLst>
                      </a:prstGeom>
                      <a:solidFill>
                        <a:srgbClr val="FFFF00"/>
                      </a:solidFill>
                      <a:ln w="9525">
                        <a:solidFill>
                          <a:srgbClr val="000000"/>
                        </a:solidFill>
                        <a:miter lim="800000"/>
                        <a:headEnd/>
                        <a:tailEnd/>
                      </a:ln>
                    </p:spPr>
                    <p:txBody>
                      <a:bodyPr/>
                      <a:lstStyle/>
                      <a:p>
                        <a:endParaRPr lang="en-US"/>
                      </a:p>
                    </p:txBody>
                  </p:sp>
                </p:grpSp>
                <p:grpSp>
                  <p:nvGrpSpPr>
                    <p:cNvPr id="4136" name="Group 86"/>
                    <p:cNvGrpSpPr>
                      <a:grpSpLocks/>
                    </p:cNvGrpSpPr>
                    <p:nvPr/>
                  </p:nvGrpSpPr>
                  <p:grpSpPr bwMode="auto">
                    <a:xfrm>
                      <a:off x="3540" y="2680"/>
                      <a:ext cx="143" cy="1090"/>
                      <a:chOff x="3620" y="2690"/>
                      <a:chExt cx="143" cy="1090"/>
                    </a:xfrm>
                  </p:grpSpPr>
                  <p:sp>
                    <p:nvSpPr>
                      <p:cNvPr id="4153" name="AutoShape 87"/>
                      <p:cNvSpPr>
                        <a:spLocks noChangeArrowheads="1"/>
                      </p:cNvSpPr>
                      <p:nvPr/>
                    </p:nvSpPr>
                    <p:spPr bwMode="auto">
                      <a:xfrm>
                        <a:off x="3620" y="3210"/>
                        <a:ext cx="143" cy="570"/>
                      </a:xfrm>
                      <a:prstGeom prst="triangle">
                        <a:avLst>
                          <a:gd name="adj" fmla="val 50000"/>
                        </a:avLst>
                      </a:prstGeom>
                      <a:solidFill>
                        <a:srgbClr val="FFFF00"/>
                      </a:solidFill>
                      <a:ln w="9525">
                        <a:solidFill>
                          <a:srgbClr val="000000"/>
                        </a:solidFill>
                        <a:miter lim="800000"/>
                        <a:headEnd/>
                        <a:tailEnd/>
                      </a:ln>
                    </p:spPr>
                    <p:txBody>
                      <a:bodyPr/>
                      <a:lstStyle/>
                      <a:p>
                        <a:endParaRPr lang="en-US"/>
                      </a:p>
                    </p:txBody>
                  </p:sp>
                  <p:sp>
                    <p:nvSpPr>
                      <p:cNvPr id="4154" name="AutoShape 88"/>
                      <p:cNvSpPr>
                        <a:spLocks noChangeArrowheads="1"/>
                      </p:cNvSpPr>
                      <p:nvPr/>
                    </p:nvSpPr>
                    <p:spPr bwMode="auto">
                      <a:xfrm rot="10800000">
                        <a:off x="3620" y="2690"/>
                        <a:ext cx="143" cy="570"/>
                      </a:xfrm>
                      <a:prstGeom prst="triangle">
                        <a:avLst>
                          <a:gd name="adj" fmla="val 50000"/>
                        </a:avLst>
                      </a:prstGeom>
                      <a:solidFill>
                        <a:srgbClr val="FFFF00"/>
                      </a:solidFill>
                      <a:ln w="9525">
                        <a:solidFill>
                          <a:srgbClr val="000000"/>
                        </a:solidFill>
                        <a:miter lim="800000"/>
                        <a:headEnd/>
                        <a:tailEnd/>
                      </a:ln>
                    </p:spPr>
                    <p:txBody>
                      <a:bodyPr/>
                      <a:lstStyle/>
                      <a:p>
                        <a:endParaRPr lang="en-US"/>
                      </a:p>
                    </p:txBody>
                  </p:sp>
                </p:grpSp>
                <p:grpSp>
                  <p:nvGrpSpPr>
                    <p:cNvPr id="4137" name="Group 89"/>
                    <p:cNvGrpSpPr>
                      <a:grpSpLocks/>
                    </p:cNvGrpSpPr>
                    <p:nvPr/>
                  </p:nvGrpSpPr>
                  <p:grpSpPr bwMode="auto">
                    <a:xfrm>
                      <a:off x="640" y="2650"/>
                      <a:ext cx="143" cy="1090"/>
                      <a:chOff x="3620" y="2690"/>
                      <a:chExt cx="143" cy="1090"/>
                    </a:xfrm>
                  </p:grpSpPr>
                  <p:sp>
                    <p:nvSpPr>
                      <p:cNvPr id="4151" name="AutoShape 90"/>
                      <p:cNvSpPr>
                        <a:spLocks noChangeArrowheads="1"/>
                      </p:cNvSpPr>
                      <p:nvPr/>
                    </p:nvSpPr>
                    <p:spPr bwMode="auto">
                      <a:xfrm>
                        <a:off x="3620" y="3210"/>
                        <a:ext cx="143" cy="570"/>
                      </a:xfrm>
                      <a:prstGeom prst="triangle">
                        <a:avLst>
                          <a:gd name="adj" fmla="val 50000"/>
                        </a:avLst>
                      </a:prstGeom>
                      <a:solidFill>
                        <a:srgbClr val="FFFF00"/>
                      </a:solidFill>
                      <a:ln w="9525">
                        <a:solidFill>
                          <a:srgbClr val="000000"/>
                        </a:solidFill>
                        <a:miter lim="800000"/>
                        <a:headEnd/>
                        <a:tailEnd/>
                      </a:ln>
                    </p:spPr>
                    <p:txBody>
                      <a:bodyPr/>
                      <a:lstStyle/>
                      <a:p>
                        <a:endParaRPr lang="en-US"/>
                      </a:p>
                    </p:txBody>
                  </p:sp>
                  <p:sp>
                    <p:nvSpPr>
                      <p:cNvPr id="4152" name="AutoShape 91"/>
                      <p:cNvSpPr>
                        <a:spLocks noChangeArrowheads="1"/>
                      </p:cNvSpPr>
                      <p:nvPr/>
                    </p:nvSpPr>
                    <p:spPr bwMode="auto">
                      <a:xfrm rot="10800000">
                        <a:off x="3620" y="2690"/>
                        <a:ext cx="143" cy="570"/>
                      </a:xfrm>
                      <a:prstGeom prst="triangle">
                        <a:avLst>
                          <a:gd name="adj" fmla="val 50000"/>
                        </a:avLst>
                      </a:prstGeom>
                      <a:solidFill>
                        <a:srgbClr val="FFFF00"/>
                      </a:solidFill>
                      <a:ln w="9525">
                        <a:solidFill>
                          <a:srgbClr val="000000"/>
                        </a:solidFill>
                        <a:miter lim="800000"/>
                        <a:headEnd/>
                        <a:tailEnd/>
                      </a:ln>
                    </p:spPr>
                    <p:txBody>
                      <a:bodyPr/>
                      <a:lstStyle/>
                      <a:p>
                        <a:endParaRPr lang="en-US"/>
                      </a:p>
                    </p:txBody>
                  </p:sp>
                </p:grpSp>
                <p:sp>
                  <p:nvSpPr>
                    <p:cNvPr id="4138" name="Line 92"/>
                    <p:cNvSpPr>
                      <a:spLocks noChangeShapeType="1"/>
                    </p:cNvSpPr>
                    <p:nvPr/>
                  </p:nvSpPr>
                  <p:spPr bwMode="auto">
                    <a:xfrm>
                      <a:off x="3120" y="4230"/>
                      <a:ext cx="470" cy="0"/>
                    </a:xfrm>
                    <a:prstGeom prst="line">
                      <a:avLst/>
                    </a:prstGeom>
                    <a:noFill/>
                    <a:ln w="9525">
                      <a:solidFill>
                        <a:srgbClr val="000000"/>
                      </a:solidFill>
                      <a:round/>
                      <a:headEnd/>
                      <a:tailEnd type="triangle" w="med" len="med"/>
                    </a:ln>
                  </p:spPr>
                  <p:txBody>
                    <a:bodyPr/>
                    <a:lstStyle/>
                    <a:p>
                      <a:endParaRPr lang="en-US"/>
                    </a:p>
                  </p:txBody>
                </p:sp>
                <p:sp>
                  <p:nvSpPr>
                    <p:cNvPr id="4139" name="Line 93"/>
                    <p:cNvSpPr>
                      <a:spLocks noChangeShapeType="1"/>
                    </p:cNvSpPr>
                    <p:nvPr/>
                  </p:nvSpPr>
                  <p:spPr bwMode="auto">
                    <a:xfrm flipH="1">
                      <a:off x="4357" y="4230"/>
                      <a:ext cx="563" cy="0"/>
                    </a:xfrm>
                    <a:prstGeom prst="line">
                      <a:avLst/>
                    </a:prstGeom>
                    <a:noFill/>
                    <a:ln w="9525">
                      <a:solidFill>
                        <a:srgbClr val="000000"/>
                      </a:solidFill>
                      <a:round/>
                      <a:headEnd/>
                      <a:tailEnd type="triangle" w="med" len="med"/>
                    </a:ln>
                  </p:spPr>
                  <p:txBody>
                    <a:bodyPr/>
                    <a:lstStyle/>
                    <a:p>
                      <a:endParaRPr lang="en-US"/>
                    </a:p>
                  </p:txBody>
                </p:sp>
                <p:sp>
                  <p:nvSpPr>
                    <p:cNvPr id="4140" name="Text Box 94"/>
                    <p:cNvSpPr txBox="1">
                      <a:spLocks noChangeArrowheads="1"/>
                    </p:cNvSpPr>
                    <p:nvPr/>
                  </p:nvSpPr>
                  <p:spPr bwMode="auto">
                    <a:xfrm>
                      <a:off x="2050" y="1860"/>
                      <a:ext cx="1870" cy="420"/>
                    </a:xfrm>
                    <a:prstGeom prst="rect">
                      <a:avLst/>
                    </a:prstGeom>
                    <a:solidFill>
                      <a:srgbClr val="FFFFFF"/>
                    </a:solidFill>
                    <a:ln w="9525">
                      <a:solidFill>
                        <a:srgbClr val="000000"/>
                      </a:solidFill>
                      <a:miter lim="800000"/>
                      <a:headEnd/>
                      <a:tailEnd/>
                    </a:ln>
                  </p:spPr>
                  <p:txBody>
                    <a:bodyPr/>
                    <a:lstStyle/>
                    <a:p>
                      <a:pPr>
                        <a:spcAft>
                          <a:spcPts val="1000"/>
                        </a:spcAft>
                      </a:pPr>
                      <a:r>
                        <a:rPr lang="en-US" sz="1100">
                          <a:latin typeface="Calibri" pitchFamily="34" charset="0"/>
                        </a:rPr>
                        <a:t>Absorber plates</a:t>
                      </a:r>
                      <a:endParaRPr lang="en-US"/>
                    </a:p>
                  </p:txBody>
                </p:sp>
                <p:sp>
                  <p:nvSpPr>
                    <p:cNvPr id="4141" name="Line 95"/>
                    <p:cNvSpPr>
                      <a:spLocks noChangeShapeType="1"/>
                    </p:cNvSpPr>
                    <p:nvPr/>
                  </p:nvSpPr>
                  <p:spPr bwMode="auto">
                    <a:xfrm flipH="1">
                      <a:off x="1580" y="2280"/>
                      <a:ext cx="880" cy="610"/>
                    </a:xfrm>
                    <a:prstGeom prst="line">
                      <a:avLst/>
                    </a:prstGeom>
                    <a:noFill/>
                    <a:ln w="9525">
                      <a:solidFill>
                        <a:srgbClr val="000000"/>
                      </a:solidFill>
                      <a:round/>
                      <a:headEnd/>
                      <a:tailEnd type="triangle" w="med" len="med"/>
                    </a:ln>
                  </p:spPr>
                  <p:txBody>
                    <a:bodyPr/>
                    <a:lstStyle/>
                    <a:p>
                      <a:endParaRPr lang="en-US"/>
                    </a:p>
                  </p:txBody>
                </p:sp>
                <p:sp>
                  <p:nvSpPr>
                    <p:cNvPr id="4142" name="Line 96"/>
                    <p:cNvSpPr>
                      <a:spLocks noChangeShapeType="1"/>
                    </p:cNvSpPr>
                    <p:nvPr/>
                  </p:nvSpPr>
                  <p:spPr bwMode="auto">
                    <a:xfrm>
                      <a:off x="3590" y="2280"/>
                      <a:ext cx="767" cy="610"/>
                    </a:xfrm>
                    <a:prstGeom prst="line">
                      <a:avLst/>
                    </a:prstGeom>
                    <a:noFill/>
                    <a:ln w="9525">
                      <a:solidFill>
                        <a:srgbClr val="000000"/>
                      </a:solidFill>
                      <a:round/>
                      <a:headEnd/>
                      <a:tailEnd type="triangle" w="med" len="med"/>
                    </a:ln>
                  </p:spPr>
                  <p:txBody>
                    <a:bodyPr/>
                    <a:lstStyle/>
                    <a:p>
                      <a:endParaRPr lang="en-US"/>
                    </a:p>
                  </p:txBody>
                </p:sp>
                <p:sp>
                  <p:nvSpPr>
                    <p:cNvPr id="4143" name="Text Box 97"/>
                    <p:cNvSpPr txBox="1">
                      <a:spLocks noChangeArrowheads="1"/>
                    </p:cNvSpPr>
                    <p:nvPr/>
                  </p:nvSpPr>
                  <p:spPr bwMode="auto">
                    <a:xfrm>
                      <a:off x="4810" y="1860"/>
                      <a:ext cx="3060" cy="370"/>
                    </a:xfrm>
                    <a:prstGeom prst="rect">
                      <a:avLst/>
                    </a:prstGeom>
                    <a:solidFill>
                      <a:srgbClr val="FFFFFF"/>
                    </a:solidFill>
                    <a:ln w="9525">
                      <a:solidFill>
                        <a:srgbClr val="000000"/>
                      </a:solidFill>
                      <a:miter lim="800000"/>
                      <a:headEnd/>
                      <a:tailEnd/>
                    </a:ln>
                  </p:spPr>
                  <p:txBody>
                    <a:bodyPr/>
                    <a:lstStyle/>
                    <a:p>
                      <a:pPr>
                        <a:spcAft>
                          <a:spcPts val="1000"/>
                        </a:spcAft>
                      </a:pPr>
                      <a:r>
                        <a:rPr lang="en-US" sz="1100">
                          <a:latin typeface="Calibri" pitchFamily="34" charset="0"/>
                        </a:rPr>
                        <a:t>Parametric resonance lenses</a:t>
                      </a:r>
                      <a:endParaRPr lang="en-US"/>
                    </a:p>
                  </p:txBody>
                </p:sp>
                <p:sp>
                  <p:nvSpPr>
                    <p:cNvPr id="4144" name="Line 98"/>
                    <p:cNvSpPr>
                      <a:spLocks noChangeShapeType="1"/>
                    </p:cNvSpPr>
                    <p:nvPr/>
                  </p:nvSpPr>
                  <p:spPr bwMode="auto">
                    <a:xfrm flipH="1">
                      <a:off x="3683" y="2230"/>
                      <a:ext cx="1390" cy="510"/>
                    </a:xfrm>
                    <a:prstGeom prst="line">
                      <a:avLst/>
                    </a:prstGeom>
                    <a:noFill/>
                    <a:ln w="9525">
                      <a:solidFill>
                        <a:srgbClr val="000000"/>
                      </a:solidFill>
                      <a:round/>
                      <a:headEnd/>
                      <a:tailEnd type="triangle" w="med" len="med"/>
                    </a:ln>
                  </p:spPr>
                  <p:txBody>
                    <a:bodyPr/>
                    <a:lstStyle/>
                    <a:p>
                      <a:endParaRPr lang="en-US"/>
                    </a:p>
                  </p:txBody>
                </p:sp>
                <p:sp>
                  <p:nvSpPr>
                    <p:cNvPr id="4145" name="Line 99"/>
                    <p:cNvSpPr>
                      <a:spLocks noChangeShapeType="1"/>
                    </p:cNvSpPr>
                    <p:nvPr/>
                  </p:nvSpPr>
                  <p:spPr bwMode="auto">
                    <a:xfrm>
                      <a:off x="5800" y="2230"/>
                      <a:ext cx="730" cy="510"/>
                    </a:xfrm>
                    <a:prstGeom prst="line">
                      <a:avLst/>
                    </a:prstGeom>
                    <a:noFill/>
                    <a:ln w="9525">
                      <a:solidFill>
                        <a:srgbClr val="000000"/>
                      </a:solidFill>
                      <a:round/>
                      <a:headEnd/>
                      <a:tailEnd type="triangle" w="med" len="med"/>
                    </a:ln>
                  </p:spPr>
                  <p:txBody>
                    <a:bodyPr/>
                    <a:lstStyle/>
                    <a:p>
                      <a:endParaRPr lang="en-US"/>
                    </a:p>
                  </p:txBody>
                </p:sp>
                <p:sp>
                  <p:nvSpPr>
                    <p:cNvPr id="4146" name="Freeform 100"/>
                    <p:cNvSpPr>
                      <a:spLocks/>
                    </p:cNvSpPr>
                    <p:nvPr/>
                  </p:nvSpPr>
                  <p:spPr bwMode="auto">
                    <a:xfrm rot="10795386">
                      <a:off x="128" y="2740"/>
                      <a:ext cx="11326" cy="980"/>
                    </a:xfrm>
                    <a:custGeom>
                      <a:avLst/>
                      <a:gdLst>
                        <a:gd name="T0" fmla="*/ 85725 w 7191375"/>
                        <a:gd name="T1" fmla="*/ 31750 h 3529012"/>
                        <a:gd name="T2" fmla="*/ 200025 w 7191375"/>
                        <a:gd name="T3" fmla="*/ 117475 h 3529012"/>
                        <a:gd name="T4" fmla="*/ 276225 w 7191375"/>
                        <a:gd name="T5" fmla="*/ 241300 h 3529012"/>
                        <a:gd name="T6" fmla="*/ 381000 w 7191375"/>
                        <a:gd name="T7" fmla="*/ 422275 h 3529012"/>
                        <a:gd name="T8" fmla="*/ 514350 w 7191375"/>
                        <a:gd name="T9" fmla="*/ 717550 h 3529012"/>
                        <a:gd name="T10" fmla="*/ 638175 w 7191375"/>
                        <a:gd name="T11" fmla="*/ 1022350 h 3529012"/>
                        <a:gd name="T12" fmla="*/ 781050 w 7191375"/>
                        <a:gd name="T13" fmla="*/ 1431925 h 3529012"/>
                        <a:gd name="T14" fmla="*/ 895350 w 7191375"/>
                        <a:gd name="T15" fmla="*/ 1746250 h 3529012"/>
                        <a:gd name="T16" fmla="*/ 1047750 w 7191375"/>
                        <a:gd name="T17" fmla="*/ 2251075 h 3529012"/>
                        <a:gd name="T18" fmla="*/ 1238250 w 7191375"/>
                        <a:gd name="T19" fmla="*/ 2765425 h 3529012"/>
                        <a:gd name="T20" fmla="*/ 1438275 w 7191375"/>
                        <a:gd name="T21" fmla="*/ 3194050 h 3529012"/>
                        <a:gd name="T22" fmla="*/ 1619250 w 7191375"/>
                        <a:gd name="T23" fmla="*/ 3432175 h 3529012"/>
                        <a:gd name="T24" fmla="*/ 1828800 w 7191375"/>
                        <a:gd name="T25" fmla="*/ 3508375 h 3529012"/>
                        <a:gd name="T26" fmla="*/ 2028825 w 7191375"/>
                        <a:gd name="T27" fmla="*/ 3375025 h 3529012"/>
                        <a:gd name="T28" fmla="*/ 2276475 w 7191375"/>
                        <a:gd name="T29" fmla="*/ 2994025 h 3529012"/>
                        <a:gd name="T30" fmla="*/ 2524125 w 7191375"/>
                        <a:gd name="T31" fmla="*/ 2279650 h 3529012"/>
                        <a:gd name="T32" fmla="*/ 2800350 w 7191375"/>
                        <a:gd name="T33" fmla="*/ 1460500 h 3529012"/>
                        <a:gd name="T34" fmla="*/ 3124200 w 7191375"/>
                        <a:gd name="T35" fmla="*/ 603250 h 3529012"/>
                        <a:gd name="T36" fmla="*/ 3362325 w 7191375"/>
                        <a:gd name="T37" fmla="*/ 155575 h 3529012"/>
                        <a:gd name="T38" fmla="*/ 3619500 w 7191375"/>
                        <a:gd name="T39" fmla="*/ 3175 h 3529012"/>
                        <a:gd name="T40" fmla="*/ 3895725 w 7191375"/>
                        <a:gd name="T41" fmla="*/ 193675 h 3529012"/>
                        <a:gd name="T42" fmla="*/ 4095750 w 7191375"/>
                        <a:gd name="T43" fmla="*/ 555625 h 3529012"/>
                        <a:gd name="T44" fmla="*/ 4333875 w 7191375"/>
                        <a:gd name="T45" fmla="*/ 1165225 h 3529012"/>
                        <a:gd name="T46" fmla="*/ 4505325 w 7191375"/>
                        <a:gd name="T47" fmla="*/ 1689100 h 3529012"/>
                        <a:gd name="T48" fmla="*/ 4752975 w 7191375"/>
                        <a:gd name="T49" fmla="*/ 2413000 h 3529012"/>
                        <a:gd name="T50" fmla="*/ 4972050 w 7191375"/>
                        <a:gd name="T51" fmla="*/ 2984500 h 3529012"/>
                        <a:gd name="T52" fmla="*/ 5219700 w 7191375"/>
                        <a:gd name="T53" fmla="*/ 3394075 h 3529012"/>
                        <a:gd name="T54" fmla="*/ 5467350 w 7191375"/>
                        <a:gd name="T55" fmla="*/ 3517900 h 3529012"/>
                        <a:gd name="T56" fmla="*/ 5695950 w 7191375"/>
                        <a:gd name="T57" fmla="*/ 3346450 h 3529012"/>
                        <a:gd name="T58" fmla="*/ 5895975 w 7191375"/>
                        <a:gd name="T59" fmla="*/ 2946400 h 3529012"/>
                        <a:gd name="T60" fmla="*/ 6153150 w 7191375"/>
                        <a:gd name="T61" fmla="*/ 2355850 h 3529012"/>
                        <a:gd name="T62" fmla="*/ 6391275 w 7191375"/>
                        <a:gd name="T63" fmla="*/ 1651000 h 3529012"/>
                        <a:gd name="T64" fmla="*/ 6657975 w 7191375"/>
                        <a:gd name="T65" fmla="*/ 841375 h 3529012"/>
                        <a:gd name="T66" fmla="*/ 6962775 w 7191375"/>
                        <a:gd name="T67" fmla="*/ 241300 h 3529012"/>
                        <a:gd name="T68" fmla="*/ 7191375 w 7191375"/>
                        <a:gd name="T69" fmla="*/ 12700 h 35290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191375"/>
                        <a:gd name="T106" fmla="*/ 0 h 3529012"/>
                        <a:gd name="T107" fmla="*/ 7191375 w 7191375"/>
                        <a:gd name="T108" fmla="*/ 3529012 h 35290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191375" h="3529012">
                          <a:moveTo>
                            <a:pt x="0" y="12700"/>
                          </a:moveTo>
                          <a:cubicBezTo>
                            <a:pt x="30162" y="16669"/>
                            <a:pt x="60325" y="20638"/>
                            <a:pt x="85725" y="31750"/>
                          </a:cubicBezTo>
                          <a:cubicBezTo>
                            <a:pt x="111125" y="42862"/>
                            <a:pt x="133350" y="65088"/>
                            <a:pt x="152400" y="79375"/>
                          </a:cubicBezTo>
                          <a:cubicBezTo>
                            <a:pt x="171450" y="93662"/>
                            <a:pt x="185738" y="101600"/>
                            <a:pt x="200025" y="117475"/>
                          </a:cubicBezTo>
                          <a:cubicBezTo>
                            <a:pt x="214312" y="133350"/>
                            <a:pt x="225425" y="153988"/>
                            <a:pt x="238125" y="174625"/>
                          </a:cubicBezTo>
                          <a:cubicBezTo>
                            <a:pt x="250825" y="195262"/>
                            <a:pt x="260350" y="214312"/>
                            <a:pt x="276225" y="241300"/>
                          </a:cubicBezTo>
                          <a:cubicBezTo>
                            <a:pt x="292100" y="268288"/>
                            <a:pt x="315913" y="306388"/>
                            <a:pt x="333375" y="336550"/>
                          </a:cubicBezTo>
                          <a:cubicBezTo>
                            <a:pt x="350837" y="366712"/>
                            <a:pt x="361950" y="385763"/>
                            <a:pt x="381000" y="422275"/>
                          </a:cubicBezTo>
                          <a:cubicBezTo>
                            <a:pt x="400050" y="458787"/>
                            <a:pt x="425450" y="506413"/>
                            <a:pt x="447675" y="555625"/>
                          </a:cubicBezTo>
                          <a:cubicBezTo>
                            <a:pt x="469900" y="604837"/>
                            <a:pt x="493713" y="668338"/>
                            <a:pt x="514350" y="717550"/>
                          </a:cubicBezTo>
                          <a:cubicBezTo>
                            <a:pt x="534987" y="766762"/>
                            <a:pt x="550863" y="800100"/>
                            <a:pt x="571500" y="850900"/>
                          </a:cubicBezTo>
                          <a:cubicBezTo>
                            <a:pt x="592137" y="901700"/>
                            <a:pt x="617538" y="965200"/>
                            <a:pt x="638175" y="1022350"/>
                          </a:cubicBezTo>
                          <a:cubicBezTo>
                            <a:pt x="658812" y="1079500"/>
                            <a:pt x="671512" y="1125538"/>
                            <a:pt x="695325" y="1193800"/>
                          </a:cubicBezTo>
                          <a:cubicBezTo>
                            <a:pt x="719138" y="1262062"/>
                            <a:pt x="757238" y="1366838"/>
                            <a:pt x="781050" y="1431925"/>
                          </a:cubicBezTo>
                          <a:cubicBezTo>
                            <a:pt x="804862" y="1497012"/>
                            <a:pt x="819150" y="1531938"/>
                            <a:pt x="838200" y="1584325"/>
                          </a:cubicBezTo>
                          <a:cubicBezTo>
                            <a:pt x="857250" y="1636712"/>
                            <a:pt x="876300" y="1677988"/>
                            <a:pt x="895350" y="1746250"/>
                          </a:cubicBezTo>
                          <a:cubicBezTo>
                            <a:pt x="914400" y="1814512"/>
                            <a:pt x="927100" y="1909762"/>
                            <a:pt x="952500" y="1993900"/>
                          </a:cubicBezTo>
                          <a:cubicBezTo>
                            <a:pt x="977900" y="2078038"/>
                            <a:pt x="1016000" y="2160588"/>
                            <a:pt x="1047750" y="2251075"/>
                          </a:cubicBezTo>
                          <a:cubicBezTo>
                            <a:pt x="1079500" y="2341562"/>
                            <a:pt x="1111250" y="2451100"/>
                            <a:pt x="1143000" y="2536825"/>
                          </a:cubicBezTo>
                          <a:cubicBezTo>
                            <a:pt x="1174750" y="2622550"/>
                            <a:pt x="1204913" y="2686050"/>
                            <a:pt x="1238250" y="2765425"/>
                          </a:cubicBezTo>
                          <a:cubicBezTo>
                            <a:pt x="1271587" y="2844800"/>
                            <a:pt x="1309688" y="2941638"/>
                            <a:pt x="1343025" y="3013075"/>
                          </a:cubicBezTo>
                          <a:cubicBezTo>
                            <a:pt x="1376362" y="3084512"/>
                            <a:pt x="1408113" y="3141663"/>
                            <a:pt x="1438275" y="3194050"/>
                          </a:cubicBezTo>
                          <a:cubicBezTo>
                            <a:pt x="1468437" y="3246437"/>
                            <a:pt x="1493838" y="3287712"/>
                            <a:pt x="1524000" y="3327400"/>
                          </a:cubicBezTo>
                          <a:cubicBezTo>
                            <a:pt x="1554162" y="3367088"/>
                            <a:pt x="1585912" y="3403600"/>
                            <a:pt x="1619250" y="3432175"/>
                          </a:cubicBezTo>
                          <a:cubicBezTo>
                            <a:pt x="1652588" y="3460750"/>
                            <a:pt x="1689100" y="3486150"/>
                            <a:pt x="1724025" y="3498850"/>
                          </a:cubicBezTo>
                          <a:cubicBezTo>
                            <a:pt x="1758950" y="3511550"/>
                            <a:pt x="1790700" y="3516312"/>
                            <a:pt x="1828800" y="3508375"/>
                          </a:cubicBezTo>
                          <a:cubicBezTo>
                            <a:pt x="1866900" y="3500438"/>
                            <a:pt x="1919288" y="3473450"/>
                            <a:pt x="1952625" y="3451225"/>
                          </a:cubicBezTo>
                          <a:cubicBezTo>
                            <a:pt x="1985962" y="3429000"/>
                            <a:pt x="1998663" y="3406775"/>
                            <a:pt x="2028825" y="3375025"/>
                          </a:cubicBezTo>
                          <a:cubicBezTo>
                            <a:pt x="2058987" y="3343275"/>
                            <a:pt x="2092325" y="3324225"/>
                            <a:pt x="2133600" y="3260725"/>
                          </a:cubicBezTo>
                          <a:cubicBezTo>
                            <a:pt x="2174875" y="3197225"/>
                            <a:pt x="2230438" y="3095625"/>
                            <a:pt x="2276475" y="2994025"/>
                          </a:cubicBezTo>
                          <a:cubicBezTo>
                            <a:pt x="2322512" y="2892425"/>
                            <a:pt x="2368550" y="2770188"/>
                            <a:pt x="2409825" y="2651125"/>
                          </a:cubicBezTo>
                          <a:cubicBezTo>
                            <a:pt x="2451100" y="2532062"/>
                            <a:pt x="2481262" y="2414588"/>
                            <a:pt x="2524125" y="2279650"/>
                          </a:cubicBezTo>
                          <a:cubicBezTo>
                            <a:pt x="2566988" y="2144712"/>
                            <a:pt x="2620963" y="1978025"/>
                            <a:pt x="2667000" y="1841500"/>
                          </a:cubicBezTo>
                          <a:cubicBezTo>
                            <a:pt x="2713037" y="1704975"/>
                            <a:pt x="2752725" y="1593850"/>
                            <a:pt x="2800350" y="1460500"/>
                          </a:cubicBezTo>
                          <a:cubicBezTo>
                            <a:pt x="2847975" y="1327150"/>
                            <a:pt x="2898775" y="1184275"/>
                            <a:pt x="2952750" y="1041400"/>
                          </a:cubicBezTo>
                          <a:cubicBezTo>
                            <a:pt x="3006725" y="898525"/>
                            <a:pt x="3073400" y="719137"/>
                            <a:pt x="3124200" y="603250"/>
                          </a:cubicBezTo>
                          <a:cubicBezTo>
                            <a:pt x="3175000" y="487363"/>
                            <a:pt x="3217863" y="420687"/>
                            <a:pt x="3257550" y="346075"/>
                          </a:cubicBezTo>
                          <a:cubicBezTo>
                            <a:pt x="3297237" y="271463"/>
                            <a:pt x="3322638" y="206375"/>
                            <a:pt x="3362325" y="155575"/>
                          </a:cubicBezTo>
                          <a:cubicBezTo>
                            <a:pt x="3402012" y="104775"/>
                            <a:pt x="3452813" y="66675"/>
                            <a:pt x="3495675" y="41275"/>
                          </a:cubicBezTo>
                          <a:cubicBezTo>
                            <a:pt x="3538537" y="15875"/>
                            <a:pt x="3571875" y="0"/>
                            <a:pt x="3619500" y="3175"/>
                          </a:cubicBezTo>
                          <a:cubicBezTo>
                            <a:pt x="3667125" y="6350"/>
                            <a:pt x="3735388" y="28575"/>
                            <a:pt x="3781425" y="60325"/>
                          </a:cubicBezTo>
                          <a:cubicBezTo>
                            <a:pt x="3827462" y="92075"/>
                            <a:pt x="3859212" y="138112"/>
                            <a:pt x="3895725" y="193675"/>
                          </a:cubicBezTo>
                          <a:cubicBezTo>
                            <a:pt x="3932238" y="249238"/>
                            <a:pt x="3967162" y="333375"/>
                            <a:pt x="4000500" y="393700"/>
                          </a:cubicBezTo>
                          <a:cubicBezTo>
                            <a:pt x="4033838" y="454025"/>
                            <a:pt x="4059238" y="473075"/>
                            <a:pt x="4095750" y="555625"/>
                          </a:cubicBezTo>
                          <a:cubicBezTo>
                            <a:pt x="4132262" y="638175"/>
                            <a:pt x="4179888" y="787400"/>
                            <a:pt x="4219575" y="889000"/>
                          </a:cubicBezTo>
                          <a:cubicBezTo>
                            <a:pt x="4259262" y="990600"/>
                            <a:pt x="4300537" y="1076325"/>
                            <a:pt x="4333875" y="1165225"/>
                          </a:cubicBezTo>
                          <a:cubicBezTo>
                            <a:pt x="4367213" y="1254125"/>
                            <a:pt x="4391025" y="1335088"/>
                            <a:pt x="4419600" y="1422400"/>
                          </a:cubicBezTo>
                          <a:cubicBezTo>
                            <a:pt x="4448175" y="1509712"/>
                            <a:pt x="4473575" y="1593850"/>
                            <a:pt x="4505325" y="1689100"/>
                          </a:cubicBezTo>
                          <a:cubicBezTo>
                            <a:pt x="4537075" y="1784350"/>
                            <a:pt x="4568825" y="1873250"/>
                            <a:pt x="4610100" y="1993900"/>
                          </a:cubicBezTo>
                          <a:cubicBezTo>
                            <a:pt x="4651375" y="2114550"/>
                            <a:pt x="4708525" y="2286000"/>
                            <a:pt x="4752975" y="2413000"/>
                          </a:cubicBezTo>
                          <a:cubicBezTo>
                            <a:pt x="4797425" y="2540000"/>
                            <a:pt x="4840288" y="2660650"/>
                            <a:pt x="4876800" y="2755900"/>
                          </a:cubicBezTo>
                          <a:cubicBezTo>
                            <a:pt x="4913312" y="2851150"/>
                            <a:pt x="4937125" y="2908300"/>
                            <a:pt x="4972050" y="2984500"/>
                          </a:cubicBezTo>
                          <a:cubicBezTo>
                            <a:pt x="5006975" y="3060700"/>
                            <a:pt x="5045075" y="3144838"/>
                            <a:pt x="5086350" y="3213100"/>
                          </a:cubicBezTo>
                          <a:cubicBezTo>
                            <a:pt x="5127625" y="3281362"/>
                            <a:pt x="5173662" y="3344862"/>
                            <a:pt x="5219700" y="3394075"/>
                          </a:cubicBezTo>
                          <a:cubicBezTo>
                            <a:pt x="5265738" y="3443288"/>
                            <a:pt x="5321300" y="3487738"/>
                            <a:pt x="5362575" y="3508375"/>
                          </a:cubicBezTo>
                          <a:cubicBezTo>
                            <a:pt x="5403850" y="3529012"/>
                            <a:pt x="5430838" y="3525837"/>
                            <a:pt x="5467350" y="3517900"/>
                          </a:cubicBezTo>
                          <a:cubicBezTo>
                            <a:pt x="5503862" y="3509963"/>
                            <a:pt x="5543550" y="3489325"/>
                            <a:pt x="5581650" y="3460750"/>
                          </a:cubicBezTo>
                          <a:cubicBezTo>
                            <a:pt x="5619750" y="3432175"/>
                            <a:pt x="5662612" y="3392488"/>
                            <a:pt x="5695950" y="3346450"/>
                          </a:cubicBezTo>
                          <a:cubicBezTo>
                            <a:pt x="5729288" y="3300412"/>
                            <a:pt x="5748338" y="3251200"/>
                            <a:pt x="5781675" y="3184525"/>
                          </a:cubicBezTo>
                          <a:cubicBezTo>
                            <a:pt x="5815012" y="3117850"/>
                            <a:pt x="5856288" y="3032125"/>
                            <a:pt x="5895975" y="2946400"/>
                          </a:cubicBezTo>
                          <a:cubicBezTo>
                            <a:pt x="5935662" y="2860675"/>
                            <a:pt x="5976937" y="2768600"/>
                            <a:pt x="6019800" y="2670175"/>
                          </a:cubicBezTo>
                          <a:cubicBezTo>
                            <a:pt x="6062663" y="2571750"/>
                            <a:pt x="6113463" y="2460625"/>
                            <a:pt x="6153150" y="2355850"/>
                          </a:cubicBezTo>
                          <a:cubicBezTo>
                            <a:pt x="6192837" y="2251075"/>
                            <a:pt x="6218237" y="2159000"/>
                            <a:pt x="6257925" y="2041525"/>
                          </a:cubicBezTo>
                          <a:cubicBezTo>
                            <a:pt x="6297613" y="1924050"/>
                            <a:pt x="6346825" y="1785937"/>
                            <a:pt x="6391275" y="1651000"/>
                          </a:cubicBezTo>
                          <a:cubicBezTo>
                            <a:pt x="6435725" y="1516063"/>
                            <a:pt x="6480175" y="1366837"/>
                            <a:pt x="6524625" y="1231900"/>
                          </a:cubicBezTo>
                          <a:cubicBezTo>
                            <a:pt x="6569075" y="1096963"/>
                            <a:pt x="6604000" y="973138"/>
                            <a:pt x="6657975" y="841375"/>
                          </a:cubicBezTo>
                          <a:cubicBezTo>
                            <a:pt x="6711950" y="709612"/>
                            <a:pt x="6797675" y="541338"/>
                            <a:pt x="6848475" y="441325"/>
                          </a:cubicBezTo>
                          <a:cubicBezTo>
                            <a:pt x="6899275" y="341312"/>
                            <a:pt x="6919912" y="304800"/>
                            <a:pt x="6962775" y="241300"/>
                          </a:cubicBezTo>
                          <a:cubicBezTo>
                            <a:pt x="7005638" y="177800"/>
                            <a:pt x="7067550" y="98425"/>
                            <a:pt x="7105650" y="60325"/>
                          </a:cubicBezTo>
                          <a:cubicBezTo>
                            <a:pt x="7143750" y="22225"/>
                            <a:pt x="7170738" y="20638"/>
                            <a:pt x="7191375" y="12700"/>
                          </a:cubicBezTo>
                        </a:path>
                      </a:pathLst>
                    </a:custGeom>
                    <a:noFill/>
                    <a:ln w="28575">
                      <a:solidFill>
                        <a:srgbClr val="00CCFF"/>
                      </a:solidFill>
                      <a:round/>
                      <a:headEnd/>
                      <a:tailEnd/>
                    </a:ln>
                  </p:spPr>
                  <p:txBody>
                    <a:bodyPr/>
                    <a:lstStyle/>
                    <a:p>
                      <a:endParaRPr lang="en-US"/>
                    </a:p>
                  </p:txBody>
                </p:sp>
                <p:sp>
                  <p:nvSpPr>
                    <p:cNvPr id="4147" name="Freeform 101"/>
                    <p:cNvSpPr>
                      <a:spLocks/>
                    </p:cNvSpPr>
                    <p:nvPr/>
                  </p:nvSpPr>
                  <p:spPr bwMode="auto">
                    <a:xfrm rot="-2811">
                      <a:off x="128" y="2740"/>
                      <a:ext cx="11326" cy="980"/>
                    </a:xfrm>
                    <a:custGeom>
                      <a:avLst/>
                      <a:gdLst>
                        <a:gd name="T0" fmla="*/ 85725 w 7191375"/>
                        <a:gd name="T1" fmla="*/ 31750 h 3529012"/>
                        <a:gd name="T2" fmla="*/ 200025 w 7191375"/>
                        <a:gd name="T3" fmla="*/ 117475 h 3529012"/>
                        <a:gd name="T4" fmla="*/ 276225 w 7191375"/>
                        <a:gd name="T5" fmla="*/ 241300 h 3529012"/>
                        <a:gd name="T6" fmla="*/ 381000 w 7191375"/>
                        <a:gd name="T7" fmla="*/ 422275 h 3529012"/>
                        <a:gd name="T8" fmla="*/ 514350 w 7191375"/>
                        <a:gd name="T9" fmla="*/ 717550 h 3529012"/>
                        <a:gd name="T10" fmla="*/ 638175 w 7191375"/>
                        <a:gd name="T11" fmla="*/ 1022350 h 3529012"/>
                        <a:gd name="T12" fmla="*/ 781050 w 7191375"/>
                        <a:gd name="T13" fmla="*/ 1431925 h 3529012"/>
                        <a:gd name="T14" fmla="*/ 895350 w 7191375"/>
                        <a:gd name="T15" fmla="*/ 1746250 h 3529012"/>
                        <a:gd name="T16" fmla="*/ 1047750 w 7191375"/>
                        <a:gd name="T17" fmla="*/ 2251075 h 3529012"/>
                        <a:gd name="T18" fmla="*/ 1238250 w 7191375"/>
                        <a:gd name="T19" fmla="*/ 2765425 h 3529012"/>
                        <a:gd name="T20" fmla="*/ 1438275 w 7191375"/>
                        <a:gd name="T21" fmla="*/ 3194050 h 3529012"/>
                        <a:gd name="T22" fmla="*/ 1619250 w 7191375"/>
                        <a:gd name="T23" fmla="*/ 3432175 h 3529012"/>
                        <a:gd name="T24" fmla="*/ 1828800 w 7191375"/>
                        <a:gd name="T25" fmla="*/ 3508375 h 3529012"/>
                        <a:gd name="T26" fmla="*/ 2028825 w 7191375"/>
                        <a:gd name="T27" fmla="*/ 3375025 h 3529012"/>
                        <a:gd name="T28" fmla="*/ 2276475 w 7191375"/>
                        <a:gd name="T29" fmla="*/ 2994025 h 3529012"/>
                        <a:gd name="T30" fmla="*/ 2524125 w 7191375"/>
                        <a:gd name="T31" fmla="*/ 2279650 h 3529012"/>
                        <a:gd name="T32" fmla="*/ 2800350 w 7191375"/>
                        <a:gd name="T33" fmla="*/ 1460500 h 3529012"/>
                        <a:gd name="T34" fmla="*/ 3124200 w 7191375"/>
                        <a:gd name="T35" fmla="*/ 603250 h 3529012"/>
                        <a:gd name="T36" fmla="*/ 3362325 w 7191375"/>
                        <a:gd name="T37" fmla="*/ 155575 h 3529012"/>
                        <a:gd name="T38" fmla="*/ 3619500 w 7191375"/>
                        <a:gd name="T39" fmla="*/ 3175 h 3529012"/>
                        <a:gd name="T40" fmla="*/ 3895725 w 7191375"/>
                        <a:gd name="T41" fmla="*/ 193675 h 3529012"/>
                        <a:gd name="T42" fmla="*/ 4095750 w 7191375"/>
                        <a:gd name="T43" fmla="*/ 555625 h 3529012"/>
                        <a:gd name="T44" fmla="*/ 4333875 w 7191375"/>
                        <a:gd name="T45" fmla="*/ 1165225 h 3529012"/>
                        <a:gd name="T46" fmla="*/ 4505325 w 7191375"/>
                        <a:gd name="T47" fmla="*/ 1689100 h 3529012"/>
                        <a:gd name="T48" fmla="*/ 4752975 w 7191375"/>
                        <a:gd name="T49" fmla="*/ 2413000 h 3529012"/>
                        <a:gd name="T50" fmla="*/ 4972050 w 7191375"/>
                        <a:gd name="T51" fmla="*/ 2984500 h 3529012"/>
                        <a:gd name="T52" fmla="*/ 5219700 w 7191375"/>
                        <a:gd name="T53" fmla="*/ 3394075 h 3529012"/>
                        <a:gd name="T54" fmla="*/ 5467350 w 7191375"/>
                        <a:gd name="T55" fmla="*/ 3517900 h 3529012"/>
                        <a:gd name="T56" fmla="*/ 5695950 w 7191375"/>
                        <a:gd name="T57" fmla="*/ 3346450 h 3529012"/>
                        <a:gd name="T58" fmla="*/ 5895975 w 7191375"/>
                        <a:gd name="T59" fmla="*/ 2946400 h 3529012"/>
                        <a:gd name="T60" fmla="*/ 6153150 w 7191375"/>
                        <a:gd name="T61" fmla="*/ 2355850 h 3529012"/>
                        <a:gd name="T62" fmla="*/ 6391275 w 7191375"/>
                        <a:gd name="T63" fmla="*/ 1651000 h 3529012"/>
                        <a:gd name="T64" fmla="*/ 6657975 w 7191375"/>
                        <a:gd name="T65" fmla="*/ 841375 h 3529012"/>
                        <a:gd name="T66" fmla="*/ 6962775 w 7191375"/>
                        <a:gd name="T67" fmla="*/ 241300 h 3529012"/>
                        <a:gd name="T68" fmla="*/ 7191375 w 7191375"/>
                        <a:gd name="T69" fmla="*/ 12700 h 35290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191375"/>
                        <a:gd name="T106" fmla="*/ 0 h 3529012"/>
                        <a:gd name="T107" fmla="*/ 7191375 w 7191375"/>
                        <a:gd name="T108" fmla="*/ 3529012 h 35290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191375" h="3529012">
                          <a:moveTo>
                            <a:pt x="0" y="12700"/>
                          </a:moveTo>
                          <a:cubicBezTo>
                            <a:pt x="30162" y="16669"/>
                            <a:pt x="60325" y="20638"/>
                            <a:pt x="85725" y="31750"/>
                          </a:cubicBezTo>
                          <a:cubicBezTo>
                            <a:pt x="111125" y="42862"/>
                            <a:pt x="133350" y="65088"/>
                            <a:pt x="152400" y="79375"/>
                          </a:cubicBezTo>
                          <a:cubicBezTo>
                            <a:pt x="171450" y="93662"/>
                            <a:pt x="185738" y="101600"/>
                            <a:pt x="200025" y="117475"/>
                          </a:cubicBezTo>
                          <a:cubicBezTo>
                            <a:pt x="214312" y="133350"/>
                            <a:pt x="225425" y="153988"/>
                            <a:pt x="238125" y="174625"/>
                          </a:cubicBezTo>
                          <a:cubicBezTo>
                            <a:pt x="250825" y="195262"/>
                            <a:pt x="260350" y="214312"/>
                            <a:pt x="276225" y="241300"/>
                          </a:cubicBezTo>
                          <a:cubicBezTo>
                            <a:pt x="292100" y="268288"/>
                            <a:pt x="315913" y="306388"/>
                            <a:pt x="333375" y="336550"/>
                          </a:cubicBezTo>
                          <a:cubicBezTo>
                            <a:pt x="350837" y="366712"/>
                            <a:pt x="361950" y="385763"/>
                            <a:pt x="381000" y="422275"/>
                          </a:cubicBezTo>
                          <a:cubicBezTo>
                            <a:pt x="400050" y="458787"/>
                            <a:pt x="425450" y="506413"/>
                            <a:pt x="447675" y="555625"/>
                          </a:cubicBezTo>
                          <a:cubicBezTo>
                            <a:pt x="469900" y="604837"/>
                            <a:pt x="493713" y="668338"/>
                            <a:pt x="514350" y="717550"/>
                          </a:cubicBezTo>
                          <a:cubicBezTo>
                            <a:pt x="534987" y="766762"/>
                            <a:pt x="550863" y="800100"/>
                            <a:pt x="571500" y="850900"/>
                          </a:cubicBezTo>
                          <a:cubicBezTo>
                            <a:pt x="592137" y="901700"/>
                            <a:pt x="617538" y="965200"/>
                            <a:pt x="638175" y="1022350"/>
                          </a:cubicBezTo>
                          <a:cubicBezTo>
                            <a:pt x="658812" y="1079500"/>
                            <a:pt x="671512" y="1125538"/>
                            <a:pt x="695325" y="1193800"/>
                          </a:cubicBezTo>
                          <a:cubicBezTo>
                            <a:pt x="719138" y="1262062"/>
                            <a:pt x="757238" y="1366838"/>
                            <a:pt x="781050" y="1431925"/>
                          </a:cubicBezTo>
                          <a:cubicBezTo>
                            <a:pt x="804862" y="1497012"/>
                            <a:pt x="819150" y="1531938"/>
                            <a:pt x="838200" y="1584325"/>
                          </a:cubicBezTo>
                          <a:cubicBezTo>
                            <a:pt x="857250" y="1636712"/>
                            <a:pt x="876300" y="1677988"/>
                            <a:pt x="895350" y="1746250"/>
                          </a:cubicBezTo>
                          <a:cubicBezTo>
                            <a:pt x="914400" y="1814512"/>
                            <a:pt x="927100" y="1909762"/>
                            <a:pt x="952500" y="1993900"/>
                          </a:cubicBezTo>
                          <a:cubicBezTo>
                            <a:pt x="977900" y="2078038"/>
                            <a:pt x="1016000" y="2160588"/>
                            <a:pt x="1047750" y="2251075"/>
                          </a:cubicBezTo>
                          <a:cubicBezTo>
                            <a:pt x="1079500" y="2341562"/>
                            <a:pt x="1111250" y="2451100"/>
                            <a:pt x="1143000" y="2536825"/>
                          </a:cubicBezTo>
                          <a:cubicBezTo>
                            <a:pt x="1174750" y="2622550"/>
                            <a:pt x="1204913" y="2686050"/>
                            <a:pt x="1238250" y="2765425"/>
                          </a:cubicBezTo>
                          <a:cubicBezTo>
                            <a:pt x="1271587" y="2844800"/>
                            <a:pt x="1309688" y="2941638"/>
                            <a:pt x="1343025" y="3013075"/>
                          </a:cubicBezTo>
                          <a:cubicBezTo>
                            <a:pt x="1376362" y="3084512"/>
                            <a:pt x="1408113" y="3141663"/>
                            <a:pt x="1438275" y="3194050"/>
                          </a:cubicBezTo>
                          <a:cubicBezTo>
                            <a:pt x="1468437" y="3246437"/>
                            <a:pt x="1493838" y="3287712"/>
                            <a:pt x="1524000" y="3327400"/>
                          </a:cubicBezTo>
                          <a:cubicBezTo>
                            <a:pt x="1554162" y="3367088"/>
                            <a:pt x="1585912" y="3403600"/>
                            <a:pt x="1619250" y="3432175"/>
                          </a:cubicBezTo>
                          <a:cubicBezTo>
                            <a:pt x="1652588" y="3460750"/>
                            <a:pt x="1689100" y="3486150"/>
                            <a:pt x="1724025" y="3498850"/>
                          </a:cubicBezTo>
                          <a:cubicBezTo>
                            <a:pt x="1758950" y="3511550"/>
                            <a:pt x="1790700" y="3516312"/>
                            <a:pt x="1828800" y="3508375"/>
                          </a:cubicBezTo>
                          <a:cubicBezTo>
                            <a:pt x="1866900" y="3500438"/>
                            <a:pt x="1919288" y="3473450"/>
                            <a:pt x="1952625" y="3451225"/>
                          </a:cubicBezTo>
                          <a:cubicBezTo>
                            <a:pt x="1985962" y="3429000"/>
                            <a:pt x="1998663" y="3406775"/>
                            <a:pt x="2028825" y="3375025"/>
                          </a:cubicBezTo>
                          <a:cubicBezTo>
                            <a:pt x="2058987" y="3343275"/>
                            <a:pt x="2092325" y="3324225"/>
                            <a:pt x="2133600" y="3260725"/>
                          </a:cubicBezTo>
                          <a:cubicBezTo>
                            <a:pt x="2174875" y="3197225"/>
                            <a:pt x="2230438" y="3095625"/>
                            <a:pt x="2276475" y="2994025"/>
                          </a:cubicBezTo>
                          <a:cubicBezTo>
                            <a:pt x="2322512" y="2892425"/>
                            <a:pt x="2368550" y="2770188"/>
                            <a:pt x="2409825" y="2651125"/>
                          </a:cubicBezTo>
                          <a:cubicBezTo>
                            <a:pt x="2451100" y="2532062"/>
                            <a:pt x="2481262" y="2414588"/>
                            <a:pt x="2524125" y="2279650"/>
                          </a:cubicBezTo>
                          <a:cubicBezTo>
                            <a:pt x="2566988" y="2144712"/>
                            <a:pt x="2620963" y="1978025"/>
                            <a:pt x="2667000" y="1841500"/>
                          </a:cubicBezTo>
                          <a:cubicBezTo>
                            <a:pt x="2713037" y="1704975"/>
                            <a:pt x="2752725" y="1593850"/>
                            <a:pt x="2800350" y="1460500"/>
                          </a:cubicBezTo>
                          <a:cubicBezTo>
                            <a:pt x="2847975" y="1327150"/>
                            <a:pt x="2898775" y="1184275"/>
                            <a:pt x="2952750" y="1041400"/>
                          </a:cubicBezTo>
                          <a:cubicBezTo>
                            <a:pt x="3006725" y="898525"/>
                            <a:pt x="3073400" y="719137"/>
                            <a:pt x="3124200" y="603250"/>
                          </a:cubicBezTo>
                          <a:cubicBezTo>
                            <a:pt x="3175000" y="487363"/>
                            <a:pt x="3217863" y="420687"/>
                            <a:pt x="3257550" y="346075"/>
                          </a:cubicBezTo>
                          <a:cubicBezTo>
                            <a:pt x="3297237" y="271463"/>
                            <a:pt x="3322638" y="206375"/>
                            <a:pt x="3362325" y="155575"/>
                          </a:cubicBezTo>
                          <a:cubicBezTo>
                            <a:pt x="3402012" y="104775"/>
                            <a:pt x="3452813" y="66675"/>
                            <a:pt x="3495675" y="41275"/>
                          </a:cubicBezTo>
                          <a:cubicBezTo>
                            <a:pt x="3538537" y="15875"/>
                            <a:pt x="3571875" y="0"/>
                            <a:pt x="3619500" y="3175"/>
                          </a:cubicBezTo>
                          <a:cubicBezTo>
                            <a:pt x="3667125" y="6350"/>
                            <a:pt x="3735388" y="28575"/>
                            <a:pt x="3781425" y="60325"/>
                          </a:cubicBezTo>
                          <a:cubicBezTo>
                            <a:pt x="3827462" y="92075"/>
                            <a:pt x="3859212" y="138112"/>
                            <a:pt x="3895725" y="193675"/>
                          </a:cubicBezTo>
                          <a:cubicBezTo>
                            <a:pt x="3932238" y="249238"/>
                            <a:pt x="3967162" y="333375"/>
                            <a:pt x="4000500" y="393700"/>
                          </a:cubicBezTo>
                          <a:cubicBezTo>
                            <a:pt x="4033838" y="454025"/>
                            <a:pt x="4059238" y="473075"/>
                            <a:pt x="4095750" y="555625"/>
                          </a:cubicBezTo>
                          <a:cubicBezTo>
                            <a:pt x="4132262" y="638175"/>
                            <a:pt x="4179888" y="787400"/>
                            <a:pt x="4219575" y="889000"/>
                          </a:cubicBezTo>
                          <a:cubicBezTo>
                            <a:pt x="4259262" y="990600"/>
                            <a:pt x="4300537" y="1076325"/>
                            <a:pt x="4333875" y="1165225"/>
                          </a:cubicBezTo>
                          <a:cubicBezTo>
                            <a:pt x="4367213" y="1254125"/>
                            <a:pt x="4391025" y="1335088"/>
                            <a:pt x="4419600" y="1422400"/>
                          </a:cubicBezTo>
                          <a:cubicBezTo>
                            <a:pt x="4448175" y="1509712"/>
                            <a:pt x="4473575" y="1593850"/>
                            <a:pt x="4505325" y="1689100"/>
                          </a:cubicBezTo>
                          <a:cubicBezTo>
                            <a:pt x="4537075" y="1784350"/>
                            <a:pt x="4568825" y="1873250"/>
                            <a:pt x="4610100" y="1993900"/>
                          </a:cubicBezTo>
                          <a:cubicBezTo>
                            <a:pt x="4651375" y="2114550"/>
                            <a:pt x="4708525" y="2286000"/>
                            <a:pt x="4752975" y="2413000"/>
                          </a:cubicBezTo>
                          <a:cubicBezTo>
                            <a:pt x="4797425" y="2540000"/>
                            <a:pt x="4840288" y="2660650"/>
                            <a:pt x="4876800" y="2755900"/>
                          </a:cubicBezTo>
                          <a:cubicBezTo>
                            <a:pt x="4913312" y="2851150"/>
                            <a:pt x="4937125" y="2908300"/>
                            <a:pt x="4972050" y="2984500"/>
                          </a:cubicBezTo>
                          <a:cubicBezTo>
                            <a:pt x="5006975" y="3060700"/>
                            <a:pt x="5045075" y="3144838"/>
                            <a:pt x="5086350" y="3213100"/>
                          </a:cubicBezTo>
                          <a:cubicBezTo>
                            <a:pt x="5127625" y="3281362"/>
                            <a:pt x="5173662" y="3344862"/>
                            <a:pt x="5219700" y="3394075"/>
                          </a:cubicBezTo>
                          <a:cubicBezTo>
                            <a:pt x="5265738" y="3443288"/>
                            <a:pt x="5321300" y="3487738"/>
                            <a:pt x="5362575" y="3508375"/>
                          </a:cubicBezTo>
                          <a:cubicBezTo>
                            <a:pt x="5403850" y="3529012"/>
                            <a:pt x="5430838" y="3525837"/>
                            <a:pt x="5467350" y="3517900"/>
                          </a:cubicBezTo>
                          <a:cubicBezTo>
                            <a:pt x="5503862" y="3509963"/>
                            <a:pt x="5543550" y="3489325"/>
                            <a:pt x="5581650" y="3460750"/>
                          </a:cubicBezTo>
                          <a:cubicBezTo>
                            <a:pt x="5619750" y="3432175"/>
                            <a:pt x="5662612" y="3392488"/>
                            <a:pt x="5695950" y="3346450"/>
                          </a:cubicBezTo>
                          <a:cubicBezTo>
                            <a:pt x="5729288" y="3300412"/>
                            <a:pt x="5748338" y="3251200"/>
                            <a:pt x="5781675" y="3184525"/>
                          </a:cubicBezTo>
                          <a:cubicBezTo>
                            <a:pt x="5815012" y="3117850"/>
                            <a:pt x="5856288" y="3032125"/>
                            <a:pt x="5895975" y="2946400"/>
                          </a:cubicBezTo>
                          <a:cubicBezTo>
                            <a:pt x="5935662" y="2860675"/>
                            <a:pt x="5976937" y="2768600"/>
                            <a:pt x="6019800" y="2670175"/>
                          </a:cubicBezTo>
                          <a:cubicBezTo>
                            <a:pt x="6062663" y="2571750"/>
                            <a:pt x="6113463" y="2460625"/>
                            <a:pt x="6153150" y="2355850"/>
                          </a:cubicBezTo>
                          <a:cubicBezTo>
                            <a:pt x="6192837" y="2251075"/>
                            <a:pt x="6218237" y="2159000"/>
                            <a:pt x="6257925" y="2041525"/>
                          </a:cubicBezTo>
                          <a:cubicBezTo>
                            <a:pt x="6297613" y="1924050"/>
                            <a:pt x="6346825" y="1785937"/>
                            <a:pt x="6391275" y="1651000"/>
                          </a:cubicBezTo>
                          <a:cubicBezTo>
                            <a:pt x="6435725" y="1516063"/>
                            <a:pt x="6480175" y="1366837"/>
                            <a:pt x="6524625" y="1231900"/>
                          </a:cubicBezTo>
                          <a:cubicBezTo>
                            <a:pt x="6569075" y="1096963"/>
                            <a:pt x="6604000" y="973138"/>
                            <a:pt x="6657975" y="841375"/>
                          </a:cubicBezTo>
                          <a:cubicBezTo>
                            <a:pt x="6711950" y="709612"/>
                            <a:pt x="6797675" y="541338"/>
                            <a:pt x="6848475" y="441325"/>
                          </a:cubicBezTo>
                          <a:cubicBezTo>
                            <a:pt x="6899275" y="341312"/>
                            <a:pt x="6919912" y="304800"/>
                            <a:pt x="6962775" y="241300"/>
                          </a:cubicBezTo>
                          <a:cubicBezTo>
                            <a:pt x="7005638" y="177800"/>
                            <a:pt x="7067550" y="98425"/>
                            <a:pt x="7105650" y="60325"/>
                          </a:cubicBezTo>
                          <a:cubicBezTo>
                            <a:pt x="7143750" y="22225"/>
                            <a:pt x="7170738" y="20638"/>
                            <a:pt x="7191375" y="12700"/>
                          </a:cubicBezTo>
                        </a:path>
                      </a:pathLst>
                    </a:custGeom>
                    <a:noFill/>
                    <a:ln w="28575">
                      <a:solidFill>
                        <a:srgbClr val="00CCFF"/>
                      </a:solidFill>
                      <a:round/>
                      <a:headEnd/>
                      <a:tailEnd/>
                    </a:ln>
                  </p:spPr>
                  <p:txBody>
                    <a:bodyPr/>
                    <a:lstStyle/>
                    <a:p>
                      <a:endParaRPr lang="en-US"/>
                    </a:p>
                  </p:txBody>
                </p:sp>
                <p:sp>
                  <p:nvSpPr>
                    <p:cNvPr id="4148" name="Rectangle 102"/>
                    <p:cNvSpPr>
                      <a:spLocks noChangeArrowheads="1"/>
                    </p:cNvSpPr>
                    <p:nvPr/>
                  </p:nvSpPr>
                  <p:spPr bwMode="auto">
                    <a:xfrm>
                      <a:off x="1487" y="2890"/>
                      <a:ext cx="83" cy="620"/>
                    </a:xfrm>
                    <a:prstGeom prst="rect">
                      <a:avLst/>
                    </a:prstGeom>
                    <a:solidFill>
                      <a:srgbClr val="FF0000"/>
                    </a:solidFill>
                    <a:ln w="9525">
                      <a:solidFill>
                        <a:srgbClr val="000000"/>
                      </a:solidFill>
                      <a:miter lim="800000"/>
                      <a:headEnd/>
                      <a:tailEnd/>
                    </a:ln>
                  </p:spPr>
                  <p:txBody>
                    <a:bodyPr/>
                    <a:lstStyle/>
                    <a:p>
                      <a:endParaRPr lang="en-US"/>
                    </a:p>
                  </p:txBody>
                </p:sp>
                <p:sp>
                  <p:nvSpPr>
                    <p:cNvPr id="4149" name="Rectangle 103"/>
                    <p:cNvSpPr>
                      <a:spLocks noChangeArrowheads="1"/>
                    </p:cNvSpPr>
                    <p:nvPr/>
                  </p:nvSpPr>
                  <p:spPr bwMode="auto">
                    <a:xfrm>
                      <a:off x="4319" y="2950"/>
                      <a:ext cx="83" cy="620"/>
                    </a:xfrm>
                    <a:prstGeom prst="rect">
                      <a:avLst/>
                    </a:prstGeom>
                    <a:solidFill>
                      <a:srgbClr val="FF0000"/>
                    </a:solidFill>
                    <a:ln w="9525">
                      <a:solidFill>
                        <a:srgbClr val="000000"/>
                      </a:solidFill>
                      <a:miter lim="800000"/>
                      <a:headEnd/>
                      <a:tailEnd/>
                    </a:ln>
                  </p:spPr>
                  <p:txBody>
                    <a:bodyPr/>
                    <a:lstStyle/>
                    <a:p>
                      <a:endParaRPr lang="en-US"/>
                    </a:p>
                  </p:txBody>
                </p:sp>
                <p:sp>
                  <p:nvSpPr>
                    <p:cNvPr id="4150" name="Rectangle 104"/>
                    <p:cNvSpPr>
                      <a:spLocks noChangeArrowheads="1"/>
                    </p:cNvSpPr>
                    <p:nvPr/>
                  </p:nvSpPr>
                  <p:spPr bwMode="auto">
                    <a:xfrm>
                      <a:off x="7202" y="2890"/>
                      <a:ext cx="93" cy="620"/>
                    </a:xfrm>
                    <a:prstGeom prst="rect">
                      <a:avLst/>
                    </a:prstGeom>
                    <a:solidFill>
                      <a:srgbClr val="FF0000"/>
                    </a:solidFill>
                    <a:ln w="9525">
                      <a:solidFill>
                        <a:srgbClr val="000000"/>
                      </a:solidFill>
                      <a:miter lim="800000"/>
                      <a:headEnd/>
                      <a:tailEnd/>
                    </a:ln>
                  </p:spPr>
                  <p:txBody>
                    <a:bodyPr/>
                    <a:lstStyle/>
                    <a:p>
                      <a:endParaRPr lang="en-US"/>
                    </a:p>
                  </p:txBody>
                </p:sp>
              </p:grpSp>
            </p:grpSp>
          </p:grpSp>
          <p:sp>
            <p:nvSpPr>
              <p:cNvPr id="4125" name="Rectangle 105"/>
              <p:cNvSpPr>
                <a:spLocks noChangeArrowheads="1"/>
              </p:cNvSpPr>
              <p:nvPr/>
            </p:nvSpPr>
            <p:spPr bwMode="auto">
              <a:xfrm>
                <a:off x="8655" y="2235"/>
                <a:ext cx="2929" cy="1335"/>
              </a:xfrm>
              <a:prstGeom prst="rect">
                <a:avLst/>
              </a:prstGeom>
              <a:solidFill>
                <a:srgbClr val="FFFFFF"/>
              </a:solidFill>
              <a:ln w="9525">
                <a:noFill/>
                <a:miter lim="800000"/>
                <a:headEnd/>
                <a:tailEnd/>
              </a:ln>
            </p:spPr>
            <p:txBody>
              <a:bodyPr/>
              <a:lstStyle/>
              <a:p>
                <a:endParaRPr lang="en-US"/>
              </a:p>
            </p:txBody>
          </p:sp>
        </p:grpSp>
        <p:sp>
          <p:nvSpPr>
            <p:cNvPr id="4120" name="Line 106"/>
            <p:cNvSpPr>
              <a:spLocks noChangeShapeType="1"/>
            </p:cNvSpPr>
            <p:nvPr/>
          </p:nvSpPr>
          <p:spPr bwMode="auto">
            <a:xfrm>
              <a:off x="2993" y="1508"/>
              <a:ext cx="0" cy="471"/>
            </a:xfrm>
            <a:prstGeom prst="line">
              <a:avLst/>
            </a:prstGeom>
            <a:noFill/>
            <a:ln w="9525">
              <a:solidFill>
                <a:srgbClr val="000000"/>
              </a:solidFill>
              <a:round/>
              <a:headEnd/>
              <a:tailEnd/>
            </a:ln>
          </p:spPr>
          <p:txBody>
            <a:bodyPr/>
            <a:lstStyle/>
            <a:p>
              <a:endParaRPr lang="en-US"/>
            </a:p>
          </p:txBody>
        </p:sp>
        <p:sp>
          <p:nvSpPr>
            <p:cNvPr id="4121" name="Line 107"/>
            <p:cNvSpPr>
              <a:spLocks noChangeShapeType="1"/>
            </p:cNvSpPr>
            <p:nvPr/>
          </p:nvSpPr>
          <p:spPr bwMode="auto">
            <a:xfrm>
              <a:off x="3082" y="1493"/>
              <a:ext cx="0" cy="471"/>
            </a:xfrm>
            <a:prstGeom prst="line">
              <a:avLst/>
            </a:prstGeom>
            <a:noFill/>
            <a:ln w="9525">
              <a:solidFill>
                <a:srgbClr val="000000"/>
              </a:solidFill>
              <a:round/>
              <a:headEnd/>
              <a:tailEnd/>
            </a:ln>
          </p:spPr>
          <p:txBody>
            <a:bodyPr/>
            <a:lstStyle/>
            <a:p>
              <a:endParaRPr lang="en-US"/>
            </a:p>
          </p:txBody>
        </p:sp>
        <p:sp>
          <p:nvSpPr>
            <p:cNvPr id="4122" name="Line 108"/>
            <p:cNvSpPr>
              <a:spLocks noChangeShapeType="1"/>
            </p:cNvSpPr>
            <p:nvPr/>
          </p:nvSpPr>
          <p:spPr bwMode="auto">
            <a:xfrm>
              <a:off x="2632" y="1902"/>
              <a:ext cx="361" cy="0"/>
            </a:xfrm>
            <a:prstGeom prst="line">
              <a:avLst/>
            </a:prstGeom>
            <a:noFill/>
            <a:ln w="9525">
              <a:solidFill>
                <a:srgbClr val="000000"/>
              </a:solidFill>
              <a:round/>
              <a:headEnd/>
              <a:tailEnd type="triangle" w="med" len="med"/>
            </a:ln>
          </p:spPr>
          <p:txBody>
            <a:bodyPr/>
            <a:lstStyle/>
            <a:p>
              <a:endParaRPr lang="en-US"/>
            </a:p>
          </p:txBody>
        </p:sp>
        <p:sp>
          <p:nvSpPr>
            <p:cNvPr id="4123" name="Line 109"/>
            <p:cNvSpPr>
              <a:spLocks noChangeShapeType="1"/>
            </p:cNvSpPr>
            <p:nvPr/>
          </p:nvSpPr>
          <p:spPr bwMode="auto">
            <a:xfrm flipH="1">
              <a:off x="3077" y="1902"/>
              <a:ext cx="254" cy="0"/>
            </a:xfrm>
            <a:prstGeom prst="line">
              <a:avLst/>
            </a:prstGeom>
            <a:noFill/>
            <a:ln w="9525">
              <a:solidFill>
                <a:srgbClr val="000000"/>
              </a:solidFill>
              <a:round/>
              <a:headEnd/>
              <a:tailEnd type="triangle" w="med" len="med"/>
            </a:ln>
          </p:spPr>
          <p:txBody>
            <a:bodyPr/>
            <a:lstStyle/>
            <a:p>
              <a:endParaRPr lang="en-US"/>
            </a:p>
          </p:txBody>
        </p:sp>
      </p:grpSp>
      <p:sp>
        <p:nvSpPr>
          <p:cNvPr id="4114" name="Rectangle 113"/>
          <p:cNvSpPr>
            <a:spLocks noChangeArrowheads="1"/>
          </p:cNvSpPr>
          <p:nvPr/>
        </p:nvSpPr>
        <p:spPr bwMode="auto">
          <a:xfrm>
            <a:off x="5562600" y="3505200"/>
            <a:ext cx="3200400" cy="2032000"/>
          </a:xfrm>
          <a:prstGeom prst="rect">
            <a:avLst/>
          </a:prstGeom>
          <a:noFill/>
          <a:ln w="9525">
            <a:noFill/>
            <a:miter lim="800000"/>
            <a:headEnd/>
            <a:tailEnd/>
          </a:ln>
        </p:spPr>
        <p:txBody>
          <a:bodyPr>
            <a:spAutoFit/>
          </a:bodyPr>
          <a:lstStyle/>
          <a:p>
            <a:r>
              <a:rPr lang="en-US"/>
              <a:t>Conceptual diagram of a beam cooling channel in which hyperbolic trajectories are generated in transverse phase space by perturbing the beam at the betatron frequency</a:t>
            </a:r>
          </a:p>
        </p:txBody>
      </p:sp>
      <p:cxnSp>
        <p:nvCxnSpPr>
          <p:cNvPr id="4115" name="Straight Connector 115"/>
          <p:cNvCxnSpPr>
            <a:cxnSpLocks noChangeShapeType="1"/>
          </p:cNvCxnSpPr>
          <p:nvPr/>
        </p:nvCxnSpPr>
        <p:spPr bwMode="auto">
          <a:xfrm>
            <a:off x="0" y="3429000"/>
            <a:ext cx="9144000" cy="1588"/>
          </a:xfrm>
          <a:prstGeom prst="line">
            <a:avLst/>
          </a:prstGeom>
          <a:noFill/>
          <a:ln w="12699" algn="ctr">
            <a:solidFill>
              <a:schemeClr val="tx1"/>
            </a:solidFill>
            <a:round/>
            <a:headEnd/>
            <a:tailEnd/>
          </a:ln>
        </p:spPr>
      </p:cxnSp>
      <p:sp>
        <p:nvSpPr>
          <p:cNvPr id="4116" name="Rectangle 111"/>
          <p:cNvSpPr>
            <a:spLocks noChangeArrowheads="1"/>
          </p:cNvSpPr>
          <p:nvPr/>
        </p:nvSpPr>
        <p:spPr bwMode="auto">
          <a:xfrm>
            <a:off x="0" y="0"/>
            <a:ext cx="9144000" cy="0"/>
          </a:xfrm>
          <a:prstGeom prst="rect">
            <a:avLst/>
          </a:prstGeom>
          <a:noFill/>
          <a:ln w="12699" algn="ctr">
            <a:noFill/>
            <a:miter lim="800000"/>
            <a:headEnd/>
            <a:tailEnd/>
          </a:ln>
        </p:spPr>
        <p:txBody>
          <a:bodyPr wrap="none" lIns="90488" tIns="44450" rIns="90488" bIns="44450" anchor="ctr">
            <a:spAutoFit/>
          </a:bodyPr>
          <a:lstStyle/>
          <a:p>
            <a:endParaRPr lang="en-US"/>
          </a:p>
        </p:txBody>
      </p:sp>
      <p:graphicFrame>
        <p:nvGraphicFramePr>
          <p:cNvPr id="4103" name="Object 110"/>
          <p:cNvGraphicFramePr>
            <a:graphicFrameLocks noChangeAspect="1"/>
          </p:cNvGraphicFramePr>
          <p:nvPr/>
        </p:nvGraphicFramePr>
        <p:xfrm>
          <a:off x="2209800" y="5029200"/>
          <a:ext cx="295275" cy="180975"/>
        </p:xfrm>
        <a:graphic>
          <a:graphicData uri="http://schemas.openxmlformats.org/presentationml/2006/ole">
            <p:oleObj spid="_x0000_s4103" r:id="rId8" imgW="291847" imgH="177646" progId="">
              <p:embed/>
            </p:oleObj>
          </a:graphicData>
        </a:graphic>
      </p:graphicFrame>
      <p:sp>
        <p:nvSpPr>
          <p:cNvPr id="4117" name="Rectangle 113"/>
          <p:cNvSpPr>
            <a:spLocks noChangeArrowheads="1"/>
          </p:cNvSpPr>
          <p:nvPr/>
        </p:nvSpPr>
        <p:spPr bwMode="auto">
          <a:xfrm>
            <a:off x="0" y="0"/>
            <a:ext cx="9144000" cy="0"/>
          </a:xfrm>
          <a:prstGeom prst="rect">
            <a:avLst/>
          </a:prstGeom>
          <a:noFill/>
          <a:ln w="12699" algn="ctr">
            <a:noFill/>
            <a:miter lim="800000"/>
            <a:headEnd/>
            <a:tailEnd/>
          </a:ln>
        </p:spPr>
        <p:txBody>
          <a:bodyPr wrap="none" lIns="90488" tIns="44450" rIns="90488" bIns="44450" anchor="ctr">
            <a:spAutoFit/>
          </a:bodyPr>
          <a:lstStyle/>
          <a:p>
            <a:endParaRPr lang="en-US"/>
          </a:p>
        </p:txBody>
      </p:sp>
      <p:graphicFrame>
        <p:nvGraphicFramePr>
          <p:cNvPr id="4104" name="Object 112"/>
          <p:cNvGraphicFramePr>
            <a:graphicFrameLocks noChangeAspect="1"/>
          </p:cNvGraphicFramePr>
          <p:nvPr/>
        </p:nvGraphicFramePr>
        <p:xfrm>
          <a:off x="2667000" y="5257800"/>
          <a:ext cx="142875" cy="180975"/>
        </p:xfrm>
        <a:graphic>
          <a:graphicData uri="http://schemas.openxmlformats.org/presentationml/2006/ole">
            <p:oleObj spid="_x0000_s4104" r:id="rId9" imgW="139579" imgH="177646" progId="">
              <p:embed/>
            </p:oleObj>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PIC Challenges</a:t>
            </a:r>
          </a:p>
        </p:txBody>
      </p:sp>
      <p:sp>
        <p:nvSpPr>
          <p:cNvPr id="13315" name="Content Placeholder 2"/>
          <p:cNvSpPr>
            <a:spLocks noGrp="1"/>
          </p:cNvSpPr>
          <p:nvPr>
            <p:ph idx="1"/>
          </p:nvPr>
        </p:nvSpPr>
        <p:spPr/>
        <p:txBody>
          <a:bodyPr/>
          <a:lstStyle/>
          <a:p>
            <a:pPr eaLnBrk="1" hangingPunct="1"/>
            <a:r>
              <a:rPr lang="en-US" b="0" smtClean="0"/>
              <a:t>Large beam sizes, angles, fringe field effects</a:t>
            </a:r>
          </a:p>
          <a:p>
            <a:pPr eaLnBrk="1" hangingPunct="1"/>
            <a:r>
              <a:rPr lang="en-US" b="0" smtClean="0"/>
              <a:t>Need to compensate for chromatic and spherical aberrations</a:t>
            </a:r>
          </a:p>
          <a:p>
            <a:pPr lvl="1" eaLnBrk="1" hangingPunct="1"/>
            <a:r>
              <a:rPr lang="en-GB" b="0" smtClean="0"/>
              <a:t>Requires the regions with </a:t>
            </a:r>
            <a:r>
              <a:rPr lang="en-GB" b="0" i="1" u="sng" smtClean="0"/>
              <a:t>large</a:t>
            </a:r>
            <a:r>
              <a:rPr lang="en-GB" b="0" i="1" smtClean="0"/>
              <a:t> </a:t>
            </a:r>
            <a:r>
              <a:rPr lang="en-GB" b="0" smtClean="0"/>
              <a:t>dispersion</a:t>
            </a:r>
            <a:endParaRPr lang="en-US" b="0" smtClean="0"/>
          </a:p>
          <a:p>
            <a:pPr eaLnBrk="1" hangingPunct="1"/>
            <a:r>
              <a:rPr lang="en-GB" b="0" smtClean="0"/>
              <a:t>Absorbers for ionization cooling have to be located in the region of </a:t>
            </a:r>
            <a:r>
              <a:rPr lang="en-GB" b="0" i="1" u="sng" smtClean="0"/>
              <a:t>small</a:t>
            </a:r>
            <a:r>
              <a:rPr lang="en-GB" b="0" i="1" smtClean="0"/>
              <a:t> </a:t>
            </a:r>
            <a:r>
              <a:rPr lang="en-GB" b="0" smtClean="0"/>
              <a:t>dispersion to to reduce straggling impact</a:t>
            </a:r>
          </a:p>
          <a:p>
            <a:pPr eaLnBrk="1" hangingPunct="1"/>
            <a:r>
              <a:rPr lang="en-GB" b="0" i="1" u="sng" smtClean="0"/>
              <a:t>Suggested solution (Derbenev, LEMC08; AA, Derbenev, Johnson, EPAC08):</a:t>
            </a:r>
          </a:p>
          <a:p>
            <a:pPr lvl="1" eaLnBrk="1" hangingPunct="1">
              <a:buFontTx/>
              <a:buNone/>
            </a:pPr>
            <a:r>
              <a:rPr lang="en-GB" smtClean="0"/>
              <a:t>   Design of a cooling channel characterized by alternating dispersion and stability provided </a:t>
            </a:r>
          </a:p>
          <a:p>
            <a:pPr lvl="1" eaLnBrk="1" hangingPunct="1">
              <a:buFontTx/>
              <a:buNone/>
            </a:pPr>
            <a:r>
              <a:rPr lang="en-GB" smtClean="0"/>
              <a:t>   by a (modified) magnetic field of a solenoid; avoid fringe fields by introducing a continuous periodic helical-type structure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Helical Cooling Channel (HCC)</a:t>
            </a:r>
          </a:p>
        </p:txBody>
      </p:sp>
      <p:sp>
        <p:nvSpPr>
          <p:cNvPr id="14339" name="Rectangle 3"/>
          <p:cNvSpPr>
            <a:spLocks noGrp="1" noChangeArrowheads="1"/>
          </p:cNvSpPr>
          <p:nvPr>
            <p:ph idx="1"/>
          </p:nvPr>
        </p:nvSpPr>
        <p:spPr/>
        <p:txBody>
          <a:bodyPr/>
          <a:lstStyle/>
          <a:p>
            <a:pPr eaLnBrk="1" hangingPunct="1"/>
            <a:r>
              <a:rPr lang="en-US" b="0" dirty="0" smtClean="0"/>
              <a:t>Proposed to use for 6D </a:t>
            </a:r>
            <a:r>
              <a:rPr lang="en-US" b="0" dirty="0" err="1" smtClean="0"/>
              <a:t>muon</a:t>
            </a:r>
            <a:r>
              <a:rPr lang="en-US" b="0" dirty="0" smtClean="0"/>
              <a:t> cooling with homogeneous absorber, see for details</a:t>
            </a:r>
          </a:p>
          <a:p>
            <a:pPr eaLnBrk="1" hangingPunct="1">
              <a:buFontTx/>
              <a:buNone/>
            </a:pPr>
            <a:r>
              <a:rPr lang="en-US" b="0" i="1" dirty="0" smtClean="0"/>
              <a:t>   </a:t>
            </a:r>
            <a:r>
              <a:rPr lang="en-US" b="0" i="1" dirty="0" err="1" smtClean="0"/>
              <a:t>Derbenev</a:t>
            </a:r>
            <a:r>
              <a:rPr lang="en-US" b="0" i="1" dirty="0" smtClean="0"/>
              <a:t>, Johnson, Phys.Rev.ST </a:t>
            </a:r>
            <a:r>
              <a:rPr lang="en-US" b="0" i="1" dirty="0" err="1" smtClean="0"/>
              <a:t>Accel.Beams</a:t>
            </a:r>
            <a:r>
              <a:rPr lang="en-US" b="0" i="1" dirty="0" smtClean="0"/>
              <a:t> 8, 041002 (2005)</a:t>
            </a:r>
          </a:p>
          <a:p>
            <a:pPr eaLnBrk="1" hangingPunct="1"/>
            <a:r>
              <a:rPr lang="en-US" b="0" dirty="0" smtClean="0"/>
              <a:t>Under development by </a:t>
            </a:r>
            <a:r>
              <a:rPr lang="en-US" b="0" dirty="0" err="1" smtClean="0"/>
              <a:t>Muons</a:t>
            </a:r>
            <a:r>
              <a:rPr lang="en-US" b="0" dirty="0" smtClean="0"/>
              <a:t>, Inc.</a:t>
            </a:r>
          </a:p>
          <a:p>
            <a:pPr lvl="1" eaLnBrk="1" hangingPunct="1"/>
            <a:r>
              <a:rPr lang="en-GB" b="0" dirty="0" smtClean="0"/>
              <a:t>Y. </a:t>
            </a:r>
            <a:r>
              <a:rPr lang="en-GB" b="0" dirty="0" err="1" smtClean="0"/>
              <a:t>Derbenev</a:t>
            </a:r>
            <a:r>
              <a:rPr lang="en-GB" b="0" dirty="0" smtClean="0"/>
              <a:t> and R. Johnson, </a:t>
            </a:r>
            <a:r>
              <a:rPr lang="en-GB" b="0" i="1" dirty="0" smtClean="0"/>
              <a:t>Advances in Parametric Resonance Ionization Cooling</a:t>
            </a:r>
            <a:r>
              <a:rPr lang="en-GB" b="0" dirty="0" smtClean="0"/>
              <a:t>, ID: 3151 - WEPP149, EPAC08 Proceedings</a:t>
            </a:r>
            <a:endParaRPr lang="en-US" b="0" dirty="0" smtClean="0"/>
          </a:p>
          <a:p>
            <a:pPr lvl="1" eaLnBrk="1" hangingPunct="1"/>
            <a:r>
              <a:rPr lang="en-GB" b="0" dirty="0" smtClean="0"/>
              <a:t>V. </a:t>
            </a:r>
            <a:r>
              <a:rPr lang="en-GB" b="0" dirty="0" err="1" smtClean="0"/>
              <a:t>Kashikhin</a:t>
            </a:r>
            <a:r>
              <a:rPr lang="en-GB" b="0" dirty="0" smtClean="0"/>
              <a:t> et al., </a:t>
            </a:r>
            <a:r>
              <a:rPr lang="en-GB" b="0" i="1" dirty="0" smtClean="0"/>
              <a:t>Design Studies of Magnet Systems for Muon Helical Cooling Channels,</a:t>
            </a:r>
            <a:r>
              <a:rPr lang="en-GB" b="0" dirty="0" smtClean="0"/>
              <a:t> ID: 3138 - WEPD015, EPAC08 Proceedings</a:t>
            </a:r>
            <a:endParaRPr lang="en-US" b="0" dirty="0" smtClean="0"/>
          </a:p>
          <a:p>
            <a:pPr eaLnBrk="1" hangingPunct="1"/>
            <a:endParaRPr lang="en-US" dirty="0" smtClean="0"/>
          </a:p>
          <a:p>
            <a:pPr eaLnBrk="1" hangingPunct="1">
              <a:buFontTx/>
              <a:buNone/>
            </a:pPr>
            <a:endParaRPr lang="en-US" dirty="0" smtClean="0"/>
          </a:p>
          <a:p>
            <a:pPr eaLnBrk="1" hangingPunct="1">
              <a:buFontTx/>
              <a:buNone/>
            </a:pPr>
            <a:endParaRPr lang="en-US"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Helical Solenoid</a:t>
            </a:r>
          </a:p>
        </p:txBody>
      </p:sp>
      <p:sp>
        <p:nvSpPr>
          <p:cNvPr id="15363" name="Content Placeholder 2"/>
          <p:cNvSpPr>
            <a:spLocks noGrp="1"/>
          </p:cNvSpPr>
          <p:nvPr>
            <p:ph idx="1"/>
          </p:nvPr>
        </p:nvSpPr>
        <p:spPr>
          <a:xfrm>
            <a:off x="457200" y="4953000"/>
            <a:ext cx="8229600" cy="1173163"/>
          </a:xfrm>
        </p:spPr>
        <p:txBody>
          <a:bodyPr/>
          <a:lstStyle/>
          <a:p>
            <a:pPr>
              <a:buFontTx/>
              <a:buNone/>
            </a:pPr>
            <a:r>
              <a:rPr lang="en-US" i="1" smtClean="0"/>
              <a:t>   Helical Solenoid geometry and flux density for the Helical Solenoid magnet</a:t>
            </a:r>
            <a:endParaRPr lang="en-US" smtClean="0"/>
          </a:p>
        </p:txBody>
      </p:sp>
      <p:pic>
        <p:nvPicPr>
          <p:cNvPr id="15364" name="Picture 77" descr="fig1_060507"/>
          <p:cNvPicPr>
            <a:picLocks noChangeAspect="1" noChangeArrowheads="1"/>
          </p:cNvPicPr>
          <p:nvPr/>
        </p:nvPicPr>
        <p:blipFill>
          <a:blip r:embed="rId2"/>
          <a:srcRect/>
          <a:stretch>
            <a:fillRect/>
          </a:stretch>
        </p:blipFill>
        <p:spPr bwMode="auto">
          <a:xfrm>
            <a:off x="1676400" y="762000"/>
            <a:ext cx="5133975" cy="39528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Straight  (not helical) Solenoid</a:t>
            </a:r>
          </a:p>
        </p:txBody>
      </p:sp>
      <p:sp>
        <p:nvSpPr>
          <p:cNvPr id="16387" name="Rectangle 3"/>
          <p:cNvSpPr>
            <a:spLocks noGrp="1" noChangeArrowheads="1"/>
          </p:cNvSpPr>
          <p:nvPr>
            <p:ph type="body" sz="half" idx="1"/>
          </p:nvPr>
        </p:nvSpPr>
        <p:spPr/>
        <p:txBody>
          <a:bodyPr/>
          <a:lstStyle/>
          <a:p>
            <a:pPr eaLnBrk="1" hangingPunct="1"/>
            <a:r>
              <a:rPr lang="en-US" sz="2800" smtClean="0"/>
              <a:t>B</a:t>
            </a:r>
            <a:r>
              <a:rPr lang="en-US" sz="2800" baseline="-25000" smtClean="0"/>
              <a:t>z</a:t>
            </a:r>
            <a:r>
              <a:rPr lang="en-US" sz="2800" smtClean="0"/>
              <a:t>=B</a:t>
            </a:r>
            <a:r>
              <a:rPr lang="en-US" sz="2800" baseline="-25000" smtClean="0"/>
              <a:t>0</a:t>
            </a:r>
            <a:r>
              <a:rPr lang="en-US" sz="2800" smtClean="0"/>
              <a:t>, B</a:t>
            </a:r>
            <a:r>
              <a:rPr lang="en-US" sz="2800" baseline="-25000" smtClean="0"/>
              <a:t>x</a:t>
            </a:r>
            <a:r>
              <a:rPr lang="en-US" sz="2800" smtClean="0"/>
              <a:t>=B</a:t>
            </a:r>
            <a:r>
              <a:rPr lang="en-US" sz="2800" baseline="-25000" smtClean="0"/>
              <a:t>y</a:t>
            </a:r>
            <a:r>
              <a:rPr lang="en-US" sz="2800" smtClean="0"/>
              <a:t>=0</a:t>
            </a:r>
          </a:p>
          <a:p>
            <a:pPr eaLnBrk="1" hangingPunct="1"/>
            <a:r>
              <a:rPr lang="en-US" sz="2800" smtClean="0"/>
              <a:t>Dispersion= 0</a:t>
            </a:r>
          </a:p>
        </p:txBody>
      </p:sp>
      <p:pic>
        <p:nvPicPr>
          <p:cNvPr id="16388" name="Picture 4"/>
          <p:cNvPicPr>
            <a:picLocks noGrp="1" noChangeAspect="1" noChangeArrowheads="1"/>
          </p:cNvPicPr>
          <p:nvPr>
            <p:ph sz="quarter" idx="2"/>
          </p:nvPr>
        </p:nvPicPr>
        <p:blipFill>
          <a:blip r:embed="rId2"/>
          <a:srcRect/>
          <a:stretch>
            <a:fillRect/>
          </a:stretch>
        </p:blipFill>
        <p:spPr>
          <a:xfrm>
            <a:off x="762000" y="3962400"/>
            <a:ext cx="2185988" cy="2185988"/>
          </a:xfrm>
          <a:noFill/>
        </p:spPr>
      </p:pic>
      <p:pic>
        <p:nvPicPr>
          <p:cNvPr id="16389" name="Picture 6"/>
          <p:cNvPicPr>
            <a:picLocks noGrp="1" noChangeAspect="1" noChangeArrowheads="1"/>
          </p:cNvPicPr>
          <p:nvPr>
            <p:ph sz="quarter" idx="3"/>
          </p:nvPr>
        </p:nvPicPr>
        <p:blipFill>
          <a:blip r:embed="rId3"/>
          <a:srcRect/>
          <a:stretch>
            <a:fillRect/>
          </a:stretch>
        </p:blipFill>
        <p:spPr>
          <a:xfrm>
            <a:off x="4038600" y="1828800"/>
            <a:ext cx="4549775" cy="4549775"/>
          </a:xfrm>
          <a:noFill/>
        </p:spPr>
      </p:pic>
      <p:sp>
        <p:nvSpPr>
          <p:cNvPr id="16390" name="Text Box 8"/>
          <p:cNvSpPr txBox="1">
            <a:spLocks noChangeArrowheads="1"/>
          </p:cNvSpPr>
          <p:nvPr/>
        </p:nvSpPr>
        <p:spPr bwMode="auto">
          <a:xfrm>
            <a:off x="1371600" y="3352800"/>
            <a:ext cx="1123950" cy="366713"/>
          </a:xfrm>
          <a:prstGeom prst="rect">
            <a:avLst/>
          </a:prstGeom>
          <a:noFill/>
          <a:ln w="9525">
            <a:noFill/>
            <a:miter lim="800000"/>
            <a:headEnd/>
            <a:tailEnd/>
          </a:ln>
        </p:spPr>
        <p:txBody>
          <a:bodyPr wrap="none">
            <a:spAutoFit/>
          </a:bodyPr>
          <a:lstStyle/>
          <a:p>
            <a:r>
              <a:rPr lang="en-US"/>
              <a:t>XY-plane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smtClean="0"/>
              <a:t>Helical Solenoid</a:t>
            </a:r>
          </a:p>
        </p:txBody>
      </p:sp>
      <p:sp>
        <p:nvSpPr>
          <p:cNvPr id="5124" name="Rectangle 6"/>
          <p:cNvSpPr>
            <a:spLocks noGrp="1" noChangeArrowheads="1"/>
          </p:cNvSpPr>
          <p:nvPr>
            <p:ph type="body" sz="half" idx="1"/>
          </p:nvPr>
        </p:nvSpPr>
        <p:spPr>
          <a:xfrm>
            <a:off x="457200" y="1371600"/>
            <a:ext cx="6705600" cy="4754563"/>
          </a:xfrm>
        </p:spPr>
        <p:txBody>
          <a:bodyPr/>
          <a:lstStyle/>
          <a:p>
            <a:pPr eaLnBrk="1" hangingPunct="1"/>
            <a:r>
              <a:rPr lang="en-US" sz="1800" b="0" i="1" smtClean="0"/>
              <a:t>Derbenev, Johnson, Phys.Rev.ST Accel.Beams 8, 041002 (2005)</a:t>
            </a:r>
          </a:p>
          <a:p>
            <a:pPr eaLnBrk="1" hangingPunct="1"/>
            <a:r>
              <a:rPr lang="en-US" sz="2000" b="0" smtClean="0"/>
              <a:t>Dispersion= const</a:t>
            </a:r>
          </a:p>
          <a:p>
            <a:pPr eaLnBrk="1" hangingPunct="1"/>
            <a:r>
              <a:rPr lang="en-US" sz="2000" b="0" smtClean="0"/>
              <a:t>Orbit is constrained by a ring (adiabatic case)</a:t>
            </a:r>
          </a:p>
          <a:p>
            <a:pPr eaLnBrk="1" hangingPunct="1"/>
            <a:r>
              <a:rPr lang="en-US" sz="2000" b="0" smtClean="0"/>
              <a:t>Periodic orbit is a circle for a particular choice of initial conditions(non-adiabatic case)</a:t>
            </a:r>
          </a:p>
        </p:txBody>
      </p:sp>
      <p:pic>
        <p:nvPicPr>
          <p:cNvPr id="5125" name="Picture 13" descr="helical_sol"/>
          <p:cNvPicPr>
            <a:picLocks noGrp="1" noChangeAspect="1" noChangeArrowheads="1"/>
          </p:cNvPicPr>
          <p:nvPr>
            <p:ph sz="quarter" idx="2"/>
          </p:nvPr>
        </p:nvPicPr>
        <p:blipFill>
          <a:blip r:embed="rId3"/>
          <a:srcRect/>
          <a:stretch>
            <a:fillRect/>
          </a:stretch>
        </p:blipFill>
        <p:spPr>
          <a:xfrm>
            <a:off x="4343400" y="2057400"/>
            <a:ext cx="4495800" cy="4495800"/>
          </a:xfrm>
          <a:noFill/>
        </p:spPr>
      </p:pic>
      <p:pic>
        <p:nvPicPr>
          <p:cNvPr id="5126" name="Picture 9"/>
          <p:cNvPicPr>
            <a:picLocks noGrp="1" noChangeAspect="1" noChangeArrowheads="1"/>
          </p:cNvPicPr>
          <p:nvPr>
            <p:ph sz="quarter" idx="3"/>
          </p:nvPr>
        </p:nvPicPr>
        <p:blipFill>
          <a:blip r:embed="rId4"/>
          <a:srcRect/>
          <a:stretch>
            <a:fillRect/>
          </a:stretch>
        </p:blipFill>
        <p:spPr>
          <a:xfrm>
            <a:off x="838200" y="3581400"/>
            <a:ext cx="2492375" cy="2492375"/>
          </a:xfrm>
          <a:noFill/>
        </p:spPr>
      </p:pic>
      <p:graphicFrame>
        <p:nvGraphicFramePr>
          <p:cNvPr id="5122" name="Object 4"/>
          <p:cNvGraphicFramePr>
            <a:graphicFrameLocks noChangeAspect="1"/>
          </p:cNvGraphicFramePr>
          <p:nvPr>
            <p:ph idx="4294967295"/>
          </p:nvPr>
        </p:nvGraphicFramePr>
        <p:xfrm>
          <a:off x="990600" y="838200"/>
          <a:ext cx="3733800" cy="590550"/>
        </p:xfrm>
        <a:graphic>
          <a:graphicData uri="http://schemas.openxmlformats.org/presentationml/2006/ole">
            <p:oleObj spid="_x0000_s5122" name="Equation" r:id="rId5" imgW="1523880" imgH="241200" progId="Equation.3">
              <p:embed/>
            </p:oleObj>
          </a:graphicData>
        </a:graphic>
      </p:graphicFrame>
      <p:sp>
        <p:nvSpPr>
          <p:cNvPr id="5127" name="Text Box 11"/>
          <p:cNvSpPr txBox="1">
            <a:spLocks noChangeArrowheads="1"/>
          </p:cNvSpPr>
          <p:nvPr/>
        </p:nvSpPr>
        <p:spPr bwMode="auto">
          <a:xfrm>
            <a:off x="1524000" y="3352800"/>
            <a:ext cx="1123950" cy="366713"/>
          </a:xfrm>
          <a:prstGeom prst="rect">
            <a:avLst/>
          </a:prstGeom>
          <a:noFill/>
          <a:ln w="9525">
            <a:noFill/>
            <a:miter lim="800000"/>
            <a:headEnd/>
            <a:tailEnd/>
          </a:ln>
        </p:spPr>
        <p:txBody>
          <a:bodyPr wrap="none">
            <a:spAutoFit/>
          </a:bodyPr>
          <a:lstStyle/>
          <a:p>
            <a:r>
              <a:rPr lang="en-US"/>
              <a:t>XY-plane</a:t>
            </a:r>
          </a:p>
        </p:txBody>
      </p:sp>
    </p:spTree>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699"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200" b="0" i="0" u="none" strike="noStrike" cap="none" normalizeH="0" baseline="0" smtClean="0">
            <a:ln>
              <a:noFill/>
            </a:ln>
            <a:solidFill>
              <a:srgbClr val="800080"/>
            </a:solidFill>
            <a:effectLst/>
            <a:latin typeface="Arial Unicode MS" pitchFamily="34" charset="-128"/>
          </a:defRPr>
        </a:defPPr>
      </a:lstStyle>
    </a:spDef>
    <a:lnDef>
      <a:spPr bwMode="auto">
        <a:xfrm>
          <a:off x="0" y="0"/>
          <a:ext cx="1" cy="1"/>
        </a:xfrm>
        <a:custGeom>
          <a:avLst/>
          <a:gdLst/>
          <a:ahLst/>
          <a:cxnLst/>
          <a:rect l="0" t="0" r="0" b="0"/>
          <a:pathLst/>
        </a:custGeom>
        <a:noFill/>
        <a:ln w="12699"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200" b="0" i="0" u="none" strike="noStrike" cap="none" normalizeH="0" baseline="0" smtClean="0">
            <a:ln>
              <a:noFill/>
            </a:ln>
            <a:solidFill>
              <a:srgbClr val="800080"/>
            </a:solidFill>
            <a:effectLst/>
            <a:latin typeface="Arial Unicode MS" pitchFamily="34"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WEPP149 poster PICAdvances</Template>
  <TotalTime>799</TotalTime>
  <Words>946</Words>
  <Application>Microsoft PowerPoint</Application>
  <PresentationFormat>On-screen Show (4:3)</PresentationFormat>
  <Paragraphs>138</Paragraphs>
  <Slides>18</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18</vt:i4>
      </vt:variant>
    </vt:vector>
  </HeadingPairs>
  <TitlesOfParts>
    <vt:vector size="21" baseType="lpstr">
      <vt:lpstr>Custom Design</vt:lpstr>
      <vt:lpstr>Image</vt:lpstr>
      <vt:lpstr>Equation</vt:lpstr>
      <vt:lpstr>Epicyclic Helical Channels for  Parametric-resonance Ionization Cooling</vt:lpstr>
      <vt:lpstr>        Generating Variable Dispersion Modified Helical Solenoid</vt:lpstr>
      <vt:lpstr>PIC Concept</vt:lpstr>
      <vt:lpstr>PIC Concept (cont.)</vt:lpstr>
      <vt:lpstr>PIC Challenges</vt:lpstr>
      <vt:lpstr>Helical Cooling Channel (HCC)</vt:lpstr>
      <vt:lpstr>Helical Solenoid</vt:lpstr>
      <vt:lpstr>Straight  (not helical) Solenoid</vt:lpstr>
      <vt:lpstr>Helical Solenoid</vt:lpstr>
      <vt:lpstr>Our Proposal: Epicyclic Helical Solenoid</vt:lpstr>
      <vt:lpstr>Epicyclic Helical Solenoid (cont.)</vt:lpstr>
      <vt:lpstr>Particle Trajectory in Solenoid +Double-Periodic Transverse Field</vt:lpstr>
      <vt:lpstr>Periodic Orbits in EHS</vt:lpstr>
      <vt:lpstr>Oscillating Dispersion</vt:lpstr>
      <vt:lpstr>Transverse-plane Trajectory in EHS</vt:lpstr>
      <vt:lpstr>Periodic orbit in Epicyclic HS</vt:lpstr>
      <vt:lpstr>         Designing Epicyclic Helical Channel</vt:lpstr>
      <vt:lpstr>Implementing in PIC</vt:lpstr>
    </vt:vector>
  </TitlesOfParts>
  <Company> hh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Double-Twisted Solenoid Beamline Demo</dc:title>
  <dc:creator> aa</dc:creator>
  <cp:lastModifiedBy>aa</cp:lastModifiedBy>
  <cp:revision>58</cp:revision>
  <dcterms:created xsi:type="dcterms:W3CDTF">2008-03-14T16:30:04Z</dcterms:created>
  <dcterms:modified xsi:type="dcterms:W3CDTF">2008-12-10T19:35:58Z</dcterms:modified>
</cp:coreProperties>
</file>